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embeddedFontLst>
    <p:embeddedFont>
      <p:font typeface="Century Schoolbook" panose="02040604050505020304" pitchFamily="18" charset="0"/>
      <p:regular r:id="rId40"/>
      <p:bold r:id="rId41"/>
      <p:italic r:id="rId42"/>
      <p:boldItalic r:id="rId43"/>
    </p:embeddedFont>
    <p:embeddedFont>
      <p:font typeface="Calibri" panose="020F0502020204030204"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m1Jdbv31aWaKpSOBhUdbEs6w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81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752768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263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2930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393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002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192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8766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081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1711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3701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0965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8788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386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139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36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832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6070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0446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3901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3371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832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859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46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84082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4518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6442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297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2196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9227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63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412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19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021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821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9614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8130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7393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182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800"/>
              <a:t> </a:t>
            </a:r>
            <a:r>
              <a:rPr lang="en-US" b="1"/>
              <a:t>Multiple access techniques for satellite  communication</a:t>
            </a:r>
            <a:r>
              <a:rPr lang="en-US"/>
              <a:t/>
            </a:r>
            <a:br>
              <a:rPr lang="en-US"/>
            </a:br>
            <a:r>
              <a:rPr lang="en-US" sz="4800"/>
              <a:t>                                          </a:t>
            </a:r>
            <a:br>
              <a:rPr lang="en-US" sz="4800"/>
            </a:b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a:p>
            <a:pPr marL="0" lvl="0" indent="0" algn="ctr" rtl="0">
              <a:lnSpc>
                <a:spcPct val="90000"/>
              </a:lnSpc>
              <a:spcBef>
                <a:spcPts val="1000"/>
              </a:spcBef>
              <a:spcAft>
                <a:spcPts val="0"/>
              </a:spcAft>
              <a:buClr>
                <a:schemeClr val="dk1"/>
              </a:buClr>
              <a:buSzPts val="2400"/>
              <a:buNone/>
            </a:pPr>
            <a:endParaRPr/>
          </a:p>
          <a:p>
            <a:pPr marL="0" lvl="0" indent="0" algn="ctr" rtl="0">
              <a:lnSpc>
                <a:spcPct val="90000"/>
              </a:lnSpc>
              <a:spcBef>
                <a:spcPts val="1000"/>
              </a:spcBef>
              <a:spcAft>
                <a:spcPts val="0"/>
              </a:spcAft>
              <a:buClr>
                <a:schemeClr val="dk1"/>
              </a:buClr>
              <a:buSzPts val="3600"/>
              <a:buNone/>
            </a:pPr>
            <a:r>
              <a:rPr lang="en-US" sz="3600"/>
              <a:t>                                        </a:t>
            </a:r>
            <a:r>
              <a:rPr lang="en-US" sz="3600" b="1"/>
              <a:t>SLOT 1,2,3</a:t>
            </a:r>
            <a:endParaRPr/>
          </a:p>
          <a:p>
            <a:pPr marL="0" lvl="0" indent="0" algn="ctr" rtl="0">
              <a:lnSpc>
                <a:spcPct val="90000"/>
              </a:lnSpc>
              <a:spcBef>
                <a:spcPts val="100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31F20"/>
              </a:buClr>
              <a:buSzPts val="2800"/>
              <a:buFont typeface="Arial"/>
              <a:buNone/>
            </a:pPr>
            <a:r>
              <a:rPr lang="en-US" sz="2800" b="1">
                <a:solidFill>
                  <a:srgbClr val="231F20"/>
                </a:solidFill>
                <a:latin typeface="Arial"/>
                <a:ea typeface="Arial"/>
                <a:cs typeface="Arial"/>
                <a:sym typeface="Arial"/>
              </a:rPr>
              <a:t> </a:t>
            </a:r>
            <a:r>
              <a:rPr lang="en-US" b="1">
                <a:solidFill>
                  <a:srgbClr val="231F20"/>
                </a:solidFill>
                <a:latin typeface="Arial"/>
                <a:ea typeface="Arial"/>
                <a:cs typeface="Arial"/>
                <a:sym typeface="Arial"/>
              </a:rPr>
              <a:t>Preassigned FDMA</a:t>
            </a:r>
            <a:r>
              <a:rPr lang="en-US">
                <a:latin typeface="Arial"/>
                <a:ea typeface="Arial"/>
                <a:cs typeface="Arial"/>
                <a:sym typeface="Arial"/>
              </a:rPr>
              <a:t/>
            </a:r>
            <a:br>
              <a:rPr lang="en-US">
                <a:latin typeface="Arial"/>
                <a:ea typeface="Arial"/>
                <a:cs typeface="Arial"/>
                <a:sym typeface="Arial"/>
              </a:rPr>
            </a:br>
            <a:endParaRPr/>
          </a:p>
        </p:txBody>
      </p:sp>
      <p:sp>
        <p:nvSpPr>
          <p:cNvPr id="133" name="Google Shape;133;p10"/>
          <p:cNvSpPr txBox="1">
            <a:spLocks noGrp="1"/>
          </p:cNvSpPr>
          <p:nvPr>
            <p:ph type="body" idx="1"/>
          </p:nvPr>
        </p:nvSpPr>
        <p:spPr>
          <a:xfrm>
            <a:off x="838200" y="1230594"/>
            <a:ext cx="10515600" cy="494636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Frequency slots may be preassigned to analog and digital signals, and to illustrate the method, analog signals in the FDM/FM/FDMA format will be considered first. As the acronyms indicate, the signals are frequency- division multiple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ed, frequency modulated (FM), with FDMA to the satellite. </a:t>
            </a:r>
            <a:endParaRPr/>
          </a:p>
          <a:p>
            <a:pPr marL="228600" lvl="0" indent="-228600" algn="l" rtl="0">
              <a:lnSpc>
                <a:spcPct val="9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 It will be recalled that the voice-frequency (telephone) signals are first SSBSC amplitude modulated onto voice carriers in order to generate the single sidebands needed for the FDM.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body" idx="1"/>
          </p:nvPr>
        </p:nvSpPr>
        <p:spPr>
          <a:xfrm>
            <a:off x="838200" y="435836"/>
            <a:ext cx="10515600" cy="5741127"/>
          </a:xfrm>
          <a:prstGeom prst="rect">
            <a:avLst/>
          </a:prstGeom>
          <a:noFill/>
          <a:ln>
            <a:noFill/>
          </a:ln>
        </p:spPr>
        <p:txBody>
          <a:bodyPr spcFirstLastPara="1" wrap="square" lIns="91425" tIns="45700" rIns="91425" bIns="45700" anchor="t" anchorCtr="0">
            <a:normAutofit fontScale="92500"/>
          </a:bodyPr>
          <a:lstStyle/>
          <a:p>
            <a:pPr marL="184150" marR="6350" lvl="0" indent="-171450" algn="just" rtl="0">
              <a:lnSpc>
                <a:spcPct val="100000"/>
              </a:lnSpc>
              <a:spcBef>
                <a:spcPts val="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For the purpose of illustration, each earth station will be assumed to transmit a 60-channel supergroup. </a:t>
            </a:r>
            <a:endParaRPr/>
          </a:p>
          <a:p>
            <a:pPr marL="184150" marR="6350" lvl="0" indent="-171450" algn="just" rtl="0">
              <a:lnSpc>
                <a:spcPct val="100000"/>
              </a:lnSpc>
              <a:spcBef>
                <a:spcPts val="6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Each 60-channel supergroup is then frequency modulated onto a carrier which is then upconverted to a frequency in the satellite uplink band.</a:t>
            </a:r>
            <a:endParaRPr>
              <a:latin typeface="Century Schoolbook"/>
              <a:ea typeface="Century Schoolbook"/>
              <a:cs typeface="Century Schoolbook"/>
              <a:sym typeface="Century Schoolbook"/>
            </a:endParaRPr>
          </a:p>
          <a:p>
            <a:pPr marL="184150" marR="5080" lvl="0" indent="-171450" algn="just" rtl="0">
              <a:lnSpc>
                <a:spcPct val="90000"/>
              </a:lnSpc>
              <a:spcBef>
                <a:spcPts val="10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Figure shows the situation for three earth stations: one in  Ottawa, one in New York, and one in London. All three earth stations access a single satellite transponder channel simultaneously, and each  communicates with both of the others. </a:t>
            </a:r>
            <a:endParaRPr/>
          </a:p>
          <a:p>
            <a:pPr marL="184150" marR="5080" lvl="0" indent="-171450" algn="just" rtl="0">
              <a:lnSpc>
                <a:spcPct val="90000"/>
              </a:lnSpc>
              <a:spcBef>
                <a:spcPts val="10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Thus it is assumed that the satel-  lite receive and transmit antenna beams are </a:t>
            </a:r>
            <a:r>
              <a:rPr lang="en-US" i="1">
                <a:solidFill>
                  <a:srgbClr val="231F20"/>
                </a:solidFill>
                <a:latin typeface="Century Schoolbook"/>
                <a:ea typeface="Century Schoolbook"/>
                <a:cs typeface="Century Schoolbook"/>
                <a:sym typeface="Century Schoolbook"/>
              </a:rPr>
              <a:t>global</a:t>
            </a:r>
            <a:r>
              <a:rPr lang="en-US">
                <a:solidFill>
                  <a:srgbClr val="231F20"/>
                </a:solidFill>
                <a:latin typeface="Century Schoolbook"/>
                <a:ea typeface="Century Schoolbook"/>
                <a:cs typeface="Century Schoolbook"/>
                <a:sym typeface="Century Schoolbook"/>
              </a:rPr>
              <a:t>, encompassing all  three earth stations. </a:t>
            </a:r>
            <a:endParaRPr/>
          </a:p>
          <a:p>
            <a:pPr marL="184150" marR="5080" lvl="0" indent="-171450" algn="just" rtl="0">
              <a:lnSpc>
                <a:spcPct val="90000"/>
              </a:lnSpc>
              <a:spcBef>
                <a:spcPts val="10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Each earth station transmits one uplink carrier  modulated with a 60-channel supergroup and receives two similar down-  link carriers.</a:t>
            </a:r>
            <a:endParaRPr>
              <a:latin typeface="Century Schoolbook"/>
              <a:ea typeface="Century Schoolbook"/>
              <a:cs typeface="Century Schoolbook"/>
              <a:sym typeface="Century Schoolboo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12"/>
          <p:cNvPicPr preferRelativeResize="0"/>
          <p:nvPr/>
        </p:nvPicPr>
        <p:blipFill rotWithShape="1">
          <a:blip r:embed="rId3">
            <a:alphaModFix/>
          </a:blip>
          <a:srcRect/>
          <a:stretch/>
        </p:blipFill>
        <p:spPr>
          <a:xfrm>
            <a:off x="770262" y="571855"/>
            <a:ext cx="3389388" cy="5323318"/>
          </a:xfrm>
          <a:prstGeom prst="rect">
            <a:avLst/>
          </a:prstGeom>
          <a:noFill/>
          <a:ln>
            <a:noFill/>
          </a:ln>
        </p:spPr>
      </p:pic>
      <p:sp>
        <p:nvSpPr>
          <p:cNvPr id="144" name="Google Shape;144;p12"/>
          <p:cNvSpPr txBox="1"/>
          <p:nvPr/>
        </p:nvSpPr>
        <p:spPr>
          <a:xfrm>
            <a:off x="4965106" y="1478422"/>
            <a:ext cx="484546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231F20"/>
                </a:solidFill>
                <a:latin typeface="Century Schoolbook"/>
                <a:ea typeface="Century Schoolbook"/>
                <a:cs typeface="Century Schoolbook"/>
                <a:sym typeface="Century Schoolbook"/>
              </a:rPr>
              <a:t>Three earth stations transmitting and receiving simultaneously through the same satellite transponder, using fi</a:t>
            </a:r>
            <a:r>
              <a:rPr lang="en-US" sz="1800" b="0" i="0" u="none" strike="noStrike" cap="small">
                <a:solidFill>
                  <a:srgbClr val="231F20"/>
                </a:solidFill>
                <a:latin typeface="Century Schoolbook"/>
                <a:ea typeface="Century Schoolbook"/>
                <a:cs typeface="Century Schoolbook"/>
                <a:sym typeface="Century Schoolbook"/>
              </a:rPr>
              <a:t>x</a:t>
            </a:r>
            <a:r>
              <a:rPr lang="en-US" sz="1800" b="0" i="0" u="none" strike="noStrike" cap="none">
                <a:solidFill>
                  <a:srgbClr val="231F20"/>
                </a:solidFill>
                <a:latin typeface="Century Schoolbook"/>
                <a:ea typeface="Century Schoolbook"/>
                <a:cs typeface="Century Schoolbook"/>
                <a:sym typeface="Century Schoolbook"/>
              </a:rPr>
              <a:t>ed-assignment FDMA.</a:t>
            </a:r>
            <a:endParaRPr sz="18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body" idx="1"/>
          </p:nvPr>
        </p:nvSpPr>
        <p:spPr>
          <a:xfrm>
            <a:off x="838200" y="418744"/>
            <a:ext cx="10515600" cy="5758219"/>
          </a:xfrm>
          <a:prstGeom prst="rect">
            <a:avLst/>
          </a:prstGeom>
          <a:noFill/>
          <a:ln>
            <a:noFill/>
          </a:ln>
        </p:spPr>
        <p:txBody>
          <a:bodyPr spcFirstLastPara="1" wrap="square" lIns="91425" tIns="45700" rIns="91425" bIns="45700" anchor="t" anchorCtr="0">
            <a:normAutofit/>
          </a:bodyPr>
          <a:lstStyle/>
          <a:p>
            <a:pPr marL="184150" marR="5080" lvl="0" indent="-177800" algn="just" rtl="0">
              <a:lnSpc>
                <a:spcPct val="10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The earth station at New York is shown in more detail. One transmit chain is used, and this carries telephone traffic for both Ottawa and London.</a:t>
            </a:r>
            <a:endParaRPr/>
          </a:p>
          <a:p>
            <a:pPr marL="184150" marR="5080"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 On the receive side, two receive chains must be provided, one for the Ottawa-originated carrier and one for the London-originated carrier. </a:t>
            </a:r>
            <a:endParaRPr/>
          </a:p>
          <a:p>
            <a:pPr marL="184150" marR="5080"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Each of these carriers will have a mi</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ture of traffic, and in the demultiple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ing unit, only those telephone channels intended for New York are passed through. </a:t>
            </a:r>
            <a:endParaRPr/>
          </a:p>
          <a:p>
            <a:pPr marL="184150" marR="5080"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These are remultiple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ed into an FDM/FM format which is transmitted out along the terrestrial line to the New York switching office.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4"/>
          <p:cNvSpPr txBox="1">
            <a:spLocks noGrp="1"/>
          </p:cNvSpPr>
          <p:nvPr>
            <p:ph type="body" idx="1"/>
          </p:nvPr>
        </p:nvSpPr>
        <p:spPr>
          <a:xfrm>
            <a:off x="838200" y="478564"/>
            <a:ext cx="10515600" cy="5698399"/>
          </a:xfrm>
          <a:prstGeom prst="rect">
            <a:avLst/>
          </a:prstGeom>
          <a:noFill/>
          <a:ln>
            <a:noFill/>
          </a:ln>
        </p:spPr>
        <p:txBody>
          <a:bodyPr spcFirstLastPara="1" wrap="square" lIns="91425" tIns="45700" rIns="91425" bIns="45700" anchor="t" anchorCtr="0">
            <a:normAutofit/>
          </a:bodyPr>
          <a:lstStyle/>
          <a:p>
            <a:pPr marL="184150" marR="5080" lvl="0" indent="-177800" algn="just" rtl="0">
              <a:lnSpc>
                <a:spcPct val="10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Figure  shows a hypothetical frequency assignment scheme for  the above hypothetical network </a:t>
            </a:r>
            <a:endParaRPr/>
          </a:p>
          <a:p>
            <a:pPr marL="184150" marR="5080"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Uplink carrier frequencies of  6253, 6273, and 6278 MHz are shown for illustration purposes. </a:t>
            </a:r>
            <a:endParaRPr/>
          </a:p>
          <a:p>
            <a:pPr marL="184150" marR="5080"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For the  satellite transponder arrangement of Fig.  these carriers would  be translated down to frequencies of 4028, 4048, and 4053 MHz (i.e., the  corresponding 4-GHz-band downlink frequencies) and sent to transponder  9 of the satellite. </a:t>
            </a:r>
            <a:endParaRPr/>
          </a:p>
          <a:p>
            <a:pPr marL="184150" marR="5080"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Typically, a 60-channel FDM/FM carrier occupies 5 MHz  of transponder bandwidth, including guardbands. </a:t>
            </a:r>
            <a:endParaRPr>
              <a:latin typeface="Century Schoolbook"/>
              <a:ea typeface="Century Schoolbook"/>
              <a:cs typeface="Century Schoolbook"/>
              <a:sym typeface="Century Schoolbook"/>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5"/>
          <p:cNvPicPr preferRelativeResize="0"/>
          <p:nvPr/>
        </p:nvPicPr>
        <p:blipFill rotWithShape="1">
          <a:blip r:embed="rId3">
            <a:alphaModFix/>
          </a:blip>
          <a:srcRect/>
          <a:stretch/>
        </p:blipFill>
        <p:spPr>
          <a:xfrm>
            <a:off x="949722" y="261784"/>
            <a:ext cx="4280304" cy="2865976"/>
          </a:xfrm>
          <a:prstGeom prst="rect">
            <a:avLst/>
          </a:prstGeom>
          <a:noFill/>
          <a:ln>
            <a:noFill/>
          </a:ln>
        </p:spPr>
      </p:pic>
      <p:sp>
        <p:nvSpPr>
          <p:cNvPr id="160" name="Google Shape;160;p15"/>
          <p:cNvSpPr txBox="1"/>
          <p:nvPr/>
        </p:nvSpPr>
        <p:spPr>
          <a:xfrm>
            <a:off x="6691357" y="888763"/>
            <a:ext cx="291411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1">
                <a:solidFill>
                  <a:srgbClr val="231F20"/>
                </a:solidFill>
                <a:latin typeface="Arial"/>
                <a:ea typeface="Arial"/>
                <a:cs typeface="Arial"/>
                <a:sym typeface="Arial"/>
              </a:rPr>
              <a:t>Figure     </a:t>
            </a:r>
            <a:r>
              <a:rPr lang="en-US" sz="1800">
                <a:solidFill>
                  <a:srgbClr val="231F20"/>
                </a:solidFill>
                <a:latin typeface="Century Schoolbook"/>
                <a:ea typeface="Century Schoolbook"/>
                <a:cs typeface="Century Schoolbook"/>
                <a:sym typeface="Century Schoolbook"/>
              </a:rPr>
              <a:t>Transponder channel assignments for the earth stations  shown in above fig. </a:t>
            </a:r>
            <a:endParaRPr sz="18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5"/>
          <p:cNvSpPr txBox="1">
            <a:spLocks noGrp="1"/>
          </p:cNvSpPr>
          <p:nvPr>
            <p:ph type="body" idx="1"/>
          </p:nvPr>
        </p:nvSpPr>
        <p:spPr>
          <a:xfrm>
            <a:off x="829654" y="3127760"/>
            <a:ext cx="10515600" cy="3510675"/>
          </a:xfrm>
          <a:prstGeom prst="rect">
            <a:avLst/>
          </a:prstGeom>
          <a:noFill/>
          <a:ln>
            <a:noFill/>
          </a:ln>
        </p:spPr>
        <p:txBody>
          <a:bodyPr spcFirstLastPara="1" wrap="square" lIns="91425" tIns="45700" rIns="91425" bIns="45700" anchor="t" anchorCtr="0">
            <a:normAutofit/>
          </a:bodyPr>
          <a:lstStyle/>
          <a:p>
            <a:pPr marL="171450" lvl="0" indent="-177800" algn="l" rtl="0">
              <a:lnSpc>
                <a:spcPct val="9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A total frequency allowance of 15 MHz is therefore required for the three stations, and  each station receives all the traffic. The remainder of the transponder  bandwidth may be unused, or it may be occupied by other carriers, which  are not shown.</a:t>
            </a:r>
            <a:endParaRPr>
              <a:latin typeface="Century Schoolbook"/>
              <a:ea typeface="Century Schoolbook"/>
              <a:cs typeface="Century Schoolbook"/>
              <a:sym typeface="Century Schoolbook"/>
            </a:endParaRPr>
          </a:p>
          <a:p>
            <a:pPr marL="184150" marR="7620"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As an 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ample of preassignment, suppose that each station can transmit up to 60 voice circuits and that 40 of these are preassigned to the New York–London route.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6"/>
          <p:cNvSpPr txBox="1">
            <a:spLocks noGrp="1"/>
          </p:cNvSpPr>
          <p:nvPr>
            <p:ph type="body" idx="1"/>
          </p:nvPr>
        </p:nvSpPr>
        <p:spPr>
          <a:xfrm>
            <a:off x="838200" y="435836"/>
            <a:ext cx="10515600" cy="5741127"/>
          </a:xfrm>
          <a:prstGeom prst="rect">
            <a:avLst/>
          </a:prstGeom>
          <a:noFill/>
          <a:ln>
            <a:noFill/>
          </a:ln>
        </p:spPr>
        <p:txBody>
          <a:bodyPr spcFirstLastPara="1" wrap="square" lIns="91425" tIns="45700" rIns="91425" bIns="45700" anchor="t" anchorCtr="0">
            <a:normAutofit/>
          </a:bodyPr>
          <a:lstStyle/>
          <a:p>
            <a:pPr marL="184150" marR="7620" lvl="0" indent="-177800" algn="just" rtl="0">
              <a:lnSpc>
                <a:spcPct val="10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 If these 40 circuits are fully loaded, additional calls on the New York–London route will be blocked even though there may be idle circuits on the other preassigned routes.</a:t>
            </a:r>
            <a:endParaRPr>
              <a:latin typeface="Century Schoolbook"/>
              <a:ea typeface="Century Schoolbook"/>
              <a:cs typeface="Century Schoolbook"/>
              <a:sym typeface="Century Schoolbook"/>
            </a:endParaRPr>
          </a:p>
          <a:p>
            <a:pPr marL="184150" marR="6985"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Telesat Canada operates medium-route message facilities utilizing  FDM/FM/FDMA. </a:t>
            </a:r>
            <a:endParaRPr/>
          </a:p>
          <a:p>
            <a:pPr marL="184150" marR="6985"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Figure shows how five carriers may be used to  support 168 voice channels. The earth station that carries the full load  has a [</a:t>
            </a:r>
            <a:r>
              <a:rPr lang="en-US" i="1">
                <a:solidFill>
                  <a:srgbClr val="231F20"/>
                </a:solidFill>
                <a:latin typeface="Century Schoolbook"/>
                <a:ea typeface="Century Schoolbook"/>
                <a:cs typeface="Century Schoolbook"/>
                <a:sym typeface="Century Schoolbook"/>
              </a:rPr>
              <a:t>G</a:t>
            </a:r>
            <a:r>
              <a:rPr lang="en-US">
                <a:solidFill>
                  <a:srgbClr val="231F20"/>
                </a:solidFill>
                <a:latin typeface="Century Schoolbook"/>
                <a:ea typeface="Century Schoolbook"/>
                <a:cs typeface="Century Schoolbook"/>
                <a:sym typeface="Century Schoolbook"/>
              </a:rPr>
              <a:t>/</a:t>
            </a:r>
            <a:r>
              <a:rPr lang="en-US" i="1">
                <a:solidFill>
                  <a:srgbClr val="231F20"/>
                </a:solidFill>
                <a:latin typeface="Century Schoolbook"/>
                <a:ea typeface="Century Schoolbook"/>
                <a:cs typeface="Century Schoolbook"/>
                <a:sym typeface="Century Schoolbook"/>
              </a:rPr>
              <a:t>T</a:t>
            </a:r>
            <a:r>
              <a:rPr lang="en-US">
                <a:solidFill>
                  <a:srgbClr val="231F20"/>
                </a:solidFill>
                <a:latin typeface="Century Schoolbook"/>
                <a:ea typeface="Century Schoolbook"/>
                <a:cs typeface="Century Schoolbook"/>
                <a:sym typeface="Century Schoolbook"/>
              </a:rPr>
              <a:t>] of 37.5 dB/K, and the other four have [</a:t>
            </a:r>
            <a:r>
              <a:rPr lang="en-US" i="1">
                <a:solidFill>
                  <a:srgbClr val="231F20"/>
                </a:solidFill>
                <a:latin typeface="Century Schoolbook"/>
                <a:ea typeface="Century Schoolbook"/>
                <a:cs typeface="Century Schoolbook"/>
                <a:sym typeface="Century Schoolbook"/>
              </a:rPr>
              <a:t>G</a:t>
            </a:r>
            <a:r>
              <a:rPr lang="en-US">
                <a:solidFill>
                  <a:srgbClr val="231F20"/>
                </a:solidFill>
                <a:latin typeface="Century Schoolbook"/>
                <a:ea typeface="Century Schoolbook"/>
                <a:cs typeface="Century Schoolbook"/>
                <a:sym typeface="Century Schoolbook"/>
              </a:rPr>
              <a:t>/</a:t>
            </a:r>
            <a:r>
              <a:rPr lang="en-US" i="1">
                <a:solidFill>
                  <a:srgbClr val="231F20"/>
                </a:solidFill>
                <a:latin typeface="Century Schoolbook"/>
                <a:ea typeface="Century Schoolbook"/>
                <a:cs typeface="Century Schoolbook"/>
                <a:sym typeface="Century Schoolbook"/>
              </a:rPr>
              <a:t>T</a:t>
            </a:r>
            <a:r>
              <a:rPr lang="en-US">
                <a:solidFill>
                  <a:srgbClr val="231F20"/>
                </a:solidFill>
                <a:latin typeface="Century Schoolbook"/>
                <a:ea typeface="Century Schoolbook"/>
                <a:cs typeface="Century Schoolbook"/>
                <a:sym typeface="Century Schoolbook"/>
              </a:rPr>
              <a:t>]’s of 28 dB/K.</a:t>
            </a:r>
            <a:endParaRPr>
              <a:latin typeface="Century Schoolbook"/>
              <a:ea typeface="Century Schoolbook"/>
              <a:cs typeface="Century Schoolbook"/>
              <a:sym typeface="Century Schoolbook"/>
            </a:endParaRPr>
          </a:p>
          <a:p>
            <a:pPr marL="228600" lvl="0" indent="-228600" algn="l" rtl="0">
              <a:lnSpc>
                <a:spcPct val="9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Preassignment also may be made on the basis of a </a:t>
            </a:r>
            <a:r>
              <a:rPr lang="en-US" i="1">
                <a:solidFill>
                  <a:srgbClr val="231F20"/>
                </a:solidFill>
                <a:latin typeface="Century Schoolbook"/>
                <a:ea typeface="Century Schoolbook"/>
                <a:cs typeface="Century Schoolbook"/>
                <a:sym typeface="Century Schoolbook"/>
              </a:rPr>
              <a:t>single channel per  carrier </a:t>
            </a:r>
            <a:r>
              <a:rPr lang="en-US">
                <a:solidFill>
                  <a:srgbClr val="231F20"/>
                </a:solidFill>
                <a:latin typeface="Century Schoolbook"/>
                <a:ea typeface="Century Schoolbook"/>
                <a:cs typeface="Century Schoolbook"/>
                <a:sym typeface="Century Schoolbook"/>
              </a:rPr>
              <a:t>(SCPC).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7"/>
          <p:cNvSpPr txBox="1">
            <a:spLocks noGrp="1"/>
          </p:cNvSpPr>
          <p:nvPr>
            <p:ph type="body" idx="1"/>
          </p:nvPr>
        </p:nvSpPr>
        <p:spPr>
          <a:xfrm>
            <a:off x="838200" y="299103"/>
            <a:ext cx="10515600" cy="5877860"/>
          </a:xfrm>
          <a:prstGeom prst="rect">
            <a:avLst/>
          </a:prstGeom>
          <a:noFill/>
          <a:ln>
            <a:noFill/>
          </a:ln>
        </p:spPr>
        <p:txBody>
          <a:bodyPr spcFirstLastPara="1" wrap="square" lIns="91425" tIns="45700" rIns="91425" bIns="45700" anchor="t" anchorCtr="0">
            <a:normAutofit fontScale="92500" lnSpcReduction="10000"/>
          </a:bodyPr>
          <a:lstStyle/>
          <a:p>
            <a:pPr marL="184150" marR="6985" lvl="0" indent="-171450" algn="just" rtl="0">
              <a:lnSpc>
                <a:spcPct val="100000"/>
              </a:lnSpc>
              <a:spcBef>
                <a:spcPts val="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This refers to a single voice (or data) channel per carrier, not a transponder channel, which may in fact carry some hundreds  of voice channels by this method. </a:t>
            </a:r>
            <a:endParaRPr/>
          </a:p>
          <a:p>
            <a:pPr marL="184150" marR="6985" lvl="0" indent="-171450" algn="just" rtl="0">
              <a:lnSpc>
                <a:spcPct val="100000"/>
              </a:lnSpc>
              <a:spcBef>
                <a:spcPts val="10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The carriers may be frequency modulated or phase-shift modulated, and an earth station may be capable  of transmitting one or more SCPC signals simultaneously.</a:t>
            </a:r>
            <a:endParaRPr>
              <a:latin typeface="Century Schoolbook"/>
              <a:ea typeface="Century Schoolbook"/>
              <a:cs typeface="Century Schoolbook"/>
              <a:sym typeface="Century Schoolbook"/>
            </a:endParaRPr>
          </a:p>
          <a:p>
            <a:pPr marL="184150" marR="5080" lvl="0" indent="-171450" algn="just" rtl="0">
              <a:lnSpc>
                <a:spcPct val="100000"/>
              </a:lnSpc>
              <a:spcBef>
                <a:spcPts val="10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Figure  shows the INTELSAT SCPC channeling scheme for a  36-MHz transponder. </a:t>
            </a:r>
            <a:endParaRPr/>
          </a:p>
          <a:p>
            <a:pPr marL="184150" marR="5080" lvl="0" indent="-171450" algn="just" rtl="0">
              <a:lnSpc>
                <a:spcPct val="100000"/>
              </a:lnSpc>
              <a:spcBef>
                <a:spcPts val="10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The transponder bandwidth is subdivided into  800 channels each 45-kHz wide. </a:t>
            </a:r>
            <a:endParaRPr/>
          </a:p>
          <a:p>
            <a:pPr marL="184150" marR="5080" lvl="0" indent="-171450" algn="just" rtl="0">
              <a:lnSpc>
                <a:spcPct val="100000"/>
              </a:lnSpc>
              <a:spcBef>
                <a:spcPts val="10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The 45 kHz, which includes a guard-  band, is required for each digitized voice channel, which utilizes </a:t>
            </a:r>
            <a:r>
              <a:rPr lang="en-US" i="1">
                <a:solidFill>
                  <a:srgbClr val="231F20"/>
                </a:solidFill>
                <a:latin typeface="Century Schoolbook"/>
                <a:ea typeface="Century Schoolbook"/>
                <a:cs typeface="Century Schoolbook"/>
                <a:sym typeface="Century Schoolbook"/>
              </a:rPr>
              <a:t>quadrature phase-shift keying </a:t>
            </a:r>
            <a:r>
              <a:rPr lang="en-US">
                <a:solidFill>
                  <a:srgbClr val="231F20"/>
                </a:solidFill>
                <a:latin typeface="Century Schoolbook"/>
                <a:ea typeface="Century Schoolbook"/>
                <a:cs typeface="Century Schoolbook"/>
                <a:sym typeface="Century Schoolbook"/>
              </a:rPr>
              <a:t>(QPSK) modulation. The channel information signal may be digital data or PCM voice signals  </a:t>
            </a:r>
            <a:endParaRPr>
              <a:latin typeface="Century Schoolbook"/>
              <a:ea typeface="Century Schoolbook"/>
              <a:cs typeface="Century Schoolbook"/>
              <a:sym typeface="Century Schoolbook"/>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18"/>
          <p:cNvPicPr preferRelativeResize="0"/>
          <p:nvPr/>
        </p:nvPicPr>
        <p:blipFill rotWithShape="1">
          <a:blip r:embed="rId3">
            <a:alphaModFix/>
          </a:blip>
          <a:srcRect/>
          <a:stretch/>
        </p:blipFill>
        <p:spPr>
          <a:xfrm>
            <a:off x="153824" y="226464"/>
            <a:ext cx="4508512" cy="3810000"/>
          </a:xfrm>
          <a:prstGeom prst="rect">
            <a:avLst/>
          </a:prstGeom>
          <a:noFill/>
          <a:ln>
            <a:noFill/>
          </a:ln>
        </p:spPr>
      </p:pic>
      <p:sp>
        <p:nvSpPr>
          <p:cNvPr id="177" name="Google Shape;177;p18"/>
          <p:cNvSpPr txBox="1"/>
          <p:nvPr/>
        </p:nvSpPr>
        <p:spPr>
          <a:xfrm>
            <a:off x="350378" y="4648912"/>
            <a:ext cx="387124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1">
                <a:solidFill>
                  <a:srgbClr val="231F20"/>
                </a:solidFill>
                <a:latin typeface="Arial"/>
                <a:ea typeface="Arial"/>
                <a:cs typeface="Arial"/>
                <a:sym typeface="Arial"/>
              </a:rPr>
              <a:t> </a:t>
            </a:r>
            <a:r>
              <a:rPr lang="en-US" sz="1800">
                <a:solidFill>
                  <a:srgbClr val="231F20"/>
                </a:solidFill>
                <a:latin typeface="Century Schoolbook"/>
                <a:ea typeface="Century Schoolbook"/>
                <a:cs typeface="Century Schoolbook"/>
                <a:sym typeface="Century Schoolbook"/>
              </a:rPr>
              <a:t>Medium route message traffic (frequency-division multiple access,  FM/FDMA). (</a:t>
            </a:r>
            <a:r>
              <a:rPr lang="en-US" sz="1800" i="1">
                <a:solidFill>
                  <a:srgbClr val="231F20"/>
                </a:solidFill>
                <a:latin typeface="Century Schoolbook"/>
                <a:ea typeface="Century Schoolbook"/>
                <a:cs typeface="Century Schoolbook"/>
                <a:sym typeface="Century Schoolbook"/>
              </a:rPr>
              <a:t>Courtesy of Telesat Canada, 1983.</a:t>
            </a:r>
            <a:r>
              <a:rPr lang="en-US" sz="1800">
                <a:solidFill>
                  <a:srgbClr val="231F20"/>
                </a:solidFill>
                <a:latin typeface="Century Schoolbook"/>
                <a:ea typeface="Century Schoolbook"/>
                <a:cs typeface="Century Schoolbook"/>
                <a:sym typeface="Century Schoolbook"/>
              </a:rPr>
              <a:t>)</a:t>
            </a:r>
            <a:endParaRPr sz="18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8" name="Google Shape;178;p18"/>
          <p:cNvPicPr preferRelativeResize="0"/>
          <p:nvPr/>
        </p:nvPicPr>
        <p:blipFill rotWithShape="1">
          <a:blip r:embed="rId4">
            <a:alphaModFix/>
          </a:blip>
          <a:srcRect/>
          <a:stretch/>
        </p:blipFill>
        <p:spPr>
          <a:xfrm>
            <a:off x="5639512" y="613500"/>
            <a:ext cx="5334000" cy="2636038"/>
          </a:xfrm>
          <a:prstGeom prst="rect">
            <a:avLst/>
          </a:prstGeom>
          <a:noFill/>
          <a:ln>
            <a:noFill/>
          </a:ln>
        </p:spPr>
      </p:pic>
      <p:sp>
        <p:nvSpPr>
          <p:cNvPr id="179" name="Google Shape;179;p18"/>
          <p:cNvSpPr txBox="1"/>
          <p:nvPr/>
        </p:nvSpPr>
        <p:spPr>
          <a:xfrm>
            <a:off x="6614445" y="3657600"/>
            <a:ext cx="350377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1">
                <a:solidFill>
                  <a:srgbClr val="231F20"/>
                </a:solidFill>
                <a:latin typeface="Arial"/>
                <a:ea typeface="Arial"/>
                <a:cs typeface="Arial"/>
                <a:sym typeface="Arial"/>
              </a:rPr>
              <a:t>Figure   </a:t>
            </a:r>
            <a:r>
              <a:rPr lang="en-US" sz="1800">
                <a:solidFill>
                  <a:srgbClr val="231F20"/>
                </a:solidFill>
                <a:latin typeface="Century Schoolbook"/>
                <a:ea typeface="Century Schoolbook"/>
                <a:cs typeface="Century Schoolbook"/>
                <a:sym typeface="Century Schoolbook"/>
              </a:rPr>
              <a:t>Channeling arrangement for Intelsat SCPC system</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body" idx="1"/>
          </p:nvPr>
        </p:nvSpPr>
        <p:spPr>
          <a:xfrm>
            <a:off x="838200" y="461473"/>
            <a:ext cx="10515600" cy="5715490"/>
          </a:xfrm>
          <a:prstGeom prst="rect">
            <a:avLst/>
          </a:prstGeom>
          <a:noFill/>
          <a:ln>
            <a:noFill/>
          </a:ln>
        </p:spPr>
        <p:txBody>
          <a:bodyPr spcFirstLastPara="1" wrap="square" lIns="91425" tIns="45700" rIns="91425" bIns="45700" anchor="t" anchorCtr="0">
            <a:normAutofit fontScale="92500"/>
          </a:bodyPr>
          <a:lstStyle/>
          <a:p>
            <a:pPr marL="184150" marR="6985" lvl="0" indent="-171450" algn="l" rtl="0">
              <a:lnSpc>
                <a:spcPct val="100000"/>
              </a:lnSpc>
              <a:spcBef>
                <a:spcPts val="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A pilot frequency is transmitted for the purpose of frequency control, and the adjacent channel slots on either side of the pilot are left vacant to avoid interference. </a:t>
            </a:r>
            <a:endParaRPr/>
          </a:p>
          <a:p>
            <a:pPr marL="184150" marR="6985" lvl="0" indent="-171450" algn="l" rtl="0">
              <a:lnSpc>
                <a:spcPct val="90000"/>
              </a:lnSpc>
              <a:spcBef>
                <a:spcPts val="1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The scheme therefore provides a total of 798 one- way channels or up to 399 full-duple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 voice circuits. In duple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 operation, the frequency pairs are separated by 18.045 MHz, as shown in Fig. </a:t>
            </a:r>
            <a:endParaRPr/>
          </a:p>
          <a:p>
            <a:pPr marL="184150" marR="6985" lvl="0" indent="-171450" algn="l" rtl="0">
              <a:lnSpc>
                <a:spcPct val="90000"/>
              </a:lnSpc>
              <a:spcBef>
                <a:spcPts val="1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The frequency tolerance relative to the assigned values is within ±1 kHz for the received SCPC carrier and must be within ±250 Hz  for the transmitted SCPC carrier (Miya, 1981). </a:t>
            </a:r>
            <a:endParaRPr/>
          </a:p>
          <a:p>
            <a:pPr marL="228600" lvl="0" indent="-228600" algn="l" rtl="0">
              <a:lnSpc>
                <a:spcPct val="90000"/>
              </a:lnSpc>
              <a:spcBef>
                <a:spcPts val="1000"/>
              </a:spcBef>
              <a:spcAft>
                <a:spcPts val="0"/>
              </a:spcAft>
              <a:buClr>
                <a:schemeClr val="dk1"/>
              </a:buClr>
              <a:buSzPct val="100000"/>
              <a:buChar char="•"/>
            </a:pPr>
            <a:r>
              <a:rPr lang="en-US"/>
              <a:t> </a:t>
            </a:r>
            <a:r>
              <a:rPr lang="en-US">
                <a:solidFill>
                  <a:srgbClr val="231F20"/>
                </a:solidFill>
                <a:latin typeface="Century Schoolbook"/>
                <a:ea typeface="Century Schoolbook"/>
                <a:cs typeface="Century Schoolbook"/>
                <a:sym typeface="Century Schoolbook"/>
              </a:rPr>
              <a:t>The pilot frequency  is transmitted by one of the earth stations designated as a primary  station. This provides a reference for </a:t>
            </a:r>
            <a:r>
              <a:rPr lang="en-US" i="1">
                <a:solidFill>
                  <a:srgbClr val="231F20"/>
                </a:solidFill>
                <a:latin typeface="Century Schoolbook"/>
                <a:ea typeface="Century Schoolbook"/>
                <a:cs typeface="Century Schoolbook"/>
                <a:sym typeface="Century Schoolbook"/>
              </a:rPr>
              <a:t>automatic frequency control  </a:t>
            </a:r>
            <a:r>
              <a:rPr lang="en-US">
                <a:solidFill>
                  <a:srgbClr val="231F20"/>
                </a:solidFill>
                <a:latin typeface="Century Schoolbook"/>
                <a:ea typeface="Century Schoolbook"/>
                <a:cs typeface="Century Schoolbook"/>
                <a:sym typeface="Century Schoolbook"/>
              </a:rPr>
              <a:t>(AFC) (usually through the use of phase-locked loops) of the transmitter frequency synthesizers and receiver local oscillators.</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31F20"/>
              </a:buClr>
              <a:buSzPts val="4400"/>
              <a:buFont typeface="Arial"/>
              <a:buNone/>
            </a:pPr>
            <a:r>
              <a:rPr lang="en-US" b="1">
                <a:solidFill>
                  <a:srgbClr val="231F20"/>
                </a:solidFill>
                <a:latin typeface="Arial"/>
                <a:ea typeface="Arial"/>
                <a:cs typeface="Arial"/>
                <a:sym typeface="Arial"/>
              </a:rPr>
              <a:t>Satellite Access</a:t>
            </a:r>
            <a:r>
              <a:rPr lang="en-US">
                <a:latin typeface="Arial"/>
                <a:ea typeface="Arial"/>
                <a:cs typeface="Arial"/>
                <a:sym typeface="Arial"/>
              </a:rPr>
              <a:t/>
            </a:r>
            <a:br>
              <a:rPr lang="en-US">
                <a:latin typeface="Arial"/>
                <a:ea typeface="Arial"/>
                <a:cs typeface="Arial"/>
                <a:sym typeface="Arial"/>
              </a:rPr>
            </a:br>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31F20"/>
              </a:buClr>
              <a:buSzPts val="2800"/>
              <a:buNone/>
            </a:pPr>
            <a:r>
              <a:rPr lang="en-US" b="1">
                <a:solidFill>
                  <a:srgbClr val="231F20"/>
                </a:solidFill>
                <a:latin typeface="Arial"/>
                <a:ea typeface="Arial"/>
                <a:cs typeface="Arial"/>
                <a:sym typeface="Arial"/>
              </a:rPr>
              <a:t>Introduction – FDMA, TDMA, CDMA</a:t>
            </a:r>
            <a:endParaRPr/>
          </a:p>
          <a:p>
            <a:pPr marL="228600" lvl="0" indent="-228600" algn="l" rtl="0">
              <a:lnSpc>
                <a:spcPct val="90000"/>
              </a:lnSpc>
              <a:spcBef>
                <a:spcPts val="1000"/>
              </a:spcBef>
              <a:spcAft>
                <a:spcPts val="0"/>
              </a:spcAft>
              <a:buClr>
                <a:srgbClr val="231F20"/>
              </a:buClr>
              <a:buSzPts val="2800"/>
              <a:buFont typeface="Noto Sans Symbols"/>
              <a:buChar char="⮚"/>
            </a:pPr>
            <a:r>
              <a:rPr lang="en-US">
                <a:solidFill>
                  <a:srgbClr val="231F20"/>
                </a:solidFill>
                <a:latin typeface="Century Schoolbook"/>
                <a:ea typeface="Century Schoolbook"/>
                <a:cs typeface="Century Schoolbook"/>
                <a:sym typeface="Century Schoolbook"/>
              </a:rPr>
              <a:t>A transponder channel aboard a satellite may be fully loaded by a single  transmission from an earth station. This is referred to as a </a:t>
            </a:r>
            <a:r>
              <a:rPr lang="en-US" i="1">
                <a:solidFill>
                  <a:srgbClr val="231F20"/>
                </a:solidFill>
                <a:latin typeface="Century Schoolbook"/>
                <a:ea typeface="Century Schoolbook"/>
                <a:cs typeface="Century Schoolbook"/>
                <a:sym typeface="Century Schoolbook"/>
              </a:rPr>
              <a:t>single access  </a:t>
            </a:r>
            <a:r>
              <a:rPr lang="en-US">
                <a:solidFill>
                  <a:srgbClr val="231F20"/>
                </a:solidFill>
                <a:latin typeface="Century Schoolbook"/>
                <a:ea typeface="Century Schoolbook"/>
                <a:cs typeface="Century Schoolbook"/>
                <a:sym typeface="Century Schoolbook"/>
              </a:rPr>
              <a:t>mode of operation.</a:t>
            </a:r>
            <a:endParaRPr/>
          </a:p>
          <a:p>
            <a:pPr marL="228600" lvl="0" indent="-228600" algn="l" rtl="0">
              <a:lnSpc>
                <a:spcPct val="90000"/>
              </a:lnSpc>
              <a:spcBef>
                <a:spcPts val="1000"/>
              </a:spcBef>
              <a:spcAft>
                <a:spcPts val="0"/>
              </a:spcAft>
              <a:buClr>
                <a:srgbClr val="231F20"/>
              </a:buClr>
              <a:buSzPts val="2800"/>
              <a:buFont typeface="Noto Sans Symbols"/>
              <a:buChar char="⮚"/>
            </a:pPr>
            <a:r>
              <a:rPr lang="en-US">
                <a:solidFill>
                  <a:srgbClr val="231F20"/>
                </a:solidFill>
                <a:latin typeface="Century Schoolbook"/>
                <a:ea typeface="Century Schoolbook"/>
                <a:cs typeface="Century Schoolbook"/>
                <a:sym typeface="Century Schoolbook"/>
              </a:rPr>
              <a:t> It is also possible, and more common, for a transponder to be loaded by a number of carriers. These may originate from a  number of earth stations geographically separate, and each earth station may transmit one or more of the carriers. This mode of operation  is termed </a:t>
            </a:r>
            <a:r>
              <a:rPr lang="en-US" i="1">
                <a:solidFill>
                  <a:srgbClr val="231F20"/>
                </a:solidFill>
                <a:latin typeface="Century Schoolbook"/>
                <a:ea typeface="Century Schoolbook"/>
                <a:cs typeface="Century Schoolbook"/>
                <a:sym typeface="Century Schoolbook"/>
              </a:rPr>
              <a:t>multiple access</a:t>
            </a:r>
            <a:r>
              <a:rPr lang="en-US">
                <a:solidFill>
                  <a:srgbClr val="231F20"/>
                </a:solidFill>
                <a:latin typeface="Century Schoolbook"/>
                <a:ea typeface="Century Schoolbook"/>
                <a:cs typeface="Century Schoolbook"/>
                <a:sym typeface="Century Schoolbook"/>
              </a:rPr>
              <a:t>. </a:t>
            </a:r>
            <a:endParaRPr>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body" idx="1"/>
          </p:nvPr>
        </p:nvSpPr>
        <p:spPr>
          <a:xfrm>
            <a:off x="838200" y="504202"/>
            <a:ext cx="10515600" cy="5672761"/>
          </a:xfrm>
          <a:prstGeom prst="rect">
            <a:avLst/>
          </a:prstGeom>
          <a:noFill/>
          <a:ln>
            <a:noFill/>
          </a:ln>
        </p:spPr>
        <p:txBody>
          <a:bodyPr spcFirstLastPara="1" wrap="square" lIns="91425" tIns="45700" rIns="91425" bIns="45700" anchor="t" anchorCtr="0">
            <a:normAutofit/>
          </a:bodyPr>
          <a:lstStyle/>
          <a:p>
            <a:pPr marL="184150" marR="5080" lvl="0" indent="-177800" algn="just" rtl="0">
              <a:lnSpc>
                <a:spcPct val="10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 In the  event of failure of the primary station, the pilot frequency is transmitted from a designated backup station.</a:t>
            </a:r>
            <a:endParaRPr>
              <a:latin typeface="Century Schoolbook"/>
              <a:ea typeface="Century Schoolbook"/>
              <a:cs typeface="Century Schoolbook"/>
              <a:sym typeface="Century Schoolbook"/>
            </a:endParaRPr>
          </a:p>
          <a:p>
            <a:pPr marL="184150" marR="7620"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An important feature of the INTELSAT SCPC system is that each  channel is voice-activated. This means that on a two-way telephone  conversation, only one carrier is operative at any one time. Also, in long  pauses between speech, the carriers are switched off. </a:t>
            </a:r>
            <a:endParaRPr/>
          </a:p>
          <a:p>
            <a:pPr marL="184150" marR="7620"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It has been estimated that for telephone calls, the one-way utilization time is 40 percent of the call duration. Using voice activation, the average number of  carriers being amplified at any one time by the transponder traveling-  wave tube (TWT) is reduced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body" idx="1"/>
          </p:nvPr>
        </p:nvSpPr>
        <p:spPr>
          <a:xfrm>
            <a:off x="838200" y="546931"/>
            <a:ext cx="10515600" cy="5630032"/>
          </a:xfrm>
          <a:prstGeom prst="rect">
            <a:avLst/>
          </a:prstGeom>
          <a:noFill/>
          <a:ln>
            <a:noFill/>
          </a:ln>
        </p:spPr>
        <p:txBody>
          <a:bodyPr spcFirstLastPara="1" wrap="square" lIns="91425" tIns="45700" rIns="91425" bIns="45700" anchor="t" anchorCtr="0">
            <a:normAutofit/>
          </a:bodyPr>
          <a:lstStyle/>
          <a:p>
            <a:pPr marL="184150" marR="7620" lvl="0" indent="-177800" algn="just" rtl="0">
              <a:lnSpc>
                <a:spcPct val="10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 For a given level of intermodulation distortion  the TWT power output per FDMA  carrier therefore can be increased.</a:t>
            </a:r>
            <a:endParaRPr>
              <a:latin typeface="Century Schoolbook"/>
              <a:ea typeface="Century Schoolbook"/>
              <a:cs typeface="Century Schoolbook"/>
              <a:sym typeface="Century Schoolbook"/>
            </a:endParaRPr>
          </a:p>
          <a:p>
            <a:pPr marL="184150" marR="6985"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SCPC systems are widely used on lightly loaded routes, this type of  service being referred to as a </a:t>
            </a:r>
            <a:r>
              <a:rPr lang="en-US" i="1">
                <a:solidFill>
                  <a:srgbClr val="231F20"/>
                </a:solidFill>
                <a:latin typeface="Century Schoolbook"/>
                <a:ea typeface="Century Schoolbook"/>
                <a:cs typeface="Century Schoolbook"/>
                <a:sym typeface="Century Schoolbook"/>
              </a:rPr>
              <a:t>thin route service</a:t>
            </a:r>
            <a:r>
              <a:rPr lang="en-US">
                <a:solidFill>
                  <a:srgbClr val="231F20"/>
                </a:solidFill>
                <a:latin typeface="Century Schoolbook"/>
                <a:ea typeface="Century Schoolbook"/>
                <a:cs typeface="Century Schoolbook"/>
                <a:sym typeface="Century Schoolbook"/>
              </a:rPr>
              <a:t>.</a:t>
            </a:r>
            <a:endParaRPr/>
          </a:p>
          <a:p>
            <a:pPr marL="184150" marR="6985"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 It enables remote earth  stations in sparsely populated areas to connect into the national telephone network in a reasonably economical way. A main earth station  is used to make the connection to the telephone network, as illustrated in fig.</a:t>
            </a:r>
            <a:endParaRPr>
              <a:latin typeface="Century Schoolbook"/>
              <a:ea typeface="Century Schoolbook"/>
              <a:cs typeface="Century Schoolbook"/>
              <a:sym typeface="Century Schoolbook"/>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a:spLocks noGrp="1"/>
          </p:cNvSpPr>
          <p:nvPr>
            <p:ph type="body" idx="1"/>
          </p:nvPr>
        </p:nvSpPr>
        <p:spPr>
          <a:xfrm>
            <a:off x="838200" y="3332859"/>
            <a:ext cx="10515600" cy="3279939"/>
          </a:xfrm>
          <a:prstGeom prst="rect">
            <a:avLst/>
          </a:prstGeom>
          <a:noFill/>
          <a:ln>
            <a:noFill/>
          </a:ln>
        </p:spPr>
        <p:txBody>
          <a:bodyPr spcFirstLastPara="1" wrap="square" lIns="91425" tIns="45700" rIns="91425" bIns="45700" anchor="t" anchorCtr="0">
            <a:normAutofit fontScale="40000" lnSpcReduction="20000"/>
          </a:bodyPr>
          <a:lstStyle/>
          <a:p>
            <a:pPr marL="12700" marR="31750" lvl="0" indent="-12700" algn="just" rtl="0">
              <a:lnSpc>
                <a:spcPct val="24285"/>
              </a:lnSpc>
              <a:spcBef>
                <a:spcPts val="0"/>
              </a:spcBef>
              <a:spcAft>
                <a:spcPts val="0"/>
              </a:spcAft>
              <a:buClr>
                <a:srgbClr val="231F20"/>
              </a:buClr>
              <a:buSzPct val="100000"/>
              <a:buChar char="•"/>
            </a:pPr>
            <a:r>
              <a:rPr lang="en-US" sz="3500" b="1">
                <a:solidFill>
                  <a:srgbClr val="231F20"/>
                </a:solidFill>
                <a:latin typeface="Arial"/>
                <a:ea typeface="Arial"/>
                <a:cs typeface="Arial"/>
                <a:sym typeface="Arial"/>
              </a:rPr>
              <a:t>Figure  </a:t>
            </a:r>
            <a:r>
              <a:rPr lang="en-US" sz="3500">
                <a:solidFill>
                  <a:srgbClr val="231F20"/>
                </a:solidFill>
                <a:latin typeface="Century Schoolbook"/>
                <a:ea typeface="Century Schoolbook"/>
                <a:cs typeface="Century Schoolbook"/>
                <a:sym typeface="Century Schoolbook"/>
              </a:rPr>
              <a:t>Thin route message traffic (single channel per carrier, SCPC/FDMA).  (</a:t>
            </a:r>
            <a:r>
              <a:rPr lang="en-US" sz="3500" i="1">
                <a:solidFill>
                  <a:srgbClr val="231F20"/>
                </a:solidFill>
                <a:latin typeface="Century Schoolbook"/>
                <a:ea typeface="Century Schoolbook"/>
                <a:cs typeface="Century Schoolbook"/>
                <a:sym typeface="Century Schoolbook"/>
              </a:rPr>
              <a:t>Courtesy of Telesat Canada, 1983.</a:t>
            </a:r>
            <a:r>
              <a:rPr lang="en-US" sz="3500">
                <a:solidFill>
                  <a:srgbClr val="231F20"/>
                </a:solidFill>
                <a:latin typeface="Century Schoolbook"/>
                <a:ea typeface="Century Schoolbook"/>
                <a:cs typeface="Century Schoolbook"/>
                <a:sym typeface="Century Schoolbook"/>
              </a:rPr>
              <a:t>)</a:t>
            </a:r>
            <a:endParaRPr sz="3500">
              <a:latin typeface="Century Schoolbook"/>
              <a:ea typeface="Century Schoolbook"/>
              <a:cs typeface="Century Schoolbook"/>
              <a:sym typeface="Century Schoolbook"/>
            </a:endParaRPr>
          </a:p>
          <a:p>
            <a:pPr marL="228600" lvl="0" indent="-147320" algn="l" rtl="0">
              <a:lnSpc>
                <a:spcPct val="100000"/>
              </a:lnSpc>
              <a:spcBef>
                <a:spcPts val="1000"/>
              </a:spcBef>
              <a:spcAft>
                <a:spcPts val="0"/>
              </a:spcAft>
              <a:buClr>
                <a:schemeClr val="dk1"/>
              </a:buClr>
              <a:buSzPct val="100000"/>
              <a:buNone/>
            </a:pPr>
            <a:endParaRPr sz="3200">
              <a:latin typeface="Century Schoolbook"/>
              <a:ea typeface="Century Schoolbook"/>
              <a:cs typeface="Century Schoolbook"/>
              <a:sym typeface="Century Schoolbook"/>
            </a:endParaRPr>
          </a:p>
          <a:p>
            <a:pPr marL="228600" lvl="0" indent="-147320" algn="l" rtl="0">
              <a:lnSpc>
                <a:spcPct val="100000"/>
              </a:lnSpc>
              <a:spcBef>
                <a:spcPts val="30"/>
              </a:spcBef>
              <a:spcAft>
                <a:spcPts val="0"/>
              </a:spcAft>
              <a:buClr>
                <a:schemeClr val="dk1"/>
              </a:buClr>
              <a:buSzPct val="100000"/>
              <a:buNone/>
            </a:pPr>
            <a:endParaRPr sz="3200">
              <a:latin typeface="Century Schoolbook"/>
              <a:ea typeface="Century Schoolbook"/>
              <a:cs typeface="Century Schoolbook"/>
              <a:sym typeface="Century Schoolbook"/>
            </a:endParaRPr>
          </a:p>
          <a:p>
            <a:pPr marL="184150" marR="5080" lvl="0" indent="-171450" algn="just" rtl="0">
              <a:lnSpc>
                <a:spcPct val="100000"/>
              </a:lnSpc>
              <a:spcBef>
                <a:spcPts val="5"/>
              </a:spcBef>
              <a:spcAft>
                <a:spcPts val="0"/>
              </a:spcAft>
              <a:buClr>
                <a:srgbClr val="231F20"/>
              </a:buClr>
              <a:buSzPct val="100000"/>
              <a:buChar char="•"/>
            </a:pPr>
            <a:r>
              <a:rPr lang="en-US" sz="5400">
                <a:solidFill>
                  <a:srgbClr val="231F20"/>
                </a:solidFill>
                <a:latin typeface="Century Schoolbook"/>
                <a:ea typeface="Century Schoolbook"/>
                <a:cs typeface="Century Schoolbook"/>
                <a:sym typeface="Century Schoolbook"/>
              </a:rPr>
              <a:t> The Telesat Canada Thin Route Message Facilities pro-  vide up to 360 two-way circuits using PSK/SCPC (PSK </a:t>
            </a:r>
            <a:r>
              <a:rPr lang="en-US" sz="5400">
                <a:solidFill>
                  <a:srgbClr val="231F20"/>
                </a:solidFill>
                <a:latin typeface="Verdana"/>
                <a:ea typeface="Verdana"/>
                <a:cs typeface="Verdana"/>
                <a:sym typeface="Verdana"/>
              </a:rPr>
              <a:t>= </a:t>
            </a:r>
            <a:r>
              <a:rPr lang="en-US" sz="5400" i="1">
                <a:solidFill>
                  <a:srgbClr val="231F20"/>
                </a:solidFill>
                <a:latin typeface="Century Schoolbook"/>
                <a:ea typeface="Century Schoolbook"/>
                <a:cs typeface="Century Schoolbook"/>
                <a:sym typeface="Century Schoolbook"/>
              </a:rPr>
              <a:t>phase-shift  keying</a:t>
            </a:r>
            <a:r>
              <a:rPr lang="en-US" sz="5400">
                <a:solidFill>
                  <a:srgbClr val="231F20"/>
                </a:solidFill>
                <a:latin typeface="Century Schoolbook"/>
                <a:ea typeface="Century Schoolbook"/>
                <a:cs typeface="Century Schoolbook"/>
                <a:sym typeface="Century Schoolbook"/>
              </a:rPr>
              <a:t>). </a:t>
            </a:r>
            <a:endParaRPr/>
          </a:p>
          <a:p>
            <a:pPr marL="184150" marR="5080" lvl="0" indent="-34289" algn="just" rtl="0">
              <a:lnSpc>
                <a:spcPct val="100000"/>
              </a:lnSpc>
              <a:spcBef>
                <a:spcPts val="5"/>
              </a:spcBef>
              <a:spcAft>
                <a:spcPts val="0"/>
              </a:spcAft>
              <a:buClr>
                <a:schemeClr val="dk1"/>
              </a:buClr>
              <a:buSzPct val="100000"/>
              <a:buNone/>
            </a:pPr>
            <a:endParaRPr sz="5400">
              <a:solidFill>
                <a:srgbClr val="231F20"/>
              </a:solidFill>
              <a:latin typeface="Century Schoolbook"/>
              <a:ea typeface="Century Schoolbook"/>
              <a:cs typeface="Century Schoolbook"/>
              <a:sym typeface="Century Schoolbook"/>
            </a:endParaRPr>
          </a:p>
          <a:p>
            <a:pPr marL="184150" marR="5080" lvl="0" indent="-171450" algn="just" rtl="0">
              <a:lnSpc>
                <a:spcPct val="100000"/>
              </a:lnSpc>
              <a:spcBef>
                <a:spcPts val="5"/>
              </a:spcBef>
              <a:spcAft>
                <a:spcPts val="0"/>
              </a:spcAft>
              <a:buClr>
                <a:srgbClr val="231F20"/>
              </a:buClr>
              <a:buSzPct val="100000"/>
              <a:buChar char="•"/>
            </a:pPr>
            <a:r>
              <a:rPr lang="en-US" sz="5400">
                <a:solidFill>
                  <a:srgbClr val="231F20"/>
                </a:solidFill>
                <a:latin typeface="Century Schoolbook"/>
                <a:ea typeface="Century Schoolbook"/>
                <a:cs typeface="Century Schoolbook"/>
                <a:sym typeface="Century Schoolbook"/>
              </a:rPr>
              <a:t>The remote terminals operate with 4.6-m-diameter antennas  with [</a:t>
            </a:r>
            <a:r>
              <a:rPr lang="en-US" sz="5400" i="1">
                <a:solidFill>
                  <a:srgbClr val="231F20"/>
                </a:solidFill>
                <a:latin typeface="Century Schoolbook"/>
                <a:ea typeface="Century Schoolbook"/>
                <a:cs typeface="Century Schoolbook"/>
                <a:sym typeface="Century Schoolbook"/>
              </a:rPr>
              <a:t>G</a:t>
            </a:r>
            <a:r>
              <a:rPr lang="en-US" sz="5400">
                <a:solidFill>
                  <a:srgbClr val="231F20"/>
                </a:solidFill>
                <a:latin typeface="Century Schoolbook"/>
                <a:ea typeface="Century Schoolbook"/>
                <a:cs typeface="Century Schoolbook"/>
                <a:sym typeface="Century Schoolbook"/>
              </a:rPr>
              <a:t>/</a:t>
            </a:r>
            <a:r>
              <a:rPr lang="en-US" sz="5400" i="1">
                <a:solidFill>
                  <a:srgbClr val="231F20"/>
                </a:solidFill>
                <a:latin typeface="Century Schoolbook"/>
                <a:ea typeface="Century Schoolbook"/>
                <a:cs typeface="Century Schoolbook"/>
                <a:sym typeface="Century Schoolbook"/>
              </a:rPr>
              <a:t>T </a:t>
            </a:r>
            <a:r>
              <a:rPr lang="en-US" sz="5400">
                <a:solidFill>
                  <a:srgbClr val="231F20"/>
                </a:solidFill>
                <a:latin typeface="Century Schoolbook"/>
                <a:ea typeface="Century Schoolbook"/>
                <a:cs typeface="Century Schoolbook"/>
                <a:sym typeface="Century Schoolbook"/>
              </a:rPr>
              <a:t>] values of 19.5 or 21 dB/K. </a:t>
            </a:r>
            <a:endParaRPr/>
          </a:p>
          <a:p>
            <a:pPr marL="184150" marR="5080" lvl="0" indent="-171450" algn="just" rtl="0">
              <a:lnSpc>
                <a:spcPct val="100000"/>
              </a:lnSpc>
              <a:spcBef>
                <a:spcPts val="5"/>
              </a:spcBef>
              <a:spcAft>
                <a:spcPts val="0"/>
              </a:spcAft>
              <a:buClr>
                <a:srgbClr val="231F20"/>
              </a:buClr>
              <a:buSzPct val="100000"/>
              <a:buChar char="•"/>
            </a:pPr>
            <a:r>
              <a:rPr lang="en-US" sz="5400">
                <a:solidFill>
                  <a:srgbClr val="231F20"/>
                </a:solidFill>
                <a:latin typeface="Century Schoolbook"/>
                <a:ea typeface="Century Schoolbook"/>
                <a:cs typeface="Century Schoolbook"/>
                <a:sym typeface="Century Schoolbook"/>
              </a:rPr>
              <a:t>Transportable terminals are also  available, one of these being shown in Fig. </a:t>
            </a:r>
            <a:endParaRPr/>
          </a:p>
          <a:p>
            <a:pPr marL="184150" marR="5080" lvl="0" indent="-171450" algn="just" rtl="0">
              <a:lnSpc>
                <a:spcPct val="100000"/>
              </a:lnSpc>
              <a:spcBef>
                <a:spcPts val="5"/>
              </a:spcBef>
              <a:spcAft>
                <a:spcPts val="0"/>
              </a:spcAft>
              <a:buClr>
                <a:srgbClr val="231F20"/>
              </a:buClr>
              <a:buSzPct val="100000"/>
              <a:buChar char="•"/>
            </a:pPr>
            <a:r>
              <a:rPr lang="en-US" sz="5400">
                <a:solidFill>
                  <a:srgbClr val="231F20"/>
                </a:solidFill>
                <a:latin typeface="Century Schoolbook"/>
                <a:ea typeface="Century Schoolbook"/>
                <a:cs typeface="Century Schoolbook"/>
                <a:sym typeface="Century Schoolbook"/>
              </a:rPr>
              <a:t>This is a single-  channel station that uses a 3.6-m antenna and comes complete with  a desktop electronics package which can be installed on the customers’  premises.</a:t>
            </a:r>
            <a:endParaRPr sz="5400">
              <a:latin typeface="Century Schoolbook"/>
              <a:ea typeface="Century Schoolbook"/>
              <a:cs typeface="Century Schoolbook"/>
              <a:sym typeface="Century Schoolbook"/>
            </a:endParaRPr>
          </a:p>
          <a:p>
            <a:pPr marL="228600" lvl="0" indent="-157480" algn="l" rtl="0">
              <a:lnSpc>
                <a:spcPct val="90000"/>
              </a:lnSpc>
              <a:spcBef>
                <a:spcPts val="1000"/>
              </a:spcBef>
              <a:spcAft>
                <a:spcPts val="0"/>
              </a:spcAft>
              <a:buClr>
                <a:schemeClr val="dk1"/>
              </a:buClr>
              <a:buSzPct val="100000"/>
              <a:buNone/>
            </a:pPr>
            <a:endParaRPr/>
          </a:p>
        </p:txBody>
      </p:sp>
      <p:pic>
        <p:nvPicPr>
          <p:cNvPr id="200" name="Google Shape;200;p22"/>
          <p:cNvPicPr preferRelativeResize="0"/>
          <p:nvPr/>
        </p:nvPicPr>
        <p:blipFill rotWithShape="1">
          <a:blip r:embed="rId3">
            <a:alphaModFix/>
          </a:blip>
          <a:srcRect/>
          <a:stretch/>
        </p:blipFill>
        <p:spPr>
          <a:xfrm>
            <a:off x="3581399" y="262033"/>
            <a:ext cx="5588237" cy="285718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body" idx="1"/>
          </p:nvPr>
        </p:nvSpPr>
        <p:spPr>
          <a:xfrm>
            <a:off x="838200" y="4486541"/>
            <a:ext cx="10515600" cy="169042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31F20"/>
              </a:buClr>
              <a:buSzPts val="1400"/>
              <a:buChar char="•"/>
            </a:pPr>
            <a:r>
              <a:rPr lang="en-US" sz="1400" b="1">
                <a:solidFill>
                  <a:srgbClr val="231F20"/>
                </a:solidFill>
                <a:latin typeface="Arial"/>
                <a:ea typeface="Arial"/>
                <a:cs typeface="Arial"/>
                <a:sym typeface="Arial"/>
              </a:rPr>
              <a:t>Figure  </a:t>
            </a:r>
            <a:r>
              <a:rPr lang="en-US">
                <a:solidFill>
                  <a:srgbClr val="231F20"/>
                </a:solidFill>
                <a:latin typeface="Century Schoolbook"/>
                <a:ea typeface="Century Schoolbook"/>
                <a:cs typeface="Century Schoolbook"/>
                <a:sym typeface="Century Schoolbook"/>
              </a:rPr>
              <a:t>Transportable message station. (</a:t>
            </a:r>
            <a:r>
              <a:rPr lang="en-US" i="1">
                <a:solidFill>
                  <a:srgbClr val="231F20"/>
                </a:solidFill>
                <a:latin typeface="Century Schoolbook"/>
                <a:ea typeface="Century Schoolbook"/>
                <a:cs typeface="Century Schoolbook"/>
                <a:sym typeface="Century Schoolbook"/>
              </a:rPr>
              <a:t>Courtesy of Telesat  Canada, 1983.</a:t>
            </a:r>
            <a:r>
              <a:rPr lang="en-US">
                <a:solidFill>
                  <a:srgbClr val="231F20"/>
                </a:solidFill>
                <a:latin typeface="Century Schoolbook"/>
                <a:ea typeface="Century Schoolbook"/>
                <a:cs typeface="Century Schoolbook"/>
                <a:sym typeface="Century Schoolbook"/>
              </a:rPr>
              <a:t>)</a:t>
            </a:r>
            <a:endParaRPr>
              <a:latin typeface="Century Schoolbook"/>
              <a:ea typeface="Century Schoolbook"/>
              <a:cs typeface="Century Schoolbook"/>
              <a:sym typeface="Century Schoolbook"/>
            </a:endParaRPr>
          </a:p>
          <a:p>
            <a:pPr marL="228600" lvl="0" indent="-50800" algn="l" rtl="0">
              <a:lnSpc>
                <a:spcPct val="90000"/>
              </a:lnSpc>
              <a:spcBef>
                <a:spcPts val="1000"/>
              </a:spcBef>
              <a:spcAft>
                <a:spcPts val="0"/>
              </a:spcAft>
              <a:buClr>
                <a:schemeClr val="dk1"/>
              </a:buClr>
              <a:buSzPts val="2800"/>
              <a:buNone/>
            </a:pPr>
            <a:endParaRPr/>
          </a:p>
        </p:txBody>
      </p:sp>
      <p:pic>
        <p:nvPicPr>
          <p:cNvPr id="206" name="Google Shape;206;p23"/>
          <p:cNvPicPr preferRelativeResize="0"/>
          <p:nvPr/>
        </p:nvPicPr>
        <p:blipFill rotWithShape="1">
          <a:blip r:embed="rId3">
            <a:alphaModFix/>
          </a:blip>
          <a:srcRect/>
          <a:stretch/>
        </p:blipFill>
        <p:spPr>
          <a:xfrm>
            <a:off x="914400" y="180224"/>
            <a:ext cx="5181600" cy="4114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12700" lvl="0" indent="0" algn="l" rtl="0">
              <a:lnSpc>
                <a:spcPct val="100000"/>
              </a:lnSpc>
              <a:spcBef>
                <a:spcPts val="0"/>
              </a:spcBef>
              <a:spcAft>
                <a:spcPts val="0"/>
              </a:spcAft>
              <a:buClr>
                <a:srgbClr val="231F20"/>
              </a:buClr>
              <a:buSzPts val="3200"/>
              <a:buFont typeface="Arial"/>
              <a:buNone/>
            </a:pPr>
            <a:r>
              <a:rPr lang="en-US" sz="3200" b="1">
                <a:solidFill>
                  <a:srgbClr val="231F20"/>
                </a:solidFill>
                <a:latin typeface="Arial"/>
                <a:ea typeface="Arial"/>
                <a:cs typeface="Arial"/>
                <a:sym typeface="Arial"/>
              </a:rPr>
              <a:t>	                    Demand-Assigned FDMA</a:t>
            </a:r>
            <a:endParaRPr sz="3200">
              <a:latin typeface="Arial"/>
              <a:ea typeface="Arial"/>
              <a:cs typeface="Arial"/>
              <a:sym typeface="Arial"/>
            </a:endParaRPr>
          </a:p>
        </p:txBody>
      </p:sp>
      <p:sp>
        <p:nvSpPr>
          <p:cNvPr id="212" name="Google Shape;21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184150" marR="6350" lvl="0" indent="-171450" algn="just" rtl="0">
              <a:lnSpc>
                <a:spcPct val="100000"/>
              </a:lnSpc>
              <a:spcBef>
                <a:spcPts val="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In the demand-assigned mode of operation, the transponder frequency  bandwidth is subdivided into a number of channels. A channel is assigned  to each carrier in use, giving rise to the single-channel-per-carrier mode  of operation discussed in the preceding section. </a:t>
            </a:r>
            <a:endParaRPr/>
          </a:p>
          <a:p>
            <a:pPr marL="184150" marR="6350" lvl="0" indent="-171450" algn="just" rtl="0">
              <a:lnSpc>
                <a:spcPct val="100000"/>
              </a:lnSpc>
              <a:spcBef>
                <a:spcPts val="6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As in the preassigned  access mode, carriers may be frequency modulated with analog information signals, these being designated FM/SCPC, or they may be phase  modulated with digital information signals, these being designated as  PSK/SCPC.</a:t>
            </a:r>
            <a:endParaRPr>
              <a:latin typeface="Century Schoolbook"/>
              <a:ea typeface="Century Schoolbook"/>
              <a:cs typeface="Century Schoolbook"/>
              <a:sym typeface="Century Schoolbook"/>
            </a:endParaRPr>
          </a:p>
          <a:p>
            <a:pPr marL="184150" marR="5080" lvl="0" indent="-171450" algn="just" rtl="0">
              <a:lnSpc>
                <a:spcPct val="100000"/>
              </a:lnSpc>
              <a:spcBef>
                <a:spcPts val="10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Demand assignment may be carried out in a number of ways. In the polling method, a master earth station continuously polls all the earth stations in sequence, and if a </a:t>
            </a:r>
            <a:r>
              <a:rPr lang="en-US" i="1">
                <a:solidFill>
                  <a:srgbClr val="231F20"/>
                </a:solidFill>
                <a:latin typeface="Century Schoolbook"/>
                <a:ea typeface="Century Schoolbook"/>
                <a:cs typeface="Century Schoolbook"/>
                <a:sym typeface="Century Schoolbook"/>
              </a:rPr>
              <a:t>call request </a:t>
            </a:r>
            <a:r>
              <a:rPr lang="en-US">
                <a:solidFill>
                  <a:srgbClr val="231F20"/>
                </a:solidFill>
                <a:latin typeface="Century Schoolbook"/>
                <a:ea typeface="Century Schoolbook"/>
                <a:cs typeface="Century Schoolbook"/>
                <a:sym typeface="Century Schoolbook"/>
              </a:rPr>
              <a:t>is encountered, frequency slots are assigned from the pool of available frequencies. The polling delay with such a system tends to become 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cessive as the number of participating earth stations increases.</a:t>
            </a:r>
            <a:endParaRPr>
              <a:latin typeface="Century Schoolbook"/>
              <a:ea typeface="Century Schoolbook"/>
              <a:cs typeface="Century Schoolbook"/>
              <a:sym typeface="Century Schoolbook"/>
            </a:endParaRPr>
          </a:p>
          <a:p>
            <a:pPr marL="228600" lvl="0" indent="-90804"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txBox="1">
            <a:spLocks noGrp="1"/>
          </p:cNvSpPr>
          <p:nvPr>
            <p:ph type="body" idx="1"/>
          </p:nvPr>
        </p:nvSpPr>
        <p:spPr>
          <a:xfrm>
            <a:off x="838200" y="589660"/>
            <a:ext cx="10515600" cy="5587303"/>
          </a:xfrm>
          <a:prstGeom prst="rect">
            <a:avLst/>
          </a:prstGeom>
          <a:noFill/>
          <a:ln>
            <a:noFill/>
          </a:ln>
        </p:spPr>
        <p:txBody>
          <a:bodyPr spcFirstLastPara="1" wrap="square" lIns="91425" tIns="45700" rIns="91425" bIns="45700" anchor="t" anchorCtr="0">
            <a:normAutofit fontScale="92500" lnSpcReduction="20000"/>
          </a:bodyPr>
          <a:lstStyle/>
          <a:p>
            <a:pPr marL="184150" marR="8255" lvl="0" indent="-171450" algn="just" rtl="0">
              <a:lnSpc>
                <a:spcPct val="100000"/>
              </a:lnSpc>
              <a:spcBef>
                <a:spcPts val="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Instead of using a polling sequence, earth stations may request calls  through the master earth station as the need arises. This is referred to as  </a:t>
            </a:r>
            <a:r>
              <a:rPr lang="en-US" i="1">
                <a:solidFill>
                  <a:srgbClr val="231F20"/>
                </a:solidFill>
                <a:latin typeface="Century Schoolbook"/>
                <a:ea typeface="Century Schoolbook"/>
                <a:cs typeface="Century Schoolbook"/>
                <a:sym typeface="Century Schoolbook"/>
              </a:rPr>
              <a:t>centrally controlled random access</a:t>
            </a:r>
            <a:r>
              <a:rPr lang="en-US">
                <a:solidFill>
                  <a:srgbClr val="231F20"/>
                </a:solidFill>
                <a:latin typeface="Century Schoolbook"/>
                <a:ea typeface="Century Schoolbook"/>
                <a:cs typeface="Century Schoolbook"/>
                <a:sym typeface="Century Schoolbook"/>
              </a:rPr>
              <a:t>. </a:t>
            </a:r>
            <a:endParaRPr/>
          </a:p>
          <a:p>
            <a:pPr marL="184150" marR="8255" lvl="0" indent="-171450" algn="just" rtl="0">
              <a:lnSpc>
                <a:spcPct val="100000"/>
              </a:lnSpc>
              <a:spcBef>
                <a:spcPts val="10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The requests go over a digital orderwire,  which is a narrowband digital radio link or a circuit through a satellite  transponder reserved for this purpose. Frequencies are assigned, if available, by the master station, and when the call is completed, the frequencies are returned to the pool. If no frequencies are available, the blocked  call requests may be placed in a queue, or a second call attempt may be ini-  tiated by the requesting station.</a:t>
            </a:r>
            <a:endParaRPr>
              <a:latin typeface="Century Schoolbook"/>
              <a:ea typeface="Century Schoolbook"/>
              <a:cs typeface="Century Schoolbook"/>
              <a:sym typeface="Century Schoolbook"/>
            </a:endParaRPr>
          </a:p>
          <a:p>
            <a:pPr marL="184150" marR="5715" lvl="0" indent="-171450" algn="just" rtl="0">
              <a:lnSpc>
                <a:spcPct val="100000"/>
              </a:lnSpc>
              <a:spcBef>
                <a:spcPts val="10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As an alternative to centrally controlled random access, control may be 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ercised at each earth station, this being known as </a:t>
            </a:r>
            <a:r>
              <a:rPr lang="en-US" i="1">
                <a:solidFill>
                  <a:srgbClr val="231F20"/>
                </a:solidFill>
                <a:latin typeface="Century Schoolbook"/>
                <a:ea typeface="Century Schoolbook"/>
                <a:cs typeface="Century Schoolbook"/>
                <a:sym typeface="Century Schoolbook"/>
              </a:rPr>
              <a:t>distributed con- trol random access</a:t>
            </a:r>
            <a:r>
              <a:rPr lang="en-US">
                <a:solidFill>
                  <a:srgbClr val="231F20"/>
                </a:solidFill>
                <a:latin typeface="Century Schoolbook"/>
                <a:ea typeface="Century Schoolbook"/>
                <a:cs typeface="Century Schoolbook"/>
                <a:sym typeface="Century Schoolbook"/>
              </a:rPr>
              <a:t>. A good illustration of such a system is provided by the Spade system operated by INTELSAT on some of its satellites.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31F20"/>
              </a:buClr>
              <a:buSzPts val="4400"/>
              <a:buFont typeface="Century Schoolbook"/>
              <a:buNone/>
            </a:pPr>
            <a:r>
              <a:rPr lang="en-US" b="1">
                <a:solidFill>
                  <a:srgbClr val="231F20"/>
                </a:solidFill>
                <a:latin typeface="Century Schoolbook"/>
                <a:ea typeface="Century Schoolbook"/>
                <a:cs typeface="Century Schoolbook"/>
                <a:sym typeface="Century Schoolbook"/>
              </a:rPr>
              <a:t>SPADE</a:t>
            </a:r>
            <a:endParaRPr/>
          </a:p>
        </p:txBody>
      </p:sp>
      <p:sp>
        <p:nvSpPr>
          <p:cNvPr id="223" name="Google Shape;223;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184150" marR="5080" lvl="0" indent="-171450" algn="just" rtl="0">
              <a:lnSpc>
                <a:spcPct val="100000"/>
              </a:lnSpc>
              <a:spcBef>
                <a:spcPts val="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The word </a:t>
            </a:r>
            <a:r>
              <a:rPr lang="en-US" i="1">
                <a:solidFill>
                  <a:srgbClr val="231F20"/>
                </a:solidFill>
                <a:latin typeface="Century Schoolbook"/>
                <a:ea typeface="Century Schoolbook"/>
                <a:cs typeface="Century Schoolbook"/>
                <a:sym typeface="Century Schoolbook"/>
              </a:rPr>
              <a:t>Spade </a:t>
            </a:r>
            <a:r>
              <a:rPr lang="en-US">
                <a:solidFill>
                  <a:srgbClr val="231F20"/>
                </a:solidFill>
                <a:latin typeface="Century Schoolbook"/>
                <a:ea typeface="Century Schoolbook"/>
                <a:cs typeface="Century Schoolbook"/>
                <a:sym typeface="Century Schoolbook"/>
              </a:rPr>
              <a:t>is a loose acronym for SCPC pulse-code-modulated  multiple-access demand-assignment equipment. Spade was developed  by Comsat for use on the INTELSAT satellites (see, e.g., Martin, 1978)  and is compatible with the INTELSAT SCPC preassigned system  </a:t>
            </a:r>
            <a:endParaRPr/>
          </a:p>
          <a:p>
            <a:pPr marL="184150" marR="5080" lvl="0" indent="-171450" algn="just" rtl="0">
              <a:lnSpc>
                <a:spcPct val="100000"/>
              </a:lnSpc>
              <a:spcBef>
                <a:spcPts val="6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However, the distributed-demand assignment  facility requires a </a:t>
            </a:r>
            <a:r>
              <a:rPr lang="en-US" i="1">
                <a:solidFill>
                  <a:srgbClr val="231F20"/>
                </a:solidFill>
                <a:latin typeface="Century Schoolbook"/>
                <a:ea typeface="Century Schoolbook"/>
                <a:cs typeface="Century Schoolbook"/>
                <a:sym typeface="Century Schoolbook"/>
              </a:rPr>
              <a:t>common signaling channel </a:t>
            </a:r>
            <a:r>
              <a:rPr lang="en-US">
                <a:solidFill>
                  <a:srgbClr val="231F20"/>
                </a:solidFill>
                <a:latin typeface="Century Schoolbook"/>
                <a:ea typeface="Century Schoolbook"/>
                <a:cs typeface="Century Schoolbook"/>
                <a:sym typeface="Century Schoolbook"/>
              </a:rPr>
              <a:t>(CSC). This is shown in  Fig.        The CSC bandwidth is 160 kHz, and its center frequency is</a:t>
            </a:r>
            <a:endParaRPr>
              <a:latin typeface="Century Schoolbook"/>
              <a:ea typeface="Century Schoolbook"/>
              <a:cs typeface="Century Schoolbook"/>
              <a:sym typeface="Century Schoolbook"/>
            </a:endParaRPr>
          </a:p>
          <a:p>
            <a:pPr marL="184150" marR="5080" lvl="0" indent="-171450" algn="just" rtl="0">
              <a:lnSpc>
                <a:spcPct val="100000"/>
              </a:lnSpc>
              <a:spcBef>
                <a:spcPts val="5"/>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18.045 MHz below the pilot frequency, as shown in Fig. </a:t>
            </a:r>
            <a:endParaRPr/>
          </a:p>
          <a:p>
            <a:pPr marL="184150" marR="5080" lvl="0" indent="-171450" algn="just" rtl="0">
              <a:lnSpc>
                <a:spcPct val="100000"/>
              </a:lnSpc>
              <a:spcBef>
                <a:spcPts val="5"/>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 To avoid interference with the CSC, voice channels 1 and 2 are left vacant, and to maintain duple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 matching, the corresponding channels 1</a:t>
            </a:r>
            <a:r>
              <a:rPr lang="en-US">
                <a:solidFill>
                  <a:srgbClr val="231F20"/>
                </a:solidFill>
                <a:latin typeface="Verdana"/>
                <a:ea typeface="Verdana"/>
                <a:cs typeface="Verdana"/>
                <a:sym typeface="Verdana"/>
              </a:rPr>
              <a:t>' </a:t>
            </a:r>
            <a:r>
              <a:rPr lang="en-US">
                <a:solidFill>
                  <a:srgbClr val="231F20"/>
                </a:solidFill>
                <a:latin typeface="Century Schoolbook"/>
                <a:ea typeface="Century Schoolbook"/>
                <a:cs typeface="Century Schoolbook"/>
                <a:sym typeface="Century Schoolbook"/>
              </a:rPr>
              <a:t>and 2</a:t>
            </a:r>
            <a:r>
              <a:rPr lang="en-US">
                <a:solidFill>
                  <a:srgbClr val="231F20"/>
                </a:solidFill>
                <a:latin typeface="Verdana"/>
                <a:ea typeface="Verdana"/>
                <a:cs typeface="Verdana"/>
                <a:sym typeface="Verdana"/>
              </a:rPr>
              <a:t>' </a:t>
            </a:r>
            <a:r>
              <a:rPr lang="en-US">
                <a:solidFill>
                  <a:srgbClr val="231F20"/>
                </a:solidFill>
                <a:latin typeface="Century Schoolbook"/>
                <a:ea typeface="Century Schoolbook"/>
                <a:cs typeface="Century Schoolbook"/>
                <a:sym typeface="Century Schoolbook"/>
              </a:rPr>
              <a:t>are also left vacant. Recalling from Fig.  that channel 400 also must be left vacant, this requires that channel 800 be left vacant for duple</a:t>
            </a:r>
            <a:r>
              <a:rPr lang="en-US" cap="small">
                <a:solidFill>
                  <a:srgbClr val="231F20"/>
                </a:solidFill>
                <a:latin typeface="Century Schoolbook"/>
                <a:ea typeface="Century Schoolbook"/>
                <a:cs typeface="Century Schoolbook"/>
                <a:sym typeface="Century Schoolbook"/>
              </a:rPr>
              <a:t>x </a:t>
            </a:r>
            <a:r>
              <a:rPr lang="en-US">
                <a:solidFill>
                  <a:srgbClr val="231F20"/>
                </a:solidFill>
                <a:latin typeface="Century Schoolbook"/>
                <a:ea typeface="Century Schoolbook"/>
                <a:cs typeface="Century Schoolbook"/>
                <a:sym typeface="Century Schoolbook"/>
              </a:rPr>
              <a:t>matching. </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body" idx="1"/>
          </p:nvPr>
        </p:nvSpPr>
        <p:spPr>
          <a:xfrm>
            <a:off x="838200" y="418744"/>
            <a:ext cx="10515600" cy="5758219"/>
          </a:xfrm>
          <a:prstGeom prst="rect">
            <a:avLst/>
          </a:prstGeom>
          <a:noFill/>
          <a:ln>
            <a:noFill/>
          </a:ln>
        </p:spPr>
        <p:txBody>
          <a:bodyPr spcFirstLastPara="1" wrap="square" lIns="91425" tIns="45700" rIns="91425" bIns="45700" anchor="t" anchorCtr="0">
            <a:normAutofit lnSpcReduction="10000"/>
          </a:bodyPr>
          <a:lstStyle/>
          <a:p>
            <a:pPr marL="184150" marR="5080" lvl="0" indent="-177800" algn="just" rtl="0">
              <a:lnSpc>
                <a:spcPct val="10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Thus si</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 channels are removed from the total of 800, leaving a total of 794 one-way or 397 full-duple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 voice circuits, the frequencies in any pair being separated by 18.045 MHz, as shown in Fig.  (An alternative arrangement is shown in Freeman, 1981.)</a:t>
            </a:r>
            <a:endParaRPr>
              <a:latin typeface="Century Schoolbook"/>
              <a:ea typeface="Century Schoolbook"/>
              <a:cs typeface="Century Schoolbook"/>
              <a:sym typeface="Century Schoolbook"/>
            </a:endParaRPr>
          </a:p>
          <a:p>
            <a:pPr marL="184150" marR="5080"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All the earth stations are permanently connected through the CSC. This is shown diagrammatically in Fig.  for si</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 earth stations </a:t>
            </a:r>
            <a:r>
              <a:rPr lang="en-US" i="1">
                <a:solidFill>
                  <a:srgbClr val="231F20"/>
                </a:solidFill>
                <a:latin typeface="Century Schoolbook"/>
                <a:ea typeface="Century Schoolbook"/>
                <a:cs typeface="Century Schoolbook"/>
                <a:sym typeface="Century Schoolbook"/>
              </a:rPr>
              <a:t>A, B, C, D, E</a:t>
            </a:r>
            <a:r>
              <a:rPr lang="en-US">
                <a:solidFill>
                  <a:srgbClr val="231F20"/>
                </a:solidFill>
                <a:latin typeface="Century Schoolbook"/>
                <a:ea typeface="Century Schoolbook"/>
                <a:cs typeface="Century Schoolbook"/>
                <a:sym typeface="Century Schoolbook"/>
              </a:rPr>
              <a:t>, and </a:t>
            </a:r>
            <a:r>
              <a:rPr lang="en-US" i="1">
                <a:solidFill>
                  <a:srgbClr val="231F20"/>
                </a:solidFill>
                <a:latin typeface="Century Schoolbook"/>
                <a:ea typeface="Century Schoolbook"/>
                <a:cs typeface="Century Schoolbook"/>
                <a:sym typeface="Century Schoolbook"/>
              </a:rPr>
              <a:t>F</a:t>
            </a:r>
            <a:r>
              <a:rPr lang="en-US">
                <a:solidFill>
                  <a:srgbClr val="231F20"/>
                </a:solidFill>
                <a:latin typeface="Century Schoolbook"/>
                <a:ea typeface="Century Schoolbook"/>
                <a:cs typeface="Century Schoolbook"/>
                <a:sym typeface="Century Schoolbook"/>
              </a:rPr>
              <a:t>. </a:t>
            </a:r>
            <a:endParaRPr/>
          </a:p>
          <a:p>
            <a:pPr marL="184150" marR="5080"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Each earth station has the facility for generating any  one of the 794 carrier frequencies using frequency synthesizers.  Furthermore, each earth station has a memory containing a list of the  frequencies currently available, and this list is continuously updated  through the CSC. </a:t>
            </a:r>
            <a:endParaRPr>
              <a:latin typeface="Century Schoolbook"/>
              <a:ea typeface="Century Schoolbook"/>
              <a:cs typeface="Century Schoolbook"/>
              <a:sym typeface="Century Schoolbook"/>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28"/>
          <p:cNvPicPr preferRelativeResize="0"/>
          <p:nvPr/>
        </p:nvPicPr>
        <p:blipFill rotWithShape="1">
          <a:blip r:embed="rId3">
            <a:alphaModFix/>
          </a:blip>
          <a:srcRect/>
          <a:stretch/>
        </p:blipFill>
        <p:spPr>
          <a:xfrm>
            <a:off x="599345" y="599293"/>
            <a:ext cx="4861418" cy="2844662"/>
          </a:xfrm>
          <a:prstGeom prst="rect">
            <a:avLst/>
          </a:prstGeom>
          <a:noFill/>
          <a:ln>
            <a:noFill/>
          </a:ln>
        </p:spPr>
      </p:pic>
      <p:pic>
        <p:nvPicPr>
          <p:cNvPr id="234" name="Google Shape;234;p28"/>
          <p:cNvPicPr preferRelativeResize="0"/>
          <p:nvPr/>
        </p:nvPicPr>
        <p:blipFill rotWithShape="1">
          <a:blip r:embed="rId4">
            <a:alphaModFix/>
          </a:blip>
          <a:srcRect/>
          <a:stretch/>
        </p:blipFill>
        <p:spPr>
          <a:xfrm>
            <a:off x="6580262" y="532198"/>
            <a:ext cx="3389174" cy="3304864"/>
          </a:xfrm>
          <a:prstGeom prst="rect">
            <a:avLst/>
          </a:prstGeom>
          <a:noFill/>
          <a:ln>
            <a:noFill/>
          </a:ln>
        </p:spPr>
      </p:pic>
      <p:sp>
        <p:nvSpPr>
          <p:cNvPr id="235" name="Google Shape;235;p28"/>
          <p:cNvSpPr txBox="1"/>
          <p:nvPr/>
        </p:nvSpPr>
        <p:spPr>
          <a:xfrm>
            <a:off x="1008404" y="4409630"/>
            <a:ext cx="1811708" cy="1938992"/>
          </a:xfrm>
          <a:prstGeom prst="rect">
            <a:avLst/>
          </a:prstGeom>
          <a:noFill/>
          <a:ln>
            <a:noFill/>
          </a:ln>
        </p:spPr>
        <p:txBody>
          <a:bodyPr spcFirstLastPara="1" wrap="square" lIns="91425" tIns="45700" rIns="91425" bIns="45700" anchor="t" anchorCtr="0">
            <a:spAutoFit/>
          </a:bodyPr>
          <a:lstStyle/>
          <a:p>
            <a:pPr marL="12700" marR="0" lvl="0" indent="0" algn="just" rtl="0">
              <a:lnSpc>
                <a:spcPct val="100000"/>
              </a:lnSpc>
              <a:spcBef>
                <a:spcPts val="0"/>
              </a:spcBef>
              <a:spcAft>
                <a:spcPts val="0"/>
              </a:spcAft>
              <a:buNone/>
            </a:pPr>
            <a:r>
              <a:rPr lang="en-US" sz="800" b="1">
                <a:solidFill>
                  <a:srgbClr val="231F20"/>
                </a:solidFill>
                <a:latin typeface="Arial"/>
                <a:ea typeface="Arial"/>
                <a:cs typeface="Arial"/>
                <a:sym typeface="Arial"/>
              </a:rPr>
              <a:t>Figure   </a:t>
            </a:r>
            <a:r>
              <a:rPr lang="en-US" sz="1800">
                <a:solidFill>
                  <a:srgbClr val="231F20"/>
                </a:solidFill>
                <a:latin typeface="Century Schoolbook"/>
                <a:ea typeface="Century Schoolbook"/>
                <a:cs typeface="Century Schoolbook"/>
                <a:sym typeface="Century Schoolbook"/>
              </a:rPr>
              <a:t>Channeling scheme for the Spade system.</a:t>
            </a:r>
            <a:endParaRPr sz="1800">
              <a:solidFill>
                <a:schemeClr val="dk1"/>
              </a:solidFill>
              <a:latin typeface="Century Schoolbook"/>
              <a:ea typeface="Century Schoolbook"/>
              <a:cs typeface="Century Schoolbook"/>
              <a:sym typeface="Century Schoolbook"/>
            </a:endParaRPr>
          </a:p>
          <a:p>
            <a:pPr marL="0" marR="0" lvl="0" indent="0" algn="l" rtl="0">
              <a:lnSpc>
                <a:spcPct val="100000"/>
              </a:lnSpc>
              <a:spcBef>
                <a:spcPts val="35"/>
              </a:spcBef>
              <a:spcAft>
                <a:spcPts val="0"/>
              </a:spcAft>
              <a:buNone/>
            </a:pPr>
            <a:endParaRPr sz="40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28"/>
          <p:cNvSpPr txBox="1"/>
          <p:nvPr/>
        </p:nvSpPr>
        <p:spPr>
          <a:xfrm>
            <a:off x="7930497" y="4409630"/>
            <a:ext cx="3409772"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1">
                <a:solidFill>
                  <a:srgbClr val="231F20"/>
                </a:solidFill>
                <a:latin typeface="Arial"/>
                <a:ea typeface="Arial"/>
                <a:cs typeface="Arial"/>
                <a:sym typeface="Arial"/>
              </a:rPr>
              <a:t>Figure  </a:t>
            </a:r>
            <a:r>
              <a:rPr lang="en-US" sz="1800">
                <a:solidFill>
                  <a:srgbClr val="231F20"/>
                </a:solidFill>
                <a:latin typeface="Century Schoolbook"/>
                <a:ea typeface="Century Schoolbook"/>
                <a:cs typeface="Century Schoolbook"/>
                <a:sym typeface="Century Schoolbook"/>
              </a:rPr>
              <a:t>Diagrammatic representation of a Spade communications  system.</a:t>
            </a:r>
            <a:endParaRPr sz="18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body" idx="1"/>
          </p:nvPr>
        </p:nvSpPr>
        <p:spPr>
          <a:xfrm>
            <a:off x="838200" y="367469"/>
            <a:ext cx="10515600" cy="5809494"/>
          </a:xfrm>
          <a:prstGeom prst="rect">
            <a:avLst/>
          </a:prstGeom>
          <a:noFill/>
          <a:ln>
            <a:noFill/>
          </a:ln>
        </p:spPr>
        <p:txBody>
          <a:bodyPr spcFirstLastPara="1" wrap="square" lIns="91425" tIns="45700" rIns="91425" bIns="45700" anchor="t" anchorCtr="0">
            <a:normAutofit/>
          </a:bodyPr>
          <a:lstStyle/>
          <a:p>
            <a:pPr marL="222250" marR="39370" lvl="0" indent="-177800" algn="just" rtl="0">
              <a:lnSpc>
                <a:spcPct val="10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To illustrate the procedure, suppose that a call to station </a:t>
            </a:r>
            <a:r>
              <a:rPr lang="en-US" i="1">
                <a:solidFill>
                  <a:srgbClr val="231F20"/>
                </a:solidFill>
                <a:latin typeface="Century Schoolbook"/>
                <a:ea typeface="Century Schoolbook"/>
                <a:cs typeface="Century Schoolbook"/>
                <a:sym typeface="Century Schoolbook"/>
              </a:rPr>
              <a:t>F </a:t>
            </a:r>
            <a:r>
              <a:rPr lang="en-US">
                <a:solidFill>
                  <a:srgbClr val="231F20"/>
                </a:solidFill>
                <a:latin typeface="Century Schoolbook"/>
                <a:ea typeface="Century Schoolbook"/>
                <a:cs typeface="Century Schoolbook"/>
                <a:sym typeface="Century Schoolbook"/>
              </a:rPr>
              <a:t>is initiated from station </a:t>
            </a:r>
            <a:r>
              <a:rPr lang="en-US" i="1">
                <a:solidFill>
                  <a:srgbClr val="231F20"/>
                </a:solidFill>
                <a:latin typeface="Century Schoolbook"/>
                <a:ea typeface="Century Schoolbook"/>
                <a:cs typeface="Century Schoolbook"/>
                <a:sym typeface="Century Schoolbook"/>
              </a:rPr>
              <a:t>C </a:t>
            </a:r>
            <a:r>
              <a:rPr lang="en-US">
                <a:solidFill>
                  <a:srgbClr val="231F20"/>
                </a:solidFill>
                <a:latin typeface="Century Schoolbook"/>
                <a:ea typeface="Century Schoolbook"/>
                <a:cs typeface="Century Schoolbook"/>
                <a:sym typeface="Century Schoolbook"/>
              </a:rPr>
              <a:t>in Fig. </a:t>
            </a:r>
            <a:endParaRPr/>
          </a:p>
          <a:p>
            <a:pPr marL="222250" marR="39370" lvl="0" indent="-177800" algn="just" rtl="0">
              <a:lnSpc>
                <a:spcPct val="100000"/>
              </a:lnSpc>
              <a:spcBef>
                <a:spcPts val="77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Station </a:t>
            </a:r>
            <a:r>
              <a:rPr lang="en-US" i="1">
                <a:solidFill>
                  <a:srgbClr val="231F20"/>
                </a:solidFill>
                <a:latin typeface="Century Schoolbook"/>
                <a:ea typeface="Century Schoolbook"/>
                <a:cs typeface="Century Schoolbook"/>
                <a:sym typeface="Century Schoolbook"/>
              </a:rPr>
              <a:t>C </a:t>
            </a:r>
            <a:r>
              <a:rPr lang="en-US">
                <a:solidFill>
                  <a:srgbClr val="231F20"/>
                </a:solidFill>
                <a:latin typeface="Century Schoolbook"/>
                <a:ea typeface="Century Schoolbook"/>
                <a:cs typeface="Century Schoolbook"/>
                <a:sym typeface="Century Schoolbook"/>
              </a:rPr>
              <a:t>will first select  a frequency pair at random from those currently available on the list and  signal this information to station </a:t>
            </a:r>
            <a:r>
              <a:rPr lang="en-US" i="1">
                <a:solidFill>
                  <a:srgbClr val="231F20"/>
                </a:solidFill>
                <a:latin typeface="Century Schoolbook"/>
                <a:ea typeface="Century Schoolbook"/>
                <a:cs typeface="Century Schoolbook"/>
                <a:sym typeface="Century Schoolbook"/>
              </a:rPr>
              <a:t>F </a:t>
            </a:r>
            <a:r>
              <a:rPr lang="en-US">
                <a:solidFill>
                  <a:srgbClr val="231F20"/>
                </a:solidFill>
                <a:latin typeface="Century Schoolbook"/>
                <a:ea typeface="Century Schoolbook"/>
                <a:cs typeface="Century Schoolbook"/>
                <a:sym typeface="Century Schoolbook"/>
              </a:rPr>
              <a:t>through the CSC.</a:t>
            </a:r>
            <a:endParaRPr/>
          </a:p>
          <a:p>
            <a:pPr marL="222250" marR="39370" lvl="0" indent="-177800" algn="just" rtl="0">
              <a:lnSpc>
                <a:spcPct val="100000"/>
              </a:lnSpc>
              <a:spcBef>
                <a:spcPts val="77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 Station </a:t>
            </a:r>
            <a:r>
              <a:rPr lang="en-US" i="1">
                <a:solidFill>
                  <a:srgbClr val="231F20"/>
                </a:solidFill>
                <a:latin typeface="Century Schoolbook"/>
                <a:ea typeface="Century Schoolbook"/>
                <a:cs typeface="Century Schoolbook"/>
                <a:sym typeface="Century Schoolbook"/>
              </a:rPr>
              <a:t>F </a:t>
            </a:r>
            <a:r>
              <a:rPr lang="en-US">
                <a:solidFill>
                  <a:srgbClr val="231F20"/>
                </a:solidFill>
                <a:latin typeface="Century Schoolbook"/>
                <a:ea typeface="Century Schoolbook"/>
                <a:cs typeface="Century Schoolbook"/>
                <a:sym typeface="Century Schoolbook"/>
              </a:rPr>
              <a:t>must  acknowledge, through the CSC, that it can complete the circuit. </a:t>
            </a:r>
            <a:endParaRPr/>
          </a:p>
          <a:p>
            <a:pPr marL="222250" marR="39370" lvl="0" indent="-177800" algn="just" rtl="0">
              <a:lnSpc>
                <a:spcPct val="100000"/>
              </a:lnSpc>
              <a:spcBef>
                <a:spcPts val="77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Once  the circuit is established, the other earth stations are instructed, through  the CSC, to remove this frequency pair from the list.</a:t>
            </a:r>
            <a:endParaRPr>
              <a:latin typeface="Century Schoolbook"/>
              <a:ea typeface="Century Schoolbook"/>
              <a:cs typeface="Century Schoolbook"/>
              <a:sym typeface="Century Schoolbook"/>
            </a:endParaRPr>
          </a:p>
          <a:p>
            <a:pPr marL="222250" marR="41910"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The round-trip time between station </a:t>
            </a:r>
            <a:r>
              <a:rPr lang="en-US" i="1">
                <a:solidFill>
                  <a:srgbClr val="231F20"/>
                </a:solidFill>
                <a:latin typeface="Century Schoolbook"/>
                <a:ea typeface="Century Schoolbook"/>
                <a:cs typeface="Century Schoolbook"/>
                <a:sym typeface="Century Schoolbook"/>
              </a:rPr>
              <a:t>C </a:t>
            </a:r>
            <a:r>
              <a:rPr lang="en-US">
                <a:solidFill>
                  <a:srgbClr val="231F20"/>
                </a:solidFill>
                <a:latin typeface="Century Schoolbook"/>
                <a:ea typeface="Century Schoolbook"/>
                <a:cs typeface="Century Schoolbook"/>
                <a:sym typeface="Century Schoolbook"/>
              </a:rPr>
              <a:t>initiating the call and station  </a:t>
            </a:r>
            <a:r>
              <a:rPr lang="en-US" i="1">
                <a:solidFill>
                  <a:srgbClr val="231F20"/>
                </a:solidFill>
                <a:latin typeface="Century Schoolbook"/>
                <a:ea typeface="Century Schoolbook"/>
                <a:cs typeface="Century Schoolbook"/>
                <a:sym typeface="Century Schoolbook"/>
              </a:rPr>
              <a:t>F </a:t>
            </a:r>
            <a:r>
              <a:rPr lang="en-US">
                <a:solidFill>
                  <a:srgbClr val="231F20"/>
                </a:solidFill>
                <a:latin typeface="Century Schoolbook"/>
                <a:ea typeface="Century Schoolbook"/>
                <a:cs typeface="Century Schoolbook"/>
                <a:sym typeface="Century Schoolbook"/>
              </a:rPr>
              <a:t>acknowledging it is about 600 ms.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body" idx="1"/>
          </p:nvPr>
        </p:nvSpPr>
        <p:spPr>
          <a:xfrm>
            <a:off x="838200" y="418744"/>
            <a:ext cx="10515600" cy="575821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31F20"/>
              </a:buClr>
              <a:buSzPts val="2800"/>
              <a:buFont typeface="Noto Sans Symbols"/>
              <a:buChar char="⮚"/>
            </a:pPr>
            <a:r>
              <a:rPr lang="en-US">
                <a:solidFill>
                  <a:srgbClr val="231F20"/>
                </a:solidFill>
                <a:latin typeface="Century Schoolbook"/>
                <a:ea typeface="Century Schoolbook"/>
                <a:cs typeface="Century Schoolbook"/>
                <a:sym typeface="Century Schoolbook"/>
              </a:rPr>
              <a:t>The need for multiple access arises because  more than two earth stations, in general, will be within the service area  of a satellite. Even so-called spot beams from satellite antennas cover  areas several hundred miles across.</a:t>
            </a:r>
            <a:endParaRPr>
              <a:latin typeface="Century Schoolbook"/>
              <a:ea typeface="Century Schoolbook"/>
              <a:cs typeface="Century Schoolbook"/>
              <a:sym typeface="Century Schoolbook"/>
            </a:endParaRPr>
          </a:p>
          <a:p>
            <a:pPr marL="228600" lvl="0" indent="-228600" algn="l" rtl="0">
              <a:lnSpc>
                <a:spcPct val="90000"/>
              </a:lnSpc>
              <a:spcBef>
                <a:spcPts val="1000"/>
              </a:spcBef>
              <a:spcAft>
                <a:spcPts val="0"/>
              </a:spcAft>
              <a:buClr>
                <a:srgbClr val="231F20"/>
              </a:buClr>
              <a:buSzPts val="2800"/>
              <a:buFont typeface="Noto Sans Symbols"/>
              <a:buChar char="⮚"/>
            </a:pPr>
            <a:r>
              <a:rPr lang="en-US">
                <a:solidFill>
                  <a:srgbClr val="231F20"/>
                </a:solidFill>
                <a:latin typeface="Century Schoolbook"/>
                <a:ea typeface="Century Schoolbook"/>
                <a:cs typeface="Century Schoolbook"/>
                <a:sym typeface="Century Schoolbook"/>
              </a:rPr>
              <a:t>The two most commonly used methods of multiple access are </a:t>
            </a:r>
            <a:r>
              <a:rPr lang="en-US" i="1">
                <a:solidFill>
                  <a:srgbClr val="231F20"/>
                </a:solidFill>
                <a:latin typeface="Century Schoolbook"/>
                <a:ea typeface="Century Schoolbook"/>
                <a:cs typeface="Century Schoolbook"/>
                <a:sym typeface="Century Schoolbook"/>
              </a:rPr>
              <a:t>frequency- division  multiple  access  </a:t>
            </a:r>
            <a:r>
              <a:rPr lang="en-US">
                <a:solidFill>
                  <a:srgbClr val="231F20"/>
                </a:solidFill>
                <a:latin typeface="Century Schoolbook"/>
                <a:ea typeface="Century Schoolbook"/>
                <a:cs typeface="Century Schoolbook"/>
                <a:sym typeface="Century Schoolbook"/>
              </a:rPr>
              <a:t>(FDMA)  and  </a:t>
            </a:r>
            <a:r>
              <a:rPr lang="en-US" i="1">
                <a:solidFill>
                  <a:srgbClr val="231F20"/>
                </a:solidFill>
                <a:latin typeface="Century Schoolbook"/>
                <a:ea typeface="Century Schoolbook"/>
                <a:cs typeface="Century Schoolbook"/>
                <a:sym typeface="Century Schoolbook"/>
              </a:rPr>
              <a:t>time-division  multiple  access </a:t>
            </a:r>
            <a:r>
              <a:rPr lang="en-US">
                <a:solidFill>
                  <a:srgbClr val="231F20"/>
                </a:solidFill>
                <a:latin typeface="Century Schoolbook"/>
                <a:ea typeface="Century Schoolbook"/>
                <a:cs typeface="Century Schoolbook"/>
                <a:sym typeface="Century Schoolbook"/>
              </a:rPr>
              <a:t>(TDMA). </a:t>
            </a:r>
            <a:endParaRPr/>
          </a:p>
          <a:p>
            <a:pPr marL="228600" lvl="0" indent="-228600" algn="l" rtl="0">
              <a:lnSpc>
                <a:spcPct val="90000"/>
              </a:lnSpc>
              <a:spcBef>
                <a:spcPts val="1000"/>
              </a:spcBef>
              <a:spcAft>
                <a:spcPts val="0"/>
              </a:spcAft>
              <a:buClr>
                <a:srgbClr val="231F20"/>
              </a:buClr>
              <a:buSzPts val="2800"/>
              <a:buFont typeface="Noto Sans Symbols"/>
              <a:buChar char="⮚"/>
            </a:pPr>
            <a:r>
              <a:rPr lang="en-US">
                <a:solidFill>
                  <a:srgbClr val="231F20"/>
                </a:solidFill>
                <a:latin typeface="Century Schoolbook"/>
                <a:ea typeface="Century Schoolbook"/>
                <a:cs typeface="Century Schoolbook"/>
                <a:sym typeface="Century Schoolbook"/>
              </a:rPr>
              <a:t>A third category of multiple access is </a:t>
            </a:r>
            <a:r>
              <a:rPr lang="en-US" i="1">
                <a:solidFill>
                  <a:srgbClr val="231F20"/>
                </a:solidFill>
                <a:latin typeface="Century Schoolbook"/>
                <a:ea typeface="Century Schoolbook"/>
                <a:cs typeface="Century Schoolbook"/>
                <a:sym typeface="Century Schoolbook"/>
              </a:rPr>
              <a:t>code-division multiple access  </a:t>
            </a:r>
            <a:r>
              <a:rPr lang="en-US">
                <a:solidFill>
                  <a:srgbClr val="231F20"/>
                </a:solidFill>
                <a:latin typeface="Century Schoolbook"/>
                <a:ea typeface="Century Schoolbook"/>
                <a:cs typeface="Century Schoolbook"/>
                <a:sym typeface="Century Schoolbook"/>
              </a:rPr>
              <a:t>(CDMA). In this method each signal is associated with a particular code  that is used to spread the signal in frequency and/or time. </a:t>
            </a:r>
            <a:endParaRPr/>
          </a:p>
          <a:p>
            <a:pPr marL="228600" lvl="0" indent="-50800" algn="l" rtl="0">
              <a:lnSpc>
                <a:spcPct val="90000"/>
              </a:lnSpc>
              <a:spcBef>
                <a:spcPts val="1000"/>
              </a:spcBef>
              <a:spcAft>
                <a:spcPts val="0"/>
              </a:spcAft>
              <a:buClr>
                <a:schemeClr val="dk1"/>
              </a:buClr>
              <a:buSzPts val="2800"/>
              <a:buFont typeface="Noto Sans Symbols"/>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body" idx="1"/>
          </p:nvPr>
        </p:nvSpPr>
        <p:spPr>
          <a:xfrm>
            <a:off x="838200" y="478564"/>
            <a:ext cx="10515600" cy="5698399"/>
          </a:xfrm>
          <a:prstGeom prst="rect">
            <a:avLst/>
          </a:prstGeom>
          <a:noFill/>
          <a:ln>
            <a:noFill/>
          </a:ln>
        </p:spPr>
        <p:txBody>
          <a:bodyPr spcFirstLastPara="1" wrap="square" lIns="91425" tIns="45700" rIns="91425" bIns="45700" anchor="t" anchorCtr="0">
            <a:normAutofit lnSpcReduction="10000"/>
          </a:bodyPr>
          <a:lstStyle/>
          <a:p>
            <a:pPr marL="222250" marR="41910" lvl="0" indent="-177800" algn="just" rtl="0">
              <a:lnSpc>
                <a:spcPct val="10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During this time, the two frequencies chosen at station </a:t>
            </a:r>
            <a:r>
              <a:rPr lang="en-US" i="1">
                <a:solidFill>
                  <a:srgbClr val="231F20"/>
                </a:solidFill>
                <a:latin typeface="Century Schoolbook"/>
                <a:ea typeface="Century Schoolbook"/>
                <a:cs typeface="Century Schoolbook"/>
                <a:sym typeface="Century Schoolbook"/>
              </a:rPr>
              <a:t>C </a:t>
            </a:r>
            <a:r>
              <a:rPr lang="en-US">
                <a:solidFill>
                  <a:srgbClr val="231F20"/>
                </a:solidFill>
                <a:latin typeface="Century Schoolbook"/>
                <a:ea typeface="Century Schoolbook"/>
                <a:cs typeface="Century Schoolbook"/>
                <a:sym typeface="Century Schoolbook"/>
              </a:rPr>
              <a:t>may be assigned to another circuit. In this  event, station </a:t>
            </a:r>
            <a:r>
              <a:rPr lang="en-US" i="1">
                <a:solidFill>
                  <a:srgbClr val="231F20"/>
                </a:solidFill>
                <a:latin typeface="Century Schoolbook"/>
                <a:ea typeface="Century Schoolbook"/>
                <a:cs typeface="Century Schoolbook"/>
                <a:sym typeface="Century Schoolbook"/>
              </a:rPr>
              <a:t>C </a:t>
            </a:r>
            <a:r>
              <a:rPr lang="en-US">
                <a:solidFill>
                  <a:srgbClr val="231F20"/>
                </a:solidFill>
                <a:latin typeface="Century Schoolbook"/>
                <a:ea typeface="Century Schoolbook"/>
                <a:cs typeface="Century Schoolbook"/>
                <a:sym typeface="Century Schoolbook"/>
              </a:rPr>
              <a:t>will receive the information on the CSC update and will  immediately choose another pair at random, even before hearing from  station </a:t>
            </a:r>
            <a:r>
              <a:rPr lang="en-US" i="1">
                <a:solidFill>
                  <a:srgbClr val="231F20"/>
                </a:solidFill>
                <a:latin typeface="Century Schoolbook"/>
                <a:ea typeface="Century Schoolbook"/>
                <a:cs typeface="Century Schoolbook"/>
                <a:sym typeface="Century Schoolbook"/>
              </a:rPr>
              <a:t>F</a:t>
            </a:r>
            <a:r>
              <a:rPr lang="en-US">
                <a:solidFill>
                  <a:srgbClr val="231F20"/>
                </a:solidFill>
                <a:latin typeface="Century Schoolbook"/>
                <a:ea typeface="Century Schoolbook"/>
                <a:cs typeface="Century Schoolbook"/>
                <a:sym typeface="Century Schoolbook"/>
              </a:rPr>
              <a:t>.</a:t>
            </a:r>
            <a:endParaRPr>
              <a:latin typeface="Century Schoolbook"/>
              <a:ea typeface="Century Schoolbook"/>
              <a:cs typeface="Century Schoolbook"/>
              <a:sym typeface="Century Schoolbook"/>
            </a:endParaRPr>
          </a:p>
          <a:p>
            <a:pPr marL="222250" marR="42545"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Once a call has been completed and the circuit disconnected, the two  frequencies are returned to the pool, the information again being trans-  mitted through the CSC to all the earth stations.</a:t>
            </a:r>
            <a:endParaRPr>
              <a:latin typeface="Century Schoolbook"/>
              <a:ea typeface="Century Schoolbook"/>
              <a:cs typeface="Century Schoolbook"/>
              <a:sym typeface="Century Schoolbook"/>
            </a:endParaRPr>
          </a:p>
          <a:p>
            <a:pPr marL="222250" marR="41275"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As well as establishing the connection through the satellite, the CSC passes signaling information from the calling station to the destination station, in the 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ample above from station </a:t>
            </a:r>
            <a:r>
              <a:rPr lang="en-US" i="1">
                <a:solidFill>
                  <a:srgbClr val="231F20"/>
                </a:solidFill>
                <a:latin typeface="Century Schoolbook"/>
                <a:ea typeface="Century Schoolbook"/>
                <a:cs typeface="Century Schoolbook"/>
                <a:sym typeface="Century Schoolbook"/>
              </a:rPr>
              <a:t>C </a:t>
            </a:r>
            <a:r>
              <a:rPr lang="en-US">
                <a:solidFill>
                  <a:srgbClr val="231F20"/>
                </a:solidFill>
                <a:latin typeface="Century Schoolbook"/>
                <a:ea typeface="Century Schoolbook"/>
                <a:cs typeface="Century Schoolbook"/>
                <a:sym typeface="Century Schoolbook"/>
              </a:rPr>
              <a:t>to station </a:t>
            </a:r>
            <a:r>
              <a:rPr lang="en-US" i="1">
                <a:solidFill>
                  <a:srgbClr val="231F20"/>
                </a:solidFill>
                <a:latin typeface="Century Schoolbook"/>
                <a:ea typeface="Century Schoolbook"/>
                <a:cs typeface="Century Schoolbook"/>
                <a:sym typeface="Century Schoolbook"/>
              </a:rPr>
              <a:t>F</a:t>
            </a:r>
            <a:r>
              <a:rPr lang="en-US">
                <a:solidFill>
                  <a:srgbClr val="231F20"/>
                </a:solidFill>
                <a:latin typeface="Century Schoolbook"/>
                <a:ea typeface="Century Schoolbook"/>
                <a:cs typeface="Century Schoolbook"/>
                <a:sym typeface="Century Schoolbook"/>
              </a:rPr>
              <a:t>.</a:t>
            </a:r>
            <a:endParaRPr>
              <a:solidFill>
                <a:srgbClr val="231F20"/>
              </a:solidFill>
              <a:latin typeface="Century Schoolbook"/>
              <a:ea typeface="Century Schoolbook"/>
              <a:cs typeface="Century Schoolbook"/>
              <a:sym typeface="Century Schoolbook"/>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body" idx="1"/>
          </p:nvPr>
        </p:nvSpPr>
        <p:spPr>
          <a:xfrm>
            <a:off x="838200" y="572568"/>
            <a:ext cx="10515600" cy="5604395"/>
          </a:xfrm>
          <a:prstGeom prst="rect">
            <a:avLst/>
          </a:prstGeom>
          <a:noFill/>
          <a:ln>
            <a:noFill/>
          </a:ln>
        </p:spPr>
        <p:txBody>
          <a:bodyPr spcFirstLastPara="1" wrap="square" lIns="91425" tIns="45700" rIns="91425" bIns="45700" anchor="t" anchorCtr="0">
            <a:normAutofit/>
          </a:bodyPr>
          <a:lstStyle/>
          <a:p>
            <a:pPr marL="222250" marR="41275" lvl="0" indent="-177800" algn="just" rtl="0">
              <a:lnSpc>
                <a:spcPct val="10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Signaling information in the Spade system is routed through the CSC rather than being sent over a voice channel. </a:t>
            </a:r>
            <a:endParaRPr/>
          </a:p>
          <a:p>
            <a:pPr marL="222250" marR="41275"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Each earth station has an equipment called the </a:t>
            </a:r>
            <a:r>
              <a:rPr lang="en-US" i="1">
                <a:solidFill>
                  <a:srgbClr val="231F20"/>
                </a:solidFill>
                <a:latin typeface="Century Schoolbook"/>
                <a:ea typeface="Century Schoolbook"/>
                <a:cs typeface="Century Schoolbook"/>
                <a:sym typeface="Century Schoolbook"/>
              </a:rPr>
              <a:t>demand assignment signaling and switching </a:t>
            </a:r>
            <a:r>
              <a:rPr lang="en-US">
                <a:solidFill>
                  <a:srgbClr val="231F20"/>
                </a:solidFill>
                <a:latin typeface="Century Schoolbook"/>
                <a:ea typeface="Century Schoolbook"/>
                <a:cs typeface="Century Schoolbook"/>
                <a:sym typeface="Century Schoolbook"/>
              </a:rPr>
              <a:t>(DASS) unit which performs the functions required by the CSC.</a:t>
            </a:r>
            <a:endParaRPr>
              <a:latin typeface="Century Schoolbook"/>
              <a:ea typeface="Century Schoolbook"/>
              <a:cs typeface="Century Schoolbook"/>
              <a:sym typeface="Century Schoolbook"/>
            </a:endParaRPr>
          </a:p>
          <a:p>
            <a:pPr marL="222250" marR="41910" lvl="0" indent="-177800" algn="just"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Some type of multiple access to the CSC must be provided for all the  earth stations using the Spade system. This is quite separate from the  SCPC multiple access of the network’s voice circuits. </a:t>
            </a:r>
            <a:endParaRPr>
              <a:latin typeface="Century Schoolbook"/>
              <a:ea typeface="Century Schoolbook"/>
              <a:cs typeface="Century Schoolbook"/>
              <a:sym typeface="Century Schoolbook"/>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31F20"/>
              </a:buClr>
              <a:buSzPts val="2800"/>
              <a:buFont typeface="Arial"/>
              <a:buNone/>
            </a:pPr>
            <a:r>
              <a:rPr lang="en-US" sz="2800" b="1">
                <a:solidFill>
                  <a:srgbClr val="231F20"/>
                </a:solidFill>
                <a:latin typeface="Arial"/>
                <a:ea typeface="Arial"/>
                <a:cs typeface="Arial"/>
                <a:sym typeface="Arial"/>
              </a:rPr>
              <a:t>Bandwidth-Limited and Power-Limited  TWT Ampliﬁer Operation</a:t>
            </a:r>
            <a:r>
              <a:rPr lang="en-US" sz="2800">
                <a:latin typeface="Arial"/>
                <a:ea typeface="Arial"/>
                <a:cs typeface="Arial"/>
                <a:sym typeface="Arial"/>
              </a:rPr>
              <a:t/>
            </a:r>
            <a:br>
              <a:rPr lang="en-US" sz="2800">
                <a:latin typeface="Arial"/>
                <a:ea typeface="Arial"/>
                <a:cs typeface="Arial"/>
                <a:sym typeface="Arial"/>
              </a:rPr>
            </a:br>
            <a:endParaRPr sz="2800"/>
          </a:p>
        </p:txBody>
      </p:sp>
      <p:sp>
        <p:nvSpPr>
          <p:cNvPr id="257" name="Google Shape;257;p32"/>
          <p:cNvSpPr txBox="1">
            <a:spLocks noGrp="1"/>
          </p:cNvSpPr>
          <p:nvPr>
            <p:ph type="body" idx="1"/>
          </p:nvPr>
        </p:nvSpPr>
        <p:spPr>
          <a:xfrm>
            <a:off x="838200" y="1572426"/>
            <a:ext cx="10515600" cy="4604537"/>
          </a:xfrm>
          <a:prstGeom prst="rect">
            <a:avLst/>
          </a:prstGeom>
          <a:noFill/>
          <a:ln>
            <a:noFill/>
          </a:ln>
        </p:spPr>
        <p:txBody>
          <a:bodyPr spcFirstLastPara="1" wrap="square" lIns="91425" tIns="45700" rIns="91425" bIns="45700" anchor="t" anchorCtr="0">
            <a:normAutofit/>
          </a:bodyPr>
          <a:lstStyle/>
          <a:p>
            <a:pPr marL="336550" marR="43180" lvl="0" indent="-285750" algn="just" rtl="0">
              <a:lnSpc>
                <a:spcPct val="10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A transponder will have a total bandwidth </a:t>
            </a:r>
            <a:r>
              <a:rPr lang="en-US" i="1">
                <a:solidFill>
                  <a:srgbClr val="231F20"/>
                </a:solidFill>
                <a:latin typeface="Century Schoolbook"/>
                <a:ea typeface="Century Schoolbook"/>
                <a:cs typeface="Century Schoolbook"/>
                <a:sym typeface="Century Schoolbook"/>
              </a:rPr>
              <a:t>B</a:t>
            </a:r>
            <a:r>
              <a:rPr lang="en-US" baseline="-25000">
                <a:solidFill>
                  <a:srgbClr val="231F20"/>
                </a:solidFill>
                <a:latin typeface="Century Schoolbook"/>
                <a:ea typeface="Century Schoolbook"/>
                <a:cs typeface="Century Schoolbook"/>
                <a:sym typeface="Century Schoolbook"/>
              </a:rPr>
              <a:t>TR</a:t>
            </a:r>
            <a:r>
              <a:rPr lang="en-US">
                <a:solidFill>
                  <a:srgbClr val="231F20"/>
                </a:solidFill>
                <a:latin typeface="Century Schoolbook"/>
                <a:ea typeface="Century Schoolbook"/>
                <a:cs typeface="Century Schoolbook"/>
                <a:sym typeface="Century Schoolbook"/>
              </a:rPr>
              <a:t>, and it is apparent that this can impose a limitation on the number of carriers that can access the transponder in an FDMA mode. </a:t>
            </a:r>
            <a:endParaRPr/>
          </a:p>
          <a:p>
            <a:pPr marL="336550" marR="43180" lvl="0" indent="-285750" algn="just" rtl="0">
              <a:lnSpc>
                <a:spcPct val="100000"/>
              </a:lnSpc>
              <a:spcBef>
                <a:spcPts val="6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For 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ample, if there are </a:t>
            </a:r>
            <a:r>
              <a:rPr lang="en-US" i="1">
                <a:solidFill>
                  <a:srgbClr val="231F20"/>
                </a:solidFill>
                <a:latin typeface="Century Schoolbook"/>
                <a:ea typeface="Century Schoolbook"/>
                <a:cs typeface="Century Schoolbook"/>
                <a:sym typeface="Century Schoolbook"/>
              </a:rPr>
              <a:t>K </a:t>
            </a:r>
            <a:r>
              <a:rPr lang="en-US">
                <a:solidFill>
                  <a:srgbClr val="231F20"/>
                </a:solidFill>
                <a:latin typeface="Century Schoolbook"/>
                <a:ea typeface="Century Schoolbook"/>
                <a:cs typeface="Century Schoolbook"/>
                <a:sym typeface="Century Schoolbook"/>
              </a:rPr>
              <a:t>carriers each of bandwidth </a:t>
            </a:r>
            <a:r>
              <a:rPr lang="en-US" i="1">
                <a:solidFill>
                  <a:srgbClr val="231F20"/>
                </a:solidFill>
                <a:latin typeface="Century Schoolbook"/>
                <a:ea typeface="Century Schoolbook"/>
                <a:cs typeface="Century Schoolbook"/>
                <a:sym typeface="Century Schoolbook"/>
              </a:rPr>
              <a:t>B</a:t>
            </a:r>
            <a:r>
              <a:rPr lang="en-US">
                <a:solidFill>
                  <a:srgbClr val="231F20"/>
                </a:solidFill>
                <a:latin typeface="Century Schoolbook"/>
                <a:ea typeface="Century Schoolbook"/>
                <a:cs typeface="Century Schoolbook"/>
                <a:sym typeface="Century Schoolbook"/>
              </a:rPr>
              <a:t>, then the best that can be achieved is </a:t>
            </a:r>
            <a:r>
              <a:rPr lang="en-US" i="1">
                <a:solidFill>
                  <a:srgbClr val="231F20"/>
                </a:solidFill>
                <a:latin typeface="Century Schoolbook"/>
                <a:ea typeface="Century Schoolbook"/>
                <a:cs typeface="Century Schoolbook"/>
                <a:sym typeface="Century Schoolbook"/>
              </a:rPr>
              <a:t>K </a:t>
            </a:r>
            <a:r>
              <a:rPr lang="en-US">
                <a:solidFill>
                  <a:srgbClr val="231F20"/>
                </a:solidFill>
                <a:latin typeface="Verdana"/>
                <a:ea typeface="Verdana"/>
                <a:cs typeface="Verdana"/>
                <a:sym typeface="Verdana"/>
              </a:rPr>
              <a:t>= </a:t>
            </a:r>
            <a:r>
              <a:rPr lang="en-US" i="1">
                <a:solidFill>
                  <a:srgbClr val="231F20"/>
                </a:solidFill>
                <a:latin typeface="Century Schoolbook"/>
                <a:ea typeface="Century Schoolbook"/>
                <a:cs typeface="Century Schoolbook"/>
                <a:sym typeface="Century Schoolbook"/>
              </a:rPr>
              <a:t>B</a:t>
            </a:r>
            <a:r>
              <a:rPr lang="en-US" baseline="-25000">
                <a:solidFill>
                  <a:srgbClr val="231F20"/>
                </a:solidFill>
                <a:latin typeface="Century Schoolbook"/>
                <a:ea typeface="Century Schoolbook"/>
                <a:cs typeface="Century Schoolbook"/>
                <a:sym typeface="Century Schoolbook"/>
              </a:rPr>
              <a:t>TR</a:t>
            </a:r>
            <a:r>
              <a:rPr lang="en-US">
                <a:solidFill>
                  <a:srgbClr val="231F20"/>
                </a:solidFill>
                <a:latin typeface="Century Schoolbook"/>
                <a:ea typeface="Century Schoolbook"/>
                <a:cs typeface="Century Schoolbook"/>
                <a:sym typeface="Century Schoolbook"/>
              </a:rPr>
              <a:t>/</a:t>
            </a:r>
            <a:r>
              <a:rPr lang="en-US" i="1">
                <a:solidFill>
                  <a:srgbClr val="231F20"/>
                </a:solidFill>
                <a:latin typeface="Century Schoolbook"/>
                <a:ea typeface="Century Schoolbook"/>
                <a:cs typeface="Century Schoolbook"/>
                <a:sym typeface="Century Schoolbook"/>
              </a:rPr>
              <a:t>B. </a:t>
            </a:r>
            <a:r>
              <a:rPr lang="en-US">
                <a:solidFill>
                  <a:srgbClr val="231F20"/>
                </a:solidFill>
                <a:latin typeface="Century Schoolbook"/>
                <a:ea typeface="Century Schoolbook"/>
                <a:cs typeface="Century Schoolbook"/>
                <a:sym typeface="Century Schoolbook"/>
              </a:rPr>
              <a:t>Any increase in the transponder EIRP will not improve on this, and the system is said to be </a:t>
            </a:r>
            <a:r>
              <a:rPr lang="en-US" i="1">
                <a:solidFill>
                  <a:srgbClr val="231F20"/>
                </a:solidFill>
                <a:latin typeface="Century Schoolbook"/>
                <a:ea typeface="Century Schoolbook"/>
                <a:cs typeface="Century Schoolbook"/>
                <a:sym typeface="Century Schoolbook"/>
              </a:rPr>
              <a:t>bandwidth-limited</a:t>
            </a:r>
            <a:r>
              <a:rPr lang="en-US">
                <a:solidFill>
                  <a:srgbClr val="231F20"/>
                </a:solidFill>
                <a:latin typeface="Century Schoolbook"/>
                <a:ea typeface="Century Schoolbook"/>
                <a:cs typeface="Century Schoolbook"/>
                <a:sym typeface="Century Schoolbook"/>
              </a:rPr>
              <a:t>.</a:t>
            </a:r>
            <a:endParaRPr/>
          </a:p>
          <a:p>
            <a:pPr marL="336550" marR="43180" lvl="0" indent="-285750" algn="just" rtl="0">
              <a:lnSpc>
                <a:spcPct val="100000"/>
              </a:lnSpc>
              <a:spcBef>
                <a:spcPts val="6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 Likewise, for digital systems, the bit rate is determined by the bandwidth, which again will be limited to some ma</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imum value by </a:t>
            </a:r>
            <a:r>
              <a:rPr lang="en-US" i="1">
                <a:solidFill>
                  <a:srgbClr val="231F20"/>
                </a:solidFill>
                <a:latin typeface="Century Schoolbook"/>
                <a:ea typeface="Century Schoolbook"/>
                <a:cs typeface="Century Schoolbook"/>
                <a:sym typeface="Century Schoolbook"/>
              </a:rPr>
              <a:t>B</a:t>
            </a:r>
            <a:r>
              <a:rPr lang="en-US" baseline="-25000">
                <a:solidFill>
                  <a:srgbClr val="231F20"/>
                </a:solidFill>
                <a:latin typeface="Century Schoolbook"/>
                <a:ea typeface="Century Schoolbook"/>
                <a:cs typeface="Century Schoolbook"/>
                <a:sym typeface="Century Schoolbook"/>
              </a:rPr>
              <a:t>TR</a:t>
            </a:r>
            <a:r>
              <a:rPr lang="en-US">
                <a:solidFill>
                  <a:srgbClr val="231F20"/>
                </a:solidFill>
                <a:latin typeface="Century Schoolbook"/>
                <a:ea typeface="Century Schoolbook"/>
                <a:cs typeface="Century Schoolbook"/>
                <a:sym typeface="Century Schoolbook"/>
              </a:rPr>
              <a: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36550" marR="43180" lvl="0" indent="-285750" algn="just" rtl="0">
              <a:lnSpc>
                <a:spcPct val="9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Power limitation occurs where the EIRP is insufficient to meet the [</a:t>
            </a:r>
            <a:r>
              <a:rPr lang="en-US" i="1">
                <a:solidFill>
                  <a:srgbClr val="231F20"/>
                </a:solidFill>
                <a:latin typeface="Century Schoolbook"/>
                <a:ea typeface="Century Schoolbook"/>
                <a:cs typeface="Century Schoolbook"/>
                <a:sym typeface="Century Schoolbook"/>
              </a:rPr>
              <a:t>C</a:t>
            </a:r>
            <a:r>
              <a:rPr lang="en-US">
                <a:solidFill>
                  <a:srgbClr val="231F20"/>
                </a:solidFill>
                <a:latin typeface="Century Schoolbook"/>
                <a:ea typeface="Century Schoolbook"/>
                <a:cs typeface="Century Schoolbook"/>
                <a:sym typeface="Century Schoolbook"/>
              </a:rPr>
              <a:t>/</a:t>
            </a:r>
            <a:r>
              <a:rPr lang="en-US" i="1">
                <a:solidFill>
                  <a:srgbClr val="231F20"/>
                </a:solidFill>
                <a:latin typeface="Century Schoolbook"/>
                <a:ea typeface="Century Schoolbook"/>
                <a:cs typeface="Century Schoolbook"/>
                <a:sym typeface="Century Schoolbook"/>
              </a:rPr>
              <a:t>N</a:t>
            </a:r>
            <a:r>
              <a:rPr lang="en-US">
                <a:solidFill>
                  <a:srgbClr val="231F20"/>
                </a:solidFill>
                <a:latin typeface="Century Schoolbook"/>
                <a:ea typeface="Century Schoolbook"/>
                <a:cs typeface="Century Schoolbook"/>
                <a:sym typeface="Century Schoolbook"/>
              </a:rPr>
              <a:t>] requirements. </a:t>
            </a:r>
            <a:endParaRPr>
              <a:solidFill>
                <a:srgbClr val="231F20"/>
              </a:solidFill>
              <a:latin typeface="Century Schoolbook"/>
              <a:ea typeface="Century Schoolbook"/>
              <a:cs typeface="Century Schoolbook"/>
              <a:sym typeface="Century Schoolbook"/>
            </a:endParaRPr>
          </a:p>
          <a:p>
            <a:pPr marL="336550" marR="43180" lvl="0" indent="-285750" algn="just" rtl="0">
              <a:lnSpc>
                <a:spcPct val="90000"/>
              </a:lnSpc>
              <a:spcBef>
                <a:spcPts val="6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The signal bandwidth will be appro</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imately equal to the noise bandwidth, and if the EIRP is below a certain level, the bandwidth will have to be correspondingly reduced to maintain the [</a:t>
            </a:r>
            <a:r>
              <a:rPr lang="en-US" i="1">
                <a:solidFill>
                  <a:srgbClr val="231F20"/>
                </a:solidFill>
                <a:latin typeface="Century Schoolbook"/>
                <a:ea typeface="Century Schoolbook"/>
                <a:cs typeface="Century Schoolbook"/>
                <a:sym typeface="Century Schoolbook"/>
              </a:rPr>
              <a:t>C</a:t>
            </a:r>
            <a:r>
              <a:rPr lang="en-US">
                <a:solidFill>
                  <a:srgbClr val="231F20"/>
                </a:solidFill>
                <a:latin typeface="Century Schoolbook"/>
                <a:ea typeface="Century Schoolbook"/>
                <a:cs typeface="Century Schoolbook"/>
                <a:sym typeface="Century Schoolbook"/>
              </a:rPr>
              <a:t>/</a:t>
            </a:r>
            <a:r>
              <a:rPr lang="en-US" i="1">
                <a:solidFill>
                  <a:srgbClr val="231F20"/>
                </a:solidFill>
                <a:latin typeface="Century Schoolbook"/>
                <a:ea typeface="Century Schoolbook"/>
                <a:cs typeface="Century Schoolbook"/>
                <a:sym typeface="Century Schoolbook"/>
              </a:rPr>
              <a:t>N</a:t>
            </a:r>
            <a:r>
              <a:rPr lang="en-US">
                <a:solidFill>
                  <a:srgbClr val="231F20"/>
                </a:solidFill>
                <a:latin typeface="Century Schoolbook"/>
                <a:ea typeface="Century Schoolbook"/>
                <a:cs typeface="Century Schoolbook"/>
                <a:sym typeface="Century Schoolbook"/>
              </a:rPr>
              <a:t>] at the required value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34"/>
          <p:cNvPicPr preferRelativeResize="0"/>
          <p:nvPr/>
        </p:nvPicPr>
        <p:blipFill rotWithShape="1">
          <a:blip r:embed="rId3">
            <a:alphaModFix/>
          </a:blip>
          <a:srcRect/>
          <a:stretch/>
        </p:blipFill>
        <p:spPr>
          <a:xfrm>
            <a:off x="538386" y="112044"/>
            <a:ext cx="11118078" cy="665502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35"/>
          <p:cNvPicPr preferRelativeResize="0"/>
          <p:nvPr/>
        </p:nvPicPr>
        <p:blipFill rotWithShape="1">
          <a:blip r:embed="rId3">
            <a:alphaModFix/>
          </a:blip>
          <a:srcRect/>
          <a:stretch/>
        </p:blipFill>
        <p:spPr>
          <a:xfrm>
            <a:off x="1136590" y="324741"/>
            <a:ext cx="9828428" cy="577695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36"/>
          <p:cNvPicPr preferRelativeResize="0"/>
          <p:nvPr/>
        </p:nvPicPr>
        <p:blipFill rotWithShape="1">
          <a:blip r:embed="rId3">
            <a:alphaModFix/>
          </a:blip>
          <a:srcRect/>
          <a:stretch/>
        </p:blipFill>
        <p:spPr>
          <a:xfrm>
            <a:off x="666572" y="162370"/>
            <a:ext cx="10742064" cy="642643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37"/>
          <p:cNvPicPr preferRelativeResize="0"/>
          <p:nvPr/>
        </p:nvPicPr>
        <p:blipFill rotWithShape="1">
          <a:blip r:embed="rId3">
            <a:alphaModFix/>
          </a:blip>
          <a:srcRect/>
          <a:stretch/>
        </p:blipFill>
        <p:spPr>
          <a:xfrm>
            <a:off x="582760" y="493164"/>
            <a:ext cx="10774599" cy="61662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body" idx="1"/>
          </p:nvPr>
        </p:nvSpPr>
        <p:spPr>
          <a:xfrm>
            <a:off x="838200" y="504202"/>
            <a:ext cx="10515600" cy="567276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31F20"/>
              </a:buClr>
              <a:buSzPts val="2800"/>
              <a:buFont typeface="Noto Sans Symbols"/>
              <a:buChar char="⮚"/>
            </a:pPr>
            <a:r>
              <a:rPr lang="en-US">
                <a:solidFill>
                  <a:srgbClr val="231F20"/>
                </a:solidFill>
                <a:latin typeface="Century Schoolbook"/>
                <a:ea typeface="Century Schoolbook"/>
                <a:cs typeface="Century Schoolbook"/>
                <a:sym typeface="Century Schoolbook"/>
              </a:rPr>
              <a:t>All such signals will be received simultaneously at an earth station, but by using  the key to the code, the station can recover the desired signal by means  of correlation. The other signals occupying the transponder channel  appear very much like random noise to the correlation decoder.</a:t>
            </a:r>
            <a:endParaRPr>
              <a:latin typeface="Century Schoolbook"/>
              <a:ea typeface="Century Schoolbook"/>
              <a:cs typeface="Century Schoolbook"/>
              <a:sym typeface="Century Schoolbook"/>
            </a:endParaRPr>
          </a:p>
          <a:p>
            <a:pPr marL="228600" lvl="0" indent="-228600" algn="l" rtl="0">
              <a:lnSpc>
                <a:spcPct val="90000"/>
              </a:lnSpc>
              <a:spcBef>
                <a:spcPts val="1000"/>
              </a:spcBef>
              <a:spcAft>
                <a:spcPts val="0"/>
              </a:spcAft>
              <a:buClr>
                <a:srgbClr val="231F20"/>
              </a:buClr>
              <a:buSzPts val="2800"/>
              <a:buFont typeface="Noto Sans Symbols"/>
              <a:buChar char="⮚"/>
            </a:pPr>
            <a:r>
              <a:rPr lang="en-US">
                <a:solidFill>
                  <a:srgbClr val="231F20"/>
                </a:solidFill>
                <a:latin typeface="Century Schoolbook"/>
                <a:ea typeface="Century Schoolbook"/>
                <a:cs typeface="Century Schoolbook"/>
                <a:sym typeface="Century Schoolbook"/>
              </a:rPr>
              <a:t>Multiple access also may be classified by the way in which circuits are assigned to users (</a:t>
            </a:r>
            <a:r>
              <a:rPr lang="en-US" i="1">
                <a:solidFill>
                  <a:srgbClr val="231F20"/>
                </a:solidFill>
                <a:latin typeface="Century Schoolbook"/>
                <a:ea typeface="Century Schoolbook"/>
                <a:cs typeface="Century Schoolbook"/>
                <a:sym typeface="Century Schoolbook"/>
              </a:rPr>
              <a:t>circuits </a:t>
            </a:r>
            <a:r>
              <a:rPr lang="en-US">
                <a:solidFill>
                  <a:srgbClr val="231F20"/>
                </a:solidFill>
                <a:latin typeface="Century Schoolbook"/>
                <a:ea typeface="Century Schoolbook"/>
                <a:cs typeface="Century Schoolbook"/>
                <a:sym typeface="Century Schoolbook"/>
              </a:rPr>
              <a:t>in this conte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t implies one communication channel through the multiple-access transponder). </a:t>
            </a:r>
            <a:endParaRPr>
              <a:latin typeface="Century Schoolbook"/>
              <a:ea typeface="Century Schoolbook"/>
              <a:cs typeface="Century Schoolbook"/>
              <a:sym typeface="Century Schoolbook"/>
            </a:endParaRPr>
          </a:p>
          <a:p>
            <a:pPr marL="228600" lvl="0" indent="-50800" algn="l" rtl="0">
              <a:lnSpc>
                <a:spcPct val="90000"/>
              </a:lnSpc>
              <a:spcBef>
                <a:spcPts val="1000"/>
              </a:spcBef>
              <a:spcAft>
                <a:spcPts val="0"/>
              </a:spcAft>
              <a:buClr>
                <a:schemeClr val="dk1"/>
              </a:buClr>
              <a:buSzPts val="2800"/>
              <a:buFont typeface="Noto Sans Symbols"/>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838200" y="734938"/>
            <a:ext cx="10515600" cy="54420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31F20"/>
              </a:buClr>
              <a:buSzPts val="2800"/>
              <a:buNone/>
            </a:pPr>
            <a:r>
              <a:rPr lang="en-US" b="1">
                <a:solidFill>
                  <a:srgbClr val="231F20"/>
                </a:solidFill>
                <a:latin typeface="Century Schoolbook"/>
                <a:ea typeface="Century Schoolbook"/>
                <a:cs typeface="Century Schoolbook"/>
                <a:sym typeface="Century Schoolbook"/>
              </a:rPr>
              <a:t>PREASSSIGNED AND DEMAND ASSIGNED</a:t>
            </a:r>
            <a:endParaRPr/>
          </a:p>
          <a:p>
            <a:pPr marL="228600" lvl="0" indent="-228600" algn="l" rtl="0">
              <a:lnSpc>
                <a:spcPct val="90000"/>
              </a:lnSpc>
              <a:spcBef>
                <a:spcPts val="1000"/>
              </a:spcBef>
              <a:spcAft>
                <a:spcPts val="0"/>
              </a:spcAft>
              <a:buClr>
                <a:srgbClr val="231F20"/>
              </a:buClr>
              <a:buSzPts val="2400"/>
              <a:buFont typeface="Noto Sans Symbols"/>
              <a:buChar char="⮚"/>
            </a:pPr>
            <a:r>
              <a:rPr lang="en-US" sz="2400">
                <a:solidFill>
                  <a:srgbClr val="231F20"/>
                </a:solidFill>
                <a:latin typeface="Century Schoolbook"/>
                <a:ea typeface="Century Schoolbook"/>
                <a:cs typeface="Century Schoolbook"/>
                <a:sym typeface="Century Schoolbook"/>
              </a:rPr>
              <a:t> </a:t>
            </a:r>
            <a:r>
              <a:rPr lang="en-US">
                <a:solidFill>
                  <a:srgbClr val="231F20"/>
                </a:solidFill>
                <a:latin typeface="Century Schoolbook"/>
                <a:ea typeface="Century Schoolbook"/>
                <a:cs typeface="Century Schoolbook"/>
                <a:sym typeface="Century Schoolbook"/>
              </a:rPr>
              <a:t>Circuits may be </a:t>
            </a:r>
            <a:r>
              <a:rPr lang="en-US" i="1">
                <a:solidFill>
                  <a:srgbClr val="231F20"/>
                </a:solidFill>
                <a:latin typeface="Century Schoolbook"/>
                <a:ea typeface="Century Schoolbook"/>
                <a:cs typeface="Century Schoolbook"/>
                <a:sym typeface="Century Schoolbook"/>
              </a:rPr>
              <a:t>pre- assigned</a:t>
            </a:r>
            <a:r>
              <a:rPr lang="en-US">
                <a:solidFill>
                  <a:srgbClr val="231F20"/>
                </a:solidFill>
                <a:latin typeface="Century Schoolbook"/>
                <a:ea typeface="Century Schoolbook"/>
                <a:cs typeface="Century Schoolbook"/>
                <a:sym typeface="Century Schoolbook"/>
              </a:rPr>
              <a:t>, which means they are allocated on a fi</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ed or partially fi</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ed basis to certain users. </a:t>
            </a:r>
            <a:endParaRPr/>
          </a:p>
          <a:p>
            <a:pPr marL="228600" lvl="0" indent="-228600" algn="l" rtl="0">
              <a:lnSpc>
                <a:spcPct val="90000"/>
              </a:lnSpc>
              <a:spcBef>
                <a:spcPts val="1000"/>
              </a:spcBef>
              <a:spcAft>
                <a:spcPts val="0"/>
              </a:spcAft>
              <a:buClr>
                <a:srgbClr val="231F20"/>
              </a:buClr>
              <a:buSzPts val="2800"/>
              <a:buFont typeface="Noto Sans Symbols"/>
              <a:buChar char="⮚"/>
            </a:pPr>
            <a:r>
              <a:rPr lang="en-US">
                <a:solidFill>
                  <a:srgbClr val="231F20"/>
                </a:solidFill>
                <a:latin typeface="Century Schoolbook"/>
                <a:ea typeface="Century Schoolbook"/>
                <a:cs typeface="Century Schoolbook"/>
                <a:sym typeface="Century Schoolbook"/>
              </a:rPr>
              <a:t>These circuits are therefore not available for gen eral use. Preassignment is simple to implement but is efficient only for circuits with </a:t>
            </a:r>
            <a:r>
              <a:rPr lang="en-US" i="1">
                <a:solidFill>
                  <a:srgbClr val="231F20"/>
                </a:solidFill>
                <a:latin typeface="Century Schoolbook"/>
                <a:ea typeface="Century Schoolbook"/>
                <a:cs typeface="Century Schoolbook"/>
                <a:sym typeface="Century Schoolbook"/>
              </a:rPr>
              <a:t>continuous heavy </a:t>
            </a:r>
            <a:r>
              <a:rPr lang="en-US">
                <a:solidFill>
                  <a:srgbClr val="231F20"/>
                </a:solidFill>
                <a:latin typeface="Century Schoolbook"/>
                <a:ea typeface="Century Schoolbook"/>
                <a:cs typeface="Century Schoolbook"/>
                <a:sym typeface="Century Schoolbook"/>
              </a:rPr>
              <a:t>traffic.</a:t>
            </a:r>
            <a:endParaRPr>
              <a:latin typeface="Century Schoolbook"/>
              <a:ea typeface="Century Schoolbook"/>
              <a:cs typeface="Century Schoolbook"/>
              <a:sym typeface="Century Schoolbook"/>
            </a:endParaRPr>
          </a:p>
          <a:p>
            <a:pPr marL="228600" lvl="0" indent="-228600" algn="l" rtl="0">
              <a:lnSpc>
                <a:spcPct val="90000"/>
              </a:lnSpc>
              <a:spcBef>
                <a:spcPts val="1000"/>
              </a:spcBef>
              <a:spcAft>
                <a:spcPts val="0"/>
              </a:spcAft>
              <a:buClr>
                <a:srgbClr val="231F20"/>
              </a:buClr>
              <a:buSzPts val="2800"/>
              <a:buFont typeface="Noto Sans Symbols"/>
              <a:buChar char="⮚"/>
            </a:pPr>
            <a:r>
              <a:rPr lang="en-US">
                <a:solidFill>
                  <a:srgbClr val="231F20"/>
                </a:solidFill>
                <a:latin typeface="Century Schoolbook"/>
                <a:ea typeface="Century Schoolbook"/>
                <a:cs typeface="Century Schoolbook"/>
                <a:sym typeface="Century Schoolbook"/>
              </a:rPr>
              <a:t>An alternative to preassignment is </a:t>
            </a:r>
            <a:r>
              <a:rPr lang="en-US" i="1">
                <a:solidFill>
                  <a:srgbClr val="231F20"/>
                </a:solidFill>
                <a:latin typeface="Century Schoolbook"/>
                <a:ea typeface="Century Schoolbook"/>
                <a:cs typeface="Century Schoolbook"/>
                <a:sym typeface="Century Schoolbook"/>
              </a:rPr>
              <a:t>demand-assigned multiple access  </a:t>
            </a:r>
            <a:r>
              <a:rPr lang="en-US">
                <a:solidFill>
                  <a:srgbClr val="231F20"/>
                </a:solidFill>
                <a:latin typeface="Century Schoolbook"/>
                <a:ea typeface="Century Schoolbook"/>
                <a:cs typeface="Century Schoolbook"/>
                <a:sym typeface="Century Schoolbook"/>
              </a:rPr>
              <a:t>(DAMA). In this method, all circuits are available to all users and are  assigned according to the demand.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a:spLocks noGrp="1"/>
          </p:cNvSpPr>
          <p:nvPr>
            <p:ph type="body" idx="1"/>
          </p:nvPr>
        </p:nvSpPr>
        <p:spPr>
          <a:xfrm>
            <a:off x="838200" y="606751"/>
            <a:ext cx="10515600" cy="5570212"/>
          </a:xfrm>
          <a:prstGeom prst="rect">
            <a:avLst/>
          </a:prstGeom>
          <a:noFill/>
          <a:ln>
            <a:noFill/>
          </a:ln>
        </p:spPr>
        <p:txBody>
          <a:bodyPr spcFirstLastPara="1" wrap="square" lIns="91425" tIns="45700" rIns="91425" bIns="45700" anchor="t" anchorCtr="0">
            <a:normAutofit fontScale="92500" lnSpcReduction="10000"/>
          </a:bodyPr>
          <a:lstStyle/>
          <a:p>
            <a:pPr marL="184150" marR="5080" lvl="0" indent="-171450" algn="l" rtl="0">
              <a:lnSpc>
                <a:spcPct val="100000"/>
              </a:lnSpc>
              <a:spcBef>
                <a:spcPts val="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 DAMA results in more efficient over-  all use of the circuits but is more costly and complicated to implement.  </a:t>
            </a:r>
            <a:endParaRPr/>
          </a:p>
          <a:p>
            <a:pPr marL="184150" marR="5080" lvl="0" indent="-171450" algn="l" rtl="0">
              <a:lnSpc>
                <a:spcPct val="100000"/>
              </a:lnSpc>
              <a:spcBef>
                <a:spcPts val="10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Both FDMA and TDMA can be operated as preassigned or demand  assigned systems. CDMA is a random-access system, there being no  control over the timing of the access or of the frequency slots accessed.  </a:t>
            </a:r>
            <a:endParaRPr/>
          </a:p>
          <a:p>
            <a:pPr marL="184150" marR="5080" lvl="0" indent="-6985" algn="l" rtl="0">
              <a:lnSpc>
                <a:spcPct val="100000"/>
              </a:lnSpc>
              <a:spcBef>
                <a:spcPts val="1000"/>
              </a:spcBef>
              <a:spcAft>
                <a:spcPts val="0"/>
              </a:spcAft>
              <a:buClr>
                <a:schemeClr val="dk1"/>
              </a:buClr>
              <a:buSzPct val="100000"/>
              <a:buNone/>
            </a:pPr>
            <a:endParaRPr>
              <a:solidFill>
                <a:srgbClr val="231F20"/>
              </a:solidFill>
              <a:latin typeface="Century Schoolbook"/>
              <a:ea typeface="Century Schoolbook"/>
              <a:cs typeface="Century Schoolbook"/>
              <a:sym typeface="Century Schoolbook"/>
            </a:endParaRPr>
          </a:p>
          <a:p>
            <a:pPr marL="184150" marR="5080" lvl="0" indent="-171450" algn="l" rtl="0">
              <a:lnSpc>
                <a:spcPct val="100000"/>
              </a:lnSpc>
              <a:spcBef>
                <a:spcPts val="10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These multiple-access methods refer to the way in which a single  </a:t>
            </a:r>
            <a:r>
              <a:rPr lang="en-US" i="1">
                <a:solidFill>
                  <a:srgbClr val="231F20"/>
                </a:solidFill>
                <a:latin typeface="Century Schoolbook"/>
                <a:ea typeface="Century Schoolbook"/>
                <a:cs typeface="Century Schoolbook"/>
                <a:sym typeface="Century Schoolbook"/>
              </a:rPr>
              <a:t>transponder </a:t>
            </a:r>
            <a:r>
              <a:rPr lang="en-US">
                <a:solidFill>
                  <a:srgbClr val="231F20"/>
                </a:solidFill>
                <a:latin typeface="Century Schoolbook"/>
                <a:ea typeface="Century Schoolbook"/>
                <a:cs typeface="Century Schoolbook"/>
                <a:sym typeface="Century Schoolbook"/>
              </a:rPr>
              <a:t>channel is utilized. A satellite carries a number of transpon-  ders, and normally each covers a different frequency channel. This provides a form of FDMA to the whole satellite. </a:t>
            </a:r>
            <a:endParaRPr/>
          </a:p>
          <a:p>
            <a:pPr marL="184150" marR="5080" lvl="0" indent="-171450" algn="l" rtl="0">
              <a:lnSpc>
                <a:spcPct val="100000"/>
              </a:lnSpc>
              <a:spcBef>
                <a:spcPts val="1000"/>
              </a:spcBef>
              <a:spcAft>
                <a:spcPts val="0"/>
              </a:spcAft>
              <a:buClr>
                <a:srgbClr val="231F20"/>
              </a:buClr>
              <a:buSzPct val="100000"/>
              <a:buChar char="•"/>
            </a:pPr>
            <a:r>
              <a:rPr lang="en-US">
                <a:solidFill>
                  <a:srgbClr val="231F20"/>
                </a:solidFill>
                <a:latin typeface="Century Schoolbook"/>
                <a:ea typeface="Century Schoolbook"/>
                <a:cs typeface="Century Schoolbook"/>
                <a:sym typeface="Century Schoolbook"/>
              </a:rPr>
              <a:t>It is  also possible for transponders to operate at the same frequency but to  be connected to different spot-beam antennas. </a:t>
            </a:r>
            <a:endParaRPr/>
          </a:p>
          <a:p>
            <a:pPr marL="184150" marR="5080" lvl="0" indent="-6985" algn="l" rtl="0">
              <a:lnSpc>
                <a:spcPct val="100000"/>
              </a:lnSpc>
              <a:spcBef>
                <a:spcPts val="1000"/>
              </a:spcBef>
              <a:spcAft>
                <a:spcPts val="0"/>
              </a:spcAft>
              <a:buClr>
                <a:schemeClr val="dk1"/>
              </a:buClr>
              <a:buSzPct val="100000"/>
              <a:buNone/>
            </a:pPr>
            <a:endParaRPr>
              <a:solidFill>
                <a:srgbClr val="231F20"/>
              </a:solidFill>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txBox="1">
            <a:spLocks noGrp="1"/>
          </p:cNvSpPr>
          <p:nvPr>
            <p:ph type="body" idx="1"/>
          </p:nvPr>
        </p:nvSpPr>
        <p:spPr>
          <a:xfrm>
            <a:off x="838200" y="623843"/>
            <a:ext cx="10515600" cy="5553120"/>
          </a:xfrm>
          <a:prstGeom prst="rect">
            <a:avLst/>
          </a:prstGeom>
          <a:noFill/>
          <a:ln>
            <a:noFill/>
          </a:ln>
        </p:spPr>
        <p:txBody>
          <a:bodyPr spcFirstLastPara="1" wrap="square" lIns="91425" tIns="45700" rIns="91425" bIns="45700" anchor="t" anchorCtr="0">
            <a:normAutofit/>
          </a:bodyPr>
          <a:lstStyle/>
          <a:p>
            <a:pPr marL="184150" marR="5080" lvl="0" indent="-177800" algn="l" rtl="0">
              <a:lnSpc>
                <a:spcPct val="100000"/>
              </a:lnSpc>
              <a:spcBef>
                <a:spcPts val="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These allow the satellite  as a whole to be accessed by earth stations widely separated geographically but transmitting on the same frequency. This is termed </a:t>
            </a:r>
            <a:r>
              <a:rPr lang="en-US" i="1">
                <a:solidFill>
                  <a:srgbClr val="231F20"/>
                </a:solidFill>
                <a:latin typeface="Century Schoolbook"/>
                <a:ea typeface="Century Schoolbook"/>
                <a:cs typeface="Century Schoolbook"/>
                <a:sym typeface="Century Schoolbook"/>
              </a:rPr>
              <a:t>frequency  reuse</a:t>
            </a:r>
            <a:r>
              <a:rPr lang="en-US">
                <a:solidFill>
                  <a:srgbClr val="231F20"/>
                </a:solidFill>
                <a:latin typeface="Century Schoolbook"/>
                <a:ea typeface="Century Schoolbook"/>
                <a:cs typeface="Century Schoolbook"/>
                <a:sym typeface="Century Schoolbook"/>
              </a:rPr>
              <a:t>. </a:t>
            </a:r>
            <a:endParaRPr/>
          </a:p>
          <a:p>
            <a:pPr marL="184150" marR="5080" lvl="0" indent="-177800" algn="l" rtl="0">
              <a:lnSpc>
                <a:spcPct val="100000"/>
              </a:lnSpc>
              <a:spcBef>
                <a:spcPts val="10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This method of access is referred to as </a:t>
            </a:r>
            <a:r>
              <a:rPr lang="en-US" i="1">
                <a:solidFill>
                  <a:srgbClr val="231F20"/>
                </a:solidFill>
                <a:latin typeface="Century Schoolbook"/>
                <a:ea typeface="Century Schoolbook"/>
                <a:cs typeface="Century Schoolbook"/>
                <a:sym typeface="Century Schoolbook"/>
              </a:rPr>
              <a:t>space-division multiple  access </a:t>
            </a:r>
            <a:r>
              <a:rPr lang="en-US">
                <a:solidFill>
                  <a:srgbClr val="231F20"/>
                </a:solidFill>
                <a:latin typeface="Century Schoolbook"/>
                <a:ea typeface="Century Schoolbook"/>
                <a:cs typeface="Century Schoolbook"/>
                <a:sym typeface="Century Schoolbook"/>
              </a:rPr>
              <a:t>(SDMA). It should be kept in mind that each spot beam may</a:t>
            </a:r>
            <a:r>
              <a:rPr lang="en-US">
                <a:latin typeface="Century Schoolbook"/>
                <a:ea typeface="Century Schoolbook"/>
                <a:cs typeface="Century Schoolbook"/>
                <a:sym typeface="Century Schoolbook"/>
              </a:rPr>
              <a:t> </a:t>
            </a:r>
            <a:r>
              <a:rPr lang="en-US">
                <a:solidFill>
                  <a:srgbClr val="231F20"/>
                </a:solidFill>
                <a:latin typeface="Century Schoolbook"/>
                <a:ea typeface="Century Schoolbook"/>
                <a:cs typeface="Century Schoolbook"/>
                <a:sym typeface="Century Schoolbook"/>
              </a:rPr>
              <a:t>itself be carrying signals in one of the other multiple-access formats.</a:t>
            </a:r>
            <a:endParaRPr>
              <a:latin typeface="Century Schoolbook"/>
              <a:ea typeface="Century Schoolbook"/>
              <a:cs typeface="Century Schoolbook"/>
              <a:sym typeface="Century Schoolbook"/>
            </a:endParaRPr>
          </a:p>
          <a:p>
            <a:pPr marL="0" lvl="0" indent="0" algn="l" rtl="0">
              <a:lnSpc>
                <a:spcPct val="100000"/>
              </a:lnSpc>
              <a:spcBef>
                <a:spcPts val="55"/>
              </a:spcBef>
              <a:spcAft>
                <a:spcPts val="0"/>
              </a:spcAft>
              <a:buClr>
                <a:schemeClr val="dk1"/>
              </a:buClr>
              <a:buSzPts val="2800"/>
              <a:buNone/>
            </a:pPr>
            <a:endParaRPr>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body" idx="1"/>
          </p:nvPr>
        </p:nvSpPr>
        <p:spPr>
          <a:xfrm>
            <a:off x="838200" y="546931"/>
            <a:ext cx="10515600" cy="56300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31F20"/>
              </a:buClr>
              <a:buSzPts val="2800"/>
              <a:buNone/>
            </a:pPr>
            <a:r>
              <a:rPr lang="en-US" b="1">
                <a:solidFill>
                  <a:srgbClr val="231F20"/>
                </a:solidFill>
                <a:latin typeface="Arial"/>
                <a:ea typeface="Arial"/>
                <a:cs typeface="Arial"/>
                <a:sym typeface="Arial"/>
              </a:rPr>
              <a:t>Single Access</a:t>
            </a:r>
            <a:endParaRPr>
              <a:latin typeface="Arial"/>
              <a:ea typeface="Arial"/>
              <a:cs typeface="Arial"/>
              <a:sym typeface="Arial"/>
            </a:endParaRPr>
          </a:p>
          <a:p>
            <a:pPr marL="298450" marR="5715" lvl="0" indent="-285750" algn="just" rtl="0">
              <a:lnSpc>
                <a:spcPct val="100000"/>
              </a:lnSpc>
              <a:spcBef>
                <a:spcPts val="6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With single access, a single modulated carrier occupies the whole of the available bandwidth of a transponder. Single-access operation is used on heavy-traffic routes and requires large earth station antennas such as the class A antenna shown in </a:t>
            </a:r>
            <a:endParaRPr/>
          </a:p>
          <a:p>
            <a:pPr marL="298450" marR="5715" lvl="0" indent="-285750" algn="just" rtl="0">
              <a:lnSpc>
                <a:spcPct val="90000"/>
              </a:lnSpc>
              <a:spcBef>
                <a:spcPts val="600"/>
              </a:spcBef>
              <a:spcAft>
                <a:spcPts val="0"/>
              </a:spcAft>
              <a:buClr>
                <a:srgbClr val="231F20"/>
              </a:buClr>
              <a:buSzPts val="2800"/>
              <a:buChar char="•"/>
            </a:pPr>
            <a:r>
              <a:rPr lang="en-US">
                <a:solidFill>
                  <a:srgbClr val="231F20"/>
                </a:solidFill>
                <a:latin typeface="Century Schoolbook"/>
                <a:ea typeface="Century Schoolbook"/>
                <a:cs typeface="Century Schoolbook"/>
                <a:sym typeface="Century Schoolbook"/>
              </a:rPr>
              <a:t>As an e</a:t>
            </a:r>
            <a:r>
              <a:rPr lang="en-US" cap="small">
                <a:solidFill>
                  <a:srgbClr val="231F20"/>
                </a:solidFill>
                <a:latin typeface="Century Schoolbook"/>
                <a:ea typeface="Century Schoolbook"/>
                <a:cs typeface="Century Schoolbook"/>
                <a:sym typeface="Century Schoolbook"/>
              </a:rPr>
              <a:t>x</a:t>
            </a:r>
            <a:r>
              <a:rPr lang="en-US">
                <a:solidFill>
                  <a:srgbClr val="231F20"/>
                </a:solidFill>
                <a:latin typeface="Century Schoolbook"/>
                <a:ea typeface="Century Schoolbook"/>
                <a:cs typeface="Century Schoolbook"/>
                <a:sym typeface="Century Schoolbook"/>
              </a:rPr>
              <a:t>ample, Telesat Canada pro- vides heavy route message facilities, with each transponder channel being capable of carrying 960 one-way voice circuits on an FDM/FM carrier, as illustrated in Fig. The earth station employs a 30-m-diameter antenna and a parametric amplifier, which together provide a minimum  [</a:t>
            </a:r>
            <a:r>
              <a:rPr lang="en-US" i="1">
                <a:solidFill>
                  <a:srgbClr val="231F20"/>
                </a:solidFill>
                <a:latin typeface="Century Schoolbook"/>
                <a:ea typeface="Century Schoolbook"/>
                <a:cs typeface="Century Schoolbook"/>
                <a:sym typeface="Century Schoolbook"/>
              </a:rPr>
              <a:t>G</a:t>
            </a:r>
            <a:r>
              <a:rPr lang="en-US">
                <a:solidFill>
                  <a:srgbClr val="231F20"/>
                </a:solidFill>
                <a:latin typeface="Century Schoolbook"/>
                <a:ea typeface="Century Schoolbook"/>
                <a:cs typeface="Century Schoolbook"/>
                <a:sym typeface="Century Schoolbook"/>
              </a:rPr>
              <a:t>/</a:t>
            </a:r>
            <a:r>
              <a:rPr lang="en-US" i="1">
                <a:solidFill>
                  <a:srgbClr val="231F20"/>
                </a:solidFill>
                <a:latin typeface="Century Schoolbook"/>
                <a:ea typeface="Century Schoolbook"/>
                <a:cs typeface="Century Schoolbook"/>
                <a:sym typeface="Century Schoolbook"/>
              </a:rPr>
              <a:t>T </a:t>
            </a:r>
            <a:r>
              <a:rPr lang="en-US">
                <a:solidFill>
                  <a:srgbClr val="231F20"/>
                </a:solidFill>
                <a:latin typeface="Century Schoolbook"/>
                <a:ea typeface="Century Schoolbook"/>
                <a:cs typeface="Century Schoolbook"/>
                <a:sym typeface="Century Schoolbook"/>
              </a:rPr>
              <a:t>] of 37.5 dB/K.</a:t>
            </a: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9"/>
          <p:cNvPicPr preferRelativeResize="0">
            <a:picLocks noGrp="1"/>
          </p:cNvPicPr>
          <p:nvPr>
            <p:ph type="body" idx="1"/>
          </p:nvPr>
        </p:nvPicPr>
        <p:blipFill rotWithShape="1">
          <a:blip r:embed="rId3">
            <a:alphaModFix/>
          </a:blip>
          <a:srcRect/>
          <a:stretch/>
        </p:blipFill>
        <p:spPr>
          <a:xfrm>
            <a:off x="1103238" y="594412"/>
            <a:ext cx="2619048" cy="2219048"/>
          </a:xfrm>
          <a:prstGeom prst="rect">
            <a:avLst/>
          </a:prstGeom>
          <a:noFill/>
          <a:ln>
            <a:noFill/>
          </a:ln>
        </p:spPr>
      </p:pic>
      <p:sp>
        <p:nvSpPr>
          <p:cNvPr id="127" name="Google Shape;127;p9"/>
          <p:cNvSpPr/>
          <p:nvPr/>
        </p:nvSpPr>
        <p:spPr>
          <a:xfrm>
            <a:off x="3722286" y="1057605"/>
            <a:ext cx="6096000" cy="646331"/>
          </a:xfrm>
          <a:prstGeom prst="rect">
            <a:avLst/>
          </a:prstGeom>
          <a:noFill/>
          <a:ln>
            <a:noFill/>
          </a:ln>
        </p:spPr>
        <p:txBody>
          <a:bodyPr spcFirstLastPara="1" wrap="square" lIns="91425" tIns="45700" rIns="91425" bIns="45700" anchor="t" anchorCtr="0">
            <a:spAutoFit/>
          </a:bodyPr>
          <a:lstStyle/>
          <a:p>
            <a:pPr marL="12700" marR="5715" lvl="0" indent="0" algn="just" rtl="0">
              <a:spcBef>
                <a:spcPts val="0"/>
              </a:spcBef>
              <a:spcAft>
                <a:spcPts val="0"/>
              </a:spcAft>
              <a:buNone/>
            </a:pPr>
            <a:r>
              <a:rPr lang="en-US" sz="1800" b="0" i="0" u="none" strike="noStrike" cap="none">
                <a:solidFill>
                  <a:srgbClr val="231F20"/>
                </a:solidFill>
                <a:latin typeface="Century Schoolbook"/>
                <a:ea typeface="Century Schoolbook"/>
                <a:cs typeface="Century Schoolbook"/>
                <a:sym typeface="Century Schoolbook"/>
              </a:rPr>
              <a:t>Heavy route message (frequency modulation—  single access). (</a:t>
            </a:r>
            <a:r>
              <a:rPr lang="en-US" sz="1800" b="0" i="1" u="none" strike="noStrike" cap="none">
                <a:solidFill>
                  <a:srgbClr val="231F20"/>
                </a:solidFill>
                <a:latin typeface="Century Schoolbook"/>
                <a:ea typeface="Century Schoolbook"/>
                <a:cs typeface="Century Schoolbook"/>
                <a:sym typeface="Century Schoolbook"/>
              </a:rPr>
              <a:t>Courtesy of Telesat  Canada, 1983.</a:t>
            </a:r>
            <a:r>
              <a:rPr lang="en-US" sz="1800" b="0" i="0" u="none" strike="noStrike" cap="none">
                <a:solidFill>
                  <a:srgbClr val="231F20"/>
                </a:solidFill>
                <a:latin typeface="Century Schoolbook"/>
                <a:ea typeface="Century Schoolbook"/>
                <a:cs typeface="Century Schoolbook"/>
                <a:sym typeface="Century Schoolbook"/>
              </a:rPr>
              <a:t>)</a:t>
            </a:r>
            <a:endParaRPr sz="1800" b="0"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3010</Words>
  <Application>Microsoft Office PowerPoint</Application>
  <PresentationFormat>Widescreen</PresentationFormat>
  <Paragraphs>112</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Century Schoolbook</vt:lpstr>
      <vt:lpstr>Arial</vt:lpstr>
      <vt:lpstr>Noto Sans Symbols</vt:lpstr>
      <vt:lpstr>Calibri</vt:lpstr>
      <vt:lpstr>Verdana</vt:lpstr>
      <vt:lpstr>Office Theme</vt:lpstr>
      <vt:lpstr> Multiple access techniques for satellite  communication                                            </vt:lpstr>
      <vt:lpstr>Satellite Access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Preassigned FDMA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Demand-Assigned FDMA</vt:lpstr>
      <vt:lpstr>PowerPoint Presentation</vt:lpstr>
      <vt:lpstr>SPADE</vt:lpstr>
      <vt:lpstr>PowerPoint Presentation</vt:lpstr>
      <vt:lpstr>PowerPoint Presentation</vt:lpstr>
      <vt:lpstr>PowerPoint Presentation</vt:lpstr>
      <vt:lpstr>PowerPoint Presentation</vt:lpstr>
      <vt:lpstr>PowerPoint Presentation</vt:lpstr>
      <vt:lpstr>Bandwidth-Limited and Power-Limited  TWT Ampliﬁer Operation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Multiple access techniques for satellite  communication                                            </dc:title>
  <dc:creator>hp</dc:creator>
  <cp:lastModifiedBy>Microsoft account</cp:lastModifiedBy>
  <cp:revision>1</cp:revision>
  <dcterms:created xsi:type="dcterms:W3CDTF">2021-03-22T04:28:48Z</dcterms:created>
  <dcterms:modified xsi:type="dcterms:W3CDTF">2021-04-30T07:16:53Z</dcterms:modified>
</cp:coreProperties>
</file>