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1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2D26-3278-40CF-8B61-3CE7FEB47235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4D5E-BD7A-4835-8108-ACB2A2AC1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1288"/>
          </a:xfrm>
        </p:spPr>
        <p:txBody>
          <a:bodyPr/>
          <a:lstStyle/>
          <a:p>
            <a:r>
              <a:rPr lang="en-US" b="1" spc="-5" dirty="0" smtClean="0">
                <a:solidFill>
                  <a:srgbClr val="231F20"/>
                </a:solidFill>
                <a:latin typeface="Arial"/>
                <a:cs typeface="Arial"/>
              </a:rPr>
              <a:t>TDMA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SLOTS 4,5,6,7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443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5533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307930"/>
          </a:xfrm>
        </p:spPr>
        <p:txBody>
          <a:bodyPr>
            <a:normAutofit fontScale="92500" lnSpcReduction="20000"/>
          </a:bodyPr>
          <a:lstStyle/>
          <a:p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 the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INTELSAT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international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network,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least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two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stations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used,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one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East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 one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West.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These are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designated </a:t>
            </a:r>
            <a:r>
              <a:rPr lang="en-US" i="1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primary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 sta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tions,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one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further selected as the </a:t>
            </a:r>
            <a:r>
              <a:rPr lang="en-US" i="1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master primary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</a:p>
          <a:p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Each primar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duplicate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secondar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i="1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makin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four  referenc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fac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iden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tical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means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any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one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become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master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primary.</a:t>
            </a:r>
            <a:r>
              <a:rPr lang="en-US" spc="-9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All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system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timing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derived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high-stability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clock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master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primary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whic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accurat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1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10</a:t>
            </a:r>
            <a:r>
              <a:rPr lang="en-US" spc="-112" baseline="21367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1</a:t>
            </a:r>
            <a:r>
              <a:rPr lang="en-US" spc="-44" baseline="21367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1 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</a:p>
          <a:p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cloc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satellite 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locked to the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master 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primary,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this acts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as the clock for the other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participating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earth stations. The satellite clock will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provide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constant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time,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but the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participating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earth stations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must make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corrections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variation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range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all  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participatin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mus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reac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2" y="-96139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307"/>
            <a:ext cx="10515600" cy="5571656"/>
          </a:xfrm>
        </p:spPr>
        <p:txBody>
          <a:bodyPr>
            <a:normAutofit/>
          </a:bodyPr>
          <a:lstStyle/>
          <a:p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INTELS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system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tw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each 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frame. </a:t>
            </a:r>
          </a:p>
          <a:p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first reference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burst,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marks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beginning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frame,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is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transmitted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by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master primary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(or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primary)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 station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contains the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timing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information needed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acquisition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 synchronization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bursts.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second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burst,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transmitted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secondar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provide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acquisition 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information.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secondary reference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ignored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by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receiving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stations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unless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primary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or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master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primary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27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/>
            </a:r>
            <a:b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</a:br>
            <a:r>
              <a:rPr lang="en-US" sz="2800" dirty="0">
                <a:solidFill>
                  <a:srgbClr val="231F20"/>
                </a:solidFill>
                <a:latin typeface="Century Schoolbook"/>
                <a:cs typeface="Century Schoolbook"/>
              </a:rPr>
              <a:t/>
            </a:r>
            <a:br>
              <a:rPr lang="en-US" sz="2800" dirty="0">
                <a:solidFill>
                  <a:srgbClr val="231F20"/>
                </a:solidFill>
                <a:latin typeface="Century Schoolbook"/>
                <a:cs typeface="Century Schoolbook"/>
              </a:rPr>
            </a:br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/>
            </a:r>
            <a:b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</a:br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z="28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and</a:t>
            </a:r>
            <a:r>
              <a:rPr lang="en-US" sz="28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8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formats</a:t>
            </a:r>
            <a:r>
              <a:rPr lang="en-US" sz="28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z="28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8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TDMA</a:t>
            </a:r>
            <a:r>
              <a:rPr lang="en-US" sz="28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8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system.</a:t>
            </a:r>
            <a:r>
              <a:rPr lang="en-US" sz="2800" dirty="0" smtClean="0">
                <a:latin typeface="Century Schoolbook"/>
                <a:cs typeface="Century Schoolbook"/>
              </a:rPr>
              <a:t/>
            </a:r>
            <a:br>
              <a:rPr lang="en-US" sz="2800" dirty="0" smtClean="0">
                <a:latin typeface="Century Schoolbook"/>
                <a:cs typeface="Century Schoolbook"/>
              </a:rPr>
            </a:br>
            <a:endParaRPr lang="en-US" sz="2800" dirty="0"/>
          </a:p>
        </p:txBody>
      </p:sp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2587" y="1383734"/>
            <a:ext cx="8989452" cy="48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0" dirty="0">
                <a:solidFill>
                  <a:srgbClr val="231F20"/>
                </a:solidFill>
                <a:latin typeface="Arial"/>
                <a:cs typeface="Arial"/>
              </a:rPr>
              <a:t>Reference burst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that marks the beginning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a frame is subdivided </a:t>
            </a:r>
            <a:r>
              <a:rPr lang="en-US" spc="-2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into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or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various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functions.</a:t>
            </a:r>
          </a:p>
          <a:p>
            <a:r>
              <a:rPr lang="en-US" b="1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Guard</a:t>
            </a:r>
            <a:r>
              <a:rPr lang="en-US" b="1" i="1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b="1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b="1" i="1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b="1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(G).</a:t>
            </a:r>
            <a:r>
              <a:rPr lang="en-US" b="1" i="1" spc="1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guard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necessary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between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prevent </a:t>
            </a:r>
            <a:r>
              <a:rPr lang="en-US" spc="-2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bursts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 overlapping. The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guard time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will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vary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to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depending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accuracy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 which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various bursts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 positioned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within each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</a:p>
          <a:p>
            <a:r>
              <a:rPr lang="en-US" b="1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b="1" i="1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b="1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b="1" i="1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b="1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bit-timin</a:t>
            </a: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b="1" i="1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recovery</a:t>
            </a:r>
            <a:r>
              <a:rPr lang="en-US" b="1" i="1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b="1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(CBR)</a:t>
            </a: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.   </a:t>
            </a:r>
            <a:r>
              <a:rPr lang="en-US" b="1" i="1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perfor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coherent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demod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- 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ulation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of the phase-modulated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carrier,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coherent carrier signal must first be recovered from the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burst.</a:t>
            </a:r>
            <a:r>
              <a:rPr lang="en-US" spc="-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unmodulated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wave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provided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during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first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part 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CBR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slot.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synchronizing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local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oscillator at the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detector,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 then produces an output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coherent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wave.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subsequent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part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CBR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time slot is modulated by a known phase-change sequence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which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enable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timing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recovered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Accurate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timing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needed 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operatio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sample-and-hol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functio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detecto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circuit. 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6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9700" marR="6985" algn="just">
              <a:lnSpc>
                <a:spcPct val="100000"/>
              </a:lnSpc>
              <a:spcBef>
                <a:spcPts val="200"/>
              </a:spcBef>
            </a:pPr>
            <a:r>
              <a:rPr lang="en-US" b="1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code word (BCW).</a:t>
            </a:r>
            <a:r>
              <a:rPr lang="en-US" b="1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(Also known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unique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word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.)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This is a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binary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word,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copy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stored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each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station.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comparing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incoming bits in a burst with the stored version of the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BCW,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receiver can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detect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when 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group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received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bits matches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BC</a:t>
            </a:r>
            <a:r>
              <a:rPr lang="en-US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tur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provide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accurat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 burst position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frame. A known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sequence 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also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carried in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BCW,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enables the phase ambiguity associated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coher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ent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detection to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resolved.</a:t>
            </a:r>
            <a:endParaRPr lang="en-US" dirty="0">
              <a:latin typeface="Century Schoolbook"/>
              <a:cs typeface="Century Schoolbook"/>
            </a:endParaRPr>
          </a:p>
          <a:p>
            <a:pPr marL="139700" marR="7620" algn="just">
              <a:lnSpc>
                <a:spcPct val="100000"/>
              </a:lnSpc>
              <a:spcBef>
                <a:spcPts val="200"/>
              </a:spcBef>
            </a:pP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Station identification code (SIC).</a:t>
            </a:r>
            <a:r>
              <a:rPr lang="en-US" b="1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This identifies the transmitting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station.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143" y="-126593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397"/>
            <a:ext cx="4983051" cy="5687566"/>
          </a:xfrm>
        </p:spPr>
        <p:txBody>
          <a:bodyPr>
            <a:normAutofit fontScale="55000" lnSpcReduction="20000"/>
          </a:bodyPr>
          <a:lstStyle/>
          <a:p>
            <a:pPr marL="12700" marR="6985" indent="127000" algn="just">
              <a:lnSpc>
                <a:spcPct val="100000"/>
              </a:lnSpc>
              <a:spcBef>
                <a:spcPts val="900"/>
              </a:spcBef>
            </a:pP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Figure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shows the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makeup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reference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bursts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used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some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INTELS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networks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number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symbol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correspon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- 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interval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allocate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variou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function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additio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alread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described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coordinatio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i="1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dela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i="1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channel 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or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CDC (sometimes referred to as the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control and delay channel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)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provided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carries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identification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number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station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being addressed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various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codes used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connection with the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acquisi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tion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synchronization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addressed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station.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also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necessary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know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delay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 to implement burst acquisition and synchronization. In the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INTELSAT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system, the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propagation delay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computed from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measurements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made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transmitted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station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question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through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coordination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delay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channel.</a:t>
            </a:r>
            <a:endParaRPr lang="en-US" dirty="0">
              <a:latin typeface="Century Schoolbook"/>
              <a:cs typeface="Century Schoolbook"/>
            </a:endParaRPr>
          </a:p>
          <a:p>
            <a:pPr marL="139700" algn="just">
              <a:lnSpc>
                <a:spcPct val="100000"/>
              </a:lnSpc>
            </a:pP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other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channels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INTELSAT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following:</a:t>
            </a:r>
            <a:endParaRPr lang="en-US" dirty="0">
              <a:latin typeface="Century Schoolbook"/>
              <a:cs typeface="Century Schoolbook"/>
            </a:endParaRPr>
          </a:p>
          <a:p>
            <a:pPr marL="139700" marR="7620">
              <a:lnSpc>
                <a:spcPct val="100000"/>
              </a:lnSpc>
              <a:spcBef>
                <a:spcPts val="900"/>
              </a:spcBef>
            </a:pP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TTY: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telegraph order-wire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channel, used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provide telegraph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com-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munications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between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earth stations.</a:t>
            </a:r>
            <a:endParaRPr lang="en-US" dirty="0">
              <a:latin typeface="Century Schoolbook"/>
              <a:cs typeface="Century Schoolbook"/>
            </a:endParaRPr>
          </a:p>
          <a:p>
            <a:pPr marL="139700" marR="5080">
              <a:lnSpc>
                <a:spcPct val="100000"/>
              </a:lnSpc>
              <a:spcBef>
                <a:spcPts val="200"/>
              </a:spcBef>
              <a:tabLst>
                <a:tab pos="480695" algn="l"/>
              </a:tabLst>
            </a:pP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SC:	service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spc="1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1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carries</a:t>
            </a:r>
            <a:r>
              <a:rPr lang="en-US" spc="1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various</a:t>
            </a:r>
            <a:r>
              <a:rPr lang="en-US" spc="1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spc="1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protocol</a:t>
            </a:r>
            <a:r>
              <a:rPr lang="en-US" spc="1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alarm messages.</a:t>
            </a:r>
            <a:endParaRPr lang="en-US" dirty="0">
              <a:latin typeface="Century Schoolbook"/>
              <a:cs typeface="Century Schoolbook"/>
            </a:endParaRPr>
          </a:p>
          <a:p>
            <a:pPr marL="139700" marR="7620">
              <a:lnSpc>
                <a:spcPct val="100000"/>
              </a:lnSpc>
              <a:spcBef>
                <a:spcPts val="200"/>
              </a:spcBef>
            </a:pP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VOW:</a:t>
            </a:r>
            <a:r>
              <a:rPr lang="en-US" spc="1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voice-order-wire</a:t>
            </a:r>
            <a:r>
              <a:rPr lang="en-US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provide</a:t>
            </a:r>
            <a:r>
              <a:rPr lang="en-US" spc="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voice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communica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tions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between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stations.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Two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VOW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are provided.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9437" y="669701"/>
            <a:ext cx="4816698" cy="4507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92462" y="5357611"/>
            <a:ext cx="5924281" cy="72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ts val="905"/>
              </a:lnSpc>
              <a:spcBef>
                <a:spcPts val="100"/>
              </a:spcBef>
              <a:buAutoNum type="alphaLcParenBoth"/>
            </a:pP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Intelsa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2-m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;</a:t>
            </a:r>
          </a:p>
          <a:p>
            <a:pPr marL="355600" indent="-342900" algn="just">
              <a:lnSpc>
                <a:spcPts val="905"/>
              </a:lnSpc>
              <a:spcBef>
                <a:spcPts val="100"/>
              </a:spcBef>
              <a:buAutoNum type="alphaLcParenBoth"/>
            </a:pPr>
            <a:endParaRPr lang="en-US" dirty="0">
              <a:latin typeface="Century Schoolbook"/>
              <a:cs typeface="Century Schoolbook"/>
            </a:endParaRPr>
          </a:p>
          <a:p>
            <a:pPr marL="12700" marR="5080" algn="just">
              <a:lnSpc>
                <a:spcPts val="850"/>
              </a:lnSpc>
              <a:spcBef>
                <a:spcPts val="65"/>
              </a:spcBef>
            </a:pP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i="1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compositio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</a:p>
          <a:p>
            <a:pPr marL="12700" marR="5080" algn="just">
              <a:lnSpc>
                <a:spcPts val="850"/>
              </a:lnSpc>
              <a:spcBef>
                <a:spcPts val="65"/>
              </a:spcBef>
            </a:pPr>
            <a:endParaRPr lang="en-US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 algn="just">
              <a:lnSpc>
                <a:spcPts val="850"/>
              </a:lnSpc>
              <a:spcBef>
                <a:spcPts val="65"/>
              </a:spcBef>
            </a:pP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composition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preambl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7446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5" dirty="0">
                <a:solidFill>
                  <a:srgbClr val="231F20"/>
                </a:solidFill>
                <a:latin typeface="Arial"/>
                <a:cs typeface="Arial"/>
              </a:rPr>
              <a:t>Preamble</a:t>
            </a:r>
            <a:r>
              <a:rPr lang="en-US" b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lang="en-US" b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b="1" spc="-10" dirty="0" err="1">
                <a:solidFill>
                  <a:srgbClr val="231F20"/>
                </a:solidFill>
                <a:latin typeface="Arial"/>
                <a:cs typeface="Arial"/>
              </a:rPr>
              <a:t>postamble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 marR="6350" indent="-635" algn="just">
              <a:lnSpc>
                <a:spcPct val="100000"/>
              </a:lnSpc>
              <a:spcBef>
                <a:spcPts val="420"/>
              </a:spcBef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preamble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initial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portion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traffic burst that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carries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infor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mation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similar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that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carried 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burst. In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some systems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allocations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 and the preambles are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identical. No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traffic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carried 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preamble. In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only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difference between the preamble and the reference burst is that the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preamble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provides 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orderwire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(OW) channel.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6350" indent="127000" algn="just">
              <a:lnSpc>
                <a:spcPct val="100000"/>
              </a:lnSpc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INTELSAT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format shown in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fig.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preamble differs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from 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does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not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provide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CDC.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Otherwise,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two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identical.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5080" indent="127000" algn="just">
              <a:lnSpc>
                <a:spcPct val="100000"/>
              </a:lnSpc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As with the reference bursts, the preamble provides a carrier and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bit-timing recovery channel and also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burst-code-word channel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burst-timing purposes.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code word 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preamble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a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traf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fic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different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burst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code word 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bursts,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which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enables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two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types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of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bursts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be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identified.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6350" indent="127000" algn="just">
              <a:lnSpc>
                <a:spcPct val="100000"/>
              </a:lnSpc>
            </a:pP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certai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phas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detectio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systems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phas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detecto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allowed 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recove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fro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befor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ne</a:t>
            </a:r>
            <a:r>
              <a:rPr lang="en-US" cap="small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receive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This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terme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decode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i="1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quenchin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slot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referre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postambl</a:t>
            </a:r>
            <a:r>
              <a:rPr lang="en-US" i="1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allowe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function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postambl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Q</a:t>
            </a:r>
            <a:r>
              <a:rPr lang="en-US" i="1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system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designe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operat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withou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postamble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3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5" dirty="0">
                <a:solidFill>
                  <a:srgbClr val="231F20"/>
                </a:solidFill>
                <a:latin typeface="Arial"/>
                <a:cs typeface="Arial"/>
              </a:rPr>
              <a:t>Carrier</a:t>
            </a:r>
            <a:r>
              <a:rPr lang="en-US" b="1" spc="-10" dirty="0">
                <a:solidFill>
                  <a:srgbClr val="231F20"/>
                </a:solidFill>
                <a:latin typeface="Arial"/>
                <a:cs typeface="Arial"/>
              </a:rPr>
              <a:t> recovery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5" y="978793"/>
            <a:ext cx="6270939" cy="6053071"/>
          </a:xfrm>
        </p:spPr>
        <p:txBody>
          <a:bodyPr>
            <a:normAutofit fontScale="47500" lnSpcReduction="20000"/>
          </a:bodyPr>
          <a:lstStyle/>
          <a:p>
            <a:pPr marL="12700" marR="5080" algn="just">
              <a:lnSpc>
                <a:spcPct val="100000"/>
              </a:lnSpc>
              <a:spcBef>
                <a:spcPts val="420"/>
              </a:spcBef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acto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take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into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accoun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TDMA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var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ious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a frame lack coherence so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carrier recovery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must be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repeated for each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burst.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applies to the traffic as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well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 the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bursts.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Where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recovery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circuit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employs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phase-locked </a:t>
            </a:r>
            <a:r>
              <a:rPr lang="en-US" spc="-2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loo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suc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proble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know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hangu</a:t>
            </a:r>
            <a:r>
              <a:rPr lang="en-US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i="1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occu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 This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arises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when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loop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moves to an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unstable region of its operating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characteristic. The loop operation is such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 eventually returns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stable operating point, but the time required to do this may be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unac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ceptably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long for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burst-type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signals.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5080" indent="127000" algn="just">
              <a:lnSpc>
                <a:spcPct val="100000"/>
              </a:lnSpc>
            </a:pP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alternativ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metho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utilize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narrowban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tune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circui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filte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to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recove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1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cap="small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ampl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suc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circui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quadratur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i="1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2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phaseshift</a:t>
            </a:r>
            <a:r>
              <a:rPr lang="en-US" i="1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keyin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i="1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(QPSK)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take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fro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Miy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(1981)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QPSK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been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downconverted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standar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IF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140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MHz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is quadruple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frequenc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remov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modulation.</a:t>
            </a:r>
            <a:r>
              <a:rPr lang="en-US" spc="1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pPr marL="12700" marR="5080" indent="127000" algn="just">
              <a:lnSpc>
                <a:spcPct val="100000"/>
              </a:lnSpc>
            </a:pP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inpu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frequenc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maintaine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resonan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fre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quenc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tune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circuit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require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som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automati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fre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quenc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control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Becaus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difficultie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inheren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workin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high frequencies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outpu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frequenc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quadruple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downconverted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fro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56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0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4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0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MHz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AF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applie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voltag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i="1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controlle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2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oscil</a:t>
            </a:r>
            <a:r>
              <a:rPr lang="en-US" i="1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i="1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lato</a:t>
            </a:r>
            <a:r>
              <a:rPr lang="en-US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i="1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(VCO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use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mak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frequenc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conversion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-45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 indent="127000" algn="just">
              <a:lnSpc>
                <a:spcPct val="100000"/>
              </a:lnSpc>
            </a:pP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AF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circui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phase-locke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loo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i="1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(PLL)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phas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differenc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between inpu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outpu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single-tune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circui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hel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zero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ensures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40-MH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z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inpu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remain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cente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tune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circui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response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curve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deviatio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phas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differenc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fro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zer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generate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con- </a:t>
            </a:r>
            <a:r>
              <a:rPr lang="en-US" spc="-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tro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voltag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applie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VC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suc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brin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fre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-1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quenc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bac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require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value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dirty="0">
              <a:latin typeface="Century Schoolbook"/>
              <a:cs typeface="Century Schoolbook"/>
            </a:endParaRPr>
          </a:p>
          <a:p>
            <a:r>
              <a:rPr lang="en-US" spc="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Interburst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interference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may be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problem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tuned-circuit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method because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energy stored 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tuned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circuit for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any given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8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voidanc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interburs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interferenc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require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carefu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desig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tuned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circuit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(Miya,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1981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4592" y="1398621"/>
            <a:ext cx="4584878" cy="3778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1560" y="5629392"/>
            <a:ext cx="53404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850"/>
              </a:lnSpc>
              <a:spcBef>
                <a:spcPts val="219"/>
              </a:spcBef>
            </a:pP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ample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recovery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circuit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-40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>
              <a:lnSpc>
                <a:spcPts val="850"/>
              </a:lnSpc>
              <a:spcBef>
                <a:spcPts val="219"/>
              </a:spcBef>
            </a:pPr>
            <a:endParaRPr lang="en-US" spc="-4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>
              <a:lnSpc>
                <a:spcPts val="850"/>
              </a:lnSpc>
              <a:spcBef>
                <a:spcPts val="219"/>
              </a:spcBef>
            </a:pP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single-tuned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circuit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 AFC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endParaRPr lang="en-US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>
              <a:lnSpc>
                <a:spcPts val="850"/>
              </a:lnSpc>
              <a:spcBef>
                <a:spcPts val="219"/>
              </a:spcBef>
            </a:pPr>
            <a:endParaRPr lang="en-US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>
              <a:lnSpc>
                <a:spcPts val="850"/>
              </a:lnSpc>
              <a:spcBef>
                <a:spcPts val="219"/>
              </a:spcBef>
            </a:pP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Courtes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y of Miya, </a:t>
            </a:r>
            <a:endParaRPr lang="en-US" i="1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>
              <a:lnSpc>
                <a:spcPts val="850"/>
              </a:lnSpc>
              <a:spcBef>
                <a:spcPts val="219"/>
              </a:spcBef>
            </a:pP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1981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06137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10" dirty="0">
                <a:solidFill>
                  <a:srgbClr val="231F20"/>
                </a:solidFill>
                <a:latin typeface="Arial"/>
                <a:cs typeface="Arial"/>
              </a:rPr>
              <a:t>Network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1070"/>
            <a:ext cx="6747457" cy="5795493"/>
          </a:xfrm>
        </p:spPr>
        <p:txBody>
          <a:bodyPr>
            <a:normAutofit fontScale="40000" lnSpcReduction="20000"/>
          </a:bodyPr>
          <a:lstStyle/>
          <a:p>
            <a:pPr marL="50800" marR="44450" algn="just">
              <a:lnSpc>
                <a:spcPct val="100000"/>
              </a:lnSpc>
              <a:spcBef>
                <a:spcPts val="420"/>
              </a:spcBef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synchronization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required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ensure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all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arrive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at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correct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slots.</a:t>
            </a:r>
            <a:r>
              <a:rPr lang="en-US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mentione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previousl</a:t>
            </a:r>
            <a:r>
              <a:rPr lang="en-US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timing  markers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provided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by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bursts,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tied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highly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stable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clock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transmitted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through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satellite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link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the traffic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stations.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At any given traffic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station,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detection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unique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word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(or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code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word)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signals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start</a:t>
            </a:r>
            <a:r>
              <a:rPr lang="en-US" i="1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i="1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receiving</a:t>
            </a:r>
            <a:r>
              <a:rPr lang="en-US" i="1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i="1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(SORF),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marker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coinciding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last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the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unique word.</a:t>
            </a:r>
            <a:endParaRPr lang="en-US" dirty="0">
              <a:latin typeface="Century Schoolbook"/>
              <a:cs typeface="Century Schoolbook"/>
            </a:endParaRPr>
          </a:p>
          <a:p>
            <a:pPr marL="50800" marR="45720" indent="127000" algn="just">
              <a:lnSpc>
                <a:spcPct val="100000"/>
              </a:lnSpc>
            </a:pP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would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 desirable to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have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highly stable clock located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aboard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becaus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woul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eliminat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variation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propagation  delay arising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uplink for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 station,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but this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not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practical because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weight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space limitations.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However,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retransmitted from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 can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 treated,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timing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purposes,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if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they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originated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Spilker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1977).</a:t>
            </a:r>
            <a:endParaRPr lang="en-US" dirty="0">
              <a:latin typeface="Century Schoolbook"/>
              <a:cs typeface="Century Schoolbook"/>
            </a:endParaRPr>
          </a:p>
          <a:p>
            <a:pPr marL="50800" marR="43180" indent="127000" algn="just">
              <a:lnSpc>
                <a:spcPct val="100000"/>
              </a:lnSpc>
            </a:pP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The network operates what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is termed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 time </a:t>
            </a:r>
            <a:r>
              <a:rPr lang="en-US" i="1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plan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,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copy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stored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each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station.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plan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shows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each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earth station where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receive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bursts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intended for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it are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relative to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SORF</a:t>
            </a:r>
            <a:r>
              <a:rPr lang="en-US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marker.</a:t>
            </a:r>
            <a:r>
              <a:rPr lang="en-US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lang="en-US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illustrated</a:t>
            </a:r>
            <a:r>
              <a:rPr lang="en-US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Fig.</a:t>
            </a:r>
            <a:r>
              <a:rPr lang="en-US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station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SORF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marker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received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after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some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propagation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delay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spc="7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plan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tells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i="1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intended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follows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at time 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spc="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after the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SORF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marker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received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by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it. Likewise, for </a:t>
            </a:r>
            <a:r>
              <a:rPr lang="en-US" spc="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tion</a:t>
            </a:r>
            <a:r>
              <a:rPr lang="en-US" spc="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propagation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delay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spc="15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received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start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at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spc="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i="1" spc="1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after the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SORF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markers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received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at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station 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The propagation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delays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for each station will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differ,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but typically they are in the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region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120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ms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each</a:t>
            </a:r>
            <a:r>
              <a:rPr lang="en-US" spc="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</a:p>
          <a:p>
            <a:pPr marL="76200" marR="69215" indent="127000" algn="just">
              <a:lnSpc>
                <a:spcPct val="100000"/>
              </a:lnSpc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time plan also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shows a station when it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must transmit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its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order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reach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 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correct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slots. 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major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advantage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TDMA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mode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operation 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 the burst time plan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is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essentially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under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software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control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changes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patterns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accommodated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much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more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readily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case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FDMA,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where modifications to hardware are required. Against this, </a:t>
            </a:r>
            <a:r>
              <a:rPr lang="en-US" spc="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imple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mentation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the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synchronization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complicated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process.</a:t>
            </a:r>
            <a:endParaRPr lang="en-US" dirty="0">
              <a:latin typeface="Century Schoolbook"/>
              <a:cs typeface="Century Schoolbook"/>
            </a:endParaRPr>
          </a:p>
          <a:p>
            <a:pPr marL="76200" marR="69215" indent="127000" algn="just">
              <a:lnSpc>
                <a:spcPct val="100000"/>
              </a:lnSpc>
            </a:pP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Correction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included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changes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dela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  result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slowly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varying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general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procedur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contro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stages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First,  there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need for a station just entering, or reentering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after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long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delay,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acquire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its correct slot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position, this being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referred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as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i="1" spc="-2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</a:t>
            </a:r>
            <a:r>
              <a:rPr lang="en-US" i="1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acquisition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Once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slot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has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been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acquired,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tion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must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maintain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correct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position,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being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known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i="1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posi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tion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synchronization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dirty="0">
              <a:latin typeface="Century Schoolbook"/>
              <a:cs typeface="Century Schoolbook"/>
            </a:endParaRPr>
          </a:p>
          <a:p>
            <a:pPr marL="50800" marR="43180" indent="127000" algn="just">
              <a:lnSpc>
                <a:spcPct val="100000"/>
              </a:lnSpc>
            </a:pPr>
            <a:endParaRPr lang="en-US" dirty="0">
              <a:latin typeface="Century Schoolbook"/>
              <a:cs typeface="Century Schoolbook"/>
            </a:endParaRPr>
          </a:p>
          <a:p>
            <a:pPr marL="50800" marR="43180" indent="127000" algn="just">
              <a:lnSpc>
                <a:spcPct val="100000"/>
              </a:lnSpc>
            </a:pP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682" y="1782549"/>
            <a:ext cx="3727716" cy="4128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36398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spc="195" dirty="0" smtClean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Start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receive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 (SORF)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marker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in 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3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-1180339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360608"/>
            <a:ext cx="10515600" cy="6143224"/>
          </a:xfrm>
        </p:spPr>
        <p:txBody>
          <a:bodyPr>
            <a:normAutofit fontScale="85000" lnSpcReduction="10000"/>
          </a:bodyPr>
          <a:lstStyle/>
          <a:p>
            <a:pPr marL="76200" marR="68580" algn="just">
              <a:lnSpc>
                <a:spcPct val="100000"/>
              </a:lnSpc>
            </a:pPr>
            <a:r>
              <a:rPr lang="en-US" sz="3800" b="1" spc="10" dirty="0">
                <a:solidFill>
                  <a:srgbClr val="231F20"/>
                </a:solidFill>
                <a:latin typeface="Arial"/>
                <a:cs typeface="Arial"/>
              </a:rPr>
              <a:t>Open-loo</a:t>
            </a:r>
            <a:r>
              <a:rPr lang="en-US" sz="3800" b="1" dirty="0">
                <a:solidFill>
                  <a:srgbClr val="231F20"/>
                </a:solidFill>
                <a:latin typeface="Arial"/>
                <a:cs typeface="Arial"/>
              </a:rPr>
              <a:t>p </a:t>
            </a:r>
            <a:r>
              <a:rPr lang="en-US" sz="3800" b="1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3800" b="1" spc="10" dirty="0">
                <a:solidFill>
                  <a:srgbClr val="231F20"/>
                </a:solidFill>
                <a:latin typeface="Arial"/>
                <a:cs typeface="Arial"/>
              </a:rPr>
              <a:t>timin</a:t>
            </a:r>
            <a:r>
              <a:rPr lang="en-US" sz="3800" b="1" dirty="0">
                <a:solidFill>
                  <a:srgbClr val="231F20"/>
                </a:solidFill>
                <a:latin typeface="Arial"/>
                <a:cs typeface="Arial"/>
              </a:rPr>
              <a:t>g </a:t>
            </a:r>
            <a:r>
              <a:rPr lang="en-US" sz="3800" b="1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3800" b="1" spc="10" dirty="0">
                <a:solidFill>
                  <a:srgbClr val="231F20"/>
                </a:solidFill>
                <a:latin typeface="Arial"/>
                <a:cs typeface="Arial"/>
              </a:rPr>
              <a:t>cont</a:t>
            </a:r>
            <a:r>
              <a:rPr lang="en-US" sz="3800" b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3800" b="1" spc="10" dirty="0">
                <a:solidFill>
                  <a:srgbClr val="231F20"/>
                </a:solidFill>
                <a:latin typeface="Arial"/>
                <a:cs typeface="Arial"/>
              </a:rPr>
              <a:t>ol</a:t>
            </a:r>
            <a:r>
              <a:rPr lang="en-US" b="1" dirty="0">
                <a:solidFill>
                  <a:srgbClr val="231F20"/>
                </a:solidFill>
                <a:latin typeface="Arial"/>
                <a:cs typeface="Arial"/>
              </a:rPr>
              <a:t>.   </a:t>
            </a:r>
            <a:r>
              <a:rPr lang="en-US" b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32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z="32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z="32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z="32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simples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z="32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metho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 </a:t>
            </a:r>
            <a:r>
              <a:rPr lang="en-US" sz="32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f </a:t>
            </a:r>
            <a:r>
              <a:rPr lang="en-US" sz="3200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transmit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timing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z="3200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3200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tatio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fi</a:t>
            </a:r>
            <a:r>
              <a:rPr lang="en-US" sz="3200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ed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interval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following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reception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timin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markers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accordin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plan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sufficient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guard tim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allowe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absor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variation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dela</a:t>
            </a:r>
            <a:r>
              <a:rPr lang="en-US" sz="3200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3200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positio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erro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larg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method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longe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guar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are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necessar</a:t>
            </a:r>
            <a:r>
              <a:rPr lang="en-US" sz="3200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32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z="32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reduce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fram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efficienc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32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</a:p>
          <a:p>
            <a:pPr marL="76200" marR="68580" algn="just">
              <a:lnSpc>
                <a:spcPct val="100000"/>
              </a:lnSpc>
            </a:pPr>
            <a:r>
              <a:rPr lang="en-US" sz="32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Howeve</a:t>
            </a:r>
            <a:r>
              <a:rPr lang="en-US" sz="3200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3200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for fram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longer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abou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4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5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ms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th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loss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f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efficienc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y is less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than 1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0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percent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modifie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version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open-loop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metho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known</a:t>
            </a:r>
            <a:r>
              <a:rPr lang="en-US" sz="3200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as </a:t>
            </a:r>
            <a:r>
              <a:rPr lang="en-US" sz="3200" i="1" dirty="0">
                <a:solidFill>
                  <a:srgbClr val="231F20"/>
                </a:solidFill>
                <a:latin typeface="Century Schoolbook"/>
                <a:cs typeface="Century Schoolbook"/>
              </a:rPr>
              <a:t>adaptive open-loop timing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 the range is computed at the traffic station from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orbital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dat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or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measurements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z="3200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station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make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its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own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corrections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timin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allo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w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variation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z="3200" spc="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range. It should be noted that with open-loop timing, no special </a:t>
            </a:r>
            <a:r>
              <a:rPr lang="en-US" sz="320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acqui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z="320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sition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procedur</a:t>
            </a: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>e is required.</a:t>
            </a:r>
            <a:endParaRPr lang="en-US" sz="32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3600" dirty="0">
              <a:latin typeface="Century Schoolbook"/>
              <a:cs typeface="Century Schoolbook"/>
            </a:endParaRPr>
          </a:p>
          <a:p>
            <a:pPr marL="76200" marR="68580" algn="just">
              <a:lnSpc>
                <a:spcPct val="100000"/>
              </a:lnSpc>
            </a:pPr>
            <a:endParaRPr lang="en-US" sz="3200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Advantages of TDMA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5"/>
            <a:ext cx="10515600" cy="5429988"/>
          </a:xfrm>
        </p:spPr>
        <p:txBody>
          <a:bodyPr>
            <a:normAutofit lnSpcReduction="10000"/>
          </a:bodyPr>
          <a:lstStyle/>
          <a:p>
            <a:endParaRPr lang="en-US" spc="-45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TDMA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use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transponde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 therefore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intermodulation</a:t>
            </a:r>
            <a:r>
              <a:rPr lang="en-US" spc="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products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result</a:t>
            </a:r>
            <a:r>
              <a:rPr lang="en-US" spc="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nonlinear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amplificatio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multipl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carriers,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absent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This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leads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one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mos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significant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advantage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TDMA,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TWT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operated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lang="en-US" cap="small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imu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powe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output or saturation level.</a:t>
            </a:r>
          </a:p>
          <a:p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Because the signal information is transmitted in bursts, TDMA is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only suited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 digital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signals. Digital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data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can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 assembled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into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format for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transmission and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reassembled from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received bursts </a:t>
            </a:r>
            <a:r>
              <a:rPr lang="en-US" spc="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through the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use of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digital buffer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memories.</a:t>
            </a:r>
            <a:r>
              <a:rPr lang="en-US" dirty="0" smtClean="0">
                <a:latin typeface="Century Schoolbook"/>
                <a:cs typeface="Century Schoolbook"/>
              </a:rPr>
              <a:t/>
            </a:r>
            <a:br>
              <a:rPr lang="en-US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/>
            </a:r>
            <a:br>
              <a:rPr lang="en-US" dirty="0" smtClean="0">
                <a:latin typeface="Century Schoolbook"/>
                <a:cs typeface="Century Schoolbook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8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24" y="-1025793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>
            <a:normAutofit fontScale="70000" lnSpcReduction="20000"/>
          </a:bodyPr>
          <a:lstStyle/>
          <a:p>
            <a:pPr marL="76200" marR="68580" algn="just">
              <a:lnSpc>
                <a:spcPct val="100000"/>
              </a:lnSpc>
            </a:pPr>
            <a:r>
              <a:rPr lang="en-US" sz="3600" b="1" spc="-5" dirty="0">
                <a:solidFill>
                  <a:srgbClr val="231F20"/>
                </a:solidFill>
                <a:latin typeface="Arial"/>
                <a:cs typeface="Arial"/>
              </a:rPr>
              <a:t>Loopba</a:t>
            </a:r>
            <a:r>
              <a:rPr lang="en-US" sz="3600" b="1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lang="en-US" sz="3600" b="1" spc="-5" dirty="0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3600" b="1" spc="-5" dirty="0">
                <a:solidFill>
                  <a:srgbClr val="231F20"/>
                </a:solidFill>
                <a:latin typeface="Arial"/>
                <a:cs typeface="Arial"/>
              </a:rPr>
              <a:t>timin</a:t>
            </a:r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g </a:t>
            </a:r>
            <a:r>
              <a:rPr lang="en-US" sz="3600" b="1" spc="-5" dirty="0">
                <a:solidFill>
                  <a:srgbClr val="231F20"/>
                </a:solidFill>
                <a:latin typeface="Arial"/>
                <a:cs typeface="Arial"/>
              </a:rPr>
              <a:t>cont</a:t>
            </a:r>
            <a:r>
              <a:rPr lang="en-US" sz="3600" b="1" spc="-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en-US" sz="3600" b="1" spc="-5" dirty="0">
                <a:solidFill>
                  <a:srgbClr val="231F20"/>
                </a:solidFill>
                <a:latin typeface="Arial"/>
                <a:cs typeface="Arial"/>
              </a:rPr>
              <a:t>ol</a:t>
            </a:r>
            <a:r>
              <a:rPr lang="en-US" sz="3600" b="1" dirty="0">
                <a:solidFill>
                  <a:srgbClr val="231F20"/>
                </a:solidFill>
                <a:latin typeface="Arial"/>
                <a:cs typeface="Arial"/>
              </a:rPr>
              <a:t>.   </a:t>
            </a:r>
            <a:r>
              <a:rPr lang="en-US" sz="3600" b="1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Loopbac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refers to the fact that an earth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sta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tio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receives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its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own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transmission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determin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range.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follows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loopback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metho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only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where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globa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regiona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encompassin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eart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stat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r>
              <a:rPr lang="en-US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numbe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method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availabl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 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acquisition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process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(see,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ample,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Gagliardi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1991),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but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basicall</a:t>
            </a:r>
            <a:r>
              <a:rPr lang="en-US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require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some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form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ranging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carried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out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close estimate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acquired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pPr marL="76200" marR="68580" algn="just">
              <a:lnSpc>
                <a:spcPct val="100000"/>
              </a:lnSpc>
            </a:pP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method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traffic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low-level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consisting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preambl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onl</a:t>
            </a:r>
            <a:r>
              <a:rPr lang="en-US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power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level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20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25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dB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below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normal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operating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level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(Ha,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1990)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prevent interference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other bursts, and the short burst is swept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through 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 until it is observed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fall within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assigned time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slot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station.</a:t>
            </a:r>
          </a:p>
          <a:p>
            <a:pPr marL="76200" marR="68580" algn="just">
              <a:lnSpc>
                <a:spcPct val="100000"/>
              </a:lnSpc>
            </a:pP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short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then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increased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full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power,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fine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adjustments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timing are made to bring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the beginning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slot.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Acquisitio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tak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up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abou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3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some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cases.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Following 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acquisition, the traffic data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 added, and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synchronization can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maintained by continuously monitoring the position of the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loopback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transmission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SORF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marker.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timing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positions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reckoned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last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unique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word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preamble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(as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also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case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burst).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loopback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method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also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known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 </a:t>
            </a:r>
            <a:r>
              <a:rPr lang="en-US" b="1" i="1" dirty="0">
                <a:solidFill>
                  <a:srgbClr val="231F20"/>
                </a:solidFill>
                <a:latin typeface="Century Schoolbook"/>
                <a:cs typeface="Century Schoolbook"/>
              </a:rPr>
              <a:t>direct closed-loop </a:t>
            </a:r>
            <a:r>
              <a:rPr lang="en-US" b="1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feedback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spc="-5" dirty="0">
                <a:solidFill>
                  <a:srgbClr val="231F20"/>
                </a:solidFill>
                <a:latin typeface="Arial"/>
                <a:cs typeface="Arial"/>
              </a:rPr>
              <a:t>Feedback </a:t>
            </a:r>
            <a:r>
              <a:rPr lang="en-US" sz="2400" b="1" dirty="0">
                <a:solidFill>
                  <a:srgbClr val="231F20"/>
                </a:solidFill>
                <a:latin typeface="Arial"/>
                <a:cs typeface="Arial"/>
              </a:rPr>
              <a:t>timing </a:t>
            </a:r>
            <a:r>
              <a:rPr lang="en-US" sz="2400" b="1" spc="-5" dirty="0">
                <a:solidFill>
                  <a:srgbClr val="231F20"/>
                </a:solidFill>
                <a:latin typeface="Arial"/>
                <a:cs typeface="Arial"/>
              </a:rPr>
              <a:t>control.</a:t>
            </a:r>
            <a:r>
              <a:rPr lang="en-US" sz="2400" b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Where a traffic station lies outside the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satel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lite beam containing its own transmission, loopback of the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transmis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does not of course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occur,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and some other method must be used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pc="-2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receive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ranging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information.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Where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synchronization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information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transmitted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back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distant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terme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feedbac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i="1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closed-loo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i="1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contro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-60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distan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statio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may 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 station,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as in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INTELSAT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network,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or it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may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be 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another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designated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partner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During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acquisition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stage,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distant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feed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back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guide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positioning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short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burst,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once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correct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slot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acquired,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necessary synchronizing information can be fed back on a </a:t>
            </a:r>
            <a:r>
              <a:rPr lang="en-US" spc="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contin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uous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basis.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9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65" y="-1018348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50"/>
            <a:ext cx="6837608" cy="6027312"/>
          </a:xfrm>
        </p:spPr>
        <p:txBody>
          <a:bodyPr>
            <a:normAutofit fontScale="62500" lnSpcReduction="20000"/>
          </a:bodyPr>
          <a:lstStyle/>
          <a:p>
            <a:pPr marL="75565" marR="57150" indent="127000" algn="just">
              <a:lnSpc>
                <a:spcPct val="100000"/>
              </a:lnSpc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Figure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illustrates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feedback closed-loop control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method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two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earth stations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The SORF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marker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used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reference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point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burst transmissions.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However,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point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denotes the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start of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frame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(SOTF) has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be delayed by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cer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tain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amount,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shown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i="1" spc="150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earth station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i="1" spc="150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earth-station B.</a:t>
            </a:r>
            <a:endParaRPr lang="en-US" dirty="0">
              <a:latin typeface="Century Schoolbook"/>
              <a:cs typeface="Century Schoolbook"/>
            </a:endParaRPr>
          </a:p>
          <a:p>
            <a:pPr marL="76200" marR="56515" algn="just">
              <a:lnSpc>
                <a:spcPct val="100000"/>
              </a:lnSpc>
            </a:pP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This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necessary so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that 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SOTF reference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points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 each earth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station coincide at the satellite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transponder,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and the traffic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bursts, 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transmitte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designate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afte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SOT</a:t>
            </a:r>
            <a:r>
              <a:rPr lang="en-US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arrive 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their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correct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relative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positions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transponder,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Fig.</a:t>
            </a:r>
            <a:endParaRPr lang="en-US" dirty="0">
              <a:latin typeface="Century Schoolbook"/>
              <a:cs typeface="Century Schoolbook"/>
            </a:endParaRPr>
          </a:p>
          <a:p>
            <a:pPr marL="76200" marR="57785" algn="just">
              <a:lnSpc>
                <a:spcPct val="100000"/>
              </a:lnSpc>
            </a:pP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total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delay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between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any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given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clock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pulse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corresponding SOTF is a constant, shown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C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Fig.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equal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 2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spc="-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+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 station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+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B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 station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general,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earth station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the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delay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spc="-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i="1" spc="13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determined by</a:t>
            </a:r>
            <a:endParaRPr lang="en-US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4000" dirty="0">
              <a:latin typeface="Century Schoolbook"/>
              <a:cs typeface="Century Schoolbook"/>
            </a:endParaRPr>
          </a:p>
          <a:p>
            <a:pPr marL="1776730">
              <a:lnSpc>
                <a:spcPct val="100000"/>
              </a:lnSpc>
              <a:tabLst>
                <a:tab pos="3788410" algn="l"/>
              </a:tabLst>
            </a:pP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spc="-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i="1" spc="142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+</a:t>
            </a:r>
            <a:r>
              <a:rPr lang="en-US" spc="20" dirty="0">
                <a:solidFill>
                  <a:srgbClr val="231F20"/>
                </a:solidFill>
                <a:latin typeface="Bradley Hand ITC"/>
                <a:cs typeface="Bradley Hand ITC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i="1" spc="142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=</a:t>
            </a:r>
            <a:r>
              <a:rPr lang="en-US" spc="20" dirty="0">
                <a:solidFill>
                  <a:srgbClr val="231F20"/>
                </a:solidFill>
                <a:latin typeface="Bradley Hand ITC"/>
                <a:cs typeface="Bradley Hand ITC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C	</a:t>
            </a:r>
            <a:endParaRPr lang="en-US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entury Schoolbook"/>
              <a:cs typeface="Century Schoolbook"/>
            </a:endParaRPr>
          </a:p>
          <a:p>
            <a:pPr marL="76200" algn="just">
              <a:lnSpc>
                <a:spcPct val="100000"/>
              </a:lnSpc>
            </a:pP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INTELSAT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network,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=</a:t>
            </a:r>
            <a:r>
              <a:rPr lang="en-US" spc="10" dirty="0">
                <a:solidFill>
                  <a:srgbClr val="231F20"/>
                </a:solidFill>
                <a:latin typeface="Bradley Hand ITC"/>
                <a:cs typeface="Bradley Hand ITC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288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ms.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769" y="579550"/>
            <a:ext cx="3491496" cy="5473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7808" y="6188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relationship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TDM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system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SOR</a:t>
            </a:r>
            <a:r>
              <a:rPr lang="en-US" spc="-95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receive 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frame;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SOTF,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start of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transmit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4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54582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2"/>
            <a:ext cx="10515600" cy="6349284"/>
          </a:xfrm>
        </p:spPr>
        <p:txBody>
          <a:bodyPr>
            <a:normAutofit fontScale="77500" lnSpcReduction="20000"/>
          </a:bodyPr>
          <a:lstStyle/>
          <a:p>
            <a:pPr marL="50800" marR="43180" indent="127000" algn="just">
              <a:lnSpc>
                <a:spcPct val="100000"/>
              </a:lnSpc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trul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geostationar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satellite,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dela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err="1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baseline="-17094" dirty="0" err="1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i="1" spc="12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would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constant.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Howeve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station-keeping</a:t>
            </a:r>
            <a:r>
              <a:rPr lang="en-US" spc="1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maneuvers are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required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keep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geostationary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its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assigned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orbital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hence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held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only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within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certain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toler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ances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For e</a:t>
            </a:r>
            <a:r>
              <a:rPr lang="en-US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ample, in the INTELS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 network, the variation in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satel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- lite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positio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lead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variatio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up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±0.55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propagation dela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(INTELS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0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1980)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45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50800" marR="43180" indent="127000" algn="just">
              <a:lnSpc>
                <a:spcPct val="100000"/>
              </a:lnSpc>
            </a:pP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orde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minimiz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guar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needed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betwee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variatio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dela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take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into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accoun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determinin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dela</a:t>
            </a:r>
            <a:r>
              <a:rPr lang="en-US" spc="-12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spc="-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require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eac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 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INTELS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i="1" spc="6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number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update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ever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51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frames, whic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perio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1.02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4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base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measurement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calculation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propagatio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dela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mad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-45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50800" marR="43180" indent="127000" algn="just">
              <a:lnSpc>
                <a:spcPct val="100000"/>
              </a:lnSpc>
            </a:pP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i="1" spc="75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num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transmitte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eart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throug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channe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 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shoul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note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open-loo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pc="10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describe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previousl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amount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usin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constan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i="1" spc="127" baseline="-1709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value.)</a:t>
            </a:r>
            <a:endParaRPr lang="en-US" dirty="0">
              <a:latin typeface="Century Schoolbook"/>
              <a:cs typeface="Century Schoolbook"/>
            </a:endParaRPr>
          </a:p>
          <a:p>
            <a:pPr marL="50800" marR="43180" indent="127000" algn="just">
              <a:lnSpc>
                <a:spcPct val="100000"/>
              </a:lnSpc>
            </a:pP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preamble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alon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to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achiev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synchronization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common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method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least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one other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method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not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requiring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preambles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has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bee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propose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Nuspl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(1974).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should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noted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certain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types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“packe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networks,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”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cap="small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ample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basi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Aloh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system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Rosne</a:t>
            </a:r>
            <a:r>
              <a:rPr lang="en-US" spc="-7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1982)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closely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related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TDMA,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synchronization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 not used.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2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5" dirty="0">
                <a:solidFill>
                  <a:srgbClr val="231F20"/>
                </a:solidFill>
                <a:latin typeface="Arial"/>
                <a:cs typeface="Arial"/>
              </a:rPr>
              <a:t>Preassigne</a:t>
            </a:r>
            <a:r>
              <a:rPr lang="en-US" b="1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b="1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231F20"/>
                </a:solidFill>
                <a:latin typeface="Arial"/>
                <a:cs typeface="Arial"/>
              </a:rPr>
              <a:t>TDMA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3"/>
            <a:ext cx="7146701" cy="5100033"/>
          </a:xfrm>
        </p:spPr>
        <p:txBody>
          <a:bodyPr>
            <a:normAutofit fontScale="85000" lnSpcReduction="10000"/>
          </a:bodyPr>
          <a:lstStyle/>
          <a:p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ample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preassigne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TDMA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Spade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network.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formats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shown in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Fig.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accommodat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up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4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9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plu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one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station,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makin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lang="en-US" cap="small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imu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5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0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 a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frame.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8255" indent="127000" algn="just">
              <a:lnSpc>
                <a:spcPct val="100000"/>
              </a:lnSpc>
            </a:pP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All the bursts are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 equal length.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Each burst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contains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128 bits and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 occupies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1-m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slot.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Thus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rate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12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8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kb/</a:t>
            </a:r>
            <a:r>
              <a:rPr lang="en-US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s.</a:t>
            </a:r>
            <a:r>
              <a:rPr lang="en-US" spc="-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frequency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bandwidth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required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the CSC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160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kHz.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8255" indent="127000" algn="just">
              <a:lnSpc>
                <a:spcPct val="100000"/>
              </a:lnSpc>
            </a:pP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signalin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i="1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uni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i="1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(SU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sectio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data  burst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update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other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status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frequencies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available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SCPC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calls.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also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carries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signaling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infor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mation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4901" y="1378040"/>
            <a:ext cx="4099572" cy="4933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6337966"/>
            <a:ext cx="6096000" cy="9130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6985" indent="-635">
              <a:lnSpc>
                <a:spcPts val="850"/>
              </a:lnSpc>
              <a:spcBef>
                <a:spcPts val="219"/>
              </a:spcBef>
            </a:pPr>
            <a:r>
              <a:rPr lang="en-US" sz="800" b="1" spc="2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formats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common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signaling</a:t>
            </a:r>
          </a:p>
          <a:p>
            <a:pPr marL="12700" marR="6985" indent="-635">
              <a:lnSpc>
                <a:spcPts val="850"/>
              </a:lnSpc>
              <a:spcBef>
                <a:spcPts val="219"/>
              </a:spcBef>
            </a:pPr>
            <a:endParaRPr lang="en-US" spc="5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6985" indent="-635">
              <a:lnSpc>
                <a:spcPts val="850"/>
              </a:lnSpc>
              <a:spcBef>
                <a:spcPts val="219"/>
              </a:spcBef>
            </a:pP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(CSC)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lang="en-US" spc="-2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Spade system.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Data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 from Miya,</a:t>
            </a:r>
            <a:r>
              <a:rPr lang="en-US" i="1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1981.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endParaRPr lang="en-US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9748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9879" cy="4351338"/>
          </a:xfrm>
        </p:spPr>
        <p:txBody>
          <a:bodyPr>
            <a:normAutofit fontScale="62500" lnSpcReduction="20000"/>
          </a:bodyPr>
          <a:lstStyle/>
          <a:p>
            <a:pPr marL="12700" marR="5080" indent="127000" algn="just">
              <a:lnSpc>
                <a:spcPct val="100000"/>
              </a:lnSpc>
            </a:pP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Anothe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cap="small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ampl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preassigne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TDM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fram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forma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the INTELS</a:t>
            </a:r>
            <a:r>
              <a:rPr lang="en-US" spc="-3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fram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simplifie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lang="en-US" spc="-8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INTELS</a:t>
            </a:r>
            <a:r>
              <a:rPr lang="en-US" spc="-6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system,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preassigne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demand-assigne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voic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channels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togethe</a:t>
            </a:r>
            <a:r>
              <a:rPr lang="en-US" spc="-90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clarit</a:t>
            </a:r>
            <a:r>
              <a:rPr lang="en-US" spc="-125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onl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preassigne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shown.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30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 indent="127000" algn="just">
              <a:lnSpc>
                <a:spcPct val="100000"/>
              </a:lnSpc>
            </a:pP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subdivided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into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slots,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terme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satellite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i="1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INTELS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terminolog</a:t>
            </a:r>
            <a:r>
              <a:rPr lang="en-US" spc="-125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12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8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-30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 indent="127000" algn="just">
              <a:lnSpc>
                <a:spcPct val="100000"/>
              </a:lnSpc>
            </a:pP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furthe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subdivide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into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1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6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slot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terme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terrestria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i="1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i="1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terrestria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carry-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sampl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analo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telephon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spc="-45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080" indent="127000" algn="just">
              <a:lnSpc>
                <a:spcPct val="100000"/>
              </a:lnSpc>
            </a:pP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QPS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modulatio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therefore,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there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bits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per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symbo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Thu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3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each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terrestrial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channe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4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symbol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(o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8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bits).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Each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channel carrie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4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×</a:t>
            </a:r>
            <a:r>
              <a:rPr lang="en-US" spc="-25" dirty="0">
                <a:solidFill>
                  <a:srgbClr val="231F20"/>
                </a:solidFill>
                <a:latin typeface="Bradley Hand ITC"/>
                <a:cs typeface="Bradley Hand ITC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16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=</a:t>
            </a:r>
            <a:r>
              <a:rPr lang="en-US" spc="-25" dirty="0">
                <a:solidFill>
                  <a:srgbClr val="231F20"/>
                </a:solidFill>
                <a:latin typeface="Bradley Hand ITC"/>
                <a:cs typeface="Bradley Hand ITC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64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symbols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lang="en-US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imum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128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chan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nels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carrie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8192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symbols.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5589" y="1889100"/>
            <a:ext cx="3947172" cy="42243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8762" y="6311900"/>
            <a:ext cx="543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Preassigned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TDMA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Intelsat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system.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00661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 marR="5080" indent="127000" algn="just">
              <a:lnSpc>
                <a:spcPct val="100000"/>
              </a:lnSpc>
            </a:pP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discusse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samplin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8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kHz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with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8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sample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6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4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kb/s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Eac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satellit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can accommodat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rate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Wher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inpu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highe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mus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be transmitted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multipl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satellit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channel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used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lang="en-US" cap="small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imu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input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handle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128(SC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×</a:t>
            </a:r>
            <a:r>
              <a:rPr lang="en-US" spc="10" dirty="0">
                <a:solidFill>
                  <a:srgbClr val="231F20"/>
                </a:solidFill>
                <a:latin typeface="Bradley Hand ITC"/>
                <a:cs typeface="Bradley Hand ITC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6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4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kb/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Bradley Hand ITC"/>
                <a:cs typeface="Bradley Hand ITC"/>
              </a:rPr>
              <a:t>=</a:t>
            </a:r>
            <a:r>
              <a:rPr lang="en-US" spc="10" dirty="0">
                <a:solidFill>
                  <a:srgbClr val="231F20"/>
                </a:solidFill>
                <a:latin typeface="Bradley Hand ITC"/>
                <a:cs typeface="Bradley Hand ITC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8.19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Mb/s.</a:t>
            </a:r>
          </a:p>
          <a:p>
            <a:pPr marL="12700" marR="5080" indent="127000" algn="just">
              <a:lnSpc>
                <a:spcPct val="100000"/>
              </a:lnSpc>
            </a:pP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INTELSAT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120,832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symbols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or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241,664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bits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long.</a:t>
            </a:r>
            <a:r>
              <a:rPr lang="en-US" spc="4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frame period is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ms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, and therefore, the burst bit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rate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is 120.832 Mb/s. </a:t>
            </a:r>
            <a:r>
              <a:rPr lang="en-US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mentioned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previously,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preassigned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demand-assigned</a:t>
            </a:r>
            <a:r>
              <a:rPr lang="en-US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voice </a:t>
            </a:r>
            <a:r>
              <a:rPr lang="en-US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channels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accommodated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>
                <a:solidFill>
                  <a:srgbClr val="231F20"/>
                </a:solidFill>
                <a:latin typeface="Century Schoolbook"/>
                <a:cs typeface="Century Schoolbook"/>
              </a:rPr>
              <a:t>together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>
                <a:solidFill>
                  <a:srgbClr val="231F20"/>
                </a:solidFill>
                <a:latin typeface="Century Schoolbook"/>
                <a:cs typeface="Century Schoolbook"/>
              </a:rPr>
              <a:t>INTELSAT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-7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format. </a:t>
            </a:r>
            <a:r>
              <a:rPr lang="en-US" spc="-26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demand-assigned</a:t>
            </a:r>
            <a:r>
              <a:rPr lang="en-US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channels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utilize</a:t>
            </a:r>
            <a:r>
              <a:rPr lang="en-US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technique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known</a:t>
            </a:r>
            <a:r>
              <a:rPr lang="en-US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10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digital </a:t>
            </a:r>
            <a:r>
              <a:rPr lang="en-US" i="1" spc="-2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speech</a:t>
            </a:r>
            <a:r>
              <a:rPr lang="en-US" i="1" spc="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interpolation</a:t>
            </a:r>
            <a:r>
              <a:rPr lang="en-US" i="1" spc="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DSI).</a:t>
            </a:r>
          </a:p>
          <a:p>
            <a:pPr marL="12700" marR="5080" indent="127000" algn="just">
              <a:lnSpc>
                <a:spcPct val="100000"/>
              </a:lnSpc>
            </a:pP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preassigned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channels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referred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1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>
                <a:solidFill>
                  <a:srgbClr val="231F20"/>
                </a:solidFill>
                <a:latin typeface="Century Schoolbook"/>
                <a:cs typeface="Century Schoolbook"/>
              </a:rPr>
              <a:t>digital</a:t>
            </a:r>
            <a:r>
              <a:rPr lang="en-US" i="1" spc="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noninterpolated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(DNI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channels.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5" dirty="0">
                <a:solidFill>
                  <a:srgbClr val="231F20"/>
                </a:solidFill>
                <a:latin typeface="Arial"/>
                <a:cs typeface="Arial"/>
              </a:rPr>
              <a:t>Demand-assigne</a:t>
            </a:r>
            <a:r>
              <a:rPr lang="en-US" b="1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lang="en-US" b="1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231F20"/>
                </a:solidFill>
                <a:latin typeface="Arial"/>
                <a:cs typeface="Arial"/>
              </a:rPr>
              <a:t>TDMA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 marR="6350" algn="just">
              <a:lnSpc>
                <a:spcPct val="100000"/>
              </a:lnSpc>
              <a:spcBef>
                <a:spcPts val="420"/>
              </a:spcBef>
            </a:pPr>
            <a:r>
              <a:rPr lang="en-US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W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TDMA,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subburst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assignment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under</a:t>
            </a:r>
            <a:r>
              <a:rPr lang="en-US" spc="5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software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control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compare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hardwar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contro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carrie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frequenc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assign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ment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FDMA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Consequentl</a:t>
            </a:r>
            <a:r>
              <a:rPr lang="en-US" spc="-120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compare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FDM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2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networks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TDMA network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hav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mor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fle</a:t>
            </a:r>
            <a:r>
              <a:rPr lang="en-US" cap="small" spc="-4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ibilit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reassignin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channels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changes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can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mad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mor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quickl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 easil</a:t>
            </a:r>
            <a:r>
              <a:rPr lang="en-US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6985" indent="127000" algn="just">
              <a:lnSpc>
                <a:spcPct val="100000"/>
              </a:lnSpc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number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methods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available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providing</a:t>
            </a:r>
            <a:r>
              <a:rPr lang="en-US" spc="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114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fle</a:t>
            </a:r>
            <a:r>
              <a:rPr lang="en-US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ibility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TDMA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lengt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assigne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statio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varie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deman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varies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central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control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employed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control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assignmen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lengths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each</a:t>
            </a:r>
            <a:r>
              <a:rPr lang="en-US" spc="2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participat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ing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station.</a:t>
            </a:r>
            <a:r>
              <a:rPr lang="en-US" spc="3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Alternativel</a:t>
            </a:r>
            <a:r>
              <a:rPr lang="en-US" spc="-114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each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ma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determin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its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own</a:t>
            </a:r>
            <a:r>
              <a:rPr lang="en-US" spc="8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burst-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lengt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requirement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assig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thes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accordanc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wit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prearranged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network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discipline.</a:t>
            </a:r>
            <a:endParaRPr lang="en-US" dirty="0">
              <a:latin typeface="Century Schoolbook"/>
              <a:cs typeface="Century Schoolbook"/>
            </a:endParaRPr>
          </a:p>
          <a:p>
            <a:pPr marL="12700" marR="5715" indent="127000" algn="just">
              <a:lnSpc>
                <a:spcPct val="100000"/>
              </a:lnSpc>
            </a:pP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As an alternative to burst-length variation, the burst length may be kept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constant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number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give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varied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deman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 requires. </a:t>
            </a:r>
            <a:endParaRPr lang="en-US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12700" marR="5715" indent="127000" algn="just">
              <a:lnSpc>
                <a:spcPct val="100000"/>
              </a:lnSpc>
            </a:pP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one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propose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 system (CCIR Report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708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1982)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length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fi</a:t>
            </a:r>
            <a:r>
              <a:rPr lang="en-US" cap="small" spc="-30" dirty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ed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13.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5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ms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basi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4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time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slot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62.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5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30" dirty="0" err="1">
                <a:solidFill>
                  <a:srgbClr val="231F20"/>
                </a:solidFill>
                <a:latin typeface="Sitka Small"/>
                <a:cs typeface="Sitka Small"/>
              </a:rPr>
              <a:t>μ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stations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network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transmi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information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bursts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varyin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discret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step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ove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rang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0.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5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dirty="0" err="1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8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basi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4.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5</a:t>
            </a:r>
            <a:r>
              <a:rPr lang="en-US" spc="-5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err="1">
                <a:solidFill>
                  <a:srgbClr val="231F20"/>
                </a:solidFill>
                <a:latin typeface="Century Schoolbook"/>
                <a:cs typeface="Century Schoolbook"/>
              </a:rPr>
              <a:t>ms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(7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2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basi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pe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9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</a:p>
          <a:p>
            <a:pPr marL="12700" marR="5715" indent="127000" algn="just">
              <a:lnSpc>
                <a:spcPct val="100000"/>
              </a:lnSpc>
            </a:pPr>
            <a:r>
              <a:rPr lang="en-US" spc="9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Deman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assignmen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speec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95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>
                <a:solidFill>
                  <a:srgbClr val="231F20"/>
                </a:solidFill>
                <a:latin typeface="Century Schoolbook"/>
                <a:cs typeface="Century Schoolbook"/>
              </a:rPr>
              <a:t>channels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take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advantag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intermitten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natur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70" dirty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speech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endParaRPr lang="en-US" dirty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4" y="762963"/>
            <a:ext cx="70694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Figur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illustrate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basi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TDM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concept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stations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sequence</a:t>
            </a:r>
          </a:p>
          <a:p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synchronization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required,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syste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illustrate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assigne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solel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purpos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i="1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i="1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other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syn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- chromized</a:t>
            </a:r>
          </a:p>
          <a:p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interva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ne</a:t>
            </a:r>
            <a:r>
              <a:rPr lang="en-US" cap="small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terme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contains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i="1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burst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other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stations,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i="1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 Fig. </a:t>
            </a:r>
            <a:endParaRPr lang="en-US" dirty="0"/>
          </a:p>
        </p:txBody>
      </p:sp>
      <p:pic>
        <p:nvPicPr>
          <p:cNvPr id="5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293" y="1398329"/>
            <a:ext cx="3729507" cy="48350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7887" y="5426502"/>
            <a:ext cx="6864440" cy="48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" marR="1139825">
              <a:lnSpc>
                <a:spcPts val="850"/>
              </a:lnSpc>
              <a:spcBef>
                <a:spcPts val="219"/>
              </a:spcBef>
            </a:pP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Time-division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multiple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access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(TDMA)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using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pPr marL="50165" marR="1139825">
              <a:lnSpc>
                <a:spcPts val="850"/>
              </a:lnSpc>
              <a:spcBef>
                <a:spcPts val="219"/>
              </a:spcBef>
            </a:pPr>
            <a:endParaRPr lang="en-US" spc="-80" dirty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pPr marL="50165" marR="1139825">
              <a:lnSpc>
                <a:spcPts val="850"/>
              </a:lnSpc>
              <a:spcBef>
                <a:spcPts val="219"/>
              </a:spcBef>
            </a:pP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reference </a:t>
            </a:r>
            <a:r>
              <a:rPr lang="en-US" spc="-2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synchronization.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9932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7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Figure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illustrates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basic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principles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transmission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 </a:t>
            </a:r>
            <a:r>
              <a:rPr lang="en-US" sz="2400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singl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channel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Overall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transmissio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appear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continuou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400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because  </a:t>
            </a:r>
            <a:r>
              <a:rPr lang="en-US" sz="2400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input and output bit rates are continuous and equal. </a:t>
            </a:r>
          </a:p>
          <a:p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However,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within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transmission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channel,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input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bits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are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temporarily</a:t>
            </a:r>
            <a:r>
              <a:rPr lang="en-US" sz="24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stored</a:t>
            </a:r>
            <a:r>
              <a:rPr lang="en-US" sz="2400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 </a:t>
            </a:r>
            <a:r>
              <a:rPr lang="en-US" sz="2400" spc="-2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transmitted in bursts. Since the time interval between bursts is the </a:t>
            </a:r>
            <a:r>
              <a:rPr lang="en-US" sz="2400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time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i="1" baseline="-17094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the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required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buffer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capacity is </a:t>
            </a:r>
            <a:r>
              <a:rPr lang="en-US" sz="2400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 </a:t>
            </a:r>
            <a:r>
              <a:rPr lang="en-US" sz="2400" spc="10" dirty="0" smtClean="0">
                <a:solidFill>
                  <a:srgbClr val="231F20"/>
                </a:solidFill>
                <a:latin typeface="Verdana"/>
                <a:cs typeface="Verdana"/>
              </a:rPr>
              <a:t>=</a:t>
            </a:r>
            <a:r>
              <a:rPr lang="en-US" sz="2400" spc="-70" dirty="0" smtClean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lang="en-US" sz="2400" i="1" spc="-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400" i="1" spc="-7" baseline="-17094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z="2400" i="1" spc="-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i="1" spc="-7" baseline="-17094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endParaRPr lang="en-US" sz="2400" i="1" spc="-7" baseline="-17094" dirty="0" smtClean="0">
              <a:solidFill>
                <a:srgbClr val="231F20"/>
              </a:solidFill>
              <a:latin typeface="Century Schoolbook"/>
              <a:cs typeface="Century Schoolbook"/>
            </a:endParaRPr>
          </a:p>
          <a:p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buffe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memor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fill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inpu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bi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spc="-10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z="2400" i="1" baseline="-17094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z="2400" i="1" baseline="-17094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spc="-75" baseline="-17094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durin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interval</a:t>
            </a:r>
          </a:p>
          <a:p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Thes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z="2400" i="1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ne</a:t>
            </a:r>
            <a:r>
              <a:rPr lang="en-US" sz="2400" cap="small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 withou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brea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k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continuit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input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</a:t>
            </a:r>
            <a:r>
              <a:rPr lang="en-US" sz="2400" i="1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z="2400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ed in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z="2400" i="1" baseline="-17094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transmission</a:t>
            </a:r>
            <a:r>
              <a:rPr lang="en-US" sz="2400" i="1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rate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equal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z="2400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z="2400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24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 bit</a:t>
            </a:r>
            <a:r>
              <a:rPr lang="en-US" sz="24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rate, 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57" y="4454415"/>
            <a:ext cx="3786389" cy="18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b="1" spc="190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800" b="1" spc="19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Burst-mode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transmission</a:t>
            </a:r>
            <a:r>
              <a:rPr lang="en-US" spc="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linking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two</a:t>
            </a:r>
            <a:r>
              <a:rPr lang="en-US" spc="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continuous-mode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streams</a:t>
            </a:r>
            <a:endParaRPr lang="en-US" dirty="0"/>
          </a:p>
        </p:txBody>
      </p:sp>
      <p:pic>
        <p:nvPicPr>
          <p:cNvPr id="4" name="object 1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1076" y="2099256"/>
            <a:ext cx="7791718" cy="35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66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4" y="666526"/>
            <a:ext cx="10670146" cy="518048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dirty="0"/>
              <a:t>This is also referred to as the </a:t>
            </a:r>
            <a:r>
              <a:rPr lang="en-US" sz="4400" i="1" dirty="0"/>
              <a:t>burst rate</a:t>
            </a:r>
            <a:r>
              <a:rPr lang="en-US" sz="4400" dirty="0"/>
              <a:t>, but note that this means </a:t>
            </a:r>
            <a:r>
              <a:rPr lang="en-US" sz="4400" dirty="0" smtClean="0"/>
              <a:t>the instantaneous </a:t>
            </a:r>
            <a:r>
              <a:rPr lang="en-US" sz="4400" dirty="0"/>
              <a:t>bit rate within a burst (not the number of bursts </a:t>
            </a:r>
            <a:r>
              <a:rPr lang="en-US" sz="4400" dirty="0" smtClean="0"/>
              <a:t>per second</a:t>
            </a:r>
            <a:r>
              <a:rPr lang="en-US" sz="4400" dirty="0"/>
              <a:t>, which is simply equal to 1/</a:t>
            </a:r>
            <a:r>
              <a:rPr lang="en-US" sz="4400" i="1" dirty="0"/>
              <a:t>TB</a:t>
            </a:r>
            <a:r>
              <a:rPr lang="en-US" sz="4400" dirty="0"/>
              <a:t>). </a:t>
            </a:r>
            <a:endParaRPr lang="en-US" sz="4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It </a:t>
            </a:r>
            <a:r>
              <a:rPr lang="en-US" sz="4400" dirty="0"/>
              <a:t>will be seen that the </a:t>
            </a:r>
            <a:r>
              <a:rPr lang="en-US" sz="4400" i="1" dirty="0" smtClean="0"/>
              <a:t>average </a:t>
            </a:r>
            <a:r>
              <a:rPr lang="en-US" sz="4400" dirty="0" smtClean="0"/>
              <a:t>bit </a:t>
            </a:r>
            <a:r>
              <a:rPr lang="en-US" sz="4400" dirty="0"/>
              <a:t>rate for the burst mode is simply </a:t>
            </a:r>
            <a:r>
              <a:rPr lang="en-US" sz="4400" i="1" dirty="0"/>
              <a:t>M</a:t>
            </a:r>
            <a:r>
              <a:rPr lang="en-US" sz="4400" dirty="0"/>
              <a:t>/</a:t>
            </a:r>
            <a:r>
              <a:rPr lang="en-US" sz="4400" i="1" dirty="0"/>
              <a:t>TF</a:t>
            </a:r>
            <a:r>
              <a:rPr lang="en-US" sz="4400" dirty="0"/>
              <a:t>, which is equal to the </a:t>
            </a:r>
            <a:r>
              <a:rPr lang="en-US" sz="4400" dirty="0" smtClean="0"/>
              <a:t>input and </a:t>
            </a:r>
            <a:r>
              <a:rPr lang="en-US" sz="4400" dirty="0"/>
              <a:t>output rates</a:t>
            </a:r>
            <a:r>
              <a:rPr lang="en-US" sz="4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400" dirty="0" smtClean="0"/>
              <a:t>The frame time </a:t>
            </a:r>
            <a:r>
              <a:rPr lang="en-US" sz="4400" i="1" dirty="0" smtClean="0"/>
              <a:t>TF </a:t>
            </a:r>
            <a:r>
              <a:rPr lang="en-US" sz="4400" dirty="0" smtClean="0"/>
              <a:t>will be seen to add to the overall propagation</a:t>
            </a:r>
          </a:p>
          <a:p>
            <a:pPr marL="0" indent="0">
              <a:buNone/>
            </a:pPr>
            <a:r>
              <a:rPr lang="en-US" sz="4400" dirty="0" smtClean="0"/>
              <a:t>  delay. For example, in the simple system illustrated in Fig., even</a:t>
            </a:r>
          </a:p>
          <a:p>
            <a:pPr marL="0" indent="0">
              <a:buNone/>
            </a:pPr>
            <a:r>
              <a:rPr lang="en-US" sz="4400" dirty="0" smtClean="0"/>
              <a:t>  if </a:t>
            </a:r>
            <a:r>
              <a:rPr lang="en-US" sz="4400" dirty="0"/>
              <a:t>the actual propagation delay between transmit and receive buffers</a:t>
            </a:r>
          </a:p>
          <a:p>
            <a:pPr marL="0" indent="0">
              <a:buNone/>
            </a:pPr>
            <a:r>
              <a:rPr lang="en-US" sz="4400" dirty="0" smtClean="0"/>
              <a:t>  is </a:t>
            </a:r>
            <a:r>
              <a:rPr lang="en-US" sz="4400" dirty="0"/>
              <a:t>assumed to be zero, the receiving side would still have to wait a time</a:t>
            </a:r>
          </a:p>
          <a:p>
            <a:pPr marL="0" indent="0">
              <a:buNone/>
            </a:pPr>
            <a:r>
              <a:rPr lang="en-US" sz="4400" i="1" dirty="0" smtClean="0"/>
              <a:t>  TF </a:t>
            </a:r>
            <a:r>
              <a:rPr lang="en-US" sz="4400" dirty="0" smtClean="0"/>
              <a:t>before receiving the first transmitted burst. </a:t>
            </a:r>
          </a:p>
          <a:p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The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fram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perio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d</a:t>
            </a:r>
            <a:r>
              <a:rPr lang="en-US" sz="4400" spc="-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i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usuall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y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chose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n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t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o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b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a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multipl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o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f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12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5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i="1" spc="40" dirty="0" err="1" smtClean="0">
                <a:solidFill>
                  <a:srgbClr val="231F20"/>
                </a:solidFill>
                <a:cs typeface="Sitka Small"/>
              </a:rPr>
              <a:t>μ</a:t>
            </a:r>
            <a:r>
              <a:rPr lang="en-US" sz="4400" spc="10" dirty="0" err="1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,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whic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h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i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spc="-1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the 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standar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d</a:t>
            </a:r>
            <a:r>
              <a:rPr lang="en-US" sz="4400" spc="-5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samplin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g</a:t>
            </a:r>
            <a:r>
              <a:rPr lang="en-US" sz="4400" spc="-5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perio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d</a:t>
            </a:r>
            <a:r>
              <a:rPr lang="en-US" sz="4400" spc="-5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use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d</a:t>
            </a:r>
            <a:r>
              <a:rPr lang="en-US" sz="4400" spc="-5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i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n</a:t>
            </a:r>
            <a:r>
              <a:rPr lang="en-US" sz="4400" spc="-5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i="1" spc="-5" dirty="0" smtClean="0">
                <a:solidFill>
                  <a:srgbClr val="231F20"/>
                </a:solidFill>
                <a:cs typeface="Century Schoolbook"/>
              </a:rPr>
              <a:t>pulse-cod</a:t>
            </a:r>
            <a:r>
              <a:rPr lang="en-US" sz="4400" i="1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i="1" spc="-5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i="1" spc="-5" dirty="0" smtClean="0">
                <a:solidFill>
                  <a:srgbClr val="231F20"/>
                </a:solidFill>
                <a:cs typeface="Century Schoolbook"/>
              </a:rPr>
              <a:t>modulatio</a:t>
            </a:r>
            <a:r>
              <a:rPr lang="en-US" sz="4400" i="1" dirty="0" smtClean="0">
                <a:solidFill>
                  <a:srgbClr val="231F20"/>
                </a:solidFill>
                <a:cs typeface="Century Schoolbook"/>
              </a:rPr>
              <a:t>n</a:t>
            </a:r>
            <a:r>
              <a:rPr lang="en-US" sz="4400" i="1" spc="-4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(PCM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)</a:t>
            </a:r>
            <a:r>
              <a:rPr lang="en-US" sz="4400" spc="-5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teleph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on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y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systems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,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sinc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thi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ensure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tha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t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th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PC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M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sample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ca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n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b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distrib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ute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d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acros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successiv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frame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s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a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t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5" dirty="0" smtClean="0">
                <a:solidFill>
                  <a:srgbClr val="231F20"/>
                </a:solidFill>
                <a:cs typeface="Century Schoolbook"/>
              </a:rPr>
              <a:t>th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PC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M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samplin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g</a:t>
            </a:r>
            <a:r>
              <a:rPr lang="en-US" sz="4400" spc="20" dirty="0" smtClean="0">
                <a:solidFill>
                  <a:srgbClr val="231F20"/>
                </a:solidFill>
                <a:cs typeface="Century Schoolbook"/>
              </a:rPr>
              <a:t> </a:t>
            </a:r>
            <a:r>
              <a:rPr lang="en-US" sz="4400" spc="10" dirty="0" smtClean="0">
                <a:solidFill>
                  <a:srgbClr val="231F20"/>
                </a:solidFill>
                <a:cs typeface="Century Schoolbook"/>
              </a:rPr>
              <a:t>rat</a:t>
            </a:r>
            <a:r>
              <a:rPr lang="en-US" sz="4400" spc="-5" dirty="0" smtClean="0">
                <a:solidFill>
                  <a:srgbClr val="231F20"/>
                </a:solidFill>
                <a:cs typeface="Century Schoolbook"/>
              </a:rPr>
              <a:t>e</a:t>
            </a:r>
            <a:r>
              <a:rPr lang="en-US" sz="4400" dirty="0" smtClean="0">
                <a:solidFill>
                  <a:srgbClr val="231F20"/>
                </a:solidFill>
                <a:cs typeface="Century Schoolbook"/>
              </a:rPr>
              <a:t>.</a:t>
            </a:r>
            <a:endParaRPr lang="en-US" sz="4400" dirty="0" smtClean="0">
              <a:cs typeface="Century Schoolbook"/>
            </a:endParaRP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7730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6222"/>
            <a:ext cx="10515600" cy="6120640"/>
          </a:xfrm>
        </p:spPr>
        <p:txBody>
          <a:bodyPr>
            <a:normAutofit fontScale="92500" lnSpcReduction="20000"/>
          </a:bodyPr>
          <a:lstStyle/>
          <a:p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Figur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show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som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basic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unit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TDM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ground</a:t>
            </a:r>
            <a:r>
              <a:rPr lang="en-US" spc="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sta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- </a:t>
            </a:r>
            <a:r>
              <a:rPr lang="en-US" spc="-1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tion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discussio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purpose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labele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6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errestrial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link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comin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i="1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carr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digital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addressed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destination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labele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B,</a:t>
            </a:r>
            <a:r>
              <a:rPr lang="en-US" i="1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C,</a:t>
            </a:r>
            <a:r>
              <a:rPr lang="en-US" i="1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</a:p>
          <a:p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assumed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bit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rat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sam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digital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terrestrial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link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unit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4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labeled </a:t>
            </a:r>
            <a:r>
              <a:rPr lang="en-US" i="1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terrestria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 </a:t>
            </a:r>
            <a:r>
              <a:rPr lang="en-US" i="1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interfac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 modules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(TIMs)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, the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incomin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continuous-bit-rate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converte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1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1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intermittent-burst-rat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1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mode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1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These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individua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l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burst-mod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time-divisio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i="1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multiplexe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i="1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division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multiple</a:t>
            </a:r>
            <a:r>
              <a:rPr lang="en-US" cap="small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x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er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(MUX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)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that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traffic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destination</a:t>
            </a:r>
            <a:r>
              <a:rPr lang="en-US" spc="-4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tion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appears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assigned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slo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withi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burst.</a:t>
            </a:r>
          </a:p>
          <a:p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Certain time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slots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at the beginning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 each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 are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used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carry </a:t>
            </a:r>
            <a:r>
              <a:rPr lang="en-US" spc="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synchronizing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information.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These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slots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collectively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are 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referred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 as the </a:t>
            </a:r>
            <a:r>
              <a:rPr lang="en-US" i="1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preamble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complete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containing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pream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bl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traffi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dat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use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phas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modulat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radiofrequenc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y</a:t>
            </a:r>
            <a:r>
              <a:rPr lang="en-US" i="1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</a:t>
            </a:r>
            <a:r>
              <a:rPr lang="en-US" spc="-10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rf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)  carrier.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Thus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composite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transmitted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rf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consists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number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time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slots,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as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Fig.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endParaRPr lang="en-US" dirty="0" smtClean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203" y="-7601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/>
            </a:r>
            <a:b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</a:br>
            <a: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  <a:t/>
            </a:r>
            <a:br>
              <a:rPr lang="en-US" sz="3200" dirty="0">
                <a:solidFill>
                  <a:srgbClr val="231F20"/>
                </a:solidFill>
                <a:latin typeface="Century Schoolbook"/>
                <a:cs typeface="Century Schoolbook"/>
              </a:rPr>
            </a:br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Some</a:t>
            </a:r>
            <a:r>
              <a:rPr lang="en-US" sz="32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z="32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the</a:t>
            </a:r>
            <a:r>
              <a:rPr lang="en-US" sz="3200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basic </a:t>
            </a:r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equipment</a:t>
            </a:r>
            <a:r>
              <a:rPr lang="en-US" sz="32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blocks </a:t>
            </a:r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z="32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z="3200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TDMA</a:t>
            </a:r>
            <a:r>
              <a:rPr lang="en-US" sz="3200" spc="-5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z="32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2" y="621450"/>
            <a:ext cx="10515600" cy="553465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1867437" y="818295"/>
            <a:ext cx="8564450" cy="5140960"/>
            <a:chOff x="1871357" y="1824723"/>
            <a:chExt cx="4040504" cy="5140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1357" y="1885670"/>
              <a:ext cx="4040149" cy="50795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95943" y="1827898"/>
              <a:ext cx="40005" cy="88900"/>
            </a:xfrm>
            <a:custGeom>
              <a:avLst/>
              <a:gdLst/>
              <a:ahLst/>
              <a:cxnLst/>
              <a:rect l="l" t="t" r="r" b="b"/>
              <a:pathLst>
                <a:path w="40005" h="88900">
                  <a:moveTo>
                    <a:pt x="39801" y="0"/>
                  </a:moveTo>
                  <a:lnTo>
                    <a:pt x="0" y="0"/>
                  </a:lnTo>
                  <a:lnTo>
                    <a:pt x="39801" y="88277"/>
                  </a:lnTo>
                  <a:lnTo>
                    <a:pt x="398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5943" y="1827898"/>
              <a:ext cx="40005" cy="88900"/>
            </a:xfrm>
            <a:custGeom>
              <a:avLst/>
              <a:gdLst/>
              <a:ahLst/>
              <a:cxnLst/>
              <a:rect l="l" t="t" r="r" b="b"/>
              <a:pathLst>
                <a:path w="40005" h="88900">
                  <a:moveTo>
                    <a:pt x="0" y="0"/>
                  </a:moveTo>
                  <a:lnTo>
                    <a:pt x="39801" y="0"/>
                  </a:lnTo>
                  <a:lnTo>
                    <a:pt x="39801" y="8827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7533" y="1903590"/>
              <a:ext cx="37465" cy="69215"/>
            </a:xfrm>
            <a:custGeom>
              <a:avLst/>
              <a:gdLst/>
              <a:ahLst/>
              <a:cxnLst/>
              <a:rect l="l" t="t" r="r" b="b"/>
              <a:pathLst>
                <a:path w="37464" h="69214">
                  <a:moveTo>
                    <a:pt x="36893" y="0"/>
                  </a:moveTo>
                  <a:lnTo>
                    <a:pt x="0" y="0"/>
                  </a:lnTo>
                  <a:lnTo>
                    <a:pt x="18440" y="68834"/>
                  </a:lnTo>
                  <a:lnTo>
                    <a:pt x="3689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956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7" y="-83261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718042"/>
            <a:ext cx="10515600" cy="5708516"/>
          </a:xfrm>
        </p:spPr>
        <p:txBody>
          <a:bodyPr>
            <a:normAutofit/>
          </a:bodyPr>
          <a:lstStyle/>
          <a:p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received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at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earth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consists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from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all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trans-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mitting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stations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arranged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format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shown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Fig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.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7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err="1" smtClean="0">
                <a:solidFill>
                  <a:srgbClr val="231F20"/>
                </a:solidFill>
                <a:latin typeface="Century Schoolbook"/>
                <a:cs typeface="Century Schoolbook"/>
              </a:rPr>
              <a:t>rf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carrier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converted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to </a:t>
            </a:r>
            <a:r>
              <a:rPr lang="en-US" i="1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intermediate frequency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(IF), which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is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then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demod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ulated. </a:t>
            </a:r>
          </a:p>
          <a:p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 </a:t>
            </a:r>
            <a:r>
              <a:rPr lang="en-US" spc="-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separate preamble detector provides timing information for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transmitter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receiver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along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carrier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synchronizing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signal</a:t>
            </a:r>
            <a:r>
              <a:rPr lang="en-US" spc="-7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8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phase</a:t>
            </a:r>
            <a:r>
              <a:rPr lang="en-US" spc="-1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demodulator.</a:t>
            </a:r>
          </a:p>
          <a:p>
            <a:r>
              <a:rPr lang="en-US" spc="-9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10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many</a:t>
            </a:r>
            <a:r>
              <a:rPr lang="en-US" spc="-9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systems,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station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receives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its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own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transmission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along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with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others</a:t>
            </a:r>
            <a:r>
              <a:rPr lang="en-US" spc="-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-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frame, </a:t>
            </a:r>
            <a:r>
              <a:rPr lang="en-US" spc="-26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which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can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then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used</a:t>
            </a:r>
            <a:r>
              <a:rPr lang="en-US" spc="-3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burst-timing</a:t>
            </a:r>
            <a:r>
              <a:rPr lang="en-US" spc="-3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2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purposes.</a:t>
            </a:r>
          </a:p>
          <a:p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spc="-1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referenc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require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d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beginnin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g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eac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h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fram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e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</a:t>
            </a:r>
            <a:r>
              <a:rPr lang="en-US" spc="-5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spc="-1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provide 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timing</a:t>
            </a:r>
            <a:r>
              <a:rPr lang="en-US" spc="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information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for</a:t>
            </a:r>
            <a:r>
              <a:rPr lang="en-US" spc="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the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acquisition</a:t>
            </a:r>
            <a:r>
              <a:rPr lang="en-US" i="1" spc="9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and</a:t>
            </a:r>
            <a:r>
              <a:rPr lang="en-US" spc="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i="1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synchronization</a:t>
            </a:r>
            <a:r>
              <a:rPr lang="en-US" i="1" spc="85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of</a:t>
            </a:r>
            <a:r>
              <a:rPr lang="en-US" spc="90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 </a:t>
            </a:r>
            <a:r>
              <a:rPr lang="en-US" dirty="0" smtClean="0">
                <a:solidFill>
                  <a:srgbClr val="231F20"/>
                </a:solidFill>
                <a:latin typeface="Century Schoolbook"/>
                <a:cs typeface="Century Schoolbook"/>
              </a:rPr>
              <a:t>bursts</a:t>
            </a:r>
            <a:endParaRPr lang="en-US" dirty="0" smtClean="0">
              <a:latin typeface="Century Schoolbook"/>
              <a:cs typeface="Century Schoolbook"/>
            </a:endParaRPr>
          </a:p>
          <a:p>
            <a:endParaRPr lang="en-US" dirty="0" smtClean="0">
              <a:latin typeface="Century Schoolbook"/>
              <a:cs typeface="Century School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6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4475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Bradley Hand ITC</vt:lpstr>
      <vt:lpstr>Calibri</vt:lpstr>
      <vt:lpstr>Calibri Light</vt:lpstr>
      <vt:lpstr>Century Schoolbook</vt:lpstr>
      <vt:lpstr>Sitka Small</vt:lpstr>
      <vt:lpstr>Verdana</vt:lpstr>
      <vt:lpstr>Wingdings</vt:lpstr>
      <vt:lpstr>Office Theme</vt:lpstr>
      <vt:lpstr>TDMA</vt:lpstr>
      <vt:lpstr>Advantages of TDMA</vt:lpstr>
      <vt:lpstr>PowerPoint Presentation</vt:lpstr>
      <vt:lpstr>PowerPoint Presentation</vt:lpstr>
      <vt:lpstr>  Burst-mode transmission linking two continuous-mode streams</vt:lpstr>
      <vt:lpstr>PowerPoint Presentation</vt:lpstr>
      <vt:lpstr>PowerPoint Presentation</vt:lpstr>
      <vt:lpstr>  Some of the basic equipment blocks in a TDMA system</vt:lpstr>
      <vt:lpstr>PowerPoint Presentation</vt:lpstr>
      <vt:lpstr>PowerPoint Presentation</vt:lpstr>
      <vt:lpstr>PowerPoint Presentation</vt:lpstr>
      <vt:lpstr>   Frame and burst formats for a TDMA system. </vt:lpstr>
      <vt:lpstr>Reference burst </vt:lpstr>
      <vt:lpstr>PowerPoint Presentation</vt:lpstr>
      <vt:lpstr>PowerPoint Presentation</vt:lpstr>
      <vt:lpstr>Preamble and postamble </vt:lpstr>
      <vt:lpstr>Carrier recovery </vt:lpstr>
      <vt:lpstr>Network 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Preassigned TDMA </vt:lpstr>
      <vt:lpstr>PowerPoint Presentation</vt:lpstr>
      <vt:lpstr>PowerPoint Presentation</vt:lpstr>
      <vt:lpstr>Demand-assigned TDMA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33</cp:revision>
  <dcterms:created xsi:type="dcterms:W3CDTF">2021-03-25T06:06:33Z</dcterms:created>
  <dcterms:modified xsi:type="dcterms:W3CDTF">2021-04-30T07:15:11Z</dcterms:modified>
</cp:coreProperties>
</file>