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62" r:id="rId2"/>
    <p:sldId id="411" r:id="rId3"/>
    <p:sldId id="368" r:id="rId4"/>
    <p:sldId id="330" r:id="rId5"/>
    <p:sldId id="332" r:id="rId6"/>
    <p:sldId id="376" r:id="rId7"/>
    <p:sldId id="563" r:id="rId8"/>
    <p:sldId id="433" r:id="rId9"/>
    <p:sldId id="522" r:id="rId10"/>
    <p:sldId id="434" r:id="rId11"/>
    <p:sldId id="377" r:id="rId12"/>
    <p:sldId id="435" r:id="rId13"/>
    <p:sldId id="436" r:id="rId14"/>
    <p:sldId id="437" r:id="rId15"/>
    <p:sldId id="438" r:id="rId16"/>
    <p:sldId id="378" r:id="rId17"/>
    <p:sldId id="379" r:id="rId18"/>
    <p:sldId id="380" r:id="rId19"/>
    <p:sldId id="383" r:id="rId20"/>
    <p:sldId id="384" r:id="rId21"/>
    <p:sldId id="523" r:id="rId22"/>
    <p:sldId id="526" r:id="rId23"/>
    <p:sldId id="527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FEBB"/>
    <a:srgbClr val="5E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90B5AD-4FD4-4026-BF1A-ADB464463D6F}" type="datetimeFigureOut">
              <a:rPr lang="en-US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1ED43FE-021F-4D75-9DFB-54C2A3F99D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6E1AEED-EC03-41EA-850B-4113C1932F95}" type="datetimeFigureOut">
              <a:rPr lang="en-US"/>
              <a:t>26-Sep-22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21F1A87-18FD-485E-8F91-D8336CF61B8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87FE5-3840-458E-B842-F9B70ADB2DA8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FCBCB-A2E4-4138-95C7-5B0F4F96A0A0}" type="slidenum">
              <a:rPr lang="en-US">
                <a:latin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9949E-55C0-4690-9520-5806F80345EC}" type="slidenum">
              <a:rPr lang="en-US">
                <a:latin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6AE6-E65C-488E-940B-F09B80526C7D}" type="slidenum">
              <a:rPr lang="en-US">
                <a:latin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8F933-F45E-41E3-B02F-84B056D710CE}" type="slidenum">
              <a:rPr lang="en-US">
                <a:latin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2.8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AAB0A-A35B-482F-903A-28B3905C8914}" type="slidenum">
              <a:rPr lang="en-US">
                <a:latin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F5843-A308-4E0F-ABCB-81A9170EEFA8}" type="slidenum">
              <a:rPr lang="en-US">
                <a:latin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Fig. 2.11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88C0-5B20-4CF7-81FB-76ECB01A09C3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B46B-4C1F-499A-AB58-766FD8C9EA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E7086-A905-4CD0-97AD-F7412A65AEB8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DA8C-8EA9-4CCB-AC7C-EEB318ECD8E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0B24-4CBB-4E95-BBEC-61344559587F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4D2B-8EBE-41B2-A85B-93D7CF91FFC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EC49-5750-44D6-8762-3B3BF16C1D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A1E7-AD15-409B-A64D-406C2321D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5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7F9C-54E0-4377-813A-1A9D06049D39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827E-A267-44F0-99A2-526748F6E3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80B80-E0CB-44A4-91C0-1C7495CC5D71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C619F-D143-4303-9813-AC11CD7C999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E768-35D2-4F3A-A8C7-F3488C7D9BD4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9D9C-6E51-4AA8-BD02-B3A17326912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2F2CB-7603-4059-88D5-71BE2F847189}" type="datetime1">
              <a:rPr lang="en-US"/>
              <a:t>26-Sep-22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B207-22D9-4D1F-BD67-02614D7AC65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F16-6EF4-45C1-8915-B67556FD531A}" type="datetime1">
              <a:rPr lang="en-US"/>
              <a:t>26-Sep-22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0BCD-0E9C-4EDE-A176-3A21679911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3EA5-FACE-4F49-867F-43590F31DFFB}" type="datetime1">
              <a:rPr lang="en-US"/>
              <a:t>26-Sep-22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BE62-23B8-430C-9415-34CBB8E1FC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F392-4E16-4594-BCD8-4B8BBBF63653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C01E-3577-421E-896D-77A7AF5026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E143-C4A9-4D8B-8E83-1E385997D17E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287D-3865-45C4-942D-BC279C608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EEB232-9075-4E17-BA69-E6F1674C8237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3D8F37-2DFA-448A-B433-20CAC0E4EEF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064896" cy="78168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Unit V</a:t>
            </a:r>
          </a:p>
          <a:p>
            <a:r>
              <a:rPr lang="en-US" b="1" dirty="0">
                <a:solidFill>
                  <a:srgbClr val="FFC000"/>
                </a:solidFill>
              </a:rPr>
              <a:t>Wireless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systems and standards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1 AMPS Voice modulation Process, GSM system architecture and its interfaces, GSM frame structure, GSM speech operations input - output, </a:t>
            </a:r>
          </a:p>
          <a:p>
            <a:pPr algn="just"/>
            <a:endParaRPr lang="en-US" sz="1800" b="1" dirty="0">
              <a:solidFill>
                <a:srgbClr val="002060"/>
              </a:solidFill>
            </a:endParaRP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2 Forward CDMA process, Reverse CDMA Process, Multicarrier modulation, OFDM Transmitter Block diagram </a:t>
            </a:r>
          </a:p>
          <a:p>
            <a:pPr algn="just"/>
            <a:endParaRPr lang="en-US" sz="1800" b="1" dirty="0">
              <a:solidFill>
                <a:srgbClr val="002060"/>
              </a:solidFill>
            </a:endParaRP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Week 3 OFDM Receiver Block diagram, Importance of Cyclic Prefix, Case study - Modern antennas, Case study - Modern antennas 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616" y="537321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Only for study purpose and </a:t>
            </a:r>
            <a:r>
              <a:rPr lang="en-GB" dirty="0">
                <a:solidFill>
                  <a:srgbClr val="7030A0"/>
                </a:solidFill>
                <a:cs typeface="Arial" panose="020B0604020202020204" pitchFamily="34" charset="0"/>
              </a:rPr>
              <a:t>These slides contains copyrighted materials from - Wireless Communications: Principles and Practice, Theodore S. </a:t>
            </a:r>
            <a:r>
              <a:rPr lang="en-GB" dirty="0" err="1">
                <a:solidFill>
                  <a:srgbClr val="7030A0"/>
                </a:solidFill>
                <a:cs typeface="Arial" panose="020B0604020202020204" pitchFamily="34" charset="0"/>
              </a:rPr>
              <a:t>Rappaport</a:t>
            </a:r>
            <a:r>
              <a:rPr lang="en-GB" dirty="0">
                <a:solidFill>
                  <a:srgbClr val="7030A0"/>
                </a:solidFill>
                <a:cs typeface="Arial" panose="020B0604020202020204" pitchFamily="34" charset="0"/>
              </a:rPr>
              <a:t>, used as instructor resources.</a:t>
            </a:r>
          </a:p>
          <a:p>
            <a:pPr algn="just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EDFB-08A7-4E12-8111-8E3DEC877705}"/>
              </a:ext>
            </a:extLst>
          </p:cNvPr>
          <p:cNvSpPr/>
          <p:nvPr/>
        </p:nvSpPr>
        <p:spPr>
          <a:xfrm>
            <a:off x="539552" y="4005064"/>
            <a:ext cx="777240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Stallings, "Wireless Communication &amp; Networking", Pearson Education Asia,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Rappaport.T.S</a:t>
            </a:r>
            <a:r>
              <a:rPr lang="en-US" dirty="0"/>
              <a:t>, “Wireless </a:t>
            </a:r>
            <a:r>
              <a:rPr lang="en-US" dirty="0" err="1"/>
              <a:t>Communications:Principles</a:t>
            </a:r>
            <a:r>
              <a:rPr lang="en-US" dirty="0"/>
              <a:t> and Practice”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Consists of three major interconnected subsystems that interact between themselves.</a:t>
            </a:r>
            <a:endParaRPr lang="en-US" sz="2400" dirty="0">
              <a:latin typeface="Constantia" panose="02030602050306030303" charset="0"/>
              <a:cs typeface="Constantia" panose="02030602050306030303" charset="0"/>
            </a:endParaRP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Base Station Subsystem (BSS) – aka radio subsystem.</a:t>
            </a: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Network and Switching Subsystem (NSS)</a:t>
            </a:r>
          </a:p>
          <a:p>
            <a:pPr lvl="1"/>
            <a:r>
              <a:rPr lang="en-US" sz="2400" dirty="0">
                <a:latin typeface="Constantia" panose="02030602050306030303" charset="0"/>
                <a:cs typeface="Constantia" panose="02030602050306030303" charset="0"/>
              </a:rPr>
              <a:t>Operation Support Subsystem (OSS)</a:t>
            </a:r>
          </a:p>
          <a:p>
            <a:pPr algn="just"/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Mobile Station (MS) is also a subsystem, but is usually considered to be part of the BSS.</a:t>
            </a:r>
          </a:p>
          <a:p>
            <a:pPr algn="just"/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 Architecture</a:t>
            </a:r>
          </a:p>
        </p:txBody>
      </p:sp>
      <p:pic>
        <p:nvPicPr>
          <p:cNvPr id="9219" name="Picture 24" descr="F11_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1828800" y="2636611"/>
            <a:ext cx="6248400" cy="4221389"/>
          </a:xfrm>
          <a:noFill/>
        </p:spPr>
      </p:pic>
      <p:sp>
        <p:nvSpPr>
          <p:cNvPr id="4" name="Rectangle 3"/>
          <p:cNvSpPr/>
          <p:nvPr/>
        </p:nvSpPr>
        <p:spPr>
          <a:xfrm>
            <a:off x="228600" y="990600"/>
            <a:ext cx="8915400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Mobile Switching Center (MSC), Base Transceiver Stations (BTS)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Base Station Controllers (BSC)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 controls 100s of </a:t>
            </a:r>
            <a:r>
              <a:rPr lang="en-US" sz="2200" dirty="0" err="1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BTSs.</a:t>
            </a:r>
            <a:endParaRPr lang="en-US" sz="2200" dirty="0">
              <a:latin typeface="Constantia" panose="02030602050306030303" charset="0"/>
              <a:cs typeface="Constantia" panose="02030602050306030303" charset="0"/>
              <a:sym typeface="Wingdings" panose="05000000000000000000" pitchFamily="2" charset="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BTS co-located or  remotely distributed and physically connected to the BSC by microwave link or dedicated leased lines.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BSC takes care of handover, reduces load at MSC.</a:t>
            </a:r>
            <a:endParaRPr lang="en-US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 NSS</a:t>
            </a: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Handles the switching of GSM calls between external networks and the BSCs in the radio subsystem.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Responsible for managing and providing external access to several customer databases.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MSC is the central unit in the NSS and controls the traffic among all of the BSCs.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NSS contains three different data bases: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Home Location Register (HLR)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Visitor Location Register (VLR)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Authentication Center (AUC)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Home Location Register: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Contains subscriber information and location information for each user who resides in the </a:t>
            </a:r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same city as the MSC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.</a:t>
            </a: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International Mobile Subscriber Identity (IMSI) is used to identify the home user.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Visiting Location Register: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Temporarily stores the IMSI and customer information for each roaming subscriber who is visiting the coverage area of a particular MSC.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If a roaming mobile is logged in the VLR:</a:t>
            </a:r>
          </a:p>
          <a:p>
            <a:pPr lvl="1"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MSC sends the necessary information to the visiting subscriber's HLR.</a:t>
            </a:r>
          </a:p>
          <a:p>
            <a:pPr lvl="1"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So that calls to the roaming mobile can be appropriately routed over the PSTN by the roaming user's HLR.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Authentication Center: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 A strongly protected database which handles the authentication and encryption keys for every single subscriber in the HLR and VLR.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AUC has Equipment Identity Register (EIR).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EIR indentifies stolen or fraudulently altered phones whose identities are not there in VLR or HLR.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/>
              <a:t>Global System for Mobile (GSM)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System Architecture:</a:t>
            </a:r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Operation Support Subsystem: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Supports one or several Operation Maintenance Centers (OMC).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b="1" dirty="0">
                <a:latin typeface="Constantia" panose="02030602050306030303" charset="0"/>
                <a:cs typeface="Constantia" panose="02030602050306030303" charset="0"/>
              </a:rPr>
              <a:t>OMC used to monitor and maintain the performance </a:t>
            </a:r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of each MS, BS, BSC, and MSC within a GSM system.</a:t>
            </a:r>
          </a:p>
          <a:p>
            <a:pPr algn="just"/>
            <a:endParaRPr lang="en-US" sz="22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200" dirty="0">
                <a:latin typeface="Constantia" panose="02030602050306030303" charset="0"/>
                <a:cs typeface="Constantia" panose="02030602050306030303" charset="0"/>
              </a:rPr>
              <a:t>The OSS has three main functions: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Maintain all telecommunications hardware and network operation.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Manage all charging and billing procedures.</a:t>
            </a:r>
          </a:p>
          <a:p>
            <a:pPr lvl="1" algn="just"/>
            <a:r>
              <a:rPr lang="en-US" sz="1800" dirty="0">
                <a:latin typeface="Constantia" panose="02030602050306030303" charset="0"/>
                <a:cs typeface="Constantia" panose="02030602050306030303" charset="0"/>
              </a:rPr>
              <a:t>Manage all mobile equipment in the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0243" name="Picture 22" descr="F11_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914400" y="2209800"/>
            <a:ext cx="7239000" cy="4462198"/>
          </a:xfrm>
          <a:noFill/>
        </p:spPr>
      </p:pic>
      <p:sp>
        <p:nvSpPr>
          <p:cNvPr id="4" name="Rectangle 3"/>
          <p:cNvSpPr/>
          <p:nvPr/>
        </p:nvSpPr>
        <p:spPr>
          <a:xfrm>
            <a:off x="228600" y="838200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Abis</a:t>
            </a:r>
            <a:r>
              <a:rPr lang="en-US" b="1" dirty="0"/>
              <a:t> Interface:</a:t>
            </a:r>
            <a:r>
              <a:rPr lang="en-US" dirty="0"/>
              <a:t> Connects a BTS to BSC, carries traffic and maintenance data. Specified by GSM.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 Interface:</a:t>
            </a:r>
            <a:r>
              <a:rPr lang="en-US" dirty="0"/>
              <a:t> Interface between a BSC and a MSC, dedicated leased lines or microwave link.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SS7:</a:t>
            </a:r>
            <a:r>
              <a:rPr lang="en-US" dirty="0"/>
              <a:t> Network message communication between the MSC, the BSS and </a:t>
            </a:r>
            <a:r>
              <a:rPr lang="en-US" dirty="0" err="1"/>
              <a:t>MSs.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1267" name="Picture 9" descr="F11_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457200" y="1454150"/>
            <a:ext cx="8153400" cy="536892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2291" name="Picture 22" descr="T11_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2133600" y="1371600"/>
            <a:ext cx="4846638" cy="54864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5363" name="Picture 28" descr="F11_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990600" y="1423988"/>
            <a:ext cx="7239000" cy="53911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293096"/>
            <a:ext cx="777240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Stallings, "Wireless Communication &amp; Networking", Pearson Education Asia,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Rappaport.T.S</a:t>
            </a:r>
            <a:r>
              <a:rPr lang="en-US" dirty="0"/>
              <a:t>, “Wireless </a:t>
            </a:r>
            <a:r>
              <a:rPr lang="en-US" dirty="0" err="1"/>
              <a:t>Communications:Principles</a:t>
            </a:r>
            <a:r>
              <a:rPr lang="en-US" dirty="0"/>
              <a:t> and Practice”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1E93-9CC4-4C40-965D-F0F80980B1B3}"/>
              </a:ext>
            </a:extLst>
          </p:cNvPr>
          <p:cNvSpPr txBox="1"/>
          <p:nvPr/>
        </p:nvSpPr>
        <p:spPr>
          <a:xfrm>
            <a:off x="616024" y="90872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WEEK 1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AMPS Voice modulation Process, GSM system architecture and its interfaces, GSM frame structure, GSM speech operations input - output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GSM</a:t>
            </a:r>
          </a:p>
        </p:txBody>
      </p:sp>
      <p:pic>
        <p:nvPicPr>
          <p:cNvPr id="16387" name="Picture 7" descr="F11_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1219200" y="1374775"/>
            <a:ext cx="6858000" cy="5462588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43932" cy="1143008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" y="1357630"/>
            <a:ext cx="8853170" cy="49987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1.  What is the cut-off frequency of the baseband. Gaussian, pulse-shaping filter used in the GSM system?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Modulation scheme used by GSM- 0.3 GMSK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Data rate – 270.33 kbps</a:t>
            </a:r>
          </a:p>
          <a:p>
            <a:pPr>
              <a:buNone/>
            </a:pPr>
            <a:r>
              <a:rPr lang="en-IN" sz="2000" dirty="0">
                <a:latin typeface="Constantia" panose="02030602050306030303" charset="0"/>
                <a:cs typeface="Constantia" panose="02030602050306030303" charset="0"/>
              </a:rPr>
              <a:t>    Cut-off frequency of Gaussian pulse shaping filter is 0.3 x 270.33 =81.25KHz</a:t>
            </a:r>
          </a:p>
          <a:p>
            <a:pPr>
              <a:buNone/>
            </a:pPr>
            <a:endParaRPr lang="en-IN" sz="2000" dirty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endParaRPr lang="en-IN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2.  Which of the following is NOT true of GSM? Check all that apply.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(a)The uplink and downlink channels are separated by 45 </a:t>
            </a:r>
            <a:r>
              <a:rPr lang="en-US" sz="2000" dirty="0" err="1">
                <a:sym typeface="+mn-ea"/>
              </a:rPr>
              <a:t>MHz.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(b) There are eight half-rate users in one timeslot.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ym typeface="+mn-ea"/>
              </a:rPr>
              <a:t>(c ) The peak frequency deviation of the GSM modulator is an integer multiple of the GSM data rate.</a:t>
            </a:r>
            <a:endParaRPr lang="en-US" sz="2000" dirty="0"/>
          </a:p>
          <a:p>
            <a:pPr>
              <a:buNone/>
            </a:pPr>
            <a:r>
              <a:rPr lang="fr-FR" sz="2000" dirty="0">
                <a:sym typeface="+mn-ea"/>
              </a:rPr>
              <a:t>(d) GSM uses a constant </a:t>
            </a:r>
            <a:r>
              <a:rPr lang="fr-FR" sz="2000" dirty="0" err="1">
                <a:sym typeface="+mn-ea"/>
              </a:rPr>
              <a:t>envelope</a:t>
            </a:r>
            <a:r>
              <a:rPr lang="fr-FR" sz="2000" dirty="0">
                <a:sym typeface="+mn-ea"/>
              </a:rPr>
              <a:t> modulation.</a:t>
            </a:r>
            <a:endParaRPr lang="fr-FR" sz="2000" dirty="0"/>
          </a:p>
          <a:p>
            <a:pPr>
              <a:buNone/>
            </a:pPr>
            <a:r>
              <a:rPr lang="fr-FR" sz="2000" b="1" dirty="0">
                <a:sym typeface="+mn-ea"/>
              </a:rPr>
              <a:t>Ans- b &amp; c</a:t>
            </a:r>
            <a:endParaRPr lang="fr-FR" sz="2000" b="1" dirty="0"/>
          </a:p>
          <a:p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45" y="213995"/>
            <a:ext cx="8143875" cy="737870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1546"/>
            <a:ext cx="8839200" cy="513081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3. If GSM uses a frame structure where each frame consists of S time slots, and each time slot contains 156.25 bits, and data is transmitted at 270.833 kbps in the channel, find (a) the time duration of a bit, (b) the time duration of a slot,(c) the time duration of a frame, and (d) how long must a user occupying a single time slot must wait between two simultaneous transmissions.</a:t>
            </a:r>
          </a:p>
          <a:p>
            <a:pPr marL="0" indent="0" algn="just">
              <a:buNone/>
            </a:pP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(a) The time duration of a bit,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b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1/270.833 kbps= 3.692</a:t>
            </a: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(b) The time duration of a slot,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slot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156.25 x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b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 = 0.577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ms.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(c) The time duration of a frame,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T</a:t>
            </a:r>
            <a:r>
              <a:rPr lang="en-US" sz="2000" baseline="-25000" dirty="0" err="1">
                <a:latin typeface="Constantia" panose="02030602050306030303" charset="0"/>
                <a:cs typeface="Constantia" panose="02030602050306030303" charset="0"/>
              </a:rPr>
              <a:t>f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, = 8 x T</a:t>
            </a:r>
            <a:r>
              <a:rPr lang="en-US" sz="2000" baseline="-25000" dirty="0">
                <a:latin typeface="Constantia" panose="02030602050306030303" charset="0"/>
                <a:cs typeface="Constantia" panose="02030602050306030303" charset="0"/>
              </a:rPr>
              <a:t> slot</a:t>
            </a: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= 4.615 </a:t>
            </a:r>
            <a:r>
              <a:rPr lang="en-US" sz="2000" dirty="0" err="1">
                <a:latin typeface="Constantia" panose="02030602050306030303" charset="0"/>
                <a:cs typeface="Constantia" panose="02030602050306030303" charset="0"/>
              </a:rPr>
              <a:t>ms.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000" dirty="0">
                <a:latin typeface="Constantia" panose="02030602050306030303" charset="0"/>
                <a:cs typeface="Constantia" panose="02030602050306030303" charset="0"/>
              </a:rPr>
              <a:t>(d) A user has to wait 4.615 ms, the arrival time of a new frame, for its next transmission</a:t>
            </a: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43932" cy="1143008"/>
          </a:xfrm>
        </p:spPr>
        <p:txBody>
          <a:bodyPr/>
          <a:lstStyle/>
          <a:p>
            <a:r>
              <a:rPr lang="en-IN" dirty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4916503"/>
          </a:xfrm>
        </p:spPr>
        <p:txBody>
          <a:bodyPr/>
          <a:lstStyle/>
          <a:p>
            <a:r>
              <a:rPr lang="en-US" sz="2400" dirty="0"/>
              <a:t>If a normal GSM time slot consists of 6 trailing bits, 8.25 guard bits, 26 training bits, and 2 traffic bursts of 58 bits of data, find the frame efficiency.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A time slot has 6 + 8.25 + 26 + 2(58) = 156.25 bits.</a:t>
            </a:r>
          </a:p>
          <a:p>
            <a:pPr>
              <a:buNone/>
            </a:pPr>
            <a:r>
              <a:rPr lang="en-US" sz="2400" dirty="0"/>
              <a:t>	A frame has 8x 156.25 = 1250 bits/frame.</a:t>
            </a:r>
          </a:p>
          <a:p>
            <a:pPr>
              <a:buNone/>
            </a:pPr>
            <a:r>
              <a:rPr lang="en-US" sz="2400" dirty="0"/>
              <a:t>	The number of overhead bits per frame is given by</a:t>
            </a:r>
          </a:p>
          <a:p>
            <a:pPr>
              <a:buNone/>
            </a:pPr>
            <a:r>
              <a:rPr lang="sv-SE" sz="2400" dirty="0"/>
              <a:t>	B</a:t>
            </a:r>
            <a:r>
              <a:rPr lang="sv-SE" sz="2400" baseline="-25000" dirty="0"/>
              <a:t> OH</a:t>
            </a:r>
            <a:r>
              <a:rPr lang="sv-SE" sz="2400" dirty="0"/>
              <a:t>  = 8(6) + 8(8.25) ÷ 8(26) = 322 bits</a:t>
            </a:r>
          </a:p>
          <a:p>
            <a:pPr>
              <a:buNone/>
            </a:pPr>
            <a:r>
              <a:rPr lang="en-US" sz="2400" dirty="0"/>
              <a:t>	Thus, the frame efficiency </a:t>
            </a:r>
            <a:r>
              <a:rPr lang="en-US" sz="2400" dirty="0">
                <a:sym typeface="Symbol" panose="05050102010706020507"/>
              </a:rPr>
              <a:t></a:t>
            </a:r>
            <a:r>
              <a:rPr lang="en-US" sz="2400" baseline="-25000" dirty="0">
                <a:sym typeface="Symbol" panose="05050102010706020507"/>
              </a:rPr>
              <a:t> F</a:t>
            </a:r>
            <a:r>
              <a:rPr lang="en-US" sz="2400" dirty="0">
                <a:sym typeface="Symbol" panose="05050102010706020507"/>
              </a:rPr>
              <a:t> =  ( 1- (322/1250)) X100= </a:t>
            </a:r>
            <a:r>
              <a:rPr lang="en-US" sz="2400" dirty="0"/>
              <a:t>74.24%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4BE62-23B8-430C-9415-34CBB8E1FC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571500"/>
            <a:ext cx="85534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E4C92-1CC2-49C0-BF57-1A2D4E2A703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8" name="Rectangle 1026"/>
          <p:cNvSpPr>
            <a:spLocks noChangeArrowheads="1"/>
          </p:cNvSpPr>
          <p:nvPr/>
        </p:nvSpPr>
        <p:spPr bwMode="auto">
          <a:xfrm>
            <a:off x="457200" y="1295400"/>
            <a:ext cx="48006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Cellular concept emerges in early 1970s.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Cellular technology allows frequency-reuse. With this we need to have Handoff (handover)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In 1G we had analog voice but  Control Link was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962525" y="1371600"/>
          <a:ext cx="41814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266667" imgH="3333333" progId="PBrush">
                  <p:embed/>
                </p:oleObj>
              </mc:Choice>
              <mc:Fallback>
                <p:oleObj name="Bitmap Image" r:id="rId3" imgW="3266667" imgH="3333333" progId="PBrush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1371600"/>
                        <a:ext cx="41814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029"/>
          <p:cNvSpPr>
            <a:spLocks noChangeArrowheads="1"/>
          </p:cNvSpPr>
          <p:nvPr/>
        </p:nvSpPr>
        <p:spPr bwMode="auto">
          <a:xfrm>
            <a:off x="533400" y="304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4000" b="1">
                <a:cs typeface="Times New Roman" pitchFamily="18" charset="0"/>
              </a:rPr>
              <a:t>		First Generation Systems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US" sz="4000" b="1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49383-A4CF-454E-B022-0E79BBF1AC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First Generation – AMPS and European Total Access Cellular System (ETACS) </a:t>
            </a:r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>
            <p:ph type="tbl" idx="1"/>
          </p:nvPr>
        </p:nvGraphicFramePr>
        <p:xfrm>
          <a:off x="609602" y="1676397"/>
          <a:ext cx="7848599" cy="4792412"/>
        </p:xfrm>
        <a:graphic>
          <a:graphicData uri="http://schemas.openxmlformats.org/drawingml/2006/table">
            <a:tbl>
              <a:tblPr/>
              <a:tblGrid>
                <a:gridCol w="269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ETACS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Multiple 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Duplexing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Channel Bandwidth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Traffic Channel per RF 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Reverse Channel 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824 – 849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890 – 915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Forward Channel 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869 – 894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935 – 960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Voice Modulation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Peak Deviation: Voice Channels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Control/Wideband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12 kHz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8 kHz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10 kHz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6.4 kHz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Channel Coding for Data Transmission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BCH(40,28) on FC/BCH(48,36) on 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BCH(40,28) on FC/BCH(48,36) on 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 Rate on Control 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Spectral Efficiency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 bps/Hz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 bps/Hz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Channels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5" descr="F11_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>
          <a:xfrm>
            <a:off x="0" y="533400"/>
            <a:ext cx="9144000" cy="2582862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228600" y="35814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2:1 </a:t>
            </a:r>
            <a:r>
              <a:rPr lang="en-US" b="1" dirty="0" err="1"/>
              <a:t>Compander</a:t>
            </a:r>
            <a:r>
              <a:rPr lang="en-US" b="1" dirty="0"/>
              <a:t> </a:t>
            </a:r>
            <a:r>
              <a:rPr lang="en-US" dirty="0"/>
              <a:t>– accommodate large speech dynamic range, the input signals need to be compressed in amplitude range before modulation. For every 2dB increase in input, 1 dB increase in output (confines the energy to 30 KHz channel B.W).</a:t>
            </a:r>
          </a:p>
          <a:p>
            <a:pPr algn="just"/>
            <a:r>
              <a:rPr lang="en-US" b="1" dirty="0"/>
              <a:t>Pre-emphasis filter </a:t>
            </a:r>
            <a:r>
              <a:rPr lang="en-US" dirty="0"/>
              <a:t>– increases the amplitude of high frequency bands and decrease the amplitudes of lower bands.(6 dB/octave high pass response between 0.3 KHz – 3 KHz).</a:t>
            </a:r>
          </a:p>
          <a:p>
            <a:pPr algn="just"/>
            <a:r>
              <a:rPr lang="en-US" b="1" dirty="0"/>
              <a:t>Deviation Limiter (DL) </a:t>
            </a:r>
            <a:r>
              <a:rPr lang="en-US" dirty="0"/>
              <a:t>– ensures max freq deviation at the mobile station ± 12 KHz.</a:t>
            </a:r>
          </a:p>
          <a:p>
            <a:pPr algn="just"/>
            <a:r>
              <a:rPr lang="en-US" b="1" dirty="0"/>
              <a:t>Post DL Filter </a:t>
            </a:r>
            <a:r>
              <a:rPr lang="en-US" dirty="0"/>
              <a:t>– ensures that the specs on limitations of emission outside the specified band are met, 6 KHz SAT tones.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03145"/>
            <a:ext cx="8839200" cy="179705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Constantia" panose="02030602050306030303" charset="0"/>
                <a:cs typeface="Constantia" panose="02030602050306030303" charset="0"/>
              </a:rPr>
              <a:t>Global System for Mobile (GSM)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 2</a:t>
            </a:r>
            <a:r>
              <a:rPr lang="en-US" sz="2800" baseline="300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nd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  <a:sym typeface="Wingdings" panose="05000000000000000000" pitchFamily="2" charset="2"/>
              </a:rPr>
              <a:t> generation mobile system.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Developed to solve the fragmentation problems of the first cellular systems in Europe.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GSM (</a:t>
            </a:r>
            <a:r>
              <a:rPr lang="en-US" sz="2800" dirty="0" err="1">
                <a:latin typeface="Constantia" panose="02030602050306030303" charset="0"/>
                <a:cs typeface="Constantia" panose="02030602050306030303" charset="0"/>
              </a:rPr>
              <a:t>Groupe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US" sz="2800" dirty="0" err="1">
                <a:latin typeface="Constantia" panose="02030602050306030303" charset="0"/>
                <a:cs typeface="Constantia" panose="02030602050306030303" charset="0"/>
              </a:rPr>
              <a:t>spe'cial</a:t>
            </a:r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 mobile) committee specified a common mobile communication system in 900 MHz band.</a:t>
            </a:r>
          </a:p>
          <a:p>
            <a:endParaRPr lang="en-US" sz="2800" dirty="0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US" sz="2800" dirty="0">
                <a:latin typeface="Constantia" panose="02030602050306030303" charset="0"/>
                <a:cs typeface="Constantia" panose="02030602050306030303" charset="0"/>
              </a:rPr>
              <a:t>Renamed the Global System for Mobile Communications for marketing reasons.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 panose="02030602050306030303" charset="0"/>
                <a:cs typeface="Constantia" panose="02030602050306030303" charset="0"/>
              </a:rPr>
              <a:t>GSM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15365"/>
            <a:ext cx="8839200" cy="59391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◾</a:t>
            </a: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Telephonic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includes emergency calling and facsimile</a:t>
            </a:r>
          </a:p>
          <a:p>
            <a:pPr marL="0" indent="0">
              <a:buNone/>
            </a:pPr>
            <a:endParaRPr lang="en-US" sz="24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◾Bearer Services or Data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Limited to layer 1,2 and 3 of open system interconnection (OSI)reference model. 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Supported services include packet switched protocols and data rates from 300 bps to approx. 9.6 kbps.</a:t>
            </a:r>
          </a:p>
          <a:p>
            <a:pPr marL="0" indent="0">
              <a:buNone/>
            </a:pPr>
            <a:endParaRPr lang="en-US" sz="24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◾Supplementary ISDN Services</a:t>
            </a:r>
          </a:p>
          <a:p>
            <a:pPr marL="0" indent="0">
              <a:buNone/>
            </a:pP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	- Includes call diversion, closed user groups,  caller identification,   Short Messaging Services (SMS),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Microsoft Office PowerPoint</Application>
  <PresentationFormat>On-screen Show (4:3)</PresentationFormat>
  <Paragraphs>198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Constantia</vt:lpstr>
      <vt:lpstr>Symbol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First Generation – AMPS and European Total Access Cellular System (ETACS) </vt:lpstr>
      <vt:lpstr>PowerPoint Presentation</vt:lpstr>
      <vt:lpstr>PowerPoint Presentation</vt:lpstr>
      <vt:lpstr>Global System for Mobile (GSM)</vt:lpstr>
      <vt:lpstr>GSM Services</vt:lpstr>
      <vt:lpstr>Global System for Mobile (GSM)</vt:lpstr>
      <vt:lpstr>GSM Architecture</vt:lpstr>
      <vt:lpstr>Global System for Mobile (GSM)</vt:lpstr>
      <vt:lpstr>Global System for Mobile (GSM)</vt:lpstr>
      <vt:lpstr>Global System for Mobile (GSM)</vt:lpstr>
      <vt:lpstr>Global System for Mobile (GSM)</vt:lpstr>
      <vt:lpstr>GSM</vt:lpstr>
      <vt:lpstr>GSM</vt:lpstr>
      <vt:lpstr>GSM</vt:lpstr>
      <vt:lpstr>GSM</vt:lpstr>
      <vt:lpstr>GSM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 ECE 478/578</dc:title>
  <dc:creator>Loukas</dc:creator>
  <cp:lastModifiedBy>Admin</cp:lastModifiedBy>
  <cp:revision>277</cp:revision>
  <dcterms:created xsi:type="dcterms:W3CDTF">2008-08-26T18:13:00Z</dcterms:created>
  <dcterms:modified xsi:type="dcterms:W3CDTF">2022-09-26T08:30:09Z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