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80" r:id="rId2"/>
    <p:sldId id="493" r:id="rId3"/>
    <p:sldId id="487" r:id="rId4"/>
    <p:sldId id="489" r:id="rId5"/>
    <p:sldId id="490" r:id="rId6"/>
    <p:sldId id="491" r:id="rId7"/>
    <p:sldId id="492" r:id="rId8"/>
    <p:sldId id="511" r:id="rId9"/>
    <p:sldId id="512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6FEBB"/>
    <a:srgbClr val="5EF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90B5AD-4FD4-4026-BF1A-ADB464463D6F}" type="datetimeFigureOut">
              <a:rPr lang="en-US"/>
              <a:t>26-Sep-22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1ED43FE-021F-4D75-9DFB-54C2A3F99DB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6E1AEED-EC03-41EA-850B-4113C1932F95}" type="datetimeFigureOut">
              <a:rPr lang="en-US"/>
              <a:t>26-Sep-22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21F1A87-18FD-485E-8F91-D8336CF61B8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2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F88C0-5B20-4CF7-81FB-76ECB01A09C3}" type="datetime1">
              <a:rPr lang="en-US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EB46B-4C1F-499A-AB58-766FD8C9EA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E7086-A905-4CD0-97AD-F7412A65AEB8}" type="datetime1">
              <a:rPr lang="en-US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7DA8C-8EA9-4CCB-AC7C-EEB318ECD8E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40B24-4CBB-4E95-BBEC-61344559587F}" type="datetime1">
              <a:rPr lang="en-US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4D2B-8EBE-41B2-A85B-93D7CF91FFC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2EC49-5750-44D6-8762-3B3BF16C1D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7F9C-54E0-4377-813A-1A9D06049D39}" type="datetime1">
              <a:rPr lang="en-US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7827E-A267-44F0-99A2-526748F6E35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80B80-E0CB-44A4-91C0-1C7495CC5D71}" type="datetime1">
              <a:rPr lang="en-US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C619F-D143-4303-9813-AC11CD7C999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6E768-35D2-4F3A-A8C7-F3488C7D9BD4}" type="datetime1">
              <a:rPr lang="en-US"/>
              <a:t>26-Sep-22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9D9C-6E51-4AA8-BD02-B3A17326912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2F2CB-7603-4059-88D5-71BE2F847189}" type="datetime1">
              <a:rPr lang="en-US"/>
              <a:t>26-Sep-22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0B207-22D9-4D1F-BD67-02614D7AC65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6F16-6EF4-45C1-8915-B67556FD531A}" type="datetime1">
              <a:rPr lang="en-US"/>
              <a:t>26-Sep-22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0BCD-0E9C-4EDE-A176-3A21679911B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3EA5-FACE-4F49-867F-43590F31DFFB}" type="datetime1">
              <a:rPr lang="en-US"/>
              <a:t>26-Sep-22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4BE62-23B8-430C-9415-34CBB8E1FC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AF392-4E16-4594-BCD8-4B8BBBF63653}" type="datetime1">
              <a:rPr lang="en-US"/>
              <a:t>26-Sep-22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FC01E-3577-421E-896D-77A7AF5026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0E143-C4A9-4D8B-8E83-1E385997D17E}" type="datetime1">
              <a:rPr lang="en-US"/>
              <a:t>26-Sep-22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C287D-3865-45C4-942D-BC279C6081C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EEB232-9075-4E17-BA69-E6F1674C8237}" type="datetime1">
              <a:rPr lang="en-US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3D8F37-2DFA-448A-B433-20CAC0E4EEF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268760"/>
            <a:ext cx="7770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Week 3</a:t>
            </a:r>
          </a:p>
          <a:p>
            <a:pPr algn="ctr"/>
            <a:r>
              <a:rPr lang="en-US" sz="4400" b="1" dirty="0">
                <a:solidFill>
                  <a:srgbClr val="002060"/>
                </a:solidFill>
              </a:rPr>
              <a:t> OFDM Transmitter and Receiver Block diagram, Importance of Cyclic Prefix, Case study - Modern antennas </a:t>
            </a:r>
          </a:p>
          <a:p>
            <a:pPr algn="just"/>
            <a:r>
              <a:rPr lang="en-US" sz="4400" b="1" dirty="0">
                <a:solidFill>
                  <a:srgbClr val="00206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30" dirty="0"/>
              <a:t>OPE</a:t>
            </a:r>
            <a:r>
              <a:rPr spc="-40" dirty="0"/>
              <a:t>R</a:t>
            </a:r>
            <a:r>
              <a:rPr spc="-335" dirty="0"/>
              <a:t>A</a:t>
            </a:r>
            <a:r>
              <a:rPr spc="-25" dirty="0"/>
              <a:t>TIO</a:t>
            </a:r>
            <a:r>
              <a:rPr spc="-30" dirty="0"/>
              <a:t>N</a:t>
            </a:r>
            <a:r>
              <a:rPr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35" dirty="0"/>
              <a:t>O</a:t>
            </a:r>
            <a:r>
              <a:rPr spc="-20" dirty="0"/>
              <a:t>F</a:t>
            </a:r>
            <a:r>
              <a:rPr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35" dirty="0"/>
              <a:t>OFDM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990725"/>
            <a:ext cx="7834313" cy="1212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Typically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PSK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QAM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modulations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schemes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are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used</a:t>
            </a:r>
          </a:p>
          <a:p>
            <a:pPr marL="12700">
              <a:lnSpc>
                <a:spcPts val="2165"/>
              </a:lnSpc>
              <a:spcBef>
                <a:spcPts val="515"/>
              </a:spcBef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IFFT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performs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the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transformation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efficiently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and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ensures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orthogonality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the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sub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carriers</a:t>
            </a:r>
          </a:p>
          <a:p>
            <a:pPr marL="12700">
              <a:spcBef>
                <a:spcPts val="200"/>
              </a:spcBef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Output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IFFT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000" y="4264025"/>
            <a:ext cx="8010525" cy="1897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7020" indent="-274320" fontAlgn="auto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5000"/>
              <a:buFont typeface="Wingdings 2" panose="05020102010507070707"/>
              <a:buChar char=""/>
              <a:tabLst>
                <a:tab pos="287655" algn="l"/>
              </a:tabLst>
              <a:defRPr/>
            </a:pPr>
            <a:r>
              <a:rPr sz="2000" spc="-25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umbe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omp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tati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ns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000" spc="-3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signi</a:t>
            </a:r>
            <a:r>
              <a:rPr sz="2000" spc="40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ica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edu</a:t>
            </a:r>
            <a:r>
              <a:rPr sz="2000" spc="-3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IFFT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351155" indent="-338455" fontAlgn="auto">
              <a:lnSpc>
                <a:spcPts val="2280"/>
              </a:lnSpc>
              <a:spcBef>
                <a:spcPts val="240"/>
              </a:spcBef>
              <a:spcAft>
                <a:spcPts val="0"/>
              </a:spcAft>
              <a:buClr>
                <a:srgbClr val="0AD0D9"/>
              </a:buClr>
              <a:buSzPct val="95000"/>
              <a:buFont typeface="Wingdings 2" panose="05020102010507070707"/>
              <a:buChar char=""/>
              <a:tabLst>
                <a:tab pos="351790" algn="l"/>
              </a:tabLst>
              <a:defRPr/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IFFT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needs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that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number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sub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-car</a:t>
            </a:r>
            <a:r>
              <a:rPr sz="2000" spc="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ier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an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45" dirty="0">
                <a:latin typeface="Constantia" panose="02030602050306030303"/>
                <a:cs typeface="Constantia" panose="02030602050306030303"/>
              </a:rPr>
              <a:t>g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000" spc="-4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50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er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287020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dirty="0">
                <a:latin typeface="Constantia" panose="02030602050306030303"/>
                <a:cs typeface="Constantia" panose="02030602050306030303"/>
              </a:rPr>
              <a:t>2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351155" indent="-338455" fontAlgn="auto">
              <a:spcBef>
                <a:spcPts val="240"/>
              </a:spcBef>
              <a:spcAft>
                <a:spcPts val="0"/>
              </a:spcAft>
              <a:buClr>
                <a:srgbClr val="0AD0D9"/>
              </a:buClr>
              <a:buSzPct val="95000"/>
              <a:buFont typeface="Wingdings 2" panose="05020102010507070707"/>
              <a:buChar char=""/>
              <a:tabLst>
                <a:tab pos="351790" algn="l"/>
              </a:tabLst>
              <a:defRPr/>
            </a:pPr>
            <a:r>
              <a:rPr sz="2000" spc="-40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nuse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sub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-carrier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000" spc="-3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set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Constantia" panose="02030602050306030303"/>
                <a:cs typeface="Constantia" panose="02030602050306030303"/>
              </a:rPr>
              <a:t>z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351155" indent="-338455" fontAlgn="auto">
              <a:spcBef>
                <a:spcPts val="240"/>
              </a:spcBef>
              <a:spcAft>
                <a:spcPts val="0"/>
              </a:spcAft>
              <a:buClr>
                <a:srgbClr val="0AD0D9"/>
              </a:buClr>
              <a:buSzPct val="95000"/>
              <a:buFont typeface="Wingdings 2" panose="05020102010507070707"/>
              <a:buChar char=""/>
              <a:tabLst>
                <a:tab pos="351790" algn="l"/>
              </a:tabLst>
              <a:defRPr/>
            </a:pPr>
            <a:r>
              <a:rPr sz="2000" spc="-2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omple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x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2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em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la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spc="-50" dirty="0">
                <a:latin typeface="Constantia" panose="02030602050306030303"/>
                <a:cs typeface="Constantia" panose="02030602050306030303"/>
              </a:rPr>
              <a:t>g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de</a:t>
            </a:r>
            <a:r>
              <a:rPr sz="2000" spc="-2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ermined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IFFT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nts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351155" indent="-338455" fontAlgn="auto">
              <a:spcBef>
                <a:spcPts val="240"/>
              </a:spcBef>
              <a:spcAft>
                <a:spcPts val="0"/>
              </a:spcAft>
              <a:buClr>
                <a:srgbClr val="0AD0D9"/>
              </a:buClr>
              <a:buSzPct val="95000"/>
              <a:buFont typeface="Wingdings 2" panose="05020102010507070707"/>
              <a:buChar char=""/>
              <a:tabLst>
                <a:tab pos="351790" algn="l"/>
              </a:tabLst>
              <a:defRPr/>
            </a:pPr>
            <a:r>
              <a:rPr sz="2000" spc="-40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3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IFFT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nts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de</a:t>
            </a:r>
            <a:r>
              <a:rPr sz="2000" spc="5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ands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mo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000" spc="-4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50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16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,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bu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enhan</a:t>
            </a:r>
            <a:r>
              <a:rPr sz="2000" spc="-4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esoluti</a:t>
            </a:r>
            <a:r>
              <a:rPr sz="2000" spc="-2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n</a:t>
            </a:r>
            <a:endParaRPr sz="20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10247" name="object 7"/>
          <p:cNvSpPr>
            <a:spLocks noChangeArrowheads="1"/>
          </p:cNvSpPr>
          <p:nvPr/>
        </p:nvSpPr>
        <p:spPr bwMode="auto">
          <a:xfrm>
            <a:off x="1066800" y="3276600"/>
            <a:ext cx="5184775" cy="1008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044575"/>
            <a:ext cx="2987675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b="1" spc="-3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4000" b="1" spc="-18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4000" b="1" spc="-2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CLIC</a:t>
            </a:r>
            <a:r>
              <a:rPr sz="4000" b="1" spc="-110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3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PR</a:t>
            </a:r>
            <a:r>
              <a:rPr sz="4000" b="1" spc="-3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000" b="1" spc="-2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FIX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2149475"/>
            <a:ext cx="7969250" cy="2782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5750" indent="-273050"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Guard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time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between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adjacent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symbols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inserted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eliminate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ISI</a:t>
            </a:r>
          </a:p>
          <a:p>
            <a:pPr marL="285750" indent="-2730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No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will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occurs,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if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guard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time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larger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than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delay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spread</a:t>
            </a:r>
          </a:p>
          <a:p>
            <a:pPr marL="285750" indent="-2730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Guard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time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pure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system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overhead,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contains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no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information</a:t>
            </a:r>
          </a:p>
          <a:p>
            <a:pPr marL="285750" indent="-2730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inserted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order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preserve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orthogonality</a:t>
            </a:r>
          </a:p>
          <a:p>
            <a:pPr marL="285750" indent="-2730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provides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multipath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immunity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&amp;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synchronization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tolerance</a:t>
            </a:r>
          </a:p>
          <a:p>
            <a:pPr marL="285750" indent="-2730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increases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required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transmission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bandwidth,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hence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lowers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spectral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efficiency</a:t>
            </a:r>
          </a:p>
          <a:p>
            <a:pPr marL="285750" indent="-2730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Transmit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power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associated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with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waste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50" y="842963"/>
            <a:ext cx="5022850" cy="508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b="1" spc="-3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OFD</a:t>
            </a:r>
            <a:r>
              <a:rPr sz="4000" b="1" spc="-3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4000" b="1" spc="-95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2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4000" b="1" spc="-1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4000" b="1" spc="-7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4000" b="1" spc="-2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b="1" spc="-9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4000" b="1" spc="-24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4000" b="1" spc="-3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4000" b="1" spc="-33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4000" b="1" spc="-7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b="1" spc="-3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4000" b="1" spc="-6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000" b="1" spc="-2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688" y="1449388"/>
            <a:ext cx="8382000" cy="508344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HIGH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PAPR (Peak to </a:t>
            </a:r>
            <a:r>
              <a:rPr lang="en-US" sz="2000" b="1" dirty="0" err="1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Avg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 Power ratio)</a:t>
            </a:r>
            <a:endParaRPr lang="en-US" sz="2000" dirty="0"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independently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modulated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sub-carriers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result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HIGH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PAPR</a:t>
            </a:r>
            <a:endParaRPr lang="en-US" sz="2000" dirty="0"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Non-linear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power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amplifier,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efficient,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cannot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used</a:t>
            </a: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Causing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degradation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high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distortion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&amp;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band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radiations</a:t>
            </a: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High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PAPR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also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increases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complexity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&amp;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DAC</a:t>
            </a:r>
          </a:p>
          <a:p>
            <a:pPr marL="12700">
              <a:spcBef>
                <a:spcPts val="25"/>
              </a:spcBef>
              <a:buClr>
                <a:srgbClr val="0AD0D9"/>
              </a:buClr>
              <a:buFont typeface="Wingdings 2" panose="05020102010507070707" pitchFamily="18" charset="2"/>
              <a:buChar char="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</a:t>
            </a:r>
            <a:endParaRPr lang="en-US" sz="2000" dirty="0"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Sub-carriers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very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overlapping</a:t>
            </a: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Even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small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will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result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ISI</a:t>
            </a: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Causes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offset:</a:t>
            </a:r>
          </a:p>
          <a:p>
            <a:pPr marL="12700">
              <a:lnSpc>
                <a:spcPct val="120000"/>
              </a:lnSpc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mismatch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local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oscillators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transmitter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&amp;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receiver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Doppler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shift</a:t>
            </a:r>
          </a:p>
          <a:p>
            <a:pPr marL="12700">
              <a:spcBef>
                <a:spcPts val="475"/>
              </a:spcBef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Phase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noise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caused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channel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688" y="1365250"/>
            <a:ext cx="20637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Constantia" panose="02030602050306030303"/>
                <a:cs typeface="Constantia" panose="02030602050306030303"/>
              </a:rPr>
              <a:t>TIMI</a:t>
            </a:r>
            <a:r>
              <a:rPr sz="2000" b="1" spc="-1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000" b="1" dirty="0">
                <a:latin typeface="Constantia" panose="02030602050306030303"/>
                <a:cs typeface="Constantia" panose="02030602050306030303"/>
              </a:rPr>
              <a:t>G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b="1" dirty="0">
                <a:latin typeface="Constantia" panose="02030602050306030303"/>
                <a:cs typeface="Constantia" panose="02030602050306030303"/>
              </a:rPr>
              <a:t>FFSET</a:t>
            </a:r>
            <a:endParaRPr sz="20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688" y="2168525"/>
            <a:ext cx="7912100" cy="310084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9250" indent="-336550"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OFDM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slightly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more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tolerant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compared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</a:p>
          <a:p>
            <a:pPr marL="349250" indent="-336550">
              <a:tabLst>
                <a:tab pos="350520" algn="l"/>
              </a:tabLst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</a:t>
            </a:r>
          </a:p>
          <a:p>
            <a:pPr marL="349250" indent="-3365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Causes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lack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precision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symbol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boundaries,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resulting</a:t>
            </a:r>
            <a:r>
              <a:rPr lang="en-US" sz="2000" dirty="0"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ISI</a:t>
            </a:r>
          </a:p>
          <a:p>
            <a:pPr marL="349250" indent="-3365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occur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only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when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differs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duration</a:t>
            </a:r>
          </a:p>
          <a:p>
            <a:pPr marL="349250" indent="-3365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Causes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phase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change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&amp;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may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also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result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</a:t>
            </a:r>
          </a:p>
          <a:p>
            <a:pPr marL="349250" indent="-336550">
              <a:spcBef>
                <a:spcPts val="25"/>
              </a:spcBef>
              <a:tabLst>
                <a:tab pos="350520" algn="l"/>
              </a:tabLst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336550">
              <a:tabLst>
                <a:tab pos="350520" algn="l"/>
              </a:tabLst>
            </a:pP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OFDM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demands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strict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synchronization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&amp;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time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</a:t>
            </a:r>
            <a:r>
              <a:rPr lang="en-US" sz="2000" b="1" dirty="0"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preserve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orthogonality</a:t>
            </a:r>
            <a:endParaRPr lang="en-US" sz="2000" dirty="0"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2460" y="427990"/>
            <a:ext cx="8229600" cy="548640"/>
          </a:xfrm>
        </p:spPr>
        <p:txBody>
          <a:bodyPr/>
          <a:lstStyle/>
          <a:p>
            <a:r>
              <a:rPr lang="en-US" dirty="0">
                <a:latin typeface="Constantia" panose="02030602050306030303" pitchFamily="18" charset="0"/>
                <a:cs typeface="Constantia" panose="02030602050306030303" pitchFamily="18" charset="0"/>
                <a:sym typeface="+mn-ea"/>
              </a:rPr>
              <a:t>Review Questions</a:t>
            </a:r>
            <a:r>
              <a:rPr lang="en-US" dirty="0">
                <a:latin typeface="Constantia" panose="02030602050306030303" pitchFamily="18" charset="0"/>
                <a:cs typeface="Constantia" panose="02030602050306030303" pitchFamily="18" charset="0"/>
              </a:rPr>
              <a:t/>
            </a:r>
            <a:br>
              <a:rPr lang="en-US" dirty="0">
                <a:latin typeface="Constantia" panose="02030602050306030303" pitchFamily="18" charset="0"/>
                <a:cs typeface="Constantia" panose="0203060205030603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6630"/>
            <a:ext cx="7821930" cy="45847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tantia" panose="02030602050306030303" pitchFamily="18" charset="0"/>
                <a:cs typeface="Constantia" panose="02030602050306030303" pitchFamily="18" charset="0"/>
                <a:sym typeface="+mn-ea"/>
              </a:rPr>
              <a:t> List out few characteristics of OFDM.</a:t>
            </a:r>
            <a:endParaRPr lang="en-US" sz="2400" dirty="0">
              <a:latin typeface="Constantia" panose="02030602050306030303" pitchFamily="18" charset="0"/>
              <a:cs typeface="Constantia" panose="02030602050306030303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7827E-A267-44F0-99A2-526748F6E35A}" type="slidenum">
              <a:rPr lang="en-US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" y="1435100"/>
            <a:ext cx="6938010" cy="3284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" y="4488815"/>
            <a:ext cx="5937250" cy="1686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60648"/>
            <a:ext cx="7770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>
              <a:solidFill>
                <a:srgbClr val="002060"/>
              </a:solidFill>
            </a:endParaRPr>
          </a:p>
          <a:p>
            <a:pPr algn="ctr"/>
            <a:endParaRPr lang="en-US" sz="4400" b="1" dirty="0">
              <a:solidFill>
                <a:srgbClr val="002060"/>
              </a:solidFill>
            </a:endParaRPr>
          </a:p>
          <a:p>
            <a:pPr algn="ctr"/>
            <a:endParaRPr lang="en-US" sz="4400" b="1" dirty="0">
              <a:solidFill>
                <a:srgbClr val="002060"/>
              </a:solidFill>
            </a:endParaRPr>
          </a:p>
          <a:p>
            <a:pPr algn="ctr"/>
            <a:endParaRPr lang="en-US" sz="4400" b="1" dirty="0">
              <a:solidFill>
                <a:srgbClr val="002060"/>
              </a:solidFill>
            </a:endParaRPr>
          </a:p>
          <a:p>
            <a:pPr algn="ctr"/>
            <a:r>
              <a:rPr lang="en-US" sz="4400" b="1" dirty="0">
                <a:solidFill>
                  <a:srgbClr val="002060"/>
                </a:solidFill>
              </a:rPr>
              <a:t>Case study - Modern antennas </a:t>
            </a:r>
          </a:p>
          <a:p>
            <a:pPr algn="just"/>
            <a:r>
              <a:rPr lang="en-US" sz="4400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25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On-screen Show (4:3)</PresentationFormat>
  <Paragraphs>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Constantia</vt:lpstr>
      <vt:lpstr>Times New Roman</vt:lpstr>
      <vt:lpstr>Wingdings 2</vt:lpstr>
      <vt:lpstr>Office Theme</vt:lpstr>
      <vt:lpstr>PowerPoint Presentation</vt:lpstr>
      <vt:lpstr>PowerPoint Presentation</vt:lpstr>
      <vt:lpstr>OPERATION OF OFDM</vt:lpstr>
      <vt:lpstr>PowerPoint Presentation</vt:lpstr>
      <vt:lpstr>PowerPoint Presentation</vt:lpstr>
      <vt:lpstr>PowerPoint Presentation</vt:lpstr>
      <vt:lpstr>PowerPoint Presentation</vt:lpstr>
      <vt:lpstr>Review Questions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Networks ECE 478/578</dc:title>
  <dc:creator>Loukas</dc:creator>
  <cp:lastModifiedBy>Admin</cp:lastModifiedBy>
  <cp:revision>251</cp:revision>
  <dcterms:created xsi:type="dcterms:W3CDTF">2008-08-26T18:13:00Z</dcterms:created>
  <dcterms:modified xsi:type="dcterms:W3CDTF">2022-09-26T08:30:55Z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