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69" r:id="rId3"/>
    <p:sldId id="257" r:id="rId4"/>
    <p:sldId id="266" r:id="rId5"/>
    <p:sldId id="268" r:id="rId6"/>
    <p:sldId id="258" r:id="rId7"/>
    <p:sldId id="272" r:id="rId8"/>
    <p:sldId id="273" r:id="rId9"/>
    <p:sldId id="274" r:id="rId10"/>
    <p:sldId id="275" r:id="rId11"/>
    <p:sldId id="262" r:id="rId12"/>
    <p:sldId id="276" r:id="rId13"/>
    <p:sldId id="271" r:id="rId14"/>
    <p:sldId id="277" r:id="rId15"/>
    <p:sldId id="263" r:id="rId16"/>
    <p:sldId id="278" r:id="rId17"/>
    <p:sldId id="279" r:id="rId18"/>
    <p:sldId id="264" r:id="rId19"/>
    <p:sldId id="26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ZxenndzeoW5Dk5XlPk8CTLVq8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2" autoAdjust="0"/>
    <p:restoredTop sz="94660"/>
  </p:normalViewPr>
  <p:slideViewPr>
    <p:cSldViewPr snapToGrid="0">
      <p:cViewPr varScale="1">
        <p:scale>
          <a:sx n="67" d="100"/>
          <a:sy n="67" d="100"/>
        </p:scale>
        <p:origin x="864" y="72"/>
      </p:cViewPr>
      <p:guideLst/>
    </p:cSldViewPr>
  </p:slideViewPr>
  <p:notesTextViewPr>
    <p:cViewPr>
      <p:scale>
        <a:sx n="1" d="1"/>
        <a:sy n="1" d="1"/>
      </p:scale>
      <p:origin x="0" y="0"/>
    </p:cViewPr>
  </p:notesTextViewPr>
  <p:gridSpacing cx="75600" cy="75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847114" y="3999798"/>
            <a:ext cx="4653574" cy="164964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Project Member Details</a:t>
            </a:r>
            <a:br>
              <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Swapnil </a:t>
            </a: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Maiti (RA2111004010283)</a:t>
            </a:r>
            <a:endParaRPr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None/>
            </a:pPr>
            <a:r>
              <a:rPr lang="en-IN" sz="1600" b="1" dirty="0" err="1">
                <a:solidFill>
                  <a:schemeClr val="dk1"/>
                </a:solidFill>
                <a:latin typeface="Times New Roman" panose="02020603050405020304" pitchFamily="18" charset="0"/>
                <a:ea typeface="Calibri"/>
                <a:cs typeface="Times New Roman" panose="02020603050405020304" pitchFamily="18" charset="0"/>
                <a:sym typeface="Calibri"/>
              </a:rPr>
              <a:t>Deekshitha</a:t>
            </a: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600" b="1" dirty="0" err="1">
                <a:solidFill>
                  <a:schemeClr val="dk1"/>
                </a:solidFill>
                <a:latin typeface="Times New Roman" panose="02020603050405020304" pitchFamily="18" charset="0"/>
                <a:ea typeface="Calibri"/>
                <a:cs typeface="Times New Roman" panose="02020603050405020304" pitchFamily="18" charset="0"/>
                <a:sym typeface="Calibri"/>
              </a:rPr>
              <a:t>Adusumalli</a:t>
            </a: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 (RA2111004010290)</a:t>
            </a:r>
            <a:br>
              <a:rPr lang="en-IN" sz="1600" b="1" dirty="0">
                <a:solidFill>
                  <a:schemeClr val="dk1"/>
                </a:solidFill>
                <a:latin typeface="Times New Roman" panose="02020603050405020304" pitchFamily="18" charset="0"/>
                <a:ea typeface="Calibri"/>
                <a:cs typeface="Times New Roman" panose="02020603050405020304" pitchFamily="18" charset="0"/>
                <a:sym typeface="Calibri"/>
              </a:rPr>
            </a:b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Sahil Sharma(RA2011004010252)</a:t>
            </a:r>
          </a:p>
          <a:p>
            <a:pPr marL="0" marR="0" lvl="0" indent="0" algn="l" rtl="0">
              <a:lnSpc>
                <a:spcPct val="115000"/>
              </a:lnSpc>
              <a:spcBef>
                <a:spcPts val="0"/>
              </a:spcBef>
              <a:spcAft>
                <a:spcPts val="0"/>
              </a:spcAft>
              <a:buNone/>
            </a:pP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Kunal </a:t>
            </a:r>
            <a:r>
              <a:rPr lang="en-IN" sz="1600" b="1" dirty="0" err="1">
                <a:solidFill>
                  <a:schemeClr val="dk1"/>
                </a:solidFill>
                <a:latin typeface="Times New Roman" panose="02020603050405020304" pitchFamily="18" charset="0"/>
                <a:ea typeface="Calibri"/>
                <a:cs typeface="Times New Roman" panose="02020603050405020304" pitchFamily="18" charset="0"/>
                <a:sym typeface="Calibri"/>
              </a:rPr>
              <a:t>Keshan</a:t>
            </a: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 (RA2011004010051)</a:t>
            </a:r>
            <a:endParaRPr sz="1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5" name="Google Shape;85;p1"/>
          <p:cNvSpPr/>
          <p:nvPr/>
        </p:nvSpPr>
        <p:spPr>
          <a:xfrm>
            <a:off x="7764854" y="3999798"/>
            <a:ext cx="3639162" cy="80017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Project Guide</a:t>
            </a:r>
            <a:br>
              <a:rPr lang="en-IN" sz="1600" b="1" dirty="0">
                <a:solidFill>
                  <a:schemeClr val="dk1"/>
                </a:solidFill>
                <a:latin typeface="Times New Roman" panose="02020603050405020304" pitchFamily="18" charset="0"/>
                <a:ea typeface="Calibri"/>
                <a:cs typeface="Times New Roman" panose="02020603050405020304" pitchFamily="18" charset="0"/>
                <a:sym typeface="Calibri"/>
              </a:rPr>
            </a:br>
            <a:r>
              <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600" b="1"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Dr.</a:t>
            </a:r>
            <a:r>
              <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S. Hann</a:t>
            </a:r>
            <a:r>
              <a:rPr lang="en-IN" sz="1600" b="1" dirty="0">
                <a:solidFill>
                  <a:schemeClr val="dk1"/>
                </a:solidFill>
                <a:latin typeface="Times New Roman" panose="02020603050405020304" pitchFamily="18" charset="0"/>
                <a:ea typeface="Calibri"/>
                <a:cs typeface="Times New Roman" panose="02020603050405020304" pitchFamily="18" charset="0"/>
                <a:sym typeface="Calibri"/>
              </a:rPr>
              <a:t>ah Pauline </a:t>
            </a:r>
            <a:r>
              <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6" name="Google Shape;86;p1"/>
          <p:cNvSpPr txBox="1">
            <a:spLocks noGrp="1"/>
          </p:cNvSpPr>
          <p:nvPr>
            <p:ph type="ctrTitle"/>
          </p:nvPr>
        </p:nvSpPr>
        <p:spPr>
          <a:xfrm>
            <a:off x="1877506" y="2297371"/>
            <a:ext cx="8522208" cy="56083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ct val="100000"/>
              <a:buFont typeface="Calibri"/>
              <a:buNone/>
            </a:pPr>
            <a:r>
              <a:rPr lang="en-US" sz="4000" dirty="0">
                <a:latin typeface="Times New Roman" panose="02020603050405020304" pitchFamily="18" charset="0"/>
                <a:cs typeface="Times New Roman" panose="02020603050405020304" pitchFamily="18" charset="0"/>
              </a:rPr>
              <a:t>PCG Signal Denoising Using Switched Adaptive Filtering Technique with low-Complexity</a:t>
            </a:r>
            <a:r>
              <a:rPr lang="en-IN" sz="4000" dirty="0">
                <a:latin typeface="Times New Roman" panose="02020603050405020304" pitchFamily="18" charset="0"/>
                <a:cs typeface="Times New Roman" panose="02020603050405020304" pitchFamily="18" charset="0"/>
              </a:rPr>
              <a:t> (B145)</a:t>
            </a:r>
            <a:endParaRPr sz="4000" dirty="0">
              <a:latin typeface="Times New Roman" panose="02020603050405020304" pitchFamily="18" charset="0"/>
              <a:cs typeface="Times New Roman" panose="02020603050405020304" pitchFamily="18" charset="0"/>
            </a:endParaRPr>
          </a:p>
        </p:txBody>
      </p:sp>
      <p:pic>
        <p:nvPicPr>
          <p:cNvPr id="87" name="Google Shape;87;p1"/>
          <p:cNvPicPr preferRelativeResize="0"/>
          <p:nvPr/>
        </p:nvPicPr>
        <p:blipFill rotWithShape="1">
          <a:blip r:embed="rId3">
            <a:alphaModFix/>
          </a:blip>
          <a:srcRect/>
          <a:stretch/>
        </p:blipFill>
        <p:spPr>
          <a:xfrm>
            <a:off x="10746791" y="74645"/>
            <a:ext cx="1314450" cy="7512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45E59C-B5C0-392E-7D43-5D5606D79B3A}"/>
              </a:ext>
            </a:extLst>
          </p:cNvPr>
          <p:cNvSpPr>
            <a:spLocks noGrp="1"/>
          </p:cNvSpPr>
          <p:nvPr>
            <p:ph type="body" idx="1"/>
          </p:nvPr>
        </p:nvSpPr>
        <p:spPr>
          <a:xfrm>
            <a:off x="289367" y="578734"/>
            <a:ext cx="11064433" cy="5598229"/>
          </a:xfrm>
        </p:spPr>
        <p:txBody>
          <a:bodyPr>
            <a:normAutofit/>
          </a:bodyPr>
          <a:lstStyle/>
          <a:p>
            <a:pPr marL="114300" indent="0">
              <a:buNone/>
            </a:pPr>
            <a:r>
              <a:rPr lang="en-US" sz="3600" b="1" dirty="0">
                <a:latin typeface="Times New Roman" panose="02020603050405020304" pitchFamily="18" charset="0"/>
                <a:cs typeface="Times New Roman" panose="02020603050405020304" pitchFamily="18" charset="0"/>
              </a:rPr>
              <a:t>Proposed Solution:</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    Development of a Multi-Stage Feed-Forward Adaptive Filter: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Automatic Adjustment of Filter Stages:</a:t>
            </a:r>
            <a:r>
              <a:rPr lang="en-US" dirty="0">
                <a:latin typeface="Times New Roman" panose="02020603050405020304" pitchFamily="18" charset="0"/>
                <a:cs typeface="Times New Roman" panose="02020603050405020304" pitchFamily="18" charset="0"/>
              </a:rPr>
              <a:t> The filter adjusts the number of stages automatically to optimize performance.</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Algorithm Switching:</a:t>
            </a:r>
            <a:r>
              <a:rPr lang="en-US" dirty="0">
                <a:latin typeface="Times New Roman" panose="02020603050405020304" pitchFamily="18" charset="0"/>
                <a:cs typeface="Times New Roman" panose="02020603050405020304" pitchFamily="18" charset="0"/>
              </a:rPr>
              <a:t> It switches between two signed LMS algorithms to balance between noise reduction and convergence speed.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    Aim of the Work:</a:t>
            </a:r>
          </a:p>
          <a:p>
            <a:r>
              <a:rPr lang="en-US" dirty="0">
                <a:latin typeface="Times New Roman" panose="02020603050405020304" pitchFamily="18" charset="0"/>
                <a:cs typeface="Times New Roman" panose="02020603050405020304" pitchFamily="18" charset="0"/>
              </a:rPr>
              <a:t>To enhance the efficiency of noise cancellation.</a:t>
            </a:r>
          </a:p>
          <a:p>
            <a:r>
              <a:rPr lang="en-US" dirty="0">
                <a:latin typeface="Times New Roman" panose="02020603050405020304" pitchFamily="18" charset="0"/>
                <a:cs typeface="Times New Roman" panose="02020603050405020304" pitchFamily="18" charset="0"/>
              </a:rPr>
              <a:t>To improve adaptability in diverse applications, making the filter suitable for varying noise environments.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3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Block Diagram of Adaptive Filter</a:t>
            </a:r>
            <a:endParaRPr/>
          </a:p>
        </p:txBody>
      </p:sp>
      <p:pic>
        <p:nvPicPr>
          <p:cNvPr id="128" name="Google Shape;128;p6"/>
          <p:cNvPicPr preferRelativeResize="0"/>
          <p:nvPr/>
        </p:nvPicPr>
        <p:blipFill rotWithShape="1">
          <a:blip r:embed="rId3">
            <a:alphaModFix/>
          </a:blip>
          <a:srcRect/>
          <a:stretch/>
        </p:blipFill>
        <p:spPr>
          <a:xfrm>
            <a:off x="10746791" y="74645"/>
            <a:ext cx="1314450" cy="751285"/>
          </a:xfrm>
          <a:prstGeom prst="rect">
            <a:avLst/>
          </a:prstGeom>
          <a:noFill/>
          <a:ln>
            <a:noFill/>
          </a:ln>
        </p:spPr>
      </p:pic>
      <p:pic>
        <p:nvPicPr>
          <p:cNvPr id="129" name="Google Shape;129;p6"/>
          <p:cNvPicPr preferRelativeResize="0"/>
          <p:nvPr/>
        </p:nvPicPr>
        <p:blipFill>
          <a:blip r:embed="rId4">
            <a:alphaModFix/>
          </a:blip>
          <a:stretch>
            <a:fillRect/>
          </a:stretch>
        </p:blipFill>
        <p:spPr>
          <a:xfrm>
            <a:off x="1810400" y="1938500"/>
            <a:ext cx="7610052" cy="3941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F559E1-6A10-2F1A-6282-EA4A1873B72D}"/>
              </a:ext>
            </a:extLst>
          </p:cNvPr>
          <p:cNvPicPr>
            <a:picLocks noChangeAspect="1"/>
          </p:cNvPicPr>
          <p:nvPr/>
        </p:nvPicPr>
        <p:blipFill>
          <a:blip r:embed="rId2"/>
          <a:stretch>
            <a:fillRect/>
          </a:stretch>
        </p:blipFill>
        <p:spPr>
          <a:xfrm>
            <a:off x="1516644" y="540347"/>
            <a:ext cx="8324779" cy="5777305"/>
          </a:xfrm>
          <a:prstGeom prst="rect">
            <a:avLst/>
          </a:prstGeom>
        </p:spPr>
      </p:pic>
    </p:spTree>
    <p:extLst>
      <p:ext uri="{BB962C8B-B14F-4D97-AF65-F5344CB8AC3E}">
        <p14:creationId xmlns:p14="http://schemas.microsoft.com/office/powerpoint/2010/main" val="78755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39ED-FA49-6D64-45A2-2E7B8ED01D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approach</a:t>
            </a:r>
          </a:p>
        </p:txBody>
      </p:sp>
      <p:sp>
        <p:nvSpPr>
          <p:cNvPr id="8" name="Rectangle 4">
            <a:extLst>
              <a:ext uri="{FF2B5EF4-FFF2-40B4-BE49-F238E27FC236}">
                <a16:creationId xmlns:a16="http://schemas.microsoft.com/office/drawing/2014/main" id="{755E1C8C-4F22-2A1B-9218-DCB713DA02E3}"/>
              </a:ext>
            </a:extLst>
          </p:cNvPr>
          <p:cNvSpPr>
            <a:spLocks noGrp="1" noChangeArrowheads="1"/>
          </p:cNvSpPr>
          <p:nvPr>
            <p:ph type="body" idx="1"/>
          </p:nvPr>
        </p:nvSpPr>
        <p:spPr bwMode="auto">
          <a:xfrm>
            <a:off x="377771" y="1544458"/>
            <a:ext cx="1143645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Stage I ANC, the initial input is d1(k)=s(k)+c(k)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the reference input is the noise signal 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erroneous signal from the previous ANC stage serves as the input for the current stage.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noise from the previous ANC stage is used as the reference noise for the current stage.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design incorporates feed-forward SDLMS and SELMS adaptive filters with filter coefficients updated using the Sign Data LMS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Weights are adjusted based on the error from the previous stage and the difference between the output and input of the previous stage filter. </a:t>
            </a:r>
          </a:p>
        </p:txBody>
      </p:sp>
    </p:spTree>
    <p:extLst>
      <p:ext uri="{BB962C8B-B14F-4D97-AF65-F5344CB8AC3E}">
        <p14:creationId xmlns:p14="http://schemas.microsoft.com/office/powerpoint/2010/main" val="202169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E2DBF6-8CC3-5E24-8223-6D4CA22A8E2C}"/>
              </a:ext>
            </a:extLst>
          </p:cNvPr>
          <p:cNvSpPr>
            <a:spLocks noGrp="1" noChangeArrowheads="1"/>
          </p:cNvSpPr>
          <p:nvPr>
            <p:ph type="body" idx="1"/>
          </p:nvPr>
        </p:nvSpPr>
        <p:spPr bwMode="auto">
          <a:xfrm>
            <a:off x="497237" y="928315"/>
            <a:ext cx="10708037"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Stage addition is controlled automatically, based on the correlation between the output error of the current stage and the standard noise.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error is minimally correlated with c′(k)</a:t>
            </a:r>
            <a:r>
              <a:rPr lang="en-US" altLang="en-US" sz="2900" dirty="0">
                <a:solidFill>
                  <a:schemeClr val="tx1"/>
                </a:solidFill>
                <a:latin typeface="Times New Roman" panose="02020603050405020304" pitchFamily="18" charset="0"/>
                <a:cs typeface="Times New Roman" panose="02020603050405020304" pitchFamily="18" charset="0"/>
              </a:rPr>
              <a:t>, </a:t>
            </a: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additional stage is added.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optimal condition is where there is no correlation between e(k) and c′(k)</a:t>
            </a:r>
            <a:r>
              <a:rPr lang="en-US" altLang="en-US" sz="2900" dirty="0">
                <a:solidFill>
                  <a:schemeClr val="tx1"/>
                </a:solidFill>
                <a:latin typeface="Times New Roman" panose="02020603050405020304" pitchFamily="18" charset="0"/>
                <a:cs typeface="Times New Roman" panose="02020603050405020304" pitchFamily="18" charset="0"/>
              </a:rPr>
              <a:t>, </a:t>
            </a: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resulting in minimal noise in the final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step size is adjusted according to the autocorrelation of the inbound signal.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Inputs at the final stage L are processed based on the described mechanism and adjustments made throughout the stages. </a:t>
            </a:r>
          </a:p>
        </p:txBody>
      </p:sp>
    </p:spTree>
    <p:extLst>
      <p:ext uri="{BB962C8B-B14F-4D97-AF65-F5344CB8AC3E}">
        <p14:creationId xmlns:p14="http://schemas.microsoft.com/office/powerpoint/2010/main" val="347052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Realistic Constraints</a:t>
            </a:r>
            <a:endParaRPr dirty="0">
              <a:latin typeface="Times New Roman" panose="02020603050405020304" pitchFamily="18" charset="0"/>
              <a:cs typeface="Times New Roman" panose="02020603050405020304" pitchFamily="18" charset="0"/>
            </a:endParaRPr>
          </a:p>
        </p:txBody>
      </p:sp>
      <p:pic>
        <p:nvPicPr>
          <p:cNvPr id="136" name="Google Shape;136;p8"/>
          <p:cNvPicPr preferRelativeResize="0"/>
          <p:nvPr/>
        </p:nvPicPr>
        <p:blipFill rotWithShape="1">
          <a:blip r:embed="rId3">
            <a:alphaModFix/>
          </a:blip>
          <a:srcRect/>
          <a:stretch/>
        </p:blipFill>
        <p:spPr>
          <a:xfrm>
            <a:off x="10877550" y="0"/>
            <a:ext cx="1314450" cy="751285"/>
          </a:xfrm>
          <a:prstGeom prst="rect">
            <a:avLst/>
          </a:prstGeom>
          <a:noFill/>
          <a:ln>
            <a:noFill/>
          </a:ln>
        </p:spPr>
      </p:pic>
      <p:sp>
        <p:nvSpPr>
          <p:cNvPr id="2" name="Text Placeholder 1">
            <a:extLst>
              <a:ext uri="{FF2B5EF4-FFF2-40B4-BE49-F238E27FC236}">
                <a16:creationId xmlns:a16="http://schemas.microsoft.com/office/drawing/2014/main" id="{8B794136-A645-30D9-C15D-BF486AE38E7D}"/>
              </a:ext>
            </a:extLst>
          </p:cNvPr>
          <p:cNvSpPr>
            <a:spLocks noGrp="1" noChangeArrowheads="1"/>
          </p:cNvSpPr>
          <p:nvPr>
            <p:ph type="body" idx="1"/>
          </p:nvPr>
        </p:nvSpPr>
        <p:spPr bwMode="auto">
          <a:xfrm>
            <a:off x="838199" y="1800691"/>
            <a:ext cx="1003935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Slow Convergence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Adaptive filters converge slowly if initial coefficients are far from optimal.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Size Sensitivity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Stability and convergence depend on the step size; too large can cause instability, too small results in slow convergence.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Signal Properties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filter's performance is affected by input signal characteristics like autocorrelation and noise.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Trade-offs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larger step size speeds up convergence but may cause instability; a smaller step size enhances stability but slows convergence.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C53D-D732-CD30-28BE-3F59EF43859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0580CBA3-DE35-8E56-708C-35F8E6E0E2A0}"/>
              </a:ext>
            </a:extLst>
          </p:cNvPr>
          <p:cNvPicPr>
            <a:picLocks noChangeAspect="1"/>
          </p:cNvPicPr>
          <p:nvPr/>
        </p:nvPicPr>
        <p:blipFill>
          <a:blip r:embed="rId2"/>
          <a:srcRect r="16690"/>
          <a:stretch/>
        </p:blipFill>
        <p:spPr>
          <a:xfrm>
            <a:off x="2569140" y="1396295"/>
            <a:ext cx="6820354" cy="4442711"/>
          </a:xfrm>
          <a:prstGeom prst="rect">
            <a:avLst/>
          </a:prstGeom>
        </p:spPr>
      </p:pic>
      <p:sp>
        <p:nvSpPr>
          <p:cNvPr id="9" name="TextBox 8">
            <a:extLst>
              <a:ext uri="{FF2B5EF4-FFF2-40B4-BE49-F238E27FC236}">
                <a16:creationId xmlns:a16="http://schemas.microsoft.com/office/drawing/2014/main" id="{D59DC890-2150-C091-0CEE-1AE81F39890A}"/>
              </a:ext>
            </a:extLst>
          </p:cNvPr>
          <p:cNvSpPr txBox="1"/>
          <p:nvPr/>
        </p:nvSpPr>
        <p:spPr>
          <a:xfrm>
            <a:off x="2028824" y="5718877"/>
            <a:ext cx="7900987" cy="240259"/>
          </a:xfrm>
          <a:prstGeom prst="rect">
            <a:avLst/>
          </a:prstGeom>
          <a:noFill/>
        </p:spPr>
        <p:txBody>
          <a:bodyPr wrap="square" rtlCol="0">
            <a:spAutoFit/>
          </a:bodyPr>
          <a:lstStyle/>
          <a:p>
            <a:pPr algn="ctr" hangingPunct="0">
              <a:lnSpc>
                <a:spcPts val="1100"/>
              </a:lnSpc>
              <a:spcBef>
                <a:spcPts val="1200"/>
              </a:spcBef>
              <a:spcAft>
                <a:spcPts val="600"/>
              </a:spcAft>
            </a:pPr>
            <a:r>
              <a:rPr lang="en-US" sz="1400" b="1" dirty="0">
                <a:effectLst/>
                <a:latin typeface="Times New Roman" panose="02020603050405020304" pitchFamily="18" charset="0"/>
                <a:ea typeface="Times New Roman" panose="02020603050405020304" pitchFamily="18" charset="0"/>
              </a:rPr>
              <a:t>Table 1.</a:t>
            </a:r>
            <a:r>
              <a:rPr lang="en-US" sz="1400" dirty="0">
                <a:effectLst/>
                <a:latin typeface="Times New Roman" panose="02020603050405020304" pitchFamily="18" charset="0"/>
                <a:ea typeface="Times New Roman" panose="02020603050405020304" pitchFamily="18" charset="0"/>
              </a:rPr>
              <a:t> MSE </a:t>
            </a:r>
            <a:r>
              <a:rPr lang="en-US" dirty="0">
                <a:latin typeface="Times New Roman" panose="02020603050405020304" pitchFamily="18" charset="0"/>
                <a:ea typeface="Times New Roman" panose="02020603050405020304" pitchFamily="18" charset="0"/>
              </a:rPr>
              <a:t>and</a:t>
            </a:r>
            <a:r>
              <a:rPr lang="en-US" sz="1400" dirty="0">
                <a:effectLst/>
                <a:latin typeface="Times New Roman" panose="02020603050405020304" pitchFamily="18" charset="0"/>
                <a:ea typeface="Times New Roman" panose="02020603050405020304" pitchFamily="18" charset="0"/>
              </a:rPr>
              <a:t> SNR for different AF structures: Normal PCG</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812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EDD4-68AA-8495-8772-FF91B642C1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8EB2D85A-2EF7-E8E5-01A8-2F1BF38F1D72}"/>
              </a:ext>
            </a:extLst>
          </p:cNvPr>
          <p:cNvPicPr>
            <a:picLocks noChangeAspect="1"/>
          </p:cNvPicPr>
          <p:nvPr/>
        </p:nvPicPr>
        <p:blipFill>
          <a:blip r:embed="rId2"/>
          <a:srcRect r="16548"/>
          <a:stretch/>
        </p:blipFill>
        <p:spPr>
          <a:xfrm>
            <a:off x="2584903" y="1490662"/>
            <a:ext cx="6617380" cy="4467226"/>
          </a:xfrm>
          <a:prstGeom prst="rect">
            <a:avLst/>
          </a:prstGeom>
        </p:spPr>
      </p:pic>
      <p:sp>
        <p:nvSpPr>
          <p:cNvPr id="5" name="TextBox 4">
            <a:extLst>
              <a:ext uri="{FF2B5EF4-FFF2-40B4-BE49-F238E27FC236}">
                <a16:creationId xmlns:a16="http://schemas.microsoft.com/office/drawing/2014/main" id="{9759B350-EB37-9D8C-7372-EA8937F0BA5A}"/>
              </a:ext>
            </a:extLst>
          </p:cNvPr>
          <p:cNvSpPr txBox="1"/>
          <p:nvPr/>
        </p:nvSpPr>
        <p:spPr>
          <a:xfrm>
            <a:off x="2214562" y="5957888"/>
            <a:ext cx="7358063" cy="240259"/>
          </a:xfrm>
          <a:prstGeom prst="rect">
            <a:avLst/>
          </a:prstGeom>
          <a:noFill/>
        </p:spPr>
        <p:txBody>
          <a:bodyPr wrap="square" rtlCol="0">
            <a:spAutoFit/>
          </a:bodyPr>
          <a:lstStyle/>
          <a:p>
            <a:pPr algn="ctr" hangingPunct="0">
              <a:lnSpc>
                <a:spcPts val="1100"/>
              </a:lnSpc>
              <a:spcBef>
                <a:spcPts val="1200"/>
              </a:spcBef>
              <a:spcAft>
                <a:spcPts val="600"/>
              </a:spcAft>
            </a:pPr>
            <a:r>
              <a:rPr lang="en-US" sz="1400" b="1" dirty="0">
                <a:effectLst/>
                <a:latin typeface="Times New Roman" panose="02020603050405020304" pitchFamily="18" charset="0"/>
                <a:ea typeface="Times New Roman" panose="02020603050405020304" pitchFamily="18" charset="0"/>
              </a:rPr>
              <a:t>Table 2.</a:t>
            </a:r>
            <a:r>
              <a:rPr lang="en-US" sz="1400" dirty="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MSE</a:t>
            </a:r>
            <a:r>
              <a:rPr lang="en-US">
                <a:latin typeface="Times New Roman" panose="02020603050405020304" pitchFamily="18" charset="0"/>
                <a:ea typeface="Times New Roman" panose="02020603050405020304" pitchFamily="18" charset="0"/>
              </a:rPr>
              <a:t> and</a:t>
            </a:r>
            <a:r>
              <a:rPr lang="en-US" sz="1400">
                <a:effectLst/>
                <a:latin typeface="Times New Roman" panose="02020603050405020304" pitchFamily="18" charset="0"/>
                <a:ea typeface="Times New Roman" panose="02020603050405020304" pitchFamily="18" charset="0"/>
              </a:rPr>
              <a:t> SNR </a:t>
            </a:r>
            <a:r>
              <a:rPr lang="en-US" sz="1400" dirty="0">
                <a:effectLst/>
                <a:latin typeface="Times New Roman" panose="02020603050405020304" pitchFamily="18" charset="0"/>
                <a:ea typeface="Times New Roman" panose="02020603050405020304" pitchFamily="18" charset="0"/>
              </a:rPr>
              <a:t>for different AF structures: Pathological PCG</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755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Time  &amp; Action Plan (Gantt Chart)</a:t>
            </a:r>
            <a:endParaRPr dirty="0">
              <a:latin typeface="Times New Roman" panose="02020603050405020304" pitchFamily="18" charset="0"/>
              <a:cs typeface="Times New Roman" panose="02020603050405020304" pitchFamily="18" charset="0"/>
            </a:endParaRPr>
          </a:p>
        </p:txBody>
      </p:sp>
      <p:sp>
        <p:nvSpPr>
          <p:cNvPr id="142" name="Google Shape;142;p10"/>
          <p:cNvSpPr txBox="1">
            <a:spLocks noGrp="1"/>
          </p:cNvSpPr>
          <p:nvPr>
            <p:ph type="body" idx="1"/>
          </p:nvPr>
        </p:nvSpPr>
        <p:spPr>
          <a:xfrm>
            <a:off x="838200" y="18919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dirty="0"/>
              <a:t>Minor Project Timeline (B145)</a:t>
            </a:r>
            <a:endParaRPr dirty="0"/>
          </a:p>
        </p:txBody>
      </p:sp>
      <p:pic>
        <p:nvPicPr>
          <p:cNvPr id="143" name="Google Shape;143;p10"/>
          <p:cNvPicPr preferRelativeResize="0"/>
          <p:nvPr/>
        </p:nvPicPr>
        <p:blipFill rotWithShape="1">
          <a:blip r:embed="rId3">
            <a:alphaModFix/>
          </a:blip>
          <a:srcRect/>
          <a:stretch/>
        </p:blipFill>
        <p:spPr>
          <a:xfrm>
            <a:off x="10877550" y="0"/>
            <a:ext cx="1314450" cy="751285"/>
          </a:xfrm>
          <a:prstGeom prst="rect">
            <a:avLst/>
          </a:prstGeom>
          <a:noFill/>
          <a:ln>
            <a:noFill/>
          </a:ln>
        </p:spPr>
      </p:pic>
      <p:pic>
        <p:nvPicPr>
          <p:cNvPr id="144" name="Google Shape;144;p10"/>
          <p:cNvPicPr preferRelativeResize="0"/>
          <p:nvPr/>
        </p:nvPicPr>
        <p:blipFill>
          <a:blip r:embed="rId4">
            <a:alphaModFix/>
          </a:blip>
          <a:stretch>
            <a:fillRect/>
          </a:stretch>
        </p:blipFill>
        <p:spPr>
          <a:xfrm>
            <a:off x="811020" y="2737152"/>
            <a:ext cx="10723755" cy="2899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References</a:t>
            </a:r>
            <a:endParaRPr/>
          </a:p>
        </p:txBody>
      </p:sp>
      <p:sp>
        <p:nvSpPr>
          <p:cNvPr id="150" name="Google Shape;150;p11"/>
          <p:cNvSpPr txBox="1">
            <a:spLocks noGrp="1"/>
          </p:cNvSpPr>
          <p:nvPr>
            <p:ph type="body" idx="1"/>
          </p:nvPr>
        </p:nvSpPr>
        <p:spPr>
          <a:xfrm>
            <a:off x="838200" y="1807375"/>
            <a:ext cx="10515600" cy="435120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Font typeface="+mj-lt"/>
              <a:buAutoNum type="arabicPeriod"/>
            </a:pPr>
            <a:endParaRPr sz="2600" dirty="0"/>
          </a:p>
          <a:p>
            <a:pPr marL="0" lvl="0" indent="0" algn="l" rtl="0">
              <a:spcBef>
                <a:spcPts val="0"/>
              </a:spcBef>
              <a:spcAft>
                <a:spcPts val="0"/>
              </a:spcAft>
              <a:buClr>
                <a:schemeClr val="dk1"/>
              </a:buClr>
              <a:buSzPct val="42307"/>
              <a:buNone/>
            </a:pPr>
            <a:r>
              <a:rPr lang="en-IN" sz="2600" dirty="0"/>
              <a:t>1. H. Deng and M. </a:t>
            </a:r>
            <a:r>
              <a:rPr lang="en-IN" sz="2600" dirty="0" err="1"/>
              <a:t>Doroslovacki</a:t>
            </a:r>
            <a:r>
              <a:rPr lang="en-IN" sz="2600" dirty="0"/>
              <a:t>, "A New Adaptive Noise Cancellation Scheme for Speech Enhancement," IEEE Transactions on Signal Processing, vol. 53, no. 7, pp. 2341-2351, July 2005, </a:t>
            </a:r>
            <a:r>
              <a:rPr lang="en-IN" sz="2600" dirty="0" err="1"/>
              <a:t>doi</a:t>
            </a:r>
            <a:r>
              <a:rPr lang="en-IN" sz="2600" dirty="0"/>
              <a:t>: 10.1109/TSP.2004.831255.</a:t>
            </a:r>
            <a:br>
              <a:rPr lang="en-IN" sz="2600" dirty="0"/>
            </a:br>
            <a:endParaRPr sz="2600" dirty="0"/>
          </a:p>
          <a:p>
            <a:pPr marL="0" lvl="0" indent="0" algn="l" rtl="0">
              <a:spcBef>
                <a:spcPts val="0"/>
              </a:spcBef>
              <a:spcAft>
                <a:spcPts val="0"/>
              </a:spcAft>
              <a:buClr>
                <a:schemeClr val="dk1"/>
              </a:buClr>
              <a:buSzPct val="42307"/>
              <a:buNone/>
            </a:pPr>
            <a:r>
              <a:rPr lang="en-IN" sz="2600" dirty="0"/>
              <a:t>2. Yang Liu, A Noise Reduction Method Based on LMS Adaptive Filter of Audio Signals, 3rd International Conference on Multimedia Technology, ICMT, 2013.</a:t>
            </a:r>
            <a:endParaRPr sz="2600" dirty="0"/>
          </a:p>
          <a:p>
            <a:pPr lvl="0" indent="-457200" algn="l" rtl="0">
              <a:spcBef>
                <a:spcPts val="0"/>
              </a:spcBef>
              <a:spcAft>
                <a:spcPts val="0"/>
              </a:spcAft>
              <a:buClr>
                <a:schemeClr val="dk1"/>
              </a:buClr>
              <a:buSzPct val="42307"/>
              <a:buFont typeface="+mj-lt"/>
              <a:buAutoNum type="arabicPeriod"/>
            </a:pPr>
            <a:endParaRPr sz="2400" dirty="0"/>
          </a:p>
          <a:p>
            <a:pPr marL="0" lvl="0" indent="0" algn="l" rtl="0">
              <a:spcBef>
                <a:spcPts val="0"/>
              </a:spcBef>
              <a:spcAft>
                <a:spcPts val="0"/>
              </a:spcAft>
              <a:buNone/>
            </a:pPr>
            <a:r>
              <a:rPr lang="en-IN" sz="2400" dirty="0"/>
              <a:t>3. S. Shahidi and M. Mirzaei, "Performance Analysis of Adaptive Filters for Noise Cancellation in Various Environments," </a:t>
            </a:r>
            <a:r>
              <a:rPr lang="en-IN" sz="2400" i="1" dirty="0"/>
              <a:t>IEEE Transactions on Signal Processing</a:t>
            </a:r>
            <a:r>
              <a:rPr lang="en-IN" sz="2400" dirty="0"/>
              <a:t>, vol. 54, no. 8, pp. 2952-2962, Aug. 2006, </a:t>
            </a:r>
            <a:r>
              <a:rPr lang="en-IN" sz="2400" dirty="0" err="1"/>
              <a:t>doi</a:t>
            </a:r>
            <a:r>
              <a:rPr lang="en-IN" sz="2400" dirty="0"/>
              <a:t>: 10.1109/TSP.2006.870888</a:t>
            </a:r>
            <a:endParaRPr sz="2400" dirty="0"/>
          </a:p>
          <a:p>
            <a:pPr lvl="0" indent="-457200" algn="l" rtl="0">
              <a:spcBef>
                <a:spcPts val="0"/>
              </a:spcBef>
              <a:spcAft>
                <a:spcPts val="0"/>
              </a:spcAft>
              <a:buFont typeface="+mj-lt"/>
              <a:buAutoNum type="arabicPeriod"/>
            </a:pPr>
            <a:endParaRPr sz="2400" dirty="0"/>
          </a:p>
        </p:txBody>
      </p:sp>
      <p:pic>
        <p:nvPicPr>
          <p:cNvPr id="151" name="Google Shape;151;p11"/>
          <p:cNvPicPr preferRelativeResize="0"/>
          <p:nvPr/>
        </p:nvPicPr>
        <p:blipFill rotWithShape="1">
          <a:blip r:embed="rId3">
            <a:alphaModFix/>
          </a:blip>
          <a:srcRect/>
          <a:stretch/>
        </p:blipFill>
        <p:spPr>
          <a:xfrm>
            <a:off x="10746791" y="74645"/>
            <a:ext cx="1314450" cy="751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AAA2-01C5-E360-6C94-1E694EFAB01E}"/>
              </a:ext>
            </a:extLst>
          </p:cNvPr>
          <p:cNvSpPr>
            <a:spLocks noGrp="1"/>
          </p:cNvSpPr>
          <p:nvPr>
            <p:ph type="title"/>
          </p:nvPr>
        </p:nvSpPr>
        <p:spPr>
          <a:xfrm>
            <a:off x="396756" y="297845"/>
            <a:ext cx="10515600" cy="1325563"/>
          </a:xfrm>
        </p:spPr>
        <p:txBody>
          <a:bodyPr/>
          <a:lstStyle/>
          <a:p>
            <a:pPr algn="ctr"/>
            <a:r>
              <a:rPr lang="en-IN" dirty="0"/>
              <a:t>INDEX</a:t>
            </a:r>
          </a:p>
        </p:txBody>
      </p:sp>
      <p:pic>
        <p:nvPicPr>
          <p:cNvPr id="5" name="table">
            <a:extLst>
              <a:ext uri="{FF2B5EF4-FFF2-40B4-BE49-F238E27FC236}">
                <a16:creationId xmlns:a16="http://schemas.microsoft.com/office/drawing/2014/main" id="{AE044D87-F763-84EF-6A80-F5BD6A10B0B3}"/>
              </a:ext>
            </a:extLst>
          </p:cNvPr>
          <p:cNvPicPr>
            <a:picLocks noChangeAspect="1"/>
          </p:cNvPicPr>
          <p:nvPr/>
        </p:nvPicPr>
        <p:blipFill>
          <a:blip r:embed="rId2"/>
          <a:stretch>
            <a:fillRect/>
          </a:stretch>
        </p:blipFill>
        <p:spPr>
          <a:xfrm>
            <a:off x="1590556" y="1818133"/>
            <a:ext cx="8128000" cy="4079240"/>
          </a:xfrm>
          <a:prstGeom prst="rect">
            <a:avLst/>
          </a:prstGeom>
        </p:spPr>
      </p:pic>
    </p:spTree>
    <p:extLst>
      <p:ext uri="{BB962C8B-B14F-4D97-AF65-F5344CB8AC3E}">
        <p14:creationId xmlns:p14="http://schemas.microsoft.com/office/powerpoint/2010/main" val="291765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6"/>
            <a:ext cx="10515600" cy="86651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54597" y="1611099"/>
            <a:ext cx="10515600" cy="4351200"/>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Phonocardiogram (PCG) signals are recordings of the sounds produced by the heart, typically captured using a stethoscope or a specialized microphone.</a:t>
            </a:r>
          </a:p>
          <a:p>
            <a:pPr indent="-457200">
              <a:spcBef>
                <a:spcPts val="0"/>
              </a:spcBef>
              <a:buSzPct val="39285"/>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These signals provide critical information about the heart’s mechanical activity, such as the opening and closing of valves and blood flow dynamics and is used in diagnosing and monitoring heart conditions, including valve disorders and heart murmurs. </a:t>
            </a:r>
          </a:p>
          <a:p>
            <a:pPr indent="-457200">
              <a:spcBef>
                <a:spcPts val="0"/>
              </a:spcBef>
              <a:buSzPct val="39285"/>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analyzing the distinct sounds within the PCG—through digital signal processing techniques that examine the timing, frequency, and intensity of heart sounds—medical professionals can accurately identify and interpret cardiac events.</a:t>
            </a:r>
          </a:p>
          <a:p>
            <a:pPr indent="-457200">
              <a:spcBef>
                <a:spcPts val="0"/>
              </a:spcBef>
              <a:buSzPct val="39285"/>
            </a:pPr>
            <a:endParaRPr lang="en-IN" dirty="0"/>
          </a:p>
          <a:p>
            <a:pPr marL="0" lvl="0" indent="0" algn="l" rtl="0">
              <a:spcBef>
                <a:spcPts val="0"/>
              </a:spcBef>
              <a:spcAft>
                <a:spcPts val="0"/>
              </a:spcAft>
              <a:buClr>
                <a:schemeClr val="dk1"/>
              </a:buClr>
              <a:buSzPct val="39285"/>
              <a:buFont typeface="Arial"/>
              <a:buNone/>
            </a:pPr>
            <a:endParaRPr dirty="0"/>
          </a:p>
          <a:p>
            <a:pPr marL="0" lvl="0" indent="0" algn="l" rtl="0">
              <a:lnSpc>
                <a:spcPct val="90000"/>
              </a:lnSpc>
              <a:spcBef>
                <a:spcPts val="0"/>
              </a:spcBef>
              <a:spcAft>
                <a:spcPts val="0"/>
              </a:spcAft>
              <a:buClr>
                <a:schemeClr val="dk1"/>
              </a:buClr>
              <a:buSzPct val="100000"/>
              <a:buNone/>
            </a:pPr>
            <a:endParaRPr dirty="0"/>
          </a:p>
        </p:txBody>
      </p:sp>
      <p:pic>
        <p:nvPicPr>
          <p:cNvPr id="94" name="Google Shape;94;p2"/>
          <p:cNvPicPr preferRelativeResize="0"/>
          <p:nvPr/>
        </p:nvPicPr>
        <p:blipFill rotWithShape="1">
          <a:blip r:embed="rId3">
            <a:alphaModFix/>
          </a:blip>
          <a:srcRect/>
          <a:stretch/>
        </p:blipFill>
        <p:spPr>
          <a:xfrm>
            <a:off x="10877550" y="74645"/>
            <a:ext cx="1314450" cy="7512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0DDEAF-A854-8BF0-EDDA-3F4B19838078}"/>
              </a:ext>
            </a:extLst>
          </p:cNvPr>
          <p:cNvSpPr>
            <a:spLocks noGrp="1"/>
          </p:cNvSpPr>
          <p:nvPr>
            <p:ph type="body" idx="1"/>
          </p:nvPr>
        </p:nvSpPr>
        <p:spPr>
          <a:xfrm>
            <a:off x="757177" y="1452766"/>
            <a:ext cx="10515600" cy="4351338"/>
          </a:xfrm>
        </p:spPr>
        <p:txBody>
          <a:bodyPr>
            <a:normAutofit fontScale="92500" lnSpcReduction="10000"/>
          </a:bodyPr>
          <a:lstStyle/>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However, PCG signals are susceptible to noise from various sources, including environmental sounds, body movements, electronic interference, and respiratory noises. </a:t>
            </a:r>
          </a:p>
          <a:p>
            <a:pPr indent="-457200">
              <a:spcBef>
                <a:spcPts val="0"/>
              </a:spcBef>
              <a:buSzPct val="39285"/>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noise can significantly affect the accuracy and reliability of PCG analysis. </a:t>
            </a:r>
          </a:p>
          <a:p>
            <a:pPr indent="-457200">
              <a:spcBef>
                <a:spcPts val="0"/>
              </a:spcBef>
              <a:buSzPct val="39285"/>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Interference can lead to misinterpretation of heart sounds, potentially resulting in misdiagnosis or overlooked conditions. </a:t>
            </a:r>
          </a:p>
          <a:p>
            <a:pPr indent="-457200">
              <a:spcBef>
                <a:spcPts val="0"/>
              </a:spcBef>
              <a:buSzPct val="39285"/>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indent="-457200">
              <a:spcBef>
                <a:spcPts val="0"/>
              </a:spcBef>
              <a:buSzPct val="39285"/>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Therefore, implementing effective noise reduction techniques, such as filtering and adaptive noise cancellation, is essential to maintain the clarity and usability of PCG signals for precise cardiac assessments.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4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4595-423A-162F-DF48-C597C45308D1}"/>
              </a:ext>
            </a:extLst>
          </p:cNvPr>
          <p:cNvSpPr>
            <a:spLocks noGrp="1"/>
          </p:cNvSpPr>
          <p:nvPr>
            <p:ph type="title"/>
          </p:nvPr>
        </p:nvSpPr>
        <p:spPr>
          <a:xfrm>
            <a:off x="1252728" y="340741"/>
            <a:ext cx="10515600" cy="1325563"/>
          </a:xfrm>
        </p:spPr>
        <p:txBody>
          <a:bodyPr/>
          <a:lstStyle/>
          <a:p>
            <a:r>
              <a:rPr lang="en-IN" dirty="0">
                <a:latin typeface="Times New Roman" panose="02020603050405020304" pitchFamily="18" charset="0"/>
                <a:cs typeface="Times New Roman" panose="02020603050405020304" pitchFamily="18" charset="0"/>
              </a:rPr>
              <a:t>Motivation &amp; Objectives of the work</a:t>
            </a:r>
          </a:p>
        </p:txBody>
      </p:sp>
      <p:sp>
        <p:nvSpPr>
          <p:cNvPr id="3" name="Text Placeholder 2">
            <a:extLst>
              <a:ext uri="{FF2B5EF4-FFF2-40B4-BE49-F238E27FC236}">
                <a16:creationId xmlns:a16="http://schemas.microsoft.com/office/drawing/2014/main" id="{4E2A4854-95F0-0896-62C2-7F771FC5A6C7}"/>
              </a:ext>
            </a:extLst>
          </p:cNvPr>
          <p:cNvSpPr>
            <a:spLocks noGrp="1"/>
          </p:cNvSpPr>
          <p:nvPr>
            <p:ph type="body" idx="1"/>
          </p:nvPr>
        </p:nvSpPr>
        <p:spPr/>
        <p:txBody>
          <a:bodyPr>
            <a:normAutofit fontScale="92500" lnSpcReduction="20000"/>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Accurate Diagnosis</a:t>
            </a:r>
            <a:r>
              <a:rPr lang="en-US" dirty="0">
                <a:latin typeface="Times New Roman" panose="02020603050405020304" pitchFamily="18" charset="0"/>
                <a:cs typeface="Times New Roman" panose="02020603050405020304" pitchFamily="18" charset="0"/>
              </a:rPr>
              <a:t>: PCG signals are used to diagnose various heart conditions. Noise can obscure important features in these signals, leading to misdiagnosis or missed diagnosis.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Improved Signal Quality</a:t>
            </a:r>
            <a:r>
              <a:rPr lang="en-US" dirty="0">
                <a:latin typeface="Times New Roman" panose="02020603050405020304" pitchFamily="18" charset="0"/>
                <a:cs typeface="Times New Roman" panose="02020603050405020304" pitchFamily="18" charset="0"/>
              </a:rPr>
              <a:t>: Noise reduction enhances the clarity of the heart sounds, making it easier for clinicians and automated systems to analyze them.</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Reliable Feature Extraction</a:t>
            </a:r>
            <a:r>
              <a:rPr lang="en-US" dirty="0">
                <a:latin typeface="Times New Roman" panose="02020603050405020304" pitchFamily="18" charset="0"/>
                <a:cs typeface="Times New Roman" panose="02020603050405020304" pitchFamily="18" charset="0"/>
              </a:rPr>
              <a:t>: Many diagnostic algorithms rely on extracting features from PCG signals. Noise can interfere with the accuracy of these features.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Automation</a:t>
            </a:r>
            <a:r>
              <a:rPr lang="en-US" dirty="0">
                <a:latin typeface="Times New Roman" panose="02020603050405020304" pitchFamily="18" charset="0"/>
                <a:cs typeface="Times New Roman" panose="02020603050405020304" pitchFamily="18" charset="0"/>
              </a:rPr>
              <a:t>: Automated systems for heart sound analysis require clean signals for robust performance. Noise can cause these systems to fail or produce unreliable results.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33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sz="5600" dirty="0">
                <a:latin typeface="Times New Roman" panose="02020603050405020304" pitchFamily="18" charset="0"/>
                <a:cs typeface="Times New Roman" panose="02020603050405020304" pitchFamily="18" charset="0"/>
              </a:rPr>
              <a:t>Objective </a:t>
            </a:r>
            <a:endParaRPr sz="5600" dirty="0">
              <a:latin typeface="Times New Roman" panose="02020603050405020304" pitchFamily="18" charset="0"/>
              <a:cs typeface="Times New Roman" panose="02020603050405020304" pitchFamily="18" charset="0"/>
            </a:endParaRPr>
          </a:p>
        </p:txBody>
      </p:sp>
      <p:sp>
        <p:nvSpPr>
          <p:cNvPr id="100" name="Google Shape;100;p3"/>
          <p:cNvSpPr txBox="1">
            <a:spLocks noGrp="1"/>
          </p:cNvSpPr>
          <p:nvPr>
            <p:ph type="body" idx="1"/>
          </p:nvPr>
        </p:nvSpPr>
        <p:spPr>
          <a:xfrm>
            <a:off x="734028" y="1690688"/>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Objective</a:t>
            </a:r>
            <a:r>
              <a:rPr lang="en-IN" sz="2600" dirty="0">
                <a:latin typeface="Times New Roman" panose="02020603050405020304" pitchFamily="18" charset="0"/>
                <a:cs typeface="Times New Roman" panose="02020603050405020304" pitchFamily="18" charset="0"/>
              </a:rPr>
              <a:t>:</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Develop an adaptive filter setup for effective noise cancellation, aiming for high signal-to-noise ratio (SNR) and minimal estimation error with a straightforward algorithm.</a:t>
            </a: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endParaRPr lang="en-IN" sz="2600" dirty="0">
              <a:latin typeface="Times New Roman" panose="02020603050405020304" pitchFamily="18" charset="0"/>
              <a:cs typeface="Times New Roman" panose="02020603050405020304" pitchFamily="18" charset="0"/>
            </a:endParaRP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Proposed Solution</a:t>
            </a:r>
            <a:r>
              <a:rPr lang="en-IN" sz="2600" dirty="0">
                <a:latin typeface="Times New Roman" panose="02020603050405020304" pitchFamily="18" charset="0"/>
                <a:cs typeface="Times New Roman" panose="02020603050405020304" pitchFamily="18" charset="0"/>
              </a:rPr>
              <a:t>: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Introduce a multi-stage feed-forward switched adaptive filter model designed for active noise control (ANC) systems.</a:t>
            </a: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endParaRPr lang="en-IN" sz="2600" dirty="0">
              <a:latin typeface="Times New Roman" panose="02020603050405020304" pitchFamily="18" charset="0"/>
              <a:cs typeface="Times New Roman" panose="02020603050405020304" pitchFamily="18" charset="0"/>
            </a:endParaRP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Novel Approach</a:t>
            </a:r>
            <a:r>
              <a:rPr lang="en-IN" sz="2600" dirty="0">
                <a:latin typeface="Times New Roman" panose="02020603050405020304" pitchFamily="18" charset="0"/>
                <a:cs typeface="Times New Roman" panose="02020603050405020304" pitchFamily="18" charset="0"/>
              </a:rPr>
              <a:t>:</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The system automatically adjusts the number of filter stages to enhance performance.</a:t>
            </a: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endParaRPr lang="en-IN" sz="2600" dirty="0">
              <a:latin typeface="Times New Roman" panose="02020603050405020304" pitchFamily="18" charset="0"/>
              <a:cs typeface="Times New Roman" panose="02020603050405020304" pitchFamily="18" charset="0"/>
            </a:endParaRPr>
          </a:p>
          <a:p>
            <a:pPr marL="635000" lvl="0" indent="-457200" algn="l" rtl="0">
              <a:lnSpc>
                <a:spcPct val="90000"/>
              </a:lnSpc>
              <a:spcBef>
                <a:spcPts val="0"/>
              </a:spcBef>
              <a:spcAft>
                <a:spcPts val="0"/>
              </a:spcAft>
              <a:buClr>
                <a:schemeClr val="dk1"/>
              </a:buClr>
              <a:buSzPts val="2800"/>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Algorithm Innovation</a:t>
            </a:r>
            <a:r>
              <a:rPr lang="en-IN" sz="2600" dirty="0">
                <a:latin typeface="Times New Roman" panose="02020603050405020304" pitchFamily="18" charset="0"/>
                <a:cs typeface="Times New Roman" panose="02020603050405020304" pitchFamily="18" charset="0"/>
              </a:rPr>
              <a:t>: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Utilize switching between two signed LMS (Least Mean Squares) algorithms for each filter stage to optimize results.</a:t>
            </a:r>
            <a:endParaRPr sz="2600" dirty="0">
              <a:latin typeface="Times New Roman" panose="02020603050405020304" pitchFamily="18" charset="0"/>
              <a:cs typeface="Times New Roman" panose="02020603050405020304" pitchFamily="18" charset="0"/>
            </a:endParaRPr>
          </a:p>
        </p:txBody>
      </p:sp>
      <p:pic>
        <p:nvPicPr>
          <p:cNvPr id="101" name="Google Shape;101;p3"/>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4AC7-F1FC-20D8-BFAF-3729A3E959A7}"/>
              </a:ext>
            </a:extLst>
          </p:cNvPr>
          <p:cNvSpPr>
            <a:spLocks noGrp="1"/>
          </p:cNvSpPr>
          <p:nvPr>
            <p:ph type="title"/>
          </p:nvPr>
        </p:nvSpPr>
        <p:spPr>
          <a:xfrm>
            <a:off x="838200" y="365126"/>
            <a:ext cx="9590590" cy="294632"/>
          </a:xfrm>
        </p:spPr>
        <p:txBody>
          <a:bodyPr>
            <a:normAutofit fontScale="90000"/>
          </a:bodyPr>
          <a:lstStyle/>
          <a:p>
            <a:pPr algn="ctr"/>
            <a:r>
              <a:rPr lang="en-IN" sz="5400" dirty="0">
                <a:latin typeface="Times New Roman" panose="02020603050405020304" pitchFamily="18" charset="0"/>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C8CDF630-DE44-4B13-A496-31FA1FED6AF1}"/>
              </a:ext>
            </a:extLst>
          </p:cNvPr>
          <p:cNvGraphicFramePr>
            <a:graphicFrameLocks noGrp="1"/>
          </p:cNvGraphicFramePr>
          <p:nvPr>
            <p:extLst>
              <p:ext uri="{D42A27DB-BD31-4B8C-83A1-F6EECF244321}">
                <p14:modId xmlns:p14="http://schemas.microsoft.com/office/powerpoint/2010/main" val="511064408"/>
              </p:ext>
            </p:extLst>
          </p:nvPr>
        </p:nvGraphicFramePr>
        <p:xfrm>
          <a:off x="178443" y="856527"/>
          <a:ext cx="11847654" cy="5581389"/>
        </p:xfrm>
        <a:graphic>
          <a:graphicData uri="http://schemas.openxmlformats.org/drawingml/2006/table">
            <a:tbl>
              <a:tblPr firstRow="1" bandRow="1">
                <a:tableStyleId>{073A0DAA-6AF3-43AB-8588-CEC1D06C72B9}</a:tableStyleId>
              </a:tblPr>
              <a:tblGrid>
                <a:gridCol w="3949218">
                  <a:extLst>
                    <a:ext uri="{9D8B030D-6E8A-4147-A177-3AD203B41FA5}">
                      <a16:colId xmlns:a16="http://schemas.microsoft.com/office/drawing/2014/main" val="3091342368"/>
                    </a:ext>
                  </a:extLst>
                </a:gridCol>
                <a:gridCol w="3949218">
                  <a:extLst>
                    <a:ext uri="{9D8B030D-6E8A-4147-A177-3AD203B41FA5}">
                      <a16:colId xmlns:a16="http://schemas.microsoft.com/office/drawing/2014/main" val="1752145920"/>
                    </a:ext>
                  </a:extLst>
                </a:gridCol>
                <a:gridCol w="3949218">
                  <a:extLst>
                    <a:ext uri="{9D8B030D-6E8A-4147-A177-3AD203B41FA5}">
                      <a16:colId xmlns:a16="http://schemas.microsoft.com/office/drawing/2014/main" val="424201054"/>
                    </a:ext>
                  </a:extLst>
                </a:gridCol>
              </a:tblGrid>
              <a:tr h="394832">
                <a:tc>
                  <a:txBody>
                    <a:bodyPr/>
                    <a:lstStyle/>
                    <a:p>
                      <a:r>
                        <a:rPr lang="en-IN" sz="2000" dirty="0"/>
                        <a:t>  YEAR AND PUBLICATION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t>TOPIC</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t>INFERENCE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9862971"/>
                  </a:ext>
                </a:extLst>
              </a:tr>
              <a:tr h="1420985">
                <a:tc>
                  <a:txBody>
                    <a:bodyPr/>
                    <a:lstStyle/>
                    <a:p>
                      <a:r>
                        <a:rPr lang="en-US" dirty="0"/>
                        <a:t>Published in 2023 in IEEE.</a:t>
                      </a:r>
                      <a:endParaRPr lang="en-IN" dirty="0"/>
                    </a:p>
                  </a:txBody>
                  <a:tcPr/>
                </a:tc>
                <a:tc>
                  <a:txBody>
                    <a:bodyPr/>
                    <a:lstStyle/>
                    <a:p>
                      <a:r>
                        <a:rPr lang="en-US" dirty="0"/>
                        <a:t>Hardware Co-Simulation of Adaptive Noise Cancellation System using LMS and Leaky LMS Algorithms</a:t>
                      </a:r>
                      <a:endParaRPr lang="en-IN" dirty="0"/>
                    </a:p>
                  </a:txBody>
                  <a:tcPr/>
                </a:tc>
                <a:tc>
                  <a:txBody>
                    <a:bodyPr/>
                    <a:lstStyle/>
                    <a:p>
                      <a:r>
                        <a:rPr lang="en-US" dirty="0"/>
                        <a:t>This paper discusses the co-simulation approach for implementing adaptive noise cancellation using LMS and Leaky LMS algorithms, showing improved noise cancellation efficiency when implemented in hardware setups like FPGA.</a:t>
                      </a:r>
                      <a:endParaRPr lang="en-IN" dirty="0"/>
                    </a:p>
                  </a:txBody>
                  <a:tcPr/>
                </a:tc>
                <a:extLst>
                  <a:ext uri="{0D108BD9-81ED-4DB2-BD59-A6C34878D82A}">
                    <a16:rowId xmlns:a16="http://schemas.microsoft.com/office/drawing/2014/main" val="2275526386"/>
                  </a:ext>
                </a:extLst>
              </a:tr>
              <a:tr h="1196282">
                <a:tc>
                  <a:txBody>
                    <a:bodyPr/>
                    <a:lstStyle/>
                    <a:p>
                      <a:r>
                        <a:rPr lang="en-US" dirty="0"/>
                        <a:t>Published in 2022 in the International Journal of Electronics and Communications.</a:t>
                      </a:r>
                      <a:endParaRPr lang="en-IN" dirty="0"/>
                    </a:p>
                  </a:txBody>
                  <a:tcPr/>
                </a:tc>
                <a:tc>
                  <a:txBody>
                    <a:bodyPr/>
                    <a:lstStyle/>
                    <a:p>
                      <a:r>
                        <a:rPr lang="en-US" dirty="0"/>
                        <a:t>Implementation of Optimized Adaptive LMS Noise Cancellation System to Enhance Signal to Noise Ratio</a:t>
                      </a:r>
                      <a:endParaRPr lang="en-IN" dirty="0"/>
                    </a:p>
                  </a:txBody>
                  <a:tcPr/>
                </a:tc>
                <a:tc>
                  <a:txBody>
                    <a:bodyPr/>
                    <a:lstStyle/>
                    <a:p>
                      <a:r>
                        <a:rPr lang="en-US" dirty="0"/>
                        <a:t>The paper focuses on optimizing the LMS algorithm to improve the signal-to-noise ratio (SNR) in communication systems, demonstrating significant performance enhancements in various noise environments.</a:t>
                      </a:r>
                      <a:endParaRPr lang="en-IN" dirty="0"/>
                    </a:p>
                  </a:txBody>
                  <a:tcPr/>
                </a:tc>
                <a:extLst>
                  <a:ext uri="{0D108BD9-81ED-4DB2-BD59-A6C34878D82A}">
                    <a16:rowId xmlns:a16="http://schemas.microsoft.com/office/drawing/2014/main" val="3796677851"/>
                  </a:ext>
                </a:extLst>
              </a:tr>
              <a:tr h="1196282">
                <a:tc>
                  <a:txBody>
                    <a:bodyPr/>
                    <a:lstStyle/>
                    <a:p>
                      <a:r>
                        <a:rPr lang="en-US" dirty="0"/>
                        <a:t>Published in 2021 in IEEE Transactions on Signal Processing.</a:t>
                      </a:r>
                      <a:endParaRPr lang="en-IN" dirty="0"/>
                    </a:p>
                  </a:txBody>
                  <a:tcPr/>
                </a:tc>
                <a:tc>
                  <a:txBody>
                    <a:bodyPr/>
                    <a:lstStyle/>
                    <a:p>
                      <a:r>
                        <a:rPr lang="en-IN" dirty="0"/>
                        <a:t>Reconfigurable Filter Design for Multiband Noise Cancellation</a:t>
                      </a:r>
                    </a:p>
                  </a:txBody>
                  <a:tcPr/>
                </a:tc>
                <a:tc>
                  <a:txBody>
                    <a:bodyPr/>
                    <a:lstStyle/>
                    <a:p>
                      <a:r>
                        <a:rPr lang="en-US" dirty="0"/>
                        <a:t>This research introduces a reconfigurable filter design that can adapt to different noise bands, improving the versatility and effectiveness of noise cancellation systems in dynamic environments.</a:t>
                      </a:r>
                      <a:endParaRPr lang="en-IN" dirty="0"/>
                    </a:p>
                  </a:txBody>
                  <a:tcPr/>
                </a:tc>
                <a:extLst>
                  <a:ext uri="{0D108BD9-81ED-4DB2-BD59-A6C34878D82A}">
                    <a16:rowId xmlns:a16="http://schemas.microsoft.com/office/drawing/2014/main" val="2088376628"/>
                  </a:ext>
                </a:extLst>
              </a:tr>
              <a:tr h="1196282">
                <a:tc>
                  <a:txBody>
                    <a:bodyPr/>
                    <a:lstStyle/>
                    <a:p>
                      <a:r>
                        <a:rPr lang="en-US" dirty="0"/>
                        <a:t>Published in 2022 in the Journal of Signal and Information Processing.</a:t>
                      </a:r>
                      <a:endParaRPr lang="en-IN" dirty="0"/>
                    </a:p>
                  </a:txBody>
                  <a:tcPr/>
                </a:tc>
                <a:tc>
                  <a:txBody>
                    <a:bodyPr/>
                    <a:lstStyle/>
                    <a:p>
                      <a:r>
                        <a:rPr lang="en-US" dirty="0"/>
                        <a:t>A Comparative Study on Characteristics and Properties of Adaptive Algorithms applied to Noise Cancellation Techniques</a:t>
                      </a:r>
                      <a:endParaRPr lang="en-IN" dirty="0"/>
                    </a:p>
                  </a:txBody>
                  <a:tcPr/>
                </a:tc>
                <a:tc>
                  <a:txBody>
                    <a:bodyPr/>
                    <a:lstStyle/>
                    <a:p>
                      <a:r>
                        <a:rPr lang="en-US" dirty="0"/>
                        <a:t>This study compares various adaptive algorithms like LMS, RLS, and NLMS, analyzing their strengths and weaknesses in noise cancellation applications, providing insights into selecting the most suitable algorithm for specific use cases.</a:t>
                      </a:r>
                      <a:endParaRPr lang="en-IN" dirty="0"/>
                    </a:p>
                  </a:txBody>
                  <a:tcPr/>
                </a:tc>
                <a:extLst>
                  <a:ext uri="{0D108BD9-81ED-4DB2-BD59-A6C34878D82A}">
                    <a16:rowId xmlns:a16="http://schemas.microsoft.com/office/drawing/2014/main" val="425164716"/>
                  </a:ext>
                </a:extLst>
              </a:tr>
            </a:tbl>
          </a:graphicData>
        </a:graphic>
      </p:graphicFrame>
    </p:spTree>
    <p:extLst>
      <p:ext uri="{BB962C8B-B14F-4D97-AF65-F5344CB8AC3E}">
        <p14:creationId xmlns:p14="http://schemas.microsoft.com/office/powerpoint/2010/main" val="21668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4D4524-7783-F8EA-A69D-D2277B463F8E}"/>
              </a:ext>
            </a:extLst>
          </p:cNvPr>
          <p:cNvGraphicFramePr>
            <a:graphicFrameLocks noGrp="1"/>
          </p:cNvGraphicFramePr>
          <p:nvPr>
            <p:extLst>
              <p:ext uri="{D42A27DB-BD31-4B8C-83A1-F6EECF244321}">
                <p14:modId xmlns:p14="http://schemas.microsoft.com/office/powerpoint/2010/main" val="3858766629"/>
              </p:ext>
            </p:extLst>
          </p:nvPr>
        </p:nvGraphicFramePr>
        <p:xfrm>
          <a:off x="0" y="0"/>
          <a:ext cx="12192000" cy="3841252"/>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158780406"/>
                    </a:ext>
                  </a:extLst>
                </a:gridCol>
                <a:gridCol w="4064000">
                  <a:extLst>
                    <a:ext uri="{9D8B030D-6E8A-4147-A177-3AD203B41FA5}">
                      <a16:colId xmlns:a16="http://schemas.microsoft.com/office/drawing/2014/main" val="2607700218"/>
                    </a:ext>
                  </a:extLst>
                </a:gridCol>
                <a:gridCol w="4064000">
                  <a:extLst>
                    <a:ext uri="{9D8B030D-6E8A-4147-A177-3AD203B41FA5}">
                      <a16:colId xmlns:a16="http://schemas.microsoft.com/office/drawing/2014/main" val="904637328"/>
                    </a:ext>
                  </a:extLst>
                </a:gridCol>
              </a:tblGrid>
              <a:tr h="671332">
                <a:tc>
                  <a:txBody>
                    <a:bodyPr/>
                    <a:lstStyle/>
                    <a:p>
                      <a:r>
                        <a:rPr lang="en-IN" sz="2000" dirty="0"/>
                        <a:t>  YEAR AND PUBLICATION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t>TOPIC</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t>INFERENCE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4869815"/>
                  </a:ext>
                </a:extLst>
              </a:tr>
              <a:tr h="1143001">
                <a:tc>
                  <a:txBody>
                    <a:bodyPr/>
                    <a:lstStyle/>
                    <a:p>
                      <a:r>
                        <a:rPr lang="en-IN" dirty="0"/>
                        <a:t>IEEE Transactions on Signal Processing</a:t>
                      </a:r>
                    </a:p>
                  </a:txBody>
                  <a:tcPr/>
                </a:tc>
                <a:tc>
                  <a:txBody>
                    <a:bodyPr/>
                    <a:lstStyle/>
                    <a:p>
                      <a:r>
                        <a:rPr lang="en-IN" dirty="0"/>
                        <a:t>Performance Analysis of Adaptive Filters for Noise Cancellation in Various Environments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The paper discusses the performance of different adaptive filter algorithms in various noise environments, providing a comparative study on their effectiveness.</a:t>
                      </a:r>
                    </a:p>
                    <a:p>
                      <a:endParaRPr lang="en-IN" dirty="0"/>
                    </a:p>
                  </a:txBody>
                  <a:tcPr/>
                </a:tc>
                <a:extLst>
                  <a:ext uri="{0D108BD9-81ED-4DB2-BD59-A6C34878D82A}">
                    <a16:rowId xmlns:a16="http://schemas.microsoft.com/office/drawing/2014/main" val="2808606529"/>
                  </a:ext>
                </a:extLst>
              </a:tr>
              <a:tr h="1143001">
                <a:tc>
                  <a:txBody>
                    <a:bodyPr/>
                    <a:lstStyle/>
                    <a:p>
                      <a:r>
                        <a:rPr lang="en-IN" sz="1400" dirty="0"/>
                        <a:t>Multidimensional Systems and Signal Processing 33, 1387-1408 (2022).</a:t>
                      </a:r>
                      <a:endParaRPr lang="en-IN" dirty="0"/>
                    </a:p>
                  </a:txBody>
                  <a:tcPr/>
                </a:tc>
                <a:tc>
                  <a:txBody>
                    <a:bodyPr/>
                    <a:lstStyle/>
                    <a:p>
                      <a:r>
                        <a:rPr lang="en-IN" sz="1400" dirty="0"/>
                        <a:t>A low-cost automatic switched adaptive filtering technique for denoising impaired speech signals.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proposed adaptive filter model, which combines LMS and NLMS algorithms, effectively reduces noise in speech signals, particularly those affected by Parkinson's disease. This model outperforms existing filters by significantly improving SNR, MSE, and PSNR, offering a cost-effective solution for adaptive noise cancellation with high accuracy.</a:t>
                      </a:r>
                    </a:p>
                    <a:p>
                      <a:endParaRPr lang="en-IN" dirty="0"/>
                    </a:p>
                  </a:txBody>
                  <a:tcPr/>
                </a:tc>
                <a:extLst>
                  <a:ext uri="{0D108BD9-81ED-4DB2-BD59-A6C34878D82A}">
                    <a16:rowId xmlns:a16="http://schemas.microsoft.com/office/drawing/2014/main" val="2894116689"/>
                  </a:ext>
                </a:extLst>
              </a:tr>
            </a:tbl>
          </a:graphicData>
        </a:graphic>
      </p:graphicFrame>
    </p:spTree>
    <p:extLst>
      <p:ext uri="{BB962C8B-B14F-4D97-AF65-F5344CB8AC3E}">
        <p14:creationId xmlns:p14="http://schemas.microsoft.com/office/powerpoint/2010/main" val="38030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A696-657F-02AA-9448-1A75F01BB48E}"/>
              </a:ext>
            </a:extLst>
          </p:cNvPr>
          <p:cNvSpPr>
            <a:spLocks noGrp="1"/>
          </p:cNvSpPr>
          <p:nvPr>
            <p:ph type="title"/>
          </p:nvPr>
        </p:nvSpPr>
        <p:spPr>
          <a:xfrm>
            <a:off x="3576576" y="365125"/>
            <a:ext cx="7777223" cy="1325563"/>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EA9AC88B-1F5F-11DA-714F-B12809A23ED0}"/>
              </a:ext>
            </a:extLst>
          </p:cNvPr>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Challenges with Traditional Adaptive Filters: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achieving high Signal-to-Noise Ratio (SNR) with low estimation error.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 convergence rates.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Instability in performance.</a:t>
            </a:r>
          </a:p>
          <a:p>
            <a:pPr marL="114300" indent="0">
              <a:buNone/>
            </a:pPr>
            <a:r>
              <a:rPr lang="en-US" b="1" dirty="0">
                <a:latin typeface="Times New Roman" panose="02020603050405020304" pitchFamily="18" charset="0"/>
                <a:cs typeface="Times New Roman" panose="02020603050405020304" pitchFamily="18" charset="0"/>
              </a:rPr>
              <a:t>Limitations of Existing Filters: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Fixed-stage filters are not adaptable to varying noise environments.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is limited due to the inability to adjust filter stages dynamically.</a:t>
            </a:r>
          </a:p>
          <a:p>
            <a:endParaRPr lang="en-IN" dirty="0"/>
          </a:p>
        </p:txBody>
      </p:sp>
    </p:spTree>
    <p:extLst>
      <p:ext uri="{BB962C8B-B14F-4D97-AF65-F5344CB8AC3E}">
        <p14:creationId xmlns:p14="http://schemas.microsoft.com/office/powerpoint/2010/main" val="8777678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1415</Words>
  <Application>Microsoft Office PowerPoint</Application>
  <PresentationFormat>Widescreen</PresentationFormat>
  <Paragraphs>105</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Office Theme</vt:lpstr>
      <vt:lpstr>PCG Signal Denoising Using Switched Adaptive Filtering Technique with low-Complexity (B145)</vt:lpstr>
      <vt:lpstr>INDEX</vt:lpstr>
      <vt:lpstr>INTRODUCTION</vt:lpstr>
      <vt:lpstr>PowerPoint Presentation</vt:lpstr>
      <vt:lpstr>Motivation &amp; Objectives of the work</vt:lpstr>
      <vt:lpstr>Objective </vt:lpstr>
      <vt:lpstr>Literature survey </vt:lpstr>
      <vt:lpstr>PowerPoint Presentation</vt:lpstr>
      <vt:lpstr>Problem Statement</vt:lpstr>
      <vt:lpstr>PowerPoint Presentation</vt:lpstr>
      <vt:lpstr>Block Diagram of Adaptive Filter</vt:lpstr>
      <vt:lpstr>PowerPoint Presentation</vt:lpstr>
      <vt:lpstr>Proposed approach</vt:lpstr>
      <vt:lpstr>PowerPoint Presentation</vt:lpstr>
      <vt:lpstr>Realistic Constraints</vt:lpstr>
      <vt:lpstr>Results</vt:lpstr>
      <vt:lpstr>Results</vt:lpstr>
      <vt:lpstr>Time  &amp; Action Plan (Gantt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Vadivukkarasi K</dc:creator>
  <cp:lastModifiedBy>swapnil maiti</cp:lastModifiedBy>
  <cp:revision>16</cp:revision>
  <dcterms:created xsi:type="dcterms:W3CDTF">2024-01-05T04:56:25Z</dcterms:created>
  <dcterms:modified xsi:type="dcterms:W3CDTF">2024-09-14T10:00:43Z</dcterms:modified>
</cp:coreProperties>
</file>