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3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3404A2-7DFC-4485-94FA-985F71D059CC}"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8F7DF6-131E-485B-B96B-6B6871224A72}"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5733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A3404A2-7DFC-4485-94FA-985F71D059CC}" type="datetimeFigureOut">
              <a:rPr lang="en-IN" smtClean="0"/>
              <a:t>20-10-2022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8F7DF6-131E-485B-B96B-6B6871224A72}" type="slidenum">
              <a:rPr lang="en-IN" smtClean="0"/>
              <a:t>‹#›</a:t>
            </a:fld>
            <a:endParaRPr lang="en-IN"/>
          </a:p>
        </p:txBody>
      </p:sp>
    </p:spTree>
    <p:extLst>
      <p:ext uri="{BB962C8B-B14F-4D97-AF65-F5344CB8AC3E}">
        <p14:creationId xmlns:p14="http://schemas.microsoft.com/office/powerpoint/2010/main" val="3658005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3404A2-7DFC-4485-94FA-985F71D059CC}"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8F7DF6-131E-485B-B96B-6B6871224A72}" type="slidenum">
              <a:rPr lang="en-IN" smtClean="0"/>
              <a:t>‹#›</a:t>
            </a:fld>
            <a:endParaRPr lang="en-IN"/>
          </a:p>
        </p:txBody>
      </p:sp>
    </p:spTree>
    <p:extLst>
      <p:ext uri="{BB962C8B-B14F-4D97-AF65-F5344CB8AC3E}">
        <p14:creationId xmlns:p14="http://schemas.microsoft.com/office/powerpoint/2010/main" val="275342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3404A2-7DFC-4485-94FA-985F71D059CC}"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8F7DF6-131E-485B-B96B-6B6871224A72}"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61218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3404A2-7DFC-4485-94FA-985F71D059CC}"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8F7DF6-131E-485B-B96B-6B6871224A72}" type="slidenum">
              <a:rPr lang="en-IN" smtClean="0"/>
              <a:t>‹#›</a:t>
            </a:fld>
            <a:endParaRPr lang="en-IN"/>
          </a:p>
        </p:txBody>
      </p:sp>
    </p:spTree>
    <p:extLst>
      <p:ext uri="{BB962C8B-B14F-4D97-AF65-F5344CB8AC3E}">
        <p14:creationId xmlns:p14="http://schemas.microsoft.com/office/powerpoint/2010/main" val="1808450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3404A2-7DFC-4485-94FA-985F71D059CC}"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8F7DF6-131E-485B-B96B-6B6871224A72}"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77302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3404A2-7DFC-4485-94FA-985F71D059CC}"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8F7DF6-131E-485B-B96B-6B6871224A72}" type="slidenum">
              <a:rPr lang="en-IN" smtClean="0"/>
              <a:t>‹#›</a:t>
            </a:fld>
            <a:endParaRPr lang="en-IN"/>
          </a:p>
        </p:txBody>
      </p:sp>
    </p:spTree>
    <p:extLst>
      <p:ext uri="{BB962C8B-B14F-4D97-AF65-F5344CB8AC3E}">
        <p14:creationId xmlns:p14="http://schemas.microsoft.com/office/powerpoint/2010/main" val="2500062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404A2-7DFC-4485-94FA-985F71D059CC}"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8F7DF6-131E-485B-B96B-6B6871224A72}" type="slidenum">
              <a:rPr lang="en-IN" smtClean="0"/>
              <a:t>‹#›</a:t>
            </a:fld>
            <a:endParaRPr lang="en-IN"/>
          </a:p>
        </p:txBody>
      </p:sp>
    </p:spTree>
    <p:extLst>
      <p:ext uri="{BB962C8B-B14F-4D97-AF65-F5344CB8AC3E}">
        <p14:creationId xmlns:p14="http://schemas.microsoft.com/office/powerpoint/2010/main" val="3170282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404A2-7DFC-4485-94FA-985F71D059CC}"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8F7DF6-131E-485B-B96B-6B6871224A72}" type="slidenum">
              <a:rPr lang="en-IN" smtClean="0"/>
              <a:t>‹#›</a:t>
            </a:fld>
            <a:endParaRPr lang="en-IN"/>
          </a:p>
        </p:txBody>
      </p:sp>
    </p:spTree>
    <p:extLst>
      <p:ext uri="{BB962C8B-B14F-4D97-AF65-F5344CB8AC3E}">
        <p14:creationId xmlns:p14="http://schemas.microsoft.com/office/powerpoint/2010/main" val="3199849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404A2-7DFC-4485-94FA-985F71D059CC}"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8F7DF6-131E-485B-B96B-6B6871224A72}" type="slidenum">
              <a:rPr lang="en-IN" smtClean="0"/>
              <a:t>‹#›</a:t>
            </a:fld>
            <a:endParaRPr lang="en-IN"/>
          </a:p>
        </p:txBody>
      </p:sp>
    </p:spTree>
    <p:extLst>
      <p:ext uri="{BB962C8B-B14F-4D97-AF65-F5344CB8AC3E}">
        <p14:creationId xmlns:p14="http://schemas.microsoft.com/office/powerpoint/2010/main" val="495026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3404A2-7DFC-4485-94FA-985F71D059CC}"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8F7DF6-131E-485B-B96B-6B6871224A72}" type="slidenum">
              <a:rPr lang="en-IN" smtClean="0"/>
              <a:t>‹#›</a:t>
            </a:fld>
            <a:endParaRPr lang="en-IN"/>
          </a:p>
        </p:txBody>
      </p:sp>
    </p:spTree>
    <p:extLst>
      <p:ext uri="{BB962C8B-B14F-4D97-AF65-F5344CB8AC3E}">
        <p14:creationId xmlns:p14="http://schemas.microsoft.com/office/powerpoint/2010/main" val="2129065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3404A2-7DFC-4485-94FA-985F71D059CC}" type="datetimeFigureOut">
              <a:rPr lang="en-IN" smtClean="0"/>
              <a:t>20-10-2022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8F7DF6-131E-485B-B96B-6B6871224A72}" type="slidenum">
              <a:rPr lang="en-IN" smtClean="0"/>
              <a:t>‹#›</a:t>
            </a:fld>
            <a:endParaRPr lang="en-IN"/>
          </a:p>
        </p:txBody>
      </p:sp>
    </p:spTree>
    <p:extLst>
      <p:ext uri="{BB962C8B-B14F-4D97-AF65-F5344CB8AC3E}">
        <p14:creationId xmlns:p14="http://schemas.microsoft.com/office/powerpoint/2010/main" val="168972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3404A2-7DFC-4485-94FA-985F71D059CC}" type="datetimeFigureOut">
              <a:rPr lang="en-IN" smtClean="0"/>
              <a:t>20-10-2022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8F7DF6-131E-485B-B96B-6B6871224A72}" type="slidenum">
              <a:rPr lang="en-IN" smtClean="0"/>
              <a:t>‹#›</a:t>
            </a:fld>
            <a:endParaRPr lang="en-IN"/>
          </a:p>
        </p:txBody>
      </p:sp>
    </p:spTree>
    <p:extLst>
      <p:ext uri="{BB962C8B-B14F-4D97-AF65-F5344CB8AC3E}">
        <p14:creationId xmlns:p14="http://schemas.microsoft.com/office/powerpoint/2010/main" val="736228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3404A2-7DFC-4485-94FA-985F71D059CC}" type="datetimeFigureOut">
              <a:rPr lang="en-IN" smtClean="0"/>
              <a:t>20-10-2022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8F7DF6-131E-485B-B96B-6B6871224A72}" type="slidenum">
              <a:rPr lang="en-IN" smtClean="0"/>
              <a:t>‹#›</a:t>
            </a:fld>
            <a:endParaRPr lang="en-IN"/>
          </a:p>
        </p:txBody>
      </p:sp>
    </p:spTree>
    <p:extLst>
      <p:ext uri="{BB962C8B-B14F-4D97-AF65-F5344CB8AC3E}">
        <p14:creationId xmlns:p14="http://schemas.microsoft.com/office/powerpoint/2010/main" val="61609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3404A2-7DFC-4485-94FA-985F71D059CC}" type="datetimeFigureOut">
              <a:rPr lang="en-IN" smtClean="0"/>
              <a:t>20-10-2022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8F7DF6-131E-485B-B96B-6B6871224A72}" type="slidenum">
              <a:rPr lang="en-IN" smtClean="0"/>
              <a:t>‹#›</a:t>
            </a:fld>
            <a:endParaRPr lang="en-IN"/>
          </a:p>
        </p:txBody>
      </p:sp>
    </p:spTree>
    <p:extLst>
      <p:ext uri="{BB962C8B-B14F-4D97-AF65-F5344CB8AC3E}">
        <p14:creationId xmlns:p14="http://schemas.microsoft.com/office/powerpoint/2010/main" val="921724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3404A2-7DFC-4485-94FA-985F71D059CC}" type="datetimeFigureOut">
              <a:rPr lang="en-IN" smtClean="0"/>
              <a:t>20-10-2022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8F7DF6-131E-485B-B96B-6B6871224A72}" type="slidenum">
              <a:rPr lang="en-IN" smtClean="0"/>
              <a:t>‹#›</a:t>
            </a:fld>
            <a:endParaRPr lang="en-IN"/>
          </a:p>
        </p:txBody>
      </p:sp>
    </p:spTree>
    <p:extLst>
      <p:ext uri="{BB962C8B-B14F-4D97-AF65-F5344CB8AC3E}">
        <p14:creationId xmlns:p14="http://schemas.microsoft.com/office/powerpoint/2010/main" val="3287775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3404A2-7DFC-4485-94FA-985F71D059CC}" type="datetimeFigureOut">
              <a:rPr lang="en-IN" smtClean="0"/>
              <a:t>20-10-2022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8F7DF6-131E-485B-B96B-6B6871224A72}" type="slidenum">
              <a:rPr lang="en-IN" smtClean="0"/>
              <a:t>‹#›</a:t>
            </a:fld>
            <a:endParaRPr lang="en-IN"/>
          </a:p>
        </p:txBody>
      </p:sp>
    </p:spTree>
    <p:extLst>
      <p:ext uri="{BB962C8B-B14F-4D97-AF65-F5344CB8AC3E}">
        <p14:creationId xmlns:p14="http://schemas.microsoft.com/office/powerpoint/2010/main" val="319266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A3404A2-7DFC-4485-94FA-985F71D059CC}" type="datetimeFigureOut">
              <a:rPr lang="en-IN" smtClean="0"/>
              <a:t>20-10-2022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98F7DF6-131E-485B-B96B-6B6871224A72}" type="slidenum">
              <a:rPr lang="en-IN" smtClean="0"/>
              <a:t>‹#›</a:t>
            </a:fld>
            <a:endParaRPr lang="en-IN"/>
          </a:p>
        </p:txBody>
      </p:sp>
    </p:spTree>
    <p:extLst>
      <p:ext uri="{BB962C8B-B14F-4D97-AF65-F5344CB8AC3E}">
        <p14:creationId xmlns:p14="http://schemas.microsoft.com/office/powerpoint/2010/main" val="3909291916"/>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FA9B-1176-DD86-5382-902B08F5ACCC}"/>
              </a:ext>
            </a:extLst>
          </p:cNvPr>
          <p:cNvSpPr>
            <a:spLocks noGrp="1"/>
          </p:cNvSpPr>
          <p:nvPr>
            <p:ph type="ctrTitle"/>
          </p:nvPr>
        </p:nvSpPr>
        <p:spPr>
          <a:xfrm>
            <a:off x="1524000" y="374947"/>
            <a:ext cx="9144000" cy="1391709"/>
          </a:xfrm>
        </p:spPr>
        <p:txBody>
          <a:bodyPr>
            <a:normAutofit fontScale="90000"/>
          </a:bodyPr>
          <a:lstStyle/>
          <a:p>
            <a:r>
              <a:rPr lang="en-IN" sz="4400" b="1" u="sng" dirty="0">
                <a:latin typeface="Arial" panose="020B0604020202020204" pitchFamily="34" charset="0"/>
                <a:cs typeface="Arial" panose="020B0604020202020204" pitchFamily="34" charset="0"/>
              </a:rPr>
              <a:t>INTRODUCTION TO LOCATION BASED SERVICES</a:t>
            </a:r>
          </a:p>
        </p:txBody>
      </p:sp>
      <p:sp>
        <p:nvSpPr>
          <p:cNvPr id="3" name="Subtitle 2">
            <a:extLst>
              <a:ext uri="{FF2B5EF4-FFF2-40B4-BE49-F238E27FC236}">
                <a16:creationId xmlns:a16="http://schemas.microsoft.com/office/drawing/2014/main" id="{5832827B-B937-21B3-96ED-DCCE9886D6DE}"/>
              </a:ext>
            </a:extLst>
          </p:cNvPr>
          <p:cNvSpPr>
            <a:spLocks noGrp="1"/>
          </p:cNvSpPr>
          <p:nvPr>
            <p:ph type="subTitle" idx="1"/>
          </p:nvPr>
        </p:nvSpPr>
        <p:spPr>
          <a:xfrm>
            <a:off x="2089530" y="5760154"/>
            <a:ext cx="9144000" cy="1655762"/>
          </a:xfrm>
        </p:spPr>
        <p:txBody>
          <a:bodyPr>
            <a:normAutofit/>
          </a:bodyPr>
          <a:lstStyle/>
          <a:p>
            <a:r>
              <a:rPr lang="en-IN" sz="3200" b="1" dirty="0"/>
              <a:t>By Rahul </a:t>
            </a:r>
            <a:r>
              <a:rPr lang="en-IN" sz="3200" b="1" dirty="0" err="1"/>
              <a:t>Nandkumar</a:t>
            </a:r>
            <a:r>
              <a:rPr lang="en-IN" sz="3200" b="1" dirty="0"/>
              <a:t> (RA1911001010052)</a:t>
            </a:r>
          </a:p>
        </p:txBody>
      </p:sp>
      <p:pic>
        <p:nvPicPr>
          <p:cNvPr id="1026" name="Picture 2" descr="A Guide To What Location Based Services Mean To Businesses">
            <a:extLst>
              <a:ext uri="{FF2B5EF4-FFF2-40B4-BE49-F238E27FC236}">
                <a16:creationId xmlns:a16="http://schemas.microsoft.com/office/drawing/2014/main" id="{E104D5A3-B724-9139-5C35-4ADFE8376A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5957" y="2115024"/>
            <a:ext cx="4006470" cy="31985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op 10 Location Based Service Providers in 2017- 21 - Technavio">
            <a:extLst>
              <a:ext uri="{FF2B5EF4-FFF2-40B4-BE49-F238E27FC236}">
                <a16:creationId xmlns:a16="http://schemas.microsoft.com/office/drawing/2014/main" id="{3ACE4826-ABC6-FCCE-9943-731928E05D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530" y="2115024"/>
            <a:ext cx="4006470" cy="3198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430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AE785-7FAE-6269-2157-1F794A23EFAE}"/>
              </a:ext>
            </a:extLst>
          </p:cNvPr>
          <p:cNvSpPr>
            <a:spLocks noGrp="1"/>
          </p:cNvSpPr>
          <p:nvPr>
            <p:ph type="title"/>
          </p:nvPr>
        </p:nvSpPr>
        <p:spPr>
          <a:xfrm>
            <a:off x="507274" y="391349"/>
            <a:ext cx="8534400" cy="1507067"/>
          </a:xfrm>
        </p:spPr>
        <p:txBody>
          <a:bodyPr>
            <a:normAutofit/>
          </a:bodyPr>
          <a:lstStyle/>
          <a:p>
            <a:r>
              <a:rPr lang="en-IN" b="1" dirty="0">
                <a:latin typeface="Arial" panose="020B0604020202020204" pitchFamily="34" charset="0"/>
                <a:cs typeface="Arial" panose="020B0604020202020204" pitchFamily="34" charset="0"/>
              </a:rPr>
              <a:t>WHAT IS A LOCATION BASED SERVICE?</a:t>
            </a:r>
          </a:p>
        </p:txBody>
      </p:sp>
      <p:sp>
        <p:nvSpPr>
          <p:cNvPr id="3" name="Content Placeholder 2">
            <a:extLst>
              <a:ext uri="{FF2B5EF4-FFF2-40B4-BE49-F238E27FC236}">
                <a16:creationId xmlns:a16="http://schemas.microsoft.com/office/drawing/2014/main" id="{F1EF8589-69E6-7CF4-B7DF-E49AFEEF5A91}"/>
              </a:ext>
            </a:extLst>
          </p:cNvPr>
          <p:cNvSpPr>
            <a:spLocks noGrp="1"/>
          </p:cNvSpPr>
          <p:nvPr>
            <p:ph idx="1"/>
          </p:nvPr>
        </p:nvSpPr>
        <p:spPr>
          <a:xfrm>
            <a:off x="333103" y="1898416"/>
            <a:ext cx="10515600" cy="4351338"/>
          </a:xfrm>
        </p:spPr>
        <p:txBody>
          <a:bodyPr>
            <a:normAutofit/>
          </a:bodyPr>
          <a:lstStyle/>
          <a:p>
            <a:r>
              <a:rPr lang="en-US" sz="2400" b="0" i="0" dirty="0">
                <a:solidFill>
                  <a:srgbClr val="002060"/>
                </a:solidFill>
                <a:effectLst/>
                <a:latin typeface="Arial" panose="020B0604020202020204" pitchFamily="34" charset="0"/>
                <a:cs typeface="Arial" panose="020B0604020202020204" pitchFamily="34" charset="0"/>
              </a:rPr>
              <a:t>A location based service (LBS) is a software service for mobile device applications that require knowledge about where the mobile device is geographically located.</a:t>
            </a:r>
          </a:p>
          <a:p>
            <a:endParaRPr lang="en-US" sz="2400" dirty="0">
              <a:solidFill>
                <a:srgbClr val="002060"/>
              </a:solidFill>
              <a:latin typeface="Arial" panose="020B0604020202020204" pitchFamily="34" charset="0"/>
              <a:cs typeface="Arial" panose="020B0604020202020204" pitchFamily="34" charset="0"/>
            </a:endParaRPr>
          </a:p>
          <a:p>
            <a:pPr marL="0" indent="0">
              <a:buNone/>
            </a:pPr>
            <a:endParaRPr lang="en-US" sz="2400" b="0" i="0" dirty="0">
              <a:solidFill>
                <a:srgbClr val="002060"/>
              </a:solidFill>
              <a:effectLst/>
              <a:latin typeface="Arial" panose="020B0604020202020204" pitchFamily="34" charset="0"/>
              <a:cs typeface="Arial" panose="020B0604020202020204" pitchFamily="34" charset="0"/>
            </a:endParaRPr>
          </a:p>
          <a:p>
            <a:r>
              <a:rPr lang="en-US" sz="2400" b="0" i="0" dirty="0">
                <a:solidFill>
                  <a:srgbClr val="002060"/>
                </a:solidFill>
                <a:effectLst/>
                <a:latin typeface="Arial" panose="020B0604020202020204" pitchFamily="34" charset="0"/>
              </a:rPr>
              <a:t>Location-based services integrate data from various resources, including Global Positioning System (GPS) satellites, cellular tower pings and short-range positioning </a:t>
            </a:r>
            <a:r>
              <a:rPr lang="en-US" sz="2400" dirty="0">
                <a:solidFill>
                  <a:srgbClr val="002060"/>
                </a:solidFill>
                <a:latin typeface="Arial" panose="020B0604020202020204" pitchFamily="34" charset="0"/>
              </a:rPr>
              <a:t>beacons</a:t>
            </a:r>
            <a:r>
              <a:rPr lang="en-US" sz="2400" b="0" i="0" dirty="0">
                <a:solidFill>
                  <a:srgbClr val="002060"/>
                </a:solidFill>
                <a:effectLst/>
                <a:latin typeface="Arial" panose="020B0604020202020204" pitchFamily="34" charset="0"/>
              </a:rPr>
              <a:t>, to provide services based on the user's geographical location. </a:t>
            </a:r>
            <a:endParaRPr lang="en-IN" sz="24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8749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9153C-C736-BC9F-50F5-08366AE03627}"/>
              </a:ext>
            </a:extLst>
          </p:cNvPr>
          <p:cNvSpPr>
            <a:spLocks noGrp="1"/>
          </p:cNvSpPr>
          <p:nvPr>
            <p:ph idx="1"/>
          </p:nvPr>
        </p:nvSpPr>
        <p:spPr>
          <a:xfrm>
            <a:off x="0" y="-1367246"/>
            <a:ext cx="11739154" cy="7985761"/>
          </a:xfrm>
        </p:spPr>
        <p:txBody>
          <a:bodyPr>
            <a:normAutofit/>
          </a:bodyPr>
          <a:lstStyle/>
          <a:p>
            <a:pPr marL="0" indent="0">
              <a:buNone/>
            </a:pPr>
            <a:r>
              <a:rPr lang="en-US" sz="2000" b="0" i="0" dirty="0">
                <a:solidFill>
                  <a:srgbClr val="002060"/>
                </a:solidFill>
                <a:effectLst/>
                <a:latin typeface="Arial" panose="020B0604020202020204" pitchFamily="34" charset="0"/>
              </a:rPr>
              <a:t>For location-based services to operate, the following four basic components are required:</a:t>
            </a:r>
          </a:p>
          <a:p>
            <a:pPr algn="l">
              <a:buFont typeface="Wingdings" panose="05000000000000000000" pitchFamily="2" charset="2"/>
              <a:buChar char="v"/>
            </a:pPr>
            <a:r>
              <a:rPr lang="en-US" sz="2000" dirty="0">
                <a:solidFill>
                  <a:srgbClr val="002060"/>
                </a:solidFill>
                <a:latin typeface="Arial" panose="020B0604020202020204" pitchFamily="34" charset="0"/>
              </a:rPr>
              <a:t> A</a:t>
            </a:r>
            <a:r>
              <a:rPr lang="en-US" sz="2000" b="0" i="0" dirty="0">
                <a:solidFill>
                  <a:srgbClr val="002060"/>
                </a:solidFill>
                <a:effectLst/>
                <a:latin typeface="Arial" panose="020B0604020202020204" pitchFamily="34" charset="0"/>
              </a:rPr>
              <a:t>n application that uses location-based services.</a:t>
            </a:r>
          </a:p>
          <a:p>
            <a:pPr algn="l">
              <a:buFont typeface="Wingdings" panose="05000000000000000000" pitchFamily="2" charset="2"/>
              <a:buChar char="v"/>
            </a:pPr>
            <a:r>
              <a:rPr lang="en-US" sz="2000" dirty="0">
                <a:solidFill>
                  <a:srgbClr val="002060"/>
                </a:solidFill>
                <a:latin typeface="Arial" panose="020B0604020202020204" pitchFamily="34" charset="0"/>
              </a:rPr>
              <a:t> A</a:t>
            </a:r>
            <a:r>
              <a:rPr lang="en-US" sz="2000" b="0" i="0" dirty="0">
                <a:solidFill>
                  <a:srgbClr val="002060"/>
                </a:solidFill>
                <a:effectLst/>
                <a:latin typeface="Arial" panose="020B0604020202020204" pitchFamily="34" charset="0"/>
              </a:rPr>
              <a:t> positioning mechanism to collect geodata.</a:t>
            </a:r>
          </a:p>
          <a:p>
            <a:pPr algn="l">
              <a:buFont typeface="Wingdings" panose="05000000000000000000" pitchFamily="2" charset="2"/>
              <a:buChar char="v"/>
            </a:pPr>
            <a:r>
              <a:rPr lang="en-US" sz="2000" dirty="0">
                <a:solidFill>
                  <a:srgbClr val="002060"/>
                </a:solidFill>
                <a:latin typeface="Arial" panose="020B0604020202020204" pitchFamily="34" charset="0"/>
              </a:rPr>
              <a:t> A</a:t>
            </a:r>
            <a:r>
              <a:rPr lang="en-US" sz="2000" b="0" i="0" dirty="0">
                <a:solidFill>
                  <a:srgbClr val="002060"/>
                </a:solidFill>
                <a:effectLst/>
                <a:latin typeface="Arial" panose="020B0604020202020204" pitchFamily="34" charset="0"/>
              </a:rPr>
              <a:t> mobile network to transmit or receive data.</a:t>
            </a:r>
          </a:p>
          <a:p>
            <a:pPr algn="l">
              <a:buFont typeface="Wingdings" panose="05000000000000000000" pitchFamily="2" charset="2"/>
              <a:buChar char="v"/>
            </a:pPr>
            <a:r>
              <a:rPr lang="en-US" sz="2000" dirty="0">
                <a:solidFill>
                  <a:srgbClr val="002060"/>
                </a:solidFill>
                <a:latin typeface="Arial" panose="020B0604020202020204" pitchFamily="34" charset="0"/>
              </a:rPr>
              <a:t> A</a:t>
            </a:r>
            <a:r>
              <a:rPr lang="en-US" sz="2000" b="0" i="0" dirty="0">
                <a:solidFill>
                  <a:srgbClr val="002060"/>
                </a:solidFill>
                <a:effectLst/>
                <a:latin typeface="Arial" panose="020B0604020202020204" pitchFamily="34" charset="0"/>
              </a:rPr>
              <a:t>nalytics software running on a remote server to compute and deliver relevant data to the user based on geographic location.</a:t>
            </a:r>
          </a:p>
          <a:p>
            <a:pPr marL="0" indent="0" algn="l">
              <a:buNone/>
            </a:pPr>
            <a:endParaRPr lang="en-US" sz="2000" dirty="0">
              <a:solidFill>
                <a:srgbClr val="002060"/>
              </a:solidFill>
              <a:latin typeface="Arial" panose="020B0604020202020204" pitchFamily="34" charset="0"/>
            </a:endParaRPr>
          </a:p>
          <a:p>
            <a:pPr>
              <a:buFont typeface="Wingdings" panose="05000000000000000000" pitchFamily="2" charset="2"/>
              <a:buChar char="§"/>
            </a:pPr>
            <a:r>
              <a:rPr lang="en-US" sz="2000" b="0" i="0" dirty="0">
                <a:solidFill>
                  <a:srgbClr val="002060"/>
                </a:solidFill>
                <a:effectLst/>
                <a:latin typeface="Arial" panose="020B0604020202020204" pitchFamily="34" charset="0"/>
              </a:rPr>
              <a:t>By law, location-based services must be permission-based, so the end user must opt in to the service in order to use it. In most cases, this means the user turns on the location-based service application and accepts a request to enable the service to know the device's location.</a:t>
            </a:r>
          </a:p>
          <a:p>
            <a:pPr marL="0" indent="0">
              <a:buNone/>
            </a:pPr>
            <a:endParaRPr lang="en-IN" sz="2400" dirty="0">
              <a:solidFill>
                <a:srgbClr val="002060"/>
              </a:solidFill>
            </a:endParaRPr>
          </a:p>
          <a:p>
            <a:pPr marL="0" indent="0">
              <a:buNone/>
            </a:pPr>
            <a:endParaRPr lang="en-IN" sz="2400" dirty="0">
              <a:solidFill>
                <a:srgbClr val="002060"/>
              </a:solidFill>
            </a:endParaRPr>
          </a:p>
        </p:txBody>
      </p:sp>
      <p:pic>
        <p:nvPicPr>
          <p:cNvPr id="2050" name="Picture 2" descr="iPhone location-based services">
            <a:extLst>
              <a:ext uri="{FF2B5EF4-FFF2-40B4-BE49-F238E27FC236}">
                <a16:creationId xmlns:a16="http://schemas.microsoft.com/office/drawing/2014/main" id="{244F745B-AA29-D220-3BD1-767C33EA9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7801" y="4559464"/>
            <a:ext cx="5120847" cy="2146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855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29441-FBBD-5C88-EB23-70C859645C96}"/>
              </a:ext>
            </a:extLst>
          </p:cNvPr>
          <p:cNvSpPr>
            <a:spLocks noGrp="1"/>
          </p:cNvSpPr>
          <p:nvPr>
            <p:ph type="title"/>
          </p:nvPr>
        </p:nvSpPr>
        <p:spPr>
          <a:xfrm>
            <a:off x="838200" y="553689"/>
            <a:ext cx="8534400" cy="1507067"/>
          </a:xfrm>
        </p:spPr>
        <p:txBody>
          <a:bodyPr>
            <a:normAutofit/>
          </a:bodyPr>
          <a:lstStyle/>
          <a:p>
            <a:r>
              <a:rPr lang="en-IN" b="1" u="sng" dirty="0">
                <a:latin typeface="Arial" panose="020B0604020202020204" pitchFamily="34" charset="0"/>
                <a:cs typeface="Arial" panose="020B0604020202020204" pitchFamily="34" charset="0"/>
              </a:rPr>
              <a:t>GOOGLE MAPS V2 SERVICES USING GOOGLE API</a:t>
            </a:r>
          </a:p>
        </p:txBody>
      </p:sp>
      <p:sp>
        <p:nvSpPr>
          <p:cNvPr id="3" name="Content Placeholder 2">
            <a:extLst>
              <a:ext uri="{FF2B5EF4-FFF2-40B4-BE49-F238E27FC236}">
                <a16:creationId xmlns:a16="http://schemas.microsoft.com/office/drawing/2014/main" id="{16A773BF-9237-7662-B527-BFF69E31E009}"/>
              </a:ext>
            </a:extLst>
          </p:cNvPr>
          <p:cNvSpPr>
            <a:spLocks noGrp="1"/>
          </p:cNvSpPr>
          <p:nvPr>
            <p:ph idx="1"/>
          </p:nvPr>
        </p:nvSpPr>
        <p:spPr>
          <a:xfrm>
            <a:off x="838200" y="2060756"/>
            <a:ext cx="10515600" cy="4351338"/>
          </a:xfrm>
        </p:spPr>
        <p:txBody>
          <a:bodyPr/>
          <a:lstStyle/>
          <a:p>
            <a:r>
              <a:rPr lang="en-US" b="0" i="0" dirty="0">
                <a:solidFill>
                  <a:srgbClr val="222222"/>
                </a:solidFill>
                <a:effectLst/>
                <a:latin typeface="Roboto" panose="02000000000000000000" pitchFamily="2" charset="0"/>
              </a:rPr>
              <a:t>Allows your users to explore the world with rich maps provided by Google. It helps identify locations with </a:t>
            </a:r>
            <a:r>
              <a:rPr lang="en-US" b="1" i="0" dirty="0">
                <a:solidFill>
                  <a:srgbClr val="222222"/>
                </a:solidFill>
                <a:effectLst/>
                <a:latin typeface="Roboto" panose="02000000000000000000" pitchFamily="2" charset="0"/>
              </a:rPr>
              <a:t>custom markers</a:t>
            </a:r>
            <a:r>
              <a:rPr lang="en-US" b="0" i="0" dirty="0">
                <a:solidFill>
                  <a:srgbClr val="222222"/>
                </a:solidFill>
                <a:effectLst/>
                <a:latin typeface="Roboto" panose="02000000000000000000" pitchFamily="2" charset="0"/>
              </a:rPr>
              <a:t>, augments the map data with </a:t>
            </a:r>
            <a:r>
              <a:rPr lang="en-US" b="1" i="0" dirty="0">
                <a:solidFill>
                  <a:srgbClr val="222222"/>
                </a:solidFill>
                <a:effectLst/>
                <a:latin typeface="Roboto" panose="02000000000000000000" pitchFamily="2" charset="0"/>
              </a:rPr>
              <a:t>image overlays</a:t>
            </a:r>
            <a:r>
              <a:rPr lang="en-US" b="0" i="0" dirty="0">
                <a:solidFill>
                  <a:srgbClr val="222222"/>
                </a:solidFill>
                <a:effectLst/>
                <a:latin typeface="Roboto" panose="02000000000000000000" pitchFamily="2" charset="0"/>
              </a:rPr>
              <a:t>, embeds </a:t>
            </a:r>
            <a:r>
              <a:rPr lang="en-US" b="1" i="0" dirty="0">
                <a:solidFill>
                  <a:srgbClr val="222222"/>
                </a:solidFill>
                <a:effectLst/>
                <a:latin typeface="Roboto" panose="02000000000000000000" pitchFamily="2" charset="0"/>
              </a:rPr>
              <a:t>one or more maps</a:t>
            </a:r>
            <a:r>
              <a:rPr lang="en-US" b="0" i="0" dirty="0">
                <a:solidFill>
                  <a:srgbClr val="222222"/>
                </a:solidFill>
                <a:effectLst/>
                <a:latin typeface="Roboto" panose="02000000000000000000" pitchFamily="2" charset="0"/>
              </a:rPr>
              <a:t> as fragments, and much more.</a:t>
            </a:r>
            <a:endParaRPr lang="en-IN" b="0" i="0" dirty="0">
              <a:solidFill>
                <a:srgbClr val="222222"/>
              </a:solidFill>
              <a:effectLst/>
              <a:latin typeface="Roboto" panose="02000000000000000000" pitchFamily="2" charset="0"/>
            </a:endParaRPr>
          </a:p>
          <a:p>
            <a:pPr marL="0" indent="0">
              <a:buNone/>
            </a:pPr>
            <a:r>
              <a:rPr lang="en-IN" sz="3200" dirty="0">
                <a:solidFill>
                  <a:srgbClr val="222222"/>
                </a:solidFill>
                <a:latin typeface="Roboto" panose="02000000000000000000" pitchFamily="2" charset="0"/>
              </a:rPr>
              <a:t>  Key features:</a:t>
            </a:r>
          </a:p>
          <a:p>
            <a:r>
              <a:rPr lang="en-US" b="0" i="0" dirty="0">
                <a:solidFill>
                  <a:srgbClr val="222222"/>
                </a:solidFill>
                <a:effectLst/>
                <a:latin typeface="Roboto" panose="02000000000000000000" pitchFamily="2" charset="0"/>
              </a:rPr>
              <a:t>Adds maps to your app</a:t>
            </a:r>
          </a:p>
          <a:p>
            <a:r>
              <a:rPr lang="en-IN" b="0" i="0" dirty="0">
                <a:solidFill>
                  <a:srgbClr val="222222"/>
                </a:solidFill>
                <a:effectLst/>
                <a:latin typeface="Roboto" panose="02000000000000000000" pitchFamily="2" charset="0"/>
              </a:rPr>
              <a:t>Customizes the map</a:t>
            </a:r>
          </a:p>
          <a:p>
            <a:r>
              <a:rPr lang="en-IN" b="0" i="0" dirty="0">
                <a:solidFill>
                  <a:srgbClr val="222222"/>
                </a:solidFill>
                <a:effectLst/>
                <a:latin typeface="Roboto" panose="02000000000000000000" pitchFamily="2" charset="0"/>
              </a:rPr>
              <a:t>Controls the user's view</a:t>
            </a:r>
          </a:p>
          <a:p>
            <a:r>
              <a:rPr lang="en-US" b="0" i="0" dirty="0">
                <a:solidFill>
                  <a:srgbClr val="222222"/>
                </a:solidFill>
                <a:effectLst/>
                <a:latin typeface="Roboto" panose="02000000000000000000" pitchFamily="2" charset="0"/>
              </a:rPr>
              <a:t>Adds Street View to your app</a:t>
            </a:r>
          </a:p>
          <a:p>
            <a:endParaRPr lang="en-IN" dirty="0"/>
          </a:p>
        </p:txBody>
      </p:sp>
    </p:spTree>
    <p:extLst>
      <p:ext uri="{BB962C8B-B14F-4D97-AF65-F5344CB8AC3E}">
        <p14:creationId xmlns:p14="http://schemas.microsoft.com/office/powerpoint/2010/main" val="1828384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AC1C03-362C-58B4-0A41-E5957A8D8769}"/>
              </a:ext>
            </a:extLst>
          </p:cNvPr>
          <p:cNvSpPr>
            <a:spLocks noGrp="1"/>
          </p:cNvSpPr>
          <p:nvPr>
            <p:ph idx="1"/>
          </p:nvPr>
        </p:nvSpPr>
        <p:spPr>
          <a:xfrm>
            <a:off x="365760" y="287383"/>
            <a:ext cx="10988040" cy="5889580"/>
          </a:xfrm>
        </p:spPr>
        <p:txBody>
          <a:bodyPr>
            <a:normAutofit/>
          </a:bodyPr>
          <a:lstStyle/>
          <a:p>
            <a:r>
              <a:rPr lang="en-US" b="0" i="0" dirty="0">
                <a:solidFill>
                  <a:srgbClr val="222222"/>
                </a:solidFill>
                <a:effectLst/>
                <a:latin typeface="Roboto" panose="02000000000000000000" pitchFamily="2" charset="0"/>
              </a:rPr>
              <a:t>With Google Maps Android API v2, you can embed maps into an activity as a fragment with a simple XML snippet. </a:t>
            </a:r>
            <a:r>
              <a:rPr lang="en-US" dirty="0">
                <a:solidFill>
                  <a:srgbClr val="222222"/>
                </a:solidFill>
                <a:latin typeface="Roboto" panose="02000000000000000000" pitchFamily="2" charset="0"/>
              </a:rPr>
              <a:t>It</a:t>
            </a:r>
            <a:r>
              <a:rPr lang="en-US" b="0" i="0" dirty="0">
                <a:solidFill>
                  <a:srgbClr val="222222"/>
                </a:solidFill>
                <a:effectLst/>
                <a:latin typeface="Roboto" panose="02000000000000000000" pitchFamily="2" charset="0"/>
              </a:rPr>
              <a:t> offer exciting features such as 3D maps; indoor, satellite, terrain, and hybrid maps; vector-based tiles for efficient caching and drawing; animated transitions; and much more.</a:t>
            </a:r>
          </a:p>
          <a:p>
            <a:endParaRPr lang="en-US" dirty="0">
              <a:solidFill>
                <a:srgbClr val="222222"/>
              </a:solidFill>
              <a:latin typeface="Roboto" panose="02000000000000000000" pitchFamily="2" charset="0"/>
            </a:endParaRPr>
          </a:p>
          <a:p>
            <a:r>
              <a:rPr lang="en-US" dirty="0">
                <a:solidFill>
                  <a:srgbClr val="222222"/>
                </a:solidFill>
                <a:latin typeface="Roboto" panose="02000000000000000000" pitchFamily="2" charset="0"/>
              </a:rPr>
              <a:t>With this API we </a:t>
            </a:r>
            <a:r>
              <a:rPr lang="en-US" b="0" i="0" dirty="0">
                <a:solidFill>
                  <a:srgbClr val="222222"/>
                </a:solidFill>
                <a:effectLst/>
                <a:latin typeface="Roboto" panose="02000000000000000000" pitchFamily="2" charset="0"/>
              </a:rPr>
              <a:t>can define custom colors or icons for your map markers to match your app's look and feel. To further enhance the app, draw polylines and polygons to indicate paths or regions, or provide complete image overlays</a:t>
            </a:r>
          </a:p>
          <a:p>
            <a:endParaRPr lang="en-US" b="0" i="0" dirty="0">
              <a:solidFill>
                <a:srgbClr val="222222"/>
              </a:solidFill>
              <a:effectLst/>
              <a:latin typeface="Roboto" panose="02000000000000000000" pitchFamily="2" charset="0"/>
            </a:endParaRPr>
          </a:p>
          <a:p>
            <a:r>
              <a:rPr lang="en-US" dirty="0">
                <a:solidFill>
                  <a:srgbClr val="222222"/>
                </a:solidFill>
                <a:latin typeface="Roboto" panose="02000000000000000000" pitchFamily="2" charset="0"/>
              </a:rPr>
              <a:t>Provides </a:t>
            </a:r>
            <a:r>
              <a:rPr lang="en-US" b="0" i="0" dirty="0">
                <a:solidFill>
                  <a:srgbClr val="222222"/>
                </a:solidFill>
                <a:effectLst/>
                <a:latin typeface="Roboto" panose="02000000000000000000" pitchFamily="2" charset="0"/>
              </a:rPr>
              <a:t>your users with a different view of the world with the ability to control the rotation, tilt, zoom, and pan properties of the "camera" perspective of the map.</a:t>
            </a:r>
            <a:endParaRPr lang="en-IN" dirty="0"/>
          </a:p>
        </p:txBody>
      </p:sp>
    </p:spTree>
    <p:extLst>
      <p:ext uri="{BB962C8B-B14F-4D97-AF65-F5344CB8AC3E}">
        <p14:creationId xmlns:p14="http://schemas.microsoft.com/office/powerpoint/2010/main" val="598737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522BA5-9B2F-595B-A146-B99F3235F894}"/>
              </a:ext>
            </a:extLst>
          </p:cNvPr>
          <p:cNvSpPr>
            <a:spLocks noGrp="1"/>
          </p:cNvSpPr>
          <p:nvPr>
            <p:ph idx="1"/>
          </p:nvPr>
        </p:nvSpPr>
        <p:spPr>
          <a:xfrm>
            <a:off x="4894216" y="3013166"/>
            <a:ext cx="2725784" cy="879565"/>
          </a:xfrm>
        </p:spPr>
        <p:txBody>
          <a:bodyPr>
            <a:noAutofit/>
          </a:bodyPr>
          <a:lstStyle/>
          <a:p>
            <a:pPr marL="0" indent="0">
              <a:buNone/>
            </a:pPr>
            <a:r>
              <a:rPr lang="en-IN" sz="3600" dirty="0">
                <a:latin typeface="Bahnschrift SemiLight Condensed" panose="020B0502040204020203" pitchFamily="34" charset="0"/>
              </a:rPr>
              <a:t>THANK YOU !</a:t>
            </a:r>
          </a:p>
        </p:txBody>
      </p:sp>
    </p:spTree>
    <p:extLst>
      <p:ext uri="{BB962C8B-B14F-4D97-AF65-F5344CB8AC3E}">
        <p14:creationId xmlns:p14="http://schemas.microsoft.com/office/powerpoint/2010/main" val="32521413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96</TotalTime>
  <Words>404</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Bahnschrift SemiLight Condensed</vt:lpstr>
      <vt:lpstr>Century Gothic</vt:lpstr>
      <vt:lpstr>Roboto</vt:lpstr>
      <vt:lpstr>Wingdings</vt:lpstr>
      <vt:lpstr>Wingdings 3</vt:lpstr>
      <vt:lpstr>Slice</vt:lpstr>
      <vt:lpstr>INTRODUCTION TO LOCATION BASED SERVICES</vt:lpstr>
      <vt:lpstr>WHAT IS A LOCATION BASED SERVICE?</vt:lpstr>
      <vt:lpstr>PowerPoint Presentation</vt:lpstr>
      <vt:lpstr>GOOGLE MAPS V2 SERVICES USING GOOGLE API</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LOCATION BASED SERVICES</dc:title>
  <dc:creator>bharath saranath</dc:creator>
  <cp:lastModifiedBy>bharath saranath</cp:lastModifiedBy>
  <cp:revision>1</cp:revision>
  <dcterms:created xsi:type="dcterms:W3CDTF">2022-10-19T18:53:40Z</dcterms:created>
  <dcterms:modified xsi:type="dcterms:W3CDTF">2022-10-19T20:30:37Z</dcterms:modified>
</cp:coreProperties>
</file>