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867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3400" y="320738"/>
            <a:ext cx="8610600" cy="808355"/>
          </a:xfrm>
          <a:custGeom>
            <a:avLst/>
            <a:gdLst/>
            <a:ahLst/>
            <a:cxnLst/>
            <a:rect l="l" t="t" r="r" b="b"/>
            <a:pathLst>
              <a:path w="8610600" h="808355">
                <a:moveTo>
                  <a:pt x="0" y="808037"/>
                </a:moveTo>
                <a:lnTo>
                  <a:pt x="8610600" y="808037"/>
                </a:lnTo>
                <a:lnTo>
                  <a:pt x="8610600" y="0"/>
                </a:lnTo>
                <a:lnTo>
                  <a:pt x="0" y="0"/>
                </a:lnTo>
                <a:lnTo>
                  <a:pt x="0" y="808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1146" y="331723"/>
            <a:ext cx="970737" cy="7863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8693" y="2519553"/>
            <a:ext cx="262661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981" y="1204036"/>
            <a:ext cx="5580380" cy="2084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867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19598" y="6576882"/>
            <a:ext cx="359664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876805" y="6576882"/>
            <a:ext cx="64325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1426" y="6575357"/>
            <a:ext cx="61785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ist_of_United_States_wireless_communications_service_providers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telephony/PhoneStateListener.html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telephony/ServiceState.html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telephony/TelephonyManager.html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378" y="1075436"/>
            <a:ext cx="70434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74B71"/>
                </a:solidFill>
              </a:rPr>
              <a:t>App</a:t>
            </a:r>
            <a:r>
              <a:rPr dirty="0" sz="3200" spc="-20">
                <a:solidFill>
                  <a:srgbClr val="274B71"/>
                </a:solidFill>
              </a:rPr>
              <a:t> </a:t>
            </a:r>
            <a:r>
              <a:rPr dirty="0" sz="3200" spc="-5">
                <a:solidFill>
                  <a:srgbClr val="274B71"/>
                </a:solidFill>
              </a:rPr>
              <a:t>Development</a:t>
            </a:r>
            <a:r>
              <a:rPr dirty="0" sz="3200" spc="-35">
                <a:solidFill>
                  <a:srgbClr val="274B71"/>
                </a:solidFill>
              </a:rPr>
              <a:t> </a:t>
            </a:r>
            <a:r>
              <a:rPr dirty="0" sz="3200">
                <a:solidFill>
                  <a:srgbClr val="274B71"/>
                </a:solidFill>
              </a:rPr>
              <a:t>for</a:t>
            </a:r>
            <a:r>
              <a:rPr dirty="0" sz="3200" spc="-20">
                <a:solidFill>
                  <a:srgbClr val="274B71"/>
                </a:solidFill>
              </a:rPr>
              <a:t> </a:t>
            </a:r>
            <a:r>
              <a:rPr dirty="0" sz="3200">
                <a:solidFill>
                  <a:srgbClr val="274B71"/>
                </a:solidFill>
              </a:rPr>
              <a:t>Smart </a:t>
            </a:r>
            <a:r>
              <a:rPr dirty="0" sz="3200" spc="-5">
                <a:solidFill>
                  <a:srgbClr val="274B71"/>
                </a:solidFill>
              </a:rPr>
              <a:t>Devices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55089" y="1720341"/>
            <a:ext cx="5587365" cy="310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9781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666666"/>
                </a:solidFill>
                <a:latin typeface="Arial MT"/>
                <a:cs typeface="Arial MT"/>
              </a:rPr>
              <a:t>CS</a:t>
            </a:r>
            <a:r>
              <a:rPr dirty="0" sz="2400" spc="-2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66666"/>
                </a:solidFill>
                <a:latin typeface="Arial MT"/>
                <a:cs typeface="Arial MT"/>
              </a:rPr>
              <a:t>495/595</a:t>
            </a:r>
            <a:r>
              <a:rPr dirty="0" sz="2400" spc="1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666666"/>
                </a:solidFill>
                <a:latin typeface="Arial MT"/>
                <a:cs typeface="Arial MT"/>
              </a:rPr>
              <a:t>-</a:t>
            </a:r>
            <a:r>
              <a:rPr dirty="0" sz="2400" spc="-2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66666"/>
                </a:solidFill>
                <a:latin typeface="Arial MT"/>
                <a:cs typeface="Arial MT"/>
              </a:rPr>
              <a:t>Fall</a:t>
            </a:r>
            <a:r>
              <a:rPr dirty="0" sz="2400" spc="1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666666"/>
                </a:solidFill>
                <a:latin typeface="Arial MT"/>
                <a:cs typeface="Arial MT"/>
              </a:rPr>
              <a:t>2011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Lec</a:t>
            </a:r>
            <a:r>
              <a:rPr dirty="0" sz="32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C00000"/>
                </a:solidFill>
                <a:latin typeface="Arial"/>
                <a:cs typeface="Arial"/>
              </a:rPr>
              <a:t>#14: </a:t>
            </a:r>
            <a:r>
              <a:rPr dirty="0" sz="3200" spc="-30" b="1">
                <a:solidFill>
                  <a:srgbClr val="C00000"/>
                </a:solidFill>
                <a:latin typeface="Arial"/>
                <a:cs typeface="Arial"/>
              </a:rPr>
              <a:t>Telephony</a:t>
            </a:r>
            <a:r>
              <a:rPr dirty="0" sz="3200" spc="-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32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"/>
                <a:cs typeface="Arial"/>
              </a:rPr>
              <a:t>SMS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00">
              <a:latin typeface="Arial"/>
              <a:cs typeface="Arial"/>
            </a:endParaRPr>
          </a:p>
          <a:p>
            <a:pPr algn="ctr" marR="5080">
              <a:lnSpc>
                <a:spcPts val="2525"/>
              </a:lnSpc>
            </a:pPr>
            <a:r>
              <a:rPr dirty="0" sz="2200" spc="-40" b="1">
                <a:latin typeface="Arial"/>
                <a:cs typeface="Arial"/>
              </a:rPr>
              <a:t>Tamer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Nadeem</a:t>
            </a:r>
            <a:endParaRPr sz="2200">
              <a:latin typeface="Arial"/>
              <a:cs typeface="Arial"/>
            </a:endParaRPr>
          </a:p>
          <a:p>
            <a:pPr algn="ctr" marR="4445">
              <a:lnSpc>
                <a:spcPts val="2285"/>
              </a:lnSpc>
            </a:pPr>
            <a:r>
              <a:rPr dirty="0" sz="2000">
                <a:solidFill>
                  <a:srgbClr val="737373"/>
                </a:solidFill>
                <a:latin typeface="Arial MT"/>
                <a:cs typeface="Arial MT"/>
              </a:rPr>
              <a:t>Dept.</a:t>
            </a:r>
            <a:r>
              <a:rPr dirty="0" sz="2000" spc="-4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37373"/>
                </a:solidFill>
                <a:latin typeface="Arial MT"/>
                <a:cs typeface="Arial MT"/>
              </a:rPr>
              <a:t>of</a:t>
            </a:r>
            <a:r>
              <a:rPr dirty="0" sz="2000" spc="-35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37373"/>
                </a:solidFill>
                <a:latin typeface="Arial MT"/>
                <a:cs typeface="Arial MT"/>
              </a:rPr>
              <a:t>Computer</a:t>
            </a:r>
            <a:r>
              <a:rPr dirty="0" sz="2000" spc="-50">
                <a:solidFill>
                  <a:srgbClr val="737373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37373"/>
                </a:solidFill>
                <a:latin typeface="Arial MT"/>
                <a:cs typeface="Arial MT"/>
              </a:rPr>
              <a:t>Science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373" y="4857760"/>
            <a:ext cx="22860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126" y="6588057"/>
            <a:ext cx="7949565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  <a:tabLst>
                <a:tab pos="1334770" algn="l"/>
                <a:tab pos="4377690" algn="l"/>
              </a:tabLst>
            </a:pPr>
            <a:r>
              <a:rPr dirty="0" sz="1200" spc="-5">
                <a:latin typeface="Arial MT"/>
                <a:cs typeface="Arial MT"/>
              </a:rPr>
              <a:t>Page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10	Fall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2011	</a:t>
            </a:r>
            <a:r>
              <a:rPr dirty="0" sz="1200" spc="-5">
                <a:latin typeface="Arial MT"/>
                <a:cs typeface="Arial MT"/>
              </a:rPr>
              <a:t>CS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495/595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15" b="1">
                <a:latin typeface="Arial"/>
                <a:cs typeface="Arial"/>
              </a:rPr>
              <a:t>App</a:t>
            </a:r>
            <a:r>
              <a:rPr dirty="0" sz="1200" spc="5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Development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for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Smart Devices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47859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Reading</a:t>
            </a:r>
            <a:r>
              <a:rPr dirty="0" sz="3200" spc="-70"/>
              <a:t> </a:t>
            </a:r>
            <a:r>
              <a:rPr dirty="0" sz="3200"/>
              <a:t>Network</a:t>
            </a:r>
            <a:r>
              <a:rPr dirty="0" sz="3200" spc="-75"/>
              <a:t> </a:t>
            </a:r>
            <a:r>
              <a:rPr dirty="0" sz="3200"/>
              <a:t>Details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09561" y="1196695"/>
            <a:ext cx="7705090" cy="4846320"/>
          </a:xfrm>
          <a:custGeom>
            <a:avLst/>
            <a:gdLst/>
            <a:ahLst/>
            <a:cxnLst/>
            <a:rect l="l" t="t" r="r" b="b"/>
            <a:pathLst>
              <a:path w="7705090" h="4846320">
                <a:moveTo>
                  <a:pt x="7704835" y="0"/>
                </a:moveTo>
                <a:lnTo>
                  <a:pt x="0" y="0"/>
                </a:lnTo>
                <a:lnTo>
                  <a:pt x="0" y="4846320"/>
                </a:lnTo>
                <a:lnTo>
                  <a:pt x="7704835" y="4846320"/>
                </a:lnTo>
                <a:lnTo>
                  <a:pt x="770483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//</a:t>
            </a:r>
            <a:r>
              <a:rPr dirty="0" spc="-20"/>
              <a:t> </a:t>
            </a:r>
            <a:r>
              <a:rPr dirty="0"/>
              <a:t>Get</a:t>
            </a:r>
            <a:r>
              <a:rPr dirty="0" spc="-15"/>
              <a:t> </a:t>
            </a:r>
            <a:r>
              <a:rPr dirty="0" spc="-5"/>
              <a:t>connected</a:t>
            </a:r>
            <a:r>
              <a:rPr dirty="0" spc="-45"/>
              <a:t> </a:t>
            </a:r>
            <a:r>
              <a:rPr dirty="0"/>
              <a:t>network</a:t>
            </a:r>
            <a:r>
              <a:rPr dirty="0" spc="-15"/>
              <a:t> </a:t>
            </a:r>
            <a:r>
              <a:rPr dirty="0"/>
              <a:t>country</a:t>
            </a:r>
            <a:r>
              <a:rPr dirty="0" spc="-50"/>
              <a:t> </a:t>
            </a:r>
            <a:r>
              <a:rPr dirty="0"/>
              <a:t>ISO</a:t>
            </a:r>
            <a:r>
              <a:rPr dirty="0" spc="-10"/>
              <a:t> </a:t>
            </a:r>
            <a:r>
              <a:rPr dirty="0"/>
              <a:t>code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String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networkCountry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telephonyManager.getNetworkCountryIso();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/>
              <a:t>//</a:t>
            </a:r>
            <a:r>
              <a:rPr dirty="0" spc="-20"/>
              <a:t> </a:t>
            </a:r>
            <a:r>
              <a:rPr dirty="0"/>
              <a:t>Get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connected</a:t>
            </a:r>
            <a:r>
              <a:rPr dirty="0" spc="-50"/>
              <a:t> </a:t>
            </a:r>
            <a:r>
              <a:rPr dirty="0" spc="-5"/>
              <a:t>network</a:t>
            </a:r>
            <a:r>
              <a:rPr dirty="0" spc="-20"/>
              <a:t> </a:t>
            </a:r>
            <a:r>
              <a:rPr dirty="0"/>
              <a:t>operator</a:t>
            </a:r>
            <a:r>
              <a:rPr dirty="0" spc="-45"/>
              <a:t> </a:t>
            </a:r>
            <a:r>
              <a:rPr dirty="0"/>
              <a:t>ID</a:t>
            </a:r>
            <a:r>
              <a:rPr dirty="0" spc="-15"/>
              <a:t> </a:t>
            </a:r>
            <a:r>
              <a:rPr dirty="0"/>
              <a:t>(MCC</a:t>
            </a:r>
            <a:r>
              <a:rPr dirty="0" spc="-5"/>
              <a:t> </a:t>
            </a:r>
            <a:r>
              <a:rPr dirty="0"/>
              <a:t>+</a:t>
            </a:r>
            <a:r>
              <a:rPr dirty="0" spc="-10"/>
              <a:t> </a:t>
            </a:r>
            <a:r>
              <a:rPr dirty="0"/>
              <a:t>MNC)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String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networkOperatorId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telephonyManager.getNetworkOperator();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/>
              <a:t>//</a:t>
            </a:r>
            <a:r>
              <a:rPr dirty="0" spc="-25"/>
              <a:t> </a:t>
            </a:r>
            <a:r>
              <a:rPr dirty="0"/>
              <a:t>Get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connected</a:t>
            </a:r>
            <a:r>
              <a:rPr dirty="0" spc="-45"/>
              <a:t> </a:t>
            </a:r>
            <a:r>
              <a:rPr dirty="0" spc="-5"/>
              <a:t>network</a:t>
            </a:r>
            <a:r>
              <a:rPr dirty="0" spc="-20"/>
              <a:t> </a:t>
            </a:r>
            <a:r>
              <a:rPr dirty="0"/>
              <a:t>operator</a:t>
            </a:r>
            <a:r>
              <a:rPr dirty="0" spc="-50"/>
              <a:t> </a:t>
            </a:r>
            <a:r>
              <a:rPr dirty="0"/>
              <a:t>name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String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networkName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telephonyManager.getNetworkOperatorName();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/>
              <a:t>//</a:t>
            </a:r>
            <a:r>
              <a:rPr dirty="0" spc="-15"/>
              <a:t> </a:t>
            </a:r>
            <a:r>
              <a:rPr dirty="0"/>
              <a:t>Get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5"/>
              <a:t>type</a:t>
            </a:r>
            <a:r>
              <a:rPr dirty="0" spc="-10"/>
              <a:t> </a:t>
            </a:r>
            <a:r>
              <a:rPr dirty="0"/>
              <a:t>of </a:t>
            </a:r>
            <a:r>
              <a:rPr dirty="0" spc="-5"/>
              <a:t>network</a:t>
            </a:r>
            <a:r>
              <a:rPr dirty="0" spc="-30"/>
              <a:t> </a:t>
            </a:r>
            <a:r>
              <a:rPr dirty="0" spc="-5"/>
              <a:t>you</a:t>
            </a:r>
            <a:r>
              <a:rPr dirty="0"/>
              <a:t> are</a:t>
            </a:r>
            <a:r>
              <a:rPr dirty="0" spc="-25"/>
              <a:t> </a:t>
            </a:r>
            <a:r>
              <a:rPr dirty="0"/>
              <a:t>connected</a:t>
            </a:r>
            <a:r>
              <a:rPr dirty="0" spc="-45"/>
              <a:t> </a:t>
            </a:r>
            <a:r>
              <a:rPr dirty="0"/>
              <a:t>to</a:t>
            </a:r>
          </a:p>
          <a:p>
            <a:pPr marL="12700" marR="115697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int </a:t>
            </a:r>
            <a:r>
              <a:rPr dirty="0" spc="-10">
                <a:solidFill>
                  <a:srgbClr val="000000"/>
                </a:solidFill>
              </a:rPr>
              <a:t>networkType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 spc="-10">
                <a:solidFill>
                  <a:srgbClr val="000000"/>
                </a:solidFill>
              </a:rPr>
              <a:t>telephonyManager.getNetworkType(); </a:t>
            </a:r>
            <a:r>
              <a:rPr dirty="0" spc="-37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switch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(networkType)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1577" y="3262121"/>
            <a:ext cx="430784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10">
                <a:latin typeface="Arial MT"/>
                <a:cs typeface="Arial MT"/>
              </a:rPr>
              <a:t>(TelephonyManager.NETWORK_TYPE_1xRTT):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10">
                <a:latin typeface="Arial MT"/>
                <a:cs typeface="Arial MT"/>
              </a:rPr>
              <a:t>(TelephonyManager.NETWORK_TYPE_CDMA) </a:t>
            </a:r>
            <a:r>
              <a:rPr dirty="0" sz="1400">
                <a:latin typeface="Arial MT"/>
                <a:cs typeface="Arial MT"/>
              </a:rPr>
              <a:t>: </a:t>
            </a:r>
            <a:r>
              <a:rPr dirty="0" sz="1400" spc="-3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(TelephonyManager.NETWORK_TYPE_EDGE)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0229" y="3262121"/>
            <a:ext cx="115887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</a:t>
            </a:r>
            <a:r>
              <a:rPr dirty="0" sz="1400" spc="-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*/</a:t>
            </a:r>
            <a:r>
              <a:rPr dirty="0" sz="1400" spc="34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30480">
              <a:lnSpc>
                <a:spcPct val="100000"/>
              </a:lnSpc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*/</a:t>
            </a:r>
            <a:r>
              <a:rPr dirty="0" sz="1400" spc="35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</a:t>
            </a:r>
            <a:r>
              <a:rPr dirty="0" sz="1400" spc="-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*/</a:t>
            </a:r>
            <a:r>
              <a:rPr dirty="0" sz="1400" spc="35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577" y="3902202"/>
            <a:ext cx="566420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(TelephonyManager.NETWORK_TYPE_EVDO_0)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*/</a:t>
            </a:r>
            <a:r>
              <a:rPr dirty="0" sz="1400" spc="409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(TelephonyManager.NETWORK_TYPE_EVDO_A)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 </a:t>
            </a:r>
            <a:r>
              <a:rPr dirty="0" sz="1400" spc="5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 */</a:t>
            </a:r>
            <a:r>
              <a:rPr dirty="0" sz="1400" spc="39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577" y="4329176"/>
            <a:ext cx="4384040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10">
                <a:latin typeface="Arial MT"/>
                <a:cs typeface="Arial MT"/>
              </a:rPr>
              <a:t>(TelephonyManager.NETWORK_TYPE_GPRS) </a:t>
            </a:r>
            <a:r>
              <a:rPr dirty="0" sz="1400">
                <a:latin typeface="Arial MT"/>
                <a:cs typeface="Arial MT"/>
              </a:rPr>
              <a:t>: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15">
                <a:latin typeface="Arial MT"/>
                <a:cs typeface="Arial MT"/>
              </a:rPr>
              <a:t>(TelephonyManager.NETWORK_TYPE_HSDPA)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15">
                <a:latin typeface="Arial MT"/>
                <a:cs typeface="Arial MT"/>
              </a:rPr>
              <a:t>(TelephonyManager.NETWORK_TYPE_HSPA) </a:t>
            </a:r>
            <a:r>
              <a:rPr dirty="0" sz="1400">
                <a:latin typeface="Arial MT"/>
                <a:cs typeface="Arial MT"/>
              </a:rPr>
              <a:t>: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15">
                <a:latin typeface="Arial MT"/>
                <a:cs typeface="Arial MT"/>
              </a:rPr>
              <a:t>(TelephonyManager.NETWORK_TYPE_HSUPA)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(TelephonyManager.NETWORK_TYPE_UMTS)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7182" y="4329176"/>
            <a:ext cx="1156335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</a:t>
            </a:r>
            <a:r>
              <a:rPr dirty="0" sz="1400" spc="-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*/</a:t>
            </a:r>
            <a:r>
              <a:rPr dirty="0" sz="1400" spc="35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*/</a:t>
            </a:r>
            <a:r>
              <a:rPr dirty="0" sz="1400" spc="35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33655">
              <a:lnSpc>
                <a:spcPct val="100000"/>
              </a:lnSpc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</a:t>
            </a:r>
            <a:r>
              <a:rPr dirty="0" sz="1400" spc="-4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*/</a:t>
            </a:r>
            <a:r>
              <a:rPr dirty="0" sz="1400" spc="36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*/</a:t>
            </a:r>
            <a:r>
              <a:rPr dirty="0" sz="1400" spc="35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</a:t>
            </a:r>
            <a:r>
              <a:rPr dirty="0" sz="1400" spc="-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*/</a:t>
            </a:r>
            <a:r>
              <a:rPr dirty="0" sz="1400" spc="35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541" y="6217572"/>
            <a:ext cx="8425180" cy="523240"/>
          </a:xfrm>
          <a:custGeom>
            <a:avLst/>
            <a:gdLst/>
            <a:ahLst/>
            <a:cxnLst/>
            <a:rect l="l" t="t" r="r" b="b"/>
            <a:pathLst>
              <a:path w="8425180" h="523240">
                <a:moveTo>
                  <a:pt x="8424926" y="0"/>
                </a:moveTo>
                <a:lnTo>
                  <a:pt x="0" y="0"/>
                </a:lnTo>
                <a:lnTo>
                  <a:pt x="0" y="523214"/>
                </a:lnTo>
                <a:lnTo>
                  <a:pt x="8424926" y="523214"/>
                </a:lnTo>
                <a:lnTo>
                  <a:pt x="84249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4370" y="5395976"/>
            <a:ext cx="8119109" cy="130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9450" marR="16249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(TelephonyManager.NETWORK_TYPE_UNKNOWN):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/*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…</a:t>
            </a:r>
            <a:r>
              <a:rPr dirty="0" sz="14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*/</a:t>
            </a:r>
            <a:r>
              <a:rPr dirty="0" sz="1400" spc="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default: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483234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 b="1">
                <a:solidFill>
                  <a:srgbClr val="1F358E"/>
                </a:solidFill>
                <a:latin typeface="Arial"/>
                <a:cs typeface="Arial"/>
              </a:rPr>
              <a:t>Info about Service Providers </a:t>
            </a:r>
            <a:r>
              <a:rPr dirty="0" sz="1400" b="1">
                <a:solidFill>
                  <a:srgbClr val="1F358E"/>
                </a:solidFill>
                <a:latin typeface="Arial"/>
                <a:cs typeface="Arial"/>
              </a:rPr>
              <a:t>in </a:t>
            </a:r>
            <a:r>
              <a:rPr dirty="0" sz="1400" spc="-15" b="1">
                <a:solidFill>
                  <a:srgbClr val="1F358E"/>
                </a:solidFill>
                <a:latin typeface="Arial"/>
                <a:cs typeface="Arial"/>
              </a:rPr>
              <a:t>USA: </a:t>
            </a:r>
            <a:r>
              <a:rPr dirty="0" sz="1400" spc="-10" b="1">
                <a:solidFill>
                  <a:srgbClr val="1F358E"/>
                </a:solidFill>
                <a:latin typeface="Arial"/>
                <a:cs typeface="Arial"/>
              </a:rPr>
              <a:t> </a:t>
            </a:r>
            <a:r>
              <a:rPr dirty="0" u="heavy" sz="1400" spc="-5" b="1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Arial"/>
                <a:cs typeface="Arial"/>
                <a:hlinkClick r:id="rId2"/>
              </a:rPr>
              <a:t>http</a:t>
            </a:r>
            <a:r>
              <a:rPr dirty="0" u="heavy" sz="1400" spc="-5" b="1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Arial"/>
                <a:cs typeface="Arial"/>
                <a:hlinkClick r:id="rId2"/>
              </a:rPr>
              <a:t>://en.wikipedia.org/wiki/List_of_United_States_wireless_communications_service_providers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9331"/>
            <a:ext cx="39065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Reading</a:t>
            </a:r>
            <a:r>
              <a:rPr dirty="0" sz="3200" spc="-75"/>
              <a:t> </a:t>
            </a:r>
            <a:r>
              <a:rPr dirty="0" sz="3200"/>
              <a:t>SIM</a:t>
            </a:r>
            <a:r>
              <a:rPr dirty="0" sz="3200" spc="-55"/>
              <a:t> </a:t>
            </a:r>
            <a:r>
              <a:rPr dirty="0" sz="3200"/>
              <a:t>Details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55472" y="1393850"/>
            <a:ext cx="7705090" cy="4972685"/>
          </a:xfrm>
          <a:custGeom>
            <a:avLst/>
            <a:gdLst/>
            <a:ahLst/>
            <a:cxnLst/>
            <a:rect l="l" t="t" r="r" b="b"/>
            <a:pathLst>
              <a:path w="7705090" h="4972685">
                <a:moveTo>
                  <a:pt x="7704835" y="0"/>
                </a:moveTo>
                <a:lnTo>
                  <a:pt x="0" y="0"/>
                </a:lnTo>
                <a:lnTo>
                  <a:pt x="0" y="4972177"/>
                </a:lnTo>
                <a:lnTo>
                  <a:pt x="7704835" y="4972177"/>
                </a:lnTo>
                <a:lnTo>
                  <a:pt x="770483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2899" y="1418589"/>
            <a:ext cx="6504305" cy="4934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0020" marR="256222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int simState = </a:t>
            </a:r>
            <a:r>
              <a:rPr dirty="0" sz="1400" spc="-10">
                <a:latin typeface="Arial MT"/>
                <a:cs typeface="Arial MT"/>
              </a:rPr>
              <a:t>telephonyManager.getSimState();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switch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(simState)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(TelephonyManager.SIM_STATE_ABSENT):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407034" marR="60896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15">
                <a:latin typeface="Arial MT"/>
                <a:cs typeface="Arial MT"/>
              </a:rPr>
              <a:t>(TelephonyManager.SIM_STATE_NETWORK_LOCKED): </a:t>
            </a:r>
            <a:r>
              <a:rPr dirty="0" sz="1400">
                <a:latin typeface="Arial MT"/>
                <a:cs typeface="Arial MT"/>
              </a:rPr>
              <a:t>break;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(TelephonyManager.SIM_STATE_PIN_REQUIRED):</a:t>
            </a:r>
            <a:r>
              <a:rPr dirty="0" sz="1400" spc="3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15">
                <a:latin typeface="Arial MT"/>
                <a:cs typeface="Arial MT"/>
              </a:rPr>
              <a:t>(TelephonyManager.SIM_STATE_PUK_REQUIRED): </a:t>
            </a:r>
            <a:r>
              <a:rPr dirty="0" sz="1400">
                <a:latin typeface="Arial MT"/>
                <a:cs typeface="Arial MT"/>
              </a:rPr>
              <a:t>break;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(TelephonyManager.SIM_STATE_UNKNOWN):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(TelephonyManager.SIM_STATE_READY):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400" spc="-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Get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400" spc="-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SIM</a:t>
            </a:r>
            <a:r>
              <a:rPr dirty="0" sz="14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country</a:t>
            </a:r>
            <a:r>
              <a:rPr dirty="0" sz="1400" spc="-5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ISO</a:t>
            </a:r>
            <a:r>
              <a:rPr dirty="0" sz="1400" spc="-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code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String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simCountry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telephonyManager.getSimCountryIso();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Get</a:t>
            </a:r>
            <a:r>
              <a:rPr dirty="0" sz="14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operator</a:t>
            </a:r>
            <a:r>
              <a:rPr dirty="0" sz="1400" spc="-4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code</a:t>
            </a:r>
            <a:r>
              <a:rPr dirty="0" sz="1400" spc="-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of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400" spc="-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active</a:t>
            </a:r>
            <a:r>
              <a:rPr dirty="0" sz="1400" spc="-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SIM</a:t>
            </a:r>
            <a:r>
              <a:rPr dirty="0" sz="1400" spc="-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(MCC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+</a:t>
            </a:r>
            <a:r>
              <a:rPr dirty="0" sz="1400" spc="-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MNC)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String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simOperatorCode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telephonyManager.getSimOperator();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Get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400" spc="-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name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of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400" spc="-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SIM</a:t>
            </a:r>
            <a:r>
              <a:rPr dirty="0" sz="14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operator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String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simOperatorName</a:t>
            </a:r>
            <a:r>
              <a:rPr dirty="0" sz="1400">
                <a:latin typeface="Arial MT"/>
                <a:cs typeface="Arial MT"/>
              </a:rPr>
              <a:t> =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telephonyManager.getSimOperatorName();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--</a:t>
            </a:r>
            <a:r>
              <a:rPr dirty="0" sz="1400" spc="-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Requires</a:t>
            </a:r>
            <a:r>
              <a:rPr dirty="0" sz="1400" spc="-3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086700"/>
                </a:solidFill>
                <a:latin typeface="Arial MT"/>
                <a:cs typeface="Arial MT"/>
              </a:rPr>
              <a:t>READ_PHONE_STATE</a:t>
            </a:r>
            <a:r>
              <a:rPr dirty="0" sz="14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uses-permission</a:t>
            </a:r>
            <a:r>
              <a:rPr dirty="0" sz="1400" spc="-4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--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400" spc="-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Get</a:t>
            </a:r>
            <a:r>
              <a:rPr dirty="0" sz="1400" spc="-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400" spc="-4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SIM’s</a:t>
            </a:r>
            <a:r>
              <a:rPr dirty="0" sz="1400" spc="-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serial</a:t>
            </a:r>
            <a:r>
              <a:rPr dirty="0" sz="1400" spc="-3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86700"/>
                </a:solidFill>
                <a:latin typeface="Arial MT"/>
                <a:cs typeface="Arial MT"/>
              </a:rPr>
              <a:t>number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String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simSerial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telephonyManager.getSimSerialNumber();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50609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default: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17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48285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Monitoring</a:t>
            </a:r>
            <a:r>
              <a:rPr dirty="0" sz="3200" spc="-80"/>
              <a:t> </a:t>
            </a:r>
            <a:r>
              <a:rPr dirty="0" sz="3200"/>
              <a:t>Phone</a:t>
            </a:r>
            <a:r>
              <a:rPr dirty="0" sz="3200" spc="-70"/>
              <a:t> </a:t>
            </a:r>
            <a:r>
              <a:rPr dirty="0" sz="3200"/>
              <a:t>Status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17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57096"/>
            <a:ext cx="8383905" cy="423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Android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lets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you: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MS Gothic"/>
                <a:cs typeface="MS Gothic"/>
              </a:rPr>
              <a:t>➤</a:t>
            </a:r>
            <a:r>
              <a:rPr dirty="0" sz="1800" spc="-400">
                <a:latin typeface="MS Gothic"/>
                <a:cs typeface="MS Gothic"/>
              </a:rPr>
              <a:t> </a:t>
            </a:r>
            <a:r>
              <a:rPr dirty="0" sz="1800" spc="-5">
                <a:latin typeface="Arial MT"/>
                <a:cs typeface="Arial MT"/>
              </a:rPr>
              <a:t>mo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itor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5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o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state,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>
                <a:latin typeface="MS Gothic"/>
                <a:cs typeface="MS Gothic"/>
              </a:rPr>
              <a:t>➤</a:t>
            </a:r>
            <a:r>
              <a:rPr dirty="0" sz="1800" spc="-400">
                <a:latin typeface="MS Gothic"/>
                <a:cs typeface="MS Gothic"/>
              </a:rPr>
              <a:t> </a:t>
            </a:r>
            <a:r>
              <a:rPr dirty="0" sz="1800" spc="-5">
                <a:latin typeface="Arial MT"/>
                <a:cs typeface="Arial MT"/>
              </a:rPr>
              <a:t>retri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ve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com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ng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5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o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u</a:t>
            </a:r>
            <a:r>
              <a:rPr dirty="0" sz="1800" spc="-5">
                <a:latin typeface="Arial MT"/>
                <a:cs typeface="Arial MT"/>
              </a:rPr>
              <a:t>mb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rs,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ts val="2155"/>
              </a:lnSpc>
            </a:pPr>
            <a:r>
              <a:rPr dirty="0" sz="1800">
                <a:latin typeface="MS Gothic"/>
                <a:cs typeface="MS Gothic"/>
              </a:rPr>
              <a:t>➤</a:t>
            </a:r>
            <a:r>
              <a:rPr dirty="0" sz="1800" spc="-400">
                <a:latin typeface="MS Gothic"/>
                <a:cs typeface="MS Gothic"/>
              </a:rPr>
              <a:t> </a:t>
            </a:r>
            <a:r>
              <a:rPr dirty="0" sz="1800" spc="-5">
                <a:latin typeface="Arial MT"/>
                <a:cs typeface="Arial MT"/>
              </a:rPr>
              <a:t>observe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changes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connections,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signal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strength,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network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ts val="2155"/>
              </a:lnSpc>
            </a:pPr>
            <a:r>
              <a:rPr dirty="0" sz="1800" spc="-20">
                <a:latin typeface="Arial MT"/>
                <a:cs typeface="Arial MT"/>
              </a:rPr>
              <a:t>connectivity.</a:t>
            </a:r>
            <a:endParaRPr sz="1800">
              <a:latin typeface="Arial MT"/>
              <a:cs typeface="Arial MT"/>
            </a:endParaRPr>
          </a:p>
          <a:p>
            <a:pPr marL="354965" marR="1661795" indent="-342900">
              <a:lnSpc>
                <a:spcPct val="100000"/>
              </a:lnSpc>
              <a:spcBef>
                <a:spcPts val="11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Must </a:t>
            </a:r>
            <a:r>
              <a:rPr dirty="0" sz="2400" spc="-5">
                <a:latin typeface="Arial MT"/>
                <a:cs typeface="Arial MT"/>
              </a:rPr>
              <a:t>specify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READ_PHONE_STATE</a:t>
            </a:r>
            <a:r>
              <a:rPr dirty="0" sz="2400" spc="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uses-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permission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manifest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Extend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PhoneStateListener</a:t>
            </a:r>
            <a:r>
              <a:rPr dirty="0" sz="2400" spc="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listen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respond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to: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MS Gothic"/>
                <a:cs typeface="MS Gothic"/>
              </a:rPr>
              <a:t>➤</a:t>
            </a:r>
            <a:r>
              <a:rPr dirty="0" sz="1800" spc="-400">
                <a:latin typeface="MS Gothic"/>
                <a:cs typeface="MS Gothic"/>
              </a:rPr>
              <a:t> 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5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o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ev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nts 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cl</a:t>
            </a:r>
            <a:r>
              <a:rPr dirty="0" sz="1800" spc="-15">
                <a:latin typeface="Arial MT"/>
                <a:cs typeface="Arial MT"/>
              </a:rPr>
              <a:t>u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ng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</a:t>
            </a:r>
            <a:r>
              <a:rPr dirty="0" sz="1800" spc="-15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state </a:t>
            </a:r>
            <a:r>
              <a:rPr dirty="0" sz="1800" spc="-5">
                <a:latin typeface="Arial MT"/>
                <a:cs typeface="Arial MT"/>
              </a:rPr>
              <a:t>(ri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g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g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40">
                <a:latin typeface="Arial MT"/>
                <a:cs typeface="Arial MT"/>
              </a:rPr>
              <a:t>f</a:t>
            </a:r>
            <a:r>
              <a:rPr dirty="0" sz="1800">
                <a:latin typeface="Arial MT"/>
                <a:cs typeface="Arial MT"/>
              </a:rPr>
              <a:t>f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ok, etc</a:t>
            </a:r>
            <a:r>
              <a:rPr dirty="0" sz="1800">
                <a:latin typeface="Arial MT"/>
                <a:cs typeface="Arial MT"/>
              </a:rPr>
              <a:t>.),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>
                <a:latin typeface="MS Gothic"/>
                <a:cs typeface="MS Gothic"/>
              </a:rPr>
              <a:t>➤</a:t>
            </a:r>
            <a:r>
              <a:rPr dirty="0" sz="1800" spc="-400">
                <a:latin typeface="MS Gothic"/>
                <a:cs typeface="MS Gothic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ll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cati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g</a:t>
            </a:r>
            <a:r>
              <a:rPr dirty="0" sz="1800">
                <a:latin typeface="Arial MT"/>
                <a:cs typeface="Arial MT"/>
              </a:rPr>
              <a:t>es,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>
                <a:latin typeface="MS Gothic"/>
                <a:cs typeface="MS Gothic"/>
              </a:rPr>
              <a:t>➤</a:t>
            </a:r>
            <a:r>
              <a:rPr dirty="0" sz="1800" spc="-395">
                <a:latin typeface="MS Gothic"/>
                <a:cs typeface="MS Gothic"/>
              </a:rPr>
              <a:t> </a:t>
            </a:r>
            <a:r>
              <a:rPr dirty="0" sz="1800" spc="-15">
                <a:latin typeface="Arial MT"/>
                <a:cs typeface="Arial MT"/>
              </a:rPr>
              <a:t>Voice-mail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call-forwarding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status,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>
                <a:latin typeface="MS Gothic"/>
                <a:cs typeface="MS Gothic"/>
              </a:rPr>
              <a:t>➤</a:t>
            </a:r>
            <a:r>
              <a:rPr dirty="0" sz="1800" spc="-400">
                <a:latin typeface="MS Gothic"/>
                <a:cs typeface="MS Gothic"/>
              </a:rPr>
              <a:t> 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 spc="-15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o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serv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ce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g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s,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1800">
                <a:latin typeface="MS Gothic"/>
                <a:cs typeface="MS Gothic"/>
              </a:rPr>
              <a:t>➤</a:t>
            </a:r>
            <a:r>
              <a:rPr dirty="0" sz="1800" spc="-400">
                <a:latin typeface="MS Gothic"/>
                <a:cs typeface="MS Gothic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g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</a:t>
            </a:r>
            <a:r>
              <a:rPr dirty="0" sz="1800" spc="-15">
                <a:latin typeface="Arial MT"/>
                <a:cs typeface="Arial MT"/>
              </a:rPr>
              <a:t>b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</a:t>
            </a:r>
            <a:r>
              <a:rPr dirty="0" sz="1800" spc="-15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stre</a:t>
            </a:r>
            <a:r>
              <a:rPr dirty="0" sz="1800" spc="-10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gth</a:t>
            </a:r>
            <a:r>
              <a:rPr dirty="0" sz="180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911" y="5733250"/>
            <a:ext cx="8308975" cy="6159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06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dirty="0" sz="1800" spc="-5" b="1">
                <a:solidFill>
                  <a:srgbClr val="1F358E"/>
                </a:solidFill>
                <a:latin typeface="Arial"/>
                <a:cs typeface="Arial"/>
              </a:rPr>
              <a:t>PhoneStateListener Reference: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u="heavy" sz="1600" spc="-5" b="1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Arial"/>
                <a:cs typeface="Arial"/>
                <a:hlinkClick r:id="rId2"/>
              </a:rPr>
              <a:t>http://developer.android.com/reference/android/telephony/PhoneStateListener.html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9331"/>
            <a:ext cx="48285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Monitoring</a:t>
            </a:r>
            <a:r>
              <a:rPr dirty="0" sz="3200" spc="-80"/>
              <a:t> </a:t>
            </a:r>
            <a:r>
              <a:rPr dirty="0" sz="3200"/>
              <a:t>Phone</a:t>
            </a:r>
            <a:r>
              <a:rPr dirty="0" sz="3200" spc="-70"/>
              <a:t> </a:t>
            </a:r>
            <a:r>
              <a:rPr dirty="0" sz="3200"/>
              <a:t>Status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17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591" y="1541525"/>
            <a:ext cx="7705090" cy="2201545"/>
          </a:xfrm>
          <a:prstGeom prst="rect">
            <a:avLst/>
          </a:prstGeom>
          <a:solidFill>
            <a:srgbClr val="DFDFDF"/>
          </a:solidFill>
        </p:spPr>
        <p:txBody>
          <a:bodyPr wrap="square" lIns="0" tIns="39370" rIns="0" bIns="0" rtlCol="0" vert="horz">
            <a:spAutoFit/>
          </a:bodyPr>
          <a:lstStyle/>
          <a:p>
            <a:pPr marL="443230" marR="2044700" indent="-295910">
              <a:lnSpc>
                <a:spcPct val="100000"/>
              </a:lnSpc>
              <a:spcBef>
                <a:spcPts val="310"/>
              </a:spcBef>
            </a:pPr>
            <a:r>
              <a:rPr dirty="0" sz="1400" spc="-5">
                <a:latin typeface="Arial MT"/>
                <a:cs typeface="Arial MT"/>
              </a:rPr>
              <a:t>PhoneStateListener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phoneStateListener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PhoneStateListener()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void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onCallForwardingIndicatorChanged(boolean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cfi)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{}</a:t>
            </a:r>
            <a:endParaRPr sz="1400">
              <a:latin typeface="Arial MT"/>
              <a:cs typeface="Arial MT"/>
            </a:endParaRPr>
          </a:p>
          <a:p>
            <a:pPr marL="443230" marR="187071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public </a:t>
            </a:r>
            <a:r>
              <a:rPr dirty="0" sz="1400" spc="-5">
                <a:latin typeface="Arial MT"/>
                <a:cs typeface="Arial MT"/>
              </a:rPr>
              <a:t>void onCallStateChanged(int </a:t>
            </a:r>
            <a:r>
              <a:rPr dirty="0" sz="1400">
                <a:latin typeface="Arial MT"/>
                <a:cs typeface="Arial MT"/>
              </a:rPr>
              <a:t>state, String </a:t>
            </a:r>
            <a:r>
              <a:rPr dirty="0" sz="1400" spc="-5">
                <a:latin typeface="Arial MT"/>
                <a:cs typeface="Arial MT"/>
              </a:rPr>
              <a:t>incomingNumber) </a:t>
            </a:r>
            <a:r>
              <a:rPr dirty="0" sz="1400">
                <a:latin typeface="Arial MT"/>
                <a:cs typeface="Arial MT"/>
              </a:rPr>
              <a:t>{}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void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onCellLocationChanged(CellLocation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location)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{}</a:t>
            </a:r>
            <a:endParaRPr sz="1400">
              <a:latin typeface="Arial MT"/>
              <a:cs typeface="Arial MT"/>
            </a:endParaRPr>
          </a:p>
          <a:p>
            <a:pPr marL="44323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void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onDataActivity(int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direction)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{}</a:t>
            </a:r>
            <a:endParaRPr sz="1400">
              <a:latin typeface="Arial MT"/>
              <a:cs typeface="Arial MT"/>
            </a:endParaRPr>
          </a:p>
          <a:p>
            <a:pPr marL="44323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void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onDataConnectionStateChanged(int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state)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{}</a:t>
            </a:r>
            <a:endParaRPr sz="1400">
              <a:latin typeface="Arial MT"/>
              <a:cs typeface="Arial MT"/>
            </a:endParaRPr>
          </a:p>
          <a:p>
            <a:pPr marL="443230" marR="212534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public </a:t>
            </a:r>
            <a:r>
              <a:rPr dirty="0" sz="1400" spc="-5">
                <a:latin typeface="Arial MT"/>
                <a:cs typeface="Arial MT"/>
              </a:rPr>
              <a:t>void onMessageWaitingIndicatorChanged(boolean </a:t>
            </a:r>
            <a:r>
              <a:rPr dirty="0" sz="1400" spc="-10">
                <a:latin typeface="Arial MT"/>
                <a:cs typeface="Arial MT"/>
              </a:rPr>
              <a:t>mwi) </a:t>
            </a:r>
            <a:r>
              <a:rPr dirty="0" sz="1400">
                <a:latin typeface="Arial MT"/>
                <a:cs typeface="Arial MT"/>
              </a:rPr>
              <a:t>{}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5">
                <a:latin typeface="Arial MT"/>
                <a:cs typeface="Arial MT"/>
              </a:rPr>
              <a:t> void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onServiceStateChanged(ServiceState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serviceState)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{}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void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onSignalStrengthChanged(int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asu)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{}</a:t>
            </a:r>
            <a:endParaRPr sz="1400">
              <a:latin typeface="Arial MT"/>
              <a:cs typeface="Arial MT"/>
            </a:endParaRPr>
          </a:p>
          <a:p>
            <a:pPr marL="19812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};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07" y="1193419"/>
            <a:ext cx="4547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03200" algn="l"/>
              </a:tabLst>
            </a:pPr>
            <a:r>
              <a:rPr dirty="0" sz="2000" b="1">
                <a:latin typeface="Arial"/>
                <a:cs typeface="Arial"/>
              </a:rPr>
              <a:t>Phone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State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Listener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skeleton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67" y="4285831"/>
            <a:ext cx="7705090" cy="2095500"/>
          </a:xfrm>
          <a:prstGeom prst="rect">
            <a:avLst/>
          </a:prstGeom>
          <a:solidFill>
            <a:srgbClr val="DFDFDF"/>
          </a:solidFill>
        </p:spPr>
        <p:txBody>
          <a:bodyPr wrap="square" lIns="0" tIns="93345" rIns="0" bIns="0" rtlCol="0" vert="horz">
            <a:spAutoFit/>
          </a:bodyPr>
          <a:lstStyle/>
          <a:p>
            <a:pPr marL="914400" marR="1539875" indent="-767080">
              <a:lnSpc>
                <a:spcPct val="100000"/>
              </a:lnSpc>
              <a:spcBef>
                <a:spcPts val="735"/>
              </a:spcBef>
            </a:pPr>
            <a:r>
              <a:rPr dirty="0" sz="1400" spc="-10">
                <a:latin typeface="Arial MT"/>
                <a:cs typeface="Arial MT"/>
              </a:rPr>
              <a:t>telephonyManager.listen(phoneStateListener,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PhoneStateListener.LISTEN_CALL_FORWARDING_INDICATOR </a:t>
            </a:r>
            <a:r>
              <a:rPr dirty="0" sz="1400">
                <a:latin typeface="Arial MT"/>
                <a:cs typeface="Arial MT"/>
              </a:rPr>
              <a:t>|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PhoneStateListener.LISTEN_CALL_STATE </a:t>
            </a:r>
            <a:r>
              <a:rPr dirty="0" sz="1400">
                <a:latin typeface="Arial MT"/>
                <a:cs typeface="Arial MT"/>
              </a:rPr>
              <a:t>|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PhoneStateListener.LISTEN_CELL_LOCATION </a:t>
            </a:r>
            <a:r>
              <a:rPr dirty="0" sz="1400">
                <a:latin typeface="Arial MT"/>
                <a:cs typeface="Arial MT"/>
              </a:rPr>
              <a:t>|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PhoneStateListener.LISTEN_DATA_ACTIVITY </a:t>
            </a:r>
            <a:r>
              <a:rPr dirty="0" sz="1400">
                <a:latin typeface="Arial MT"/>
                <a:cs typeface="Arial MT"/>
              </a:rPr>
              <a:t>|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PhoneStateListener.LISTEN_DATA_CONNECTION_STATE </a:t>
            </a:r>
            <a:r>
              <a:rPr dirty="0" sz="1400">
                <a:latin typeface="Arial MT"/>
                <a:cs typeface="Arial MT"/>
              </a:rPr>
              <a:t>|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PhoneStateListener.LISTEN_MESSAGE_WAITING_INDICATOR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|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PhoneStateListener.LISTEN_SERVICE_STATE </a:t>
            </a:r>
            <a:r>
              <a:rPr dirty="0" sz="1400">
                <a:latin typeface="Arial MT"/>
                <a:cs typeface="Arial MT"/>
              </a:rPr>
              <a:t>|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PhoneStateListener.LISTEN_SIGNAL_STRENGTH);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543" y="3913454"/>
            <a:ext cx="44208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03200" algn="l"/>
              </a:tabLst>
            </a:pPr>
            <a:r>
              <a:rPr dirty="0" sz="2000" b="1">
                <a:latin typeface="Arial"/>
                <a:cs typeface="Arial"/>
              </a:rPr>
              <a:t>Registering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Phone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State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Listener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9331"/>
            <a:ext cx="45586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Monitoring</a:t>
            </a:r>
            <a:r>
              <a:rPr dirty="0" sz="3200" spc="-75"/>
              <a:t> </a:t>
            </a:r>
            <a:r>
              <a:rPr dirty="0" sz="3200"/>
              <a:t>Phone</a:t>
            </a:r>
            <a:r>
              <a:rPr dirty="0" sz="3200" spc="-70"/>
              <a:t> </a:t>
            </a:r>
            <a:r>
              <a:rPr dirty="0" sz="3200"/>
              <a:t>Calls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17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582" y="4221098"/>
            <a:ext cx="7959090" cy="1739900"/>
          </a:xfrm>
          <a:prstGeom prst="rect">
            <a:avLst/>
          </a:prstGeom>
          <a:solidFill>
            <a:srgbClr val="DFDFDF"/>
          </a:solidFill>
        </p:spPr>
        <p:txBody>
          <a:bodyPr wrap="square" lIns="0" tIns="90805" rIns="0" bIns="0" rtlCol="0" vert="horz">
            <a:spAutoFit/>
          </a:bodyPr>
          <a:lstStyle/>
          <a:p>
            <a:pPr marL="443230" marR="2184400" indent="-295910">
              <a:lnSpc>
                <a:spcPct val="100000"/>
              </a:lnSpc>
              <a:spcBef>
                <a:spcPts val="715"/>
              </a:spcBef>
            </a:pPr>
            <a:r>
              <a:rPr dirty="0" sz="1400" spc="-5">
                <a:latin typeface="Arial MT"/>
                <a:cs typeface="Arial MT"/>
              </a:rPr>
              <a:t>PhoneStateListener callStateListener </a:t>
            </a:r>
            <a:r>
              <a:rPr dirty="0" sz="1400">
                <a:latin typeface="Arial MT"/>
                <a:cs typeface="Arial MT"/>
              </a:rPr>
              <a:t>= new </a:t>
            </a:r>
            <a:r>
              <a:rPr dirty="0" sz="1400" spc="-5">
                <a:latin typeface="Arial MT"/>
                <a:cs typeface="Arial MT"/>
              </a:rPr>
              <a:t>PhoneStateListener() </a:t>
            </a:r>
            <a:r>
              <a:rPr dirty="0" sz="1400">
                <a:latin typeface="Arial MT"/>
                <a:cs typeface="Arial MT"/>
              </a:rPr>
              <a:t>{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void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onCallStateChanged(int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state,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String </a:t>
            </a:r>
            <a:r>
              <a:rPr dirty="0" sz="1400" spc="-5">
                <a:latin typeface="Arial MT"/>
                <a:cs typeface="Arial MT"/>
              </a:rPr>
              <a:t>incomingNumber)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69024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//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TODO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React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incoming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call.</a:t>
            </a:r>
            <a:endParaRPr sz="1400">
              <a:latin typeface="Arial MT"/>
              <a:cs typeface="Arial MT"/>
            </a:endParaRPr>
          </a:p>
          <a:p>
            <a:pPr marL="44323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147955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};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9812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telephonyManager.listen(callStateListener, PhoneStateListener.LISTEN_CALL_STATE);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1200403"/>
            <a:ext cx="7928609" cy="2953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1209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onCallStateChanged</a:t>
            </a:r>
            <a:r>
              <a:rPr dirty="0" sz="2400" spc="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handler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receives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phone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number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associated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incoming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calls,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state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parameter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represents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current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call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state:</a:t>
            </a:r>
            <a:endParaRPr sz="2400">
              <a:latin typeface="Arial MT"/>
              <a:cs typeface="Arial MT"/>
            </a:endParaRPr>
          </a:p>
          <a:p>
            <a:pPr marL="927100" marR="5080">
              <a:lnSpc>
                <a:spcPts val="2380"/>
              </a:lnSpc>
              <a:spcBef>
                <a:spcPts val="125"/>
              </a:spcBef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500">
                <a:latin typeface="MS Gothic"/>
                <a:cs typeface="MS Gothic"/>
              </a:rPr>
              <a:t> </a:t>
            </a:r>
            <a:r>
              <a:rPr dirty="0" sz="2000" spc="-20">
                <a:latin typeface="Arial MT"/>
                <a:cs typeface="Arial MT"/>
              </a:rPr>
              <a:t>TelephonyManager.CALL_STATE_IDLE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When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phone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neither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ringing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 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call</a:t>
            </a:r>
            <a:endParaRPr sz="2000">
              <a:latin typeface="Arial MT"/>
              <a:cs typeface="Arial MT"/>
            </a:endParaRPr>
          </a:p>
          <a:p>
            <a:pPr marL="927100" marR="511175">
              <a:lnSpc>
                <a:spcPts val="2380"/>
              </a:lnSpc>
              <a:spcBef>
                <a:spcPts val="40"/>
              </a:spcBef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490">
                <a:latin typeface="MS Gothic"/>
                <a:cs typeface="MS Gothic"/>
              </a:rPr>
              <a:t> </a:t>
            </a:r>
            <a:r>
              <a:rPr dirty="0" sz="2000" spc="-20">
                <a:latin typeface="Arial MT"/>
                <a:cs typeface="Arial MT"/>
              </a:rPr>
              <a:t>TelephonyManager.CALL_STATE_RINGING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When the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phone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 ringing</a:t>
            </a:r>
            <a:endParaRPr sz="2000">
              <a:latin typeface="Arial MT"/>
              <a:cs typeface="Arial MT"/>
            </a:endParaRPr>
          </a:p>
          <a:p>
            <a:pPr marL="927100">
              <a:lnSpc>
                <a:spcPts val="2335"/>
              </a:lnSpc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490">
                <a:latin typeface="MS Gothic"/>
                <a:cs typeface="MS Gothic"/>
              </a:rPr>
              <a:t> </a:t>
            </a:r>
            <a:r>
              <a:rPr dirty="0" sz="2000" spc="-20">
                <a:latin typeface="Arial MT"/>
                <a:cs typeface="Arial MT"/>
              </a:rPr>
              <a:t>TelephonyManager.CALL_STATE_OFFHOOK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When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927100">
              <a:lnSpc>
                <a:spcPts val="2390"/>
              </a:lnSpc>
            </a:pPr>
            <a:r>
              <a:rPr dirty="0" sz="2000">
                <a:latin typeface="Arial MT"/>
                <a:cs typeface="Arial MT"/>
              </a:rPr>
              <a:t>phone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currently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call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9331"/>
            <a:ext cx="62045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Tracking</a:t>
            </a:r>
            <a:r>
              <a:rPr dirty="0" sz="3200" spc="-50"/>
              <a:t> </a:t>
            </a:r>
            <a:r>
              <a:rPr dirty="0" sz="3200"/>
              <a:t>Cell</a:t>
            </a:r>
            <a:r>
              <a:rPr dirty="0" sz="3200" spc="-30"/>
              <a:t> </a:t>
            </a:r>
            <a:r>
              <a:rPr dirty="0" sz="3200"/>
              <a:t>Location</a:t>
            </a:r>
            <a:r>
              <a:rPr dirty="0" sz="3200" spc="-65"/>
              <a:t> </a:t>
            </a:r>
            <a:r>
              <a:rPr dirty="0" sz="3200"/>
              <a:t>Changes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17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759" y="3658870"/>
            <a:ext cx="8200390" cy="2244725"/>
          </a:xfrm>
          <a:prstGeom prst="rect">
            <a:avLst/>
          </a:prstGeom>
          <a:solidFill>
            <a:srgbClr val="DFDFDF"/>
          </a:solidFill>
        </p:spPr>
        <p:txBody>
          <a:bodyPr wrap="square" lIns="0" tIns="53340" rIns="0" bIns="0" rtlCol="0" vert="horz">
            <a:spAutoFit/>
          </a:bodyPr>
          <a:lstStyle/>
          <a:p>
            <a:pPr marL="443230" marR="2509520" indent="-295910">
              <a:lnSpc>
                <a:spcPct val="100000"/>
              </a:lnSpc>
              <a:spcBef>
                <a:spcPts val="420"/>
              </a:spcBef>
            </a:pPr>
            <a:r>
              <a:rPr dirty="0" sz="1400" spc="-5">
                <a:latin typeface="Arial MT"/>
                <a:cs typeface="Arial MT"/>
              </a:rPr>
              <a:t>PhoneStateListener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cellLocationListener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PhoneStateListener()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void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onCellLocationChanged(CellLocation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location)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914400" marR="2713990" indent="-17716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 MT"/>
                <a:cs typeface="Arial MT"/>
              </a:rPr>
              <a:t>GsmCellLocation </a:t>
            </a:r>
            <a:r>
              <a:rPr dirty="0" sz="1400">
                <a:latin typeface="Arial MT"/>
                <a:cs typeface="Arial MT"/>
              </a:rPr>
              <a:t>gsmLocation = </a:t>
            </a:r>
            <a:r>
              <a:rPr dirty="0" sz="1400" spc="-5">
                <a:latin typeface="Arial MT"/>
                <a:cs typeface="Arial MT"/>
              </a:rPr>
              <a:t>(GsmCellLocation)location;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Toast.makeText(getApplicationContext(),</a:t>
            </a:r>
            <a:endParaRPr sz="1400">
              <a:latin typeface="Arial MT"/>
              <a:cs typeface="Arial MT"/>
            </a:endParaRPr>
          </a:p>
          <a:p>
            <a:pPr marL="2743200" marR="246761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String.valueOf(gsmLocation.getCid()),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Toast.LENGTH_LONG).show();</a:t>
            </a:r>
            <a:endParaRPr sz="1400">
              <a:latin typeface="Arial MT"/>
              <a:cs typeface="Arial MT"/>
            </a:endParaRPr>
          </a:p>
          <a:p>
            <a:pPr marL="44323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147955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};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47955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telephonyManager.listen(cellLocationListener,</a:t>
            </a:r>
            <a:r>
              <a:rPr dirty="0" sz="1400" spc="49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PhoneStateListener.LISTEN_CELL_LOCATION);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1137215"/>
            <a:ext cx="8078470" cy="12452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Override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onCellLocationChanged</a:t>
            </a:r>
            <a:r>
              <a:rPr dirty="0" sz="20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listen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cell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location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changes</a:t>
            </a:r>
            <a:endParaRPr sz="2000">
              <a:latin typeface="Arial MT"/>
              <a:cs typeface="Arial MT"/>
            </a:endParaRPr>
          </a:p>
          <a:p>
            <a:pPr marL="355600" marR="953769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Add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ACCESS_COARSE_LOCATION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permission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your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application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manifest.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902457"/>
            <a:ext cx="773303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Handler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receives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CellLocation</a:t>
            </a:r>
            <a:r>
              <a:rPr dirty="0" sz="20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object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includes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methods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extracting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cell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getCid</a:t>
            </a:r>
            <a:r>
              <a:rPr dirty="0" sz="2000">
                <a:latin typeface="Arial MT"/>
                <a:cs typeface="Arial MT"/>
              </a:rPr>
              <a:t>)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current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LAC (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getLac</a:t>
            </a:r>
            <a:r>
              <a:rPr dirty="0" sz="2000">
                <a:latin typeface="Arial MT"/>
                <a:cs typeface="Arial MT"/>
              </a:rPr>
              <a:t>).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427820"/>
            <a:ext cx="7454900" cy="353695"/>
          </a:xfrm>
          <a:prstGeom prst="rect">
            <a:avLst/>
          </a:prstGeom>
          <a:solidFill>
            <a:srgbClr val="DFDFDF"/>
          </a:solidFill>
        </p:spPr>
        <p:txBody>
          <a:bodyPr wrap="square" lIns="0" tIns="67945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535"/>
              </a:spcBef>
            </a:pPr>
            <a:r>
              <a:rPr dirty="0" sz="1400" spc="-5">
                <a:latin typeface="Arial MT"/>
                <a:cs typeface="Arial MT"/>
              </a:rPr>
              <a:t>&lt;uses-permission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android:name=</a:t>
            </a:r>
            <a:r>
              <a:rPr dirty="0" sz="1400" spc="-5" b="1">
                <a:latin typeface="Arial"/>
                <a:cs typeface="Arial"/>
              </a:rPr>
              <a:t>"</a:t>
            </a:r>
            <a:r>
              <a:rPr dirty="0" sz="1400" spc="-5">
                <a:latin typeface="Arial MT"/>
                <a:cs typeface="Arial MT"/>
              </a:rPr>
              <a:t>android.permission.ACCESS_COARSE_LOCATION</a:t>
            </a:r>
            <a:r>
              <a:rPr dirty="0" sz="1400" spc="-5" b="1">
                <a:latin typeface="Arial"/>
                <a:cs typeface="Arial"/>
              </a:rPr>
              <a:t>"</a:t>
            </a:r>
            <a:r>
              <a:rPr dirty="0" sz="1400" spc="-5">
                <a:latin typeface="Arial MT"/>
                <a:cs typeface="Arial MT"/>
              </a:rPr>
              <a:t>/&gt;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9331"/>
            <a:ext cx="51041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Tracking</a:t>
            </a:r>
            <a:r>
              <a:rPr dirty="0" sz="3200" spc="-60"/>
              <a:t> </a:t>
            </a:r>
            <a:r>
              <a:rPr dirty="0" sz="3200"/>
              <a:t>Service</a:t>
            </a:r>
            <a:r>
              <a:rPr dirty="0" sz="3200" spc="-40"/>
              <a:t> </a:t>
            </a:r>
            <a:r>
              <a:rPr dirty="0" sz="3200"/>
              <a:t>Changes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17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416" y="3805631"/>
            <a:ext cx="8200390" cy="1945005"/>
          </a:xfrm>
          <a:prstGeom prst="rect">
            <a:avLst/>
          </a:prstGeom>
          <a:solidFill>
            <a:srgbClr val="DFDFDF"/>
          </a:solidFill>
        </p:spPr>
        <p:txBody>
          <a:bodyPr wrap="square" lIns="0" tIns="2540" rIns="0" bIns="0" rtlCol="0" vert="horz">
            <a:spAutoFit/>
          </a:bodyPr>
          <a:lstStyle/>
          <a:p>
            <a:pPr marL="394335" marR="2470150" indent="-247015">
              <a:lnSpc>
                <a:spcPts val="1680"/>
              </a:lnSpc>
              <a:spcBef>
                <a:spcPts val="20"/>
              </a:spcBef>
            </a:pPr>
            <a:r>
              <a:rPr dirty="0" sz="1400" spc="-5">
                <a:latin typeface="Arial MT"/>
                <a:cs typeface="Arial MT"/>
              </a:rPr>
              <a:t>PhoneStateListener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serviceStateListener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PhoneStateListener()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void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onServiceStateChanged(ServiceState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serviceState)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914400" marR="2322195" indent="-274955">
              <a:lnSpc>
                <a:spcPts val="1680"/>
              </a:lnSpc>
            </a:pPr>
            <a:r>
              <a:rPr dirty="0" sz="1400">
                <a:latin typeface="Arial MT"/>
                <a:cs typeface="Arial MT"/>
              </a:rPr>
              <a:t>if </a:t>
            </a:r>
            <a:r>
              <a:rPr dirty="0" sz="1400" spc="-5">
                <a:latin typeface="Arial MT"/>
                <a:cs typeface="Arial MT"/>
              </a:rPr>
              <a:t>(serviceState.getState() </a:t>
            </a:r>
            <a:r>
              <a:rPr dirty="0" sz="1400">
                <a:latin typeface="Arial MT"/>
                <a:cs typeface="Arial MT"/>
              </a:rPr>
              <a:t>== </a:t>
            </a:r>
            <a:r>
              <a:rPr dirty="0" sz="1400" spc="-10">
                <a:latin typeface="Arial MT"/>
                <a:cs typeface="Arial MT"/>
              </a:rPr>
              <a:t>ServiceState.STATE_IN_SERVICE) </a:t>
            </a:r>
            <a:r>
              <a:rPr dirty="0" sz="1400">
                <a:latin typeface="Arial MT"/>
                <a:cs typeface="Arial MT"/>
              </a:rPr>
              <a:t>{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toastText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serviceState.getOperatorAlphaLong();</a:t>
            </a:r>
            <a:endParaRPr sz="1400">
              <a:latin typeface="Arial MT"/>
              <a:cs typeface="Arial MT"/>
            </a:endParaRPr>
          </a:p>
          <a:p>
            <a:pPr marL="914400">
              <a:lnSpc>
                <a:spcPts val="1625"/>
              </a:lnSpc>
            </a:pPr>
            <a:r>
              <a:rPr dirty="0" sz="1400" spc="-15">
                <a:latin typeface="Arial MT"/>
                <a:cs typeface="Arial MT"/>
              </a:rPr>
              <a:t>Toast.makeText(getApplicationContext(),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toastText,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Toast.LENGTH_SHORT);</a:t>
            </a:r>
            <a:endParaRPr sz="1400">
              <a:latin typeface="Arial MT"/>
              <a:cs typeface="Arial MT"/>
            </a:endParaRPr>
          </a:p>
          <a:p>
            <a:pPr marL="64008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39433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14732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};</a:t>
            </a:r>
            <a:endParaRPr sz="1400">
              <a:latin typeface="Arial MT"/>
              <a:cs typeface="Arial MT"/>
            </a:endParaRPr>
          </a:p>
          <a:p>
            <a:pPr marL="33020">
              <a:lnSpc>
                <a:spcPts val="1545"/>
              </a:lnSpc>
              <a:spcBef>
                <a:spcPts val="360"/>
              </a:spcBef>
            </a:pPr>
            <a:r>
              <a:rPr dirty="0" sz="300">
                <a:latin typeface="Arial MT"/>
                <a:cs typeface="Arial MT"/>
              </a:rPr>
              <a:t>te</a:t>
            </a:r>
            <a:r>
              <a:rPr dirty="0" sz="1400">
                <a:latin typeface="Arial MT"/>
                <a:cs typeface="Arial MT"/>
              </a:rPr>
              <a:t>lephon</a:t>
            </a:r>
            <a:r>
              <a:rPr dirty="0" sz="1400" spc="-25">
                <a:latin typeface="Arial MT"/>
                <a:cs typeface="Arial MT"/>
              </a:rPr>
              <a:t>y</a:t>
            </a:r>
            <a:r>
              <a:rPr dirty="0" sz="1400" spc="-10">
                <a:latin typeface="Arial MT"/>
                <a:cs typeface="Arial MT"/>
              </a:rPr>
              <a:t>M</a:t>
            </a:r>
            <a:r>
              <a:rPr dirty="0" sz="1400">
                <a:latin typeface="Arial MT"/>
                <a:cs typeface="Arial MT"/>
              </a:rPr>
              <a:t>anage</a:t>
            </a:r>
            <a:r>
              <a:rPr dirty="0" sz="1400" spc="-9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.</a:t>
            </a:r>
            <a:r>
              <a:rPr dirty="0" sz="1400">
                <a:latin typeface="Arial MT"/>
                <a:cs typeface="Arial MT"/>
              </a:rPr>
              <a:t>li</a:t>
            </a:r>
            <a:r>
              <a:rPr dirty="0" sz="1400" spc="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t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n</a:t>
            </a:r>
            <a:r>
              <a:rPr dirty="0" sz="1400">
                <a:latin typeface="Arial MT"/>
                <a:cs typeface="Arial MT"/>
              </a:rPr>
              <a:t>(</a:t>
            </a:r>
            <a:r>
              <a:rPr dirty="0" sz="1400" spc="-10">
                <a:latin typeface="Arial MT"/>
                <a:cs typeface="Arial MT"/>
              </a:rPr>
              <a:t>s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-20">
                <a:latin typeface="Arial MT"/>
                <a:cs typeface="Arial MT"/>
              </a:rPr>
              <a:t>v</a:t>
            </a:r>
            <a:r>
              <a:rPr dirty="0" sz="1400">
                <a:latin typeface="Arial MT"/>
                <a:cs typeface="Arial MT"/>
              </a:rPr>
              <a:t>ic</a:t>
            </a:r>
            <a:r>
              <a:rPr dirty="0" sz="1400">
                <a:latin typeface="Arial MT"/>
                <a:cs typeface="Arial MT"/>
              </a:rPr>
              <a:t>eSt</a:t>
            </a:r>
            <a:r>
              <a:rPr dirty="0" sz="1400" spc="-15">
                <a:latin typeface="Arial MT"/>
                <a:cs typeface="Arial MT"/>
              </a:rPr>
              <a:t>a</a:t>
            </a:r>
            <a:r>
              <a:rPr dirty="0" sz="140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e</a:t>
            </a:r>
            <a:r>
              <a:rPr dirty="0" sz="1400">
                <a:latin typeface="Arial MT"/>
                <a:cs typeface="Arial MT"/>
              </a:rPr>
              <a:t>Li</a:t>
            </a:r>
            <a:r>
              <a:rPr dirty="0" sz="1400" spc="-10">
                <a:latin typeface="Arial MT"/>
                <a:cs typeface="Arial MT"/>
              </a:rPr>
              <a:t>s</a:t>
            </a:r>
            <a:r>
              <a:rPr dirty="0" sz="140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e</a:t>
            </a:r>
            <a:r>
              <a:rPr dirty="0" sz="140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e</a:t>
            </a:r>
            <a:r>
              <a:rPr dirty="0" sz="1400" spc="-75">
                <a:latin typeface="Arial MT"/>
                <a:cs typeface="Arial MT"/>
              </a:rPr>
              <a:t>r</a:t>
            </a:r>
            <a:r>
              <a:rPr dirty="0" sz="1400">
                <a:latin typeface="Arial MT"/>
                <a:cs typeface="Arial MT"/>
              </a:rPr>
              <a:t>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PhoneSta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e</a:t>
            </a:r>
            <a:r>
              <a:rPr dirty="0" sz="1400">
                <a:latin typeface="Arial MT"/>
                <a:cs typeface="Arial MT"/>
              </a:rPr>
              <a:t>Li</a:t>
            </a:r>
            <a:r>
              <a:rPr dirty="0" sz="1400" spc="-10">
                <a:latin typeface="Arial MT"/>
                <a:cs typeface="Arial MT"/>
              </a:rPr>
              <a:t>s</a:t>
            </a:r>
            <a:r>
              <a:rPr dirty="0" sz="140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e</a:t>
            </a:r>
            <a:r>
              <a:rPr dirty="0" sz="140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e</a:t>
            </a:r>
            <a:r>
              <a:rPr dirty="0" sz="1400" spc="-85">
                <a:latin typeface="Arial MT"/>
                <a:cs typeface="Arial MT"/>
              </a:rPr>
              <a:t>r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>
                <a:latin typeface="Arial MT"/>
                <a:cs typeface="Arial MT"/>
              </a:rPr>
              <a:t>I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T</a:t>
            </a:r>
            <a:r>
              <a:rPr dirty="0" sz="1400">
                <a:latin typeface="Arial MT"/>
                <a:cs typeface="Arial MT"/>
              </a:rPr>
              <a:t>E</a:t>
            </a:r>
            <a:r>
              <a:rPr dirty="0" sz="1400" spc="-10">
                <a:latin typeface="Arial MT"/>
                <a:cs typeface="Arial MT"/>
              </a:rPr>
              <a:t>N</a:t>
            </a:r>
            <a:r>
              <a:rPr dirty="0" sz="1400">
                <a:latin typeface="Arial MT"/>
                <a:cs typeface="Arial MT"/>
              </a:rPr>
              <a:t>_SE</a:t>
            </a:r>
            <a:r>
              <a:rPr dirty="0" sz="1400" spc="-35">
                <a:latin typeface="Arial MT"/>
                <a:cs typeface="Arial MT"/>
              </a:rPr>
              <a:t>R</a:t>
            </a:r>
            <a:r>
              <a:rPr dirty="0" sz="1400">
                <a:latin typeface="Arial MT"/>
                <a:cs typeface="Arial MT"/>
              </a:rPr>
              <a:t>VI</a:t>
            </a:r>
            <a:r>
              <a:rPr dirty="0" sz="1400" spc="-10">
                <a:latin typeface="Arial MT"/>
                <a:cs typeface="Arial MT"/>
              </a:rPr>
              <a:t>C</a:t>
            </a:r>
            <a:r>
              <a:rPr dirty="0" sz="1400">
                <a:latin typeface="Arial MT"/>
                <a:cs typeface="Arial MT"/>
              </a:rPr>
              <a:t>E_S</a:t>
            </a:r>
            <a:r>
              <a:rPr dirty="0" sz="1400" spc="-120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T</a:t>
            </a:r>
            <a:r>
              <a:rPr dirty="0" sz="1400" spc="5">
                <a:latin typeface="Arial MT"/>
                <a:cs typeface="Arial MT"/>
              </a:rPr>
              <a:t>E</a:t>
            </a:r>
            <a:r>
              <a:rPr dirty="0" sz="1400">
                <a:latin typeface="Arial MT"/>
                <a:cs typeface="Arial MT"/>
              </a:rPr>
              <a:t>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1200403"/>
            <a:ext cx="8141334" cy="2526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onServiceStateChanged</a:t>
            </a:r>
            <a:r>
              <a:rPr dirty="0" sz="20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handler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tracks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service</a:t>
            </a:r>
            <a:endParaRPr sz="2000">
              <a:latin typeface="Arial MT"/>
              <a:cs typeface="Arial MT"/>
            </a:endParaRPr>
          </a:p>
          <a:p>
            <a:pPr marL="355600" marR="635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Arial MT"/>
                <a:cs typeface="Arial MT"/>
              </a:rPr>
              <a:t>Use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 b="1">
                <a:solidFill>
                  <a:srgbClr val="C00000"/>
                </a:solidFill>
                <a:latin typeface="Arial"/>
                <a:cs typeface="Arial"/>
              </a:rPr>
              <a:t>ServiceState </a:t>
            </a:r>
            <a:r>
              <a:rPr dirty="0" sz="2000">
                <a:latin typeface="Arial MT"/>
                <a:cs typeface="Arial MT"/>
              </a:rPr>
              <a:t>parameter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getState</a:t>
            </a:r>
            <a:r>
              <a:rPr dirty="0" sz="20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method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find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details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current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service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state.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600" spc="-5">
                <a:latin typeface="MS Gothic"/>
                <a:cs typeface="MS Gothic"/>
              </a:rPr>
              <a:t>➤</a:t>
            </a:r>
            <a:r>
              <a:rPr dirty="0" sz="1600" spc="-345">
                <a:latin typeface="MS Gothic"/>
                <a:cs typeface="MS Gothic"/>
              </a:rPr>
              <a:t> </a:t>
            </a:r>
            <a:r>
              <a:rPr dirty="0" sz="1600" spc="-20">
                <a:latin typeface="Arial MT"/>
                <a:cs typeface="Arial MT"/>
              </a:rPr>
              <a:t>STATE_IN_SERVICE </a:t>
            </a:r>
            <a:r>
              <a:rPr dirty="0" sz="1600" spc="-5">
                <a:latin typeface="Arial MT"/>
                <a:cs typeface="Arial MT"/>
              </a:rPr>
              <a:t>Normal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phone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service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available.</a:t>
            </a:r>
            <a:endParaRPr sz="16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MS Gothic"/>
                <a:cs typeface="MS Gothic"/>
              </a:rPr>
              <a:t>➤</a:t>
            </a:r>
            <a:r>
              <a:rPr dirty="0" sz="1600" spc="-335">
                <a:latin typeface="MS Gothic"/>
                <a:cs typeface="MS Gothic"/>
              </a:rPr>
              <a:t> </a:t>
            </a:r>
            <a:r>
              <a:rPr dirty="0" sz="1600" spc="-25">
                <a:latin typeface="Arial MT"/>
                <a:cs typeface="Arial MT"/>
              </a:rPr>
              <a:t>STATE_EMERGENCY_ONLY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Phone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service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available only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emergency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calls.</a:t>
            </a:r>
            <a:endParaRPr sz="16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latin typeface="MS Gothic"/>
                <a:cs typeface="MS Gothic"/>
              </a:rPr>
              <a:t>➤</a:t>
            </a:r>
            <a:r>
              <a:rPr dirty="0" sz="1600" spc="-335">
                <a:latin typeface="MS Gothic"/>
                <a:cs typeface="MS Gothic"/>
              </a:rPr>
              <a:t> </a:t>
            </a:r>
            <a:r>
              <a:rPr dirty="0" sz="1600" spc="-20">
                <a:latin typeface="Arial MT"/>
                <a:cs typeface="Arial MT"/>
              </a:rPr>
              <a:t>STATE_OUT_OF_SERVICE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No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cell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phone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service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currently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available.</a:t>
            </a:r>
            <a:endParaRPr sz="1600">
              <a:latin typeface="Arial MT"/>
              <a:cs typeface="Arial MT"/>
            </a:endParaRPr>
          </a:p>
          <a:p>
            <a:pPr marL="469900">
              <a:lnSpc>
                <a:spcPts val="1905"/>
              </a:lnSpc>
            </a:pPr>
            <a:r>
              <a:rPr dirty="0" sz="1600" spc="-5">
                <a:latin typeface="MS Gothic"/>
                <a:cs typeface="MS Gothic"/>
              </a:rPr>
              <a:t>➤</a:t>
            </a:r>
            <a:r>
              <a:rPr dirty="0" sz="1600" spc="-345">
                <a:latin typeface="MS Gothic"/>
                <a:cs typeface="MS Gothic"/>
              </a:rPr>
              <a:t> </a:t>
            </a:r>
            <a:r>
              <a:rPr dirty="0" sz="1600" spc="-5">
                <a:latin typeface="Arial MT"/>
                <a:cs typeface="Arial MT"/>
              </a:rPr>
              <a:t>S</a:t>
            </a:r>
            <a:r>
              <a:rPr dirty="0" sz="1600" spc="-125">
                <a:latin typeface="Arial MT"/>
                <a:cs typeface="Arial MT"/>
              </a:rPr>
              <a:t>T</a:t>
            </a:r>
            <a:r>
              <a:rPr dirty="0" sz="1600" spc="-125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TE_POW</a:t>
            </a:r>
            <a:r>
              <a:rPr dirty="0" sz="1600">
                <a:latin typeface="Arial MT"/>
                <a:cs typeface="Arial MT"/>
              </a:rPr>
              <a:t>E</a:t>
            </a:r>
            <a:r>
              <a:rPr dirty="0" sz="1600" spc="-5">
                <a:latin typeface="Arial MT"/>
                <a:cs typeface="Arial MT"/>
              </a:rPr>
              <a:t>R_</a:t>
            </a:r>
            <a:r>
              <a:rPr dirty="0" sz="1600" spc="-10">
                <a:latin typeface="Arial MT"/>
                <a:cs typeface="Arial MT"/>
              </a:rPr>
              <a:t>O</a:t>
            </a:r>
            <a:r>
              <a:rPr dirty="0" sz="1600" spc="-5">
                <a:latin typeface="Arial MT"/>
                <a:cs typeface="Arial MT"/>
              </a:rPr>
              <a:t>FF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phone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radio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</a:t>
            </a:r>
            <a:r>
              <a:rPr dirty="0" sz="1600" spc="-5">
                <a:latin typeface="Arial MT"/>
                <a:cs typeface="Arial MT"/>
              </a:rPr>
              <a:t>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turned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</a:t>
            </a:r>
            <a:r>
              <a:rPr dirty="0" sz="1600" spc="-30">
                <a:latin typeface="Arial MT"/>
                <a:cs typeface="Arial MT"/>
              </a:rPr>
              <a:t>f</a:t>
            </a:r>
            <a:r>
              <a:rPr dirty="0" sz="1600" spc="-5">
                <a:latin typeface="Arial MT"/>
                <a:cs typeface="Arial MT"/>
              </a:rPr>
              <a:t>f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ts val="238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getOperator*</a:t>
            </a:r>
            <a:r>
              <a:rPr dirty="0" sz="20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methods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retrieve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details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operator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while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getRoaming</a:t>
            </a:r>
            <a:r>
              <a:rPr dirty="0" sz="20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tells </a:t>
            </a:r>
            <a:r>
              <a:rPr dirty="0" sz="2000" spc="-5">
                <a:latin typeface="Arial MT"/>
                <a:cs typeface="Arial MT"/>
              </a:rPr>
              <a:t>you</a:t>
            </a:r>
            <a:r>
              <a:rPr dirty="0" sz="2000">
                <a:latin typeface="Arial MT"/>
                <a:cs typeface="Arial MT"/>
              </a:rPr>
              <a:t> if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device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roaming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profile.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920" y="5909792"/>
            <a:ext cx="8308975" cy="6159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06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dirty="0" sz="1800" spc="-10" b="1">
                <a:solidFill>
                  <a:srgbClr val="1F358E"/>
                </a:solidFill>
                <a:latin typeface="Arial"/>
                <a:cs typeface="Arial"/>
              </a:rPr>
              <a:t>ServiceState</a:t>
            </a:r>
            <a:r>
              <a:rPr dirty="0" sz="1800" spc="40" b="1">
                <a:solidFill>
                  <a:srgbClr val="1F358E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F358E"/>
                </a:solidFill>
                <a:latin typeface="Arial"/>
                <a:cs typeface="Arial"/>
              </a:rPr>
              <a:t>Reference: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u="heavy" sz="1600" spc="-5" b="1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Arial"/>
                <a:cs typeface="Arial"/>
                <a:hlinkClick r:id="rId2"/>
              </a:rPr>
              <a:t>http://developer.android.com/reference/android/telephony/ServiceState.html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9331"/>
            <a:ext cx="70389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Monitoring</a:t>
            </a:r>
            <a:r>
              <a:rPr dirty="0" sz="3200" spc="-55"/>
              <a:t> </a:t>
            </a:r>
            <a:r>
              <a:rPr dirty="0" sz="3200"/>
              <a:t>Data</a:t>
            </a:r>
            <a:r>
              <a:rPr dirty="0" sz="3200" spc="-35"/>
              <a:t> </a:t>
            </a:r>
            <a:r>
              <a:rPr dirty="0" sz="3200" spc="-5"/>
              <a:t>Connection/Activity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92416" y="2131961"/>
            <a:ext cx="8200390" cy="4410075"/>
          </a:xfrm>
          <a:custGeom>
            <a:avLst/>
            <a:gdLst/>
            <a:ahLst/>
            <a:cxnLst/>
            <a:rect l="l" t="t" r="r" b="b"/>
            <a:pathLst>
              <a:path w="8200390" h="4410075">
                <a:moveTo>
                  <a:pt x="8200008" y="0"/>
                </a:moveTo>
                <a:lnTo>
                  <a:pt x="0" y="0"/>
                </a:lnTo>
                <a:lnTo>
                  <a:pt x="0" y="4409948"/>
                </a:lnTo>
                <a:lnTo>
                  <a:pt x="8200008" y="4409948"/>
                </a:lnTo>
                <a:lnTo>
                  <a:pt x="8200008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5142" y="1200403"/>
            <a:ext cx="7878445" cy="535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Override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onDataActivity </a:t>
            </a:r>
            <a:r>
              <a:rPr dirty="0" sz="2000">
                <a:latin typeface="Arial MT"/>
                <a:cs typeface="Arial MT"/>
              </a:rPr>
              <a:t>to track data transfer </a:t>
            </a:r>
            <a:r>
              <a:rPr dirty="0" sz="2000" spc="-20">
                <a:latin typeface="Arial MT"/>
                <a:cs typeface="Arial MT"/>
              </a:rPr>
              <a:t>activity, </a:t>
            </a:r>
            <a:r>
              <a:rPr dirty="0" sz="2000">
                <a:latin typeface="Arial MT"/>
                <a:cs typeface="Arial MT"/>
              </a:rPr>
              <a:t>and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onDataConnectionStateChanged</a:t>
            </a:r>
            <a:r>
              <a:rPr dirty="0" sz="20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request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notifications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connection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state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changes.</a:t>
            </a:r>
            <a:endParaRPr sz="2000">
              <a:latin typeface="Arial MT"/>
              <a:cs typeface="Arial MT"/>
            </a:endParaRPr>
          </a:p>
          <a:p>
            <a:pPr marL="531495" marR="2228850" indent="-247015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PhoneStateListener dataStateListener </a:t>
            </a:r>
            <a:r>
              <a:rPr dirty="0" sz="1400">
                <a:latin typeface="Arial MT"/>
                <a:cs typeface="Arial MT"/>
              </a:rPr>
              <a:t>= new </a:t>
            </a:r>
            <a:r>
              <a:rPr dirty="0" sz="1400" spc="-5">
                <a:latin typeface="Arial MT"/>
                <a:cs typeface="Arial MT"/>
              </a:rPr>
              <a:t>PhoneStateListener() </a:t>
            </a:r>
            <a:r>
              <a:rPr dirty="0" sz="1400">
                <a:latin typeface="Arial MT"/>
                <a:cs typeface="Arial MT"/>
              </a:rPr>
              <a:t>{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void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onDataActivity(int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direction)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827405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switch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(direction)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1051560" marR="221297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TelephonyManager.DATA_ACTIVITY_IN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20">
                <a:latin typeface="Arial MT"/>
                <a:cs typeface="Arial MT"/>
              </a:rPr>
              <a:t>TelephonyManager.DATA_ACTIVITY_OUT </a:t>
            </a:r>
            <a:r>
              <a:rPr dirty="0" sz="1400">
                <a:latin typeface="Arial MT"/>
                <a:cs typeface="Arial MT"/>
              </a:rPr>
              <a:t>: break;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TelephonyManager.DATA_ACTIVITY_INOUT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TelephonyManager.DATA_ACTIVITY_NONE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82740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827405" marR="3001645" indent="-29591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public </a:t>
            </a:r>
            <a:r>
              <a:rPr dirty="0" sz="1400" spc="-5">
                <a:latin typeface="Arial MT"/>
                <a:cs typeface="Arial MT"/>
              </a:rPr>
              <a:t>void onDataConnectionStateChanged(int </a:t>
            </a:r>
            <a:r>
              <a:rPr dirty="0" sz="1400">
                <a:latin typeface="Arial MT"/>
                <a:cs typeface="Arial MT"/>
              </a:rPr>
              <a:t>state) { </a:t>
            </a:r>
            <a:r>
              <a:rPr dirty="0" sz="1400" spc="-3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switch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(state)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1051560" marR="223774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20">
                <a:latin typeface="Arial MT"/>
                <a:cs typeface="Arial MT"/>
              </a:rPr>
              <a:t>TelephonyManager.DATA_CONNECTED </a:t>
            </a:r>
            <a:r>
              <a:rPr dirty="0" sz="1400">
                <a:latin typeface="Arial MT"/>
                <a:cs typeface="Arial MT"/>
              </a:rPr>
              <a:t>: break;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 </a:t>
            </a:r>
            <a:r>
              <a:rPr dirty="0" sz="1400" spc="-20">
                <a:latin typeface="Arial MT"/>
                <a:cs typeface="Arial MT"/>
              </a:rPr>
              <a:t>TelephonyManager.DATA_CONNECTING </a:t>
            </a:r>
            <a:r>
              <a:rPr dirty="0" sz="1400">
                <a:latin typeface="Arial MT"/>
                <a:cs typeface="Arial MT"/>
              </a:rPr>
              <a:t>: break;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TelephonyManager.DATA_DISCONNECTED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break;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case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TelephonyManager.DATA_SUSPENDED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: break;</a:t>
            </a:r>
            <a:endParaRPr sz="1400">
              <a:latin typeface="Arial MT"/>
              <a:cs typeface="Arial MT"/>
            </a:endParaRPr>
          </a:p>
          <a:p>
            <a:pPr marL="82740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285115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};</a:t>
            </a:r>
            <a:endParaRPr sz="1400">
              <a:latin typeface="Arial MT"/>
              <a:cs typeface="Arial MT"/>
            </a:endParaRPr>
          </a:p>
          <a:p>
            <a:pPr marL="137160">
              <a:lnSpc>
                <a:spcPct val="100000"/>
              </a:lnSpc>
              <a:spcBef>
                <a:spcPts val="1085"/>
              </a:spcBef>
            </a:pPr>
            <a:r>
              <a:rPr dirty="0" sz="1400" spc="-10">
                <a:latin typeface="Arial MT"/>
                <a:cs typeface="Arial MT"/>
              </a:rPr>
              <a:t>telephonyManager.listen(dataStateListener,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PhoneStateListener.LISTEN_DATA_ACTIVITY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|</a:t>
            </a:r>
            <a:endParaRPr sz="1400">
              <a:latin typeface="Arial MT"/>
              <a:cs typeface="Arial MT"/>
            </a:endParaRPr>
          </a:p>
          <a:p>
            <a:pPr marL="2880360">
              <a:lnSpc>
                <a:spcPct val="100000"/>
              </a:lnSpc>
            </a:pPr>
            <a:r>
              <a:rPr dirty="0" sz="1400" spc="-15">
                <a:latin typeface="Arial MT"/>
                <a:cs typeface="Arial MT"/>
              </a:rPr>
              <a:t>PhoneStateListener.LISTEN_DATA_CONNECTION_STATE);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17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426" y="6560921"/>
            <a:ext cx="592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Page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18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805" y="6562445"/>
            <a:ext cx="836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Spring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2011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5903" y="6562445"/>
            <a:ext cx="33039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CS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752/852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Wireless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and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Mobile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Networking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1146" y="331724"/>
            <a:ext cx="970737" cy="7863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9617" y="2519553"/>
            <a:ext cx="3148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SMS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MMS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18338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Over</a:t>
            </a:r>
            <a:r>
              <a:rPr dirty="0" sz="3200" spc="-15"/>
              <a:t>v</a:t>
            </a:r>
            <a:r>
              <a:rPr dirty="0" sz="3200"/>
              <a:t>iew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282090"/>
            <a:ext cx="7708265" cy="433197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Arial MT"/>
                <a:cs typeface="Arial MT"/>
              </a:rPr>
              <a:t>SMS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sends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short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text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messages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between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mobile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phones.</a:t>
            </a:r>
            <a:endParaRPr sz="22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660"/>
              </a:spcBef>
            </a:pPr>
            <a:r>
              <a:rPr dirty="0" sz="2200" spc="-5">
                <a:latin typeface="MS Gothic"/>
                <a:cs typeface="MS Gothic"/>
              </a:rPr>
              <a:t>➤</a:t>
            </a:r>
            <a:r>
              <a:rPr dirty="0" sz="2200" spc="-550"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Supports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sending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both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text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messages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messages</a:t>
            </a:r>
            <a:endParaRPr sz="20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1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Arial MT"/>
                <a:cs typeface="Arial MT"/>
              </a:rPr>
              <a:t>MMS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(multimedia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messaging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service)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messages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have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allowed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users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send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receive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messages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that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include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multimedia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attachments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such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as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photos,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videos,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7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audio.</a:t>
            </a:r>
            <a:endParaRPr sz="2200">
              <a:latin typeface="Arial MT"/>
              <a:cs typeface="Arial MT"/>
            </a:endParaRPr>
          </a:p>
          <a:p>
            <a:pPr marL="354965" marR="10287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Arial MT"/>
                <a:cs typeface="Arial MT"/>
              </a:rPr>
              <a:t>Using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C00000"/>
                </a:solidFill>
                <a:latin typeface="Arial"/>
                <a:cs typeface="Arial"/>
              </a:rPr>
              <a:t>SMSManager</a:t>
            </a:r>
            <a:r>
              <a:rPr dirty="0" sz="2200" spc="-5">
                <a:latin typeface="Arial MT"/>
                <a:cs typeface="Arial MT"/>
              </a:rPr>
              <a:t>,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you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can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replace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native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SMS </a:t>
            </a:r>
            <a:r>
              <a:rPr dirty="0" sz="2200">
                <a:latin typeface="Arial MT"/>
                <a:cs typeface="Arial MT"/>
              </a:rPr>
              <a:t> application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>
                <a:latin typeface="Arial MT"/>
                <a:cs typeface="Arial MT"/>
              </a:rPr>
              <a:t> send </a:t>
            </a:r>
            <a:r>
              <a:rPr dirty="0" sz="2200" spc="-5">
                <a:latin typeface="Arial MT"/>
                <a:cs typeface="Arial MT"/>
              </a:rPr>
              <a:t>text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messages,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react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incoming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texts,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or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use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SMS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 data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transport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layer.</a:t>
            </a:r>
            <a:endParaRPr sz="2200">
              <a:latin typeface="Arial MT"/>
              <a:cs typeface="Arial MT"/>
            </a:endParaRPr>
          </a:p>
          <a:p>
            <a:pPr marL="354965" marR="422275" indent="-342900">
              <a:lnSpc>
                <a:spcPct val="100000"/>
              </a:lnSpc>
              <a:spcBef>
                <a:spcPts val="12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Arial MT"/>
                <a:cs typeface="Arial MT"/>
              </a:rPr>
              <a:t>Use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10" b="1">
                <a:solidFill>
                  <a:srgbClr val="C00000"/>
                </a:solidFill>
                <a:latin typeface="Arial"/>
                <a:cs typeface="Arial"/>
              </a:rPr>
              <a:t>SEND</a:t>
            </a:r>
            <a:r>
              <a:rPr dirty="0" sz="2200" spc="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0" b="1">
                <a:solidFill>
                  <a:srgbClr val="C00000"/>
                </a:solidFill>
                <a:latin typeface="Arial"/>
                <a:cs typeface="Arial"/>
              </a:rPr>
              <a:t>SEND_TO</a:t>
            </a:r>
            <a:r>
              <a:rPr dirty="0" sz="2200" spc="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actions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 Intents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 send </a:t>
            </a:r>
            <a:r>
              <a:rPr dirty="0" sz="2200" spc="-59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both SMS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MMS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messages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using 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messaging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application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installed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device.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426" y="6560921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 spc="-15">
                <a:latin typeface="Arial MT"/>
                <a:cs typeface="Arial MT"/>
              </a:rPr>
              <a:t>g</a:t>
            </a:r>
            <a:r>
              <a:rPr dirty="0" sz="1200" spc="-5">
                <a:latin typeface="Arial MT"/>
                <a:cs typeface="Arial MT"/>
              </a:rPr>
              <a:t>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805" y="6562445"/>
            <a:ext cx="643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Fall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2011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9598" y="6562445"/>
            <a:ext cx="3596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CS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495/595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5" b="1">
                <a:latin typeface="Arial"/>
                <a:cs typeface="Arial"/>
              </a:rPr>
              <a:t>App</a:t>
            </a:r>
            <a:r>
              <a:rPr dirty="0" sz="1200" spc="5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Development</a:t>
            </a:r>
            <a:r>
              <a:rPr dirty="0" sz="120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for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Smart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Devices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1225892"/>
            <a:ext cx="8050530" cy="495300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03200" algn="l"/>
              </a:tabLst>
            </a:pPr>
            <a:r>
              <a:rPr dirty="0" sz="2400" spc="-5" b="1">
                <a:solidFill>
                  <a:srgbClr val="001F5F"/>
                </a:solidFill>
                <a:latin typeface="Arial"/>
                <a:cs typeface="Arial"/>
              </a:rPr>
              <a:t>Telephony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630"/>
              </a:spcBef>
            </a:pPr>
            <a:r>
              <a:rPr dirty="0" sz="2000">
                <a:solidFill>
                  <a:srgbClr val="001F5F"/>
                </a:solidFill>
                <a:latin typeface="MS Gothic"/>
                <a:cs typeface="MS Gothic"/>
              </a:rPr>
              <a:t>➤</a:t>
            </a:r>
            <a:r>
              <a:rPr dirty="0" sz="2000" spc="-459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Ini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t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iating</a:t>
            </a:r>
            <a:r>
              <a:rPr dirty="0" sz="2000" spc="-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pho</a:t>
            </a:r>
            <a:r>
              <a:rPr dirty="0" sz="2000" spc="5">
                <a:solidFill>
                  <a:srgbClr val="001F5F"/>
                </a:solidFill>
                <a:latin typeface="Arial MT"/>
                <a:cs typeface="Arial MT"/>
              </a:rPr>
              <a:t>n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e</a:t>
            </a:r>
            <a:r>
              <a:rPr dirty="0" sz="20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c</a:t>
            </a:r>
            <a:r>
              <a:rPr dirty="0" sz="2000" spc="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lls</a:t>
            </a:r>
            <a:endParaRPr sz="20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001F5F"/>
                </a:solidFill>
                <a:latin typeface="MS Gothic"/>
                <a:cs typeface="MS Gothic"/>
              </a:rPr>
              <a:t>➤</a:t>
            </a:r>
            <a:r>
              <a:rPr dirty="0" sz="2000" spc="-459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Reading</a:t>
            </a:r>
            <a:r>
              <a:rPr dirty="0" sz="20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phone,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network,</a:t>
            </a:r>
            <a:r>
              <a:rPr dirty="0" sz="2000" spc="-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data</a:t>
            </a:r>
            <a:r>
              <a:rPr dirty="0" sz="2000" spc="-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connectivity,</a:t>
            </a:r>
            <a:r>
              <a:rPr dirty="0" sz="20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Arial MT"/>
                <a:cs typeface="Arial MT"/>
              </a:rPr>
              <a:t>SIM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states</a:t>
            </a:r>
            <a:endParaRPr sz="20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001F5F"/>
                </a:solidFill>
                <a:latin typeface="MS Gothic"/>
                <a:cs typeface="MS Gothic"/>
              </a:rPr>
              <a:t>➤</a:t>
            </a:r>
            <a:r>
              <a:rPr dirty="0" sz="2000" spc="-459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Monitoring</a:t>
            </a:r>
            <a:r>
              <a:rPr dirty="0" sz="20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changes</a:t>
            </a:r>
            <a:r>
              <a:rPr dirty="0" sz="20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phone,</a:t>
            </a:r>
            <a:r>
              <a:rPr dirty="0" sz="2000" spc="-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network,</a:t>
            </a:r>
            <a:r>
              <a:rPr dirty="0" sz="2000" spc="-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data</a:t>
            </a:r>
            <a:r>
              <a:rPr dirty="0" sz="20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connectivity,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03200" algn="l"/>
              </a:tabLst>
            </a:pPr>
            <a:r>
              <a:rPr dirty="0" sz="2400" b="1">
                <a:solidFill>
                  <a:srgbClr val="001F5F"/>
                </a:solidFill>
                <a:latin typeface="Arial"/>
                <a:cs typeface="Arial"/>
              </a:rPr>
              <a:t>SMS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625"/>
              </a:spcBef>
            </a:pPr>
            <a:r>
              <a:rPr dirty="0" sz="2000">
                <a:solidFill>
                  <a:srgbClr val="001F5F"/>
                </a:solidFill>
                <a:latin typeface="MS Gothic"/>
                <a:cs typeface="MS Gothic"/>
              </a:rPr>
              <a:t>➤</a:t>
            </a:r>
            <a:r>
              <a:rPr dirty="0" sz="2000" spc="-459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U</a:t>
            </a:r>
            <a:r>
              <a:rPr dirty="0" sz="2000" spc="10">
                <a:solidFill>
                  <a:srgbClr val="001F5F"/>
                </a:solidFill>
                <a:latin typeface="Arial MT"/>
                <a:cs typeface="Arial MT"/>
              </a:rPr>
              <a:t>s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ing</a:t>
            </a:r>
            <a:r>
              <a:rPr dirty="0" sz="20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t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ents</a:t>
            </a:r>
            <a:r>
              <a:rPr dirty="0" sz="20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s</a:t>
            </a:r>
            <a:r>
              <a:rPr dirty="0" sz="2000" spc="5">
                <a:solidFill>
                  <a:srgbClr val="001F5F"/>
                </a:solidFill>
                <a:latin typeface="Arial MT"/>
                <a:cs typeface="Arial MT"/>
              </a:rPr>
              <a:t>e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nd</a:t>
            </a:r>
            <a:r>
              <a:rPr dirty="0" sz="20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SMS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MMS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m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e</a:t>
            </a:r>
            <a:r>
              <a:rPr dirty="0" sz="2000" spc="5">
                <a:solidFill>
                  <a:srgbClr val="001F5F"/>
                </a:solidFill>
                <a:latin typeface="Arial MT"/>
                <a:cs typeface="Arial MT"/>
              </a:rPr>
              <a:t>s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s</a:t>
            </a:r>
            <a:r>
              <a:rPr dirty="0" sz="2000" spc="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ges</a:t>
            </a:r>
            <a:endParaRPr sz="20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605"/>
              </a:spcBef>
            </a:pPr>
            <a:r>
              <a:rPr dirty="0" sz="2000" spc="5">
                <a:solidFill>
                  <a:srgbClr val="7E7E7E"/>
                </a:solidFill>
                <a:latin typeface="MS Gothic"/>
                <a:cs typeface="MS Gothic"/>
              </a:rPr>
              <a:t>➤</a:t>
            </a:r>
            <a:r>
              <a:rPr dirty="0" sz="2000" spc="-459">
                <a:solidFill>
                  <a:srgbClr val="7E7E7E"/>
                </a:solidFill>
                <a:latin typeface="MS Gothic"/>
                <a:cs typeface="MS Gothic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Using</a:t>
            </a:r>
            <a:r>
              <a:rPr dirty="0" sz="2000" spc="-1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SMS</a:t>
            </a:r>
            <a:r>
              <a:rPr dirty="0" sz="2000" spc="-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Manager</a:t>
            </a:r>
            <a:r>
              <a:rPr dirty="0" sz="2000" spc="-4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to</a:t>
            </a:r>
            <a:r>
              <a:rPr dirty="0" sz="2000" spc="-2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send</a:t>
            </a:r>
            <a:r>
              <a:rPr dirty="0" sz="2000" spc="-1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SMS</a:t>
            </a:r>
            <a:r>
              <a:rPr dirty="0" sz="2000" spc="-1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Messages</a:t>
            </a:r>
            <a:endParaRPr sz="20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7E7E7E"/>
                </a:solidFill>
                <a:latin typeface="MS Gothic"/>
                <a:cs typeface="MS Gothic"/>
              </a:rPr>
              <a:t>➤</a:t>
            </a:r>
            <a:r>
              <a:rPr dirty="0" sz="2000" spc="-459">
                <a:solidFill>
                  <a:srgbClr val="7E7E7E"/>
                </a:solidFill>
                <a:latin typeface="MS Gothic"/>
                <a:cs typeface="MS Gothic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Ha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ndling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in</a:t>
            </a:r>
            <a:r>
              <a:rPr dirty="0" sz="2000" spc="5">
                <a:solidFill>
                  <a:srgbClr val="7E7E7E"/>
                </a:solidFill>
                <a:latin typeface="Arial MT"/>
                <a:cs typeface="Arial MT"/>
              </a:rPr>
              <a:t>c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oming</a:t>
            </a:r>
            <a:r>
              <a:rPr dirty="0" sz="2000" spc="-2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SMS</a:t>
            </a:r>
            <a:r>
              <a:rPr dirty="0" sz="2000" spc="-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mess</a:t>
            </a:r>
            <a:r>
              <a:rPr dirty="0" sz="2000" spc="5">
                <a:solidFill>
                  <a:srgbClr val="7E7E7E"/>
                </a:solidFill>
                <a:latin typeface="Arial MT"/>
                <a:cs typeface="Arial MT"/>
              </a:rPr>
              <a:t>a</a:t>
            </a:r>
            <a:r>
              <a:rPr dirty="0" sz="2000">
                <a:solidFill>
                  <a:srgbClr val="7E7E7E"/>
                </a:solidFill>
                <a:latin typeface="Arial MT"/>
                <a:cs typeface="Arial MT"/>
              </a:rPr>
              <a:t>ges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1770"/>
              </a:spcBef>
              <a:buFont typeface="Arial MT"/>
              <a:buChar char="•"/>
              <a:tabLst>
                <a:tab pos="203200" algn="l"/>
              </a:tabLst>
            </a:pPr>
            <a:r>
              <a:rPr dirty="0" sz="2400" spc="-5" b="1">
                <a:solidFill>
                  <a:srgbClr val="001F5F"/>
                </a:solidFill>
                <a:latin typeface="Arial"/>
                <a:cs typeface="Arial"/>
              </a:rPr>
              <a:t>Presentation</a:t>
            </a:r>
            <a:endParaRPr sz="2400">
              <a:latin typeface="Arial"/>
              <a:cs typeface="Arial"/>
            </a:endParaRPr>
          </a:p>
          <a:p>
            <a:pPr lvl="1" marL="584200" indent="-191135">
              <a:lnSpc>
                <a:spcPct val="100000"/>
              </a:lnSpc>
              <a:spcBef>
                <a:spcPts val="1205"/>
              </a:spcBef>
              <a:buChar char="-"/>
              <a:tabLst>
                <a:tab pos="584835" algn="l"/>
              </a:tabLst>
            </a:pP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NeuroPhone:</a:t>
            </a:r>
            <a:r>
              <a:rPr dirty="0" sz="2000" spc="-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Brain-Mobile</a:t>
            </a:r>
            <a:r>
              <a:rPr dirty="0" sz="2000" spc="-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Phone Interface</a:t>
            </a:r>
            <a:r>
              <a:rPr dirty="0" sz="2000" spc="-4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using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a Wireless</a:t>
            </a:r>
            <a:r>
              <a:rPr dirty="0" sz="2000" spc="-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1F5F"/>
                </a:solidFill>
                <a:latin typeface="Arial MT"/>
                <a:cs typeface="Arial MT"/>
              </a:rPr>
              <a:t>EEG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ct val="100000"/>
              </a:lnSpc>
            </a:pP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Headset</a:t>
            </a:r>
            <a:endParaRPr sz="2000">
              <a:latin typeface="Arial MT"/>
              <a:cs typeface="Arial MT"/>
            </a:endParaRPr>
          </a:p>
          <a:p>
            <a:pPr lvl="2" marL="965200" indent="-191135">
              <a:lnSpc>
                <a:spcPct val="100000"/>
              </a:lnSpc>
              <a:spcBef>
                <a:spcPts val="600"/>
              </a:spcBef>
              <a:buChar char="•"/>
              <a:tabLst>
                <a:tab pos="965835" algn="l"/>
              </a:tabLst>
            </a:pP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Presenter:</a:t>
            </a:r>
            <a:r>
              <a:rPr dirty="0" sz="2000" spc="-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Minhao</a:t>
            </a:r>
            <a:r>
              <a:rPr dirty="0" sz="2000" spc="-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Dong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18561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Obje</a:t>
            </a:r>
            <a:r>
              <a:rPr dirty="0" sz="3200" spc="-15"/>
              <a:t>c</a:t>
            </a:r>
            <a:r>
              <a:rPr dirty="0" sz="3200"/>
              <a:t>tive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68148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Sending</a:t>
            </a:r>
            <a:r>
              <a:rPr dirty="0" sz="3200" spc="-45"/>
              <a:t> </a:t>
            </a:r>
            <a:r>
              <a:rPr dirty="0" sz="3200" spc="-5"/>
              <a:t>SMS/MMS</a:t>
            </a:r>
            <a:r>
              <a:rPr dirty="0" sz="3200" spc="-10"/>
              <a:t> </a:t>
            </a:r>
            <a:r>
              <a:rPr dirty="0" sz="3200"/>
              <a:t>thru</a:t>
            </a:r>
            <a:r>
              <a:rPr dirty="0" sz="3200" spc="-30"/>
              <a:t> </a:t>
            </a:r>
            <a:r>
              <a:rPr dirty="0" sz="3200"/>
              <a:t>Native</a:t>
            </a:r>
            <a:r>
              <a:rPr dirty="0" sz="3200" spc="-45"/>
              <a:t> </a:t>
            </a:r>
            <a:r>
              <a:rPr dirty="0" sz="3200"/>
              <a:t>App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366520"/>
            <a:ext cx="7943850" cy="1611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Use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Intent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 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Intent.ACTION_SENDTO</a:t>
            </a:r>
            <a:r>
              <a:rPr dirty="0" sz="2400" spc="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action:</a:t>
            </a:r>
            <a:endParaRPr sz="2400">
              <a:latin typeface="Arial MT"/>
              <a:cs typeface="Arial MT"/>
            </a:endParaRPr>
          </a:p>
          <a:p>
            <a:pPr marL="469265" marR="358140">
              <a:lnSpc>
                <a:spcPts val="2380"/>
              </a:lnSpc>
              <a:spcBef>
                <a:spcPts val="120"/>
              </a:spcBef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459"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Specify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target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number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s</a:t>
            </a:r>
            <a:r>
              <a:rPr dirty="0" sz="2000">
                <a:latin typeface="Arial MT"/>
                <a:cs typeface="Arial MT"/>
              </a:rPr>
              <a:t>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sm</a:t>
            </a:r>
            <a:r>
              <a:rPr dirty="0" sz="2000" spc="-5" b="1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dirty="0" sz="20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schema</a:t>
            </a:r>
            <a:r>
              <a:rPr dirty="0" sz="20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notation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  </a:t>
            </a:r>
            <a:r>
              <a:rPr dirty="0" sz="2000">
                <a:latin typeface="Arial MT"/>
                <a:cs typeface="Arial MT"/>
              </a:rPr>
              <a:t>Intent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  <a:p>
            <a:pPr marL="469265" marR="5080">
              <a:lnSpc>
                <a:spcPts val="2380"/>
              </a:lnSpc>
              <a:spcBef>
                <a:spcPts val="45"/>
              </a:spcBef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459"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Include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message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you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want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send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within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Intent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payload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using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sms_body</a:t>
            </a:r>
            <a:r>
              <a:rPr dirty="0" sz="20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extra</a:t>
            </a:r>
            <a:r>
              <a:rPr dirty="0" sz="20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2" y="3110674"/>
            <a:ext cx="7920990" cy="1207135"/>
          </a:xfrm>
          <a:prstGeom prst="rect">
            <a:avLst/>
          </a:prstGeom>
          <a:solidFill>
            <a:srgbClr val="DFDFD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70815" marR="93980">
              <a:lnSpc>
                <a:spcPct val="131300"/>
              </a:lnSpc>
              <a:spcBef>
                <a:spcPts val="660"/>
              </a:spcBef>
            </a:pPr>
            <a:r>
              <a:rPr dirty="0" sz="1600" spc="-5">
                <a:latin typeface="Arial MT"/>
                <a:cs typeface="Arial MT"/>
              </a:rPr>
              <a:t>Intent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smsIntent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=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new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Intent(Intent.ACTION_SENDTO,</a:t>
            </a:r>
            <a:r>
              <a:rPr dirty="0" sz="1600" spc="8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Uri.parse("sms:55512345")); </a:t>
            </a:r>
            <a:r>
              <a:rPr dirty="0" sz="1600" spc="-4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smsIntent.putExtra("sms_body",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"Press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send to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send me");</a:t>
            </a:r>
            <a:endParaRPr sz="1600">
              <a:latin typeface="Arial MT"/>
              <a:cs typeface="Arial MT"/>
            </a:endParaRPr>
          </a:p>
          <a:p>
            <a:pPr marL="170815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latin typeface="Arial MT"/>
                <a:cs typeface="Arial MT"/>
              </a:rPr>
              <a:t>startActivity(smsIntent);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68154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Sending</a:t>
            </a:r>
            <a:r>
              <a:rPr dirty="0" sz="3200" spc="-45"/>
              <a:t> </a:t>
            </a:r>
            <a:r>
              <a:rPr dirty="0" sz="3200" spc="-5"/>
              <a:t>SMS/MMS</a:t>
            </a:r>
            <a:r>
              <a:rPr dirty="0" sz="3200" spc="-10"/>
              <a:t> </a:t>
            </a:r>
            <a:r>
              <a:rPr dirty="0" sz="3200"/>
              <a:t>thru</a:t>
            </a:r>
            <a:r>
              <a:rPr dirty="0" sz="3200" spc="-25"/>
              <a:t> </a:t>
            </a:r>
            <a:r>
              <a:rPr dirty="0" sz="3200"/>
              <a:t>Native</a:t>
            </a:r>
            <a:r>
              <a:rPr dirty="0" sz="3200" spc="-45"/>
              <a:t> </a:t>
            </a:r>
            <a:r>
              <a:rPr dirty="0" sz="3200"/>
              <a:t>App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27582" y="3565969"/>
            <a:ext cx="7920990" cy="2874010"/>
          </a:xfrm>
          <a:custGeom>
            <a:avLst/>
            <a:gdLst/>
            <a:ahLst/>
            <a:cxnLst/>
            <a:rect l="l" t="t" r="r" b="b"/>
            <a:pathLst>
              <a:path w="7920990" h="2874010">
                <a:moveTo>
                  <a:pt x="7920863" y="0"/>
                </a:moveTo>
                <a:lnTo>
                  <a:pt x="0" y="0"/>
                </a:lnTo>
                <a:lnTo>
                  <a:pt x="0" y="2873756"/>
                </a:lnTo>
                <a:lnTo>
                  <a:pt x="7920863" y="2873756"/>
                </a:lnTo>
                <a:lnTo>
                  <a:pt x="7920863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0473" y="1366520"/>
            <a:ext cx="8027670" cy="5020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622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latin typeface="Arial MT"/>
                <a:cs typeface="Arial MT"/>
              </a:rPr>
              <a:t>You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also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attach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files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(effectively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creating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>
                <a:latin typeface="Arial MT"/>
                <a:cs typeface="Arial MT"/>
              </a:rPr>
              <a:t> MMS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message)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your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messages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665"/>
              </a:spcBef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605">
                <a:latin typeface="MS Gothic"/>
                <a:cs typeface="MS Gothic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d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dirty="0" sz="1800" spc="5" b="1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tent.EX</a:t>
            </a:r>
            <a:r>
              <a:rPr dirty="0" sz="1800" spc="5" b="1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dirty="0" sz="1800" spc="-65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_</a:t>
            </a:r>
            <a:r>
              <a:rPr dirty="0" sz="1800" spc="-15" b="1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TR</a:t>
            </a:r>
            <a:r>
              <a:rPr dirty="0" sz="1800" spc="5" b="1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dirty="0" sz="1800" spc="-35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dirty="0" sz="1800" spc="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45">
                <a:latin typeface="Arial MT"/>
                <a:cs typeface="Arial MT"/>
              </a:rPr>
              <a:t>w</a:t>
            </a:r>
            <a:r>
              <a:rPr dirty="0" sz="1800" spc="-5">
                <a:latin typeface="Arial MT"/>
                <a:cs typeface="Arial MT"/>
              </a:rPr>
              <a:t>ith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URI 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res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urce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attac</a:t>
            </a:r>
            <a:r>
              <a:rPr dirty="0" sz="1800" spc="-10">
                <a:latin typeface="Arial MT"/>
                <a:cs typeface="Arial MT"/>
              </a:rPr>
              <a:t>h</a:t>
            </a:r>
            <a:r>
              <a:rPr dirty="0" sz="180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60"/>
              </a:spcBef>
            </a:pPr>
            <a:r>
              <a:rPr dirty="0" sz="1800">
                <a:latin typeface="MS Gothic"/>
                <a:cs typeface="MS Gothic"/>
              </a:rPr>
              <a:t>➤</a:t>
            </a:r>
            <a:r>
              <a:rPr dirty="0" sz="1800" spc="-400">
                <a:latin typeface="MS Gothic"/>
                <a:cs typeface="MS Gothic"/>
              </a:rPr>
              <a:t> </a:t>
            </a:r>
            <a:r>
              <a:rPr dirty="0" sz="1800" spc="-5">
                <a:latin typeface="Arial MT"/>
                <a:cs typeface="Arial MT"/>
              </a:rPr>
              <a:t>Set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Intent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Arial"/>
                <a:cs typeface="Arial"/>
              </a:rPr>
              <a:t>type</a:t>
            </a:r>
            <a:r>
              <a:rPr dirty="0" sz="1800" spc="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mime-type</a:t>
            </a:r>
            <a:r>
              <a:rPr dirty="0" sz="1800" spc="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of the</a:t>
            </a:r>
            <a:r>
              <a:rPr dirty="0" sz="1800" spc="-5">
                <a:latin typeface="Arial MT"/>
                <a:cs typeface="Arial MT"/>
              </a:rPr>
              <a:t> attached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resource.</a:t>
            </a:r>
            <a:endParaRPr sz="1800">
              <a:latin typeface="Arial MT"/>
              <a:cs typeface="Arial MT"/>
            </a:endParaRPr>
          </a:p>
          <a:p>
            <a:pPr marL="469265" marR="730250">
              <a:lnSpc>
                <a:spcPts val="2150"/>
              </a:lnSpc>
              <a:spcBef>
                <a:spcPts val="680"/>
              </a:spcBef>
            </a:pPr>
            <a:r>
              <a:rPr dirty="0" sz="1800">
                <a:latin typeface="MS Gothic"/>
                <a:cs typeface="MS Gothic"/>
              </a:rPr>
              <a:t>➤</a:t>
            </a:r>
            <a:r>
              <a:rPr dirty="0" sz="1800" spc="-400">
                <a:latin typeface="MS Gothic"/>
                <a:cs typeface="MS Gothic"/>
              </a:rPr>
              <a:t> </a:t>
            </a:r>
            <a:r>
              <a:rPr dirty="0" sz="1800" spc="-5">
                <a:latin typeface="Arial MT"/>
                <a:cs typeface="Arial MT"/>
              </a:rPr>
              <a:t>Use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Arial"/>
                <a:cs typeface="Arial"/>
              </a:rPr>
              <a:t>ACTION_SEND</a:t>
            </a:r>
            <a:r>
              <a:rPr dirty="0" sz="1800" spc="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include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target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phone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number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address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extra</a:t>
            </a:r>
            <a:endParaRPr sz="18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900"/>
              </a:spcBef>
            </a:pP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Get</a:t>
            </a:r>
            <a:r>
              <a:rPr dirty="0" sz="1600" spc="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600" spc="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URI</a:t>
            </a:r>
            <a:r>
              <a:rPr dirty="0" sz="16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of</a:t>
            </a:r>
            <a:r>
              <a:rPr dirty="0" sz="1600" spc="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a </a:t>
            </a:r>
            <a:r>
              <a:rPr dirty="0" sz="1600">
                <a:solidFill>
                  <a:srgbClr val="086700"/>
                </a:solidFill>
                <a:latin typeface="Arial MT"/>
                <a:cs typeface="Arial MT"/>
              </a:rPr>
              <a:t>piece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of</a:t>
            </a:r>
            <a:r>
              <a:rPr dirty="0" sz="1600" spc="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media to</a:t>
            </a:r>
            <a:r>
              <a:rPr dirty="0" sz="1600" spc="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attach.</a:t>
            </a:r>
            <a:endParaRPr sz="16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300"/>
              </a:spcBef>
            </a:pPr>
            <a:r>
              <a:rPr dirty="0" sz="1600" spc="-5">
                <a:latin typeface="Arial MT"/>
                <a:cs typeface="Arial MT"/>
              </a:rPr>
              <a:t>Uri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attached_Uri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=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Uri.parse("content://media/external/images/media/1");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</a:pP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Create</a:t>
            </a:r>
            <a:r>
              <a:rPr dirty="0" sz="160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new</a:t>
            </a:r>
            <a:r>
              <a:rPr dirty="0" sz="16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MMS</a:t>
            </a:r>
            <a:r>
              <a:rPr dirty="0" sz="1600" spc="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intent</a:t>
            </a:r>
            <a:endParaRPr sz="16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300"/>
              </a:spcBef>
            </a:pPr>
            <a:r>
              <a:rPr dirty="0" sz="1600" spc="-5">
                <a:latin typeface="Arial MT"/>
                <a:cs typeface="Arial MT"/>
              </a:rPr>
              <a:t>Intent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mmsIntent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=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new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Intent(Intent.ACTION_SEND,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attached_Uri);</a:t>
            </a:r>
            <a:endParaRPr sz="1600">
              <a:latin typeface="Arial MT"/>
              <a:cs typeface="Arial MT"/>
            </a:endParaRPr>
          </a:p>
          <a:p>
            <a:pPr marL="307975" marR="1638300">
              <a:lnSpc>
                <a:spcPct val="115599"/>
              </a:lnSpc>
              <a:spcBef>
                <a:spcPts val="5"/>
              </a:spcBef>
            </a:pPr>
            <a:r>
              <a:rPr dirty="0" sz="1600" spc="-5">
                <a:latin typeface="Arial MT"/>
                <a:cs typeface="Arial MT"/>
              </a:rPr>
              <a:t>mmsIntent.putExtra("sms_body",</a:t>
            </a:r>
            <a:r>
              <a:rPr dirty="0" sz="1600" spc="9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"Please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attached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image");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mmsIntent.putExtra("address",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"07912355432");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mmsIntent.putExtra(Intent.EXTRA_STREAM,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attached_Uri);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mmsIntent.setType("image/png");</a:t>
            </a:r>
            <a:endParaRPr sz="16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300"/>
              </a:spcBef>
            </a:pPr>
            <a:r>
              <a:rPr dirty="0" sz="1600" spc="-5">
                <a:latin typeface="Arial MT"/>
                <a:cs typeface="Arial MT"/>
              </a:rPr>
              <a:t>startActivity(mmsIntent);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Page</a:t>
            </a:r>
            <a:r>
              <a:rPr dirty="0" spc="-60"/>
              <a:t> </a:t>
            </a: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426" y="6560921"/>
            <a:ext cx="592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Page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22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805" y="6562445"/>
            <a:ext cx="836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Spring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2011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5903" y="6562445"/>
            <a:ext cx="33039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CS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752/852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Wireless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and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Mobile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Networking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1146" y="331724"/>
            <a:ext cx="970737" cy="7863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426" y="6560921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 spc="-15">
                <a:latin typeface="Arial MT"/>
                <a:cs typeface="Arial MT"/>
              </a:rPr>
              <a:t>g</a:t>
            </a:r>
            <a:r>
              <a:rPr dirty="0" sz="1200" spc="-5">
                <a:latin typeface="Arial MT"/>
                <a:cs typeface="Arial MT"/>
              </a:rPr>
              <a:t>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805" y="6562445"/>
            <a:ext cx="836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Spring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2011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5903" y="6562445"/>
            <a:ext cx="33039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CS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752/852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Wireless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and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Mobile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Networking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1146" y="331724"/>
            <a:ext cx="970737" cy="7863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0241" y="2519553"/>
            <a:ext cx="2310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Telephony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18338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Over</a:t>
            </a:r>
            <a:r>
              <a:rPr dirty="0" sz="3200" spc="-15"/>
              <a:t>v</a:t>
            </a:r>
            <a:r>
              <a:rPr dirty="0" sz="3200"/>
              <a:t>iew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41426" y="6575357"/>
            <a:ext cx="53213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Page</a:t>
            </a:r>
            <a:r>
              <a:rPr dirty="0" sz="1200" spc="-60">
                <a:latin typeface="Arial MT"/>
                <a:cs typeface="Arial MT"/>
              </a:rPr>
              <a:t> </a:t>
            </a:r>
            <a:fld id="{81D60167-4931-47E6-BA6A-407CBD079E47}" type="slidenum">
              <a:rPr dirty="0" sz="1200" spc="-5">
                <a:latin typeface="Arial MT"/>
                <a:cs typeface="Arial MT"/>
              </a:rPr>
              <a:t>9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180354"/>
            <a:ext cx="7819390" cy="365760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Android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telephony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APIs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allows: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25"/>
              </a:spcBef>
            </a:pPr>
            <a:r>
              <a:rPr dirty="0" sz="2000">
                <a:solidFill>
                  <a:srgbClr val="001F5F"/>
                </a:solidFill>
                <a:latin typeface="MS Gothic"/>
                <a:cs typeface="MS Gothic"/>
              </a:rPr>
              <a:t>➤</a:t>
            </a:r>
            <a:r>
              <a:rPr dirty="0" sz="2000" spc="-570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Access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underlying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telephone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hardware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stack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05"/>
              </a:spcBef>
            </a:pPr>
            <a:r>
              <a:rPr dirty="0" sz="2000" spc="5">
                <a:solidFill>
                  <a:srgbClr val="001F5F"/>
                </a:solidFill>
                <a:latin typeface="MS Gothic"/>
                <a:cs typeface="MS Gothic"/>
              </a:rPr>
              <a:t>➤</a:t>
            </a:r>
            <a:r>
              <a:rPr dirty="0" sz="2000" spc="-465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Create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y</a:t>
            </a:r>
            <a:r>
              <a:rPr dirty="0" sz="2000">
                <a:latin typeface="Arial MT"/>
                <a:cs typeface="Arial MT"/>
              </a:rPr>
              <a:t>our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own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dialer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001F5F"/>
                </a:solidFill>
                <a:latin typeface="MS Gothic"/>
                <a:cs typeface="MS Gothic"/>
              </a:rPr>
              <a:t>➤</a:t>
            </a:r>
            <a:r>
              <a:rPr dirty="0" sz="2000" spc="-459">
                <a:solidFill>
                  <a:srgbClr val="001F5F"/>
                </a:solidFill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>
                <a:latin typeface="Arial MT"/>
                <a:cs typeface="Arial MT"/>
              </a:rPr>
              <a:t>eg</a:t>
            </a:r>
            <a:r>
              <a:rPr dirty="0" sz="2000" spc="5">
                <a:latin typeface="Arial MT"/>
                <a:cs typeface="Arial MT"/>
              </a:rPr>
              <a:t>r</a:t>
            </a:r>
            <a:r>
              <a:rPr dirty="0" sz="2000">
                <a:latin typeface="Arial MT"/>
                <a:cs typeface="Arial MT"/>
              </a:rPr>
              <a:t>ate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a</a:t>
            </a:r>
            <a:r>
              <a:rPr dirty="0" sz="2000">
                <a:latin typeface="Arial MT"/>
                <a:cs typeface="Arial MT"/>
              </a:rPr>
              <a:t>ll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han</a:t>
            </a:r>
            <a:r>
              <a:rPr dirty="0" sz="2000" spc="5">
                <a:latin typeface="Arial MT"/>
                <a:cs typeface="Arial MT"/>
              </a:rPr>
              <a:t>d</a:t>
            </a:r>
            <a:r>
              <a:rPr dirty="0" sz="2000">
                <a:latin typeface="Arial MT"/>
                <a:cs typeface="Arial MT"/>
              </a:rPr>
              <a:t>ling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pho</a:t>
            </a:r>
            <a:r>
              <a:rPr dirty="0" sz="2000" spc="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state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monitoring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securit</a:t>
            </a:r>
            <a:r>
              <a:rPr dirty="0" sz="2400" spc="-180">
                <a:latin typeface="Arial MT"/>
                <a:cs typeface="Arial MT"/>
              </a:rPr>
              <a:t>y</a:t>
            </a:r>
            <a:r>
              <a:rPr dirty="0" sz="2400">
                <a:latin typeface="Arial MT"/>
                <a:cs typeface="Arial MT"/>
              </a:rPr>
              <a:t>, you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10">
                <a:latin typeface="Arial MT"/>
                <a:cs typeface="Arial MT"/>
              </a:rPr>
              <a:t>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create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your </a:t>
            </a:r>
            <a:r>
              <a:rPr dirty="0" sz="2400" spc="-5">
                <a:latin typeface="Arial MT"/>
                <a:cs typeface="Arial MT"/>
              </a:rPr>
              <a:t>ow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5">
                <a:latin typeface="Arial MT"/>
                <a:cs typeface="Arial MT"/>
              </a:rPr>
              <a:t>‘</a:t>
            </a:r>
            <a:r>
              <a:rPr dirty="0" sz="2400" spc="-5">
                <a:latin typeface="Arial MT"/>
                <a:cs typeface="Arial MT"/>
              </a:rPr>
              <a:t>‘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in 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cal</a:t>
            </a:r>
            <a:r>
              <a:rPr dirty="0" sz="2400" spc="5" b="1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dirty="0" sz="2400" spc="-55">
                <a:latin typeface="Arial MT"/>
                <a:cs typeface="Arial MT"/>
              </a:rPr>
              <a:t>’</a:t>
            </a:r>
            <a:r>
              <a:rPr dirty="0" sz="2400">
                <a:latin typeface="Arial MT"/>
                <a:cs typeface="Arial MT"/>
              </a:rPr>
              <a:t>’</a:t>
            </a:r>
            <a:r>
              <a:rPr dirty="0" sz="2400" spc="-2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Activ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ty</a:t>
            </a:r>
            <a:endParaRPr sz="2400">
              <a:latin typeface="Arial MT"/>
              <a:cs typeface="Arial MT"/>
            </a:endParaRPr>
          </a:p>
          <a:p>
            <a:pPr marL="469265" marR="5080">
              <a:lnSpc>
                <a:spcPts val="2380"/>
              </a:lnSpc>
              <a:spcBef>
                <a:spcPts val="125"/>
              </a:spcBef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500"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screen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displayed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when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 incoming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call is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received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outgoing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call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been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placed.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40379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Launching</a:t>
            </a:r>
            <a:r>
              <a:rPr dirty="0" sz="3200" spc="-55"/>
              <a:t> </a:t>
            </a:r>
            <a:r>
              <a:rPr dirty="0" sz="3200"/>
              <a:t>the</a:t>
            </a:r>
            <a:r>
              <a:rPr dirty="0" sz="3200" spc="-30"/>
              <a:t> </a:t>
            </a:r>
            <a:r>
              <a:rPr dirty="0" sz="3200" spc="-5"/>
              <a:t>Dialer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41426" y="6575357"/>
            <a:ext cx="53213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Page</a:t>
            </a:r>
            <a:r>
              <a:rPr dirty="0" sz="1200" spc="-60">
                <a:latin typeface="Arial MT"/>
                <a:cs typeface="Arial MT"/>
              </a:rPr>
              <a:t> </a:t>
            </a:r>
            <a:fld id="{81D60167-4931-47E6-BA6A-407CBD079E47}" type="slidenum">
              <a:rPr dirty="0" sz="1200" spc="-5">
                <a:latin typeface="Arial MT"/>
                <a:cs typeface="Arial MT"/>
              </a:rPr>
              <a:t>9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275262"/>
            <a:ext cx="8035925" cy="26174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Use </a:t>
            </a:r>
            <a:r>
              <a:rPr dirty="0" sz="2400">
                <a:latin typeface="Arial MT"/>
                <a:cs typeface="Arial MT"/>
              </a:rPr>
              <a:t>Intent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Intent.ACTION_DIAL</a:t>
            </a:r>
            <a:r>
              <a:rPr dirty="0" sz="2400" spc="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launch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dialer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activity.</a:t>
            </a:r>
            <a:endParaRPr sz="2400">
              <a:latin typeface="Arial MT"/>
              <a:cs typeface="Arial MT"/>
            </a:endParaRPr>
          </a:p>
          <a:p>
            <a:pPr lvl="1" marL="812800" marR="446405" indent="-343535">
              <a:lnSpc>
                <a:spcPct val="100000"/>
              </a:lnSpc>
              <a:spcBef>
                <a:spcPts val="605"/>
              </a:spcBef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Arial MT"/>
                <a:cs typeface="Arial MT"/>
              </a:rPr>
              <a:t>Specify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number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dial using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tel:</a:t>
            </a:r>
            <a:r>
              <a:rPr dirty="0" sz="20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schema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component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Intent.</a:t>
            </a:r>
            <a:endParaRPr sz="2000">
              <a:latin typeface="Arial MT"/>
              <a:cs typeface="Arial MT"/>
            </a:endParaRPr>
          </a:p>
          <a:p>
            <a:pPr lvl="1" marL="812800" marR="439420" indent="-343535">
              <a:lnSpc>
                <a:spcPct val="100000"/>
              </a:lnSpc>
              <a:spcBef>
                <a:spcPts val="605"/>
              </a:spcBef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Arial MT"/>
                <a:cs typeface="Arial MT"/>
              </a:rPr>
              <a:t>Allows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you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manage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call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initialization </a:t>
            </a:r>
            <a:r>
              <a:rPr dirty="0" sz="2000" spc="-5">
                <a:latin typeface="Arial MT"/>
                <a:cs typeface="Arial MT"/>
              </a:rPr>
              <a:t>(the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default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dialer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asks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explicitly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initiate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call).</a:t>
            </a:r>
            <a:endParaRPr sz="2000">
              <a:latin typeface="Arial MT"/>
              <a:cs typeface="Arial MT"/>
            </a:endParaRPr>
          </a:p>
          <a:p>
            <a:pPr lvl="1" marL="812800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812165" algn="l"/>
                <a:tab pos="813435" algn="l"/>
              </a:tabLst>
            </a:pPr>
            <a:r>
              <a:rPr dirty="0" sz="2000" spc="-5">
                <a:latin typeface="Arial MT"/>
                <a:cs typeface="Arial MT"/>
              </a:rPr>
              <a:t>Doesn’t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require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permissions</a:t>
            </a:r>
            <a:endParaRPr sz="2000">
              <a:latin typeface="Arial MT"/>
              <a:cs typeface="Arial MT"/>
            </a:endParaRPr>
          </a:p>
          <a:p>
            <a:pPr lvl="1" marL="812800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standard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way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applications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should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initiate calls.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2" y="4005071"/>
            <a:ext cx="7705090" cy="677545"/>
          </a:xfrm>
          <a:prstGeom prst="rect">
            <a:avLst/>
          </a:prstGeom>
          <a:solidFill>
            <a:srgbClr val="DFDFDF"/>
          </a:solidFill>
        </p:spPr>
        <p:txBody>
          <a:bodyPr wrap="square" lIns="0" tIns="1714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135"/>
              </a:spcBef>
            </a:pPr>
            <a:r>
              <a:rPr dirty="0" sz="1600" spc="-5">
                <a:latin typeface="Arial MT"/>
                <a:cs typeface="Arial MT"/>
              </a:rPr>
              <a:t>Intent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intent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=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new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Intent(Intent.ACTION_DIAL,</a:t>
            </a:r>
            <a:r>
              <a:rPr dirty="0" sz="1600" spc="8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Uri.parse("tel:1234567"));</a:t>
            </a:r>
            <a:endParaRPr sz="1600">
              <a:latin typeface="Arial MT"/>
              <a:cs typeface="Arial MT"/>
            </a:endParaRPr>
          </a:p>
          <a:p>
            <a:pPr marL="170815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latin typeface="Arial MT"/>
                <a:cs typeface="Arial MT"/>
              </a:rPr>
              <a:t>startActivity(intent);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38360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Telephony</a:t>
            </a:r>
            <a:r>
              <a:rPr dirty="0" sz="3200" spc="-75"/>
              <a:t> </a:t>
            </a:r>
            <a:r>
              <a:rPr dirty="0" sz="3200" spc="-5"/>
              <a:t>Manager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541426" y="6575357"/>
            <a:ext cx="53213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Page</a:t>
            </a:r>
            <a:r>
              <a:rPr dirty="0" sz="1200" spc="-60">
                <a:latin typeface="Arial MT"/>
                <a:cs typeface="Arial MT"/>
              </a:rPr>
              <a:t> </a:t>
            </a:r>
            <a:fld id="{81D60167-4931-47E6-BA6A-407CBD079E47}" type="slidenum">
              <a:rPr dirty="0" sz="1200" spc="-5">
                <a:latin typeface="Arial MT"/>
                <a:cs typeface="Arial MT"/>
              </a:rPr>
              <a:t>9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166825"/>
            <a:ext cx="78378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537970" algn="l"/>
                <a:tab pos="1991995" algn="l"/>
                <a:tab pos="2616835" algn="l"/>
                <a:tab pos="4140200" algn="l"/>
                <a:tab pos="4984115" algn="l"/>
                <a:tab pos="5405120" algn="l"/>
                <a:tab pos="6877050" algn="l"/>
                <a:tab pos="740029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cess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tel</a:t>
            </a:r>
            <a:r>
              <a:rPr dirty="0" sz="2400" spc="-10">
                <a:latin typeface="Arial MT"/>
                <a:cs typeface="Arial MT"/>
              </a:rPr>
              <a:t>e</a:t>
            </a:r>
            <a:r>
              <a:rPr dirty="0" sz="2400">
                <a:latin typeface="Arial MT"/>
                <a:cs typeface="Arial MT"/>
              </a:rPr>
              <a:t>ph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ny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5">
                <a:latin typeface="Arial MT"/>
                <a:cs typeface="Arial MT"/>
              </a:rPr>
              <a:t>P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man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ged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dirty="0" sz="2400" spc="-35">
                <a:latin typeface="Arial MT"/>
                <a:cs typeface="Arial MT"/>
              </a:rPr>
              <a:t>Telephony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Manager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591" y="1964931"/>
            <a:ext cx="7705090" cy="600075"/>
          </a:xfrm>
          <a:prstGeom prst="rect">
            <a:avLst/>
          </a:prstGeom>
          <a:solidFill>
            <a:srgbClr val="DFDFDF"/>
          </a:solidFill>
        </p:spPr>
        <p:txBody>
          <a:bodyPr wrap="square" lIns="0" tIns="4445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350"/>
              </a:spcBef>
            </a:pPr>
            <a:r>
              <a:rPr dirty="0" sz="1400">
                <a:latin typeface="Arial MT"/>
                <a:cs typeface="Arial MT"/>
              </a:rPr>
              <a:t>String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srvcName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Context.TELEPHONY_SERVICE;</a:t>
            </a:r>
            <a:endParaRPr sz="1400">
              <a:latin typeface="Arial MT"/>
              <a:cs typeface="Arial MT"/>
            </a:endParaRPr>
          </a:p>
          <a:p>
            <a:pPr marL="144780">
              <a:lnSpc>
                <a:spcPct val="100000"/>
              </a:lnSpc>
              <a:spcBef>
                <a:spcPts val="635"/>
              </a:spcBef>
              <a:tabLst>
                <a:tab pos="3467735" algn="l"/>
              </a:tabLst>
            </a:pPr>
            <a:r>
              <a:rPr dirty="0" sz="1400" spc="-15">
                <a:latin typeface="Arial MT"/>
                <a:cs typeface="Arial MT"/>
              </a:rPr>
              <a:t>TelephonyManager </a:t>
            </a:r>
            <a:r>
              <a:rPr dirty="0" sz="1400" spc="-5">
                <a:latin typeface="Arial MT"/>
                <a:cs typeface="Arial MT"/>
              </a:rPr>
              <a:t>telephonyManager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	</a:t>
            </a:r>
            <a:r>
              <a:rPr dirty="0" sz="1400" spc="-10">
                <a:latin typeface="Arial MT"/>
                <a:cs typeface="Arial MT"/>
              </a:rPr>
              <a:t>(TelephonyManager)getSystemService(srvcName);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473" y="2590927"/>
            <a:ext cx="7188200" cy="249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Thru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35">
                <a:latin typeface="Arial MT"/>
                <a:cs typeface="Arial MT"/>
              </a:rPr>
              <a:t>Telephony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Manager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you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obtain: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25"/>
              </a:spcBef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459"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pho</a:t>
            </a:r>
            <a:r>
              <a:rPr dirty="0" sz="2000" spc="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y</a:t>
            </a:r>
            <a:r>
              <a:rPr dirty="0" sz="2000">
                <a:latin typeface="Arial MT"/>
                <a:cs typeface="Arial MT"/>
              </a:rPr>
              <a:t>pe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(GSM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D</a:t>
            </a:r>
            <a:r>
              <a:rPr dirty="0" sz="2000">
                <a:latin typeface="Arial MT"/>
                <a:cs typeface="Arial MT"/>
              </a:rPr>
              <a:t>MA),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459"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unique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(I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>
                <a:latin typeface="Arial MT"/>
                <a:cs typeface="Arial MT"/>
              </a:rPr>
              <a:t>EI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</a:t>
            </a:r>
            <a:r>
              <a:rPr dirty="0" sz="2000" spc="-15">
                <a:latin typeface="Arial MT"/>
                <a:cs typeface="Arial MT"/>
              </a:rPr>
              <a:t>I</a:t>
            </a:r>
            <a:r>
              <a:rPr dirty="0" sz="2000" spc="10">
                <a:latin typeface="Arial MT"/>
                <a:cs typeface="Arial MT"/>
              </a:rPr>
              <a:t>D</a:t>
            </a:r>
            <a:r>
              <a:rPr dirty="0" sz="2000">
                <a:latin typeface="Arial MT"/>
                <a:cs typeface="Arial MT"/>
              </a:rPr>
              <a:t>),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459"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s</a:t>
            </a:r>
            <a:r>
              <a:rPr dirty="0" sz="2000" spc="5">
                <a:latin typeface="Arial MT"/>
                <a:cs typeface="Arial MT"/>
              </a:rPr>
              <a:t>o</a:t>
            </a:r>
            <a:r>
              <a:rPr dirty="0" sz="2000">
                <a:latin typeface="Arial MT"/>
                <a:cs typeface="Arial MT"/>
              </a:rPr>
              <a:t>f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>
                <a:latin typeface="Arial MT"/>
                <a:cs typeface="Arial MT"/>
              </a:rPr>
              <a:t>ware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vers</a:t>
            </a:r>
            <a:r>
              <a:rPr dirty="0" sz="2000">
                <a:latin typeface="Arial MT"/>
                <a:cs typeface="Arial MT"/>
              </a:rPr>
              <a:t>ion,</a:t>
            </a:r>
            <a:endParaRPr sz="2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MS Gothic"/>
                <a:cs typeface="MS Gothic"/>
              </a:rPr>
              <a:t>➤</a:t>
            </a:r>
            <a:r>
              <a:rPr dirty="0" sz="2000" spc="-459">
                <a:latin typeface="MS Gothic"/>
                <a:cs typeface="MS Gothic"/>
              </a:rPr>
              <a:t> </a:t>
            </a:r>
            <a:r>
              <a:rPr dirty="0" sz="2000">
                <a:latin typeface="Arial MT"/>
                <a:cs typeface="Arial MT"/>
              </a:rPr>
              <a:t>numbe</a:t>
            </a:r>
            <a:r>
              <a:rPr dirty="0" sz="2000" spc="-100">
                <a:latin typeface="Arial MT"/>
                <a:cs typeface="Arial MT"/>
              </a:rPr>
              <a:t>r</a:t>
            </a:r>
            <a:r>
              <a:rPr dirty="0" sz="20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1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Requires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READ_PHONE_STATE</a:t>
            </a:r>
            <a:r>
              <a:rPr dirty="0" sz="2400" spc="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uses-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permission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5">
                <a:latin typeface="Arial MT"/>
                <a:cs typeface="Arial MT"/>
              </a:rPr>
              <a:t> included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application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manifest.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596" y="5057266"/>
            <a:ext cx="7705090" cy="387985"/>
          </a:xfrm>
          <a:prstGeom prst="rect">
            <a:avLst/>
          </a:prstGeom>
          <a:solidFill>
            <a:srgbClr val="DFDFDF"/>
          </a:solidFill>
        </p:spPr>
        <p:txBody>
          <a:bodyPr wrap="square" lIns="0" tIns="71120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560"/>
              </a:spcBef>
            </a:pPr>
            <a:r>
              <a:rPr dirty="0" sz="1600" spc="-5">
                <a:latin typeface="Arial MT"/>
                <a:cs typeface="Arial MT"/>
              </a:rPr>
              <a:t>&lt;uses-permission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android:name=</a:t>
            </a:r>
            <a:r>
              <a:rPr dirty="0" sz="1600" spc="-10" b="1">
                <a:latin typeface="Arial"/>
                <a:cs typeface="Arial"/>
              </a:rPr>
              <a:t>"</a:t>
            </a:r>
            <a:r>
              <a:rPr dirty="0" sz="1600" spc="-10">
                <a:latin typeface="Arial MT"/>
                <a:cs typeface="Arial MT"/>
              </a:rPr>
              <a:t>android.permission.READ_PHONE_STATE</a:t>
            </a:r>
            <a:r>
              <a:rPr dirty="0" sz="1600" spc="-10" b="1">
                <a:latin typeface="Arial"/>
                <a:cs typeface="Arial"/>
              </a:rPr>
              <a:t>"</a:t>
            </a:r>
            <a:r>
              <a:rPr dirty="0" sz="1600" spc="-10">
                <a:latin typeface="Arial MT"/>
                <a:cs typeface="Arial MT"/>
              </a:rPr>
              <a:t>/&gt;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873" y="5733250"/>
            <a:ext cx="8181975" cy="6159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06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dirty="0" sz="1800" spc="-15" b="1">
                <a:solidFill>
                  <a:srgbClr val="1F358E"/>
                </a:solidFill>
                <a:latin typeface="Arial"/>
                <a:cs typeface="Arial"/>
              </a:rPr>
              <a:t>Telephony</a:t>
            </a:r>
            <a:r>
              <a:rPr dirty="0" sz="1800" spc="-30" b="1">
                <a:solidFill>
                  <a:srgbClr val="1F358E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F358E"/>
                </a:solidFill>
                <a:latin typeface="Arial"/>
                <a:cs typeface="Arial"/>
              </a:rPr>
              <a:t>Manager</a:t>
            </a:r>
            <a:r>
              <a:rPr dirty="0" sz="1800" spc="-20" b="1">
                <a:solidFill>
                  <a:srgbClr val="1F358E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F358E"/>
                </a:solidFill>
                <a:latin typeface="Arial"/>
                <a:cs typeface="Arial"/>
              </a:rPr>
              <a:t>Reference: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dirty="0" u="heavy" sz="1600" spc="-5" b="1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Arial"/>
                <a:cs typeface="Arial"/>
                <a:hlinkClick r:id="rId2"/>
              </a:rPr>
              <a:t>http</a:t>
            </a:r>
            <a:r>
              <a:rPr dirty="0" u="heavy" sz="1600" spc="-5" b="1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Arial"/>
                <a:cs typeface="Arial"/>
                <a:hlinkClick r:id="rId2"/>
              </a:rPr>
              <a:t>://developer.android.com/reference/android/telephony/TelephonyManager.html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3488"/>
            <a:ext cx="38360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Telephony</a:t>
            </a:r>
            <a:r>
              <a:rPr dirty="0" sz="3200" spc="-75"/>
              <a:t> </a:t>
            </a:r>
            <a:r>
              <a:rPr dirty="0" sz="3200" spc="-5"/>
              <a:t>Manager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068781" y="1268755"/>
            <a:ext cx="7176134" cy="5153025"/>
            <a:chOff x="1068781" y="1268755"/>
            <a:chExt cx="7176134" cy="5153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81" y="1268755"/>
              <a:ext cx="7175627" cy="51527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069" y="2963037"/>
              <a:ext cx="1008126" cy="2880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5288" y="3030982"/>
            <a:ext cx="8210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r>
              <a:rPr dirty="0" sz="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1936" y="2961385"/>
            <a:ext cx="1008126" cy="2880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71717" y="2968244"/>
            <a:ext cx="4508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Loc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8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50439" y="2949194"/>
            <a:ext cx="1033780" cy="330200"/>
            <a:chOff x="2750439" y="2949194"/>
            <a:chExt cx="1033780" cy="3302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3139" y="2961894"/>
              <a:ext cx="1008126" cy="30441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63139" y="2961894"/>
              <a:ext cx="1008380" cy="304800"/>
            </a:xfrm>
            <a:custGeom>
              <a:avLst/>
              <a:gdLst/>
              <a:ahLst/>
              <a:cxnLst/>
              <a:rect l="l" t="t" r="r" b="b"/>
              <a:pathLst>
                <a:path w="1008379" h="304800">
                  <a:moveTo>
                    <a:pt x="0" y="50672"/>
                  </a:moveTo>
                  <a:lnTo>
                    <a:pt x="3988" y="30914"/>
                  </a:lnTo>
                  <a:lnTo>
                    <a:pt x="14859" y="14811"/>
                  </a:lnTo>
                  <a:lnTo>
                    <a:pt x="30968" y="3970"/>
                  </a:lnTo>
                  <a:lnTo>
                    <a:pt x="50673" y="0"/>
                  </a:lnTo>
                  <a:lnTo>
                    <a:pt x="957326" y="0"/>
                  </a:lnTo>
                  <a:lnTo>
                    <a:pt x="977104" y="3970"/>
                  </a:lnTo>
                  <a:lnTo>
                    <a:pt x="993251" y="14811"/>
                  </a:lnTo>
                  <a:lnTo>
                    <a:pt x="1004135" y="30914"/>
                  </a:lnTo>
                  <a:lnTo>
                    <a:pt x="1008126" y="50672"/>
                  </a:lnTo>
                  <a:lnTo>
                    <a:pt x="1008126" y="253618"/>
                  </a:lnTo>
                  <a:lnTo>
                    <a:pt x="1004135" y="273397"/>
                  </a:lnTo>
                  <a:lnTo>
                    <a:pt x="993251" y="289544"/>
                  </a:lnTo>
                  <a:lnTo>
                    <a:pt x="977104" y="300428"/>
                  </a:lnTo>
                  <a:lnTo>
                    <a:pt x="957326" y="304418"/>
                  </a:lnTo>
                  <a:lnTo>
                    <a:pt x="50673" y="304418"/>
                  </a:lnTo>
                  <a:lnTo>
                    <a:pt x="30968" y="300428"/>
                  </a:lnTo>
                  <a:lnTo>
                    <a:pt x="14859" y="289544"/>
                  </a:lnTo>
                  <a:lnTo>
                    <a:pt x="3988" y="273397"/>
                  </a:lnTo>
                  <a:lnTo>
                    <a:pt x="0" y="253618"/>
                  </a:lnTo>
                  <a:lnTo>
                    <a:pt x="0" y="5067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02026" y="2977133"/>
            <a:ext cx="534670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5"/>
              </a:spcBef>
            </a:pPr>
            <a:r>
              <a:rPr dirty="0" sz="800" spc="-1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800" spc="-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phon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dirty="0" sz="800" b="1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426" y="6575357"/>
            <a:ext cx="53213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Page</a:t>
            </a:r>
            <a:r>
              <a:rPr dirty="0" sz="1200" spc="-60">
                <a:latin typeface="Arial MT"/>
                <a:cs typeface="Arial MT"/>
              </a:rPr>
              <a:t> </a:t>
            </a:r>
            <a:fld id="{81D60167-4931-47E6-BA6A-407CBD079E47}" type="slidenum">
              <a:rPr dirty="0" sz="1200" spc="-5">
                <a:latin typeface="Arial MT"/>
                <a:cs typeface="Arial MT"/>
              </a:rPr>
              <a:t>9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9331"/>
            <a:ext cx="44234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Reading</a:t>
            </a:r>
            <a:r>
              <a:rPr dirty="0" sz="3200" spc="-70"/>
              <a:t> </a:t>
            </a:r>
            <a:r>
              <a:rPr dirty="0" sz="3200"/>
              <a:t>Phone</a:t>
            </a:r>
            <a:r>
              <a:rPr dirty="0" sz="3200" spc="-80"/>
              <a:t> </a:t>
            </a:r>
            <a:r>
              <a:rPr dirty="0" sz="3200"/>
              <a:t>Details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55472" y="1307642"/>
            <a:ext cx="7705090" cy="5144770"/>
          </a:xfrm>
          <a:custGeom>
            <a:avLst/>
            <a:gdLst/>
            <a:ahLst/>
            <a:cxnLst/>
            <a:rect l="l" t="t" r="r" b="b"/>
            <a:pathLst>
              <a:path w="7705090" h="5144770">
                <a:moveTo>
                  <a:pt x="7704835" y="0"/>
                </a:moveTo>
                <a:lnTo>
                  <a:pt x="0" y="0"/>
                </a:lnTo>
                <a:lnTo>
                  <a:pt x="0" y="5144516"/>
                </a:lnTo>
                <a:lnTo>
                  <a:pt x="7704835" y="5144516"/>
                </a:lnTo>
                <a:lnTo>
                  <a:pt x="770483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3587" y="1336293"/>
            <a:ext cx="6586855" cy="511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Read</a:t>
            </a:r>
            <a:r>
              <a:rPr dirty="0" sz="16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600" spc="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phone’s</a:t>
            </a:r>
            <a:r>
              <a:rPr dirty="0" sz="1600" spc="-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type</a:t>
            </a:r>
            <a:endParaRPr sz="1600">
              <a:latin typeface="Arial MT"/>
              <a:cs typeface="Arial MT"/>
            </a:endParaRPr>
          </a:p>
          <a:p>
            <a:pPr marL="12700" marR="1664970">
              <a:lnSpc>
                <a:spcPct val="100000"/>
              </a:lnSpc>
              <a:tabLst>
                <a:tab pos="1693545" algn="l"/>
              </a:tabLst>
            </a:pPr>
            <a:r>
              <a:rPr dirty="0" sz="1600" spc="-5">
                <a:latin typeface="Arial MT"/>
                <a:cs typeface="Arial MT"/>
              </a:rPr>
              <a:t>i</a:t>
            </a:r>
            <a:r>
              <a:rPr dirty="0" sz="1600" spc="-5">
                <a:latin typeface="Arial MT"/>
                <a:cs typeface="Arial MT"/>
              </a:rPr>
              <a:t>nt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phone</a:t>
            </a:r>
            <a:r>
              <a:rPr dirty="0" sz="1600" spc="-90">
                <a:latin typeface="Arial MT"/>
                <a:cs typeface="Arial MT"/>
              </a:rPr>
              <a:t>T</a:t>
            </a:r>
            <a:r>
              <a:rPr dirty="0" sz="1600" spc="-25">
                <a:latin typeface="Arial MT"/>
                <a:cs typeface="Arial MT"/>
              </a:rPr>
              <a:t>y</a:t>
            </a:r>
            <a:r>
              <a:rPr dirty="0" sz="1600" spc="-5">
                <a:latin typeface="Arial MT"/>
                <a:cs typeface="Arial MT"/>
              </a:rPr>
              <a:t>pe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=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5">
                <a:latin typeface="Arial MT"/>
                <a:cs typeface="Arial MT"/>
              </a:rPr>
              <a:t>telephon</a:t>
            </a:r>
            <a:r>
              <a:rPr dirty="0" sz="1600" spc="-20">
                <a:latin typeface="Arial MT"/>
                <a:cs typeface="Arial MT"/>
              </a:rPr>
              <a:t>y</a:t>
            </a:r>
            <a:r>
              <a:rPr dirty="0" sz="1600" spc="-5">
                <a:latin typeface="Arial MT"/>
                <a:cs typeface="Arial MT"/>
              </a:rPr>
              <a:t>Manage</a:t>
            </a:r>
            <a:r>
              <a:rPr dirty="0" sz="1600" spc="-95">
                <a:latin typeface="Arial MT"/>
                <a:cs typeface="Arial MT"/>
              </a:rPr>
              <a:t>r</a:t>
            </a:r>
            <a:r>
              <a:rPr dirty="0" sz="1600" spc="-5">
                <a:latin typeface="Arial MT"/>
                <a:cs typeface="Arial MT"/>
              </a:rPr>
              <a:t>.getP</a:t>
            </a:r>
            <a:r>
              <a:rPr dirty="0" sz="1600" spc="-5">
                <a:latin typeface="Arial MT"/>
                <a:cs typeface="Arial MT"/>
              </a:rPr>
              <a:t>hone</a:t>
            </a:r>
            <a:r>
              <a:rPr dirty="0" sz="1600" spc="-90">
                <a:latin typeface="Arial MT"/>
                <a:cs typeface="Arial MT"/>
              </a:rPr>
              <a:t>T</a:t>
            </a:r>
            <a:r>
              <a:rPr dirty="0" sz="1600" spc="-25">
                <a:latin typeface="Arial MT"/>
                <a:cs typeface="Arial MT"/>
              </a:rPr>
              <a:t>y</a:t>
            </a:r>
            <a:r>
              <a:rPr dirty="0" sz="1600" spc="-5">
                <a:latin typeface="Arial MT"/>
                <a:cs typeface="Arial MT"/>
              </a:rPr>
              <a:t>p</a:t>
            </a:r>
            <a:r>
              <a:rPr dirty="0" sz="1600">
                <a:latin typeface="Arial MT"/>
                <a:cs typeface="Arial MT"/>
              </a:rPr>
              <a:t>e</a:t>
            </a:r>
            <a:r>
              <a:rPr dirty="0" sz="1600" spc="-10">
                <a:latin typeface="Arial MT"/>
                <a:cs typeface="Arial MT"/>
              </a:rPr>
              <a:t>();  </a:t>
            </a:r>
            <a:r>
              <a:rPr dirty="0" sz="1600" spc="-5">
                <a:latin typeface="Arial MT"/>
                <a:cs typeface="Arial MT"/>
              </a:rPr>
              <a:t>switch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(phoneType)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756285" marR="307975" indent="-40132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case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(TelephonyManager.PHONE_TYPE_CDMA):</a:t>
            </a:r>
            <a:r>
              <a:rPr dirty="0" sz="1600" spc="8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//do</a:t>
            </a:r>
            <a:r>
              <a:rPr dirty="0" sz="1600" spc="5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something </a:t>
            </a:r>
            <a:r>
              <a:rPr dirty="0" sz="1600" spc="-43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break;</a:t>
            </a:r>
            <a:endParaRPr sz="1600">
              <a:latin typeface="Arial MT"/>
              <a:cs typeface="Arial MT"/>
            </a:endParaRPr>
          </a:p>
          <a:p>
            <a:pPr marL="756285" marR="328295" indent="-40132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case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(TelephonyManager.PHONE_TYPE_GSM)</a:t>
            </a:r>
            <a:r>
              <a:rPr dirty="0" sz="1600" spc="7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: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//do</a:t>
            </a:r>
            <a:r>
              <a:rPr dirty="0" sz="1600" spc="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something </a:t>
            </a:r>
            <a:r>
              <a:rPr dirty="0" sz="1600" spc="-43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break;</a:t>
            </a:r>
            <a:endParaRPr sz="1600">
              <a:latin typeface="Arial MT"/>
              <a:cs typeface="Arial MT"/>
            </a:endParaRPr>
          </a:p>
          <a:p>
            <a:pPr marL="756285" marR="318770" indent="-40132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case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(TelephonyManager.PHONE_TYPE_NONE):</a:t>
            </a:r>
            <a:r>
              <a:rPr dirty="0" sz="1600" spc="9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//do</a:t>
            </a:r>
            <a:r>
              <a:rPr dirty="0" sz="1600" spc="4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something </a:t>
            </a:r>
            <a:r>
              <a:rPr dirty="0" sz="1600" spc="-43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break;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 MT"/>
                <a:cs typeface="Arial MT"/>
              </a:rPr>
              <a:t>default:</a:t>
            </a:r>
            <a:endParaRPr sz="16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break;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--</a:t>
            </a:r>
            <a:r>
              <a:rPr dirty="0" sz="160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These</a:t>
            </a:r>
            <a:r>
              <a:rPr dirty="0" sz="1600" spc="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require</a:t>
            </a:r>
            <a:r>
              <a:rPr dirty="0" sz="1600" spc="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86700"/>
                </a:solidFill>
                <a:latin typeface="Arial MT"/>
                <a:cs typeface="Arial MT"/>
              </a:rPr>
              <a:t>READ_PHONE_STATE</a:t>
            </a:r>
            <a:r>
              <a:rPr dirty="0" sz="16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uses-permission</a:t>
            </a:r>
            <a:r>
              <a:rPr dirty="0" sz="16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--</a:t>
            </a:r>
            <a:endParaRPr sz="1600">
              <a:latin typeface="Arial MT"/>
              <a:cs typeface="Arial MT"/>
            </a:endParaRPr>
          </a:p>
          <a:p>
            <a:pPr marL="12700" marR="2001520">
              <a:lnSpc>
                <a:spcPct val="100000"/>
              </a:lnSpc>
            </a:pP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Read</a:t>
            </a:r>
            <a:r>
              <a:rPr dirty="0" sz="1600" spc="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600" spc="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IMEI</a:t>
            </a:r>
            <a:r>
              <a:rPr dirty="0" sz="1600" spc="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for</a:t>
            </a:r>
            <a:r>
              <a:rPr dirty="0" sz="1600" spc="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GSM</a:t>
            </a:r>
            <a:r>
              <a:rPr dirty="0" sz="1600" spc="4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or</a:t>
            </a:r>
            <a:r>
              <a:rPr dirty="0" sz="1600" spc="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MEID</a:t>
            </a:r>
            <a:r>
              <a:rPr dirty="0" sz="1600" spc="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for</a:t>
            </a:r>
            <a:r>
              <a:rPr dirty="0" sz="1600" spc="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CDMA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String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deviceId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=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telephonyManager.getDeviceId();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Read</a:t>
            </a:r>
            <a:r>
              <a:rPr dirty="0" sz="160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software</a:t>
            </a:r>
            <a:r>
              <a:rPr dirty="0" sz="1600" spc="3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version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on</a:t>
            </a:r>
            <a:r>
              <a:rPr dirty="0" sz="16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phone</a:t>
            </a:r>
            <a:r>
              <a:rPr dirty="0" sz="160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(note</a:t>
            </a:r>
            <a:r>
              <a:rPr dirty="0" sz="1600" spc="5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--</a:t>
            </a:r>
            <a:r>
              <a:rPr dirty="0" sz="1600" spc="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not</a:t>
            </a:r>
            <a:r>
              <a:rPr dirty="0" sz="16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SDK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version)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String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softwareVersion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=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telephonyManager.getDeviceSoftwareVersion();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Get</a:t>
            </a:r>
            <a:r>
              <a:rPr dirty="0" sz="1600" spc="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the</a:t>
            </a:r>
            <a:r>
              <a:rPr dirty="0" sz="160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phone’s</a:t>
            </a:r>
            <a:r>
              <a:rPr dirty="0" sz="16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number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String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phoneNumber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=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telephonyManager.getLine1Number();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26" y="6575357"/>
            <a:ext cx="53213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Page</a:t>
            </a:r>
            <a:r>
              <a:rPr dirty="0" sz="1200" spc="-60">
                <a:latin typeface="Arial MT"/>
                <a:cs typeface="Arial MT"/>
              </a:rPr>
              <a:t> </a:t>
            </a:r>
            <a:fld id="{81D60167-4931-47E6-BA6A-407CBD079E47}" type="slidenum">
              <a:rPr dirty="0" sz="1200" spc="-5">
                <a:latin typeface="Arial MT"/>
                <a:cs typeface="Arial MT"/>
              </a:rPr>
              <a:t>9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9331"/>
            <a:ext cx="63176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Reading</a:t>
            </a:r>
            <a:r>
              <a:rPr dirty="0" sz="3200" spc="-55"/>
              <a:t> </a:t>
            </a:r>
            <a:r>
              <a:rPr dirty="0" sz="3200"/>
              <a:t>Data</a:t>
            </a:r>
            <a:r>
              <a:rPr dirty="0" sz="3200" spc="-50"/>
              <a:t> </a:t>
            </a:r>
            <a:r>
              <a:rPr dirty="0" sz="3200"/>
              <a:t>Connection</a:t>
            </a:r>
            <a:r>
              <a:rPr dirty="0" sz="3200" spc="-65"/>
              <a:t> </a:t>
            </a:r>
            <a:r>
              <a:rPr dirty="0" sz="3200"/>
              <a:t>Status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83564" y="1304988"/>
            <a:ext cx="8065134" cy="5259705"/>
          </a:xfrm>
          <a:custGeom>
            <a:avLst/>
            <a:gdLst/>
            <a:ahLst/>
            <a:cxnLst/>
            <a:rect l="l" t="t" r="r" b="b"/>
            <a:pathLst>
              <a:path w="8065134" h="5259705">
                <a:moveTo>
                  <a:pt x="8064881" y="0"/>
                </a:moveTo>
                <a:lnTo>
                  <a:pt x="0" y="0"/>
                </a:lnTo>
                <a:lnTo>
                  <a:pt x="0" y="5259324"/>
                </a:lnTo>
                <a:lnTo>
                  <a:pt x="8064881" y="5259324"/>
                </a:lnTo>
                <a:lnTo>
                  <a:pt x="8064881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7938" y="1329944"/>
            <a:ext cx="7912734" cy="5223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6804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int </a:t>
            </a:r>
            <a:r>
              <a:rPr dirty="0" sz="1500" spc="-5">
                <a:latin typeface="Arial MT"/>
                <a:cs typeface="Arial MT"/>
              </a:rPr>
              <a:t>dataActivity </a:t>
            </a:r>
            <a:r>
              <a:rPr dirty="0" sz="1500">
                <a:latin typeface="Arial MT"/>
                <a:cs typeface="Arial MT"/>
              </a:rPr>
              <a:t>= </a:t>
            </a:r>
            <a:r>
              <a:rPr dirty="0" sz="1500" spc="-5">
                <a:latin typeface="Arial MT"/>
                <a:cs typeface="Arial MT"/>
              </a:rPr>
              <a:t>telephonyManager.getDataActivity();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 dataState = </a:t>
            </a:r>
            <a:r>
              <a:rPr dirty="0" sz="1500" spc="-5">
                <a:latin typeface="Arial MT"/>
                <a:cs typeface="Arial MT"/>
              </a:rPr>
              <a:t>telephonyManager.getDataState();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switch (dataActivity)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326390">
              <a:lnSpc>
                <a:spcPts val="1920"/>
              </a:lnSpc>
            </a:pPr>
            <a:r>
              <a:rPr dirty="0" sz="1500">
                <a:latin typeface="Arial MT"/>
                <a:cs typeface="Arial MT"/>
              </a:rPr>
              <a:t>case </a:t>
            </a:r>
            <a:r>
              <a:rPr dirty="0" sz="1500" spc="-20" b="1">
                <a:latin typeface="Arial"/>
                <a:cs typeface="Arial"/>
              </a:rPr>
              <a:t>TelephonyManager.DATA_ACTIVITY_IN</a:t>
            </a:r>
            <a:r>
              <a:rPr dirty="0" sz="1500" spc="-20">
                <a:latin typeface="Arial MT"/>
                <a:cs typeface="Arial MT"/>
              </a:rPr>
              <a:t>: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Currently</a:t>
            </a:r>
            <a:r>
              <a:rPr dirty="0" sz="1600" spc="2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receiving</a:t>
            </a:r>
            <a:r>
              <a:rPr dirty="0" sz="1600" spc="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IP PPP</a:t>
            </a:r>
            <a:r>
              <a:rPr dirty="0" sz="1600" spc="-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769620">
              <a:lnSpc>
                <a:spcPts val="1800"/>
              </a:lnSpc>
            </a:pPr>
            <a:r>
              <a:rPr dirty="0" sz="1500">
                <a:latin typeface="Arial MT"/>
                <a:cs typeface="Arial MT"/>
              </a:rPr>
              <a:t>break;</a:t>
            </a:r>
            <a:endParaRPr sz="1500">
              <a:latin typeface="Arial MT"/>
              <a:cs typeface="Arial MT"/>
            </a:endParaRPr>
          </a:p>
          <a:p>
            <a:pPr marL="276225">
              <a:lnSpc>
                <a:spcPts val="1920"/>
              </a:lnSpc>
            </a:pP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0" b="1">
                <a:latin typeface="Arial"/>
                <a:cs typeface="Arial"/>
              </a:rPr>
              <a:t>TelephonyManager.DATA_ACTIVITY_OUT</a:t>
            </a:r>
            <a:r>
              <a:rPr dirty="0" sz="1500" spc="-20">
                <a:latin typeface="Arial MT"/>
                <a:cs typeface="Arial MT"/>
              </a:rPr>
              <a:t>: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Currently</a:t>
            </a:r>
            <a:r>
              <a:rPr dirty="0" sz="1600" spc="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sending</a:t>
            </a:r>
            <a:r>
              <a:rPr dirty="0" sz="1600" spc="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IP PPP</a:t>
            </a:r>
            <a:r>
              <a:rPr dirty="0" sz="1600" spc="-3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769620">
              <a:lnSpc>
                <a:spcPts val="18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break;</a:t>
            </a:r>
            <a:endParaRPr sz="1500">
              <a:latin typeface="Arial MT"/>
              <a:cs typeface="Arial MT"/>
            </a:endParaRPr>
          </a:p>
          <a:p>
            <a:pPr marL="276225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5" b="1">
                <a:latin typeface="Arial"/>
                <a:cs typeface="Arial"/>
              </a:rPr>
              <a:t>TelephonyManager.DATA_ACTIVITY_INOUT</a:t>
            </a:r>
            <a:r>
              <a:rPr dirty="0" sz="1500" spc="-15">
                <a:latin typeface="Arial MT"/>
                <a:cs typeface="Arial MT"/>
              </a:rPr>
              <a:t>: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Currently</a:t>
            </a:r>
            <a:r>
              <a:rPr dirty="0" sz="160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both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IN &amp;</a:t>
            </a:r>
            <a:r>
              <a:rPr dirty="0" sz="1600" spc="-1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OUT</a:t>
            </a:r>
            <a:endParaRPr sz="1600">
              <a:latin typeface="Arial MT"/>
              <a:cs typeface="Arial MT"/>
            </a:endParaRPr>
          </a:p>
          <a:p>
            <a:pPr marL="769620">
              <a:lnSpc>
                <a:spcPts val="18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break;</a:t>
            </a:r>
            <a:endParaRPr sz="1500">
              <a:latin typeface="Arial MT"/>
              <a:cs typeface="Arial MT"/>
            </a:endParaRPr>
          </a:p>
          <a:p>
            <a:pPr marL="276225">
              <a:lnSpc>
                <a:spcPts val="1920"/>
              </a:lnSpc>
            </a:pP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5" b="1">
                <a:latin typeface="Arial"/>
                <a:cs typeface="Arial"/>
              </a:rPr>
              <a:t>TelephonyManager.DATA_ACTIVITY_NONE</a:t>
            </a:r>
            <a:r>
              <a:rPr dirty="0" sz="1500" spc="-15">
                <a:latin typeface="Arial MT"/>
                <a:cs typeface="Arial MT"/>
              </a:rPr>
              <a:t>: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No</a:t>
            </a:r>
            <a:r>
              <a:rPr dirty="0" sz="1600" spc="-3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76962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break;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800"/>
              </a:lnSpc>
              <a:spcBef>
                <a:spcPts val="600"/>
              </a:spcBef>
            </a:pPr>
            <a:r>
              <a:rPr dirty="0" sz="1500" spc="-5">
                <a:latin typeface="Arial MT"/>
                <a:cs typeface="Arial MT"/>
              </a:rPr>
              <a:t>switch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(dataState)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326390">
              <a:lnSpc>
                <a:spcPts val="1920"/>
              </a:lnSpc>
            </a:pPr>
            <a:r>
              <a:rPr dirty="0" sz="1500">
                <a:latin typeface="Arial MT"/>
                <a:cs typeface="Arial MT"/>
              </a:rPr>
              <a:t>case </a:t>
            </a:r>
            <a:r>
              <a:rPr dirty="0" sz="1500" spc="-20" b="1">
                <a:latin typeface="Arial"/>
                <a:cs typeface="Arial"/>
              </a:rPr>
              <a:t>TelephonyManager.DATA_CONNECTED</a:t>
            </a:r>
            <a:r>
              <a:rPr dirty="0" sz="1500" spc="-20">
                <a:latin typeface="Arial MT"/>
                <a:cs typeface="Arial MT"/>
              </a:rPr>
              <a:t>: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Connected.</a:t>
            </a:r>
            <a:endParaRPr sz="1600">
              <a:latin typeface="Arial MT"/>
              <a:cs typeface="Arial MT"/>
            </a:endParaRPr>
          </a:p>
          <a:p>
            <a:pPr marL="769620">
              <a:lnSpc>
                <a:spcPts val="18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break;</a:t>
            </a:r>
            <a:endParaRPr sz="1500">
              <a:latin typeface="Arial MT"/>
              <a:cs typeface="Arial MT"/>
            </a:endParaRPr>
          </a:p>
          <a:p>
            <a:pPr marL="326390">
              <a:lnSpc>
                <a:spcPts val="1920"/>
              </a:lnSpc>
            </a:pP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20" b="1">
                <a:latin typeface="Arial"/>
                <a:cs typeface="Arial"/>
              </a:rPr>
              <a:t>TelephonyManager.DATA_CONNECTING</a:t>
            </a:r>
            <a:r>
              <a:rPr dirty="0" sz="1500" spc="-20">
                <a:latin typeface="Arial MT"/>
                <a:cs typeface="Arial MT"/>
              </a:rPr>
              <a:t>:</a:t>
            </a:r>
            <a:r>
              <a:rPr dirty="0" sz="1500" spc="80"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86700"/>
                </a:solidFill>
                <a:latin typeface="Arial MT"/>
                <a:cs typeface="Arial MT"/>
              </a:rPr>
              <a:t>//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Currently</a:t>
            </a:r>
            <a:r>
              <a:rPr dirty="0" sz="1600" spc="1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setting</a:t>
            </a:r>
            <a:r>
              <a:rPr dirty="0" sz="1600" spc="4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up</a:t>
            </a:r>
            <a:r>
              <a:rPr dirty="0" sz="1600" spc="2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data</a:t>
            </a:r>
            <a:r>
              <a:rPr dirty="0" sz="1600" spc="40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86700"/>
                </a:solidFill>
                <a:latin typeface="Arial MT"/>
                <a:cs typeface="Arial MT"/>
              </a:rPr>
              <a:t>connection</a:t>
            </a:r>
            <a:endParaRPr sz="1600">
              <a:latin typeface="Arial MT"/>
              <a:cs typeface="Arial MT"/>
            </a:endParaRPr>
          </a:p>
          <a:p>
            <a:pPr marL="76962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break;</a:t>
            </a:r>
            <a:endParaRPr sz="1500">
              <a:latin typeface="Arial MT"/>
              <a:cs typeface="Arial MT"/>
            </a:endParaRPr>
          </a:p>
          <a:p>
            <a:pPr marL="769620" marR="1802130" indent="-443865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5" b="1">
                <a:latin typeface="Arial"/>
                <a:cs typeface="Arial"/>
              </a:rPr>
              <a:t>TelephonyManager.DATA_DISCONNECTED</a:t>
            </a:r>
            <a:r>
              <a:rPr dirty="0" sz="1500" spc="-15">
                <a:latin typeface="Arial MT"/>
                <a:cs typeface="Arial MT"/>
              </a:rPr>
              <a:t>: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86700"/>
                </a:solidFill>
                <a:latin typeface="Arial MT"/>
                <a:cs typeface="Arial MT"/>
              </a:rPr>
              <a:t>//Disconnected </a:t>
            </a:r>
            <a:r>
              <a:rPr dirty="0" sz="1500" spc="-405">
                <a:solidFill>
                  <a:srgbClr val="086700"/>
                </a:solidFill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break;</a:t>
            </a:r>
            <a:endParaRPr sz="150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20" b="1">
                <a:latin typeface="Arial"/>
                <a:cs typeface="Arial"/>
              </a:rPr>
              <a:t>TelephonyManager.DATA_SUSPENDED</a:t>
            </a:r>
            <a:r>
              <a:rPr dirty="0" sz="1500" spc="-20">
                <a:latin typeface="Arial MT"/>
                <a:cs typeface="Arial MT"/>
              </a:rPr>
              <a:t>:</a:t>
            </a:r>
            <a:r>
              <a:rPr dirty="0" sz="1500" spc="465"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86700"/>
                </a:solidFill>
                <a:latin typeface="Arial MT"/>
                <a:cs typeface="Arial MT"/>
              </a:rPr>
              <a:t>//Suspended</a:t>
            </a:r>
            <a:endParaRPr sz="1500">
              <a:latin typeface="Arial MT"/>
              <a:cs typeface="Arial MT"/>
            </a:endParaRPr>
          </a:p>
          <a:p>
            <a:pPr marL="76962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break;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26" y="6575357"/>
            <a:ext cx="53213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 MT"/>
                <a:cs typeface="Arial MT"/>
              </a:rPr>
              <a:t>Page</a:t>
            </a:r>
            <a:r>
              <a:rPr dirty="0" sz="1200" spc="-60">
                <a:latin typeface="Arial MT"/>
                <a:cs typeface="Arial MT"/>
              </a:rPr>
              <a:t> </a:t>
            </a:r>
            <a:fld id="{81D60167-4931-47E6-BA6A-407CBD079E47}" type="slidenum">
              <a:rPr dirty="0" sz="1200" spc="-5">
                <a:latin typeface="Arial MT"/>
                <a:cs typeface="Arial MT"/>
              </a:rPr>
              <a:t>9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Fall</a:t>
            </a:r>
            <a:r>
              <a:rPr dirty="0" spc="-50"/>
              <a:t> </a:t>
            </a:r>
            <a:r>
              <a:rPr dirty="0" spc="-25"/>
              <a:t>2011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 b="0">
                <a:latin typeface="Arial MT"/>
                <a:cs typeface="Arial MT"/>
              </a:rPr>
              <a:t>CS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495/595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-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5"/>
              <a:t>App</a:t>
            </a:r>
            <a:r>
              <a:rPr dirty="0" spc="50"/>
              <a:t> </a:t>
            </a:r>
            <a:r>
              <a:rPr dirty="0" spc="-5"/>
              <a:t>Development</a:t>
            </a:r>
            <a:r>
              <a:rPr dirty="0"/>
              <a:t>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Smart</a:t>
            </a:r>
            <a:r>
              <a:rPr dirty="0" spc="-10"/>
              <a:t> </a:t>
            </a:r>
            <a:r>
              <a:rPr dirty="0" spc="-5"/>
              <a:t>Devices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Nadeem</dc:creator>
  <dc:title>Lec-08: Sensors</dc:title>
  <dcterms:created xsi:type="dcterms:W3CDTF">2022-10-07T05:43:33Z</dcterms:created>
  <dcterms:modified xsi:type="dcterms:W3CDTF">2022-10-07T05:43:33Z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2022-10-07T00:00:00Z</vt:filetime>
  </property>
</Properties>
</file>