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68" r:id="rId2"/>
    <p:sldId id="269" r:id="rId3"/>
    <p:sldId id="270" r:id="rId4"/>
    <p:sldId id="271" r:id="rId5"/>
    <p:sldId id="272" r:id="rId6"/>
    <p:sldId id="273" r:id="rId7"/>
    <p:sldId id="256" r:id="rId8"/>
    <p:sldId id="260" r:id="rId9"/>
    <p:sldId id="265" r:id="rId10"/>
    <p:sldId id="266" r:id="rId11"/>
    <p:sldId id="259" r:id="rId12"/>
    <p:sldId id="258" r:id="rId13"/>
    <p:sldId id="264" r:id="rId14"/>
    <p:sldId id="262" r:id="rId15"/>
    <p:sldId id="263" r:id="rId16"/>
    <p:sldId id="274" r:id="rId17"/>
    <p:sldId id="275" r:id="rId18"/>
    <p:sldId id="276" r:id="rId19"/>
    <p:sldId id="277" r:id="rId20"/>
    <p:sldId id="278" r:id="rId21"/>
    <p:sldId id="279" r:id="rId22"/>
    <p:sldId id="280" r:id="rId23"/>
    <p:sldId id="281" r:id="rId24"/>
    <p:sldId id="282" r:id="rId2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6E18A9-905D-4CF3-A9DE-D2E02F820552}" type="doc">
      <dgm:prSet loTypeId="urn:microsoft.com/office/officeart/2005/8/layout/hierarchy4" loCatId="hierarchy" qsTypeId="urn:microsoft.com/office/officeart/2005/8/quickstyle/simple5" qsCatId="simple" csTypeId="urn:microsoft.com/office/officeart/2005/8/colors/accent1_2" csCatId="accent1" phldr="1"/>
      <dgm:spPr/>
      <dgm:t>
        <a:bodyPr/>
        <a:lstStyle/>
        <a:p>
          <a:endParaRPr lang="en-US"/>
        </a:p>
      </dgm:t>
    </dgm:pt>
    <dgm:pt modelId="{A907361B-034F-4F15-A07C-AB1669B62282}">
      <dgm:prSet phldrT="[Text]" custT="1"/>
      <dgm:spPr>
        <a:solidFill>
          <a:schemeClr val="accent6">
            <a:lumMod val="75000"/>
            <a:alpha val="99000"/>
          </a:schemeClr>
        </a:solidFill>
      </dgm:spPr>
      <dgm:t>
        <a:bodyPr/>
        <a:lstStyle/>
        <a:p>
          <a:r>
            <a:rPr lang="mt-MT" sz="3200" dirty="0" smtClean="0"/>
            <a:t>Location-Based Service</a:t>
          </a:r>
          <a:endParaRPr lang="en-US" sz="3200" dirty="0"/>
        </a:p>
      </dgm:t>
    </dgm:pt>
    <dgm:pt modelId="{6AAB4A87-2C7F-4BF8-8A0E-52F3239B5AF0}" type="parTrans" cxnId="{8CD38E2C-9A34-456E-A354-84145EDF0CD1}">
      <dgm:prSet/>
      <dgm:spPr/>
      <dgm:t>
        <a:bodyPr/>
        <a:lstStyle/>
        <a:p>
          <a:endParaRPr lang="en-US"/>
        </a:p>
      </dgm:t>
    </dgm:pt>
    <dgm:pt modelId="{415E8FA8-06CC-4404-A4F7-C036AD13A562}" type="sibTrans" cxnId="{8CD38E2C-9A34-456E-A354-84145EDF0CD1}">
      <dgm:prSet/>
      <dgm:spPr/>
      <dgm:t>
        <a:bodyPr/>
        <a:lstStyle/>
        <a:p>
          <a:endParaRPr lang="en-US"/>
        </a:p>
      </dgm:t>
    </dgm:pt>
    <dgm:pt modelId="{ACFF7597-8BFB-4988-BCB8-47E2C541FED3}">
      <dgm:prSet phldrT="[Text]"/>
      <dgm:spPr>
        <a:solidFill>
          <a:schemeClr val="accent3">
            <a:lumMod val="75000"/>
          </a:schemeClr>
        </a:solidFill>
      </dgm:spPr>
      <dgm:t>
        <a:bodyPr/>
        <a:lstStyle/>
        <a:p>
          <a:r>
            <a:rPr lang="mt-MT" dirty="0" smtClean="0"/>
            <a:t>android.location</a:t>
          </a:r>
          <a:endParaRPr lang="en-US" dirty="0"/>
        </a:p>
      </dgm:t>
    </dgm:pt>
    <dgm:pt modelId="{83B0DEEE-2DE0-4153-9F53-20256769712B}" type="parTrans" cxnId="{F692A22C-1921-496E-995F-9BD7900268B4}">
      <dgm:prSet/>
      <dgm:spPr/>
      <dgm:t>
        <a:bodyPr/>
        <a:lstStyle/>
        <a:p>
          <a:endParaRPr lang="en-US"/>
        </a:p>
      </dgm:t>
    </dgm:pt>
    <dgm:pt modelId="{0328C579-4529-425B-A78D-0642F01A728F}" type="sibTrans" cxnId="{F692A22C-1921-496E-995F-9BD7900268B4}">
      <dgm:prSet/>
      <dgm:spPr/>
      <dgm:t>
        <a:bodyPr/>
        <a:lstStyle/>
        <a:p>
          <a:endParaRPr lang="en-US"/>
        </a:p>
      </dgm:t>
    </dgm:pt>
    <dgm:pt modelId="{8E9F90DE-B7D1-47CC-B331-36D6CEEE62BC}">
      <dgm:prSet phldrT="[Text]"/>
      <dgm:spPr>
        <a:solidFill>
          <a:schemeClr val="tx2">
            <a:lumMod val="75000"/>
          </a:schemeClr>
        </a:solidFill>
      </dgm:spPr>
      <dgm:t>
        <a:bodyPr/>
        <a:lstStyle/>
        <a:p>
          <a:r>
            <a:rPr lang="mt-MT" dirty="0" smtClean="0"/>
            <a:t>com.google.android.map</a:t>
          </a:r>
          <a:endParaRPr lang="en-US" dirty="0"/>
        </a:p>
      </dgm:t>
    </dgm:pt>
    <dgm:pt modelId="{2FDEABE3-5AD2-47D2-BB0A-DAB683F35419}" type="parTrans" cxnId="{FDF335E7-1C44-4766-ACBC-4BF25F08BB60}">
      <dgm:prSet/>
      <dgm:spPr/>
      <dgm:t>
        <a:bodyPr/>
        <a:lstStyle/>
        <a:p>
          <a:endParaRPr lang="en-US"/>
        </a:p>
      </dgm:t>
    </dgm:pt>
    <dgm:pt modelId="{D3278992-B643-4CE1-B134-20AC06F28FF3}" type="sibTrans" cxnId="{FDF335E7-1C44-4766-ACBC-4BF25F08BB60}">
      <dgm:prSet/>
      <dgm:spPr/>
      <dgm:t>
        <a:bodyPr/>
        <a:lstStyle/>
        <a:p>
          <a:endParaRPr lang="en-US"/>
        </a:p>
      </dgm:t>
    </dgm:pt>
    <dgm:pt modelId="{A51326D5-1616-4C94-90A6-3CEA8753BACB}" type="pres">
      <dgm:prSet presAssocID="{876E18A9-905D-4CF3-A9DE-D2E02F820552}" presName="Name0" presStyleCnt="0">
        <dgm:presLayoutVars>
          <dgm:chPref val="1"/>
          <dgm:dir/>
          <dgm:animOne val="branch"/>
          <dgm:animLvl val="lvl"/>
          <dgm:resizeHandles/>
        </dgm:presLayoutVars>
      </dgm:prSet>
      <dgm:spPr/>
      <dgm:t>
        <a:bodyPr/>
        <a:lstStyle/>
        <a:p>
          <a:endParaRPr lang="en-US"/>
        </a:p>
      </dgm:t>
    </dgm:pt>
    <dgm:pt modelId="{BB1271ED-DFF6-4570-B3AE-1BB7101E7701}" type="pres">
      <dgm:prSet presAssocID="{A907361B-034F-4F15-A07C-AB1669B62282}" presName="vertOne" presStyleCnt="0"/>
      <dgm:spPr/>
    </dgm:pt>
    <dgm:pt modelId="{E5897248-509D-4B9F-982A-F83D4E194393}" type="pres">
      <dgm:prSet presAssocID="{A907361B-034F-4F15-A07C-AB1669B62282}" presName="txOne" presStyleLbl="node0" presStyleIdx="0" presStyleCnt="1" custLinFactNeighborX="-37" custLinFactNeighborY="-57373">
        <dgm:presLayoutVars>
          <dgm:chPref val="3"/>
        </dgm:presLayoutVars>
      </dgm:prSet>
      <dgm:spPr/>
      <dgm:t>
        <a:bodyPr/>
        <a:lstStyle/>
        <a:p>
          <a:endParaRPr lang="en-US"/>
        </a:p>
      </dgm:t>
    </dgm:pt>
    <dgm:pt modelId="{440D56DE-54F7-4B9D-9522-C9989ECCEC91}" type="pres">
      <dgm:prSet presAssocID="{A907361B-034F-4F15-A07C-AB1669B62282}" presName="parTransOne" presStyleCnt="0"/>
      <dgm:spPr/>
    </dgm:pt>
    <dgm:pt modelId="{42454D69-5A7B-4274-BB67-F503AC1475C6}" type="pres">
      <dgm:prSet presAssocID="{A907361B-034F-4F15-A07C-AB1669B62282}" presName="horzOne" presStyleCnt="0"/>
      <dgm:spPr/>
    </dgm:pt>
    <dgm:pt modelId="{7409A980-5C19-4F46-981E-09B793B8BAFE}" type="pres">
      <dgm:prSet presAssocID="{ACFF7597-8BFB-4988-BCB8-47E2C541FED3}" presName="vertTwo" presStyleCnt="0"/>
      <dgm:spPr/>
    </dgm:pt>
    <dgm:pt modelId="{710F7F61-A0FB-45B0-A56C-E35626CCA747}" type="pres">
      <dgm:prSet presAssocID="{ACFF7597-8BFB-4988-BCB8-47E2C541FED3}" presName="txTwo" presStyleLbl="node2" presStyleIdx="0" presStyleCnt="2">
        <dgm:presLayoutVars>
          <dgm:chPref val="3"/>
        </dgm:presLayoutVars>
      </dgm:prSet>
      <dgm:spPr/>
      <dgm:t>
        <a:bodyPr/>
        <a:lstStyle/>
        <a:p>
          <a:endParaRPr lang="en-US"/>
        </a:p>
      </dgm:t>
    </dgm:pt>
    <dgm:pt modelId="{F6498242-4357-474F-B14F-1BA507388E8F}" type="pres">
      <dgm:prSet presAssocID="{ACFF7597-8BFB-4988-BCB8-47E2C541FED3}" presName="horzTwo" presStyleCnt="0"/>
      <dgm:spPr/>
    </dgm:pt>
    <dgm:pt modelId="{D961BBE8-3717-4837-B7D1-17647D306EEA}" type="pres">
      <dgm:prSet presAssocID="{0328C579-4529-425B-A78D-0642F01A728F}" presName="sibSpaceTwo" presStyleCnt="0"/>
      <dgm:spPr/>
    </dgm:pt>
    <dgm:pt modelId="{A5110A6D-2AAB-4F94-B9C9-1416DB2BC558}" type="pres">
      <dgm:prSet presAssocID="{8E9F90DE-B7D1-47CC-B331-36D6CEEE62BC}" presName="vertTwo" presStyleCnt="0"/>
      <dgm:spPr/>
    </dgm:pt>
    <dgm:pt modelId="{07A04E86-86A3-4F98-A447-90A7404C7B81}" type="pres">
      <dgm:prSet presAssocID="{8E9F90DE-B7D1-47CC-B331-36D6CEEE62BC}" presName="txTwo" presStyleLbl="node2" presStyleIdx="1" presStyleCnt="2">
        <dgm:presLayoutVars>
          <dgm:chPref val="3"/>
        </dgm:presLayoutVars>
      </dgm:prSet>
      <dgm:spPr/>
      <dgm:t>
        <a:bodyPr/>
        <a:lstStyle/>
        <a:p>
          <a:endParaRPr lang="en-US"/>
        </a:p>
      </dgm:t>
    </dgm:pt>
    <dgm:pt modelId="{FC20BA65-C8D4-409A-B7DB-44275BD6FD8A}" type="pres">
      <dgm:prSet presAssocID="{8E9F90DE-B7D1-47CC-B331-36D6CEEE62BC}" presName="horzTwo" presStyleCnt="0"/>
      <dgm:spPr/>
    </dgm:pt>
  </dgm:ptLst>
  <dgm:cxnLst>
    <dgm:cxn modelId="{D4B94215-9AB9-4270-AA65-10B9CBFD3D9D}" type="presOf" srcId="{ACFF7597-8BFB-4988-BCB8-47E2C541FED3}" destId="{710F7F61-A0FB-45B0-A56C-E35626CCA747}" srcOrd="0" destOrd="0" presId="urn:microsoft.com/office/officeart/2005/8/layout/hierarchy4"/>
    <dgm:cxn modelId="{F692A22C-1921-496E-995F-9BD7900268B4}" srcId="{A907361B-034F-4F15-A07C-AB1669B62282}" destId="{ACFF7597-8BFB-4988-BCB8-47E2C541FED3}" srcOrd="0" destOrd="0" parTransId="{83B0DEEE-2DE0-4153-9F53-20256769712B}" sibTransId="{0328C579-4529-425B-A78D-0642F01A728F}"/>
    <dgm:cxn modelId="{50A3F9C0-AE99-4B74-A8A4-0F65F329E7FA}" type="presOf" srcId="{8E9F90DE-B7D1-47CC-B331-36D6CEEE62BC}" destId="{07A04E86-86A3-4F98-A447-90A7404C7B81}" srcOrd="0" destOrd="0" presId="urn:microsoft.com/office/officeart/2005/8/layout/hierarchy4"/>
    <dgm:cxn modelId="{4BEECA60-21B5-4628-83C7-D203E86D6934}" type="presOf" srcId="{A907361B-034F-4F15-A07C-AB1669B62282}" destId="{E5897248-509D-4B9F-982A-F83D4E194393}" srcOrd="0" destOrd="0" presId="urn:microsoft.com/office/officeart/2005/8/layout/hierarchy4"/>
    <dgm:cxn modelId="{8F65219F-73B6-4002-BBD4-1617D08159FC}" type="presOf" srcId="{876E18A9-905D-4CF3-A9DE-D2E02F820552}" destId="{A51326D5-1616-4C94-90A6-3CEA8753BACB}" srcOrd="0" destOrd="0" presId="urn:microsoft.com/office/officeart/2005/8/layout/hierarchy4"/>
    <dgm:cxn modelId="{8CD38E2C-9A34-456E-A354-84145EDF0CD1}" srcId="{876E18A9-905D-4CF3-A9DE-D2E02F820552}" destId="{A907361B-034F-4F15-A07C-AB1669B62282}" srcOrd="0" destOrd="0" parTransId="{6AAB4A87-2C7F-4BF8-8A0E-52F3239B5AF0}" sibTransId="{415E8FA8-06CC-4404-A4F7-C036AD13A562}"/>
    <dgm:cxn modelId="{FDF335E7-1C44-4766-ACBC-4BF25F08BB60}" srcId="{A907361B-034F-4F15-A07C-AB1669B62282}" destId="{8E9F90DE-B7D1-47CC-B331-36D6CEEE62BC}" srcOrd="1" destOrd="0" parTransId="{2FDEABE3-5AD2-47D2-BB0A-DAB683F35419}" sibTransId="{D3278992-B643-4CE1-B134-20AC06F28FF3}"/>
    <dgm:cxn modelId="{1EDB8E48-6511-49B3-BF01-3B742767C9EB}" type="presParOf" srcId="{A51326D5-1616-4C94-90A6-3CEA8753BACB}" destId="{BB1271ED-DFF6-4570-B3AE-1BB7101E7701}" srcOrd="0" destOrd="0" presId="urn:microsoft.com/office/officeart/2005/8/layout/hierarchy4"/>
    <dgm:cxn modelId="{827DE847-8044-4CC4-BF4A-3AC5D3975D8A}" type="presParOf" srcId="{BB1271ED-DFF6-4570-B3AE-1BB7101E7701}" destId="{E5897248-509D-4B9F-982A-F83D4E194393}" srcOrd="0" destOrd="0" presId="urn:microsoft.com/office/officeart/2005/8/layout/hierarchy4"/>
    <dgm:cxn modelId="{17777D03-6CBC-477F-A50E-7C517C0F8BAF}" type="presParOf" srcId="{BB1271ED-DFF6-4570-B3AE-1BB7101E7701}" destId="{440D56DE-54F7-4B9D-9522-C9989ECCEC91}" srcOrd="1" destOrd="0" presId="urn:microsoft.com/office/officeart/2005/8/layout/hierarchy4"/>
    <dgm:cxn modelId="{7EF2502E-43C3-4D90-A401-13FB60DE19BA}" type="presParOf" srcId="{BB1271ED-DFF6-4570-B3AE-1BB7101E7701}" destId="{42454D69-5A7B-4274-BB67-F503AC1475C6}" srcOrd="2" destOrd="0" presId="urn:microsoft.com/office/officeart/2005/8/layout/hierarchy4"/>
    <dgm:cxn modelId="{76CD57CC-A442-4922-8E36-5C93DF2D888C}" type="presParOf" srcId="{42454D69-5A7B-4274-BB67-F503AC1475C6}" destId="{7409A980-5C19-4F46-981E-09B793B8BAFE}" srcOrd="0" destOrd="0" presId="urn:microsoft.com/office/officeart/2005/8/layout/hierarchy4"/>
    <dgm:cxn modelId="{BC1B084D-B67B-456E-A2C7-2A457FEEE672}" type="presParOf" srcId="{7409A980-5C19-4F46-981E-09B793B8BAFE}" destId="{710F7F61-A0FB-45B0-A56C-E35626CCA747}" srcOrd="0" destOrd="0" presId="urn:microsoft.com/office/officeart/2005/8/layout/hierarchy4"/>
    <dgm:cxn modelId="{4020939C-EAD6-41B9-AACB-79A5627A825A}" type="presParOf" srcId="{7409A980-5C19-4F46-981E-09B793B8BAFE}" destId="{F6498242-4357-474F-B14F-1BA507388E8F}" srcOrd="1" destOrd="0" presId="urn:microsoft.com/office/officeart/2005/8/layout/hierarchy4"/>
    <dgm:cxn modelId="{9990A137-A165-4A9E-AAEB-10FCA3D265CA}" type="presParOf" srcId="{42454D69-5A7B-4274-BB67-F503AC1475C6}" destId="{D961BBE8-3717-4837-B7D1-17647D306EEA}" srcOrd="1" destOrd="0" presId="urn:microsoft.com/office/officeart/2005/8/layout/hierarchy4"/>
    <dgm:cxn modelId="{ADDC205A-E4B7-43CF-B90F-43C350585164}" type="presParOf" srcId="{42454D69-5A7B-4274-BB67-F503AC1475C6}" destId="{A5110A6D-2AAB-4F94-B9C9-1416DB2BC558}" srcOrd="2" destOrd="0" presId="urn:microsoft.com/office/officeart/2005/8/layout/hierarchy4"/>
    <dgm:cxn modelId="{ECA5F1CF-8A2B-4783-AFAE-9C0F0D294F4E}" type="presParOf" srcId="{A5110A6D-2AAB-4F94-B9C9-1416DB2BC558}" destId="{07A04E86-86A3-4F98-A447-90A7404C7B81}" srcOrd="0" destOrd="0" presId="urn:microsoft.com/office/officeart/2005/8/layout/hierarchy4"/>
    <dgm:cxn modelId="{59399EBD-4054-4132-9D0E-32E4D451BD31}" type="presParOf" srcId="{A5110A6D-2AAB-4F94-B9C9-1416DB2BC558}" destId="{FC20BA65-C8D4-409A-B7DB-44275BD6FD8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97248-509D-4B9F-982A-F83D4E194393}">
      <dsp:nvSpPr>
        <dsp:cNvPr id="0" name=""/>
        <dsp:cNvSpPr/>
      </dsp:nvSpPr>
      <dsp:spPr>
        <a:xfrm>
          <a:off x="0" y="0"/>
          <a:ext cx="4663826" cy="1330462"/>
        </a:xfrm>
        <a:prstGeom prst="roundRect">
          <a:avLst>
            <a:gd name="adj" fmla="val 10000"/>
          </a:avLst>
        </a:prstGeom>
        <a:solidFill>
          <a:schemeClr val="accent6">
            <a:lumMod val="75000"/>
            <a:alpha val="99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mt-MT" sz="3200" kern="1200" dirty="0" smtClean="0"/>
            <a:t>Location-Based Service</a:t>
          </a:r>
          <a:endParaRPr lang="en-US" sz="3200" kern="1200" dirty="0"/>
        </a:p>
      </dsp:txBody>
      <dsp:txXfrm>
        <a:off x="38968" y="38968"/>
        <a:ext cx="4585890" cy="1252526"/>
      </dsp:txXfrm>
    </dsp:sp>
    <dsp:sp modelId="{710F7F61-A0FB-45B0-A56C-E35626CCA747}">
      <dsp:nvSpPr>
        <dsp:cNvPr id="0" name=""/>
        <dsp:cNvSpPr/>
      </dsp:nvSpPr>
      <dsp:spPr>
        <a:xfrm>
          <a:off x="1722" y="1455447"/>
          <a:ext cx="2237920" cy="1330462"/>
        </a:xfrm>
        <a:prstGeom prst="roundRect">
          <a:avLst>
            <a:gd name="adj" fmla="val 10000"/>
          </a:avLst>
        </a:prstGeom>
        <a:solidFill>
          <a:schemeClr val="accent3">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mt-MT" sz="1500" kern="1200" dirty="0" smtClean="0"/>
            <a:t>android.location</a:t>
          </a:r>
          <a:endParaRPr lang="en-US" sz="1500" kern="1200" dirty="0"/>
        </a:p>
      </dsp:txBody>
      <dsp:txXfrm>
        <a:off x="40690" y="1494415"/>
        <a:ext cx="2159984" cy="1252526"/>
      </dsp:txXfrm>
    </dsp:sp>
    <dsp:sp modelId="{07A04E86-86A3-4F98-A447-90A7404C7B81}">
      <dsp:nvSpPr>
        <dsp:cNvPr id="0" name=""/>
        <dsp:cNvSpPr/>
      </dsp:nvSpPr>
      <dsp:spPr>
        <a:xfrm>
          <a:off x="2427628" y="1455447"/>
          <a:ext cx="2237920" cy="1330462"/>
        </a:xfrm>
        <a:prstGeom prst="roundRect">
          <a:avLst>
            <a:gd name="adj" fmla="val 10000"/>
          </a:avLst>
        </a:prstGeom>
        <a:solidFill>
          <a:schemeClr val="tx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mt-MT" sz="1500" kern="1200" dirty="0" smtClean="0"/>
            <a:t>com.google.android.map</a:t>
          </a:r>
          <a:endParaRPr lang="en-US" sz="1500" kern="1200" dirty="0"/>
        </a:p>
      </dsp:txBody>
      <dsp:txXfrm>
        <a:off x="2466596" y="1494415"/>
        <a:ext cx="2159984" cy="12525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dirty="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0FFA4429-B1F0-4E75-99BC-C22336735127}" type="datetimeFigureOut">
              <a:rPr lang="en-US"/>
              <a:pPr>
                <a:defRPr/>
              </a:pPr>
              <a:t>11/15/2022</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dirty="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47877307-4397-4AD7-82B4-07745B38FA93}" type="slidenum">
              <a:rPr lang="en-US"/>
              <a:pPr>
                <a:defRPr/>
              </a:pPr>
              <a:t>‹#›</a:t>
            </a:fld>
            <a:endParaRPr lang="en-US" dirty="0"/>
          </a:p>
        </p:txBody>
      </p:sp>
    </p:spTree>
    <p:extLst>
      <p:ext uri="{BB962C8B-B14F-4D97-AF65-F5344CB8AC3E}">
        <p14:creationId xmlns:p14="http://schemas.microsoft.com/office/powerpoint/2010/main" val="4258482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D32CB8AE-ED57-4CCE-A803-8DF090543CFE}" type="datetime1">
              <a:rPr lang="en-US" smtClean="0"/>
              <a:pPr>
                <a:defRPr/>
              </a:pPr>
              <a:t>11/15/2022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9CFC5B-FA5C-46A1-8F58-ECBA936487A8}" type="slidenum">
              <a:rPr lang="en-US" smtClean="0"/>
              <a:pPr>
                <a:defRPr/>
              </a:pPr>
              <a:t>‹#›</a:t>
            </a:fld>
            <a:endParaRPr lang="en-US" dirty="0"/>
          </a:p>
        </p:txBody>
      </p:sp>
    </p:spTree>
    <p:extLst>
      <p:ext uri="{BB962C8B-B14F-4D97-AF65-F5344CB8AC3E}">
        <p14:creationId xmlns:p14="http://schemas.microsoft.com/office/powerpoint/2010/main" val="158755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E44C0C6-A178-4DDE-982A-EAC96794D387}" type="datetime1">
              <a:rPr lang="en-US" smtClean="0"/>
              <a:pPr>
                <a:defRPr/>
              </a:pPr>
              <a:t>11/15/2022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169AC6F-427C-4028-8382-2E38E9B08F57}" type="slidenum">
              <a:rPr lang="en-US" smtClean="0"/>
              <a:pPr>
                <a:defRPr/>
              </a:pPr>
              <a:t>‹#›</a:t>
            </a:fld>
            <a:endParaRPr lang="en-US" dirty="0"/>
          </a:p>
        </p:txBody>
      </p:sp>
    </p:spTree>
    <p:extLst>
      <p:ext uri="{BB962C8B-B14F-4D97-AF65-F5344CB8AC3E}">
        <p14:creationId xmlns:p14="http://schemas.microsoft.com/office/powerpoint/2010/main" val="294172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003FAE1B-FAF7-4262-A85A-BE1DCB97A0F2}" type="datetime1">
              <a:rPr lang="en-US" smtClean="0"/>
              <a:pPr>
                <a:defRPr/>
              </a:pPr>
              <a:t>11/15/2022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E4624D6-CE94-479F-A974-15F9C583D15D}" type="slidenum">
              <a:rPr lang="en-US" smtClean="0"/>
              <a:pPr>
                <a:defRPr/>
              </a:pPr>
              <a:t>‹#›</a:t>
            </a:fld>
            <a:endParaRPr lang="en-US" dirty="0"/>
          </a:p>
        </p:txBody>
      </p:sp>
    </p:spTree>
    <p:extLst>
      <p:ext uri="{BB962C8B-B14F-4D97-AF65-F5344CB8AC3E}">
        <p14:creationId xmlns:p14="http://schemas.microsoft.com/office/powerpoint/2010/main" val="3148973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0963DCC3-DC3D-4A53-9792-6BEB35EAA51D}" type="datetime1">
              <a:rPr lang="en-US" smtClean="0"/>
              <a:pPr>
                <a:defRPr/>
              </a:pPr>
              <a:t>11/15/2022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7D8C357-2749-4591-A291-962981C9E481}" type="slidenum">
              <a:rPr lang="en-US" smtClean="0"/>
              <a:pPr>
                <a:defRPr/>
              </a:pPr>
              <a:t>‹#›</a:t>
            </a:fld>
            <a:endParaRPr lang="en-US" dirty="0"/>
          </a:p>
        </p:txBody>
      </p:sp>
    </p:spTree>
    <p:extLst>
      <p:ext uri="{BB962C8B-B14F-4D97-AF65-F5344CB8AC3E}">
        <p14:creationId xmlns:p14="http://schemas.microsoft.com/office/powerpoint/2010/main" val="237421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F482BC13-7343-492E-8AC3-14C2188D69F8}" type="datetime1">
              <a:rPr lang="en-US" smtClean="0"/>
              <a:pPr>
                <a:defRPr/>
              </a:pPr>
              <a:t>11/15/2022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5CA0910-BD8D-44F3-97F8-937AE5E62E44}" type="slidenum">
              <a:rPr lang="en-US" smtClean="0"/>
              <a:pPr>
                <a:defRPr/>
              </a:pPr>
              <a:t>‹#›</a:t>
            </a:fld>
            <a:endParaRPr lang="en-US" dirty="0"/>
          </a:p>
        </p:txBody>
      </p:sp>
    </p:spTree>
    <p:extLst>
      <p:ext uri="{BB962C8B-B14F-4D97-AF65-F5344CB8AC3E}">
        <p14:creationId xmlns:p14="http://schemas.microsoft.com/office/powerpoint/2010/main" val="130216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9879540-8114-42EB-A227-C050CD3D5120}" type="datetime1">
              <a:rPr lang="en-US" smtClean="0"/>
              <a:pPr>
                <a:defRPr/>
              </a:pPr>
              <a:t>11/15/2022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F803BC8-65E2-4CA0-A7A5-1E2763D96D29}" type="slidenum">
              <a:rPr lang="en-US" smtClean="0"/>
              <a:pPr>
                <a:defRPr/>
              </a:pPr>
              <a:t>‹#›</a:t>
            </a:fld>
            <a:endParaRPr lang="en-US" dirty="0"/>
          </a:p>
        </p:txBody>
      </p:sp>
    </p:spTree>
    <p:extLst>
      <p:ext uri="{BB962C8B-B14F-4D97-AF65-F5344CB8AC3E}">
        <p14:creationId xmlns:p14="http://schemas.microsoft.com/office/powerpoint/2010/main" val="260479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EC0DB47F-B020-4DF8-AF80-A00F58CEB0E8}" type="datetime1">
              <a:rPr lang="en-US" smtClean="0"/>
              <a:pPr>
                <a:defRPr/>
              </a:pPr>
              <a:t>11/15/2022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FA21101-FC92-4ACB-905C-26FD9F754423}" type="slidenum">
              <a:rPr lang="en-US" smtClean="0"/>
              <a:pPr>
                <a:defRPr/>
              </a:pPr>
              <a:t>‹#›</a:t>
            </a:fld>
            <a:endParaRPr lang="en-US" dirty="0"/>
          </a:p>
        </p:txBody>
      </p:sp>
    </p:spTree>
    <p:extLst>
      <p:ext uri="{BB962C8B-B14F-4D97-AF65-F5344CB8AC3E}">
        <p14:creationId xmlns:p14="http://schemas.microsoft.com/office/powerpoint/2010/main" val="112302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E52C3F3B-9595-43F5-8D84-95703E21467A}" type="datetime1">
              <a:rPr lang="en-US" smtClean="0"/>
              <a:pPr>
                <a:defRPr/>
              </a:pPr>
              <a:t>11/15/2022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137E679-2193-4CA2-9E04-5F15ECF478B1}" type="slidenum">
              <a:rPr lang="en-US" smtClean="0"/>
              <a:pPr>
                <a:defRPr/>
              </a:pPr>
              <a:t>‹#›</a:t>
            </a:fld>
            <a:endParaRPr lang="en-US" dirty="0"/>
          </a:p>
        </p:txBody>
      </p:sp>
    </p:spTree>
    <p:extLst>
      <p:ext uri="{BB962C8B-B14F-4D97-AF65-F5344CB8AC3E}">
        <p14:creationId xmlns:p14="http://schemas.microsoft.com/office/powerpoint/2010/main" val="284420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E238BA3-E6B6-49D4-AAB4-01E03CC6FE1A}" type="datetime1">
              <a:rPr lang="en-US" smtClean="0"/>
              <a:pPr>
                <a:defRPr/>
              </a:pPr>
              <a:t>11/15/2022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89B357D-EB66-4E40-858E-E49140674E7C}" type="slidenum">
              <a:rPr lang="en-US" smtClean="0"/>
              <a:pPr>
                <a:defRPr/>
              </a:pPr>
              <a:t>‹#›</a:t>
            </a:fld>
            <a:endParaRPr lang="en-US" dirty="0"/>
          </a:p>
        </p:txBody>
      </p:sp>
    </p:spTree>
    <p:extLst>
      <p:ext uri="{BB962C8B-B14F-4D97-AF65-F5344CB8AC3E}">
        <p14:creationId xmlns:p14="http://schemas.microsoft.com/office/powerpoint/2010/main" val="367026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EA2EF51-0FD1-46E5-9FBC-CE09B79B0107}" type="datetime1">
              <a:rPr lang="en-US" smtClean="0"/>
              <a:pPr>
                <a:defRPr/>
              </a:pPr>
              <a:t>11/15/2022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1CBCD3D-9EA6-4897-A446-B15833FD0836}" type="slidenum">
              <a:rPr lang="en-US" smtClean="0"/>
              <a:pPr>
                <a:defRPr/>
              </a:pPr>
              <a:t>‹#›</a:t>
            </a:fld>
            <a:endParaRPr lang="en-US" dirty="0"/>
          </a:p>
        </p:txBody>
      </p:sp>
    </p:spTree>
    <p:extLst>
      <p:ext uri="{BB962C8B-B14F-4D97-AF65-F5344CB8AC3E}">
        <p14:creationId xmlns:p14="http://schemas.microsoft.com/office/powerpoint/2010/main" val="368167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10B0109-CB32-4DCB-B005-C3920020F489}" type="datetime1">
              <a:rPr lang="en-US" smtClean="0"/>
              <a:pPr>
                <a:defRPr/>
              </a:pPr>
              <a:t>11/15/2022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88E4C6F-8673-46A7-9728-69A25C5FA78A}" type="slidenum">
              <a:rPr lang="en-US" smtClean="0"/>
              <a:pPr>
                <a:defRPr/>
              </a:pPr>
              <a:t>‹#›</a:t>
            </a:fld>
            <a:endParaRPr lang="en-US" dirty="0"/>
          </a:p>
        </p:txBody>
      </p:sp>
    </p:spTree>
    <p:extLst>
      <p:ext uri="{BB962C8B-B14F-4D97-AF65-F5344CB8AC3E}">
        <p14:creationId xmlns:p14="http://schemas.microsoft.com/office/powerpoint/2010/main" val="708809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967F843E-1E4B-45B7-8CED-E798153D599A}" type="datetime1">
              <a:rPr lang="en-US" smtClean="0"/>
              <a:pPr>
                <a:defRPr/>
              </a:pPr>
              <a:t>11/15/2022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EF7EA8CA-2C9A-4DF6-B267-E171D1BEBA95}" type="slidenum">
              <a:rPr lang="en-US" smtClean="0"/>
              <a:pPr>
                <a:defRPr/>
              </a:pPr>
              <a:t>‹#›</a:t>
            </a:fld>
            <a:endParaRPr lang="en-US" dirty="0"/>
          </a:p>
        </p:txBody>
      </p:sp>
    </p:spTree>
    <p:extLst>
      <p:ext uri="{BB962C8B-B14F-4D97-AF65-F5344CB8AC3E}">
        <p14:creationId xmlns:p14="http://schemas.microsoft.com/office/powerpoint/2010/main" val="28312413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code.google.com/android/reference/com/google/android/maps/package-summary.html" TargetMode="External"/><Relationship Id="rId3" Type="http://schemas.openxmlformats.org/officeDocument/2006/relationships/diagramLayout" Target="../diagrams/layout1.xml"/><Relationship Id="rId7" Type="http://schemas.openxmlformats.org/officeDocument/2006/relationships/hyperlink" Target="http://code.google.com/android/reference/android/location/package-summary.html"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hyperlink" Target="http://code.google.com/android/reference/android/content/Inten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code.google.com/android/reference/android/location/Criteria.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06FA9B-1176-DD86-5382-902B08F5ACCC}"/>
              </a:ext>
            </a:extLst>
          </p:cNvPr>
          <p:cNvSpPr>
            <a:spLocks noGrp="1"/>
          </p:cNvSpPr>
          <p:nvPr>
            <p:ph type="ctrTitle"/>
          </p:nvPr>
        </p:nvSpPr>
        <p:spPr>
          <a:xfrm>
            <a:off x="1143000" y="1138461"/>
            <a:ext cx="6858000" cy="1043782"/>
          </a:xfrm>
        </p:spPr>
        <p:txBody>
          <a:bodyPr>
            <a:normAutofit/>
          </a:bodyPr>
          <a:lstStyle/>
          <a:p>
            <a:r>
              <a:rPr lang="en-IN" sz="3300" u="sng" dirty="0">
                <a:latin typeface="Arial" panose="020B0604020202020204" pitchFamily="34" charset="0"/>
                <a:cs typeface="Arial" panose="020B0604020202020204" pitchFamily="34" charset="0"/>
              </a:rPr>
              <a:t>INTRODUCTION TO LOCATION BASED SERVICES</a:t>
            </a:r>
          </a:p>
        </p:txBody>
      </p:sp>
      <p:sp>
        <p:nvSpPr>
          <p:cNvPr id="3" name="Subtitle 2">
            <a:extLst>
              <a:ext uri="{FF2B5EF4-FFF2-40B4-BE49-F238E27FC236}">
                <a16:creationId xmlns:a16="http://schemas.microsoft.com/office/drawing/2014/main" xmlns="" id="{5832827B-B937-21B3-96ED-DCCE9886D6DE}"/>
              </a:ext>
            </a:extLst>
          </p:cNvPr>
          <p:cNvSpPr>
            <a:spLocks noGrp="1"/>
          </p:cNvSpPr>
          <p:nvPr>
            <p:ph type="subTitle" idx="1"/>
          </p:nvPr>
        </p:nvSpPr>
        <p:spPr>
          <a:xfrm>
            <a:off x="1567148" y="5177365"/>
            <a:ext cx="6858000" cy="1241822"/>
          </a:xfrm>
        </p:spPr>
        <p:txBody>
          <a:bodyPr>
            <a:normAutofit/>
          </a:bodyPr>
          <a:lstStyle/>
          <a:p>
            <a:r>
              <a:rPr lang="en-IN" sz="2400" b="1" dirty="0"/>
              <a:t>By Rahul </a:t>
            </a:r>
            <a:r>
              <a:rPr lang="en-IN" sz="2400" b="1" dirty="0" err="1"/>
              <a:t>Nandkumar</a:t>
            </a:r>
            <a:r>
              <a:rPr lang="en-IN" sz="2400" b="1" dirty="0"/>
              <a:t> (RA1911001010052)</a:t>
            </a:r>
          </a:p>
        </p:txBody>
      </p:sp>
      <p:pic>
        <p:nvPicPr>
          <p:cNvPr id="1026" name="Picture 2" descr="A Guide To What Location Based Services Mean To Businesses">
            <a:extLst>
              <a:ext uri="{FF2B5EF4-FFF2-40B4-BE49-F238E27FC236}">
                <a16:creationId xmlns:a16="http://schemas.microsoft.com/office/drawing/2014/main" xmlns="" id="{E104D5A3-B724-9139-5C35-4ADFE8376A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9468" y="2443518"/>
            <a:ext cx="3004853" cy="23989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op 10 Location Based Service Providers in 2017- 21 - Technavio">
            <a:extLst>
              <a:ext uri="{FF2B5EF4-FFF2-40B4-BE49-F238E27FC236}">
                <a16:creationId xmlns:a16="http://schemas.microsoft.com/office/drawing/2014/main" xmlns="" id="{3ACE4826-ABC6-FCCE-9943-731928E05D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6147" y="2443518"/>
            <a:ext cx="3004853" cy="239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34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528638" y="71438"/>
            <a:ext cx="7258050" cy="857250"/>
          </a:xfrm>
        </p:spPr>
        <p:txBody>
          <a:bodyPr>
            <a:normAutofit/>
          </a:bodyPr>
          <a:lstStyle/>
          <a:p>
            <a:pPr algn="l" eaLnBrk="1" hangingPunct="1">
              <a:defRPr/>
            </a:pPr>
            <a:r>
              <a:rPr lang="en-GB" sz="4800" dirty="0" smtClean="0">
                <a:solidFill>
                  <a:schemeClr val="tx2">
                    <a:lumMod val="60000"/>
                    <a:lumOff val="40000"/>
                  </a:schemeClr>
                </a:solidFill>
              </a:rPr>
              <a:t>Location-Based Services</a:t>
            </a:r>
            <a:endParaRPr lang="en-US" sz="4800" dirty="0" smtClean="0">
              <a:solidFill>
                <a:schemeClr val="tx2">
                  <a:lumMod val="60000"/>
                  <a:lumOff val="40000"/>
                </a:schemeClr>
              </a:solidFill>
            </a:endParaRPr>
          </a:p>
        </p:txBody>
      </p:sp>
      <p:sp>
        <p:nvSpPr>
          <p:cNvPr id="4" name="Slide Number Placeholder 3"/>
          <p:cNvSpPr>
            <a:spLocks noGrp="1"/>
          </p:cNvSpPr>
          <p:nvPr>
            <p:ph type="sldNum" sz="quarter" idx="12"/>
          </p:nvPr>
        </p:nvSpPr>
        <p:spPr/>
        <p:txBody>
          <a:bodyPr/>
          <a:lstStyle/>
          <a:p>
            <a:pPr>
              <a:defRPr/>
            </a:pPr>
            <a:fld id="{60ABC7D6-BE48-4196-ACCB-A3204CB23F33}" type="slidenum">
              <a:rPr lang="en-US" smtClean="0"/>
              <a:pPr>
                <a:defRPr/>
              </a:pPr>
              <a:t>10</a:t>
            </a:fld>
            <a:endParaRPr lang="en-US" dirty="0"/>
          </a:p>
        </p:txBody>
      </p:sp>
      <p:sp>
        <p:nvSpPr>
          <p:cNvPr id="8" name="TextBox 7"/>
          <p:cNvSpPr txBox="1"/>
          <p:nvPr/>
        </p:nvSpPr>
        <p:spPr>
          <a:xfrm>
            <a:off x="500063" y="1571625"/>
            <a:ext cx="8143875" cy="4524375"/>
          </a:xfrm>
          <a:prstGeom prst="rect">
            <a:avLst/>
          </a:prstGeom>
          <a:noFill/>
        </p:spPr>
        <p:txBody>
          <a:bodyPr>
            <a:spAutoFit/>
          </a:bodyPr>
          <a:lstStyle/>
          <a:p>
            <a:pPr algn="just">
              <a:defRPr/>
            </a:pPr>
            <a:r>
              <a:rPr lang="en-US" sz="1600" u="sng" dirty="0">
                <a:latin typeface="+mn-lt"/>
              </a:rPr>
              <a:t>Geographic Limitation</a:t>
            </a:r>
            <a:r>
              <a:rPr lang="en-US" sz="1600" dirty="0">
                <a:latin typeface="+mn-lt"/>
              </a:rPr>
              <a:t>. Most of the current geographic search engines are only limited to USA and Canada. Some of them have a wider coverage including UK, Australia, Japan, Taiwan and few more countries. Other search engines which have not been mentioned here are (also often limited to a city or country or even to a specific language. </a:t>
            </a:r>
          </a:p>
          <a:p>
            <a:pPr algn="just">
              <a:defRPr/>
            </a:pPr>
            <a:endParaRPr lang="en-US" sz="1600" dirty="0">
              <a:latin typeface="+mn-lt"/>
            </a:endParaRPr>
          </a:p>
          <a:p>
            <a:pPr algn="just">
              <a:defRPr/>
            </a:pPr>
            <a:r>
              <a:rPr lang="en-US" sz="1600" u="sng" dirty="0">
                <a:latin typeface="+mn-lt"/>
              </a:rPr>
              <a:t>Data Limitation.</a:t>
            </a:r>
            <a:r>
              <a:rPr lang="en-US" sz="1600" dirty="0">
                <a:latin typeface="+mn-lt"/>
              </a:rPr>
              <a:t> Existing location-based engines only cover commercially collected information of local businesses e.g. those mentioned in Yellow Pages. They do not cover World Wide Web although they might have link to those pages. </a:t>
            </a:r>
          </a:p>
          <a:p>
            <a:pPr algn="just">
              <a:defRPr/>
            </a:pPr>
            <a:endParaRPr lang="en-US" sz="1600" dirty="0">
              <a:latin typeface="+mn-lt"/>
            </a:endParaRPr>
          </a:p>
          <a:p>
            <a:pPr algn="just">
              <a:defRPr/>
            </a:pPr>
            <a:r>
              <a:rPr lang="en-US" sz="1600" u="sng" dirty="0">
                <a:latin typeface="+mn-lt"/>
              </a:rPr>
              <a:t>Performance Limitation.</a:t>
            </a:r>
            <a:r>
              <a:rPr lang="en-US" sz="1600" dirty="0">
                <a:latin typeface="+mn-lt"/>
              </a:rPr>
              <a:t> An ideal geographic search and presentation has not been supported by the mentioned search engines and they can not match interactive maps with textual geographic data properly. For example, map-based query refinement is not guaranteed. </a:t>
            </a:r>
          </a:p>
          <a:p>
            <a:pPr algn="just">
              <a:defRPr/>
            </a:pPr>
            <a:endParaRPr lang="en-GB" sz="1600" dirty="0">
              <a:latin typeface="+mn-lt"/>
            </a:endParaRPr>
          </a:p>
          <a:p>
            <a:pPr algn="just">
              <a:defRPr/>
            </a:pPr>
            <a:r>
              <a:rPr lang="en-US" sz="1600" dirty="0">
                <a:latin typeface="+mn-lt"/>
              </a:rPr>
              <a:t>More research is needed to facilitate the extraction and assignment of addresses and locations to web resources. This geographic information is not necessarily mentioned in the web page content. As a result, more sophisticated techniques and algorithms are needed to analyze and process the web resources to make them usable in location-based search engines.</a:t>
            </a:r>
          </a:p>
          <a:p>
            <a:pPr algn="just">
              <a:buFont typeface="Arial" pitchFamily="34" charset="0"/>
              <a:buChar char="•"/>
              <a:defRPr/>
            </a:pPr>
            <a:endParaRPr lang="en-US" sz="1600" dirty="0">
              <a:latin typeface="+mn-lt"/>
            </a:endParaRPr>
          </a:p>
        </p:txBody>
      </p:sp>
      <p:cxnSp>
        <p:nvCxnSpPr>
          <p:cNvPr id="15" name="Straight Connector 14"/>
          <p:cNvCxnSpPr/>
          <p:nvPr/>
        </p:nvCxnSpPr>
        <p:spPr>
          <a:xfrm>
            <a:off x="571500" y="928688"/>
            <a:ext cx="8001000" cy="158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00563" y="928688"/>
            <a:ext cx="4143375" cy="400050"/>
          </a:xfrm>
          <a:prstGeom prst="rect">
            <a:avLst/>
          </a:prstGeom>
          <a:noFill/>
        </p:spPr>
        <p:txBody>
          <a:bodyPr>
            <a:spAutoFit/>
          </a:bodyPr>
          <a:lstStyle/>
          <a:p>
            <a:pPr algn="r">
              <a:defRPr/>
            </a:pPr>
            <a:r>
              <a:rPr lang="en-GB" sz="2000" dirty="0">
                <a:solidFill>
                  <a:schemeClr val="bg1">
                    <a:lumMod val="50000"/>
                  </a:schemeClr>
                </a:solidFill>
                <a:latin typeface="+mn-lt"/>
              </a:rPr>
              <a:t>Limitations</a:t>
            </a:r>
            <a:endParaRPr lang="en-US" sz="2000" dirty="0">
              <a:solidFill>
                <a:schemeClr val="bg1">
                  <a:lumMod val="50000"/>
                </a:schemeClr>
              </a:solidFill>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D7FEFE2-1C23-4496-9087-12200FED45E9}" type="slidenum">
              <a:rPr lang="en-US" smtClean="0"/>
              <a:pPr>
                <a:defRPr/>
              </a:pPr>
              <a:t>11</a:t>
            </a:fld>
            <a:endParaRPr lang="en-US" dirty="0"/>
          </a:p>
        </p:txBody>
      </p:sp>
      <p:sp>
        <p:nvSpPr>
          <p:cNvPr id="11" name="Title 1"/>
          <p:cNvSpPr txBox="1">
            <a:spLocks/>
          </p:cNvSpPr>
          <p:nvPr/>
        </p:nvSpPr>
        <p:spPr bwMode="auto">
          <a:xfrm>
            <a:off x="528638" y="71438"/>
            <a:ext cx="6686550" cy="857250"/>
          </a:xfrm>
          <a:prstGeom prst="rect">
            <a:avLst/>
          </a:prstGeom>
          <a:noFill/>
          <a:ln w="9525">
            <a:noFill/>
            <a:miter lim="800000"/>
            <a:headEnd/>
            <a:tailEnd/>
          </a:ln>
        </p:spPr>
        <p:txBody>
          <a:bodyPr anchor="ctr"/>
          <a:lstStyle/>
          <a:p>
            <a:pPr>
              <a:defRPr/>
            </a:pPr>
            <a:r>
              <a:rPr lang="mt-MT" sz="4800" dirty="0">
                <a:solidFill>
                  <a:schemeClr val="tx2">
                    <a:lumMod val="60000"/>
                    <a:lumOff val="40000"/>
                  </a:schemeClr>
                </a:solidFill>
                <a:latin typeface="+mj-lt"/>
                <a:ea typeface="+mj-ea"/>
                <a:cs typeface="+mj-cs"/>
              </a:rPr>
              <a:t>Location-Based Services</a:t>
            </a:r>
            <a:endParaRPr lang="en-US" sz="4800" dirty="0">
              <a:solidFill>
                <a:schemeClr val="tx2">
                  <a:lumMod val="60000"/>
                  <a:lumOff val="40000"/>
                </a:schemeClr>
              </a:solidFill>
              <a:latin typeface="+mj-lt"/>
              <a:ea typeface="+mj-ea"/>
              <a:cs typeface="+mj-cs"/>
            </a:endParaRPr>
          </a:p>
        </p:txBody>
      </p:sp>
      <p:sp>
        <p:nvSpPr>
          <p:cNvPr id="13" name="TextBox 12"/>
          <p:cNvSpPr txBox="1"/>
          <p:nvPr/>
        </p:nvSpPr>
        <p:spPr>
          <a:xfrm>
            <a:off x="6286500" y="928688"/>
            <a:ext cx="2214563" cy="400050"/>
          </a:xfrm>
          <a:prstGeom prst="rect">
            <a:avLst/>
          </a:prstGeom>
          <a:noFill/>
        </p:spPr>
        <p:txBody>
          <a:bodyPr>
            <a:spAutoFit/>
          </a:bodyPr>
          <a:lstStyle/>
          <a:p>
            <a:pPr algn="r">
              <a:defRPr/>
            </a:pPr>
            <a:r>
              <a:rPr lang="mt-MT" sz="2000" dirty="0">
                <a:solidFill>
                  <a:schemeClr val="bg1">
                    <a:lumMod val="50000"/>
                  </a:schemeClr>
                </a:solidFill>
                <a:latin typeface="+mn-lt"/>
              </a:rPr>
              <a:t>API Packages</a:t>
            </a:r>
            <a:endParaRPr lang="en-US" sz="2000" dirty="0">
              <a:solidFill>
                <a:schemeClr val="bg1">
                  <a:lumMod val="50000"/>
                </a:schemeClr>
              </a:solidFill>
              <a:latin typeface="+mn-lt"/>
            </a:endParaRPr>
          </a:p>
        </p:txBody>
      </p:sp>
      <p:graphicFrame>
        <p:nvGraphicFramePr>
          <p:cNvPr id="16" name="Diagram 15"/>
          <p:cNvGraphicFramePr/>
          <p:nvPr/>
        </p:nvGraphicFramePr>
        <p:xfrm>
          <a:off x="2071670" y="2714620"/>
          <a:ext cx="4667272" cy="2786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p:cNvSpPr txBox="1"/>
          <p:nvPr/>
        </p:nvSpPr>
        <p:spPr>
          <a:xfrm>
            <a:off x="500063" y="1371600"/>
            <a:ext cx="7643812" cy="1108075"/>
          </a:xfrm>
          <a:prstGeom prst="rect">
            <a:avLst/>
          </a:prstGeom>
          <a:noFill/>
        </p:spPr>
        <p:txBody>
          <a:bodyPr>
            <a:spAutoFit/>
          </a:bodyPr>
          <a:lstStyle/>
          <a:p>
            <a:pPr algn="just">
              <a:defRPr/>
            </a:pPr>
            <a:r>
              <a:rPr lang="en-US" sz="1600" dirty="0">
                <a:solidFill>
                  <a:schemeClr val="tx1">
                    <a:lumMod val="95000"/>
                    <a:lumOff val="5000"/>
                  </a:schemeClr>
                </a:solidFill>
                <a:latin typeface="+mn-lt"/>
              </a:rPr>
              <a:t>The</a:t>
            </a:r>
            <a:r>
              <a:rPr lang="mt-MT" sz="1600" dirty="0">
                <a:solidFill>
                  <a:schemeClr val="tx1">
                    <a:lumMod val="95000"/>
                    <a:lumOff val="5000"/>
                  </a:schemeClr>
                </a:solidFill>
                <a:latin typeface="+mn-lt"/>
              </a:rPr>
              <a:t> Location-Based API </a:t>
            </a:r>
            <a:r>
              <a:rPr lang="en-US" sz="1600" dirty="0">
                <a:solidFill>
                  <a:schemeClr val="tx1">
                    <a:lumMod val="95000"/>
                    <a:lumOff val="5000"/>
                  </a:schemeClr>
                </a:solidFill>
                <a:latin typeface="+mn-lt"/>
              </a:rPr>
              <a:t>includes two packages </a:t>
            </a:r>
            <a:r>
              <a:rPr lang="en-US" sz="1600" dirty="0" err="1">
                <a:solidFill>
                  <a:schemeClr val="tx1">
                    <a:lumMod val="95000"/>
                    <a:lumOff val="5000"/>
                  </a:schemeClr>
                </a:solidFill>
                <a:latin typeface="+mn-lt"/>
                <a:hlinkClick r:id="rId7" action="ppaction://hlinkfile"/>
              </a:rPr>
              <a:t>android.location</a:t>
            </a:r>
            <a:r>
              <a:rPr lang="en-US" sz="1600" dirty="0">
                <a:solidFill>
                  <a:schemeClr val="tx1">
                    <a:lumMod val="95000"/>
                    <a:lumOff val="5000"/>
                  </a:schemeClr>
                </a:solidFill>
                <a:latin typeface="+mn-lt"/>
              </a:rPr>
              <a:t> </a:t>
            </a:r>
            <a:r>
              <a:rPr lang="mt-MT" sz="1600" dirty="0">
                <a:solidFill>
                  <a:schemeClr val="tx1">
                    <a:lumMod val="95000"/>
                    <a:lumOff val="5000"/>
                  </a:schemeClr>
                </a:solidFill>
                <a:latin typeface="+mn-lt"/>
              </a:rPr>
              <a:t>&amp; </a:t>
            </a:r>
            <a:r>
              <a:rPr lang="en-US" sz="1600" dirty="0">
                <a:solidFill>
                  <a:schemeClr val="tx1">
                    <a:lumMod val="95000"/>
                    <a:lumOff val="5000"/>
                  </a:schemeClr>
                </a:solidFill>
                <a:latin typeface="+mn-lt"/>
              </a:rPr>
              <a:t> </a:t>
            </a:r>
            <a:r>
              <a:rPr lang="en-US" sz="1600" dirty="0" err="1">
                <a:solidFill>
                  <a:schemeClr val="tx1">
                    <a:lumMod val="95000"/>
                    <a:lumOff val="5000"/>
                  </a:schemeClr>
                </a:solidFill>
                <a:latin typeface="+mn-lt"/>
                <a:hlinkClick r:id="rId8" action="ppaction://hlinkfile"/>
              </a:rPr>
              <a:t>com.google.android.maps</a:t>
            </a:r>
            <a:r>
              <a:rPr lang="en-US" sz="1600" dirty="0">
                <a:solidFill>
                  <a:schemeClr val="tx1">
                    <a:lumMod val="95000"/>
                    <a:lumOff val="5000"/>
                  </a:schemeClr>
                </a:solidFill>
                <a:latin typeface="+mn-lt"/>
              </a:rPr>
              <a:t> that provide an initial look at the support in the Android platform for building location-based services. </a:t>
            </a:r>
            <a:endParaRPr lang="mt-MT" sz="1600" dirty="0">
              <a:solidFill>
                <a:schemeClr val="tx1">
                  <a:lumMod val="95000"/>
                  <a:lumOff val="5000"/>
                </a:schemeClr>
              </a:solidFill>
              <a:latin typeface="+mn-lt"/>
            </a:endParaRPr>
          </a:p>
          <a:p>
            <a:pPr algn="just">
              <a:defRPr/>
            </a:pPr>
            <a:endParaRPr lang="en-US" dirty="0">
              <a:latin typeface="+mn-lt"/>
            </a:endParaRPr>
          </a:p>
        </p:txBody>
      </p:sp>
      <p:cxnSp>
        <p:nvCxnSpPr>
          <p:cNvPr id="15" name="Straight Connector 14"/>
          <p:cNvCxnSpPr/>
          <p:nvPr/>
        </p:nvCxnSpPr>
        <p:spPr>
          <a:xfrm>
            <a:off x="571500" y="928688"/>
            <a:ext cx="7929563" cy="158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528638" y="71438"/>
            <a:ext cx="4614862" cy="857250"/>
          </a:xfrm>
        </p:spPr>
        <p:txBody>
          <a:bodyPr>
            <a:normAutofit/>
          </a:bodyPr>
          <a:lstStyle/>
          <a:p>
            <a:pPr algn="l" eaLnBrk="1" hangingPunct="1">
              <a:defRPr/>
            </a:pPr>
            <a:r>
              <a:rPr lang="mt-MT" sz="4800" dirty="0" smtClean="0">
                <a:solidFill>
                  <a:schemeClr val="tx2">
                    <a:lumMod val="60000"/>
                    <a:lumOff val="40000"/>
                  </a:schemeClr>
                </a:solidFill>
              </a:rPr>
              <a:t>android.location</a:t>
            </a:r>
            <a:endParaRPr lang="en-US" sz="4800" dirty="0" smtClean="0">
              <a:solidFill>
                <a:schemeClr val="tx2">
                  <a:lumMod val="60000"/>
                  <a:lumOff val="40000"/>
                </a:schemeClr>
              </a:solidFill>
            </a:endParaRPr>
          </a:p>
        </p:txBody>
      </p:sp>
      <p:sp>
        <p:nvSpPr>
          <p:cNvPr id="4" name="Slide Number Placeholder 3"/>
          <p:cNvSpPr>
            <a:spLocks noGrp="1"/>
          </p:cNvSpPr>
          <p:nvPr>
            <p:ph type="sldNum" sz="quarter" idx="12"/>
          </p:nvPr>
        </p:nvSpPr>
        <p:spPr/>
        <p:txBody>
          <a:bodyPr/>
          <a:lstStyle/>
          <a:p>
            <a:pPr>
              <a:defRPr/>
            </a:pPr>
            <a:fld id="{2062CE96-C148-4FB7-AF0D-467AF0E6DC14}" type="slidenum">
              <a:rPr lang="en-US" smtClean="0"/>
              <a:pPr>
                <a:defRPr/>
              </a:pPr>
              <a:t>12</a:t>
            </a:fld>
            <a:endParaRPr lang="en-US" dirty="0"/>
          </a:p>
        </p:txBody>
      </p:sp>
      <p:sp>
        <p:nvSpPr>
          <p:cNvPr id="8" name="TextBox 7"/>
          <p:cNvSpPr txBox="1"/>
          <p:nvPr/>
        </p:nvSpPr>
        <p:spPr>
          <a:xfrm>
            <a:off x="500063" y="1428750"/>
            <a:ext cx="8143875" cy="4032250"/>
          </a:xfrm>
          <a:prstGeom prst="rect">
            <a:avLst/>
          </a:prstGeom>
          <a:noFill/>
        </p:spPr>
        <p:txBody>
          <a:bodyPr>
            <a:spAutoFit/>
          </a:bodyPr>
          <a:lstStyle/>
          <a:p>
            <a:pPr algn="just">
              <a:defRPr/>
            </a:pPr>
            <a:r>
              <a:rPr lang="en-US" sz="1600" dirty="0" err="1">
                <a:latin typeface="+mn-lt"/>
              </a:rPr>
              <a:t>LocationManager</a:t>
            </a:r>
            <a:r>
              <a:rPr lang="en-US" sz="1600" dirty="0">
                <a:latin typeface="+mn-lt"/>
              </a:rPr>
              <a:t> </a:t>
            </a:r>
            <a:r>
              <a:rPr lang="mt-MT" sz="1600" dirty="0">
                <a:latin typeface="+mn-lt"/>
              </a:rPr>
              <a:t>provides</a:t>
            </a:r>
            <a:r>
              <a:rPr lang="en-US" sz="1600" dirty="0">
                <a:latin typeface="+mn-lt"/>
              </a:rPr>
              <a:t> an API to determine location and bearing if the underlying device supports it. This class provides access to the system location services</a:t>
            </a:r>
            <a:r>
              <a:rPr lang="mt-MT" sz="1600" dirty="0">
                <a:latin typeface="+mn-lt"/>
              </a:rPr>
              <a:t> which</a:t>
            </a:r>
            <a:r>
              <a:rPr lang="en-US" sz="1600" dirty="0">
                <a:latin typeface="+mn-lt"/>
              </a:rPr>
              <a:t> allow applications to obtain periodic updates of the device's geographical location, or to fire an application-specified </a:t>
            </a:r>
            <a:r>
              <a:rPr lang="en-US" sz="1600" dirty="0">
                <a:latin typeface="+mn-lt"/>
                <a:hlinkClick r:id="rId2" action="ppaction://hlinkfile"/>
              </a:rPr>
              <a:t>Intent</a:t>
            </a:r>
            <a:r>
              <a:rPr lang="en-US" sz="1600" dirty="0">
                <a:latin typeface="+mn-lt"/>
              </a:rPr>
              <a:t> when the device enters the proximity of a given geographical location. </a:t>
            </a:r>
            <a:endParaRPr lang="mt-MT" sz="1600" dirty="0">
              <a:latin typeface="+mn-lt"/>
            </a:endParaRPr>
          </a:p>
          <a:p>
            <a:pPr algn="just">
              <a:defRPr/>
            </a:pPr>
            <a:endParaRPr lang="mt-MT" sz="1600" dirty="0">
              <a:latin typeface="+mn-lt"/>
            </a:endParaRPr>
          </a:p>
          <a:p>
            <a:pPr>
              <a:defRPr/>
            </a:pPr>
            <a:r>
              <a:rPr lang="en-US" sz="1600" dirty="0">
                <a:latin typeface="+mn-lt"/>
              </a:rPr>
              <a:t>The LocationManager should </a:t>
            </a:r>
            <a:r>
              <a:rPr lang="en-US" sz="1600" b="1" dirty="0">
                <a:latin typeface="+mn-lt"/>
              </a:rPr>
              <a:t>not</a:t>
            </a:r>
            <a:r>
              <a:rPr lang="en-US" sz="1600" dirty="0">
                <a:latin typeface="+mn-lt"/>
              </a:rPr>
              <a:t> be instantiated directly, but rather a handle to it should be retrieve</a:t>
            </a:r>
            <a:r>
              <a:rPr lang="mt-MT" sz="1600" dirty="0">
                <a:latin typeface="+mn-lt"/>
              </a:rPr>
              <a:t>d.</a:t>
            </a:r>
          </a:p>
          <a:p>
            <a:pPr>
              <a:defRPr/>
            </a:pPr>
            <a:endParaRPr lang="en-US" sz="1600" dirty="0">
              <a:latin typeface="+mn-lt"/>
            </a:endParaRPr>
          </a:p>
          <a:p>
            <a:pPr algn="just">
              <a:defRPr/>
            </a:pPr>
            <a:r>
              <a:rPr lang="mt-MT" sz="1600" dirty="0">
                <a:latin typeface="+mn-lt"/>
              </a:rPr>
              <a:t>The </a:t>
            </a:r>
            <a:r>
              <a:rPr lang="en-US" sz="1600" dirty="0">
                <a:latin typeface="+mn-lt"/>
              </a:rPr>
              <a:t>application will be able to do three things:</a:t>
            </a:r>
          </a:p>
          <a:p>
            <a:pPr lvl="1" algn="just">
              <a:buFont typeface="Arial" pitchFamily="34" charset="0"/>
              <a:buChar char="•"/>
              <a:defRPr/>
            </a:pPr>
            <a:r>
              <a:rPr lang="mt-MT" sz="1600" dirty="0">
                <a:latin typeface="+mn-lt"/>
              </a:rPr>
              <a:t> </a:t>
            </a:r>
            <a:r>
              <a:rPr lang="en-US" sz="1600" dirty="0">
                <a:latin typeface="+mn-lt"/>
              </a:rPr>
              <a:t>Query for the list of all LocationProviders known to the LocationManager for its last known location. </a:t>
            </a:r>
          </a:p>
          <a:p>
            <a:pPr lvl="1" algn="just">
              <a:buFont typeface="Arial" pitchFamily="34" charset="0"/>
              <a:buChar char="•"/>
              <a:defRPr/>
            </a:pPr>
            <a:r>
              <a:rPr lang="mt-MT" sz="1600" dirty="0">
                <a:latin typeface="+mn-lt"/>
              </a:rPr>
              <a:t> </a:t>
            </a:r>
            <a:r>
              <a:rPr lang="en-US" sz="1600" dirty="0">
                <a:latin typeface="+mn-lt"/>
              </a:rPr>
              <a:t>Register/unregister for periodic updates of current location from a LocationProvider </a:t>
            </a:r>
            <a:r>
              <a:rPr lang="mt-MT" sz="1600" dirty="0">
                <a:latin typeface="+mn-lt"/>
              </a:rPr>
              <a:t> </a:t>
            </a:r>
            <a:r>
              <a:rPr lang="en-US" sz="1600" dirty="0">
                <a:latin typeface="+mn-lt"/>
              </a:rPr>
              <a:t>(specified either by Criteria or name). </a:t>
            </a:r>
          </a:p>
          <a:p>
            <a:pPr lvl="1" algn="just">
              <a:buFont typeface="Arial" pitchFamily="34" charset="0"/>
              <a:buChar char="•"/>
              <a:defRPr/>
            </a:pPr>
            <a:r>
              <a:rPr lang="mt-MT" sz="1600" dirty="0">
                <a:latin typeface="+mn-lt"/>
              </a:rPr>
              <a:t> </a:t>
            </a:r>
            <a:r>
              <a:rPr lang="en-US" sz="1600" dirty="0">
                <a:latin typeface="+mn-lt"/>
              </a:rPr>
              <a:t>Register/unregister for a given Intent to be fired if the device comes within a given proximity (specified by radius in meters) of a given lat/long. </a:t>
            </a:r>
          </a:p>
          <a:p>
            <a:pPr algn="just">
              <a:defRPr/>
            </a:pPr>
            <a:endParaRPr lang="mt-MT" sz="1600" dirty="0">
              <a:solidFill>
                <a:schemeClr val="tx1">
                  <a:lumMod val="95000"/>
                  <a:lumOff val="5000"/>
                </a:schemeClr>
              </a:solidFill>
              <a:latin typeface="+mn-lt"/>
            </a:endParaRPr>
          </a:p>
        </p:txBody>
      </p:sp>
      <p:cxnSp>
        <p:nvCxnSpPr>
          <p:cNvPr id="11" name="Straight Connector 10"/>
          <p:cNvCxnSpPr/>
          <p:nvPr/>
        </p:nvCxnSpPr>
        <p:spPr>
          <a:xfrm>
            <a:off x="571500" y="928688"/>
            <a:ext cx="8001000" cy="158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57875" y="928688"/>
            <a:ext cx="2786063" cy="400050"/>
          </a:xfrm>
          <a:prstGeom prst="rect">
            <a:avLst/>
          </a:prstGeom>
          <a:noFill/>
        </p:spPr>
        <p:txBody>
          <a:bodyPr>
            <a:spAutoFit/>
          </a:bodyPr>
          <a:lstStyle/>
          <a:p>
            <a:pPr algn="r">
              <a:defRPr/>
            </a:pPr>
            <a:r>
              <a:rPr lang="mt-MT" sz="2000" dirty="0">
                <a:solidFill>
                  <a:schemeClr val="bg1">
                    <a:lumMod val="50000"/>
                  </a:schemeClr>
                </a:solidFill>
                <a:latin typeface="+mn-lt"/>
              </a:rPr>
              <a:t>LocationManager Class</a:t>
            </a:r>
            <a:endParaRPr lang="en-US" sz="2000" dirty="0">
              <a:solidFill>
                <a:schemeClr val="bg1">
                  <a:lumMod val="50000"/>
                </a:schemeClr>
              </a:solidFill>
              <a:latin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528638" y="71438"/>
            <a:ext cx="4614862" cy="857250"/>
          </a:xfrm>
        </p:spPr>
        <p:txBody>
          <a:bodyPr>
            <a:normAutofit/>
          </a:bodyPr>
          <a:lstStyle/>
          <a:p>
            <a:pPr algn="l" eaLnBrk="1" hangingPunct="1">
              <a:defRPr/>
            </a:pPr>
            <a:r>
              <a:rPr lang="mt-MT" sz="4800" dirty="0" smtClean="0">
                <a:solidFill>
                  <a:schemeClr val="tx2">
                    <a:lumMod val="60000"/>
                    <a:lumOff val="40000"/>
                  </a:schemeClr>
                </a:solidFill>
              </a:rPr>
              <a:t>android.location</a:t>
            </a:r>
            <a:endParaRPr lang="en-US" sz="4800" dirty="0" smtClean="0">
              <a:solidFill>
                <a:schemeClr val="tx2">
                  <a:lumMod val="60000"/>
                  <a:lumOff val="40000"/>
                </a:schemeClr>
              </a:solidFill>
            </a:endParaRPr>
          </a:p>
        </p:txBody>
      </p:sp>
      <p:sp>
        <p:nvSpPr>
          <p:cNvPr id="4" name="Slide Number Placeholder 3"/>
          <p:cNvSpPr>
            <a:spLocks noGrp="1"/>
          </p:cNvSpPr>
          <p:nvPr>
            <p:ph type="sldNum" sz="quarter" idx="12"/>
          </p:nvPr>
        </p:nvSpPr>
        <p:spPr/>
        <p:txBody>
          <a:bodyPr/>
          <a:lstStyle/>
          <a:p>
            <a:pPr>
              <a:defRPr/>
            </a:pPr>
            <a:fld id="{8226E759-B40C-4E24-A0BE-5A38598BAA3C}" type="slidenum">
              <a:rPr lang="en-US" smtClean="0"/>
              <a:pPr>
                <a:defRPr/>
              </a:pPr>
              <a:t>13</a:t>
            </a:fld>
            <a:endParaRPr lang="en-US" dirty="0"/>
          </a:p>
        </p:txBody>
      </p:sp>
      <p:sp>
        <p:nvSpPr>
          <p:cNvPr id="8" name="TextBox 7"/>
          <p:cNvSpPr txBox="1"/>
          <p:nvPr/>
        </p:nvSpPr>
        <p:spPr>
          <a:xfrm>
            <a:off x="500063" y="1500188"/>
            <a:ext cx="8143875" cy="2554287"/>
          </a:xfrm>
          <a:prstGeom prst="rect">
            <a:avLst/>
          </a:prstGeom>
          <a:noFill/>
        </p:spPr>
        <p:txBody>
          <a:bodyPr>
            <a:spAutoFit/>
          </a:bodyPr>
          <a:lstStyle/>
          <a:p>
            <a:pPr algn="just">
              <a:defRPr/>
            </a:pPr>
            <a:r>
              <a:rPr lang="en-GB" sz="1600" u="sng" dirty="0">
                <a:latin typeface="+mn-lt"/>
              </a:rPr>
              <a:t>Location</a:t>
            </a:r>
            <a:r>
              <a:rPr lang="mt-MT" sz="1600" u="sng" dirty="0">
                <a:latin typeface="+mn-lt"/>
              </a:rPr>
              <a:t> Class</a:t>
            </a:r>
          </a:p>
          <a:p>
            <a:pPr algn="just">
              <a:defRPr/>
            </a:pPr>
            <a:endParaRPr lang="en-US" sz="1600" dirty="0">
              <a:latin typeface="+mn-lt"/>
            </a:endParaRPr>
          </a:p>
          <a:p>
            <a:pPr algn="just">
              <a:defRPr/>
            </a:pPr>
            <a:r>
              <a:rPr lang="en-US" sz="1600" dirty="0">
                <a:latin typeface="+mn-lt"/>
              </a:rPr>
              <a:t>A class representing a geographic location sensed at a particular time (a "fix"). A location consists of a latitude and longitude, a UTC timestamp. and optionally information on altitude, speed, and bearing. </a:t>
            </a:r>
          </a:p>
          <a:p>
            <a:pPr algn="just">
              <a:defRPr/>
            </a:pPr>
            <a:endParaRPr lang="en-US" sz="1600" dirty="0">
              <a:latin typeface="+mn-lt"/>
            </a:endParaRPr>
          </a:p>
          <a:p>
            <a:pPr algn="just">
              <a:defRPr/>
            </a:pPr>
            <a:r>
              <a:rPr lang="en-US" sz="1600" dirty="0">
                <a:latin typeface="+mn-lt"/>
              </a:rPr>
              <a:t>Information specific to a particular provider or class of providers may be communicated to the application using </a:t>
            </a:r>
            <a:r>
              <a:rPr lang="en-US" sz="1600" dirty="0" err="1">
                <a:latin typeface="+mn-lt"/>
              </a:rPr>
              <a:t>getExtras</a:t>
            </a:r>
            <a:r>
              <a:rPr lang="en-US" sz="1600" dirty="0">
                <a:latin typeface="+mn-lt"/>
              </a:rPr>
              <a:t>, which returns a Bundle of key/value pairs. Each provider will only provide those entries for which information is available. Some common keys are: </a:t>
            </a:r>
          </a:p>
          <a:p>
            <a:pPr algn="just">
              <a:defRPr/>
            </a:pPr>
            <a:r>
              <a:rPr lang="en-US" sz="1600" dirty="0">
                <a:latin typeface="+mn-lt"/>
              </a:rPr>
              <a:t>"satellites" - returns the number of satellites used to obtain the fix </a:t>
            </a:r>
          </a:p>
        </p:txBody>
      </p:sp>
      <p:cxnSp>
        <p:nvCxnSpPr>
          <p:cNvPr id="15" name="Straight Connector 14"/>
          <p:cNvCxnSpPr/>
          <p:nvPr/>
        </p:nvCxnSpPr>
        <p:spPr>
          <a:xfrm>
            <a:off x="571500" y="928688"/>
            <a:ext cx="8001000" cy="158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00563" y="928688"/>
            <a:ext cx="4143375" cy="400050"/>
          </a:xfrm>
          <a:prstGeom prst="rect">
            <a:avLst/>
          </a:prstGeom>
          <a:noFill/>
        </p:spPr>
        <p:txBody>
          <a:bodyPr>
            <a:spAutoFit/>
          </a:bodyPr>
          <a:lstStyle/>
          <a:p>
            <a:pPr algn="r">
              <a:defRPr/>
            </a:pPr>
            <a:r>
              <a:rPr lang="en-GB" sz="2000" dirty="0">
                <a:solidFill>
                  <a:schemeClr val="bg1">
                    <a:lumMod val="50000"/>
                  </a:schemeClr>
                </a:solidFill>
                <a:latin typeface="+mn-lt"/>
              </a:rPr>
              <a:t>Location </a:t>
            </a:r>
            <a:r>
              <a:rPr lang="mt-MT" sz="2000" dirty="0">
                <a:solidFill>
                  <a:schemeClr val="bg1">
                    <a:lumMod val="50000"/>
                  </a:schemeClr>
                </a:solidFill>
                <a:latin typeface="+mn-lt"/>
              </a:rPr>
              <a:t>Class </a:t>
            </a:r>
            <a:endParaRPr lang="en-US" sz="2000" dirty="0">
              <a:solidFill>
                <a:schemeClr val="bg1">
                  <a:lumMod val="50000"/>
                </a:schemeClr>
              </a:solidFill>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528638" y="71438"/>
            <a:ext cx="4614862" cy="857250"/>
          </a:xfrm>
        </p:spPr>
        <p:txBody>
          <a:bodyPr>
            <a:normAutofit/>
          </a:bodyPr>
          <a:lstStyle/>
          <a:p>
            <a:pPr algn="l" eaLnBrk="1" hangingPunct="1">
              <a:defRPr/>
            </a:pPr>
            <a:r>
              <a:rPr lang="mt-MT" sz="4800" dirty="0" smtClean="0">
                <a:solidFill>
                  <a:schemeClr val="tx2">
                    <a:lumMod val="60000"/>
                    <a:lumOff val="40000"/>
                  </a:schemeClr>
                </a:solidFill>
              </a:rPr>
              <a:t>android.location</a:t>
            </a:r>
            <a:endParaRPr lang="en-US" sz="4800" dirty="0" smtClean="0">
              <a:solidFill>
                <a:schemeClr val="tx2">
                  <a:lumMod val="60000"/>
                  <a:lumOff val="40000"/>
                </a:schemeClr>
              </a:solidFill>
            </a:endParaRPr>
          </a:p>
        </p:txBody>
      </p:sp>
      <p:sp>
        <p:nvSpPr>
          <p:cNvPr id="4" name="Slide Number Placeholder 3"/>
          <p:cNvSpPr>
            <a:spLocks noGrp="1"/>
          </p:cNvSpPr>
          <p:nvPr>
            <p:ph type="sldNum" sz="quarter" idx="12"/>
          </p:nvPr>
        </p:nvSpPr>
        <p:spPr/>
        <p:txBody>
          <a:bodyPr/>
          <a:lstStyle/>
          <a:p>
            <a:pPr>
              <a:defRPr/>
            </a:pPr>
            <a:fld id="{D7571E4A-9631-4BDD-B79D-E85B6EDBACC5}" type="slidenum">
              <a:rPr lang="en-US" smtClean="0"/>
              <a:pPr>
                <a:defRPr/>
              </a:pPr>
              <a:t>14</a:t>
            </a:fld>
            <a:endParaRPr lang="en-US" dirty="0"/>
          </a:p>
        </p:txBody>
      </p:sp>
      <p:sp>
        <p:nvSpPr>
          <p:cNvPr id="8" name="TextBox 7"/>
          <p:cNvSpPr txBox="1"/>
          <p:nvPr/>
        </p:nvSpPr>
        <p:spPr>
          <a:xfrm>
            <a:off x="500063" y="1500188"/>
            <a:ext cx="8143875" cy="3786187"/>
          </a:xfrm>
          <a:prstGeom prst="rect">
            <a:avLst/>
          </a:prstGeom>
          <a:noFill/>
        </p:spPr>
        <p:txBody>
          <a:bodyPr>
            <a:spAutoFit/>
          </a:bodyPr>
          <a:lstStyle/>
          <a:p>
            <a:pPr algn="just">
              <a:defRPr/>
            </a:pPr>
            <a:r>
              <a:rPr lang="mt-MT" sz="1600" u="sng" dirty="0">
                <a:latin typeface="+mn-lt"/>
              </a:rPr>
              <a:t>LocationProvider Class</a:t>
            </a:r>
          </a:p>
          <a:p>
            <a:pPr algn="just">
              <a:defRPr/>
            </a:pPr>
            <a:endParaRPr lang="mt-MT" sz="1600" dirty="0">
              <a:latin typeface="+mn-lt"/>
            </a:endParaRPr>
          </a:p>
          <a:p>
            <a:pPr algn="just">
              <a:defRPr/>
            </a:pPr>
            <a:r>
              <a:rPr lang="en-US" sz="1600" dirty="0">
                <a:latin typeface="+mn-lt"/>
              </a:rPr>
              <a:t>An abstract </a:t>
            </a:r>
            <a:r>
              <a:rPr lang="en-US" sz="1600" dirty="0" err="1">
                <a:latin typeface="+mn-lt"/>
              </a:rPr>
              <a:t>superclass</a:t>
            </a:r>
            <a:r>
              <a:rPr lang="en-US" sz="1600" dirty="0">
                <a:latin typeface="+mn-lt"/>
              </a:rPr>
              <a:t> for location providers. A location provider provides periodic reports on the geographical location of the device. Each provider has a set of criteria under which it may be used; for example, some providers require GPS hardware and visibility to a number of satellites; others require the use of the cellular radio, or access to a specific carrier's network, or to the internet. They may also have different battery consumption characteristics or monetary costs to the user. The </a:t>
            </a:r>
            <a:r>
              <a:rPr lang="en-US" sz="1600" dirty="0">
                <a:latin typeface="+mn-lt"/>
                <a:hlinkClick r:id="rId2" action="ppaction://hlinkfile"/>
              </a:rPr>
              <a:t>Criteria</a:t>
            </a:r>
            <a:r>
              <a:rPr lang="en-US" sz="1600" dirty="0">
                <a:latin typeface="+mn-lt"/>
              </a:rPr>
              <a:t> class allows providers to be selected based on user-specified criteria. </a:t>
            </a:r>
          </a:p>
          <a:p>
            <a:pPr algn="just">
              <a:defRPr/>
            </a:pPr>
            <a:endParaRPr lang="mt-MT" sz="1600" u="sng" dirty="0">
              <a:latin typeface="+mn-lt"/>
            </a:endParaRPr>
          </a:p>
          <a:p>
            <a:pPr algn="just">
              <a:defRPr/>
            </a:pPr>
            <a:endParaRPr lang="mt-MT" sz="1600" u="sng" dirty="0">
              <a:latin typeface="+mn-lt"/>
            </a:endParaRPr>
          </a:p>
          <a:p>
            <a:pPr algn="just">
              <a:defRPr/>
            </a:pPr>
            <a:r>
              <a:rPr lang="mt-MT" sz="1600" u="sng" dirty="0">
                <a:latin typeface="+mn-lt"/>
              </a:rPr>
              <a:t>LocationProviderImpl Class</a:t>
            </a:r>
          </a:p>
          <a:p>
            <a:pPr algn="just">
              <a:defRPr/>
            </a:pPr>
            <a:endParaRPr lang="mt-MT" sz="1600" dirty="0">
              <a:latin typeface="+mn-lt"/>
            </a:endParaRPr>
          </a:p>
          <a:p>
            <a:pPr algn="just">
              <a:defRPr/>
            </a:pPr>
            <a:r>
              <a:rPr lang="en-US" sz="1600" dirty="0">
                <a:latin typeface="+mn-lt"/>
              </a:rPr>
              <a:t>An abstract </a:t>
            </a:r>
            <a:r>
              <a:rPr lang="en-US" sz="1600" dirty="0" err="1">
                <a:latin typeface="+mn-lt"/>
              </a:rPr>
              <a:t>superclass</a:t>
            </a:r>
            <a:r>
              <a:rPr lang="en-US" sz="1600" dirty="0">
                <a:latin typeface="+mn-lt"/>
              </a:rPr>
              <a:t> for location provider implementations. Location provider implementations are typically instantiated by the location manager service in the system process, and location information is made available to implementations via the manager. </a:t>
            </a:r>
            <a:endParaRPr lang="mt-MT" sz="1600" dirty="0">
              <a:latin typeface="+mn-lt"/>
            </a:endParaRPr>
          </a:p>
        </p:txBody>
      </p:sp>
      <p:cxnSp>
        <p:nvCxnSpPr>
          <p:cNvPr id="15" name="Straight Connector 14"/>
          <p:cNvCxnSpPr/>
          <p:nvPr/>
        </p:nvCxnSpPr>
        <p:spPr>
          <a:xfrm>
            <a:off x="571500" y="928688"/>
            <a:ext cx="8001000" cy="158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00375" y="928688"/>
            <a:ext cx="5643563" cy="400050"/>
          </a:xfrm>
          <a:prstGeom prst="rect">
            <a:avLst/>
          </a:prstGeom>
          <a:noFill/>
        </p:spPr>
        <p:txBody>
          <a:bodyPr>
            <a:spAutoFit/>
          </a:bodyPr>
          <a:lstStyle/>
          <a:p>
            <a:pPr algn="r">
              <a:defRPr/>
            </a:pPr>
            <a:r>
              <a:rPr lang="mt-MT" sz="2000" dirty="0">
                <a:solidFill>
                  <a:schemeClr val="bg1">
                    <a:lumMod val="50000"/>
                  </a:schemeClr>
                </a:solidFill>
                <a:latin typeface="+mn-lt"/>
              </a:rPr>
              <a:t>LocationProvider &amp; LocationProviderImpl Class </a:t>
            </a:r>
            <a:endParaRPr lang="en-US" sz="2000" dirty="0">
              <a:solidFill>
                <a:schemeClr val="bg1">
                  <a:lumMod val="50000"/>
                </a:schemeClr>
              </a:solidFill>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528638" y="71438"/>
            <a:ext cx="4614862" cy="857250"/>
          </a:xfrm>
        </p:spPr>
        <p:txBody>
          <a:bodyPr>
            <a:normAutofit/>
          </a:bodyPr>
          <a:lstStyle/>
          <a:p>
            <a:pPr algn="l" eaLnBrk="1" hangingPunct="1">
              <a:defRPr/>
            </a:pPr>
            <a:r>
              <a:rPr lang="mt-MT" sz="4800" dirty="0" smtClean="0">
                <a:solidFill>
                  <a:schemeClr val="tx2">
                    <a:lumMod val="60000"/>
                    <a:lumOff val="40000"/>
                  </a:schemeClr>
                </a:solidFill>
              </a:rPr>
              <a:t>android.location</a:t>
            </a:r>
            <a:endParaRPr lang="en-US" sz="4800" dirty="0" smtClean="0">
              <a:solidFill>
                <a:schemeClr val="tx2">
                  <a:lumMod val="60000"/>
                  <a:lumOff val="40000"/>
                </a:schemeClr>
              </a:solidFill>
            </a:endParaRPr>
          </a:p>
        </p:txBody>
      </p:sp>
      <p:sp>
        <p:nvSpPr>
          <p:cNvPr id="4" name="Slide Number Placeholder 3"/>
          <p:cNvSpPr>
            <a:spLocks noGrp="1"/>
          </p:cNvSpPr>
          <p:nvPr>
            <p:ph type="sldNum" sz="quarter" idx="12"/>
          </p:nvPr>
        </p:nvSpPr>
        <p:spPr/>
        <p:txBody>
          <a:bodyPr/>
          <a:lstStyle/>
          <a:p>
            <a:pPr>
              <a:defRPr/>
            </a:pPr>
            <a:fld id="{3C1213D2-50DD-4759-91DE-97282360D027}" type="slidenum">
              <a:rPr lang="en-US" smtClean="0"/>
              <a:pPr>
                <a:defRPr/>
              </a:pPr>
              <a:t>15</a:t>
            </a:fld>
            <a:endParaRPr lang="en-US" dirty="0"/>
          </a:p>
        </p:txBody>
      </p:sp>
      <p:sp>
        <p:nvSpPr>
          <p:cNvPr id="8" name="TextBox 7"/>
          <p:cNvSpPr txBox="1"/>
          <p:nvPr/>
        </p:nvSpPr>
        <p:spPr>
          <a:xfrm>
            <a:off x="500063" y="1500188"/>
            <a:ext cx="8143875" cy="4032250"/>
          </a:xfrm>
          <a:prstGeom prst="rect">
            <a:avLst/>
          </a:prstGeom>
          <a:noFill/>
        </p:spPr>
        <p:txBody>
          <a:bodyPr>
            <a:spAutoFit/>
          </a:bodyPr>
          <a:lstStyle/>
          <a:p>
            <a:pPr algn="just">
              <a:defRPr/>
            </a:pPr>
            <a:r>
              <a:rPr lang="en-GB" sz="1600" u="sng" dirty="0">
                <a:latin typeface="+mn-lt"/>
              </a:rPr>
              <a:t>Address</a:t>
            </a:r>
            <a:r>
              <a:rPr lang="mt-MT" sz="1600" u="sng" dirty="0">
                <a:latin typeface="+mn-lt"/>
              </a:rPr>
              <a:t> Class</a:t>
            </a:r>
            <a:endParaRPr lang="en-GB" sz="1600" u="sng" dirty="0">
              <a:latin typeface="+mn-lt"/>
            </a:endParaRPr>
          </a:p>
          <a:p>
            <a:pPr algn="just">
              <a:defRPr/>
            </a:pPr>
            <a:endParaRPr lang="mt-MT" sz="1600" u="sng" dirty="0">
              <a:latin typeface="+mn-lt"/>
            </a:endParaRPr>
          </a:p>
          <a:p>
            <a:pPr algn="just">
              <a:defRPr/>
            </a:pPr>
            <a:r>
              <a:rPr lang="en-US" sz="1600" dirty="0">
                <a:latin typeface="+mn-lt"/>
              </a:rPr>
              <a:t>A class representing an Address, </a:t>
            </a:r>
            <a:r>
              <a:rPr lang="en-US" sz="1600" dirty="0" err="1">
                <a:latin typeface="+mn-lt"/>
              </a:rPr>
              <a:t>i.e</a:t>
            </a:r>
            <a:r>
              <a:rPr lang="en-US" sz="1600" dirty="0">
                <a:latin typeface="+mn-lt"/>
              </a:rPr>
              <a:t>, a set of Strings describing a location. </a:t>
            </a:r>
            <a:endParaRPr lang="mt-MT" sz="1600" u="sng" dirty="0">
              <a:latin typeface="+mn-lt"/>
            </a:endParaRPr>
          </a:p>
          <a:p>
            <a:pPr algn="just">
              <a:defRPr/>
            </a:pPr>
            <a:endParaRPr lang="mt-MT" sz="1600" u="sng" dirty="0">
              <a:latin typeface="+mn-lt"/>
            </a:endParaRPr>
          </a:p>
          <a:p>
            <a:pPr algn="just">
              <a:defRPr/>
            </a:pPr>
            <a:r>
              <a:rPr lang="en-GB" sz="1600" u="sng" dirty="0">
                <a:latin typeface="+mn-lt"/>
              </a:rPr>
              <a:t>Criteria</a:t>
            </a:r>
            <a:r>
              <a:rPr lang="mt-MT" sz="1600" u="sng" dirty="0">
                <a:latin typeface="+mn-lt"/>
              </a:rPr>
              <a:t> Class</a:t>
            </a:r>
          </a:p>
          <a:p>
            <a:pPr algn="just">
              <a:defRPr/>
            </a:pPr>
            <a:endParaRPr lang="mt-MT" sz="1600" dirty="0">
              <a:latin typeface="+mn-lt"/>
            </a:endParaRPr>
          </a:p>
          <a:p>
            <a:pPr algn="just">
              <a:defRPr/>
            </a:pPr>
            <a:r>
              <a:rPr lang="en-US" sz="1600" dirty="0">
                <a:latin typeface="+mn-lt"/>
              </a:rPr>
              <a:t>A class indicating the application criteria for selecting a location provider. Providers maybe ordered according to accuracy, power usage, ability to report altitude, speed, and bearing, and monetary cost. </a:t>
            </a:r>
          </a:p>
          <a:p>
            <a:pPr algn="just">
              <a:defRPr/>
            </a:pPr>
            <a:endParaRPr lang="en-GB" sz="1600" u="sng" dirty="0">
              <a:latin typeface="+mn-lt"/>
            </a:endParaRPr>
          </a:p>
          <a:p>
            <a:pPr algn="just">
              <a:defRPr/>
            </a:pPr>
            <a:r>
              <a:rPr lang="en-GB" sz="1600" u="sng" dirty="0" err="1">
                <a:latin typeface="+mn-lt"/>
              </a:rPr>
              <a:t>Geocoder</a:t>
            </a:r>
            <a:r>
              <a:rPr lang="mt-MT" sz="1600" u="sng" dirty="0">
                <a:latin typeface="+mn-lt"/>
              </a:rPr>
              <a:t> Class</a:t>
            </a:r>
          </a:p>
          <a:p>
            <a:pPr algn="just">
              <a:defRPr/>
            </a:pPr>
            <a:endParaRPr lang="en-US" sz="1600" dirty="0">
              <a:latin typeface="+mn-lt"/>
            </a:endParaRPr>
          </a:p>
          <a:p>
            <a:pPr algn="just">
              <a:defRPr/>
            </a:pPr>
            <a:r>
              <a:rPr lang="en-US" sz="1600" dirty="0">
                <a:latin typeface="+mn-lt"/>
              </a:rPr>
              <a:t>A class for handling </a:t>
            </a:r>
            <a:r>
              <a:rPr lang="en-US" sz="1600" dirty="0" err="1">
                <a:latin typeface="+mn-lt"/>
              </a:rPr>
              <a:t>geocoding</a:t>
            </a:r>
            <a:r>
              <a:rPr lang="en-US" sz="1600" dirty="0">
                <a:latin typeface="+mn-lt"/>
              </a:rPr>
              <a:t> and reverse </a:t>
            </a:r>
            <a:r>
              <a:rPr lang="en-US" sz="1600" dirty="0" err="1">
                <a:latin typeface="+mn-lt"/>
              </a:rPr>
              <a:t>geocoding</a:t>
            </a:r>
            <a:r>
              <a:rPr lang="en-US" sz="1600" dirty="0">
                <a:latin typeface="+mn-lt"/>
              </a:rPr>
              <a:t>. </a:t>
            </a:r>
            <a:r>
              <a:rPr lang="en-US" sz="1600" dirty="0" err="1">
                <a:latin typeface="+mn-lt"/>
              </a:rPr>
              <a:t>Geocoding</a:t>
            </a:r>
            <a:r>
              <a:rPr lang="en-US" sz="1600" dirty="0">
                <a:latin typeface="+mn-lt"/>
              </a:rPr>
              <a:t> is the process of transforming a street address or other description of a location into a (latitude, longitude) coordinate. Reverse </a:t>
            </a:r>
            <a:r>
              <a:rPr lang="en-US" sz="1600" dirty="0" err="1">
                <a:latin typeface="+mn-lt"/>
              </a:rPr>
              <a:t>geocoding</a:t>
            </a:r>
            <a:r>
              <a:rPr lang="en-US" sz="1600" dirty="0">
                <a:latin typeface="+mn-lt"/>
              </a:rPr>
              <a:t> is the process of transforming a (latitude, longitude) coordinate into a (partial) address. </a:t>
            </a:r>
          </a:p>
        </p:txBody>
      </p:sp>
      <p:cxnSp>
        <p:nvCxnSpPr>
          <p:cNvPr id="15" name="Straight Connector 14"/>
          <p:cNvCxnSpPr/>
          <p:nvPr/>
        </p:nvCxnSpPr>
        <p:spPr>
          <a:xfrm>
            <a:off x="571500" y="928688"/>
            <a:ext cx="8001000" cy="158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00563" y="928688"/>
            <a:ext cx="4143375" cy="400050"/>
          </a:xfrm>
          <a:prstGeom prst="rect">
            <a:avLst/>
          </a:prstGeom>
          <a:noFill/>
        </p:spPr>
        <p:txBody>
          <a:bodyPr>
            <a:spAutoFit/>
          </a:bodyPr>
          <a:lstStyle/>
          <a:p>
            <a:pPr algn="r">
              <a:defRPr/>
            </a:pPr>
            <a:r>
              <a:rPr lang="en-GB" sz="2000" dirty="0">
                <a:solidFill>
                  <a:schemeClr val="bg1">
                    <a:lumMod val="50000"/>
                  </a:schemeClr>
                </a:solidFill>
                <a:latin typeface="+mn-lt"/>
              </a:rPr>
              <a:t>Address, Criteria &amp; </a:t>
            </a:r>
            <a:r>
              <a:rPr lang="en-GB" sz="2000" dirty="0" err="1">
                <a:solidFill>
                  <a:schemeClr val="bg1">
                    <a:lumMod val="50000"/>
                  </a:schemeClr>
                </a:solidFill>
                <a:latin typeface="+mn-lt"/>
              </a:rPr>
              <a:t>Geocoder</a:t>
            </a:r>
            <a:r>
              <a:rPr lang="mt-MT" sz="2000" dirty="0">
                <a:solidFill>
                  <a:schemeClr val="bg1">
                    <a:lumMod val="50000"/>
                  </a:schemeClr>
                </a:solidFill>
                <a:latin typeface="+mn-lt"/>
              </a:rPr>
              <a:t> Class </a:t>
            </a:r>
            <a:endParaRPr lang="en-US" sz="2000" dirty="0">
              <a:solidFill>
                <a:schemeClr val="bg1">
                  <a:lumMod val="50000"/>
                </a:schemeClr>
              </a:solidFill>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Android location APIs make it easy for you to build location-aware applications, without needing to focus on the details of the underlying location technology.</a:t>
            </a:r>
          </a:p>
          <a:p>
            <a:r>
              <a:rPr lang="en-US" dirty="0"/>
              <a:t>This becomes possible with the help of </a:t>
            </a:r>
            <a:r>
              <a:rPr lang="en-US" b="1" dirty="0"/>
              <a:t>Google Play services</a:t>
            </a:r>
            <a:r>
              <a:rPr lang="en-US" dirty="0"/>
              <a:t>, which facilitates adding location awareness to your app with automated location tracking, </a:t>
            </a:r>
            <a:r>
              <a:rPr lang="en-US" dirty="0" err="1"/>
              <a:t>geofencing</a:t>
            </a:r>
            <a:r>
              <a:rPr lang="en-US" dirty="0"/>
              <a:t>, and activity recognition.</a:t>
            </a:r>
          </a:p>
          <a:p>
            <a:r>
              <a:rPr lang="en-US" dirty="0"/>
              <a:t>This tutorial shows you how to use Location Services in your APP to get the current location, get periodic location updates, look up addresses etc.</a:t>
            </a:r>
          </a:p>
          <a:p>
            <a:r>
              <a:rPr lang="en-US" dirty="0"/>
              <a:t>The Location Object</a:t>
            </a:r>
          </a:p>
          <a:p>
            <a:r>
              <a:rPr lang="en-US" dirty="0"/>
              <a:t>The </a:t>
            </a:r>
            <a:r>
              <a:rPr lang="en-US" b="1" dirty="0"/>
              <a:t>Location</a:t>
            </a:r>
            <a:r>
              <a:rPr lang="en-US" dirty="0"/>
              <a:t> object represents a geographic location which can consist of a latitude, longitude, time stamp, and other information such as bearing, altitude and velocity. There are following important methods which you can use with Location object to get location specific information </a:t>
            </a:r>
          </a:p>
          <a:p>
            <a:endParaRPr lang="en-US" dirty="0"/>
          </a:p>
        </p:txBody>
      </p:sp>
      <p:sp>
        <p:nvSpPr>
          <p:cNvPr id="4" name="Slide Number Placeholder 3"/>
          <p:cNvSpPr>
            <a:spLocks noGrp="1"/>
          </p:cNvSpPr>
          <p:nvPr>
            <p:ph type="sldNum" sz="quarter" idx="12"/>
          </p:nvPr>
        </p:nvSpPr>
        <p:spPr/>
        <p:txBody>
          <a:bodyPr/>
          <a:lstStyle/>
          <a:p>
            <a:pPr>
              <a:defRPr/>
            </a:pPr>
            <a:fld id="{B7D8C357-2749-4591-A291-962981C9E481}" type="slidenum">
              <a:rPr lang="en-US" smtClean="0"/>
              <a:pPr>
                <a:defRPr/>
              </a:pPr>
              <a:t>16</a:t>
            </a:fld>
            <a:endParaRPr lang="en-US" dirty="0"/>
          </a:p>
        </p:txBody>
      </p:sp>
    </p:spTree>
    <p:extLst>
      <p:ext uri="{BB962C8B-B14F-4D97-AF65-F5344CB8AC3E}">
        <p14:creationId xmlns:p14="http://schemas.microsoft.com/office/powerpoint/2010/main" val="281059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86848990"/>
              </p:ext>
            </p:extLst>
          </p:nvPr>
        </p:nvGraphicFramePr>
        <p:xfrm>
          <a:off x="639014" y="1268759"/>
          <a:ext cx="8037442" cy="5087591"/>
        </p:xfrm>
        <a:graphic>
          <a:graphicData uri="http://schemas.openxmlformats.org/drawingml/2006/table">
            <a:tbl>
              <a:tblPr firstRow="1" firstCol="1" bandRow="1">
                <a:tableStyleId>{5C22544A-7EE6-4342-B048-85BDC9FD1C3A}</a:tableStyleId>
              </a:tblPr>
              <a:tblGrid>
                <a:gridCol w="716050"/>
                <a:gridCol w="7321392"/>
              </a:tblGrid>
              <a:tr h="323496">
                <a:tc>
                  <a:txBody>
                    <a:bodyPr/>
                    <a:lstStyle/>
                    <a:p>
                      <a:pPr marL="0" marR="0">
                        <a:lnSpc>
                          <a:spcPct val="115000"/>
                        </a:lnSpc>
                        <a:spcBef>
                          <a:spcPts val="0"/>
                        </a:spcBef>
                        <a:spcAft>
                          <a:spcPts val="955"/>
                        </a:spcAft>
                      </a:pPr>
                      <a:r>
                        <a:rPr lang="en-US" sz="1400" dirty="0" err="1">
                          <a:effectLst/>
                        </a:rPr>
                        <a:t>Sr.No</a:t>
                      </a:r>
                      <a:r>
                        <a:rPr lang="en-US" sz="14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0" marR="0" algn="ctr">
                        <a:lnSpc>
                          <a:spcPct val="115000"/>
                        </a:lnSpc>
                        <a:spcBef>
                          <a:spcPts val="0"/>
                        </a:spcBef>
                        <a:spcAft>
                          <a:spcPts val="955"/>
                        </a:spcAft>
                      </a:pPr>
                      <a:r>
                        <a:rPr lang="en-US" sz="1400">
                          <a:effectLst/>
                        </a:rPr>
                        <a:t>Method &amp; Description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616841">
                <a:tc>
                  <a:txBody>
                    <a:bodyPr/>
                    <a:lstStyle/>
                    <a:p>
                      <a:pPr marL="0" marR="0">
                        <a:lnSpc>
                          <a:spcPct val="115000"/>
                        </a:lnSpc>
                        <a:spcBef>
                          <a:spcPts val="0"/>
                        </a:spcBef>
                        <a:spcAft>
                          <a:spcPts val="955"/>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dirty="0">
                          <a:effectLst/>
                        </a:rPr>
                        <a:t>float </a:t>
                      </a:r>
                      <a:r>
                        <a:rPr lang="en-US" sz="1400" dirty="0" err="1">
                          <a:effectLst/>
                        </a:rPr>
                        <a:t>distanceTo</a:t>
                      </a:r>
                      <a:r>
                        <a:rPr lang="en-US" sz="1400" dirty="0">
                          <a:effectLst/>
                        </a:rPr>
                        <a:t>(Location </a:t>
                      </a:r>
                      <a:r>
                        <a:rPr lang="en-US" sz="1400" dirty="0" err="1">
                          <a:effectLst/>
                        </a:rPr>
                        <a:t>dest</a:t>
                      </a:r>
                      <a:r>
                        <a:rPr lang="en-US" sz="1400" dirty="0">
                          <a:effectLst/>
                        </a:rPr>
                        <a:t>)</a:t>
                      </a:r>
                    </a:p>
                    <a:p>
                      <a:pPr marL="30480" marR="30480" algn="just">
                        <a:lnSpc>
                          <a:spcPts val="1145"/>
                        </a:lnSpc>
                        <a:spcBef>
                          <a:spcPts val="0"/>
                        </a:spcBef>
                        <a:spcAft>
                          <a:spcPts val="720"/>
                        </a:spcAft>
                      </a:pPr>
                      <a:r>
                        <a:rPr lang="en-US" sz="1400" dirty="0">
                          <a:effectLst/>
                        </a:rPr>
                        <a:t>Returns the approximate distance in meters between this location and the given location.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460806">
                <a:tc>
                  <a:txBody>
                    <a:bodyPr/>
                    <a:lstStyle/>
                    <a:p>
                      <a:pPr marL="0" marR="0">
                        <a:lnSpc>
                          <a:spcPct val="115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a:effectLst/>
                        </a:rPr>
                        <a:t>float getAccuracy()</a:t>
                      </a:r>
                    </a:p>
                    <a:p>
                      <a:pPr marL="30480" marR="30480" algn="just">
                        <a:lnSpc>
                          <a:spcPts val="1145"/>
                        </a:lnSpc>
                        <a:spcBef>
                          <a:spcPts val="0"/>
                        </a:spcBef>
                        <a:spcAft>
                          <a:spcPts val="720"/>
                        </a:spcAft>
                      </a:pPr>
                      <a:r>
                        <a:rPr lang="en-US" sz="1400">
                          <a:effectLst/>
                        </a:rPr>
                        <a:t>Get the estimated accuracy of this location, in meters.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460806">
                <a:tc>
                  <a:txBody>
                    <a:bodyPr/>
                    <a:lstStyle/>
                    <a:p>
                      <a:pPr marL="0" marR="0">
                        <a:lnSpc>
                          <a:spcPct val="115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a:effectLst/>
                        </a:rPr>
                        <a:t>double getAltitude()</a:t>
                      </a:r>
                    </a:p>
                    <a:p>
                      <a:pPr marL="30480" marR="30480" algn="just">
                        <a:lnSpc>
                          <a:spcPts val="1145"/>
                        </a:lnSpc>
                        <a:spcBef>
                          <a:spcPts val="0"/>
                        </a:spcBef>
                        <a:spcAft>
                          <a:spcPts val="720"/>
                        </a:spcAft>
                      </a:pPr>
                      <a:r>
                        <a:rPr lang="en-US" sz="1400">
                          <a:effectLst/>
                        </a:rPr>
                        <a:t>Get the altitude if available, in meters above sea level.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460806">
                <a:tc>
                  <a:txBody>
                    <a:bodyPr/>
                    <a:lstStyle/>
                    <a:p>
                      <a:pPr marL="0" marR="0">
                        <a:lnSpc>
                          <a:spcPct val="115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a:effectLst/>
                        </a:rPr>
                        <a:t>float getBearing()</a:t>
                      </a:r>
                    </a:p>
                    <a:p>
                      <a:pPr marL="30480" marR="30480" algn="just">
                        <a:lnSpc>
                          <a:spcPts val="1145"/>
                        </a:lnSpc>
                        <a:spcBef>
                          <a:spcPts val="0"/>
                        </a:spcBef>
                        <a:spcAft>
                          <a:spcPts val="720"/>
                        </a:spcAft>
                      </a:pPr>
                      <a:r>
                        <a:rPr lang="en-US" sz="1400">
                          <a:effectLst/>
                        </a:rPr>
                        <a:t>Get the bearing, in degrees.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460806">
                <a:tc>
                  <a:txBody>
                    <a:bodyPr/>
                    <a:lstStyle/>
                    <a:p>
                      <a:pPr marL="0" marR="0">
                        <a:lnSpc>
                          <a:spcPct val="115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a:effectLst/>
                        </a:rPr>
                        <a:t>double getLatitude()</a:t>
                      </a:r>
                    </a:p>
                    <a:p>
                      <a:pPr marL="30480" marR="30480" algn="just">
                        <a:lnSpc>
                          <a:spcPts val="1145"/>
                        </a:lnSpc>
                        <a:spcBef>
                          <a:spcPts val="0"/>
                        </a:spcBef>
                        <a:spcAft>
                          <a:spcPts val="720"/>
                        </a:spcAft>
                      </a:pPr>
                      <a:r>
                        <a:rPr lang="en-US" sz="1400">
                          <a:effectLst/>
                        </a:rPr>
                        <a:t>Get the latitude, in degrees.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460806">
                <a:tc>
                  <a:txBody>
                    <a:bodyPr/>
                    <a:lstStyle/>
                    <a:p>
                      <a:pPr marL="0" marR="0">
                        <a:lnSpc>
                          <a:spcPct val="115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dirty="0">
                          <a:effectLst/>
                        </a:rPr>
                        <a:t>double </a:t>
                      </a:r>
                      <a:r>
                        <a:rPr lang="en-US" sz="1400" dirty="0" err="1">
                          <a:effectLst/>
                        </a:rPr>
                        <a:t>getLongitude</a:t>
                      </a:r>
                      <a:r>
                        <a:rPr lang="en-US" sz="1400" dirty="0">
                          <a:effectLst/>
                        </a:rPr>
                        <a:t>()</a:t>
                      </a:r>
                    </a:p>
                    <a:p>
                      <a:pPr marL="30480" marR="30480" algn="just">
                        <a:lnSpc>
                          <a:spcPts val="1145"/>
                        </a:lnSpc>
                        <a:spcBef>
                          <a:spcPts val="0"/>
                        </a:spcBef>
                        <a:spcAft>
                          <a:spcPts val="720"/>
                        </a:spcAft>
                      </a:pPr>
                      <a:r>
                        <a:rPr lang="en-US" sz="1400" dirty="0">
                          <a:effectLst/>
                        </a:rPr>
                        <a:t>Get the longitude, in degrees.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460806">
                <a:tc>
                  <a:txBody>
                    <a:bodyPr/>
                    <a:lstStyle/>
                    <a:p>
                      <a:pPr marL="0" marR="0">
                        <a:lnSpc>
                          <a:spcPct val="115000"/>
                        </a:lnSpc>
                        <a:spcBef>
                          <a:spcPts val="0"/>
                        </a:spcBef>
                        <a:spcAft>
                          <a:spcPts val="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a:effectLst/>
                        </a:rPr>
                        <a:t>float getSpeed()</a:t>
                      </a:r>
                    </a:p>
                    <a:p>
                      <a:pPr marL="30480" marR="30480" algn="just">
                        <a:lnSpc>
                          <a:spcPts val="1145"/>
                        </a:lnSpc>
                        <a:spcBef>
                          <a:spcPts val="0"/>
                        </a:spcBef>
                        <a:spcAft>
                          <a:spcPts val="720"/>
                        </a:spcAft>
                      </a:pPr>
                      <a:r>
                        <a:rPr lang="en-US" sz="1400">
                          <a:effectLst/>
                        </a:rPr>
                        <a:t>Get the speed if it is available, in meters/second over ground.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460806">
                <a:tc>
                  <a:txBody>
                    <a:bodyPr/>
                    <a:lstStyle/>
                    <a:p>
                      <a:pPr marL="0" marR="0">
                        <a:lnSpc>
                          <a:spcPct val="115000"/>
                        </a:lnSpc>
                        <a:spcBef>
                          <a:spcPts val="0"/>
                        </a:spcBef>
                        <a:spcAft>
                          <a:spcPts val="0"/>
                        </a:spcAft>
                      </a:pPr>
                      <a:r>
                        <a:rPr lang="en-US" sz="1400">
                          <a:effectLst/>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a:effectLst/>
                        </a:rPr>
                        <a:t>boolean hasAccuracy()</a:t>
                      </a:r>
                    </a:p>
                    <a:p>
                      <a:pPr marL="30480" marR="30480" algn="just">
                        <a:lnSpc>
                          <a:spcPts val="1145"/>
                        </a:lnSpc>
                        <a:spcBef>
                          <a:spcPts val="0"/>
                        </a:spcBef>
                        <a:spcAft>
                          <a:spcPts val="720"/>
                        </a:spcAft>
                      </a:pPr>
                      <a:r>
                        <a:rPr lang="en-US" sz="1400">
                          <a:effectLst/>
                        </a:rPr>
                        <a:t>True if this location has an accuracy.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460806">
                <a:tc>
                  <a:txBody>
                    <a:bodyPr/>
                    <a:lstStyle/>
                    <a:p>
                      <a:pPr marL="0" marR="0">
                        <a:lnSpc>
                          <a:spcPct val="115000"/>
                        </a:lnSpc>
                        <a:spcBef>
                          <a:spcPts val="0"/>
                        </a:spcBef>
                        <a:spcAft>
                          <a:spcPts val="0"/>
                        </a:spcAft>
                      </a:pPr>
                      <a:r>
                        <a:rPr lang="en-US" sz="1400">
                          <a:effectLst/>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a:effectLst/>
                        </a:rPr>
                        <a:t>boolean hasAltitude()</a:t>
                      </a:r>
                    </a:p>
                    <a:p>
                      <a:pPr marL="30480" marR="30480" algn="just">
                        <a:lnSpc>
                          <a:spcPts val="1145"/>
                        </a:lnSpc>
                        <a:spcBef>
                          <a:spcPts val="0"/>
                        </a:spcBef>
                        <a:spcAft>
                          <a:spcPts val="720"/>
                        </a:spcAft>
                      </a:pPr>
                      <a:r>
                        <a:rPr lang="en-US" sz="1400">
                          <a:effectLst/>
                        </a:rPr>
                        <a:t>True if this location has an altitude.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460806">
                <a:tc>
                  <a:txBody>
                    <a:bodyPr/>
                    <a:lstStyle/>
                    <a:p>
                      <a:pPr marL="0" marR="0">
                        <a:lnSpc>
                          <a:spcPct val="115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dirty="0" err="1">
                          <a:effectLst/>
                        </a:rPr>
                        <a:t>boolean</a:t>
                      </a:r>
                      <a:r>
                        <a:rPr lang="en-US" sz="1400" dirty="0">
                          <a:effectLst/>
                        </a:rPr>
                        <a:t> </a:t>
                      </a:r>
                      <a:r>
                        <a:rPr lang="en-US" sz="1400" dirty="0" err="1">
                          <a:effectLst/>
                        </a:rPr>
                        <a:t>hasBearing</a:t>
                      </a:r>
                      <a:r>
                        <a:rPr lang="en-US" sz="1400" dirty="0">
                          <a:effectLst/>
                        </a:rPr>
                        <a:t>()</a:t>
                      </a:r>
                    </a:p>
                    <a:p>
                      <a:pPr marL="30480" marR="30480" algn="just">
                        <a:lnSpc>
                          <a:spcPts val="1145"/>
                        </a:lnSpc>
                        <a:spcBef>
                          <a:spcPts val="0"/>
                        </a:spcBef>
                        <a:spcAft>
                          <a:spcPts val="720"/>
                        </a:spcAft>
                      </a:pPr>
                      <a:r>
                        <a:rPr lang="en-US" sz="1400" dirty="0">
                          <a:effectLst/>
                        </a:rPr>
                        <a:t>True if this location has a bearing.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bl>
          </a:graphicData>
        </a:graphic>
      </p:graphicFrame>
      <p:sp>
        <p:nvSpPr>
          <p:cNvPr id="4" name="Slide Number Placeholder 3"/>
          <p:cNvSpPr>
            <a:spLocks noGrp="1"/>
          </p:cNvSpPr>
          <p:nvPr>
            <p:ph type="sldNum" sz="quarter" idx="12"/>
          </p:nvPr>
        </p:nvSpPr>
        <p:spPr/>
        <p:txBody>
          <a:bodyPr/>
          <a:lstStyle/>
          <a:p>
            <a:pPr>
              <a:defRPr/>
            </a:pPr>
            <a:fld id="{B7D8C357-2749-4591-A291-962981C9E481}" type="slidenum">
              <a:rPr lang="en-US" smtClean="0"/>
              <a:pPr>
                <a:defRPr/>
              </a:pPr>
              <a:t>17</a:t>
            </a:fld>
            <a:endParaRPr lang="en-US" dirty="0"/>
          </a:p>
        </p:txBody>
      </p:sp>
    </p:spTree>
    <p:extLst>
      <p:ext uri="{BB962C8B-B14F-4D97-AF65-F5344CB8AC3E}">
        <p14:creationId xmlns:p14="http://schemas.microsoft.com/office/powerpoint/2010/main" val="258777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32340867"/>
              </p:ext>
            </p:extLst>
          </p:nvPr>
        </p:nvGraphicFramePr>
        <p:xfrm>
          <a:off x="467544" y="620687"/>
          <a:ext cx="7920880" cy="5735663"/>
        </p:xfrm>
        <a:graphic>
          <a:graphicData uri="http://schemas.openxmlformats.org/drawingml/2006/table">
            <a:tbl>
              <a:tblPr firstRow="1" firstCol="1" bandRow="1">
                <a:tableStyleId>{5C22544A-7EE6-4342-B048-85BDC9FD1C3A}</a:tableStyleId>
              </a:tblPr>
              <a:tblGrid>
                <a:gridCol w="705665"/>
                <a:gridCol w="7215215"/>
              </a:tblGrid>
              <a:tr h="376243">
                <a:tc>
                  <a:txBody>
                    <a:bodyPr/>
                    <a:lstStyle/>
                    <a:p>
                      <a:pPr marL="0" marR="0">
                        <a:lnSpc>
                          <a:spcPct val="115000"/>
                        </a:lnSpc>
                        <a:spcBef>
                          <a:spcPts val="0"/>
                        </a:spcBef>
                        <a:spcAft>
                          <a:spcPts val="955"/>
                        </a:spcAft>
                      </a:pPr>
                      <a:r>
                        <a:rPr lang="en-US" sz="1400" dirty="0" err="1">
                          <a:effectLst/>
                        </a:rPr>
                        <a:t>Sr.No</a:t>
                      </a:r>
                      <a:r>
                        <a:rPr lang="en-US" sz="14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0" marR="0" algn="ctr">
                        <a:lnSpc>
                          <a:spcPct val="115000"/>
                        </a:lnSpc>
                        <a:spcBef>
                          <a:spcPts val="0"/>
                        </a:spcBef>
                        <a:spcAft>
                          <a:spcPts val="955"/>
                        </a:spcAft>
                      </a:pPr>
                      <a:r>
                        <a:rPr lang="en-US" sz="1400">
                          <a:effectLst/>
                        </a:rPr>
                        <a:t>Method &amp; Description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535942">
                <a:tc>
                  <a:txBody>
                    <a:bodyPr/>
                    <a:lstStyle/>
                    <a:p>
                      <a:pPr marL="0" marR="0">
                        <a:lnSpc>
                          <a:spcPct val="115000"/>
                        </a:lnSpc>
                        <a:spcBef>
                          <a:spcPts val="0"/>
                        </a:spcBef>
                        <a:spcAft>
                          <a:spcPts val="0"/>
                        </a:spcAft>
                      </a:pPr>
                      <a:r>
                        <a:rPr lang="en-US" sz="1400" dirty="0">
                          <a:effectLst/>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dirty="0" err="1">
                          <a:effectLst/>
                        </a:rPr>
                        <a:t>boolean</a:t>
                      </a:r>
                      <a:r>
                        <a:rPr lang="en-US" sz="1400" dirty="0">
                          <a:effectLst/>
                        </a:rPr>
                        <a:t> </a:t>
                      </a:r>
                      <a:r>
                        <a:rPr lang="en-US" sz="1400" dirty="0" err="1">
                          <a:effectLst/>
                        </a:rPr>
                        <a:t>hasBearing</a:t>
                      </a:r>
                      <a:r>
                        <a:rPr lang="en-US" sz="1400" dirty="0">
                          <a:effectLst/>
                        </a:rPr>
                        <a:t>()</a:t>
                      </a:r>
                    </a:p>
                    <a:p>
                      <a:pPr marL="30480" marR="30480" algn="just">
                        <a:lnSpc>
                          <a:spcPts val="1145"/>
                        </a:lnSpc>
                        <a:spcBef>
                          <a:spcPts val="0"/>
                        </a:spcBef>
                        <a:spcAft>
                          <a:spcPts val="720"/>
                        </a:spcAft>
                      </a:pPr>
                      <a:r>
                        <a:rPr lang="en-US" sz="1400" dirty="0">
                          <a:effectLst/>
                        </a:rPr>
                        <a:t>True if this location has a bearing.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535942">
                <a:tc>
                  <a:txBody>
                    <a:bodyPr/>
                    <a:lstStyle/>
                    <a:p>
                      <a:pPr marL="0" marR="0">
                        <a:lnSpc>
                          <a:spcPct val="115000"/>
                        </a:lnSpc>
                        <a:spcBef>
                          <a:spcPts val="0"/>
                        </a:spcBef>
                        <a:spcAft>
                          <a:spcPts val="0"/>
                        </a:spcAft>
                      </a:pPr>
                      <a:r>
                        <a:rPr lang="en-US" sz="1400">
                          <a:effectLst/>
                        </a:rPr>
                        <a:t>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a:effectLst/>
                        </a:rPr>
                        <a:t>boolean hasSpeed()</a:t>
                      </a:r>
                    </a:p>
                    <a:p>
                      <a:pPr marL="30480" marR="30480" algn="just">
                        <a:lnSpc>
                          <a:spcPts val="1145"/>
                        </a:lnSpc>
                        <a:spcBef>
                          <a:spcPts val="0"/>
                        </a:spcBef>
                        <a:spcAft>
                          <a:spcPts val="720"/>
                        </a:spcAft>
                      </a:pPr>
                      <a:r>
                        <a:rPr lang="en-US" sz="1400">
                          <a:effectLst/>
                        </a:rPr>
                        <a:t>True if this location has a speed.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535942">
                <a:tc>
                  <a:txBody>
                    <a:bodyPr/>
                    <a:lstStyle/>
                    <a:p>
                      <a:pPr marL="0" marR="0">
                        <a:lnSpc>
                          <a:spcPct val="115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a:effectLst/>
                        </a:rPr>
                        <a:t>void reset()</a:t>
                      </a:r>
                    </a:p>
                    <a:p>
                      <a:pPr marL="30480" marR="30480" algn="just">
                        <a:lnSpc>
                          <a:spcPts val="1145"/>
                        </a:lnSpc>
                        <a:spcBef>
                          <a:spcPts val="0"/>
                        </a:spcBef>
                        <a:spcAft>
                          <a:spcPts val="720"/>
                        </a:spcAft>
                      </a:pPr>
                      <a:r>
                        <a:rPr lang="en-US" sz="1400">
                          <a:effectLst/>
                        </a:rPr>
                        <a:t>Clears the contents of the location.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535942">
                <a:tc>
                  <a:txBody>
                    <a:bodyPr/>
                    <a:lstStyle/>
                    <a:p>
                      <a:pPr marL="0" marR="0">
                        <a:lnSpc>
                          <a:spcPct val="115000"/>
                        </a:lnSpc>
                        <a:spcBef>
                          <a:spcPts val="0"/>
                        </a:spcBef>
                        <a:spcAft>
                          <a:spcPts val="0"/>
                        </a:spcAft>
                      </a:pPr>
                      <a:r>
                        <a:rPr lang="en-US" sz="14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a:effectLst/>
                        </a:rPr>
                        <a:t>void setAccuracy(float accuracy)</a:t>
                      </a:r>
                    </a:p>
                    <a:p>
                      <a:pPr marL="30480" marR="30480" algn="just">
                        <a:lnSpc>
                          <a:spcPts val="1145"/>
                        </a:lnSpc>
                        <a:spcBef>
                          <a:spcPts val="0"/>
                        </a:spcBef>
                        <a:spcAft>
                          <a:spcPts val="720"/>
                        </a:spcAft>
                      </a:pPr>
                      <a:r>
                        <a:rPr lang="en-US" sz="1400">
                          <a:effectLst/>
                        </a:rPr>
                        <a:t>Set the estimated accuracy of this location, meters.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535942">
                <a:tc>
                  <a:txBody>
                    <a:bodyPr/>
                    <a:lstStyle/>
                    <a:p>
                      <a:pPr marL="0" marR="0">
                        <a:lnSpc>
                          <a:spcPct val="115000"/>
                        </a:lnSpc>
                        <a:spcBef>
                          <a:spcPts val="0"/>
                        </a:spcBef>
                        <a:spcAft>
                          <a:spcPts val="0"/>
                        </a:spcAft>
                      </a:pPr>
                      <a:r>
                        <a:rPr lang="en-US" sz="1400">
                          <a:effectLst/>
                        </a:rPr>
                        <a:t>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a:effectLst/>
                        </a:rPr>
                        <a:t>void setAltitude(double altitude)</a:t>
                      </a:r>
                    </a:p>
                    <a:p>
                      <a:pPr marL="30480" marR="30480" algn="just">
                        <a:lnSpc>
                          <a:spcPts val="1145"/>
                        </a:lnSpc>
                        <a:spcBef>
                          <a:spcPts val="0"/>
                        </a:spcBef>
                        <a:spcAft>
                          <a:spcPts val="720"/>
                        </a:spcAft>
                      </a:pPr>
                      <a:r>
                        <a:rPr lang="en-US" sz="1400">
                          <a:effectLst/>
                        </a:rPr>
                        <a:t>Set the altitude, in meters above sea level.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535942">
                <a:tc>
                  <a:txBody>
                    <a:bodyPr/>
                    <a:lstStyle/>
                    <a:p>
                      <a:pPr marL="0" marR="0">
                        <a:lnSpc>
                          <a:spcPct val="115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a:effectLst/>
                        </a:rPr>
                        <a:t>void setBearing(float bearing)</a:t>
                      </a:r>
                    </a:p>
                    <a:p>
                      <a:pPr marL="30480" marR="30480" algn="just">
                        <a:lnSpc>
                          <a:spcPts val="1145"/>
                        </a:lnSpc>
                        <a:spcBef>
                          <a:spcPts val="0"/>
                        </a:spcBef>
                        <a:spcAft>
                          <a:spcPts val="720"/>
                        </a:spcAft>
                      </a:pPr>
                      <a:r>
                        <a:rPr lang="en-US" sz="1400">
                          <a:effectLst/>
                        </a:rPr>
                        <a:t>Set the bearing, in degrees.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535942">
                <a:tc>
                  <a:txBody>
                    <a:bodyPr/>
                    <a:lstStyle/>
                    <a:p>
                      <a:pPr marL="0" marR="0">
                        <a:lnSpc>
                          <a:spcPct val="115000"/>
                        </a:lnSpc>
                        <a:spcBef>
                          <a:spcPts val="0"/>
                        </a:spcBef>
                        <a:spcAft>
                          <a:spcPts val="0"/>
                        </a:spcAft>
                      </a:pPr>
                      <a:r>
                        <a:rPr lang="en-US" sz="14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a:effectLst/>
                        </a:rPr>
                        <a:t>void setLatitude(double latitude)</a:t>
                      </a:r>
                    </a:p>
                    <a:p>
                      <a:pPr marL="30480" marR="30480" algn="just">
                        <a:lnSpc>
                          <a:spcPts val="1145"/>
                        </a:lnSpc>
                        <a:spcBef>
                          <a:spcPts val="0"/>
                        </a:spcBef>
                        <a:spcAft>
                          <a:spcPts val="720"/>
                        </a:spcAft>
                      </a:pPr>
                      <a:r>
                        <a:rPr lang="en-US" sz="1400">
                          <a:effectLst/>
                        </a:rPr>
                        <a:t>Set the latitude, in degrees.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535942">
                <a:tc>
                  <a:txBody>
                    <a:bodyPr/>
                    <a:lstStyle/>
                    <a:p>
                      <a:pPr marL="0" marR="0">
                        <a:lnSpc>
                          <a:spcPct val="115000"/>
                        </a:lnSpc>
                        <a:spcBef>
                          <a:spcPts val="0"/>
                        </a:spcBef>
                        <a:spcAft>
                          <a:spcPts val="0"/>
                        </a:spcAft>
                      </a:pPr>
                      <a:r>
                        <a:rPr lang="en-US" sz="1400">
                          <a:effectLst/>
                        </a:rPr>
                        <a:t>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a:effectLst/>
                        </a:rPr>
                        <a:t>void setLongitude(double longitude)</a:t>
                      </a:r>
                    </a:p>
                    <a:p>
                      <a:pPr marL="30480" marR="30480" algn="just">
                        <a:lnSpc>
                          <a:spcPts val="1145"/>
                        </a:lnSpc>
                        <a:spcBef>
                          <a:spcPts val="0"/>
                        </a:spcBef>
                        <a:spcAft>
                          <a:spcPts val="720"/>
                        </a:spcAft>
                      </a:pPr>
                      <a:r>
                        <a:rPr lang="en-US" sz="1400">
                          <a:effectLst/>
                        </a:rPr>
                        <a:t>Set the longitude, in degrees.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535942">
                <a:tc>
                  <a:txBody>
                    <a:bodyPr/>
                    <a:lstStyle/>
                    <a:p>
                      <a:pPr marL="0" marR="0">
                        <a:lnSpc>
                          <a:spcPct val="115000"/>
                        </a:lnSpc>
                        <a:spcBef>
                          <a:spcPts val="0"/>
                        </a:spcBef>
                        <a:spcAft>
                          <a:spcPts val="0"/>
                        </a:spcAft>
                      </a:pPr>
                      <a:r>
                        <a:rPr lang="en-US" sz="1400">
                          <a:effectLst/>
                        </a:rPr>
                        <a:t>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a:effectLst/>
                        </a:rPr>
                        <a:t>void setSpeed(float speed)</a:t>
                      </a:r>
                    </a:p>
                    <a:p>
                      <a:pPr marL="30480" marR="30480" algn="just">
                        <a:lnSpc>
                          <a:spcPts val="1145"/>
                        </a:lnSpc>
                        <a:spcBef>
                          <a:spcPts val="0"/>
                        </a:spcBef>
                        <a:spcAft>
                          <a:spcPts val="720"/>
                        </a:spcAft>
                      </a:pPr>
                      <a:r>
                        <a:rPr lang="en-US" sz="1400">
                          <a:effectLst/>
                        </a:rPr>
                        <a:t>Set the speed, in meters/second over ground.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r h="535942">
                <a:tc>
                  <a:txBody>
                    <a:bodyPr/>
                    <a:lstStyle/>
                    <a:p>
                      <a:pPr marL="0" marR="0">
                        <a:lnSpc>
                          <a:spcPct val="115000"/>
                        </a:lnSpc>
                        <a:spcBef>
                          <a:spcPts val="0"/>
                        </a:spcBef>
                        <a:spcAft>
                          <a:spcPts val="0"/>
                        </a:spcAft>
                      </a:pPr>
                      <a:r>
                        <a:rPr lang="en-US" sz="1400">
                          <a:effectLst/>
                        </a:rPr>
                        <a:t>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c>
                  <a:txBody>
                    <a:bodyPr/>
                    <a:lstStyle/>
                    <a:p>
                      <a:pPr marL="30480" marR="30480" algn="just">
                        <a:lnSpc>
                          <a:spcPts val="1145"/>
                        </a:lnSpc>
                        <a:spcBef>
                          <a:spcPts val="0"/>
                        </a:spcBef>
                        <a:spcAft>
                          <a:spcPts val="720"/>
                        </a:spcAft>
                      </a:pPr>
                      <a:r>
                        <a:rPr lang="en-US" sz="1400" dirty="0">
                          <a:effectLst/>
                        </a:rPr>
                        <a:t>String </a:t>
                      </a:r>
                      <a:r>
                        <a:rPr lang="en-US" sz="1400" dirty="0" err="1">
                          <a:effectLst/>
                        </a:rPr>
                        <a:t>toString</a:t>
                      </a:r>
                      <a:r>
                        <a:rPr lang="en-US" sz="1400" dirty="0">
                          <a:effectLst/>
                        </a:rPr>
                        <a:t>()</a:t>
                      </a:r>
                    </a:p>
                    <a:p>
                      <a:pPr marL="30480" marR="30480" algn="just">
                        <a:lnSpc>
                          <a:spcPts val="1145"/>
                        </a:lnSpc>
                        <a:spcBef>
                          <a:spcPts val="0"/>
                        </a:spcBef>
                        <a:spcAft>
                          <a:spcPts val="720"/>
                        </a:spcAft>
                      </a:pPr>
                      <a:r>
                        <a:rPr lang="en-US" sz="1400" dirty="0">
                          <a:effectLst/>
                        </a:rPr>
                        <a:t>Returns a string containing a concise, human-readable description of this object.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133" marR="22133" marT="22133" marB="22133"/>
                </a:tc>
              </a:tr>
            </a:tbl>
          </a:graphicData>
        </a:graphic>
      </p:graphicFrame>
      <p:sp>
        <p:nvSpPr>
          <p:cNvPr id="4" name="Slide Number Placeholder 3"/>
          <p:cNvSpPr>
            <a:spLocks noGrp="1"/>
          </p:cNvSpPr>
          <p:nvPr>
            <p:ph type="sldNum" sz="quarter" idx="12"/>
          </p:nvPr>
        </p:nvSpPr>
        <p:spPr/>
        <p:txBody>
          <a:bodyPr/>
          <a:lstStyle/>
          <a:p>
            <a:pPr>
              <a:defRPr/>
            </a:pPr>
            <a:fld id="{B7D8C357-2749-4591-A291-962981C9E481}" type="slidenum">
              <a:rPr lang="en-US" smtClean="0"/>
              <a:pPr>
                <a:defRPr/>
              </a:pPr>
              <a:t>18</a:t>
            </a:fld>
            <a:endParaRPr lang="en-US" dirty="0"/>
          </a:p>
        </p:txBody>
      </p:sp>
    </p:spTree>
    <p:extLst>
      <p:ext uri="{BB962C8B-B14F-4D97-AF65-F5344CB8AC3E}">
        <p14:creationId xmlns:p14="http://schemas.microsoft.com/office/powerpoint/2010/main" val="2677057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B7D8C357-2749-4591-A291-962981C9E481}" type="slidenum">
              <a:rPr lang="en-US" smtClean="0"/>
              <a:pPr>
                <a:defRPr/>
              </a:pPr>
              <a:t>19</a:t>
            </a:fld>
            <a:endParaRPr lang="en-US" dirty="0"/>
          </a:p>
        </p:txBody>
      </p:sp>
      <p:sp>
        <p:nvSpPr>
          <p:cNvPr id="3" name="Content Placeholder 2"/>
          <p:cNvSpPr>
            <a:spLocks noGrp="1"/>
          </p:cNvSpPr>
          <p:nvPr>
            <p:ph idx="1"/>
          </p:nvPr>
        </p:nvSpPr>
        <p:spPr/>
        <p:txBody>
          <a:bodyPr/>
          <a:lstStyle/>
          <a:p>
            <a:r>
              <a:rPr lang="en-US" dirty="0"/>
              <a:t>Get the Current Location</a:t>
            </a:r>
          </a:p>
          <a:p>
            <a:r>
              <a:rPr lang="en-US" dirty="0"/>
              <a:t>To get the current location, create a location client which is </a:t>
            </a:r>
            <a:r>
              <a:rPr lang="en-US" b="1" dirty="0" err="1"/>
              <a:t>LocationClient</a:t>
            </a:r>
            <a:r>
              <a:rPr lang="en-US" dirty="0"/>
              <a:t> object, connect it to Location Services using </a:t>
            </a:r>
            <a:r>
              <a:rPr lang="en-US" b="1" dirty="0"/>
              <a:t>connect()</a:t>
            </a:r>
            <a:r>
              <a:rPr lang="en-US" dirty="0"/>
              <a:t> method, and then call its </a:t>
            </a:r>
            <a:r>
              <a:rPr lang="en-US" b="1" dirty="0" err="1"/>
              <a:t>getLastLocation</a:t>
            </a:r>
            <a:r>
              <a:rPr lang="en-US" b="1" dirty="0"/>
              <a:t>()</a:t>
            </a:r>
            <a:r>
              <a:rPr lang="en-US" dirty="0"/>
              <a:t> method. This method returns the most recent location in the form of </a:t>
            </a:r>
            <a:r>
              <a:rPr lang="en-US" b="1" dirty="0"/>
              <a:t>Location</a:t>
            </a:r>
            <a:r>
              <a:rPr lang="en-US" dirty="0"/>
              <a:t> object that contains latitude and longitude coordinates and other information as explained above. To have location based functionality in your activity, you will have to implement two interfaces −</a:t>
            </a:r>
          </a:p>
          <a:p>
            <a:pPr lvl="0"/>
            <a:r>
              <a:rPr lang="en-US" dirty="0" err="1"/>
              <a:t>GooglePlayServicesClient.ConnectionCallbacks</a:t>
            </a:r>
            <a:endParaRPr lang="en-US" dirty="0"/>
          </a:p>
          <a:p>
            <a:pPr lvl="0"/>
            <a:r>
              <a:rPr lang="en-US" dirty="0" err="1"/>
              <a:t>GooglePlayServicesClient.OnConnectionFailedListener</a:t>
            </a:r>
            <a:endParaRPr lang="en-US" dirty="0"/>
          </a:p>
          <a:p>
            <a:r>
              <a:rPr lang="en-US" dirty="0"/>
              <a:t>These interfaces provide following important callback methods, which you need to implement in your activity class −</a:t>
            </a:r>
          </a:p>
          <a:p>
            <a:endParaRPr lang="en-US" dirty="0"/>
          </a:p>
        </p:txBody>
      </p:sp>
    </p:spTree>
    <p:extLst>
      <p:ext uri="{BB962C8B-B14F-4D97-AF65-F5344CB8AC3E}">
        <p14:creationId xmlns:p14="http://schemas.microsoft.com/office/powerpoint/2010/main" val="356323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3AE785-7FAE-6269-2157-1F794A23EFAE}"/>
              </a:ext>
            </a:extLst>
          </p:cNvPr>
          <p:cNvSpPr>
            <a:spLocks noGrp="1"/>
          </p:cNvSpPr>
          <p:nvPr>
            <p:ph type="title"/>
          </p:nvPr>
        </p:nvSpPr>
        <p:spPr>
          <a:xfrm>
            <a:off x="380456" y="1150762"/>
            <a:ext cx="6400800" cy="1130300"/>
          </a:xfrm>
        </p:spPr>
        <p:txBody>
          <a:bodyPr>
            <a:normAutofit/>
          </a:bodyPr>
          <a:lstStyle/>
          <a:p>
            <a:r>
              <a:rPr lang="en-IN" b="1" dirty="0">
                <a:latin typeface="Arial" panose="020B0604020202020204" pitchFamily="34" charset="0"/>
                <a:cs typeface="Arial" panose="020B0604020202020204" pitchFamily="34" charset="0"/>
              </a:rPr>
              <a:t>WHAT IS A LOCATION BASED SERVICE?</a:t>
            </a:r>
          </a:p>
        </p:txBody>
      </p:sp>
      <p:sp>
        <p:nvSpPr>
          <p:cNvPr id="3" name="Content Placeholder 2">
            <a:extLst>
              <a:ext uri="{FF2B5EF4-FFF2-40B4-BE49-F238E27FC236}">
                <a16:creationId xmlns:a16="http://schemas.microsoft.com/office/drawing/2014/main" xmlns="" id="{F1EF8589-69E6-7CF4-B7DF-E49AFEEF5A91}"/>
              </a:ext>
            </a:extLst>
          </p:cNvPr>
          <p:cNvSpPr>
            <a:spLocks noGrp="1"/>
          </p:cNvSpPr>
          <p:nvPr>
            <p:ph idx="1"/>
          </p:nvPr>
        </p:nvSpPr>
        <p:spPr>
          <a:xfrm>
            <a:off x="249827" y="2281062"/>
            <a:ext cx="7886700" cy="3263504"/>
          </a:xfrm>
        </p:spPr>
        <p:txBody>
          <a:bodyPr>
            <a:normAutofit/>
          </a:bodyPr>
          <a:lstStyle/>
          <a:p>
            <a:r>
              <a:rPr lang="en-US" sz="1800" dirty="0">
                <a:solidFill>
                  <a:srgbClr val="002060"/>
                </a:solidFill>
                <a:latin typeface="Arial" panose="020B0604020202020204" pitchFamily="34" charset="0"/>
                <a:cs typeface="Arial" panose="020B0604020202020204" pitchFamily="34" charset="0"/>
              </a:rPr>
              <a:t>A location based service (LBS) is a software service for mobile device applications that require knowledge about where the mobile device is geographically located.</a:t>
            </a:r>
          </a:p>
          <a:p>
            <a:endParaRPr lang="en-US" sz="1800" dirty="0">
              <a:solidFill>
                <a:srgbClr val="002060"/>
              </a:solidFill>
              <a:latin typeface="Arial" panose="020B0604020202020204" pitchFamily="34" charset="0"/>
              <a:cs typeface="Arial" panose="020B0604020202020204" pitchFamily="34" charset="0"/>
            </a:endParaRPr>
          </a:p>
          <a:p>
            <a:pPr marL="0" indent="0">
              <a:buNone/>
            </a:pP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rPr>
              <a:t>Location-based services integrate data from various resources, including Global Positioning System (GPS) satellites, cellular tower pings and short-range positioning beacons, to provide services based on the user's geographical location. </a:t>
            </a:r>
            <a:endParaRPr lang="en-IN" sz="18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4535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26527774"/>
              </p:ext>
            </p:extLst>
          </p:nvPr>
        </p:nvGraphicFramePr>
        <p:xfrm>
          <a:off x="628650" y="957726"/>
          <a:ext cx="6967686" cy="4258589"/>
        </p:xfrm>
        <a:graphic>
          <a:graphicData uri="http://schemas.openxmlformats.org/drawingml/2006/table">
            <a:tbl>
              <a:tblPr firstRow="1" firstCol="1" bandRow="1">
                <a:tableStyleId>{5C22544A-7EE6-4342-B048-85BDC9FD1C3A}</a:tableStyleId>
              </a:tblPr>
              <a:tblGrid>
                <a:gridCol w="620745"/>
                <a:gridCol w="6346941"/>
              </a:tblGrid>
              <a:tr h="818283">
                <a:tc>
                  <a:txBody>
                    <a:bodyPr/>
                    <a:lstStyle/>
                    <a:p>
                      <a:pPr marL="0" marR="0">
                        <a:lnSpc>
                          <a:spcPct val="115000"/>
                        </a:lnSpc>
                        <a:spcBef>
                          <a:spcPts val="0"/>
                        </a:spcBef>
                        <a:spcAft>
                          <a:spcPts val="955"/>
                        </a:spcAft>
                      </a:pPr>
                      <a:r>
                        <a:rPr lang="en-US" sz="1400" dirty="0" err="1">
                          <a:effectLst/>
                        </a:rPr>
                        <a:t>Sr.No</a:t>
                      </a:r>
                      <a:r>
                        <a:rPr lang="en-US" sz="14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c>
                  <a:txBody>
                    <a:bodyPr/>
                    <a:lstStyle/>
                    <a:p>
                      <a:pPr marL="0" marR="0" algn="ctr">
                        <a:lnSpc>
                          <a:spcPct val="115000"/>
                        </a:lnSpc>
                        <a:spcBef>
                          <a:spcPts val="0"/>
                        </a:spcBef>
                        <a:spcAft>
                          <a:spcPts val="955"/>
                        </a:spcAft>
                      </a:pPr>
                      <a:r>
                        <a:rPr lang="en-US" sz="1400" dirty="0">
                          <a:effectLst/>
                        </a:rPr>
                        <a:t>Callback Methods &amp; Description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r>
              <a:tr h="1279808">
                <a:tc>
                  <a:txBody>
                    <a:bodyPr/>
                    <a:lstStyle/>
                    <a:p>
                      <a:pPr marL="0" marR="0">
                        <a:lnSpc>
                          <a:spcPct val="115000"/>
                        </a:lnSpc>
                        <a:spcBef>
                          <a:spcPts val="0"/>
                        </a:spcBef>
                        <a:spcAft>
                          <a:spcPts val="955"/>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c>
                  <a:txBody>
                    <a:bodyPr/>
                    <a:lstStyle/>
                    <a:p>
                      <a:pPr marL="30480" marR="30480" algn="just">
                        <a:lnSpc>
                          <a:spcPts val="1145"/>
                        </a:lnSpc>
                        <a:spcBef>
                          <a:spcPts val="0"/>
                        </a:spcBef>
                        <a:spcAft>
                          <a:spcPts val="720"/>
                        </a:spcAft>
                      </a:pPr>
                      <a:r>
                        <a:rPr lang="en-US" sz="1400" dirty="0">
                          <a:effectLst/>
                        </a:rPr>
                        <a:t>abstract void </a:t>
                      </a:r>
                      <a:r>
                        <a:rPr lang="en-US" sz="1400" dirty="0" err="1">
                          <a:effectLst/>
                        </a:rPr>
                        <a:t>onConnected</a:t>
                      </a:r>
                      <a:r>
                        <a:rPr lang="en-US" sz="1400" dirty="0">
                          <a:effectLst/>
                        </a:rPr>
                        <a:t>(Bundle </a:t>
                      </a:r>
                      <a:r>
                        <a:rPr lang="en-US" sz="1400" dirty="0" err="1">
                          <a:effectLst/>
                        </a:rPr>
                        <a:t>connectionHint</a:t>
                      </a:r>
                      <a:r>
                        <a:rPr lang="en-US" sz="1400" dirty="0">
                          <a:effectLst/>
                        </a:rPr>
                        <a:t>)</a:t>
                      </a:r>
                    </a:p>
                    <a:p>
                      <a:pPr marL="30480" marR="30480" algn="just">
                        <a:lnSpc>
                          <a:spcPts val="1145"/>
                        </a:lnSpc>
                        <a:spcBef>
                          <a:spcPts val="0"/>
                        </a:spcBef>
                        <a:spcAft>
                          <a:spcPts val="720"/>
                        </a:spcAft>
                      </a:pPr>
                      <a:r>
                        <a:rPr lang="en-US" sz="1400" dirty="0">
                          <a:effectLst/>
                        </a:rPr>
                        <a:t>This callback method is called when location service is connected to the location client successfully. You will use connect() method to connect to the location client.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r>
              <a:tr h="1080249">
                <a:tc>
                  <a:txBody>
                    <a:bodyPr/>
                    <a:lstStyle/>
                    <a:p>
                      <a:pPr marL="0" marR="0">
                        <a:lnSpc>
                          <a:spcPct val="115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c>
                  <a:txBody>
                    <a:bodyPr/>
                    <a:lstStyle/>
                    <a:p>
                      <a:pPr marL="30480" marR="30480" algn="just">
                        <a:lnSpc>
                          <a:spcPts val="1145"/>
                        </a:lnSpc>
                        <a:spcBef>
                          <a:spcPts val="0"/>
                        </a:spcBef>
                        <a:spcAft>
                          <a:spcPts val="720"/>
                        </a:spcAft>
                      </a:pPr>
                      <a:r>
                        <a:rPr lang="en-US" sz="1400">
                          <a:effectLst/>
                        </a:rPr>
                        <a:t>abstract void onDisconnected()</a:t>
                      </a:r>
                    </a:p>
                    <a:p>
                      <a:pPr marL="30480" marR="30480" algn="just">
                        <a:lnSpc>
                          <a:spcPts val="1145"/>
                        </a:lnSpc>
                        <a:spcBef>
                          <a:spcPts val="0"/>
                        </a:spcBef>
                        <a:spcAft>
                          <a:spcPts val="720"/>
                        </a:spcAft>
                      </a:pPr>
                      <a:r>
                        <a:rPr lang="en-US" sz="1400">
                          <a:effectLst/>
                        </a:rPr>
                        <a:t>This callback method is called when the client is disconnected. You will use disconnect() method to disconnect from the location client.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r>
              <a:tr h="1080249">
                <a:tc>
                  <a:txBody>
                    <a:bodyPr/>
                    <a:lstStyle/>
                    <a:p>
                      <a:pPr marL="0" marR="0">
                        <a:lnSpc>
                          <a:spcPct val="115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c>
                  <a:txBody>
                    <a:bodyPr/>
                    <a:lstStyle/>
                    <a:p>
                      <a:pPr marL="30480" marR="30480" algn="just">
                        <a:lnSpc>
                          <a:spcPts val="1145"/>
                        </a:lnSpc>
                        <a:spcBef>
                          <a:spcPts val="0"/>
                        </a:spcBef>
                        <a:spcAft>
                          <a:spcPts val="720"/>
                        </a:spcAft>
                      </a:pPr>
                      <a:r>
                        <a:rPr lang="en-US" sz="1400" dirty="0">
                          <a:effectLst/>
                        </a:rPr>
                        <a:t>abstract void </a:t>
                      </a:r>
                      <a:r>
                        <a:rPr lang="en-US" sz="1400" dirty="0" err="1">
                          <a:effectLst/>
                        </a:rPr>
                        <a:t>onConnectionFailed</a:t>
                      </a:r>
                      <a:r>
                        <a:rPr lang="en-US" sz="1400" dirty="0">
                          <a:effectLst/>
                        </a:rPr>
                        <a:t>(</a:t>
                      </a:r>
                      <a:r>
                        <a:rPr lang="en-US" sz="1400" dirty="0" err="1">
                          <a:effectLst/>
                        </a:rPr>
                        <a:t>ConnectionResult</a:t>
                      </a:r>
                      <a:r>
                        <a:rPr lang="en-US" sz="1400" dirty="0">
                          <a:effectLst/>
                        </a:rPr>
                        <a:t> result)</a:t>
                      </a:r>
                    </a:p>
                    <a:p>
                      <a:pPr marL="30480" marR="30480" algn="just">
                        <a:lnSpc>
                          <a:spcPts val="1145"/>
                        </a:lnSpc>
                        <a:spcBef>
                          <a:spcPts val="0"/>
                        </a:spcBef>
                        <a:spcAft>
                          <a:spcPts val="720"/>
                        </a:spcAft>
                      </a:pPr>
                      <a:r>
                        <a:rPr lang="en-US" sz="1400" dirty="0">
                          <a:effectLst/>
                        </a:rPr>
                        <a:t>This callback method is called when there was an error connecting the client to the service.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r>
            </a:tbl>
          </a:graphicData>
        </a:graphic>
      </p:graphicFrame>
      <p:sp>
        <p:nvSpPr>
          <p:cNvPr id="4" name="Slide Number Placeholder 3"/>
          <p:cNvSpPr>
            <a:spLocks noGrp="1"/>
          </p:cNvSpPr>
          <p:nvPr>
            <p:ph type="sldNum" sz="quarter" idx="12"/>
          </p:nvPr>
        </p:nvSpPr>
        <p:spPr/>
        <p:txBody>
          <a:bodyPr/>
          <a:lstStyle/>
          <a:p>
            <a:pPr>
              <a:defRPr/>
            </a:pPr>
            <a:fld id="{B7D8C357-2749-4591-A291-962981C9E481}" type="slidenum">
              <a:rPr lang="en-US" smtClean="0"/>
              <a:pPr>
                <a:defRPr/>
              </a:pPr>
              <a:t>20</a:t>
            </a:fld>
            <a:endParaRPr lang="en-US" dirty="0"/>
          </a:p>
        </p:txBody>
      </p:sp>
      <p:sp>
        <p:nvSpPr>
          <p:cNvPr id="6" name="Rectangle 5"/>
          <p:cNvSpPr/>
          <p:nvPr/>
        </p:nvSpPr>
        <p:spPr>
          <a:xfrm>
            <a:off x="461625" y="5207779"/>
            <a:ext cx="7992888" cy="1331134"/>
          </a:xfrm>
          <a:prstGeom prst="rect">
            <a:avLst/>
          </a:prstGeom>
        </p:spPr>
        <p:txBody>
          <a:bodyPr wrap="square">
            <a:spAutoFit/>
          </a:bodyPr>
          <a:lstStyle/>
          <a:p>
            <a:pPr marL="0" marR="0">
              <a:lnSpc>
                <a:spcPct val="115000"/>
              </a:lnSpc>
              <a:spcBef>
                <a:spcPts val="0"/>
              </a:spcBef>
              <a:spcAft>
                <a:spcPts val="500"/>
              </a:spcAft>
            </a:pPr>
            <a:r>
              <a:rPr lang="en-US" sz="1400"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We </a:t>
            </a:r>
            <a:r>
              <a:rPr lang="en-US"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should create the location client in </a:t>
            </a:r>
            <a:r>
              <a:rPr lang="en-US" sz="1400" b="1"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onCreate</a:t>
            </a:r>
            <a:r>
              <a:rPr lang="en-US" sz="1400"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r>
              <a:rPr lang="en-US"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method of your activity class, then connect it in </a:t>
            </a:r>
            <a:r>
              <a:rPr lang="en-US" sz="1400" b="1"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onStart</a:t>
            </a:r>
            <a:r>
              <a:rPr lang="en-US" sz="1400"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r>
              <a:rPr lang="en-US"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so that Location Services maintains the current location while your activity is fully visible. You should disconnect the client in </a:t>
            </a:r>
            <a:r>
              <a:rPr lang="en-US" sz="1400" b="1"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onStop</a:t>
            </a:r>
            <a:r>
              <a:rPr lang="en-US" sz="1400"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r>
              <a:rPr lang="en-US"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method, so that when your app is not visible, Location Services is not maintaining the current location. This helps in saving battery power up-to a large extent.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6845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Get the Updated Location</a:t>
            </a:r>
          </a:p>
          <a:p>
            <a:r>
              <a:rPr lang="en-US" dirty="0"/>
              <a:t>If you are willing to have location updates, then apart from above mentioned interfaces, you will need to implement </a:t>
            </a:r>
            <a:r>
              <a:rPr lang="en-US" b="1" dirty="0" err="1"/>
              <a:t>LocationListener</a:t>
            </a:r>
            <a:r>
              <a:rPr lang="en-US" dirty="0"/>
              <a:t> interface as well. This interface provide following callback method, which you need to implement in your activity class −</a:t>
            </a:r>
          </a:p>
          <a:p>
            <a:endParaRPr lang="en-US" dirty="0"/>
          </a:p>
        </p:txBody>
      </p:sp>
      <p:sp>
        <p:nvSpPr>
          <p:cNvPr id="4" name="Slide Number Placeholder 3"/>
          <p:cNvSpPr>
            <a:spLocks noGrp="1"/>
          </p:cNvSpPr>
          <p:nvPr>
            <p:ph type="sldNum" sz="quarter" idx="12"/>
          </p:nvPr>
        </p:nvSpPr>
        <p:spPr/>
        <p:txBody>
          <a:bodyPr/>
          <a:lstStyle/>
          <a:p>
            <a:pPr>
              <a:defRPr/>
            </a:pPr>
            <a:fld id="{B7D8C357-2749-4591-A291-962981C9E481}" type="slidenum">
              <a:rPr lang="en-US" smtClean="0"/>
              <a:pPr>
                <a:defRPr/>
              </a:pPr>
              <a:t>21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4857587"/>
              </p:ext>
            </p:extLst>
          </p:nvPr>
        </p:nvGraphicFramePr>
        <p:xfrm>
          <a:off x="971600" y="4293096"/>
          <a:ext cx="6163628" cy="1656184"/>
        </p:xfrm>
        <a:graphic>
          <a:graphicData uri="http://schemas.openxmlformats.org/drawingml/2006/table">
            <a:tbl>
              <a:tblPr firstRow="1" firstCol="1" bandRow="1">
                <a:tableStyleId>{5C22544A-7EE6-4342-B048-85BDC9FD1C3A}</a:tableStyleId>
              </a:tblPr>
              <a:tblGrid>
                <a:gridCol w="549112"/>
                <a:gridCol w="5614516"/>
              </a:tblGrid>
              <a:tr h="672857">
                <a:tc>
                  <a:txBody>
                    <a:bodyPr/>
                    <a:lstStyle/>
                    <a:p>
                      <a:pPr marL="0" marR="0">
                        <a:lnSpc>
                          <a:spcPct val="115000"/>
                        </a:lnSpc>
                        <a:spcBef>
                          <a:spcPts val="0"/>
                        </a:spcBef>
                        <a:spcAft>
                          <a:spcPts val="955"/>
                        </a:spcAft>
                      </a:pPr>
                      <a:r>
                        <a:rPr lang="en-US" sz="1400">
                          <a:effectLst/>
                        </a:rPr>
                        <a:t>Sr.No.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c>
                  <a:txBody>
                    <a:bodyPr/>
                    <a:lstStyle/>
                    <a:p>
                      <a:pPr marL="0" marR="0" algn="ctr">
                        <a:lnSpc>
                          <a:spcPct val="115000"/>
                        </a:lnSpc>
                        <a:spcBef>
                          <a:spcPts val="0"/>
                        </a:spcBef>
                        <a:spcAft>
                          <a:spcPts val="955"/>
                        </a:spcAft>
                      </a:pPr>
                      <a:r>
                        <a:rPr lang="en-US" sz="1400">
                          <a:effectLst/>
                        </a:rPr>
                        <a:t>Callback Method &amp; Description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r>
              <a:tr h="983327">
                <a:tc>
                  <a:txBody>
                    <a:bodyPr/>
                    <a:lstStyle/>
                    <a:p>
                      <a:pPr marL="0" marR="0">
                        <a:lnSpc>
                          <a:spcPct val="115000"/>
                        </a:lnSpc>
                        <a:spcBef>
                          <a:spcPts val="0"/>
                        </a:spcBef>
                        <a:spcAft>
                          <a:spcPts val="955"/>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c>
                  <a:txBody>
                    <a:bodyPr/>
                    <a:lstStyle/>
                    <a:p>
                      <a:pPr marL="30480" marR="30480" algn="just">
                        <a:lnSpc>
                          <a:spcPts val="1145"/>
                        </a:lnSpc>
                        <a:spcBef>
                          <a:spcPts val="0"/>
                        </a:spcBef>
                        <a:spcAft>
                          <a:spcPts val="720"/>
                        </a:spcAft>
                      </a:pPr>
                      <a:r>
                        <a:rPr lang="en-US" sz="1400" dirty="0">
                          <a:effectLst/>
                        </a:rPr>
                        <a:t>abstract void </a:t>
                      </a:r>
                      <a:r>
                        <a:rPr lang="en-US" sz="1400" dirty="0" err="1">
                          <a:effectLst/>
                        </a:rPr>
                        <a:t>onLocationChanged</a:t>
                      </a:r>
                      <a:r>
                        <a:rPr lang="en-US" sz="1400" dirty="0">
                          <a:effectLst/>
                        </a:rPr>
                        <a:t>(Location location)</a:t>
                      </a:r>
                    </a:p>
                    <a:p>
                      <a:pPr marL="30480" marR="30480" algn="just">
                        <a:lnSpc>
                          <a:spcPts val="1145"/>
                        </a:lnSpc>
                        <a:spcBef>
                          <a:spcPts val="0"/>
                        </a:spcBef>
                        <a:spcAft>
                          <a:spcPts val="720"/>
                        </a:spcAft>
                      </a:pPr>
                      <a:r>
                        <a:rPr lang="en-US" sz="1400" dirty="0">
                          <a:effectLst/>
                        </a:rPr>
                        <a:t>This callback method is used for receiving notifications from the </a:t>
                      </a:r>
                      <a:r>
                        <a:rPr lang="en-US" sz="1400" dirty="0" err="1">
                          <a:effectLst/>
                        </a:rPr>
                        <a:t>LocationClient</a:t>
                      </a:r>
                      <a:r>
                        <a:rPr lang="en-US" sz="1400" dirty="0">
                          <a:effectLst/>
                        </a:rPr>
                        <a:t> when the location has changed.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r>
            </a:tbl>
          </a:graphicData>
        </a:graphic>
      </p:graphicFrame>
    </p:spTree>
    <p:extLst>
      <p:ext uri="{BB962C8B-B14F-4D97-AF65-F5344CB8AC3E}">
        <p14:creationId xmlns:p14="http://schemas.microsoft.com/office/powerpoint/2010/main" val="3915203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Location Quality of Service</a:t>
            </a:r>
          </a:p>
          <a:p>
            <a:r>
              <a:rPr lang="en-US" dirty="0"/>
              <a:t>The </a:t>
            </a:r>
            <a:r>
              <a:rPr lang="en-US" b="1" dirty="0" err="1"/>
              <a:t>LocationRequest</a:t>
            </a:r>
            <a:r>
              <a:rPr lang="en-US" dirty="0"/>
              <a:t> object is used to request a quality of service (</a:t>
            </a:r>
            <a:r>
              <a:rPr lang="en-US" dirty="0" err="1"/>
              <a:t>QoS</a:t>
            </a:r>
            <a:r>
              <a:rPr lang="en-US" dirty="0"/>
              <a:t>) for location updates from the </a:t>
            </a:r>
            <a:r>
              <a:rPr lang="en-US" b="1" dirty="0" err="1"/>
              <a:t>LocationClient</a:t>
            </a:r>
            <a:r>
              <a:rPr lang="en-US" dirty="0"/>
              <a:t>. There are following useful setter methods which you can use to handle </a:t>
            </a:r>
            <a:r>
              <a:rPr lang="en-US" dirty="0" err="1"/>
              <a:t>QoS</a:t>
            </a:r>
            <a:r>
              <a:rPr lang="en-US" dirty="0"/>
              <a:t>. There are equivalent getter methods available which you can check in Android official documentation.</a:t>
            </a:r>
          </a:p>
          <a:p>
            <a:endParaRPr lang="en-US" dirty="0"/>
          </a:p>
        </p:txBody>
      </p:sp>
      <p:sp>
        <p:nvSpPr>
          <p:cNvPr id="4" name="Slide Number Placeholder 3"/>
          <p:cNvSpPr>
            <a:spLocks noGrp="1"/>
          </p:cNvSpPr>
          <p:nvPr>
            <p:ph type="sldNum" sz="quarter" idx="12"/>
          </p:nvPr>
        </p:nvSpPr>
        <p:spPr/>
        <p:txBody>
          <a:bodyPr/>
          <a:lstStyle/>
          <a:p>
            <a:pPr>
              <a:defRPr/>
            </a:pPr>
            <a:fld id="{B7D8C357-2749-4591-A291-962981C9E481}" type="slidenum">
              <a:rPr lang="en-US" smtClean="0"/>
              <a:pPr>
                <a:defRPr/>
              </a:pPr>
              <a:t>22</a:t>
            </a:fld>
            <a:endParaRPr lang="en-US" dirty="0"/>
          </a:p>
        </p:txBody>
      </p:sp>
    </p:spTree>
    <p:extLst>
      <p:ext uri="{BB962C8B-B14F-4D97-AF65-F5344CB8AC3E}">
        <p14:creationId xmlns:p14="http://schemas.microsoft.com/office/powerpoint/2010/main" val="4155398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05292487"/>
              </p:ext>
            </p:extLst>
          </p:nvPr>
        </p:nvGraphicFramePr>
        <p:xfrm>
          <a:off x="628650" y="1052734"/>
          <a:ext cx="7615758" cy="4680523"/>
        </p:xfrm>
        <a:graphic>
          <a:graphicData uri="http://schemas.openxmlformats.org/drawingml/2006/table">
            <a:tbl>
              <a:tblPr firstRow="1" firstCol="1" bandRow="1">
                <a:tableStyleId>{5C22544A-7EE6-4342-B048-85BDC9FD1C3A}</a:tableStyleId>
              </a:tblPr>
              <a:tblGrid>
                <a:gridCol w="678481"/>
                <a:gridCol w="6937277"/>
              </a:tblGrid>
              <a:tr h="360271">
                <a:tc>
                  <a:txBody>
                    <a:bodyPr/>
                    <a:lstStyle/>
                    <a:p>
                      <a:pPr marL="0" marR="0">
                        <a:lnSpc>
                          <a:spcPct val="115000"/>
                        </a:lnSpc>
                        <a:spcBef>
                          <a:spcPts val="0"/>
                        </a:spcBef>
                        <a:spcAft>
                          <a:spcPts val="955"/>
                        </a:spcAft>
                      </a:pPr>
                      <a:r>
                        <a:rPr lang="en-US" sz="1400">
                          <a:effectLst/>
                        </a:rPr>
                        <a:t>Sr.No.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c>
                  <a:txBody>
                    <a:bodyPr/>
                    <a:lstStyle/>
                    <a:p>
                      <a:pPr marL="0" marR="0" algn="ctr">
                        <a:lnSpc>
                          <a:spcPct val="115000"/>
                        </a:lnSpc>
                        <a:spcBef>
                          <a:spcPts val="0"/>
                        </a:spcBef>
                        <a:spcAft>
                          <a:spcPts val="955"/>
                        </a:spcAft>
                      </a:pPr>
                      <a:r>
                        <a:rPr lang="en-US" sz="1400">
                          <a:effectLst/>
                        </a:rPr>
                        <a:t>Method &amp; Description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r>
              <a:tr h="720042">
                <a:tc>
                  <a:txBody>
                    <a:bodyPr/>
                    <a:lstStyle/>
                    <a:p>
                      <a:pPr marL="0" marR="0">
                        <a:lnSpc>
                          <a:spcPct val="115000"/>
                        </a:lnSpc>
                        <a:spcBef>
                          <a:spcPts val="0"/>
                        </a:spcBef>
                        <a:spcAft>
                          <a:spcPts val="955"/>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c>
                  <a:txBody>
                    <a:bodyPr/>
                    <a:lstStyle/>
                    <a:p>
                      <a:pPr marL="30480" marR="30480" algn="just">
                        <a:lnSpc>
                          <a:spcPts val="1145"/>
                        </a:lnSpc>
                        <a:spcBef>
                          <a:spcPts val="0"/>
                        </a:spcBef>
                        <a:spcAft>
                          <a:spcPts val="720"/>
                        </a:spcAft>
                      </a:pPr>
                      <a:r>
                        <a:rPr lang="en-US" sz="1400">
                          <a:effectLst/>
                        </a:rPr>
                        <a:t>setExpirationDuration(long millis)</a:t>
                      </a:r>
                    </a:p>
                    <a:p>
                      <a:pPr marL="30480" marR="30480" algn="just">
                        <a:lnSpc>
                          <a:spcPts val="1145"/>
                        </a:lnSpc>
                        <a:spcBef>
                          <a:spcPts val="0"/>
                        </a:spcBef>
                        <a:spcAft>
                          <a:spcPts val="720"/>
                        </a:spcAft>
                      </a:pPr>
                      <a:r>
                        <a:rPr lang="en-US" sz="1400">
                          <a:effectLst/>
                        </a:rPr>
                        <a:t>Set the duration of this request, in milliseconds.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r>
              <a:tr h="720042">
                <a:tc>
                  <a:txBody>
                    <a:bodyPr/>
                    <a:lstStyle/>
                    <a:p>
                      <a:pPr marL="0" marR="0">
                        <a:lnSpc>
                          <a:spcPct val="115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c>
                  <a:txBody>
                    <a:bodyPr/>
                    <a:lstStyle/>
                    <a:p>
                      <a:pPr marL="30480" marR="30480" algn="just">
                        <a:lnSpc>
                          <a:spcPts val="1145"/>
                        </a:lnSpc>
                        <a:spcBef>
                          <a:spcPts val="0"/>
                        </a:spcBef>
                        <a:spcAft>
                          <a:spcPts val="720"/>
                        </a:spcAft>
                      </a:pPr>
                      <a:r>
                        <a:rPr lang="en-US" sz="1400" dirty="0" err="1">
                          <a:effectLst/>
                        </a:rPr>
                        <a:t>setExpirationTime</a:t>
                      </a:r>
                      <a:r>
                        <a:rPr lang="en-US" sz="1400" dirty="0">
                          <a:effectLst/>
                        </a:rPr>
                        <a:t>(long </a:t>
                      </a:r>
                      <a:r>
                        <a:rPr lang="en-US" sz="1400" dirty="0" err="1">
                          <a:effectLst/>
                        </a:rPr>
                        <a:t>millis</a:t>
                      </a:r>
                      <a:r>
                        <a:rPr lang="en-US" sz="1400" dirty="0">
                          <a:effectLst/>
                        </a:rPr>
                        <a:t>)</a:t>
                      </a:r>
                    </a:p>
                    <a:p>
                      <a:pPr marL="30480" marR="30480" algn="just">
                        <a:lnSpc>
                          <a:spcPts val="1145"/>
                        </a:lnSpc>
                        <a:spcBef>
                          <a:spcPts val="0"/>
                        </a:spcBef>
                        <a:spcAft>
                          <a:spcPts val="720"/>
                        </a:spcAft>
                      </a:pPr>
                      <a:r>
                        <a:rPr lang="en-US" sz="1400" dirty="0">
                          <a:effectLst/>
                        </a:rPr>
                        <a:t>Set the request expiration time, in millisecond since boot.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r>
              <a:tr h="720042">
                <a:tc>
                  <a:txBody>
                    <a:bodyPr/>
                    <a:lstStyle/>
                    <a:p>
                      <a:pPr marL="0" marR="0">
                        <a:lnSpc>
                          <a:spcPct val="115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c>
                  <a:txBody>
                    <a:bodyPr/>
                    <a:lstStyle/>
                    <a:p>
                      <a:pPr marL="30480" marR="30480" algn="just">
                        <a:lnSpc>
                          <a:spcPts val="1145"/>
                        </a:lnSpc>
                        <a:spcBef>
                          <a:spcPts val="0"/>
                        </a:spcBef>
                        <a:spcAft>
                          <a:spcPts val="720"/>
                        </a:spcAft>
                      </a:pPr>
                      <a:r>
                        <a:rPr lang="en-US" sz="1400">
                          <a:effectLst/>
                        </a:rPr>
                        <a:t>setFastestInterval(long millis)</a:t>
                      </a:r>
                    </a:p>
                    <a:p>
                      <a:pPr marL="30480" marR="30480" algn="just">
                        <a:lnSpc>
                          <a:spcPts val="1145"/>
                        </a:lnSpc>
                        <a:spcBef>
                          <a:spcPts val="0"/>
                        </a:spcBef>
                        <a:spcAft>
                          <a:spcPts val="720"/>
                        </a:spcAft>
                      </a:pPr>
                      <a:r>
                        <a:rPr lang="en-US" sz="1400">
                          <a:effectLst/>
                        </a:rPr>
                        <a:t>Explicitly set the fastest interval for location updates, in milliseconds.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r>
              <a:tr h="720042">
                <a:tc>
                  <a:txBody>
                    <a:bodyPr/>
                    <a:lstStyle/>
                    <a:p>
                      <a:pPr marL="0" marR="0">
                        <a:lnSpc>
                          <a:spcPct val="115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c>
                  <a:txBody>
                    <a:bodyPr/>
                    <a:lstStyle/>
                    <a:p>
                      <a:pPr marL="30480" marR="30480" algn="just">
                        <a:lnSpc>
                          <a:spcPts val="1145"/>
                        </a:lnSpc>
                        <a:spcBef>
                          <a:spcPts val="0"/>
                        </a:spcBef>
                        <a:spcAft>
                          <a:spcPts val="720"/>
                        </a:spcAft>
                      </a:pPr>
                      <a:r>
                        <a:rPr lang="en-US" sz="1400">
                          <a:effectLst/>
                        </a:rPr>
                        <a:t>setInterval(long millis)</a:t>
                      </a:r>
                    </a:p>
                    <a:p>
                      <a:pPr marL="30480" marR="30480" algn="just">
                        <a:lnSpc>
                          <a:spcPts val="1145"/>
                        </a:lnSpc>
                        <a:spcBef>
                          <a:spcPts val="0"/>
                        </a:spcBef>
                        <a:spcAft>
                          <a:spcPts val="720"/>
                        </a:spcAft>
                      </a:pPr>
                      <a:r>
                        <a:rPr lang="en-US" sz="1400">
                          <a:effectLst/>
                        </a:rPr>
                        <a:t>Set the desired interval for active location updates, in milliseconds.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r>
              <a:tr h="720042">
                <a:tc>
                  <a:txBody>
                    <a:bodyPr/>
                    <a:lstStyle/>
                    <a:p>
                      <a:pPr marL="0" marR="0">
                        <a:lnSpc>
                          <a:spcPct val="115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c>
                  <a:txBody>
                    <a:bodyPr/>
                    <a:lstStyle/>
                    <a:p>
                      <a:pPr marL="30480" marR="30480" algn="just">
                        <a:lnSpc>
                          <a:spcPts val="1145"/>
                        </a:lnSpc>
                        <a:spcBef>
                          <a:spcPts val="0"/>
                        </a:spcBef>
                        <a:spcAft>
                          <a:spcPts val="720"/>
                        </a:spcAft>
                      </a:pPr>
                      <a:r>
                        <a:rPr lang="en-US" sz="1400">
                          <a:effectLst/>
                        </a:rPr>
                        <a:t>setNumUpdates(int numUpdates)</a:t>
                      </a:r>
                    </a:p>
                    <a:p>
                      <a:pPr marL="30480" marR="30480" algn="just">
                        <a:lnSpc>
                          <a:spcPts val="1145"/>
                        </a:lnSpc>
                        <a:spcBef>
                          <a:spcPts val="0"/>
                        </a:spcBef>
                        <a:spcAft>
                          <a:spcPts val="720"/>
                        </a:spcAft>
                      </a:pPr>
                      <a:r>
                        <a:rPr lang="en-US" sz="1400">
                          <a:effectLst/>
                        </a:rPr>
                        <a:t>Set the number of location updates.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r>
              <a:tr h="720042">
                <a:tc>
                  <a:txBody>
                    <a:bodyPr/>
                    <a:lstStyle/>
                    <a:p>
                      <a:pPr marL="0" marR="0">
                        <a:lnSpc>
                          <a:spcPct val="115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c>
                  <a:txBody>
                    <a:bodyPr/>
                    <a:lstStyle/>
                    <a:p>
                      <a:pPr marL="30480" marR="30480" algn="just">
                        <a:lnSpc>
                          <a:spcPts val="1145"/>
                        </a:lnSpc>
                        <a:spcBef>
                          <a:spcPts val="0"/>
                        </a:spcBef>
                        <a:spcAft>
                          <a:spcPts val="720"/>
                        </a:spcAft>
                      </a:pPr>
                      <a:r>
                        <a:rPr lang="en-US" sz="1400" dirty="0" err="1">
                          <a:effectLst/>
                        </a:rPr>
                        <a:t>setPriority</a:t>
                      </a:r>
                      <a:r>
                        <a:rPr lang="en-US" sz="1400" dirty="0">
                          <a:effectLst/>
                        </a:rPr>
                        <a:t>(</a:t>
                      </a:r>
                      <a:r>
                        <a:rPr lang="en-US" sz="1400" dirty="0" err="1">
                          <a:effectLst/>
                        </a:rPr>
                        <a:t>int</a:t>
                      </a:r>
                      <a:r>
                        <a:rPr lang="en-US" sz="1400" dirty="0">
                          <a:effectLst/>
                        </a:rPr>
                        <a:t> priority)</a:t>
                      </a:r>
                    </a:p>
                    <a:p>
                      <a:pPr marL="30480" marR="30480" algn="just">
                        <a:lnSpc>
                          <a:spcPts val="1145"/>
                        </a:lnSpc>
                        <a:spcBef>
                          <a:spcPts val="0"/>
                        </a:spcBef>
                        <a:spcAft>
                          <a:spcPts val="720"/>
                        </a:spcAft>
                      </a:pPr>
                      <a:r>
                        <a:rPr lang="en-US" sz="1400" dirty="0">
                          <a:effectLst/>
                        </a:rPr>
                        <a:t>Set the priority of the request.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48260" marB="48260"/>
                </a:tc>
              </a:tr>
            </a:tbl>
          </a:graphicData>
        </a:graphic>
      </p:graphicFrame>
      <p:sp>
        <p:nvSpPr>
          <p:cNvPr id="4" name="Slide Number Placeholder 3"/>
          <p:cNvSpPr>
            <a:spLocks noGrp="1"/>
          </p:cNvSpPr>
          <p:nvPr>
            <p:ph type="sldNum" sz="quarter" idx="12"/>
          </p:nvPr>
        </p:nvSpPr>
        <p:spPr/>
        <p:txBody>
          <a:bodyPr/>
          <a:lstStyle/>
          <a:p>
            <a:pPr>
              <a:defRPr/>
            </a:pPr>
            <a:fld id="{B7D8C357-2749-4591-A291-962981C9E481}" type="slidenum">
              <a:rPr lang="en-US" smtClean="0"/>
              <a:pPr>
                <a:defRPr/>
              </a:pPr>
              <a:t>23</a:t>
            </a:fld>
            <a:endParaRPr lang="en-US" dirty="0"/>
          </a:p>
        </p:txBody>
      </p:sp>
    </p:spTree>
    <p:extLst>
      <p:ext uri="{BB962C8B-B14F-4D97-AF65-F5344CB8AC3E}">
        <p14:creationId xmlns:p14="http://schemas.microsoft.com/office/powerpoint/2010/main" val="3037528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Now for example, if your application wants high accuracy location it should create a location request with </a:t>
            </a:r>
            <a:r>
              <a:rPr lang="en-US" b="1" dirty="0" err="1"/>
              <a:t>setPriority</a:t>
            </a:r>
            <a:r>
              <a:rPr lang="en-US" b="1" dirty="0"/>
              <a:t>(</a:t>
            </a:r>
            <a:r>
              <a:rPr lang="en-US" b="1" dirty="0" err="1"/>
              <a:t>int</a:t>
            </a:r>
            <a:r>
              <a:rPr lang="en-US" b="1" dirty="0"/>
              <a:t>)</a:t>
            </a:r>
            <a:r>
              <a:rPr lang="en-US" dirty="0"/>
              <a:t> set to PRIORITY_HIGH_ACCURACY and </a:t>
            </a:r>
            <a:r>
              <a:rPr lang="en-US" b="1" dirty="0" err="1"/>
              <a:t>setInterval</a:t>
            </a:r>
            <a:r>
              <a:rPr lang="en-US" b="1" dirty="0"/>
              <a:t>(long)</a:t>
            </a:r>
            <a:r>
              <a:rPr lang="en-US" dirty="0"/>
              <a:t> to 5 seconds. You can also use bigger interval and/or other priorities like PRIORITY_LOW_POWER for to request "city" level accuracy or PRIORITY_BALANCED_POWER_ACCURACY for "block" level accuracy.</a:t>
            </a:r>
          </a:p>
          <a:p>
            <a:r>
              <a:rPr lang="en-US" dirty="0"/>
              <a:t>Activities should strongly consider removing all location request when entering the background (for example at </a:t>
            </a:r>
            <a:r>
              <a:rPr lang="en-US" dirty="0" err="1"/>
              <a:t>onPause</a:t>
            </a:r>
            <a:r>
              <a:rPr lang="en-US" dirty="0"/>
              <a:t>()), or at least swap the request to a larger interval and lower quality to save power consumption</a:t>
            </a:r>
            <a:r>
              <a:rPr lang="en-US" dirty="0" smtClean="0"/>
              <a:t>.</a:t>
            </a:r>
            <a:r>
              <a:rPr lang="en-US" dirty="0"/>
              <a:t> </a:t>
            </a:r>
          </a:p>
        </p:txBody>
      </p:sp>
      <p:sp>
        <p:nvSpPr>
          <p:cNvPr id="4" name="Slide Number Placeholder 3"/>
          <p:cNvSpPr>
            <a:spLocks noGrp="1"/>
          </p:cNvSpPr>
          <p:nvPr>
            <p:ph type="sldNum" sz="quarter" idx="12"/>
          </p:nvPr>
        </p:nvSpPr>
        <p:spPr/>
        <p:txBody>
          <a:bodyPr/>
          <a:lstStyle/>
          <a:p>
            <a:pPr>
              <a:defRPr/>
            </a:pPr>
            <a:fld id="{B7D8C357-2749-4591-A291-962981C9E481}" type="slidenum">
              <a:rPr lang="en-US" smtClean="0"/>
              <a:pPr>
                <a:defRPr/>
              </a:pPr>
              <a:t>24</a:t>
            </a:fld>
            <a:endParaRPr lang="en-US" dirty="0"/>
          </a:p>
        </p:txBody>
      </p:sp>
    </p:spTree>
    <p:extLst>
      <p:ext uri="{BB962C8B-B14F-4D97-AF65-F5344CB8AC3E}">
        <p14:creationId xmlns:p14="http://schemas.microsoft.com/office/powerpoint/2010/main" val="387530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C9153C-C736-BC9F-50F5-08366AE03627}"/>
              </a:ext>
            </a:extLst>
          </p:cNvPr>
          <p:cNvSpPr>
            <a:spLocks noGrp="1"/>
          </p:cNvSpPr>
          <p:nvPr>
            <p:ph idx="1"/>
          </p:nvPr>
        </p:nvSpPr>
        <p:spPr>
          <a:xfrm>
            <a:off x="0" y="-168184"/>
            <a:ext cx="8804366" cy="5989321"/>
          </a:xfrm>
        </p:spPr>
        <p:txBody>
          <a:bodyPr>
            <a:normAutofit/>
          </a:bodyPr>
          <a:lstStyle/>
          <a:p>
            <a:pPr marL="0" indent="0">
              <a:buNone/>
            </a:pPr>
            <a:r>
              <a:rPr lang="en-US" sz="1500" dirty="0">
                <a:solidFill>
                  <a:srgbClr val="002060"/>
                </a:solidFill>
                <a:latin typeface="Arial" panose="020B0604020202020204" pitchFamily="34" charset="0"/>
              </a:rPr>
              <a:t>For location-based services to operate, the following four basic components are required:</a:t>
            </a:r>
          </a:p>
          <a:p>
            <a:pPr algn="l">
              <a:buFont typeface="Wingdings" panose="05000000000000000000" pitchFamily="2" charset="2"/>
              <a:buChar char="v"/>
            </a:pPr>
            <a:r>
              <a:rPr lang="en-US" sz="1500" dirty="0">
                <a:solidFill>
                  <a:srgbClr val="002060"/>
                </a:solidFill>
                <a:latin typeface="Arial" panose="020B0604020202020204" pitchFamily="34" charset="0"/>
              </a:rPr>
              <a:t> An application that uses location-based services.</a:t>
            </a:r>
          </a:p>
          <a:p>
            <a:pPr algn="l">
              <a:buFont typeface="Wingdings" panose="05000000000000000000" pitchFamily="2" charset="2"/>
              <a:buChar char="v"/>
            </a:pPr>
            <a:r>
              <a:rPr lang="en-US" sz="1500" dirty="0">
                <a:solidFill>
                  <a:srgbClr val="002060"/>
                </a:solidFill>
                <a:latin typeface="Arial" panose="020B0604020202020204" pitchFamily="34" charset="0"/>
              </a:rPr>
              <a:t> A positioning mechanism to collect geodata.</a:t>
            </a:r>
          </a:p>
          <a:p>
            <a:pPr algn="l">
              <a:buFont typeface="Wingdings" panose="05000000000000000000" pitchFamily="2" charset="2"/>
              <a:buChar char="v"/>
            </a:pPr>
            <a:r>
              <a:rPr lang="en-US" sz="1500" dirty="0">
                <a:solidFill>
                  <a:srgbClr val="002060"/>
                </a:solidFill>
                <a:latin typeface="Arial" panose="020B0604020202020204" pitchFamily="34" charset="0"/>
              </a:rPr>
              <a:t> A mobile network to transmit or receive data.</a:t>
            </a:r>
          </a:p>
          <a:p>
            <a:pPr algn="l">
              <a:buFont typeface="Wingdings" panose="05000000000000000000" pitchFamily="2" charset="2"/>
              <a:buChar char="v"/>
            </a:pPr>
            <a:r>
              <a:rPr lang="en-US" sz="1500" dirty="0">
                <a:solidFill>
                  <a:srgbClr val="002060"/>
                </a:solidFill>
                <a:latin typeface="Arial" panose="020B0604020202020204" pitchFamily="34" charset="0"/>
              </a:rPr>
              <a:t> Analytics software running on a remote server to compute and deliver relevant data to the user based on geographic location.</a:t>
            </a:r>
          </a:p>
          <a:p>
            <a:pPr marL="0" indent="0">
              <a:buNone/>
            </a:pPr>
            <a:endParaRPr lang="en-US" sz="1500" dirty="0">
              <a:solidFill>
                <a:srgbClr val="002060"/>
              </a:solidFill>
              <a:latin typeface="Arial" panose="020B0604020202020204" pitchFamily="34" charset="0"/>
            </a:endParaRPr>
          </a:p>
          <a:p>
            <a:pPr>
              <a:buFont typeface="Wingdings" panose="05000000000000000000" pitchFamily="2" charset="2"/>
              <a:buChar char="§"/>
            </a:pPr>
            <a:r>
              <a:rPr lang="en-US" sz="1500" dirty="0">
                <a:solidFill>
                  <a:srgbClr val="002060"/>
                </a:solidFill>
                <a:latin typeface="Arial" panose="020B0604020202020204" pitchFamily="34" charset="0"/>
              </a:rPr>
              <a:t>By law, location-based services must be permission-based, so the end user must opt in to the service in order to use it. In most cases, this means the user turns on the location-based service application and accepts a request to enable the service to know the device's location.</a:t>
            </a:r>
          </a:p>
          <a:p>
            <a:pPr marL="0" indent="0">
              <a:buNone/>
            </a:pPr>
            <a:endParaRPr lang="en-IN" sz="1800" dirty="0">
              <a:solidFill>
                <a:srgbClr val="002060"/>
              </a:solidFill>
            </a:endParaRPr>
          </a:p>
          <a:p>
            <a:pPr marL="0" indent="0">
              <a:buNone/>
            </a:pPr>
            <a:endParaRPr lang="en-IN" sz="1800" dirty="0">
              <a:solidFill>
                <a:srgbClr val="002060"/>
              </a:solidFill>
            </a:endParaRPr>
          </a:p>
        </p:txBody>
      </p:sp>
      <p:pic>
        <p:nvPicPr>
          <p:cNvPr id="2050" name="Picture 2" descr="iPhone location-based services">
            <a:extLst>
              <a:ext uri="{FF2B5EF4-FFF2-40B4-BE49-F238E27FC236}">
                <a16:creationId xmlns:a16="http://schemas.microsoft.com/office/drawing/2014/main" xmlns="" id="{244F745B-AA29-D220-3BD1-767C33EA9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351" y="4276848"/>
            <a:ext cx="3840635" cy="1609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702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829441-FBBD-5C88-EB23-70C859645C96}"/>
              </a:ext>
            </a:extLst>
          </p:cNvPr>
          <p:cNvSpPr>
            <a:spLocks noGrp="1"/>
          </p:cNvSpPr>
          <p:nvPr>
            <p:ph type="title"/>
          </p:nvPr>
        </p:nvSpPr>
        <p:spPr>
          <a:xfrm>
            <a:off x="628650" y="1272517"/>
            <a:ext cx="6400800" cy="1130300"/>
          </a:xfrm>
        </p:spPr>
        <p:txBody>
          <a:bodyPr>
            <a:normAutofit/>
          </a:bodyPr>
          <a:lstStyle/>
          <a:p>
            <a:r>
              <a:rPr lang="en-IN" b="1" u="sng" dirty="0">
                <a:latin typeface="Arial" panose="020B0604020202020204" pitchFamily="34" charset="0"/>
                <a:cs typeface="Arial" panose="020B0604020202020204" pitchFamily="34" charset="0"/>
              </a:rPr>
              <a:t>GOOGLE MAPS V2 SERVICES USING GOOGLE API</a:t>
            </a:r>
          </a:p>
        </p:txBody>
      </p:sp>
      <p:sp>
        <p:nvSpPr>
          <p:cNvPr id="3" name="Content Placeholder 2">
            <a:extLst>
              <a:ext uri="{FF2B5EF4-FFF2-40B4-BE49-F238E27FC236}">
                <a16:creationId xmlns:a16="http://schemas.microsoft.com/office/drawing/2014/main" xmlns="" id="{16A773BF-9237-7662-B527-BFF69E31E009}"/>
              </a:ext>
            </a:extLst>
          </p:cNvPr>
          <p:cNvSpPr>
            <a:spLocks noGrp="1"/>
          </p:cNvSpPr>
          <p:nvPr>
            <p:ph idx="1"/>
          </p:nvPr>
        </p:nvSpPr>
        <p:spPr>
          <a:xfrm>
            <a:off x="628650" y="2402817"/>
            <a:ext cx="7886700" cy="3263504"/>
          </a:xfrm>
        </p:spPr>
        <p:txBody>
          <a:bodyPr>
            <a:normAutofit lnSpcReduction="10000"/>
          </a:bodyPr>
          <a:lstStyle/>
          <a:p>
            <a:r>
              <a:rPr lang="en-US" b="0" i="0" dirty="0">
                <a:solidFill>
                  <a:srgbClr val="222222"/>
                </a:solidFill>
                <a:effectLst/>
                <a:latin typeface="Roboto" panose="02000000000000000000" pitchFamily="2" charset="0"/>
              </a:rPr>
              <a:t>Allows your users to explore the world with rich maps provided by Google. It helps identify locations with </a:t>
            </a:r>
            <a:r>
              <a:rPr lang="en-US" b="1" i="0" dirty="0">
                <a:solidFill>
                  <a:srgbClr val="222222"/>
                </a:solidFill>
                <a:effectLst/>
                <a:latin typeface="Roboto" panose="02000000000000000000" pitchFamily="2" charset="0"/>
              </a:rPr>
              <a:t>custom markers</a:t>
            </a:r>
            <a:r>
              <a:rPr lang="en-US" b="0" i="0" dirty="0">
                <a:solidFill>
                  <a:srgbClr val="222222"/>
                </a:solidFill>
                <a:effectLst/>
                <a:latin typeface="Roboto" panose="02000000000000000000" pitchFamily="2" charset="0"/>
              </a:rPr>
              <a:t>, augments the map data with </a:t>
            </a:r>
            <a:r>
              <a:rPr lang="en-US" b="1" i="0" dirty="0">
                <a:solidFill>
                  <a:srgbClr val="222222"/>
                </a:solidFill>
                <a:effectLst/>
                <a:latin typeface="Roboto" panose="02000000000000000000" pitchFamily="2" charset="0"/>
              </a:rPr>
              <a:t>image overlays</a:t>
            </a:r>
            <a:r>
              <a:rPr lang="en-US" b="0" i="0" dirty="0">
                <a:solidFill>
                  <a:srgbClr val="222222"/>
                </a:solidFill>
                <a:effectLst/>
                <a:latin typeface="Roboto" panose="02000000000000000000" pitchFamily="2" charset="0"/>
              </a:rPr>
              <a:t>, embeds </a:t>
            </a:r>
            <a:r>
              <a:rPr lang="en-US" b="1" i="0" dirty="0">
                <a:solidFill>
                  <a:srgbClr val="222222"/>
                </a:solidFill>
                <a:effectLst/>
                <a:latin typeface="Roboto" panose="02000000000000000000" pitchFamily="2" charset="0"/>
              </a:rPr>
              <a:t>one or more maps</a:t>
            </a:r>
            <a:r>
              <a:rPr lang="en-US" b="0" i="0" dirty="0">
                <a:solidFill>
                  <a:srgbClr val="222222"/>
                </a:solidFill>
                <a:effectLst/>
                <a:latin typeface="Roboto" panose="02000000000000000000" pitchFamily="2" charset="0"/>
              </a:rPr>
              <a:t> as fragments, and much more.</a:t>
            </a:r>
            <a:endParaRPr lang="en-IN" b="0" i="0" dirty="0">
              <a:solidFill>
                <a:srgbClr val="222222"/>
              </a:solidFill>
              <a:effectLst/>
              <a:latin typeface="Roboto" panose="02000000000000000000" pitchFamily="2" charset="0"/>
            </a:endParaRPr>
          </a:p>
          <a:p>
            <a:pPr marL="0" indent="0">
              <a:buNone/>
            </a:pPr>
            <a:r>
              <a:rPr lang="en-IN" sz="2400" dirty="0">
                <a:solidFill>
                  <a:srgbClr val="222222"/>
                </a:solidFill>
                <a:latin typeface="Roboto" panose="02000000000000000000" pitchFamily="2" charset="0"/>
              </a:rPr>
              <a:t>  Key features:</a:t>
            </a:r>
          </a:p>
          <a:p>
            <a:r>
              <a:rPr lang="en-US" b="0" i="0" dirty="0">
                <a:solidFill>
                  <a:srgbClr val="222222"/>
                </a:solidFill>
                <a:effectLst/>
                <a:latin typeface="Roboto" panose="02000000000000000000" pitchFamily="2" charset="0"/>
              </a:rPr>
              <a:t>Adds maps to your app</a:t>
            </a:r>
          </a:p>
          <a:p>
            <a:r>
              <a:rPr lang="en-IN" b="0" i="0" dirty="0">
                <a:solidFill>
                  <a:srgbClr val="222222"/>
                </a:solidFill>
                <a:effectLst/>
                <a:latin typeface="Roboto" panose="02000000000000000000" pitchFamily="2" charset="0"/>
              </a:rPr>
              <a:t>Customizes the map</a:t>
            </a:r>
          </a:p>
          <a:p>
            <a:r>
              <a:rPr lang="en-IN" b="0" i="0" dirty="0">
                <a:solidFill>
                  <a:srgbClr val="222222"/>
                </a:solidFill>
                <a:effectLst/>
                <a:latin typeface="Roboto" panose="02000000000000000000" pitchFamily="2" charset="0"/>
              </a:rPr>
              <a:t>Controls the user's view</a:t>
            </a:r>
          </a:p>
          <a:p>
            <a:r>
              <a:rPr lang="en-US" b="0" i="0" dirty="0">
                <a:solidFill>
                  <a:srgbClr val="222222"/>
                </a:solidFill>
                <a:effectLst/>
                <a:latin typeface="Roboto" panose="02000000000000000000" pitchFamily="2" charset="0"/>
              </a:rPr>
              <a:t>Adds Street View to your app</a:t>
            </a:r>
          </a:p>
          <a:p>
            <a:endParaRPr lang="en-IN" dirty="0"/>
          </a:p>
        </p:txBody>
      </p:sp>
    </p:spTree>
    <p:extLst>
      <p:ext uri="{BB962C8B-B14F-4D97-AF65-F5344CB8AC3E}">
        <p14:creationId xmlns:p14="http://schemas.microsoft.com/office/powerpoint/2010/main" val="263643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AC1C03-362C-58B4-0A41-E5957A8D8769}"/>
              </a:ext>
            </a:extLst>
          </p:cNvPr>
          <p:cNvSpPr>
            <a:spLocks noGrp="1"/>
          </p:cNvSpPr>
          <p:nvPr>
            <p:ph idx="1"/>
          </p:nvPr>
        </p:nvSpPr>
        <p:spPr>
          <a:xfrm>
            <a:off x="274320" y="1072787"/>
            <a:ext cx="8241030" cy="4417185"/>
          </a:xfrm>
        </p:spPr>
        <p:txBody>
          <a:bodyPr>
            <a:normAutofit fontScale="92500" lnSpcReduction="20000"/>
          </a:bodyPr>
          <a:lstStyle/>
          <a:p>
            <a:r>
              <a:rPr lang="en-US" b="0" i="0" dirty="0">
                <a:solidFill>
                  <a:srgbClr val="222222"/>
                </a:solidFill>
                <a:effectLst/>
                <a:latin typeface="Roboto" panose="02000000000000000000" pitchFamily="2" charset="0"/>
              </a:rPr>
              <a:t>With Google Maps Android API v2, you can embed maps into an activity as a fragment with a simple XML snippet. </a:t>
            </a:r>
            <a:r>
              <a:rPr lang="en-US" dirty="0">
                <a:solidFill>
                  <a:srgbClr val="222222"/>
                </a:solidFill>
                <a:latin typeface="Roboto" panose="02000000000000000000" pitchFamily="2" charset="0"/>
              </a:rPr>
              <a:t>It</a:t>
            </a:r>
            <a:r>
              <a:rPr lang="en-US" b="0" i="0" dirty="0">
                <a:solidFill>
                  <a:srgbClr val="222222"/>
                </a:solidFill>
                <a:effectLst/>
                <a:latin typeface="Roboto" panose="02000000000000000000" pitchFamily="2" charset="0"/>
              </a:rPr>
              <a:t> offer exciting features such as 3D maps; indoor, satellite, terrain, and hybrid maps; vector-based tiles for efficient caching and drawing; animated transitions; and much more.</a:t>
            </a:r>
          </a:p>
          <a:p>
            <a:endParaRPr lang="en-US" dirty="0">
              <a:solidFill>
                <a:srgbClr val="222222"/>
              </a:solidFill>
              <a:latin typeface="Roboto" panose="02000000000000000000" pitchFamily="2" charset="0"/>
            </a:endParaRPr>
          </a:p>
          <a:p>
            <a:r>
              <a:rPr lang="en-US" dirty="0">
                <a:solidFill>
                  <a:srgbClr val="222222"/>
                </a:solidFill>
                <a:latin typeface="Roboto" panose="02000000000000000000" pitchFamily="2" charset="0"/>
              </a:rPr>
              <a:t>With this API we </a:t>
            </a:r>
            <a:r>
              <a:rPr lang="en-US" b="0" i="0" dirty="0">
                <a:solidFill>
                  <a:srgbClr val="222222"/>
                </a:solidFill>
                <a:effectLst/>
                <a:latin typeface="Roboto" panose="02000000000000000000" pitchFamily="2" charset="0"/>
              </a:rPr>
              <a:t>can define custom colors or icons for your map markers to match your app's look and feel. To further enhance the app, draw polylines and polygons to indicate paths or regions, or provide complete image overlays</a:t>
            </a:r>
          </a:p>
          <a:p>
            <a:endParaRPr lang="en-US" b="0" i="0" dirty="0">
              <a:solidFill>
                <a:srgbClr val="222222"/>
              </a:solidFill>
              <a:effectLst/>
              <a:latin typeface="Roboto" panose="02000000000000000000" pitchFamily="2" charset="0"/>
            </a:endParaRPr>
          </a:p>
          <a:p>
            <a:r>
              <a:rPr lang="en-US" dirty="0">
                <a:solidFill>
                  <a:srgbClr val="222222"/>
                </a:solidFill>
                <a:latin typeface="Roboto" panose="02000000000000000000" pitchFamily="2" charset="0"/>
              </a:rPr>
              <a:t>Provides </a:t>
            </a:r>
            <a:r>
              <a:rPr lang="en-US" b="0" i="0" dirty="0">
                <a:solidFill>
                  <a:srgbClr val="222222"/>
                </a:solidFill>
                <a:effectLst/>
                <a:latin typeface="Roboto" panose="02000000000000000000" pitchFamily="2" charset="0"/>
              </a:rPr>
              <a:t>your users with a different view of the world with the ability to control the rotation, tilt, zoom, and pan properties of the "camera" perspective of the map.</a:t>
            </a:r>
            <a:endParaRPr lang="en-IN" dirty="0"/>
          </a:p>
        </p:txBody>
      </p:sp>
    </p:spTree>
    <p:extLst>
      <p:ext uri="{BB962C8B-B14F-4D97-AF65-F5344CB8AC3E}">
        <p14:creationId xmlns:p14="http://schemas.microsoft.com/office/powerpoint/2010/main" val="219507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9522BA5-9B2F-595B-A146-B99F3235F894}"/>
              </a:ext>
            </a:extLst>
          </p:cNvPr>
          <p:cNvSpPr>
            <a:spLocks noGrp="1"/>
          </p:cNvSpPr>
          <p:nvPr>
            <p:ph idx="1"/>
          </p:nvPr>
        </p:nvSpPr>
        <p:spPr>
          <a:xfrm>
            <a:off x="3670662" y="3117125"/>
            <a:ext cx="2044338" cy="659674"/>
          </a:xfrm>
        </p:spPr>
        <p:txBody>
          <a:bodyPr>
            <a:noAutofit/>
          </a:bodyPr>
          <a:lstStyle/>
          <a:p>
            <a:pPr marL="0" indent="0">
              <a:buNone/>
            </a:pPr>
            <a:r>
              <a:rPr lang="en-IN" sz="2700" dirty="0">
                <a:latin typeface="Bahnschrift SemiLight Condensed" panose="020B0502040204020203" pitchFamily="34" charset="0"/>
              </a:rPr>
              <a:t>THANK YOU !</a:t>
            </a:r>
          </a:p>
        </p:txBody>
      </p:sp>
    </p:spTree>
    <p:extLst>
      <p:ext uri="{BB962C8B-B14F-4D97-AF65-F5344CB8AC3E}">
        <p14:creationId xmlns:p14="http://schemas.microsoft.com/office/powerpoint/2010/main" val="241372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p:cNvPicPr>
            <a:picLocks noChangeAspect="1" noChangeArrowheads="1"/>
          </p:cNvPicPr>
          <p:nvPr/>
        </p:nvPicPr>
        <p:blipFill>
          <a:blip r:embed="rId2" cstate="print"/>
          <a:srcRect/>
          <a:stretch>
            <a:fillRect/>
          </a:stretch>
        </p:blipFill>
        <p:spPr bwMode="auto">
          <a:xfrm>
            <a:off x="3429000" y="0"/>
            <a:ext cx="4643438" cy="5175250"/>
          </a:xfrm>
          <a:prstGeom prst="rect">
            <a:avLst/>
          </a:prstGeom>
          <a:noFill/>
          <a:ln w="9525">
            <a:noFill/>
            <a:miter lim="800000"/>
            <a:headEnd/>
            <a:tailEnd/>
          </a:ln>
        </p:spPr>
      </p:pic>
      <p:cxnSp>
        <p:nvCxnSpPr>
          <p:cNvPr id="12" name="Straight Connector 11"/>
          <p:cNvCxnSpPr/>
          <p:nvPr/>
        </p:nvCxnSpPr>
        <p:spPr>
          <a:xfrm>
            <a:off x="500063" y="5429250"/>
            <a:ext cx="4286250" cy="15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71688" y="5572125"/>
            <a:ext cx="2786062" cy="400050"/>
          </a:xfrm>
          <a:prstGeom prst="rect">
            <a:avLst/>
          </a:prstGeom>
          <a:noFill/>
        </p:spPr>
        <p:txBody>
          <a:bodyPr>
            <a:spAutoFit/>
          </a:bodyPr>
          <a:lstStyle/>
          <a:p>
            <a:pPr algn="r" fontAlgn="auto">
              <a:spcBef>
                <a:spcPts val="0"/>
              </a:spcBef>
              <a:spcAft>
                <a:spcPts val="0"/>
              </a:spcAft>
              <a:defRPr/>
            </a:pPr>
            <a:r>
              <a:rPr lang="mt-MT" sz="2000" dirty="0">
                <a:solidFill>
                  <a:schemeClr val="bg1">
                    <a:lumMod val="50000"/>
                  </a:schemeClr>
                </a:solidFill>
                <a:latin typeface="Calibri" pitchFamily="34" charset="0"/>
                <a:cs typeface="+mn-cs"/>
              </a:rPr>
              <a:t>Location-Based API</a:t>
            </a:r>
            <a:endParaRPr lang="en-US" sz="2000" dirty="0">
              <a:solidFill>
                <a:schemeClr val="bg1">
                  <a:lumMod val="50000"/>
                </a:schemeClr>
              </a:solidFill>
              <a:latin typeface="Calibri" pitchFamily="34" charset="0"/>
              <a:cs typeface="+mn-cs"/>
            </a:endParaRPr>
          </a:p>
        </p:txBody>
      </p:sp>
      <p:sp>
        <p:nvSpPr>
          <p:cNvPr id="15" name="Slide Number Placeholder 14"/>
          <p:cNvSpPr>
            <a:spLocks noGrp="1"/>
          </p:cNvSpPr>
          <p:nvPr>
            <p:ph type="sldNum" sz="quarter" idx="12"/>
          </p:nvPr>
        </p:nvSpPr>
        <p:spPr/>
        <p:txBody>
          <a:bodyPr/>
          <a:lstStyle/>
          <a:p>
            <a:pPr>
              <a:defRPr/>
            </a:pPr>
            <a:fld id="{AFE70EE8-B8AF-4CCE-8569-208A36C4138A}" type="slidenum">
              <a:rPr lang="en-US"/>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5A62457-4F34-42AD-8825-9805F562994D}" type="slidenum">
              <a:rPr lang="en-US" smtClean="0"/>
              <a:pPr>
                <a:defRPr/>
              </a:pPr>
              <a:t>8</a:t>
            </a:fld>
            <a:endParaRPr lang="en-US" dirty="0"/>
          </a:p>
        </p:txBody>
      </p:sp>
      <p:sp>
        <p:nvSpPr>
          <p:cNvPr id="8" name="TextBox 7"/>
          <p:cNvSpPr txBox="1"/>
          <p:nvPr/>
        </p:nvSpPr>
        <p:spPr>
          <a:xfrm>
            <a:off x="500063" y="1500188"/>
            <a:ext cx="8143875" cy="3046412"/>
          </a:xfrm>
          <a:prstGeom prst="rect">
            <a:avLst/>
          </a:prstGeom>
          <a:noFill/>
        </p:spPr>
        <p:txBody>
          <a:bodyPr>
            <a:spAutoFit/>
          </a:bodyPr>
          <a:lstStyle/>
          <a:p>
            <a:pPr algn="just">
              <a:defRPr/>
            </a:pPr>
            <a:r>
              <a:rPr lang="en-US" sz="1600" dirty="0">
                <a:solidFill>
                  <a:schemeClr val="tx1">
                    <a:lumMod val="95000"/>
                    <a:lumOff val="5000"/>
                  </a:schemeClr>
                </a:solidFill>
                <a:latin typeface="+mn-lt"/>
              </a:rPr>
              <a:t>Location-Based Services</a:t>
            </a:r>
            <a:r>
              <a:rPr lang="mt-MT" sz="1600" dirty="0">
                <a:solidFill>
                  <a:schemeClr val="tx1">
                    <a:lumMod val="95000"/>
                    <a:lumOff val="5000"/>
                  </a:schemeClr>
                </a:solidFill>
                <a:latin typeface="+mn-lt"/>
              </a:rPr>
              <a:t> or </a:t>
            </a:r>
            <a:r>
              <a:rPr lang="en-US" sz="1600" dirty="0">
                <a:solidFill>
                  <a:schemeClr val="tx1">
                    <a:lumMod val="95000"/>
                    <a:lumOff val="5000"/>
                  </a:schemeClr>
                </a:solidFill>
                <a:latin typeface="+mn-lt"/>
              </a:rPr>
              <a:t>LBS allow software to obtain the phone's current location. This includes location obtained from the Global Positioning System (GPS) satellite constellation, but it's not limited to that. </a:t>
            </a:r>
            <a:endParaRPr lang="mt-MT" sz="1600" dirty="0">
              <a:solidFill>
                <a:schemeClr val="tx1">
                  <a:lumMod val="95000"/>
                  <a:lumOff val="5000"/>
                </a:schemeClr>
              </a:solidFill>
              <a:latin typeface="+mn-lt"/>
            </a:endParaRPr>
          </a:p>
          <a:p>
            <a:pPr algn="just">
              <a:defRPr/>
            </a:pPr>
            <a:endParaRPr lang="mt-MT" sz="1600" dirty="0">
              <a:solidFill>
                <a:schemeClr val="tx1">
                  <a:lumMod val="95000"/>
                  <a:lumOff val="5000"/>
                </a:schemeClr>
              </a:solidFill>
              <a:latin typeface="+mn-lt"/>
            </a:endParaRPr>
          </a:p>
          <a:p>
            <a:pPr algn="just">
              <a:defRPr/>
            </a:pPr>
            <a:r>
              <a:rPr lang="en-US" sz="1600" dirty="0">
                <a:latin typeface="+mn-lt"/>
              </a:rPr>
              <a:t>The</a:t>
            </a:r>
            <a:r>
              <a:rPr lang="mt-MT" sz="1600" dirty="0">
                <a:latin typeface="+mn-lt"/>
              </a:rPr>
              <a:t> </a:t>
            </a:r>
            <a:r>
              <a:rPr lang="en-US" sz="1600" dirty="0">
                <a:latin typeface="+mn-lt"/>
              </a:rPr>
              <a:t>API </a:t>
            </a:r>
            <a:r>
              <a:rPr lang="mt-MT" sz="1600" dirty="0">
                <a:latin typeface="+mn-lt"/>
              </a:rPr>
              <a:t>is considered as </a:t>
            </a:r>
            <a:r>
              <a:rPr lang="en-US" sz="1600" dirty="0">
                <a:latin typeface="+mn-lt"/>
              </a:rPr>
              <a:t>"optional“</a:t>
            </a:r>
            <a:r>
              <a:rPr lang="mt-MT" sz="1600" dirty="0">
                <a:latin typeface="+mn-lt"/>
              </a:rPr>
              <a:t> API as an application can still be build without using the Location-Based API. </a:t>
            </a:r>
          </a:p>
          <a:p>
            <a:pPr algn="just">
              <a:defRPr/>
            </a:pPr>
            <a:endParaRPr lang="mt-MT" sz="1600" dirty="0">
              <a:latin typeface="+mn-lt"/>
            </a:endParaRPr>
          </a:p>
          <a:p>
            <a:pPr algn="just">
              <a:defRPr/>
            </a:pPr>
            <a:r>
              <a:rPr lang="en-US" sz="1600" dirty="0">
                <a:latin typeface="+mn-lt"/>
              </a:rPr>
              <a:t>For example, an </a:t>
            </a:r>
            <a:r>
              <a:rPr lang="mt-MT" sz="1600" dirty="0">
                <a:latin typeface="+mn-lt"/>
              </a:rPr>
              <a:t>Android </a:t>
            </a:r>
            <a:r>
              <a:rPr lang="en-US" sz="1600" dirty="0">
                <a:latin typeface="+mn-lt"/>
              </a:rPr>
              <a:t>application </a:t>
            </a:r>
            <a:r>
              <a:rPr lang="mt-MT" sz="1600" dirty="0">
                <a:latin typeface="+mn-lt"/>
              </a:rPr>
              <a:t>cannot be writtien </a:t>
            </a:r>
            <a:r>
              <a:rPr lang="en-US" sz="1600" dirty="0">
                <a:latin typeface="+mn-lt"/>
              </a:rPr>
              <a:t>without using the Activity and Intent APIs, but </a:t>
            </a:r>
            <a:r>
              <a:rPr lang="mt-MT" sz="1600" dirty="0">
                <a:latin typeface="+mn-lt"/>
              </a:rPr>
              <a:t>an</a:t>
            </a:r>
            <a:r>
              <a:rPr lang="en-US" sz="1600" dirty="0">
                <a:latin typeface="+mn-lt"/>
              </a:rPr>
              <a:t> application may not need to know where the user is, so </a:t>
            </a:r>
            <a:r>
              <a:rPr lang="mt-MT" sz="1600" dirty="0">
                <a:latin typeface="+mn-lt"/>
              </a:rPr>
              <a:t>the</a:t>
            </a:r>
            <a:r>
              <a:rPr lang="en-US" sz="1600" dirty="0">
                <a:latin typeface="+mn-lt"/>
              </a:rPr>
              <a:t> need</a:t>
            </a:r>
            <a:r>
              <a:rPr lang="mt-MT" sz="1600" dirty="0">
                <a:latin typeface="+mn-lt"/>
              </a:rPr>
              <a:t> of</a:t>
            </a:r>
            <a:r>
              <a:rPr lang="en-US" sz="1600" dirty="0">
                <a:latin typeface="+mn-lt"/>
              </a:rPr>
              <a:t> the Location-Based Services API</a:t>
            </a:r>
            <a:r>
              <a:rPr lang="mt-MT" sz="1600" dirty="0">
                <a:latin typeface="+mn-lt"/>
              </a:rPr>
              <a:t> maybe not be use</a:t>
            </a:r>
            <a:r>
              <a:rPr lang="en-US" sz="1600" dirty="0">
                <a:latin typeface="+mn-lt"/>
              </a:rPr>
              <a:t>. In this sense, the LBS API is optional where the Activity API is not.</a:t>
            </a:r>
            <a:endParaRPr lang="mt-MT" sz="1600" dirty="0">
              <a:latin typeface="+mn-lt"/>
            </a:endParaRPr>
          </a:p>
          <a:p>
            <a:pPr algn="just">
              <a:defRPr/>
            </a:pPr>
            <a:endParaRPr lang="mt-MT" sz="1600" dirty="0">
              <a:solidFill>
                <a:schemeClr val="tx1">
                  <a:lumMod val="95000"/>
                  <a:lumOff val="5000"/>
                </a:schemeClr>
              </a:solidFill>
              <a:latin typeface="+mn-lt"/>
            </a:endParaRPr>
          </a:p>
        </p:txBody>
      </p:sp>
      <p:sp>
        <p:nvSpPr>
          <p:cNvPr id="11" name="Title 1"/>
          <p:cNvSpPr txBox="1">
            <a:spLocks/>
          </p:cNvSpPr>
          <p:nvPr/>
        </p:nvSpPr>
        <p:spPr bwMode="auto">
          <a:xfrm>
            <a:off x="528638" y="71438"/>
            <a:ext cx="6686550" cy="857250"/>
          </a:xfrm>
          <a:prstGeom prst="rect">
            <a:avLst/>
          </a:prstGeom>
          <a:noFill/>
          <a:ln w="9525">
            <a:noFill/>
            <a:miter lim="800000"/>
            <a:headEnd/>
            <a:tailEnd/>
          </a:ln>
        </p:spPr>
        <p:txBody>
          <a:bodyPr anchor="ctr"/>
          <a:lstStyle/>
          <a:p>
            <a:pPr>
              <a:defRPr/>
            </a:pPr>
            <a:r>
              <a:rPr lang="mt-MT" sz="4800" dirty="0">
                <a:solidFill>
                  <a:schemeClr val="tx2">
                    <a:lumMod val="60000"/>
                    <a:lumOff val="40000"/>
                  </a:schemeClr>
                </a:solidFill>
                <a:latin typeface="+mj-lt"/>
                <a:ea typeface="+mj-ea"/>
                <a:cs typeface="+mj-cs"/>
              </a:rPr>
              <a:t>Location-Based Services</a:t>
            </a:r>
            <a:endParaRPr lang="en-US" sz="4800" dirty="0">
              <a:solidFill>
                <a:schemeClr val="tx2">
                  <a:lumMod val="60000"/>
                  <a:lumOff val="40000"/>
                </a:schemeClr>
              </a:solidFill>
              <a:latin typeface="+mj-lt"/>
              <a:ea typeface="+mj-ea"/>
              <a:cs typeface="+mj-cs"/>
            </a:endParaRPr>
          </a:p>
        </p:txBody>
      </p:sp>
      <p:cxnSp>
        <p:nvCxnSpPr>
          <p:cNvPr id="12" name="Straight Connector 11"/>
          <p:cNvCxnSpPr/>
          <p:nvPr/>
        </p:nvCxnSpPr>
        <p:spPr>
          <a:xfrm>
            <a:off x="571500" y="928688"/>
            <a:ext cx="7929563" cy="158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86500" y="928688"/>
            <a:ext cx="2214563" cy="400050"/>
          </a:xfrm>
          <a:prstGeom prst="rect">
            <a:avLst/>
          </a:prstGeom>
          <a:noFill/>
        </p:spPr>
        <p:txBody>
          <a:bodyPr>
            <a:spAutoFit/>
          </a:bodyPr>
          <a:lstStyle/>
          <a:p>
            <a:pPr algn="r">
              <a:defRPr/>
            </a:pPr>
            <a:r>
              <a:rPr lang="mt-MT" sz="2000" dirty="0">
                <a:solidFill>
                  <a:schemeClr val="bg1">
                    <a:lumMod val="50000"/>
                  </a:schemeClr>
                </a:solidFill>
                <a:latin typeface="+mn-lt"/>
              </a:rPr>
              <a:t>Introduction</a:t>
            </a:r>
            <a:endParaRPr lang="en-US" sz="2000" dirty="0">
              <a:solidFill>
                <a:schemeClr val="bg1">
                  <a:lumMod val="50000"/>
                </a:schemeClr>
              </a:solidFill>
              <a:latin typeface="+mn-lt"/>
            </a:endParaRPr>
          </a:p>
        </p:txBody>
      </p:sp>
      <p:pic>
        <p:nvPicPr>
          <p:cNvPr id="3080" name="Picture 2" descr="http://www.techchee.com/wp-content/uploads/2007/11/google-mobile-linux-based-os-with-java-topping-051107.jpg"/>
          <p:cNvPicPr>
            <a:picLocks noChangeAspect="1" noChangeArrowheads="1"/>
          </p:cNvPicPr>
          <p:nvPr/>
        </p:nvPicPr>
        <p:blipFill>
          <a:blip r:embed="rId2" cstate="print"/>
          <a:srcRect/>
          <a:stretch>
            <a:fillRect/>
          </a:stretch>
        </p:blipFill>
        <p:spPr bwMode="auto">
          <a:xfrm>
            <a:off x="6357938" y="4829175"/>
            <a:ext cx="2332037" cy="1506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528638" y="71438"/>
            <a:ext cx="7258050" cy="857250"/>
          </a:xfrm>
        </p:spPr>
        <p:txBody>
          <a:bodyPr>
            <a:normAutofit/>
          </a:bodyPr>
          <a:lstStyle/>
          <a:p>
            <a:pPr algn="l" eaLnBrk="1" hangingPunct="1">
              <a:defRPr/>
            </a:pPr>
            <a:r>
              <a:rPr lang="en-GB" sz="4800" dirty="0" smtClean="0">
                <a:solidFill>
                  <a:schemeClr val="tx2">
                    <a:lumMod val="60000"/>
                    <a:lumOff val="40000"/>
                  </a:schemeClr>
                </a:solidFill>
              </a:rPr>
              <a:t>Location-Based Services</a:t>
            </a:r>
            <a:endParaRPr lang="en-US" sz="4800" dirty="0" smtClean="0">
              <a:solidFill>
                <a:schemeClr val="tx2">
                  <a:lumMod val="60000"/>
                  <a:lumOff val="40000"/>
                </a:schemeClr>
              </a:solidFill>
            </a:endParaRPr>
          </a:p>
        </p:txBody>
      </p:sp>
      <p:sp>
        <p:nvSpPr>
          <p:cNvPr id="4" name="Slide Number Placeholder 3"/>
          <p:cNvSpPr>
            <a:spLocks noGrp="1"/>
          </p:cNvSpPr>
          <p:nvPr>
            <p:ph type="sldNum" sz="quarter" idx="12"/>
          </p:nvPr>
        </p:nvSpPr>
        <p:spPr/>
        <p:txBody>
          <a:bodyPr/>
          <a:lstStyle/>
          <a:p>
            <a:pPr>
              <a:defRPr/>
            </a:pPr>
            <a:fld id="{52EA2CC1-C0D1-4946-95D1-A33ECC9BB91C}" type="slidenum">
              <a:rPr lang="en-US" smtClean="0"/>
              <a:pPr>
                <a:defRPr/>
              </a:pPr>
              <a:t>9</a:t>
            </a:fld>
            <a:endParaRPr lang="en-US" dirty="0"/>
          </a:p>
        </p:txBody>
      </p:sp>
      <p:sp>
        <p:nvSpPr>
          <p:cNvPr id="8" name="TextBox 7"/>
          <p:cNvSpPr txBox="1"/>
          <p:nvPr/>
        </p:nvSpPr>
        <p:spPr>
          <a:xfrm>
            <a:off x="500063" y="1500188"/>
            <a:ext cx="8143875" cy="3786187"/>
          </a:xfrm>
          <a:prstGeom prst="rect">
            <a:avLst/>
          </a:prstGeom>
          <a:noFill/>
        </p:spPr>
        <p:txBody>
          <a:bodyPr>
            <a:spAutoFit/>
          </a:bodyPr>
          <a:lstStyle/>
          <a:p>
            <a:pPr algn="just">
              <a:defRPr/>
            </a:pPr>
            <a:r>
              <a:rPr lang="en-US" sz="1600" dirty="0">
                <a:latin typeface="+mn-lt"/>
              </a:rPr>
              <a:t>Location based services can be used in so many different scenarios.</a:t>
            </a:r>
            <a:r>
              <a:rPr lang="mt-MT" sz="1600" dirty="0">
                <a:latin typeface="+mn-lt"/>
              </a:rPr>
              <a:t> Such </a:t>
            </a:r>
            <a:r>
              <a:rPr lang="en-GB" sz="1600" dirty="0">
                <a:latin typeface="+mn-lt"/>
              </a:rPr>
              <a:t>examples include :</a:t>
            </a:r>
          </a:p>
          <a:p>
            <a:pPr algn="just">
              <a:buFont typeface="Arial" pitchFamily="34" charset="0"/>
              <a:buChar char="•"/>
              <a:defRPr/>
            </a:pPr>
            <a:endParaRPr lang="en-US" sz="1600" dirty="0">
              <a:latin typeface="+mn-lt"/>
            </a:endParaRPr>
          </a:p>
          <a:p>
            <a:pPr lvl="1" algn="just">
              <a:buFont typeface="Arial" pitchFamily="34" charset="0"/>
              <a:buChar char="•"/>
              <a:defRPr/>
            </a:pPr>
            <a:r>
              <a:rPr lang="en-US" sz="1600" dirty="0">
                <a:latin typeface="+mn-lt"/>
              </a:rPr>
              <a:t>Ride Sharing</a:t>
            </a:r>
          </a:p>
          <a:p>
            <a:pPr lvl="1" algn="just">
              <a:buFont typeface="Arial" pitchFamily="34" charset="0"/>
              <a:buChar char="•"/>
              <a:defRPr/>
            </a:pPr>
            <a:r>
              <a:rPr lang="en-US" sz="1600" dirty="0">
                <a:latin typeface="+mn-lt"/>
              </a:rPr>
              <a:t>Meet Anywhere</a:t>
            </a:r>
          </a:p>
          <a:p>
            <a:pPr lvl="1">
              <a:buFont typeface="Arial" pitchFamily="34" charset="0"/>
              <a:buChar char="•"/>
              <a:defRPr/>
            </a:pPr>
            <a:r>
              <a:rPr lang="en-US" sz="1600" dirty="0">
                <a:latin typeface="+mn-lt"/>
              </a:rPr>
              <a:t>Social networking/Mobile Social networking</a:t>
            </a:r>
          </a:p>
          <a:p>
            <a:pPr lvl="1">
              <a:buFont typeface="Arial" pitchFamily="34" charset="0"/>
              <a:buChar char="•"/>
              <a:defRPr/>
            </a:pPr>
            <a:r>
              <a:rPr lang="en-US" sz="1600" dirty="0">
                <a:latin typeface="+mn-lt"/>
              </a:rPr>
              <a:t>Buddy Finder/ Friend finder</a:t>
            </a:r>
          </a:p>
          <a:p>
            <a:pPr lvl="1">
              <a:buFont typeface="Arial" pitchFamily="34" charset="0"/>
              <a:buChar char="•"/>
              <a:defRPr/>
            </a:pPr>
            <a:r>
              <a:rPr lang="en-US" sz="1600" dirty="0">
                <a:latin typeface="+mn-lt"/>
              </a:rPr>
              <a:t>location based Advertisement</a:t>
            </a:r>
          </a:p>
          <a:p>
            <a:pPr lvl="1">
              <a:buFont typeface="Arial" pitchFamily="34" charset="0"/>
              <a:buChar char="•"/>
              <a:defRPr/>
            </a:pPr>
            <a:r>
              <a:rPr lang="en-US" sz="1600" dirty="0">
                <a:latin typeface="+mn-lt"/>
              </a:rPr>
              <a:t>location based business locator</a:t>
            </a:r>
          </a:p>
          <a:p>
            <a:pPr lvl="1">
              <a:buFont typeface="Arial" pitchFamily="34" charset="0"/>
              <a:buChar char="•"/>
              <a:defRPr/>
            </a:pPr>
            <a:r>
              <a:rPr lang="en-US" sz="1600" dirty="0">
                <a:latin typeface="+mn-lt"/>
              </a:rPr>
              <a:t>tourism guides with text popup in different locations</a:t>
            </a:r>
          </a:p>
          <a:p>
            <a:pPr lvl="1">
              <a:buFont typeface="Arial" pitchFamily="34" charset="0"/>
              <a:buChar char="•"/>
              <a:defRPr/>
            </a:pPr>
            <a:r>
              <a:rPr lang="en-US" sz="1600" dirty="0">
                <a:latin typeface="+mn-lt"/>
              </a:rPr>
              <a:t>Navigation</a:t>
            </a:r>
          </a:p>
          <a:p>
            <a:pPr lvl="1">
              <a:buFont typeface="Arial" pitchFamily="34" charset="0"/>
              <a:buChar char="•"/>
              <a:defRPr/>
            </a:pPr>
            <a:r>
              <a:rPr lang="en-US" sz="1600" dirty="0">
                <a:latin typeface="+mn-lt"/>
              </a:rPr>
              <a:t>Traffic management</a:t>
            </a:r>
          </a:p>
          <a:p>
            <a:pPr lvl="1">
              <a:buFont typeface="Arial" pitchFamily="34" charset="0"/>
              <a:buChar char="•"/>
              <a:defRPr/>
            </a:pPr>
            <a:r>
              <a:rPr lang="en-US" sz="1600" dirty="0">
                <a:latin typeface="+mn-lt"/>
              </a:rPr>
              <a:t>Car Parking guide</a:t>
            </a:r>
          </a:p>
          <a:p>
            <a:pPr lvl="1">
              <a:buFont typeface="Arial" pitchFamily="34" charset="0"/>
              <a:buChar char="•"/>
              <a:defRPr/>
            </a:pPr>
            <a:r>
              <a:rPr lang="en-US" sz="1600" dirty="0">
                <a:latin typeface="+mn-lt"/>
              </a:rPr>
              <a:t>Mobile games</a:t>
            </a:r>
          </a:p>
          <a:p>
            <a:pPr lvl="1">
              <a:buFont typeface="Arial" pitchFamily="34" charset="0"/>
              <a:buChar char="•"/>
              <a:defRPr/>
            </a:pPr>
            <a:r>
              <a:rPr lang="en-US" sz="1600" dirty="0">
                <a:latin typeface="+mn-lt"/>
              </a:rPr>
              <a:t>Emergency Services</a:t>
            </a:r>
          </a:p>
          <a:p>
            <a:pPr algn="just">
              <a:buFont typeface="Arial" pitchFamily="34" charset="0"/>
              <a:buChar char="•"/>
              <a:defRPr/>
            </a:pPr>
            <a:endParaRPr lang="en-US" sz="1600" dirty="0">
              <a:latin typeface="+mn-lt"/>
            </a:endParaRPr>
          </a:p>
        </p:txBody>
      </p:sp>
      <p:cxnSp>
        <p:nvCxnSpPr>
          <p:cNvPr id="15" name="Straight Connector 14"/>
          <p:cNvCxnSpPr/>
          <p:nvPr/>
        </p:nvCxnSpPr>
        <p:spPr>
          <a:xfrm>
            <a:off x="571500" y="928688"/>
            <a:ext cx="8001000" cy="158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00563" y="928688"/>
            <a:ext cx="4143375" cy="400050"/>
          </a:xfrm>
          <a:prstGeom prst="rect">
            <a:avLst/>
          </a:prstGeom>
          <a:noFill/>
        </p:spPr>
        <p:txBody>
          <a:bodyPr>
            <a:spAutoFit/>
          </a:bodyPr>
          <a:lstStyle/>
          <a:p>
            <a:pPr algn="r">
              <a:defRPr/>
            </a:pPr>
            <a:r>
              <a:rPr lang="en-GB" sz="2000" dirty="0">
                <a:solidFill>
                  <a:schemeClr val="bg1">
                    <a:lumMod val="50000"/>
                  </a:schemeClr>
                </a:solidFill>
                <a:latin typeface="+mn-lt"/>
              </a:rPr>
              <a:t>Scenarios</a:t>
            </a:r>
            <a:endParaRPr lang="en-US" sz="2000" dirty="0">
              <a:solidFill>
                <a:schemeClr val="bg1">
                  <a:lumMod val="50000"/>
                </a:schemeClr>
              </a:solidFill>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388</TotalTime>
  <Words>1876</Words>
  <Application>Microsoft Office PowerPoint</Application>
  <PresentationFormat>On-screen Show (4:3)</PresentationFormat>
  <Paragraphs>242</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Bahnschrift SemiLight Condensed</vt:lpstr>
      <vt:lpstr>Calibri</vt:lpstr>
      <vt:lpstr>Calibri Light</vt:lpstr>
      <vt:lpstr>Roboto</vt:lpstr>
      <vt:lpstr>Times New Roman</vt:lpstr>
      <vt:lpstr>Verdana</vt:lpstr>
      <vt:lpstr>Wingdings</vt:lpstr>
      <vt:lpstr>Office Theme</vt:lpstr>
      <vt:lpstr>INTRODUCTION TO LOCATION BASED SERVICES</vt:lpstr>
      <vt:lpstr>WHAT IS A LOCATION BASED SERVICE?</vt:lpstr>
      <vt:lpstr>PowerPoint Presentation</vt:lpstr>
      <vt:lpstr>GOOGLE MAPS V2 SERVICES USING GOOGLE API</vt:lpstr>
      <vt:lpstr>PowerPoint Presentation</vt:lpstr>
      <vt:lpstr>PowerPoint Presentation</vt:lpstr>
      <vt:lpstr>PowerPoint Presentation</vt:lpstr>
      <vt:lpstr>PowerPoint Presentation</vt:lpstr>
      <vt:lpstr>Location-Based Services</vt:lpstr>
      <vt:lpstr>Location-Based Services</vt:lpstr>
      <vt:lpstr>PowerPoint Presentation</vt:lpstr>
      <vt:lpstr>android.location</vt:lpstr>
      <vt:lpstr>android.location</vt:lpstr>
      <vt:lpstr>android.location</vt:lpstr>
      <vt:lpstr>android.location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dc:creator>
  <cp:lastModifiedBy>Intel</cp:lastModifiedBy>
  <cp:revision>55</cp:revision>
  <dcterms:created xsi:type="dcterms:W3CDTF">2008-03-03T09:25:33Z</dcterms:created>
  <dcterms:modified xsi:type="dcterms:W3CDTF">2022-11-15T15:24:04Z</dcterms:modified>
</cp:coreProperties>
</file>