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83"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629881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43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19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976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14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20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01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83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59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031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612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77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00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16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632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292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97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36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71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51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30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31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638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80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4294967295"/>
          </p:nvPr>
        </p:nvSpPr>
        <p:spPr>
          <a:xfrm>
            <a:off x="0" y="0"/>
            <a:ext cx="9072880" cy="648208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0066FF"/>
              </a:buClr>
              <a:buSzPts val="4400"/>
              <a:buFont typeface="Arial"/>
              <a:buNone/>
            </a:pPr>
            <a:r>
              <a:rPr lang="en-US" sz="4400" b="0" i="0" u="none" strike="noStrike" cap="none" dirty="0">
                <a:solidFill>
                  <a:srgbClr val="0066FF"/>
                </a:solidFill>
                <a:latin typeface="Times New Roman" panose="02020603050405020304" pitchFamily="18" charset="0"/>
                <a:ea typeface="Times New Roman"/>
                <a:cs typeface="Times New Roman" panose="02020603050405020304" pitchFamily="18" charset="0"/>
                <a:sym typeface="Times New Roman"/>
              </a:rPr>
              <a:t>UNIT 3 </a:t>
            </a:r>
            <a:endParaRPr lang="en-US" sz="4400" dirty="0">
              <a:solidFill>
                <a:srgbClr val="0066FF"/>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ctr" rtl="0">
              <a:lnSpc>
                <a:spcPct val="100000"/>
              </a:lnSpc>
              <a:spcBef>
                <a:spcPts val="0"/>
              </a:spcBef>
              <a:spcAft>
                <a:spcPts val="0"/>
              </a:spcAft>
              <a:buClr>
                <a:srgbClr val="0066FF"/>
              </a:buClr>
              <a:buSzPts val="4400"/>
              <a:buFont typeface="Arial"/>
              <a:buNone/>
            </a:pPr>
            <a:r>
              <a:rPr lang="en-US" sz="4400" b="0" i="0" u="none" strike="noStrike" cap="none" dirty="0">
                <a:solidFill>
                  <a:srgbClr val="0066FF"/>
                </a:solidFill>
                <a:latin typeface="Times New Roman" panose="02020603050405020304" pitchFamily="18" charset="0"/>
                <a:ea typeface="Times New Roman"/>
                <a:cs typeface="Times New Roman" panose="02020603050405020304" pitchFamily="18" charset="0"/>
                <a:sym typeface="Times New Roman"/>
              </a:rPr>
              <a:t>Small Scale Fading </a:t>
            </a:r>
          </a:p>
          <a:p>
            <a:pPr marL="342900" marR="0" lvl="0" indent="-342900" algn="just" rtl="0">
              <a:lnSpc>
                <a:spcPct val="100000"/>
              </a:lnSpc>
              <a:spcBef>
                <a:spcPts val="360"/>
              </a:spcBef>
              <a:spcAft>
                <a:spcPts val="0"/>
              </a:spcAft>
              <a:buClr>
                <a:srgbClr val="00B050"/>
              </a:buClr>
              <a:buSzPts val="1800"/>
              <a:buFont typeface="Arial"/>
              <a:buNone/>
            </a:pPr>
            <a:r>
              <a:rPr lang="en-US" sz="1800" b="0" i="0" u="none" strike="noStrike" cap="none" dirty="0">
                <a:solidFill>
                  <a:srgbClr val="00B050"/>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a:solidFill>
                  <a:schemeClr val="accent5">
                    <a:lumMod val="75000"/>
                  </a:schemeClr>
                </a:solidFill>
                <a:latin typeface="Times New Roman" panose="02020603050405020304" pitchFamily="18" charset="0"/>
                <a:ea typeface="Times New Roman"/>
                <a:cs typeface="Times New Roman" panose="02020603050405020304" pitchFamily="18" charset="0"/>
                <a:sym typeface="Times New Roman"/>
              </a:rPr>
              <a:t>Introduction Small scale multipath  propagation, Impulse response  model of multipath channel, Impulse response model of  multipath channel </a:t>
            </a:r>
          </a:p>
          <a:p>
            <a:pPr marL="342900" marR="0" lvl="0" indent="-342900" algn="just" rtl="0">
              <a:lnSpc>
                <a:spcPct val="100000"/>
              </a:lnSpc>
              <a:spcBef>
                <a:spcPts val="360"/>
              </a:spcBef>
              <a:spcAft>
                <a:spcPts val="0"/>
              </a:spcAft>
              <a:buClr>
                <a:srgbClr val="00B050"/>
              </a:buClr>
              <a:buSzPts val="1800"/>
              <a:buFont typeface="Arial"/>
              <a:buNone/>
            </a:pPr>
            <a:endParaRPr lang="en-US" sz="20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342900" indent="-342900" algn="just">
              <a:spcBef>
                <a:spcPts val="360"/>
              </a:spcBef>
              <a:buClr>
                <a:srgbClr val="00B050"/>
              </a:buClr>
              <a:buSzPts val="1800"/>
              <a:buNone/>
            </a:pPr>
            <a:r>
              <a:rPr lang="en-US" sz="2000" b="1" dirty="0">
                <a:solidFill>
                  <a:srgbClr val="00B050"/>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a:solidFill>
                  <a:schemeClr val="accent2">
                    <a:lumMod val="75000"/>
                  </a:schemeClr>
                </a:solidFill>
                <a:latin typeface="Times New Roman" panose="02020603050405020304" pitchFamily="18" charset="0"/>
                <a:ea typeface="Times New Roman"/>
                <a:cs typeface="Times New Roman" panose="02020603050405020304" pitchFamily="18" charset="0"/>
                <a:sym typeface="Times New Roman"/>
              </a:rPr>
              <a:t>Small scale  multipath measurements - Direct  Pulse measurement, Sliding correlator  measurement, Swept  frequency measurement, Parameters of mobile multipath  channels - Time dispersion and  Coherent bandwidth, Parameters of mobile multipath  channels - Doppler spread and  Coherent time</a:t>
            </a:r>
          </a:p>
          <a:p>
            <a:pPr marL="342900" marR="0" lvl="0" indent="-342900" algn="just" rtl="0">
              <a:lnSpc>
                <a:spcPct val="100000"/>
              </a:lnSpc>
              <a:spcBef>
                <a:spcPts val="360"/>
              </a:spcBef>
              <a:spcAft>
                <a:spcPts val="0"/>
              </a:spcAft>
              <a:buClr>
                <a:srgbClr val="00B050"/>
              </a:buClr>
              <a:buSzPts val="1800"/>
              <a:buFont typeface="Arial"/>
              <a:buNone/>
            </a:pPr>
            <a:r>
              <a:rPr lang="en-US" sz="2000" b="1" dirty="0">
                <a:solidFill>
                  <a:srgbClr val="00B050"/>
                </a:solidFill>
                <a:latin typeface="Times New Roman" panose="02020603050405020304" pitchFamily="18" charset="0"/>
                <a:ea typeface="Times New Roman"/>
                <a:cs typeface="Times New Roman" panose="02020603050405020304" pitchFamily="18" charset="0"/>
                <a:sym typeface="Times New Roman"/>
              </a:rPr>
              <a:t>	</a:t>
            </a:r>
          </a:p>
          <a:p>
            <a:pPr marL="342900" marR="0" lvl="0" indent="-342900" algn="just" rtl="0">
              <a:lnSpc>
                <a:spcPct val="100000"/>
              </a:lnSpc>
              <a:spcBef>
                <a:spcPts val="360"/>
              </a:spcBef>
              <a:spcAft>
                <a:spcPts val="0"/>
              </a:spcAft>
              <a:buClr>
                <a:srgbClr val="00B050"/>
              </a:buClr>
              <a:buSzPts val="1800"/>
              <a:buFont typeface="Arial"/>
              <a:buNone/>
            </a:pPr>
            <a:r>
              <a:rPr lang="en-US" sz="2000" b="1" i="0" u="none" strike="noStrike" cap="none" dirty="0">
                <a:solidFill>
                  <a:srgbClr val="00B050"/>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Types of fading: Flat and Frequency selective fading, Types of fading: Flat and  Frequency selective fading, Types of fading: Fast and Slow  fading, </a:t>
            </a:r>
            <a:r>
              <a:rPr lang="en-US" sz="2000" b="1" i="0" u="none" strike="noStrike" cap="none" dirty="0" err="1">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Ricean</a:t>
            </a:r>
            <a:r>
              <a:rPr lang="en-US" sz="20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 distribution, Rayleigh distribution , Solving problems – Doppler effect </a:t>
            </a:r>
          </a:p>
          <a:p>
            <a:pPr algn="just"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dirty="0">
                <a:solidFill>
                  <a:schemeClr val="bg2">
                    <a:lumMod val="50000"/>
                  </a:schemeClr>
                </a:solidFill>
                <a:latin typeface="Times New Roman" panose="02020603050405020304" pitchFamily="18" charset="0"/>
                <a:cs typeface="Times New Roman" panose="02020603050405020304" pitchFamily="18" charset="0"/>
              </a:rPr>
              <a:t>	</a:t>
            </a:r>
          </a:p>
          <a:p>
            <a:pPr algn="just"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800" b="1" u="sng" dirty="0">
                <a:solidFill>
                  <a:schemeClr val="bg2">
                    <a:lumMod val="50000"/>
                  </a:schemeClr>
                </a:solidFill>
                <a:latin typeface="Times New Roman" panose="02020603050405020304" pitchFamily="18" charset="0"/>
                <a:cs typeface="Times New Roman" panose="02020603050405020304" pitchFamily="18" charset="0"/>
              </a:rPr>
              <a:t>Text books, references:</a:t>
            </a:r>
          </a:p>
          <a:p>
            <a:pPr marL="0" indent="0" algn="just" defTabSz="457200">
              <a:lnSpc>
                <a:spcPct val="93000"/>
              </a:lnSpc>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dirty="0">
                <a:solidFill>
                  <a:schemeClr val="bg2">
                    <a:lumMod val="50000"/>
                  </a:schemeClr>
                </a:solidFill>
                <a:latin typeface="Times New Roman" panose="02020603050405020304" pitchFamily="18" charset="0"/>
                <a:cs typeface="Times New Roman" panose="02020603050405020304" pitchFamily="18" charset="0"/>
              </a:rPr>
              <a:t>	       Rappaport T.S, “Wireless Communications: Principles and Practice”, Pearson      	       education</a:t>
            </a:r>
          </a:p>
          <a:p>
            <a:pPr marL="342900" marR="0" lvl="0" indent="-342900" algn="just" rtl="0">
              <a:lnSpc>
                <a:spcPct val="100000"/>
              </a:lnSpc>
              <a:spcBef>
                <a:spcPts val="360"/>
              </a:spcBef>
              <a:spcAft>
                <a:spcPts val="0"/>
              </a:spcAft>
              <a:buClr>
                <a:srgbClr val="00B050"/>
              </a:buClr>
              <a:buSzPts val="1800"/>
              <a:buFont typeface="Arial"/>
              <a:buNone/>
            </a:pPr>
            <a:endParaRPr lang="en-US" sz="2000" b="0" i="0" u="none" strike="noStrike" cap="none" dirty="0">
              <a:solidFill>
                <a:srgbClr val="00B05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just" rtl="0">
              <a:lnSpc>
                <a:spcPct val="100000"/>
              </a:lnSpc>
              <a:spcBef>
                <a:spcPts val="360"/>
              </a:spcBef>
              <a:spcAft>
                <a:spcPts val="0"/>
              </a:spcAft>
              <a:buClr>
                <a:srgbClr val="00B050"/>
              </a:buClr>
              <a:buSzPts val="1800"/>
              <a:buFont typeface="Arial"/>
              <a:buNone/>
            </a:pPr>
            <a:endParaRPr lang="en-US" sz="1800" dirty="0">
              <a:solidFill>
                <a:srgbClr val="00B050"/>
              </a:solidFill>
              <a:latin typeface="Times New Roman" panose="02020603050405020304" pitchFamily="18" charset="0"/>
              <a:cs typeface="Times New Roman" panose="02020603050405020304" pitchFamily="18" charset="0"/>
              <a:sym typeface="Times New Roman"/>
            </a:endParaRPr>
          </a:p>
          <a:p>
            <a:pPr marL="342900" marR="0" lvl="0" indent="-342900" algn="just" rtl="0">
              <a:lnSpc>
                <a:spcPct val="100000"/>
              </a:lnSpc>
              <a:spcBef>
                <a:spcPts val="360"/>
              </a:spcBef>
              <a:spcAft>
                <a:spcPts val="0"/>
              </a:spcAft>
              <a:buClr>
                <a:srgbClr val="00B050"/>
              </a:buClr>
              <a:buSzPts val="1800"/>
              <a:buFont typeface="Arial"/>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684212" y="1341437"/>
            <a:ext cx="7773987" cy="4754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Doppler Shift</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 mobile moves at a constant velocity </a:t>
            </a:r>
            <a:r>
              <a:rPr lang="en-US" sz="2400" b="0" i="1" u="none" strike="noStrike" cap="none">
                <a:solidFill>
                  <a:schemeClr val="dk1"/>
                </a:solidFill>
                <a:latin typeface="Times New Roman"/>
                <a:ea typeface="Times New Roman"/>
                <a:cs typeface="Times New Roman"/>
                <a:sym typeface="Times New Roman"/>
              </a:rPr>
              <a:t>v</a:t>
            </a:r>
            <a:r>
              <a:rPr lang="en-US" sz="2400" b="0" i="0" u="none" strike="noStrike" cap="none">
                <a:solidFill>
                  <a:schemeClr val="dk1"/>
                </a:solidFill>
                <a:latin typeface="Times New Roman"/>
                <a:ea typeface="Times New Roman"/>
                <a:cs typeface="Times New Roman"/>
                <a:sym typeface="Times New Roman"/>
              </a:rPr>
              <a:t>, along a path segment having length </a:t>
            </a:r>
            <a:r>
              <a:rPr lang="en-US" sz="2400" b="0" i="1" u="none" strike="noStrike" cap="none">
                <a:solidFill>
                  <a:schemeClr val="dk1"/>
                </a:solidFill>
                <a:latin typeface="Times New Roman"/>
                <a:ea typeface="Times New Roman"/>
                <a:cs typeface="Times New Roman"/>
                <a:sym typeface="Times New Roman"/>
              </a:rPr>
              <a:t>d</a:t>
            </a:r>
            <a:r>
              <a:rPr lang="en-US" sz="2400" b="0" i="0" u="none" strike="noStrike" cap="none">
                <a:solidFill>
                  <a:schemeClr val="dk1"/>
                </a:solidFill>
                <a:latin typeface="Times New Roman"/>
                <a:ea typeface="Times New Roman"/>
                <a:cs typeface="Times New Roman"/>
                <a:sym typeface="Times New Roman"/>
              </a:rPr>
              <a:t> between points </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a:solidFill>
                  <a:schemeClr val="dk1"/>
                </a:solidFill>
                <a:latin typeface="Times New Roman"/>
                <a:ea typeface="Times New Roman"/>
                <a:cs typeface="Times New Roman"/>
                <a:sym typeface="Times New Roman"/>
              </a:rPr>
              <a:t> and </a:t>
            </a:r>
            <a:r>
              <a:rPr lang="en-US" sz="2400" b="0" i="1" u="none" strike="noStrike" cap="none">
                <a:solidFill>
                  <a:schemeClr val="dk1"/>
                </a:solidFill>
                <a:latin typeface="Times New Roman"/>
                <a:ea typeface="Times New Roman"/>
                <a:cs typeface="Times New Roman"/>
                <a:sym typeface="Times New Roman"/>
              </a:rPr>
              <a:t>Y</a:t>
            </a:r>
            <a:r>
              <a:rPr lang="en-US" sz="2400" b="0" i="0" u="none" strike="noStrike" cap="none">
                <a:solidFill>
                  <a:schemeClr val="dk1"/>
                </a:solidFill>
                <a:latin typeface="Times New Roman"/>
                <a:ea typeface="Times New Roman"/>
                <a:cs typeface="Times New Roman"/>
                <a:sym typeface="Times New Roman"/>
              </a:rPr>
              <a:t>.</a:t>
            </a:r>
            <a:endParaRPr/>
          </a:p>
          <a:p>
            <a:pPr marL="742950" marR="0" lvl="1" indent="-285750" algn="l" rtl="0">
              <a:lnSpc>
                <a:spcPct val="100000"/>
              </a:lnSpc>
              <a:spcBef>
                <a:spcPts val="48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Path length difference</a:t>
            </a:r>
            <a:endParaRPr/>
          </a:p>
          <a:p>
            <a:pPr marL="742950" marR="0" lvl="1" indent="-13335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48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Phase change</a:t>
            </a:r>
            <a:endParaRPr/>
          </a:p>
          <a:p>
            <a:pPr marL="742950" marR="0" lvl="1" indent="-13335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742950" marR="0" lvl="1" indent="-13335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48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Doppler shift</a:t>
            </a:r>
            <a:endParaRPr/>
          </a:p>
          <a:p>
            <a:pPr marL="0" marR="0" lvl="0" indent="0" algn="l" rtl="0">
              <a:lnSpc>
                <a:spcPct val="100000"/>
              </a:lnSpc>
              <a:spcBef>
                <a:spcPts val="0"/>
              </a:spcBef>
              <a:spcAft>
                <a:spcPts val="0"/>
              </a:spcAft>
              <a:buNone/>
            </a:pPr>
            <a:endParaRPr sz="2400" b="0" i="0" u="none" strike="noStrike" cap="none">
              <a:solidFill>
                <a:srgbClr val="FF0000"/>
              </a:solidFill>
              <a:latin typeface="Times New Roman"/>
              <a:ea typeface="Times New Roman"/>
              <a:cs typeface="Times New Roman"/>
              <a:sym typeface="Times New Roman"/>
            </a:endParaRPr>
          </a:p>
        </p:txBody>
      </p:sp>
      <p:pic>
        <p:nvPicPr>
          <p:cNvPr id="148" name="Google Shape;148;p23" descr="4_1"/>
          <p:cNvPicPr preferRelativeResize="0"/>
          <p:nvPr/>
        </p:nvPicPr>
        <p:blipFill rotWithShape="1">
          <a:blip r:embed="rId3">
            <a:alphaModFix/>
          </a:blip>
          <a:srcRect/>
          <a:stretch/>
        </p:blipFill>
        <p:spPr>
          <a:xfrm>
            <a:off x="4449762" y="2492375"/>
            <a:ext cx="4084637" cy="3092450"/>
          </a:xfrm>
          <a:prstGeom prst="rect">
            <a:avLst/>
          </a:prstGeom>
          <a:noFill/>
          <a:ln>
            <a:noFill/>
          </a:ln>
        </p:spPr>
      </p:pic>
      <p:pic>
        <p:nvPicPr>
          <p:cNvPr id="149" name="Google Shape;149;p23"/>
          <p:cNvPicPr preferRelativeResize="0"/>
          <p:nvPr/>
        </p:nvPicPr>
        <p:blipFill rotWithShape="1">
          <a:blip r:embed="rId4">
            <a:alphaModFix/>
          </a:blip>
          <a:srcRect/>
          <a:stretch/>
        </p:blipFill>
        <p:spPr>
          <a:xfrm>
            <a:off x="2025650" y="3063875"/>
            <a:ext cx="2382837" cy="293687"/>
          </a:xfrm>
          <a:prstGeom prst="rect">
            <a:avLst/>
          </a:prstGeom>
          <a:noFill/>
          <a:ln>
            <a:noFill/>
          </a:ln>
        </p:spPr>
      </p:pic>
      <p:pic>
        <p:nvPicPr>
          <p:cNvPr id="150" name="Google Shape;150;p23"/>
          <p:cNvPicPr preferRelativeResize="0"/>
          <p:nvPr/>
        </p:nvPicPr>
        <p:blipFill rotWithShape="1">
          <a:blip r:embed="rId5">
            <a:alphaModFix/>
          </a:blip>
          <a:srcRect/>
          <a:stretch/>
        </p:blipFill>
        <p:spPr>
          <a:xfrm>
            <a:off x="1617662" y="3998912"/>
            <a:ext cx="2590800" cy="654050"/>
          </a:xfrm>
          <a:prstGeom prst="rect">
            <a:avLst/>
          </a:prstGeom>
          <a:noFill/>
          <a:ln>
            <a:noFill/>
          </a:ln>
        </p:spPr>
      </p:pic>
      <p:pic>
        <p:nvPicPr>
          <p:cNvPr id="151" name="Google Shape;151;p23"/>
          <p:cNvPicPr preferRelativeResize="0"/>
          <p:nvPr/>
        </p:nvPicPr>
        <p:blipFill rotWithShape="1">
          <a:blip r:embed="rId6">
            <a:alphaModFix/>
          </a:blip>
          <a:srcRect/>
          <a:stretch/>
        </p:blipFill>
        <p:spPr>
          <a:xfrm>
            <a:off x="1676400" y="5438775"/>
            <a:ext cx="2381250" cy="654050"/>
          </a:xfrm>
          <a:prstGeom prst="rect">
            <a:avLst/>
          </a:prstGeom>
          <a:noFill/>
          <a:ln>
            <a:noFill/>
          </a:ln>
        </p:spPr>
      </p:pic>
      <p:sp>
        <p:nvSpPr>
          <p:cNvPr id="152" name="Google Shape;152;p23"/>
          <p:cNvSpPr txBox="1"/>
          <p:nvPr/>
        </p:nvSpPr>
        <p:spPr>
          <a:xfrm>
            <a:off x="762000" y="381000"/>
            <a:ext cx="77724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0" i="0" u="none">
                <a:solidFill>
                  <a:schemeClr val="dk1"/>
                </a:solidFill>
                <a:latin typeface="Times New Roman"/>
                <a:ea typeface="Times New Roman"/>
                <a:cs typeface="Times New Roman"/>
                <a:sym typeface="Times New Roman"/>
              </a:rPr>
              <a:t> </a:t>
            </a:r>
            <a:r>
              <a:rPr lang="en-US" sz="4000" b="0" i="0" u="none">
                <a:solidFill>
                  <a:srgbClr val="0066FF"/>
                </a:solidFill>
                <a:latin typeface="Times New Roman"/>
                <a:ea typeface="Times New Roman"/>
                <a:cs typeface="Times New Roman"/>
                <a:sym typeface="Times New Roman"/>
              </a:rPr>
              <a:t>Small-Scale Multipath Propagation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4" descr="C:\Users\Toshiba\Desktop\Ee424 fading_files\ee424-fading-20-638.jpg"/>
          <p:cNvPicPr preferRelativeResize="0"/>
          <p:nvPr/>
        </p:nvPicPr>
        <p:blipFill rotWithShape="1">
          <a:blip r:embed="rId3">
            <a:alphaModFix/>
          </a:blip>
          <a:srcRect/>
          <a:stretch/>
        </p:blipFill>
        <p:spPr>
          <a:xfrm>
            <a:off x="250825" y="115887"/>
            <a:ext cx="8353425" cy="6049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rotWithShape="1">
          <a:blip r:embed="rId3">
            <a:alphaModFix/>
            <a:extLst>
              <a:ext uri="{BEBA8EAE-BF5A-486C-A8C5-ECC9F3942E4B}">
                <a14:imgProps xmlns:a14="http://schemas.microsoft.com/office/drawing/2010/main">
                  <a14:imgLayer r:embed="rId4">
                    <a14:imgEffect>
                      <a14:sharpenSoften amount="67000"/>
                    </a14:imgEffect>
                    <a14:imgEffect>
                      <a14:brightnessContrast bright="32000" contrast="-41000"/>
                    </a14:imgEffect>
                  </a14:imgLayer>
                </a14:imgProps>
              </a:ext>
            </a:extLst>
          </a:blip>
          <a:srcRect/>
          <a:stretch/>
        </p:blipFill>
        <p:spPr>
          <a:xfrm>
            <a:off x="684212" y="404812"/>
            <a:ext cx="7991475" cy="61198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323850" y="381000"/>
            <a:ext cx="8424862"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000"/>
              <a:buFont typeface="Times New Roman"/>
              <a:buNone/>
            </a:pPr>
            <a:r>
              <a:rPr lang="en-US" sz="4000" b="0" i="0" u="none">
                <a:solidFill>
                  <a:srgbClr val="558ED5"/>
                </a:solidFill>
                <a:latin typeface="Times New Roman"/>
                <a:ea typeface="Times New Roman"/>
                <a:cs typeface="Times New Roman"/>
                <a:sym typeface="Times New Roman"/>
              </a:rPr>
              <a:t>Impulse</a:t>
            </a:r>
            <a:r>
              <a:rPr lang="en-US" sz="4000" b="0" i="0" u="none">
                <a:solidFill>
                  <a:srgbClr val="00B0F0"/>
                </a:solidFill>
                <a:latin typeface="Times New Roman"/>
                <a:ea typeface="Times New Roman"/>
                <a:cs typeface="Times New Roman"/>
                <a:sym typeface="Times New Roman"/>
              </a:rPr>
              <a:t> </a:t>
            </a:r>
            <a:r>
              <a:rPr lang="en-US" sz="4000" b="0" i="0" u="none">
                <a:solidFill>
                  <a:srgbClr val="558ED5"/>
                </a:solidFill>
                <a:latin typeface="Times New Roman"/>
                <a:ea typeface="Times New Roman"/>
                <a:cs typeface="Times New Roman"/>
                <a:sym typeface="Times New Roman"/>
              </a:rPr>
              <a:t>Response Model of a Multipath Channel</a:t>
            </a:r>
            <a:endParaRPr/>
          </a:p>
        </p:txBody>
      </p:sp>
      <p:sp>
        <p:nvSpPr>
          <p:cNvPr id="168" name="Google Shape;168;p26"/>
          <p:cNvSpPr txBox="1"/>
          <p:nvPr/>
        </p:nvSpPr>
        <p:spPr>
          <a:xfrm>
            <a:off x="685800" y="1219200"/>
            <a:ext cx="7848600" cy="5378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 mobile radio channel may be modeled as a linear filter with a time varying impulse response</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time variation is due to receiver motion in space</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filtering is due to multipath </a:t>
            </a:r>
            <a:endParaRPr/>
          </a:p>
          <a:p>
            <a:pPr marL="742950" marR="0" lvl="1" indent="-17145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channel impulse response can be expressed as </a:t>
            </a:r>
            <a:r>
              <a:rPr lang="en-US" sz="2000" b="0" i="1" u="none">
                <a:solidFill>
                  <a:schemeClr val="dk1"/>
                </a:solidFill>
                <a:latin typeface="Times New Roman"/>
                <a:ea typeface="Times New Roman"/>
                <a:cs typeface="Times New Roman"/>
                <a:sym typeface="Times New Roman"/>
              </a:rPr>
              <a:t>h(d,t). </a:t>
            </a:r>
            <a:r>
              <a:rPr lang="en-US" sz="2000" b="0" i="0" u="none">
                <a:solidFill>
                  <a:schemeClr val="dk1"/>
                </a:solidFill>
                <a:latin typeface="Times New Roman"/>
                <a:ea typeface="Times New Roman"/>
                <a:cs typeface="Times New Roman"/>
                <a:sym typeface="Times New Roman"/>
              </a:rPr>
              <a:t>Let </a:t>
            </a:r>
            <a:r>
              <a:rPr lang="en-US" sz="2000" b="0" i="1" u="none">
                <a:solidFill>
                  <a:schemeClr val="dk1"/>
                </a:solidFill>
                <a:latin typeface="Times New Roman"/>
                <a:ea typeface="Times New Roman"/>
                <a:cs typeface="Times New Roman"/>
                <a:sym typeface="Times New Roman"/>
              </a:rPr>
              <a:t>x(t)</a:t>
            </a:r>
            <a:r>
              <a:rPr lang="en-US" sz="2000" b="0" i="0" u="none">
                <a:solidFill>
                  <a:schemeClr val="dk1"/>
                </a:solidFill>
                <a:latin typeface="Times New Roman"/>
                <a:ea typeface="Times New Roman"/>
                <a:cs typeface="Times New Roman"/>
                <a:sym typeface="Times New Roman"/>
              </a:rPr>
              <a:t> represent the transmitted signal, then the received signal </a:t>
            </a:r>
            <a:r>
              <a:rPr lang="en-US" sz="2000" b="0" i="1" u="none">
                <a:solidFill>
                  <a:schemeClr val="dk1"/>
                </a:solidFill>
                <a:latin typeface="Times New Roman"/>
                <a:ea typeface="Times New Roman"/>
                <a:cs typeface="Times New Roman"/>
                <a:sym typeface="Times New Roman"/>
              </a:rPr>
              <a:t>y(d,t)</a:t>
            </a:r>
            <a:r>
              <a:rPr lang="en-US" sz="2000" b="0" i="0" u="none">
                <a:solidFill>
                  <a:schemeClr val="dk1"/>
                </a:solidFill>
                <a:latin typeface="Times New Roman"/>
                <a:ea typeface="Times New Roman"/>
                <a:cs typeface="Times New Roman"/>
                <a:sym typeface="Times New Roman"/>
              </a:rPr>
              <a:t> at position </a:t>
            </a:r>
            <a:r>
              <a:rPr lang="en-US" sz="2000" b="0" i="1" u="none">
                <a:solidFill>
                  <a:schemeClr val="dk1"/>
                </a:solidFill>
                <a:latin typeface="Times New Roman"/>
                <a:ea typeface="Times New Roman"/>
                <a:cs typeface="Times New Roman"/>
                <a:sym typeface="Times New Roman"/>
              </a:rPr>
              <a:t>d</a:t>
            </a:r>
            <a:r>
              <a:rPr lang="en-US" sz="2000" b="0" i="0" u="none">
                <a:solidFill>
                  <a:schemeClr val="dk1"/>
                </a:solidFill>
                <a:latin typeface="Times New Roman"/>
                <a:ea typeface="Times New Roman"/>
                <a:cs typeface="Times New Roman"/>
                <a:sym typeface="Times New Roman"/>
              </a:rPr>
              <a:t> can be expressed as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For a causal system </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pic>
        <p:nvPicPr>
          <p:cNvPr id="169" name="Google Shape;169;p26" descr="4_2"/>
          <p:cNvPicPr preferRelativeResize="0"/>
          <p:nvPr/>
        </p:nvPicPr>
        <p:blipFill rotWithShape="1">
          <a:blip r:embed="rId3">
            <a:alphaModFix/>
          </a:blip>
          <a:srcRect/>
          <a:stretch/>
        </p:blipFill>
        <p:spPr>
          <a:xfrm>
            <a:off x="1295400" y="2667000"/>
            <a:ext cx="6629400" cy="1169987"/>
          </a:xfrm>
          <a:prstGeom prst="rect">
            <a:avLst/>
          </a:prstGeom>
          <a:noFill/>
          <a:ln>
            <a:noFill/>
          </a:ln>
        </p:spPr>
      </p:pic>
      <p:pic>
        <p:nvPicPr>
          <p:cNvPr id="170" name="Google Shape;170;p26"/>
          <p:cNvPicPr preferRelativeResize="0"/>
          <p:nvPr/>
        </p:nvPicPr>
        <p:blipFill rotWithShape="1">
          <a:blip r:embed="rId4">
            <a:alphaModFix/>
          </a:blip>
          <a:srcRect/>
          <a:stretch/>
        </p:blipFill>
        <p:spPr>
          <a:xfrm>
            <a:off x="2057400" y="5181600"/>
            <a:ext cx="4532312" cy="590550"/>
          </a:xfrm>
          <a:prstGeom prst="rect">
            <a:avLst/>
          </a:prstGeom>
          <a:noFill/>
          <a:ln>
            <a:noFill/>
          </a:ln>
        </p:spPr>
      </p:pic>
      <p:pic>
        <p:nvPicPr>
          <p:cNvPr id="171" name="Google Shape;171;p26"/>
          <p:cNvPicPr preferRelativeResize="0"/>
          <p:nvPr/>
        </p:nvPicPr>
        <p:blipFill rotWithShape="1">
          <a:blip r:embed="rId5">
            <a:alphaModFix/>
          </a:blip>
          <a:srcRect/>
          <a:stretch/>
        </p:blipFill>
        <p:spPr>
          <a:xfrm>
            <a:off x="3048000" y="5791200"/>
            <a:ext cx="2987675" cy="59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685800" y="765175"/>
            <a:ext cx="7772400" cy="53308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The position of the receiver can be expressed as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We have</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Since </a:t>
            </a:r>
            <a:r>
              <a:rPr lang="en-US" sz="2000" b="0" i="1" u="none">
                <a:solidFill>
                  <a:schemeClr val="dk1"/>
                </a:solidFill>
                <a:latin typeface="Calibri"/>
                <a:ea typeface="Calibri"/>
                <a:cs typeface="Calibri"/>
                <a:sym typeface="Calibri"/>
              </a:rPr>
              <a:t>v</a:t>
            </a:r>
            <a:r>
              <a:rPr lang="en-US" sz="2000" b="0" i="0" u="none">
                <a:solidFill>
                  <a:schemeClr val="dk1"/>
                </a:solidFill>
                <a:latin typeface="Calibri"/>
                <a:ea typeface="Calibri"/>
                <a:cs typeface="Calibri"/>
                <a:sym typeface="Calibri"/>
              </a:rPr>
              <a:t> is a constant,               is just a function of </a:t>
            </a:r>
            <a:r>
              <a:rPr lang="en-US" sz="2000" b="0" i="1" u="none">
                <a:solidFill>
                  <a:schemeClr val="dk1"/>
                </a:solidFill>
                <a:latin typeface="Calibri"/>
                <a:ea typeface="Calibri"/>
                <a:cs typeface="Calibri"/>
                <a:sym typeface="Calibri"/>
              </a:rPr>
              <a:t>t</a:t>
            </a:r>
            <a:r>
              <a:rPr lang="en-US" sz="2000" b="0" i="0" u="none">
                <a:solidFill>
                  <a:schemeClr val="dk1"/>
                </a:solidFill>
                <a:latin typeface="Calibri"/>
                <a:ea typeface="Calibri"/>
                <a:cs typeface="Calibri"/>
                <a:sym typeface="Calibri"/>
              </a:rPr>
              <a:t>.</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In general, the channel impulse response can be expressed </a:t>
            </a:r>
            <a:endParaRPr/>
          </a:p>
          <a:p>
            <a:pPr marL="742950" marR="0" lvl="1" indent="-285750" algn="l" rtl="0">
              <a:lnSpc>
                <a:spcPct val="100000"/>
              </a:lnSpc>
              <a:spcBef>
                <a:spcPts val="360"/>
              </a:spcBef>
              <a:spcAft>
                <a:spcPts val="0"/>
              </a:spcAft>
              <a:buClr>
                <a:schemeClr val="dk1"/>
              </a:buClr>
              <a:buSzPts val="1800"/>
              <a:buFont typeface="Calibri"/>
              <a:buChar char="–"/>
            </a:pPr>
            <a:r>
              <a:rPr lang="en-US" sz="1800" b="0" i="1" u="none" strike="noStrike" cap="none">
                <a:solidFill>
                  <a:schemeClr val="dk1"/>
                </a:solidFill>
                <a:latin typeface="Calibri"/>
                <a:ea typeface="Calibri"/>
                <a:cs typeface="Calibri"/>
                <a:sym typeface="Calibri"/>
              </a:rPr>
              <a:t>     t</a:t>
            </a:r>
            <a:r>
              <a:rPr lang="en-US" sz="1800" b="0" i="0" u="none" strike="noStrike" cap="none">
                <a:solidFill>
                  <a:schemeClr val="dk1"/>
                </a:solidFill>
                <a:latin typeface="Calibri"/>
                <a:ea typeface="Calibri"/>
                <a:cs typeface="Calibri"/>
                <a:sym typeface="Calibri"/>
              </a:rPr>
              <a:t> : time variation due to motion</a:t>
            </a:r>
            <a:endParaRPr/>
          </a:p>
          <a:p>
            <a:pPr marL="742950" marR="0" lvl="1" indent="-285750" algn="l" rtl="0">
              <a:lnSpc>
                <a:spcPct val="100000"/>
              </a:lnSpc>
              <a:spcBef>
                <a:spcPts val="36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 channel multipath delay for a fixed value of </a:t>
            </a:r>
            <a:r>
              <a:rPr lang="en-US" sz="1800" b="0" i="1" u="none" strike="noStrike" cap="none">
                <a:solidFill>
                  <a:schemeClr val="dk1"/>
                </a:solidFill>
                <a:latin typeface="Calibri"/>
                <a:ea typeface="Calibri"/>
                <a:cs typeface="Calibri"/>
                <a:sym typeface="Calibri"/>
              </a:rPr>
              <a:t>t</a:t>
            </a:r>
            <a:r>
              <a:rPr lang="en-US" sz="1800" b="0" i="0" u="none" strike="noStrike" cap="none">
                <a:solidFill>
                  <a:schemeClr val="dk1"/>
                </a:solidFill>
                <a:latin typeface="Calibri"/>
                <a:ea typeface="Calibri"/>
                <a:cs typeface="Calibri"/>
                <a:sym typeface="Calibri"/>
              </a:rPr>
              <a:t>. </a:t>
            </a:r>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With the channel impulse response            , we may have the output</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For bandlimited bandpass channel, then             may be equivalently described by a complex baseband impulse response </a:t>
            </a:r>
            <a:endParaRPr/>
          </a:p>
          <a:p>
            <a:pPr marL="742950" marR="0" lvl="1" indent="-285750" algn="l" rtl="0">
              <a:lnSpc>
                <a:spcPct val="100000"/>
              </a:lnSpc>
              <a:spcBef>
                <a:spcPts val="36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The equivalent baseband output</a:t>
            </a:r>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7" name="Google Shape;177;p27"/>
          <p:cNvPicPr preferRelativeResize="0"/>
          <p:nvPr/>
        </p:nvPicPr>
        <p:blipFill rotWithShape="1">
          <a:blip r:embed="rId3">
            <a:alphaModFix/>
          </a:blip>
          <a:srcRect/>
          <a:stretch/>
        </p:blipFill>
        <p:spPr>
          <a:xfrm>
            <a:off x="6227762" y="836612"/>
            <a:ext cx="688975" cy="293687"/>
          </a:xfrm>
          <a:prstGeom prst="rect">
            <a:avLst/>
          </a:prstGeom>
          <a:noFill/>
          <a:ln>
            <a:noFill/>
          </a:ln>
        </p:spPr>
      </p:pic>
      <p:pic>
        <p:nvPicPr>
          <p:cNvPr id="178" name="Google Shape;178;p27"/>
          <p:cNvPicPr preferRelativeResize="0"/>
          <p:nvPr/>
        </p:nvPicPr>
        <p:blipFill rotWithShape="1">
          <a:blip r:embed="rId4">
            <a:alphaModFix/>
          </a:blip>
          <a:srcRect/>
          <a:stretch/>
        </p:blipFill>
        <p:spPr>
          <a:xfrm>
            <a:off x="2339975" y="1412875"/>
            <a:ext cx="3070225" cy="590550"/>
          </a:xfrm>
          <a:prstGeom prst="rect">
            <a:avLst/>
          </a:prstGeom>
          <a:noFill/>
          <a:ln>
            <a:noFill/>
          </a:ln>
        </p:spPr>
      </p:pic>
      <p:pic>
        <p:nvPicPr>
          <p:cNvPr id="179" name="Google Shape;179;p27"/>
          <p:cNvPicPr preferRelativeResize="0"/>
          <p:nvPr/>
        </p:nvPicPr>
        <p:blipFill rotWithShape="1">
          <a:blip r:embed="rId5">
            <a:alphaModFix/>
          </a:blip>
          <a:srcRect/>
          <a:stretch/>
        </p:blipFill>
        <p:spPr>
          <a:xfrm>
            <a:off x="3276600" y="2300287"/>
            <a:ext cx="719137" cy="314325"/>
          </a:xfrm>
          <a:prstGeom prst="rect">
            <a:avLst/>
          </a:prstGeom>
          <a:noFill/>
          <a:ln>
            <a:noFill/>
          </a:ln>
        </p:spPr>
      </p:pic>
      <p:pic>
        <p:nvPicPr>
          <p:cNvPr id="180" name="Google Shape;180;p27"/>
          <p:cNvPicPr preferRelativeResize="0"/>
          <p:nvPr/>
        </p:nvPicPr>
        <p:blipFill rotWithShape="1">
          <a:blip r:embed="rId6">
            <a:alphaModFix/>
          </a:blip>
          <a:srcRect/>
          <a:stretch/>
        </p:blipFill>
        <p:spPr>
          <a:xfrm>
            <a:off x="2987675" y="2597150"/>
            <a:ext cx="2959100" cy="400050"/>
          </a:xfrm>
          <a:prstGeom prst="rect">
            <a:avLst/>
          </a:prstGeom>
          <a:noFill/>
          <a:ln>
            <a:noFill/>
          </a:ln>
        </p:spPr>
      </p:pic>
      <p:pic>
        <p:nvPicPr>
          <p:cNvPr id="181" name="Google Shape;181;p27"/>
          <p:cNvPicPr preferRelativeResize="0"/>
          <p:nvPr/>
        </p:nvPicPr>
        <p:blipFill rotWithShape="1">
          <a:blip r:embed="rId7">
            <a:alphaModFix/>
          </a:blip>
          <a:srcRect/>
          <a:stretch/>
        </p:blipFill>
        <p:spPr>
          <a:xfrm>
            <a:off x="7289800" y="3021012"/>
            <a:ext cx="666750" cy="336550"/>
          </a:xfrm>
          <a:prstGeom prst="rect">
            <a:avLst/>
          </a:prstGeom>
          <a:noFill/>
          <a:ln>
            <a:noFill/>
          </a:ln>
        </p:spPr>
      </p:pic>
      <p:pic>
        <p:nvPicPr>
          <p:cNvPr id="182" name="Google Shape;182;p27"/>
          <p:cNvPicPr preferRelativeResize="0"/>
          <p:nvPr/>
        </p:nvPicPr>
        <p:blipFill rotWithShape="1">
          <a:blip r:embed="rId8">
            <a:alphaModFix/>
          </a:blip>
          <a:srcRect/>
          <a:stretch/>
        </p:blipFill>
        <p:spPr>
          <a:xfrm>
            <a:off x="1692275" y="3771900"/>
            <a:ext cx="206375" cy="233362"/>
          </a:xfrm>
          <a:prstGeom prst="rect">
            <a:avLst/>
          </a:prstGeom>
          <a:noFill/>
          <a:ln>
            <a:noFill/>
          </a:ln>
        </p:spPr>
      </p:pic>
      <p:pic>
        <p:nvPicPr>
          <p:cNvPr id="183" name="Google Shape;183;p27"/>
          <p:cNvPicPr preferRelativeResize="0"/>
          <p:nvPr/>
        </p:nvPicPr>
        <p:blipFill rotWithShape="1">
          <a:blip r:embed="rId9">
            <a:alphaModFix/>
          </a:blip>
          <a:srcRect/>
          <a:stretch/>
        </p:blipFill>
        <p:spPr>
          <a:xfrm>
            <a:off x="4814887" y="4051300"/>
            <a:ext cx="620712" cy="314325"/>
          </a:xfrm>
          <a:prstGeom prst="rect">
            <a:avLst/>
          </a:prstGeom>
          <a:noFill/>
          <a:ln>
            <a:noFill/>
          </a:ln>
        </p:spPr>
      </p:pic>
      <p:pic>
        <p:nvPicPr>
          <p:cNvPr id="184" name="Google Shape;184;p27"/>
          <p:cNvPicPr preferRelativeResize="0"/>
          <p:nvPr/>
        </p:nvPicPr>
        <p:blipFill rotWithShape="1">
          <a:blip r:embed="rId10">
            <a:alphaModFix/>
          </a:blip>
          <a:srcRect/>
          <a:stretch/>
        </p:blipFill>
        <p:spPr>
          <a:xfrm>
            <a:off x="2209800" y="4422775"/>
            <a:ext cx="3883025" cy="590550"/>
          </a:xfrm>
          <a:prstGeom prst="rect">
            <a:avLst/>
          </a:prstGeom>
          <a:noFill/>
          <a:ln>
            <a:noFill/>
          </a:ln>
        </p:spPr>
      </p:pic>
      <p:pic>
        <p:nvPicPr>
          <p:cNvPr id="185" name="Google Shape;185;p27"/>
          <p:cNvPicPr preferRelativeResize="0"/>
          <p:nvPr/>
        </p:nvPicPr>
        <p:blipFill rotWithShape="1">
          <a:blip r:embed="rId11">
            <a:alphaModFix/>
          </a:blip>
          <a:srcRect/>
          <a:stretch/>
        </p:blipFill>
        <p:spPr>
          <a:xfrm>
            <a:off x="5345112" y="5157787"/>
            <a:ext cx="601662" cy="303212"/>
          </a:xfrm>
          <a:prstGeom prst="rect">
            <a:avLst/>
          </a:prstGeom>
          <a:noFill/>
          <a:ln>
            <a:noFill/>
          </a:ln>
        </p:spPr>
      </p:pic>
      <p:pic>
        <p:nvPicPr>
          <p:cNvPr id="186" name="Google Shape;186;p27"/>
          <p:cNvPicPr preferRelativeResize="0"/>
          <p:nvPr/>
        </p:nvPicPr>
        <p:blipFill rotWithShape="1">
          <a:blip r:embed="rId12">
            <a:alphaModFix/>
          </a:blip>
          <a:srcRect/>
          <a:stretch/>
        </p:blipFill>
        <p:spPr>
          <a:xfrm>
            <a:off x="6588125" y="5440362"/>
            <a:ext cx="720725" cy="365125"/>
          </a:xfrm>
          <a:prstGeom prst="rect">
            <a:avLst/>
          </a:prstGeom>
          <a:noFill/>
          <a:ln>
            <a:noFill/>
          </a:ln>
        </p:spPr>
      </p:pic>
      <p:pic>
        <p:nvPicPr>
          <p:cNvPr id="187" name="Google Shape;187;p27"/>
          <p:cNvPicPr preferRelativeResize="0"/>
          <p:nvPr/>
        </p:nvPicPr>
        <p:blipFill rotWithShape="1">
          <a:blip r:embed="rId13">
            <a:alphaModFix/>
          </a:blip>
          <a:srcRect/>
          <a:stretch/>
        </p:blipFill>
        <p:spPr>
          <a:xfrm>
            <a:off x="1476375" y="6026150"/>
            <a:ext cx="6005512" cy="504825"/>
          </a:xfrm>
          <a:prstGeom prst="rect">
            <a:avLst/>
          </a:prstGeom>
          <a:noFill/>
          <a:ln>
            <a:noFill/>
          </a:ln>
        </p:spPr>
      </p:pic>
      <p:sp>
        <p:nvSpPr>
          <p:cNvPr id="188" name="Google Shape;188;p27"/>
          <p:cNvSpPr txBox="1"/>
          <p:nvPr/>
        </p:nvSpPr>
        <p:spPr>
          <a:xfrm>
            <a:off x="323850" y="57150"/>
            <a:ext cx="8424862" cy="7016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3200"/>
              <a:buFont typeface="Times New Roman"/>
              <a:buNone/>
            </a:pPr>
            <a:r>
              <a:rPr lang="en-US" sz="3200" b="0" i="0" u="none">
                <a:solidFill>
                  <a:srgbClr val="558ED5"/>
                </a:solidFill>
                <a:latin typeface="Times New Roman"/>
                <a:ea typeface="Times New Roman"/>
                <a:cs typeface="Times New Roman"/>
                <a:sym typeface="Times New Roman"/>
              </a:rPr>
              <a:t>Impulse</a:t>
            </a:r>
            <a:r>
              <a:rPr lang="en-US" sz="3200" b="0" i="0" u="none">
                <a:solidFill>
                  <a:srgbClr val="00B0F0"/>
                </a:solidFill>
                <a:latin typeface="Times New Roman"/>
                <a:ea typeface="Times New Roman"/>
                <a:cs typeface="Times New Roman"/>
                <a:sym typeface="Times New Roman"/>
              </a:rPr>
              <a:t> </a:t>
            </a:r>
            <a:r>
              <a:rPr lang="en-US" sz="3200" b="0" i="0" u="none">
                <a:solidFill>
                  <a:srgbClr val="558ED5"/>
                </a:solidFill>
                <a:latin typeface="Times New Roman"/>
                <a:ea typeface="Times New Roman"/>
                <a:cs typeface="Times New Roman"/>
                <a:sym typeface="Times New Roman"/>
              </a:rPr>
              <a:t>Response Model of a Multipath Channel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8" descr="4_3"/>
          <p:cNvPicPr preferRelativeResize="0"/>
          <p:nvPr/>
        </p:nvPicPr>
        <p:blipFill rotWithShape="1">
          <a:blip r:embed="rId3">
            <a:alphaModFix/>
          </a:blip>
          <a:srcRect/>
          <a:stretch/>
        </p:blipFill>
        <p:spPr>
          <a:xfrm>
            <a:off x="1600200" y="1905000"/>
            <a:ext cx="6454775" cy="3054350"/>
          </a:xfrm>
          <a:prstGeom prst="rect">
            <a:avLst/>
          </a:prstGeom>
          <a:noFill/>
          <a:ln>
            <a:noFill/>
          </a:ln>
        </p:spPr>
      </p:pic>
      <p:pic>
        <p:nvPicPr>
          <p:cNvPr id="194" name="Google Shape;194;p28"/>
          <p:cNvPicPr preferRelativeResize="0"/>
          <p:nvPr/>
        </p:nvPicPr>
        <p:blipFill rotWithShape="1">
          <a:blip r:embed="rId4">
            <a:alphaModFix/>
          </a:blip>
          <a:srcRect/>
          <a:stretch/>
        </p:blipFill>
        <p:spPr>
          <a:xfrm>
            <a:off x="2627312" y="5013325"/>
            <a:ext cx="2546350" cy="758825"/>
          </a:xfrm>
          <a:prstGeom prst="rect">
            <a:avLst/>
          </a:prstGeom>
          <a:noFill/>
          <a:ln>
            <a:noFill/>
          </a:ln>
        </p:spPr>
      </p:pic>
      <p:pic>
        <p:nvPicPr>
          <p:cNvPr id="195" name="Google Shape;195;p28"/>
          <p:cNvPicPr preferRelativeResize="0"/>
          <p:nvPr/>
        </p:nvPicPr>
        <p:blipFill rotWithShape="1">
          <a:blip r:embed="rId5">
            <a:alphaModFix/>
          </a:blip>
          <a:srcRect/>
          <a:stretch/>
        </p:blipFill>
        <p:spPr>
          <a:xfrm>
            <a:off x="5580062" y="4868862"/>
            <a:ext cx="2212975" cy="652462"/>
          </a:xfrm>
          <a:prstGeom prst="rect">
            <a:avLst/>
          </a:prstGeom>
          <a:noFill/>
          <a:ln>
            <a:noFill/>
          </a:ln>
        </p:spPr>
      </p:pic>
      <p:sp>
        <p:nvSpPr>
          <p:cNvPr id="196" name="Google Shape;196;p28"/>
          <p:cNvSpPr txBox="1"/>
          <p:nvPr/>
        </p:nvSpPr>
        <p:spPr>
          <a:xfrm>
            <a:off x="323850" y="381000"/>
            <a:ext cx="8424862"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000"/>
              <a:buFont typeface="Times New Roman"/>
              <a:buNone/>
            </a:pPr>
            <a:r>
              <a:rPr lang="en-US" sz="4000" b="0" i="0" u="none">
                <a:solidFill>
                  <a:srgbClr val="558ED5"/>
                </a:solidFill>
                <a:latin typeface="Times New Roman"/>
                <a:ea typeface="Times New Roman"/>
                <a:cs typeface="Times New Roman"/>
                <a:sym typeface="Times New Roman"/>
              </a:rPr>
              <a:t>Impulse</a:t>
            </a:r>
            <a:r>
              <a:rPr lang="en-US" sz="4000" b="0" i="0" u="none">
                <a:solidFill>
                  <a:srgbClr val="00B0F0"/>
                </a:solidFill>
                <a:latin typeface="Times New Roman"/>
                <a:ea typeface="Times New Roman"/>
                <a:cs typeface="Times New Roman"/>
                <a:sym typeface="Times New Roman"/>
              </a:rPr>
              <a:t> </a:t>
            </a:r>
            <a:r>
              <a:rPr lang="en-US" sz="4000" b="0" i="0" u="none">
                <a:solidFill>
                  <a:srgbClr val="558ED5"/>
                </a:solidFill>
                <a:latin typeface="Times New Roman"/>
                <a:ea typeface="Times New Roman"/>
                <a:cs typeface="Times New Roman"/>
                <a:sym typeface="Times New Roman"/>
              </a:rPr>
              <a:t>Response Model of a Multipath Channel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p:nvPr/>
        </p:nvSpPr>
        <p:spPr>
          <a:xfrm>
            <a:off x="685800" y="533400"/>
            <a:ext cx="77724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Discretize the multipath delay axis       into equal time delay segments called </a:t>
            </a:r>
            <a:r>
              <a:rPr lang="en-US" sz="2000" b="0" i="1" u="none">
                <a:solidFill>
                  <a:schemeClr val="dk1"/>
                </a:solidFill>
                <a:latin typeface="Times New Roman"/>
                <a:ea typeface="Times New Roman"/>
                <a:cs typeface="Times New Roman"/>
                <a:sym typeface="Times New Roman"/>
              </a:rPr>
              <a:t>excess delay bins</a:t>
            </a:r>
            <a:r>
              <a:rPr lang="en-US" sz="2000" b="0" i="0" u="none">
                <a:solidFill>
                  <a:schemeClr val="dk1"/>
                </a:solidFill>
                <a:latin typeface="Times New Roman"/>
                <a:ea typeface="Times New Roman"/>
                <a:cs typeface="Times New Roman"/>
                <a:sym typeface="Times New Roman"/>
              </a:rPr>
              <a:t>. </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baseband response of a multipath channel can be expressed as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amplitude of the </a:t>
            </a:r>
            <a:r>
              <a:rPr lang="en-US" sz="2000" b="0" i="1" u="none">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th multipath component</a:t>
            </a:r>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excess delay of </a:t>
            </a:r>
            <a:r>
              <a:rPr lang="en-US" sz="2000" b="0" i="1" u="none">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th multipath component</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Define</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202" name="Google Shape;202;p29"/>
          <p:cNvPicPr preferRelativeResize="0"/>
          <p:nvPr/>
        </p:nvPicPr>
        <p:blipFill rotWithShape="1">
          <a:blip r:embed="rId3">
            <a:alphaModFix/>
          </a:blip>
          <a:srcRect/>
          <a:stretch/>
        </p:blipFill>
        <p:spPr>
          <a:xfrm>
            <a:off x="4724400" y="685800"/>
            <a:ext cx="206375" cy="233362"/>
          </a:xfrm>
          <a:prstGeom prst="rect">
            <a:avLst/>
          </a:prstGeom>
          <a:noFill/>
          <a:ln>
            <a:noFill/>
          </a:ln>
        </p:spPr>
      </p:pic>
      <p:pic>
        <p:nvPicPr>
          <p:cNvPr id="203" name="Google Shape;203;p29"/>
          <p:cNvPicPr preferRelativeResize="0"/>
          <p:nvPr/>
        </p:nvPicPr>
        <p:blipFill rotWithShape="1">
          <a:blip r:embed="rId4">
            <a:alphaModFix/>
          </a:blip>
          <a:srcRect/>
          <a:stretch/>
        </p:blipFill>
        <p:spPr>
          <a:xfrm>
            <a:off x="1482725" y="1620837"/>
            <a:ext cx="5553075" cy="719137"/>
          </a:xfrm>
          <a:prstGeom prst="rect">
            <a:avLst/>
          </a:prstGeom>
          <a:noFill/>
          <a:ln>
            <a:noFill/>
          </a:ln>
        </p:spPr>
      </p:pic>
      <p:pic>
        <p:nvPicPr>
          <p:cNvPr id="204" name="Google Shape;204;p29"/>
          <p:cNvPicPr preferRelativeResize="0"/>
          <p:nvPr/>
        </p:nvPicPr>
        <p:blipFill rotWithShape="1">
          <a:blip r:embed="rId5">
            <a:alphaModFix/>
          </a:blip>
          <a:srcRect/>
          <a:stretch/>
        </p:blipFill>
        <p:spPr>
          <a:xfrm>
            <a:off x="1403350" y="2276475"/>
            <a:ext cx="728662" cy="381000"/>
          </a:xfrm>
          <a:prstGeom prst="rect">
            <a:avLst/>
          </a:prstGeom>
          <a:noFill/>
          <a:ln>
            <a:noFill/>
          </a:ln>
        </p:spPr>
      </p:pic>
      <p:pic>
        <p:nvPicPr>
          <p:cNvPr id="205" name="Google Shape;205;p29"/>
          <p:cNvPicPr preferRelativeResize="0"/>
          <p:nvPr/>
        </p:nvPicPr>
        <p:blipFill rotWithShape="1">
          <a:blip r:embed="rId6">
            <a:alphaModFix/>
          </a:blip>
          <a:srcRect/>
          <a:stretch/>
        </p:blipFill>
        <p:spPr>
          <a:xfrm>
            <a:off x="1547812" y="2667000"/>
            <a:ext cx="519112" cy="381000"/>
          </a:xfrm>
          <a:prstGeom prst="rect">
            <a:avLst/>
          </a:prstGeom>
          <a:noFill/>
          <a:ln>
            <a:noFill/>
          </a:ln>
        </p:spPr>
      </p:pic>
      <p:pic>
        <p:nvPicPr>
          <p:cNvPr id="206" name="Google Shape;206;p29" descr="4_4"/>
          <p:cNvPicPr preferRelativeResize="0"/>
          <p:nvPr/>
        </p:nvPicPr>
        <p:blipFill rotWithShape="1">
          <a:blip r:embed="rId7">
            <a:alphaModFix/>
          </a:blip>
          <a:srcRect/>
          <a:stretch/>
        </p:blipFill>
        <p:spPr>
          <a:xfrm>
            <a:off x="1619250" y="3500437"/>
            <a:ext cx="5511800" cy="3060700"/>
          </a:xfrm>
          <a:prstGeom prst="rect">
            <a:avLst/>
          </a:prstGeom>
          <a:noFill/>
          <a:ln>
            <a:noFill/>
          </a:ln>
        </p:spPr>
      </p:pic>
      <p:pic>
        <p:nvPicPr>
          <p:cNvPr id="207" name="Google Shape;207;p29"/>
          <p:cNvPicPr preferRelativeResize="0"/>
          <p:nvPr/>
        </p:nvPicPr>
        <p:blipFill rotWithShape="1">
          <a:blip r:embed="rId8">
            <a:alphaModFix/>
          </a:blip>
          <a:srcRect/>
          <a:stretch/>
        </p:blipFill>
        <p:spPr>
          <a:xfrm>
            <a:off x="2051050" y="3068637"/>
            <a:ext cx="2651125" cy="381000"/>
          </a:xfrm>
          <a:prstGeom prst="rect">
            <a:avLst/>
          </a:prstGeom>
          <a:noFill/>
          <a:ln>
            <a:noFill/>
          </a:ln>
        </p:spPr>
      </p:pic>
      <p:sp>
        <p:nvSpPr>
          <p:cNvPr id="208" name="Google Shape;208;p29"/>
          <p:cNvSpPr txBox="1"/>
          <p:nvPr/>
        </p:nvSpPr>
        <p:spPr>
          <a:xfrm>
            <a:off x="323850" y="-100012"/>
            <a:ext cx="8424862" cy="7858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2800"/>
              <a:buFont typeface="Times New Roman"/>
              <a:buNone/>
            </a:pPr>
            <a:r>
              <a:rPr lang="en-US" sz="2800" b="0" i="0" u="none">
                <a:solidFill>
                  <a:srgbClr val="558ED5"/>
                </a:solidFill>
                <a:latin typeface="Times New Roman"/>
                <a:ea typeface="Times New Roman"/>
                <a:cs typeface="Times New Roman"/>
                <a:sym typeface="Times New Roman"/>
              </a:rPr>
              <a:t>Impulse</a:t>
            </a:r>
            <a:r>
              <a:rPr lang="en-US" sz="2800" b="0" i="0" u="none">
                <a:solidFill>
                  <a:srgbClr val="00B0F0"/>
                </a:solidFill>
                <a:latin typeface="Times New Roman"/>
                <a:ea typeface="Times New Roman"/>
                <a:cs typeface="Times New Roman"/>
                <a:sym typeface="Times New Roman"/>
              </a:rPr>
              <a:t> </a:t>
            </a:r>
            <a:r>
              <a:rPr lang="en-US" sz="2800" b="0" i="0" u="none">
                <a:solidFill>
                  <a:srgbClr val="558ED5"/>
                </a:solidFill>
                <a:latin typeface="Times New Roman"/>
                <a:ea typeface="Times New Roman"/>
                <a:cs typeface="Times New Roman"/>
                <a:sym typeface="Times New Roman"/>
              </a:rPr>
              <a:t>Response Model of a Multipath Channel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685800" y="1936750"/>
            <a:ext cx="7772400" cy="4159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the channel impulse response is assumed to be time invariant, the channel impulse response may be simplified as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impulse response may be measured by using a probing pulse       which approximates a delta function.</a:t>
            </a:r>
            <a:endParaRPr/>
          </a:p>
        </p:txBody>
      </p:sp>
      <p:pic>
        <p:nvPicPr>
          <p:cNvPr id="214" name="Google Shape;214;p30"/>
          <p:cNvPicPr preferRelativeResize="0"/>
          <p:nvPr/>
        </p:nvPicPr>
        <p:blipFill rotWithShape="1">
          <a:blip r:embed="rId3">
            <a:alphaModFix/>
          </a:blip>
          <a:srcRect/>
          <a:stretch/>
        </p:blipFill>
        <p:spPr>
          <a:xfrm>
            <a:off x="2676525" y="4222750"/>
            <a:ext cx="3068637" cy="719137"/>
          </a:xfrm>
          <a:prstGeom prst="rect">
            <a:avLst/>
          </a:prstGeom>
          <a:noFill/>
          <a:ln>
            <a:noFill/>
          </a:ln>
        </p:spPr>
      </p:pic>
      <p:pic>
        <p:nvPicPr>
          <p:cNvPr id="215" name="Google Shape;215;p30"/>
          <p:cNvPicPr preferRelativeResize="0"/>
          <p:nvPr/>
        </p:nvPicPr>
        <p:blipFill rotWithShape="1">
          <a:blip r:embed="rId4">
            <a:alphaModFix/>
          </a:blip>
          <a:srcRect/>
          <a:stretch/>
        </p:blipFill>
        <p:spPr>
          <a:xfrm>
            <a:off x="7812087" y="1989137"/>
            <a:ext cx="501650" cy="338137"/>
          </a:xfrm>
          <a:prstGeom prst="rect">
            <a:avLst/>
          </a:prstGeom>
          <a:noFill/>
          <a:ln>
            <a:noFill/>
          </a:ln>
        </p:spPr>
      </p:pic>
      <p:pic>
        <p:nvPicPr>
          <p:cNvPr id="216" name="Google Shape;216;p30"/>
          <p:cNvPicPr preferRelativeResize="0"/>
          <p:nvPr/>
        </p:nvPicPr>
        <p:blipFill rotWithShape="1">
          <a:blip r:embed="rId5">
            <a:alphaModFix/>
          </a:blip>
          <a:srcRect/>
          <a:stretch/>
        </p:blipFill>
        <p:spPr>
          <a:xfrm>
            <a:off x="3348037" y="2708275"/>
            <a:ext cx="1484312" cy="338137"/>
          </a:xfrm>
          <a:prstGeom prst="rect">
            <a:avLst/>
          </a:prstGeom>
          <a:noFill/>
          <a:ln>
            <a:noFill/>
          </a:ln>
        </p:spPr>
      </p:pic>
      <p:sp>
        <p:nvSpPr>
          <p:cNvPr id="217" name="Google Shape;217;p30"/>
          <p:cNvSpPr txBox="1"/>
          <p:nvPr/>
        </p:nvSpPr>
        <p:spPr>
          <a:xfrm>
            <a:off x="323850" y="381000"/>
            <a:ext cx="8424862"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000"/>
              <a:buFont typeface="Times New Roman"/>
              <a:buNone/>
            </a:pPr>
            <a:r>
              <a:rPr lang="en-US" sz="4000" b="0" i="0" u="none">
                <a:solidFill>
                  <a:srgbClr val="558ED5"/>
                </a:solidFill>
                <a:latin typeface="Times New Roman"/>
                <a:ea typeface="Times New Roman"/>
                <a:cs typeface="Times New Roman"/>
                <a:sym typeface="Times New Roman"/>
              </a:rPr>
              <a:t>Impulse</a:t>
            </a:r>
            <a:r>
              <a:rPr lang="en-US" sz="4000" b="0" i="0" u="none">
                <a:solidFill>
                  <a:srgbClr val="00B0F0"/>
                </a:solidFill>
                <a:latin typeface="Times New Roman"/>
                <a:ea typeface="Times New Roman"/>
                <a:cs typeface="Times New Roman"/>
                <a:sym typeface="Times New Roman"/>
              </a:rPr>
              <a:t> </a:t>
            </a:r>
            <a:r>
              <a:rPr lang="en-US" sz="4000" b="0" i="0" u="none">
                <a:solidFill>
                  <a:srgbClr val="558ED5"/>
                </a:solidFill>
                <a:latin typeface="Times New Roman"/>
                <a:ea typeface="Times New Roman"/>
                <a:cs typeface="Times New Roman"/>
                <a:sym typeface="Times New Roman"/>
              </a:rPr>
              <a:t>Response Model of a Multipath Channel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Power Delay Profile</a:t>
            </a:r>
            <a:endParaRPr/>
          </a:p>
        </p:txBody>
      </p:sp>
      <p:sp>
        <p:nvSpPr>
          <p:cNvPr id="223" name="Google Shape;223;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For small scale fading, the power delay profile of channel can be found using the spatial average of over the local area.</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It P(t) has time duration much smaller than the impulse response of multipath channel, the received power delay profile in local area can be</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Where the gain k relates the power of input pulse to the received power.</a:t>
            </a:r>
            <a:endParaRPr/>
          </a:p>
        </p:txBody>
      </p:sp>
      <p:pic>
        <p:nvPicPr>
          <p:cNvPr id="224" name="Google Shape;224;p31"/>
          <p:cNvPicPr preferRelativeResize="0"/>
          <p:nvPr/>
        </p:nvPicPr>
        <p:blipFill rotWithShape="1">
          <a:blip r:embed="rId3">
            <a:alphaModFix/>
            <a:extLst>
              <a:ext uri="{BEBA8EAE-BF5A-486C-A8C5-ECC9F3942E4B}">
                <a14:imgProps xmlns:a14="http://schemas.microsoft.com/office/drawing/2010/main">
                  <a14:imgLayer r:embed="rId4">
                    <a14:imgEffect>
                      <a14:sharpenSoften amount="8000"/>
                    </a14:imgEffect>
                    <a14:imgEffect>
                      <a14:brightnessContrast bright="-19000" contrast="30000"/>
                    </a14:imgEffect>
                  </a14:imgLayer>
                </a14:imgProps>
              </a:ext>
            </a:extLst>
          </a:blip>
          <a:srcRect/>
          <a:stretch/>
        </p:blipFill>
        <p:spPr>
          <a:xfrm>
            <a:off x="2862262" y="4437062"/>
            <a:ext cx="2438400" cy="47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Measuring PDPs</a:t>
            </a:r>
            <a:endParaRPr/>
          </a:p>
        </p:txBody>
      </p:sp>
      <p:sp>
        <p:nvSpPr>
          <p:cNvPr id="230" name="Google Shape;230;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1" i="0" u="none" strike="noStrike" cap="none">
                <a:solidFill>
                  <a:schemeClr val="dk1"/>
                </a:solidFill>
                <a:latin typeface="Times New Roman"/>
                <a:ea typeface="Times New Roman"/>
                <a:cs typeface="Times New Roman"/>
                <a:sym typeface="Times New Roman"/>
              </a:rPr>
              <a:t>Power Delay Profile</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Are measured by channel sounding techniques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Plots of relative received power as a function of excess delay</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They are found by averaging instantaneous power delay measurements over a local area</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Local area: no greater than 6m outdoor</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Local area: no greater than 2m indoor</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Samples taken at /4 meters approximately</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For 450MHz – 6 GHz frequency range.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4294967295"/>
          </p:nvPr>
        </p:nvSpPr>
        <p:spPr>
          <a:xfrm>
            <a:off x="579120" y="1155700"/>
            <a:ext cx="8056880" cy="45466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880"/>
              </a:spcBef>
              <a:spcAft>
                <a:spcPts val="0"/>
              </a:spcAft>
              <a:buClr>
                <a:srgbClr val="C00000"/>
              </a:buClr>
              <a:buSzPts val="4400"/>
              <a:buFont typeface="Arial"/>
              <a:buNone/>
            </a:pPr>
            <a:endParaRPr lang="en-US" sz="4400" b="0" i="0" u="none" strike="noStrike" cap="none" dirty="0">
              <a:solidFill>
                <a:srgbClr val="C00000"/>
              </a:solidFill>
              <a:latin typeface="Times New Roman"/>
              <a:ea typeface="Times New Roman"/>
              <a:cs typeface="Times New Roman"/>
              <a:sym typeface="Times New Roman"/>
            </a:endParaRPr>
          </a:p>
          <a:p>
            <a:pPr marL="342900" marR="0" lvl="0" indent="-342900" algn="ctr" rtl="0">
              <a:lnSpc>
                <a:spcPct val="100000"/>
              </a:lnSpc>
              <a:spcBef>
                <a:spcPts val="880"/>
              </a:spcBef>
              <a:spcAft>
                <a:spcPts val="0"/>
              </a:spcAft>
              <a:buClr>
                <a:srgbClr val="C00000"/>
              </a:buClr>
              <a:buSzPts val="4400"/>
              <a:buFont typeface="Arial"/>
              <a:buNone/>
            </a:pPr>
            <a:r>
              <a:rPr lang="en-US" sz="4400" b="0" i="0" u="none" strike="noStrike" cap="none" dirty="0">
                <a:solidFill>
                  <a:srgbClr val="C00000"/>
                </a:solidFill>
                <a:latin typeface="Times New Roman"/>
                <a:ea typeface="Times New Roman"/>
                <a:cs typeface="Times New Roman"/>
                <a:sym typeface="Times New Roman"/>
              </a:rPr>
              <a:t>WEEK-1</a:t>
            </a:r>
          </a:p>
          <a:p>
            <a:pPr marL="342900" marR="0" lvl="0" indent="-342900" algn="ctr" rtl="0">
              <a:lnSpc>
                <a:spcPct val="100000"/>
              </a:lnSpc>
              <a:spcBef>
                <a:spcPts val="880"/>
              </a:spcBef>
              <a:spcAft>
                <a:spcPts val="0"/>
              </a:spcAft>
              <a:buClr>
                <a:srgbClr val="C00000"/>
              </a:buClr>
              <a:buSzPts val="4400"/>
              <a:buFont typeface="Arial"/>
              <a:buNone/>
            </a:pPr>
            <a:endParaRPr dirty="0"/>
          </a:p>
          <a:p>
            <a:pPr marL="342900" marR="0" lvl="0" indent="-342900" algn="ctr" rtl="0">
              <a:lnSpc>
                <a:spcPct val="100000"/>
              </a:lnSpc>
              <a:spcBef>
                <a:spcPts val="360"/>
              </a:spcBef>
              <a:spcAft>
                <a:spcPts val="0"/>
              </a:spcAft>
              <a:buClr>
                <a:srgbClr val="00B050"/>
              </a:buClr>
              <a:buSzPts val="1800"/>
              <a:buFont typeface="Arial"/>
              <a:buNone/>
            </a:pPr>
            <a:r>
              <a:rPr lang="en-US" sz="1800" b="1" i="0" u="none" strike="noStrike" cap="none" dirty="0">
                <a:solidFill>
                  <a:schemeClr val="accent5">
                    <a:lumMod val="75000"/>
                  </a:schemeClr>
                </a:solidFill>
                <a:latin typeface="Times New Roman" panose="02020603050405020304" pitchFamily="18" charset="0"/>
                <a:ea typeface="Times New Roman"/>
                <a:cs typeface="Times New Roman" panose="02020603050405020304" pitchFamily="18" charset="0"/>
                <a:sym typeface="Times New Roman"/>
              </a:rPr>
              <a:t>	</a:t>
            </a:r>
            <a:r>
              <a:rPr lang="en-US" sz="2400" b="1" i="0" u="none" strike="noStrike" cap="none" dirty="0">
                <a:solidFill>
                  <a:schemeClr val="accent5">
                    <a:lumMod val="75000"/>
                  </a:schemeClr>
                </a:solidFill>
                <a:latin typeface="Times New Roman" panose="02020603050405020304" pitchFamily="18" charset="0"/>
                <a:ea typeface="Times New Roman"/>
                <a:cs typeface="Times New Roman" panose="02020603050405020304" pitchFamily="18" charset="0"/>
                <a:sym typeface="Times New Roman"/>
              </a:rPr>
              <a:t>Introduction Small scale multipath  propagation, </a:t>
            </a:r>
            <a:r>
              <a:rPr lang="en-US" sz="24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Solving problems – Doppler effect, </a:t>
            </a:r>
            <a:r>
              <a:rPr lang="en-US" sz="2400" b="1" i="0" u="none" strike="noStrike" cap="none" dirty="0">
                <a:solidFill>
                  <a:schemeClr val="accent5">
                    <a:lumMod val="75000"/>
                  </a:schemeClr>
                </a:solidFill>
                <a:latin typeface="Times New Roman" panose="02020603050405020304" pitchFamily="18" charset="0"/>
                <a:ea typeface="Times New Roman"/>
                <a:cs typeface="Times New Roman" panose="02020603050405020304" pitchFamily="18" charset="0"/>
                <a:sym typeface="Times New Roman"/>
              </a:rPr>
              <a:t>Impulse response model of multipath channel, Impulse response model of  multipath channel</a:t>
            </a:r>
            <a:endParaRPr sz="2400" dirty="0"/>
          </a:p>
        </p:txBody>
      </p:sp>
    </p:spTree>
    <p:extLst>
      <p:ext uri="{BB962C8B-B14F-4D97-AF65-F5344CB8AC3E}">
        <p14:creationId xmlns:p14="http://schemas.microsoft.com/office/powerpoint/2010/main" val="139413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Review questions</a:t>
            </a:r>
            <a:endParaRPr/>
          </a:p>
        </p:txBody>
      </p:sp>
      <p:sp>
        <p:nvSpPr>
          <p:cNvPr id="236" name="Google Shape;236;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What are the most important characteristics of wireless channel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Path loss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Fading</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Interference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Doppler shift</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Review questions</a:t>
            </a:r>
            <a:endParaRPr/>
          </a:p>
        </p:txBody>
      </p:sp>
      <p:sp>
        <p:nvSpPr>
          <p:cNvPr id="242" name="Google Shape;24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1" i="0" u="none">
                <a:solidFill>
                  <a:schemeClr val="dk1"/>
                </a:solidFill>
                <a:latin typeface="Times New Roman"/>
                <a:ea typeface="Times New Roman"/>
                <a:cs typeface="Times New Roman"/>
                <a:sym typeface="Times New Roman"/>
              </a:rPr>
              <a:t>What is Fading?</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In Wireless Communication, fading refers to the attenuation of the transmitted signal power due to various variables during wireless propagation. These variables can be atmospheric conditions such as rainfall and lightning, geographical position, time, radio frequency etc.</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body" idx="1"/>
          </p:nvPr>
        </p:nvSpPr>
        <p:spPr>
          <a:xfrm>
            <a:off x="484187" y="15573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1" i="0" u="none">
                <a:solidFill>
                  <a:schemeClr val="dk1"/>
                </a:solidFill>
                <a:latin typeface="Times New Roman"/>
                <a:ea typeface="Times New Roman"/>
                <a:cs typeface="Times New Roman"/>
                <a:sym typeface="Times New Roman"/>
              </a:rPr>
              <a:t>What are the different types of fading?</a:t>
            </a:r>
            <a:endParaRPr/>
          </a:p>
          <a:p>
            <a:pPr marL="342900" marR="0" lvl="0" indent="-139700" algn="l" rtl="0">
              <a:spcBef>
                <a:spcPts val="640"/>
              </a:spcBef>
              <a:spcAft>
                <a:spcPts val="0"/>
              </a:spcAft>
              <a:buClr>
                <a:schemeClr val="dk1"/>
              </a:buClr>
              <a:buSzPts val="3200"/>
              <a:buFont typeface="Arial"/>
              <a:buNone/>
            </a:pPr>
            <a:endParaRPr sz="3200" b="1" i="0" u="none">
              <a:solidFill>
                <a:schemeClr val="dk1"/>
              </a:solidFill>
              <a:latin typeface="Times New Roman"/>
              <a:ea typeface="Times New Roman"/>
              <a:cs typeface="Times New Roman"/>
              <a:sym typeface="Times New Roman"/>
            </a:endParaRPr>
          </a:p>
        </p:txBody>
      </p:sp>
      <p:pic>
        <p:nvPicPr>
          <p:cNvPr id="248" name="Google Shape;248;p35"/>
          <p:cNvPicPr preferRelativeResize="0"/>
          <p:nvPr/>
        </p:nvPicPr>
        <p:blipFill rotWithShape="1">
          <a:blip r:embed="rId3">
            <a:alphaModFix/>
          </a:blip>
          <a:srcRect/>
          <a:stretch/>
        </p:blipFill>
        <p:spPr>
          <a:xfrm>
            <a:off x="1709737" y="2386012"/>
            <a:ext cx="5724525" cy="2867025"/>
          </a:xfrm>
          <a:prstGeom prst="rect">
            <a:avLst/>
          </a:prstGeom>
          <a:noFill/>
          <a:ln>
            <a:noFill/>
          </a:ln>
        </p:spPr>
      </p:pic>
      <p:sp>
        <p:nvSpPr>
          <p:cNvPr id="249" name="Google Shape;249;p35"/>
          <p:cNvSpPr txBox="1"/>
          <p:nvPr/>
        </p:nvSpPr>
        <p:spPr>
          <a:xfrm>
            <a:off x="609600" y="4270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Review questions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Do Fading channel has memory.</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a) True</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b) False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Yes, Fading channel has memory and the received samples are correlated with each other in time.</a:t>
            </a:r>
            <a:endParaRPr/>
          </a:p>
        </p:txBody>
      </p:sp>
      <p:sp>
        <p:nvSpPr>
          <p:cNvPr id="255" name="Google Shape;255;p36"/>
          <p:cNvSpPr txBox="1"/>
          <p:nvPr/>
        </p:nvSpPr>
        <p:spPr>
          <a:xfrm>
            <a:off x="609600" y="4270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Review questions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Mention the two main forms of interference in Wireless transmissions.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Adjacent channel interference and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Co-channel interference.</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Times New Roman"/>
              <a:ea typeface="Times New Roman"/>
              <a:cs typeface="Times New Roman"/>
              <a:sym typeface="Times New Roman"/>
            </a:endParaRPr>
          </a:p>
        </p:txBody>
      </p:sp>
      <p:sp>
        <p:nvSpPr>
          <p:cNvPr id="261" name="Google Shape;261;p37"/>
          <p:cNvSpPr txBox="1"/>
          <p:nvPr/>
        </p:nvSpPr>
        <p:spPr>
          <a:xfrm>
            <a:off x="609600" y="4270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Review questions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50825" y="274637"/>
            <a:ext cx="843597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Small-Scale Fading and Multipath</a:t>
            </a:r>
            <a:endParaRPr/>
          </a:p>
        </p:txBody>
      </p:sp>
      <p:sp>
        <p:nvSpPr>
          <p:cNvPr id="94" name="Google Shape;94;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The term fading is used to describe rapid fluctuation of the amplitude of a radio signal over a short period of time or travel distance.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Fading is caused by destructive interference between two or more versions of the transmitted signal being slightly out of phase due to the different propagation time.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This is also called multipath propagation.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The different components are due to reflection and scattering form trees buildings and hills etc.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79387" y="274637"/>
            <a:ext cx="8507412"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Small-Scale Fading and Multipath</a:t>
            </a:r>
            <a:endParaRPr/>
          </a:p>
        </p:txBody>
      </p:sp>
      <p:sp>
        <p:nvSpPr>
          <p:cNvPr id="100" name="Google Shape;100;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At a receiver the radio waves generated by same transmitted signal may come From </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Different </a:t>
            </a:r>
            <a:r>
              <a:rPr lang="en-US" sz="2800" b="0" i="0" u="none" strike="noStrike" cap="none">
                <a:solidFill>
                  <a:srgbClr val="C00000"/>
                </a:solidFill>
                <a:latin typeface="Times New Roman"/>
                <a:ea typeface="Times New Roman"/>
                <a:cs typeface="Times New Roman"/>
                <a:sym typeface="Times New Roman"/>
              </a:rPr>
              <a:t>direction </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With </a:t>
            </a:r>
            <a:r>
              <a:rPr lang="en-US" sz="2800" b="0" i="0" u="none" strike="noStrike" cap="none">
                <a:solidFill>
                  <a:srgbClr val="C00000"/>
                </a:solidFill>
                <a:latin typeface="Times New Roman"/>
                <a:ea typeface="Times New Roman"/>
                <a:cs typeface="Times New Roman"/>
                <a:sym typeface="Times New Roman"/>
              </a:rPr>
              <a:t>Different propagation delays</a:t>
            </a:r>
            <a:r>
              <a:rPr lang="en-US" sz="2800" b="0" i="0" u="none" strike="noStrike" cap="none">
                <a:solidFill>
                  <a:schemeClr val="dk1"/>
                </a:solidFill>
                <a:latin typeface="Times New Roman"/>
                <a:ea typeface="Times New Roman"/>
                <a:cs typeface="Times New Roman"/>
                <a:sym typeface="Times New Roman"/>
              </a:rPr>
              <a:t>, </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With </a:t>
            </a:r>
            <a:r>
              <a:rPr lang="en-US" sz="2800" b="0" i="0" u="none" strike="noStrike" cap="none">
                <a:solidFill>
                  <a:srgbClr val="C00000"/>
                </a:solidFill>
                <a:latin typeface="Times New Roman"/>
                <a:ea typeface="Times New Roman"/>
                <a:cs typeface="Times New Roman"/>
                <a:sym typeface="Times New Roman"/>
              </a:rPr>
              <a:t>Different amplitudes </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With </a:t>
            </a:r>
            <a:r>
              <a:rPr lang="en-US" sz="2800" b="0" i="0" u="none" strike="noStrike" cap="none">
                <a:solidFill>
                  <a:srgbClr val="C00000"/>
                </a:solidFill>
                <a:latin typeface="Times New Roman"/>
                <a:ea typeface="Times New Roman"/>
                <a:cs typeface="Times New Roman"/>
                <a:sym typeface="Times New Roman"/>
              </a:rPr>
              <a:t>Different phases</a:t>
            </a:r>
            <a:r>
              <a:rPr lang="en-US" sz="2800" b="0" i="0" u="none" strike="noStrike" cap="none">
                <a:solidFill>
                  <a:schemeClr val="dk1"/>
                </a:solidFill>
                <a:latin typeface="Times New Roman"/>
                <a:ea typeface="Times New Roman"/>
                <a:cs typeface="Times New Roman"/>
                <a:sym typeface="Times New Roman"/>
              </a:rPr>
              <a:t>.</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Each of the factor given above is </a:t>
            </a:r>
            <a:r>
              <a:rPr lang="en-US" sz="2800" b="0" i="0" u="none" strike="noStrike" cap="none">
                <a:solidFill>
                  <a:srgbClr val="C00000"/>
                </a:solidFill>
                <a:latin typeface="Times New Roman"/>
                <a:ea typeface="Times New Roman"/>
                <a:cs typeface="Times New Roman"/>
                <a:sym typeface="Times New Roman"/>
              </a:rPr>
              <a:t>random</a:t>
            </a:r>
            <a:endParaRPr/>
          </a:p>
          <a:p>
            <a:pPr marL="0" marR="0" lvl="0" indent="-177800" algn="l" rtl="0">
              <a:lnSpc>
                <a:spcPct val="100000"/>
              </a:lnSpc>
              <a:spcBef>
                <a:spcPts val="64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The multipath components combine vectorially at the receiver and produce a fade or distortion</a:t>
            </a:r>
            <a:r>
              <a:rPr lang="en-US" sz="3200" b="0"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Effects of Fading/Multipath</a:t>
            </a:r>
            <a:endParaRPr/>
          </a:p>
        </p:txBody>
      </p:sp>
      <p:sp>
        <p:nvSpPr>
          <p:cNvPr id="106" name="Google Shape;106;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Multipath propagation creates small-scale fading effects.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three most important effects are:</a:t>
            </a:r>
            <a:endParaRPr/>
          </a:p>
          <a:p>
            <a:pPr marL="342900" marR="0" lvl="0" indent="-342900" algn="l" rtl="0">
              <a:lnSpc>
                <a:spcPct val="100000"/>
              </a:lnSpc>
              <a:spcBef>
                <a:spcPts val="480"/>
              </a:spcBef>
              <a:spcAft>
                <a:spcPts val="0"/>
              </a:spcAft>
              <a:buClr>
                <a:srgbClr val="C00000"/>
              </a:buClr>
              <a:buSzPts val="2400"/>
              <a:buFont typeface="Arial"/>
              <a:buChar char="•"/>
            </a:pPr>
            <a:r>
              <a:rPr lang="en-US" sz="2400" b="0" i="0" u="none" strike="noStrike" cap="none">
                <a:solidFill>
                  <a:srgbClr val="C00000"/>
                </a:solidFill>
                <a:latin typeface="Times New Roman"/>
                <a:ea typeface="Times New Roman"/>
                <a:cs typeface="Times New Roman"/>
                <a:sym typeface="Times New Roman"/>
              </a:rPr>
              <a:t> Rapid changes </a:t>
            </a:r>
            <a:r>
              <a:rPr lang="en-US" sz="2400" b="0" i="0" u="none" strike="noStrike" cap="none">
                <a:solidFill>
                  <a:schemeClr val="dk1"/>
                </a:solidFill>
                <a:latin typeface="Times New Roman"/>
                <a:ea typeface="Times New Roman"/>
                <a:cs typeface="Times New Roman"/>
                <a:sym typeface="Times New Roman"/>
              </a:rPr>
              <a:t>in signal strength over a small travel distance or time interval;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rgbClr val="C00000"/>
                </a:solidFill>
                <a:latin typeface="Times New Roman"/>
                <a:ea typeface="Times New Roman"/>
                <a:cs typeface="Times New Roman"/>
                <a:sym typeface="Times New Roman"/>
              </a:rPr>
              <a:t>Random frequency </a:t>
            </a:r>
            <a:r>
              <a:rPr lang="en-US" sz="2400" b="0" i="0" u="none" strike="noStrike" cap="none">
                <a:solidFill>
                  <a:schemeClr val="dk1"/>
                </a:solidFill>
                <a:latin typeface="Times New Roman"/>
                <a:ea typeface="Times New Roman"/>
                <a:cs typeface="Times New Roman"/>
                <a:sym typeface="Times New Roman"/>
              </a:rPr>
              <a:t>modulation due to varying Doppler shifts on different multipath signals; and</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rgbClr val="C00000"/>
                </a:solidFill>
                <a:latin typeface="Times New Roman"/>
                <a:ea typeface="Times New Roman"/>
                <a:cs typeface="Times New Roman"/>
                <a:sym typeface="Times New Roman"/>
              </a:rPr>
              <a:t>Time dispersion </a:t>
            </a:r>
            <a:r>
              <a:rPr lang="en-US" sz="2400" b="0" i="0" u="none" strike="noStrike" cap="none">
                <a:solidFill>
                  <a:schemeClr val="dk1"/>
                </a:solidFill>
                <a:latin typeface="Times New Roman"/>
                <a:ea typeface="Times New Roman"/>
                <a:cs typeface="Times New Roman"/>
                <a:sym typeface="Times New Roman"/>
              </a:rPr>
              <a:t>(echoes) caused by multipath propagation delays.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Even when a mobile receiver is stationary, </a:t>
            </a:r>
            <a:r>
              <a:rPr lang="en-US" sz="2400" b="0" i="0" u="none" strike="noStrike" cap="none">
                <a:solidFill>
                  <a:srgbClr val="C00000"/>
                </a:solidFill>
                <a:latin typeface="Times New Roman"/>
                <a:ea typeface="Times New Roman"/>
                <a:cs typeface="Times New Roman"/>
                <a:sym typeface="Times New Roman"/>
              </a:rPr>
              <a:t>the received signal may fade due to a non-stationary nature of the channel </a:t>
            </a:r>
            <a:r>
              <a:rPr lang="en-US" sz="2400" b="0" i="0" u="none" strike="noStrike" cap="none">
                <a:solidFill>
                  <a:schemeClr val="dk1"/>
                </a:solidFill>
                <a:latin typeface="Times New Roman"/>
                <a:ea typeface="Times New Roman"/>
                <a:cs typeface="Times New Roman"/>
                <a:sym typeface="Times New Roman"/>
              </a:rPr>
              <a:t>(reflecting objects can be moving)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Factors influencing small-scale fading</a:t>
            </a:r>
            <a:endParaRPr/>
          </a:p>
        </p:txBody>
      </p:sp>
      <p:sp>
        <p:nvSpPr>
          <p:cNvPr id="112" name="Google Shape;112;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1" i="0" u="none" strike="noStrike" cap="none">
                <a:solidFill>
                  <a:schemeClr val="dk1"/>
                </a:solidFill>
                <a:latin typeface="Times New Roman"/>
                <a:ea typeface="Times New Roman"/>
                <a:cs typeface="Times New Roman"/>
                <a:sym typeface="Times New Roman"/>
              </a:rPr>
              <a:t>Multipath propagation</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The presence of reflecting objects and scatterers in the space between transmitter and receiver creates a constantly changing channel environment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Causes the signal at receiver to fade or distort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Speed of mobile receiver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relative motion between the transmitter and receiver results in a </a:t>
            </a:r>
            <a:r>
              <a:rPr lang="en-US" sz="2000" b="0" i="0" u="none" strike="noStrike" cap="none">
                <a:solidFill>
                  <a:srgbClr val="C00000"/>
                </a:solidFill>
                <a:latin typeface="Times New Roman"/>
                <a:ea typeface="Times New Roman"/>
                <a:cs typeface="Times New Roman"/>
                <a:sym typeface="Times New Roman"/>
              </a:rPr>
              <a:t>random frequency modulation due to different Doppler shifts </a:t>
            </a:r>
            <a:r>
              <a:rPr lang="en-US" sz="2000" b="0" i="0" u="none" strike="noStrike" cap="none">
                <a:solidFill>
                  <a:schemeClr val="dk1"/>
                </a:solidFill>
                <a:latin typeface="Times New Roman"/>
                <a:ea typeface="Times New Roman"/>
                <a:cs typeface="Times New Roman"/>
                <a:sym typeface="Times New Roman"/>
              </a:rPr>
              <a:t>on each of the multipath signals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Doppler shift may be positive or negative depending on direction of movement of mobile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50825" y="274637"/>
            <a:ext cx="87852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Factors influencing small-scale fading</a:t>
            </a:r>
            <a:endParaRPr/>
          </a:p>
        </p:txBody>
      </p:sp>
      <p:sp>
        <p:nvSpPr>
          <p:cNvPr id="118" name="Google Shape;118;p18"/>
          <p:cNvSpPr txBox="1">
            <a:spLocks noGrp="1"/>
          </p:cNvSpPr>
          <p:nvPr>
            <p:ph type="body" idx="1"/>
          </p:nvPr>
        </p:nvSpPr>
        <p:spPr>
          <a:xfrm>
            <a:off x="457200" y="1196975"/>
            <a:ext cx="8229600" cy="49291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Speed of surrounding objects</a:t>
            </a:r>
            <a:r>
              <a:rPr lang="en-US" sz="2000" b="0" i="0" u="none" strike="noStrike" cap="none">
                <a:solidFill>
                  <a:schemeClr val="dk1"/>
                </a:solidFill>
                <a:latin typeface="Times New Roman"/>
                <a:ea typeface="Times New Roman"/>
                <a:cs typeface="Times New Roman"/>
                <a:sym typeface="Times New Roman"/>
              </a:rPr>
              <a:t>:</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If the speed of surrounding objects is greater than mobile, the fading is dominated by those objects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If the surrounding objects are slower than the mobile, then their effect can be ignored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The transmission bandwidth</a:t>
            </a:r>
            <a:r>
              <a:rPr lang="en-US" sz="2000" b="0" i="0" u="none" strike="noStrike" cap="none">
                <a:solidFill>
                  <a:schemeClr val="dk1"/>
                </a:solidFill>
                <a:latin typeface="Times New Roman"/>
                <a:ea typeface="Times New Roman"/>
                <a:cs typeface="Times New Roman"/>
                <a:sym typeface="Times New Roman"/>
              </a:rPr>
              <a:t>:</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Depending on the relation between the signal bandwidth and the coherence bandwidth of the channel, the signal is either distorted or faded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If the signal bandwidth is greater than coherence bandwidth it creates distortion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If the signal bandwidth is smaller than coherence bandwidth it create small scale fading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The coherence bandwidth of a wireless channel is the range of frequencies that are allowed to pass through the channel without distortion. This is the bandwidth over which the channel transfer function remains virtually constant.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1" i="0" u="none">
                <a:solidFill>
                  <a:srgbClr val="558ED5"/>
                </a:solidFill>
                <a:latin typeface="Times New Roman"/>
                <a:ea typeface="Times New Roman"/>
                <a:cs typeface="Times New Roman"/>
                <a:sym typeface="Times New Roman"/>
              </a:rPr>
              <a:t>Some Terminologies</a:t>
            </a:r>
            <a:endParaRPr/>
          </a:p>
        </p:txBody>
      </p:sp>
      <p:sp>
        <p:nvSpPr>
          <p:cNvPr id="124" name="Google Shape;124;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Level Crossing Rate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Average number of times per sec that the signal crosses a certain level going in positive going direction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Fading Rate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Number of times the signal envelop crosses middle value in positive going direction per unit time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Depth of Fading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Ratio of mean square value and minimum value of fading</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Fading Duration </a:t>
            </a:r>
            <a:endParaRPr/>
          </a:p>
          <a:p>
            <a:pPr marL="742950" marR="0" lvl="1" indent="-285750" algn="l" rtl="0">
              <a:lnSpc>
                <a:spcPct val="100000"/>
              </a:lnSpc>
              <a:spcBef>
                <a:spcPts val="56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Time for which signal remain below a certain </a:t>
            </a:r>
            <a:r>
              <a:rPr lang="en-US" sz="2800" b="0" i="0" u="none" strike="noStrike" cap="none">
                <a:solidFill>
                  <a:schemeClr val="dk1"/>
                </a:solidFill>
                <a:latin typeface="Times New Roman"/>
                <a:ea typeface="Times New Roman"/>
                <a:cs typeface="Times New Roman"/>
                <a:sym typeface="Times New Roman"/>
              </a:rPr>
              <a:t>threshold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58ED5"/>
              </a:buClr>
              <a:buSzPts val="4400"/>
              <a:buFont typeface="Times New Roman"/>
              <a:buNone/>
            </a:pPr>
            <a:r>
              <a:rPr lang="en-US" sz="4400" b="0" i="0" u="none">
                <a:solidFill>
                  <a:srgbClr val="558ED5"/>
                </a:solidFill>
                <a:latin typeface="Times New Roman"/>
                <a:ea typeface="Times New Roman"/>
                <a:cs typeface="Times New Roman"/>
                <a:sym typeface="Times New Roman"/>
              </a:rPr>
              <a:t>Doppler shift</a:t>
            </a:r>
            <a:endParaRPr/>
          </a:p>
        </p:txBody>
      </p:sp>
      <p:sp>
        <p:nvSpPr>
          <p:cNvPr id="142" name="Google Shape;142;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Change in the apparent frequency of a signal as Tx and Rx move toward or away from each other</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 If mobile is moving towards the direction of arrival of the signal, the Doppler shift is positive(apparent received frequency is increased i.e. fc+fd) and vice versa.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On-screen Show (4:3)</PresentationFormat>
  <Paragraphs>145</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PowerPoint Presentation</vt:lpstr>
      <vt:lpstr>Small-Scale Fading and Multipath</vt:lpstr>
      <vt:lpstr>Small-Scale Fading and Multipath</vt:lpstr>
      <vt:lpstr>Effects of Fading/Multipath</vt:lpstr>
      <vt:lpstr>Factors influencing small-scale fading</vt:lpstr>
      <vt:lpstr>Factors influencing small-scale fading</vt:lpstr>
      <vt:lpstr>Some Terminologies</vt:lpstr>
      <vt:lpstr>Doppler shift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Delay Profile</vt:lpstr>
      <vt:lpstr>Measuring PDPs</vt:lpstr>
      <vt:lpstr>Review questions</vt:lpstr>
      <vt:lpstr>Review questions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modified xsi:type="dcterms:W3CDTF">2024-06-19T03:07:04Z</dcterms:modified>
</cp:coreProperties>
</file>