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extLst>
      <p:ext uri="{BB962C8B-B14F-4D97-AF65-F5344CB8AC3E}">
        <p14:creationId xmlns:p14="http://schemas.microsoft.com/office/powerpoint/2010/main" val="41706636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8168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1018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7882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3839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2987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446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0745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054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6147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3666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106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676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684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8289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8128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7914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045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0517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734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7936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778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3014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5518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8794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1897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092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7" name="Google Shape;47;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8" name="Google Shape;4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9" name="Google Shape;59;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0" name="Google Shape;60;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body" idx="4294967295"/>
          </p:nvPr>
        </p:nvSpPr>
        <p:spPr>
          <a:xfrm>
            <a:off x="1154112" y="624840"/>
            <a:ext cx="7162800" cy="21336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rgbClr val="0066FF"/>
              </a:buClr>
              <a:buSzPts val="4400"/>
              <a:buFont typeface="Arial"/>
              <a:buNone/>
            </a:pPr>
            <a:r>
              <a:rPr lang="en-US" sz="4400" b="0" i="0" u="none" strike="noStrike" cap="none" dirty="0">
                <a:solidFill>
                  <a:srgbClr val="0066FF"/>
                </a:solidFill>
                <a:latin typeface="Times New Roman"/>
                <a:ea typeface="Times New Roman"/>
                <a:cs typeface="Times New Roman"/>
                <a:sym typeface="Times New Roman"/>
              </a:rPr>
              <a:t>UNIT 3 </a:t>
            </a:r>
            <a:endParaRPr lang="en-US" sz="4400" dirty="0">
              <a:solidFill>
                <a:srgbClr val="0066FF"/>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rgbClr val="0066FF"/>
              </a:buClr>
              <a:buSzPts val="4400"/>
              <a:buFont typeface="Arial"/>
              <a:buNone/>
            </a:pPr>
            <a:r>
              <a:rPr lang="en-US" sz="4400" b="0" i="0" u="none" strike="noStrike" cap="none" dirty="0">
                <a:solidFill>
                  <a:srgbClr val="0066FF"/>
                </a:solidFill>
                <a:latin typeface="Times New Roman"/>
                <a:ea typeface="Times New Roman"/>
                <a:cs typeface="Times New Roman"/>
                <a:sym typeface="Times New Roman"/>
              </a:rPr>
              <a:t>Small-Scale Fading </a:t>
            </a:r>
          </a:p>
          <a:p>
            <a:pPr marL="342900" marR="0" lvl="0" indent="-342900" algn="ctr" rtl="0">
              <a:lnSpc>
                <a:spcPct val="100000"/>
              </a:lnSpc>
              <a:spcBef>
                <a:spcPts val="0"/>
              </a:spcBef>
              <a:spcAft>
                <a:spcPts val="0"/>
              </a:spcAft>
              <a:buClr>
                <a:srgbClr val="0066FF"/>
              </a:buClr>
              <a:buSzPts val="4400"/>
              <a:buFont typeface="Arial"/>
              <a:buNone/>
            </a:pPr>
            <a:endParaRPr lang="en-US" sz="4400" b="0" i="0" u="none" strike="noStrike" cap="none" dirty="0">
              <a:solidFill>
                <a:srgbClr val="C00000"/>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rgbClr val="0066FF"/>
              </a:buClr>
              <a:buSzPts val="4400"/>
              <a:buFont typeface="Arial"/>
              <a:buNone/>
            </a:pPr>
            <a:r>
              <a:rPr lang="en-US" sz="4400" b="0" i="0" u="none" strike="noStrike" cap="none" dirty="0">
                <a:solidFill>
                  <a:srgbClr val="C00000"/>
                </a:solidFill>
                <a:latin typeface="Times New Roman"/>
                <a:ea typeface="Times New Roman"/>
                <a:cs typeface="Times New Roman"/>
                <a:sym typeface="Times New Roman"/>
              </a:rPr>
              <a:t>Week-3</a:t>
            </a:r>
            <a:endParaRPr dirty="0"/>
          </a:p>
          <a:p>
            <a:pPr marL="342900" marR="0" lvl="0" indent="-342900" algn="ctr" rtl="0">
              <a:lnSpc>
                <a:spcPct val="100000"/>
              </a:lnSpc>
              <a:spcBef>
                <a:spcPts val="880"/>
              </a:spcBef>
              <a:spcAft>
                <a:spcPts val="0"/>
              </a:spcAft>
              <a:buClr>
                <a:schemeClr val="dk1"/>
              </a:buClr>
              <a:buSzPts val="4400"/>
              <a:buFont typeface="Arial"/>
              <a:buNone/>
            </a:pPr>
            <a:endParaRPr sz="4400" b="0" i="0" u="none" strike="noStrike" cap="none" dirty="0">
              <a:solidFill>
                <a:srgbClr val="C00000"/>
              </a:solidFill>
              <a:latin typeface="Times New Roman"/>
              <a:ea typeface="Times New Roman"/>
              <a:cs typeface="Times New Roman"/>
              <a:sym typeface="Times New Roman"/>
            </a:endParaRPr>
          </a:p>
          <a:p>
            <a:pPr marL="342900" marR="0" lvl="0" indent="-63500" algn="l" rtl="0">
              <a:spcBef>
                <a:spcPts val="880"/>
              </a:spcBef>
              <a:spcAft>
                <a:spcPts val="0"/>
              </a:spcAft>
              <a:buClr>
                <a:schemeClr val="dk1"/>
              </a:buClr>
              <a:buSzPts val="4400"/>
              <a:buFont typeface="Arial"/>
              <a:buNone/>
            </a:pPr>
            <a:endParaRPr sz="4400" b="0" i="0" u="none" dirty="0">
              <a:solidFill>
                <a:srgbClr val="C00000"/>
              </a:solidFill>
              <a:latin typeface="Times New Roman"/>
              <a:ea typeface="Times New Roman"/>
              <a:cs typeface="Times New Roman"/>
              <a:sym typeface="Times New Roman"/>
            </a:endParaRPr>
          </a:p>
        </p:txBody>
      </p:sp>
      <p:sp>
        <p:nvSpPr>
          <p:cNvPr id="89" name="Google Shape;89;p13"/>
          <p:cNvSpPr txBox="1"/>
          <p:nvPr/>
        </p:nvSpPr>
        <p:spPr>
          <a:xfrm>
            <a:off x="1567021" y="3815080"/>
            <a:ext cx="6192837"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B050"/>
              </a:buClr>
              <a:buSzPts val="3600"/>
              <a:buFont typeface="Times New Roman"/>
              <a:buNone/>
            </a:pPr>
            <a:r>
              <a:rPr lang="en-US" sz="2400" b="1" i="0" u="none" strike="noStrike" cap="none" dirty="0">
                <a:solidFill>
                  <a:schemeClr val="accent4">
                    <a:lumMod val="75000"/>
                  </a:schemeClr>
                </a:solidFill>
                <a:latin typeface="Times New Roman" panose="02020603050405020304" pitchFamily="18" charset="0"/>
                <a:ea typeface="Times New Roman"/>
                <a:cs typeface="Times New Roman" panose="02020603050405020304" pitchFamily="18" charset="0"/>
                <a:sym typeface="Times New Roman"/>
              </a:rPr>
              <a:t>Types of fading</a:t>
            </a:r>
            <a:r>
              <a:rPr lang="en-US" sz="2400" b="1" i="0" u="none" strike="noStrike" cap="none" dirty="0" smtClean="0">
                <a:solidFill>
                  <a:schemeClr val="accent4">
                    <a:lumMod val="75000"/>
                  </a:schemeClr>
                </a:solidFill>
                <a:latin typeface="Times New Roman" panose="02020603050405020304" pitchFamily="18" charset="0"/>
                <a:ea typeface="Times New Roman"/>
                <a:cs typeface="Times New Roman" panose="02020603050405020304" pitchFamily="18" charset="0"/>
                <a:sym typeface="Times New Roman"/>
              </a:rPr>
              <a:t>: Flat </a:t>
            </a:r>
            <a:r>
              <a:rPr lang="en-US" sz="2400" b="1" i="0" u="none" strike="noStrike" cap="none" dirty="0">
                <a:solidFill>
                  <a:schemeClr val="accent4">
                    <a:lumMod val="75000"/>
                  </a:schemeClr>
                </a:solidFill>
                <a:latin typeface="Times New Roman" panose="02020603050405020304" pitchFamily="18" charset="0"/>
                <a:ea typeface="Times New Roman"/>
                <a:cs typeface="Times New Roman" panose="02020603050405020304" pitchFamily="18" charset="0"/>
                <a:sym typeface="Times New Roman"/>
              </a:rPr>
              <a:t>and  Frequency selective fading, Fast and Slow  fading, </a:t>
            </a:r>
            <a:r>
              <a:rPr lang="en-US" sz="2400" b="1" i="0" u="none" strike="noStrike" cap="none" dirty="0" err="1">
                <a:solidFill>
                  <a:schemeClr val="accent4">
                    <a:lumMod val="75000"/>
                  </a:schemeClr>
                </a:solidFill>
                <a:latin typeface="Times New Roman" panose="02020603050405020304" pitchFamily="18" charset="0"/>
                <a:ea typeface="Times New Roman"/>
                <a:cs typeface="Times New Roman" panose="02020603050405020304" pitchFamily="18" charset="0"/>
                <a:sym typeface="Times New Roman"/>
              </a:rPr>
              <a:t>Ricean</a:t>
            </a:r>
            <a:r>
              <a:rPr lang="en-US" sz="2400" b="1" i="0" u="none" strike="noStrike" cap="none" dirty="0">
                <a:solidFill>
                  <a:schemeClr val="accent4">
                    <a:lumMod val="75000"/>
                  </a:schemeClr>
                </a:solidFill>
                <a:latin typeface="Times New Roman" panose="02020603050405020304" pitchFamily="18" charset="0"/>
                <a:ea typeface="Times New Roman"/>
                <a:cs typeface="Times New Roman" panose="02020603050405020304" pitchFamily="18" charset="0"/>
                <a:sym typeface="Times New Roman"/>
              </a:rPr>
              <a:t> distribution, Rayleigh distribution </a:t>
            </a:r>
            <a:endParaRPr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p:nvPr/>
        </p:nvSpPr>
        <p:spPr>
          <a:xfrm>
            <a:off x="685800" y="228600"/>
            <a:ext cx="7772400"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3600"/>
              <a:buFont typeface="Times New Roman"/>
              <a:buNone/>
            </a:pPr>
            <a:r>
              <a:rPr lang="en-US" sz="3600" b="0" i="0" u="none">
                <a:solidFill>
                  <a:schemeClr val="accent1"/>
                </a:solidFill>
                <a:latin typeface="Times New Roman"/>
                <a:ea typeface="Times New Roman"/>
                <a:cs typeface="Times New Roman"/>
                <a:sym typeface="Times New Roman"/>
              </a:rPr>
              <a:t>Fading Effects Due to Doppler Spread</a:t>
            </a:r>
            <a:endParaRPr/>
          </a:p>
        </p:txBody>
      </p:sp>
      <p:sp>
        <p:nvSpPr>
          <p:cNvPr id="153" name="Google Shape;153;p22"/>
          <p:cNvSpPr txBox="1"/>
          <p:nvPr/>
        </p:nvSpPr>
        <p:spPr>
          <a:xfrm>
            <a:off x="685800" y="1143000"/>
            <a:ext cx="7772400" cy="4419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Fast Fading: The channel impulse response changes rapidly within the symbol duration.</a:t>
            </a:r>
            <a:endParaRPr/>
          </a:p>
          <a:p>
            <a:pPr marL="742950" marR="0" lvl="1" indent="-285750" algn="l" rtl="0">
              <a:lnSpc>
                <a:spcPct val="100000"/>
              </a:lnSpc>
              <a:spcBef>
                <a:spcPts val="36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The coherent time of the channel is smaller then the symbol period of the transmitted signal.</a:t>
            </a:r>
            <a:endParaRPr/>
          </a:p>
          <a:p>
            <a:pPr marL="742950" marR="0" lvl="1" indent="-285750" algn="l" rtl="0">
              <a:lnSpc>
                <a:spcPct val="100000"/>
              </a:lnSpc>
              <a:spcBef>
                <a:spcPts val="36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Cause frequency dispersion due to Doppler spreading.</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A signal undergoes fast fading if</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      and</a:t>
            </a:r>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000" b="0" i="0" u="none">
              <a:solidFill>
                <a:schemeClr val="dk1"/>
              </a:solidFill>
              <a:latin typeface="Calibri"/>
              <a:ea typeface="Calibri"/>
              <a:cs typeface="Calibri"/>
              <a:sym typeface="Calibri"/>
            </a:endParaRPr>
          </a:p>
        </p:txBody>
      </p:sp>
      <p:pic>
        <p:nvPicPr>
          <p:cNvPr id="154" name="Google Shape;154;p22"/>
          <p:cNvPicPr preferRelativeResize="0"/>
          <p:nvPr/>
        </p:nvPicPr>
        <p:blipFill rotWithShape="1">
          <a:blip r:embed="rId3">
            <a:alphaModFix/>
          </a:blip>
          <a:srcRect/>
          <a:stretch/>
        </p:blipFill>
        <p:spPr>
          <a:xfrm>
            <a:off x="3463925" y="3200400"/>
            <a:ext cx="850900" cy="407987"/>
          </a:xfrm>
          <a:prstGeom prst="rect">
            <a:avLst/>
          </a:prstGeom>
          <a:noFill/>
          <a:ln>
            <a:noFill/>
          </a:ln>
        </p:spPr>
      </p:pic>
      <p:pic>
        <p:nvPicPr>
          <p:cNvPr id="155" name="Google Shape;155;p22"/>
          <p:cNvPicPr preferRelativeResize="0"/>
          <p:nvPr/>
        </p:nvPicPr>
        <p:blipFill rotWithShape="1">
          <a:blip r:embed="rId4">
            <a:alphaModFix/>
          </a:blip>
          <a:srcRect/>
          <a:stretch/>
        </p:blipFill>
        <p:spPr>
          <a:xfrm>
            <a:off x="3429000" y="3810000"/>
            <a:ext cx="941387" cy="4079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p:nvPr/>
        </p:nvSpPr>
        <p:spPr>
          <a:xfrm>
            <a:off x="755650" y="1268412"/>
            <a:ext cx="7702550" cy="42941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Slow Fading: The channel impulse response changes at a rate much slower than the transmitted baseband signal s(t).</a:t>
            </a:r>
            <a:endParaRPr/>
          </a:p>
          <a:p>
            <a:pPr marL="742950" marR="0" lvl="1" indent="-285750" algn="l" rtl="0">
              <a:lnSpc>
                <a:spcPct val="100000"/>
              </a:lnSpc>
              <a:spcBef>
                <a:spcPts val="36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The Doppler spread of the channel is much less then the bandwidth of the baseband signal.</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A signal undergoes slow fading if</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and</a:t>
            </a:r>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000" b="0" i="0" u="none">
              <a:solidFill>
                <a:schemeClr val="dk1"/>
              </a:solidFill>
              <a:latin typeface="Calibri"/>
              <a:ea typeface="Calibri"/>
              <a:cs typeface="Calibri"/>
              <a:sym typeface="Calibri"/>
            </a:endParaRPr>
          </a:p>
        </p:txBody>
      </p:sp>
      <p:pic>
        <p:nvPicPr>
          <p:cNvPr id="161" name="Google Shape;161;p23"/>
          <p:cNvPicPr preferRelativeResize="0"/>
          <p:nvPr/>
        </p:nvPicPr>
        <p:blipFill rotWithShape="1">
          <a:blip r:embed="rId3">
            <a:alphaModFix/>
          </a:blip>
          <a:srcRect/>
          <a:stretch/>
        </p:blipFill>
        <p:spPr>
          <a:xfrm>
            <a:off x="3360737" y="2895600"/>
            <a:ext cx="989012" cy="407987"/>
          </a:xfrm>
          <a:prstGeom prst="rect">
            <a:avLst/>
          </a:prstGeom>
          <a:noFill/>
          <a:ln>
            <a:noFill/>
          </a:ln>
        </p:spPr>
      </p:pic>
      <p:pic>
        <p:nvPicPr>
          <p:cNvPr id="162" name="Google Shape;162;p23"/>
          <p:cNvPicPr preferRelativeResize="0"/>
          <p:nvPr/>
        </p:nvPicPr>
        <p:blipFill rotWithShape="1">
          <a:blip r:embed="rId4">
            <a:alphaModFix/>
          </a:blip>
          <a:srcRect/>
          <a:stretch/>
        </p:blipFill>
        <p:spPr>
          <a:xfrm>
            <a:off x="3325812" y="3505200"/>
            <a:ext cx="1077912" cy="407987"/>
          </a:xfrm>
          <a:prstGeom prst="rect">
            <a:avLst/>
          </a:prstGeom>
          <a:noFill/>
          <a:ln>
            <a:noFill/>
          </a:ln>
        </p:spPr>
      </p:pic>
      <p:sp>
        <p:nvSpPr>
          <p:cNvPr id="163" name="Google Shape;163;p23"/>
          <p:cNvSpPr txBox="1"/>
          <p:nvPr/>
        </p:nvSpPr>
        <p:spPr>
          <a:xfrm>
            <a:off x="685800" y="228600"/>
            <a:ext cx="7772400"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3600"/>
              <a:buFont typeface="Times New Roman"/>
              <a:buNone/>
            </a:pPr>
            <a:r>
              <a:rPr lang="en-US" sz="3600" b="0" i="0" u="none">
                <a:solidFill>
                  <a:schemeClr val="accent1"/>
                </a:solidFill>
                <a:latin typeface="Times New Roman"/>
                <a:ea typeface="Times New Roman"/>
                <a:cs typeface="Times New Roman"/>
                <a:sym typeface="Times New Roman"/>
              </a:rPr>
              <a:t>Fading Effects Due to Doppler Spread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4" descr="4_15"/>
          <p:cNvPicPr preferRelativeResize="0"/>
          <p:nvPr/>
        </p:nvPicPr>
        <p:blipFill rotWithShape="1">
          <a:blip r:embed="rId3">
            <a:alphaModFix/>
          </a:blip>
          <a:srcRect/>
          <a:stretch/>
        </p:blipFill>
        <p:spPr>
          <a:xfrm>
            <a:off x="1763712" y="976312"/>
            <a:ext cx="5903912" cy="5138737"/>
          </a:xfrm>
          <a:prstGeom prst="rect">
            <a:avLst/>
          </a:prstGeom>
          <a:noFill/>
          <a:ln>
            <a:noFill/>
          </a:ln>
        </p:spPr>
      </p:pic>
      <p:sp>
        <p:nvSpPr>
          <p:cNvPr id="169" name="Google Shape;169;p24"/>
          <p:cNvSpPr txBox="1"/>
          <p:nvPr/>
        </p:nvSpPr>
        <p:spPr>
          <a:xfrm>
            <a:off x="685800" y="228600"/>
            <a:ext cx="8207375"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3600"/>
              <a:buFont typeface="Times New Roman"/>
              <a:buNone/>
            </a:pPr>
            <a:r>
              <a:rPr lang="en-US" sz="3600" b="0" i="0" u="none">
                <a:solidFill>
                  <a:schemeClr val="accent1"/>
                </a:solidFill>
                <a:latin typeface="Times New Roman"/>
                <a:ea typeface="Times New Roman"/>
                <a:cs typeface="Times New Roman"/>
                <a:sym typeface="Times New Roman"/>
              </a:rPr>
              <a:t>Flat fading Vs Frequency Selective fading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B0F0"/>
              </a:buClr>
              <a:buSzPts val="4400"/>
              <a:buFont typeface="Times New Roman"/>
              <a:buNone/>
            </a:pPr>
            <a:r>
              <a:rPr lang="en-US" sz="4400" b="1" i="0" u="none">
                <a:solidFill>
                  <a:srgbClr val="00B0F0"/>
                </a:solidFill>
                <a:latin typeface="Times New Roman"/>
                <a:ea typeface="Times New Roman"/>
                <a:cs typeface="Times New Roman"/>
                <a:sym typeface="Times New Roman"/>
              </a:rPr>
              <a:t>Fast Fading</a:t>
            </a:r>
            <a:endParaRPr/>
          </a:p>
        </p:txBody>
      </p:sp>
      <p:sp>
        <p:nvSpPr>
          <p:cNvPr id="175" name="Google Shape;175;p2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Rate of change of the channel characteristics is larger than the Rate of change of the transmitted signal</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 The channel changes during a symbol period.</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 The channel changes because of receiver motion.</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 Coherence time of the channel is smaller than the symbol period of the transmitter signal</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B</a:t>
            </a:r>
            <a:r>
              <a:rPr lang="en-US" sz="2400" b="0" i="0" u="none" baseline="-25000">
                <a:solidFill>
                  <a:schemeClr val="dk1"/>
                </a:solidFill>
                <a:latin typeface="Times New Roman"/>
                <a:ea typeface="Times New Roman"/>
                <a:cs typeface="Times New Roman"/>
                <a:sym typeface="Times New Roman"/>
              </a:rPr>
              <a:t>S</a:t>
            </a:r>
            <a:r>
              <a:rPr lang="en-US" sz="2400" b="0" i="0" u="none">
                <a:solidFill>
                  <a:schemeClr val="dk1"/>
                </a:solidFill>
                <a:latin typeface="Times New Roman"/>
                <a:ea typeface="Times New Roman"/>
                <a:cs typeface="Times New Roman"/>
                <a:sym typeface="Times New Roman"/>
              </a:rPr>
              <a:t> : Bandwidth of the signal </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B</a:t>
            </a:r>
            <a:r>
              <a:rPr lang="en-US" sz="2400" b="0" i="0" u="none" baseline="-25000">
                <a:solidFill>
                  <a:schemeClr val="dk1"/>
                </a:solidFill>
                <a:latin typeface="Times New Roman"/>
                <a:ea typeface="Times New Roman"/>
                <a:cs typeface="Times New Roman"/>
                <a:sym typeface="Times New Roman"/>
              </a:rPr>
              <a:t>D</a:t>
            </a:r>
            <a:r>
              <a:rPr lang="en-US" sz="2400" b="0" i="0" u="none">
                <a:solidFill>
                  <a:schemeClr val="dk1"/>
                </a:solidFill>
                <a:latin typeface="Times New Roman"/>
                <a:ea typeface="Times New Roman"/>
                <a:cs typeface="Times New Roman"/>
                <a:sym typeface="Times New Roman"/>
              </a:rPr>
              <a:t> : Doppler Spread </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T</a:t>
            </a:r>
            <a:r>
              <a:rPr lang="en-US" sz="2400" b="0" i="0" u="none" baseline="-25000">
                <a:solidFill>
                  <a:schemeClr val="dk1"/>
                </a:solidFill>
                <a:latin typeface="Times New Roman"/>
                <a:ea typeface="Times New Roman"/>
                <a:cs typeface="Times New Roman"/>
                <a:sym typeface="Times New Roman"/>
              </a:rPr>
              <a:t>S</a:t>
            </a:r>
            <a:r>
              <a:rPr lang="en-US" sz="2400" b="0" i="0" u="none">
                <a:solidFill>
                  <a:schemeClr val="dk1"/>
                </a:solidFill>
                <a:latin typeface="Times New Roman"/>
                <a:ea typeface="Times New Roman"/>
                <a:cs typeface="Times New Roman"/>
                <a:sym typeface="Times New Roman"/>
              </a:rPr>
              <a:t> : Symbol Period </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T</a:t>
            </a:r>
            <a:r>
              <a:rPr lang="en-US" sz="2400" b="0" i="0" u="none" baseline="-25000">
                <a:solidFill>
                  <a:schemeClr val="dk1"/>
                </a:solidFill>
                <a:latin typeface="Times New Roman"/>
                <a:ea typeface="Times New Roman"/>
                <a:cs typeface="Times New Roman"/>
                <a:sym typeface="Times New Roman"/>
              </a:rPr>
              <a:t>C</a:t>
            </a:r>
            <a:r>
              <a:rPr lang="en-US" sz="2400" b="0" i="0" u="none">
                <a:solidFill>
                  <a:schemeClr val="dk1"/>
                </a:solidFill>
                <a:latin typeface="Times New Roman"/>
                <a:ea typeface="Times New Roman"/>
                <a:cs typeface="Times New Roman"/>
                <a:sym typeface="Times New Roman"/>
              </a:rPr>
              <a:t> : Coherence Bandwidth</a:t>
            </a:r>
            <a:endParaRPr/>
          </a:p>
        </p:txBody>
      </p:sp>
      <p:pic>
        <p:nvPicPr>
          <p:cNvPr id="176" name="Google Shape;176;p25"/>
          <p:cNvPicPr preferRelativeResize="0"/>
          <p:nvPr/>
        </p:nvPicPr>
        <p:blipFill rotWithShape="1">
          <a:blip r:embed="rId3">
            <a:alphaModFix/>
          </a:blip>
          <a:srcRect/>
          <a:stretch/>
        </p:blipFill>
        <p:spPr>
          <a:xfrm>
            <a:off x="4643437" y="4248150"/>
            <a:ext cx="1619250" cy="1352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179387" y="24765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B0F0"/>
              </a:buClr>
              <a:buSzPts val="4400"/>
              <a:buFont typeface="Times New Roman"/>
              <a:buNone/>
            </a:pPr>
            <a:r>
              <a:rPr lang="en-US" sz="4400" b="1" i="0" u="none">
                <a:solidFill>
                  <a:srgbClr val="00B0F0"/>
                </a:solidFill>
                <a:latin typeface="Times New Roman"/>
                <a:ea typeface="Times New Roman"/>
                <a:cs typeface="Times New Roman"/>
                <a:sym typeface="Times New Roman"/>
              </a:rPr>
              <a:t>Slow Fading</a:t>
            </a:r>
            <a:endParaRPr/>
          </a:p>
        </p:txBody>
      </p:sp>
      <p:sp>
        <p:nvSpPr>
          <p:cNvPr id="182" name="Google Shape;182;p2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Rate of change of the channel characteristics is much smaller than the Rate of change of the transmitted signal</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B</a:t>
            </a:r>
            <a:r>
              <a:rPr lang="en-US" sz="3200" b="0" i="0" u="none" baseline="-25000">
                <a:solidFill>
                  <a:schemeClr val="dk1"/>
                </a:solidFill>
                <a:latin typeface="Times New Roman"/>
                <a:ea typeface="Times New Roman"/>
                <a:cs typeface="Times New Roman"/>
                <a:sym typeface="Times New Roman"/>
              </a:rPr>
              <a:t>S</a:t>
            </a:r>
            <a:r>
              <a:rPr lang="en-US" sz="3200" b="0" i="0" u="none">
                <a:solidFill>
                  <a:schemeClr val="dk1"/>
                </a:solidFill>
                <a:latin typeface="Times New Roman"/>
                <a:ea typeface="Times New Roman"/>
                <a:cs typeface="Times New Roman"/>
                <a:sym typeface="Times New Roman"/>
              </a:rPr>
              <a:t> : Bandwidth of the signal</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B</a:t>
            </a:r>
            <a:r>
              <a:rPr lang="en-US" sz="3200" b="0" i="0" u="none" baseline="-25000">
                <a:solidFill>
                  <a:schemeClr val="dk1"/>
                </a:solidFill>
                <a:latin typeface="Times New Roman"/>
                <a:ea typeface="Times New Roman"/>
                <a:cs typeface="Times New Roman"/>
                <a:sym typeface="Times New Roman"/>
              </a:rPr>
              <a:t>D</a:t>
            </a:r>
            <a:r>
              <a:rPr lang="en-US" sz="3200" b="0" i="0" u="none">
                <a:solidFill>
                  <a:schemeClr val="dk1"/>
                </a:solidFill>
                <a:latin typeface="Times New Roman"/>
                <a:ea typeface="Times New Roman"/>
                <a:cs typeface="Times New Roman"/>
                <a:sym typeface="Times New Roman"/>
              </a:rPr>
              <a:t> : Doppler Spread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T</a:t>
            </a:r>
            <a:r>
              <a:rPr lang="en-US" sz="3200" b="0" i="0" u="none" baseline="-25000">
                <a:solidFill>
                  <a:schemeClr val="dk1"/>
                </a:solidFill>
                <a:latin typeface="Times New Roman"/>
                <a:ea typeface="Times New Roman"/>
                <a:cs typeface="Times New Roman"/>
                <a:sym typeface="Times New Roman"/>
              </a:rPr>
              <a:t>S</a:t>
            </a:r>
            <a:r>
              <a:rPr lang="en-US" sz="3200" b="0" i="0" u="none">
                <a:solidFill>
                  <a:schemeClr val="dk1"/>
                </a:solidFill>
                <a:latin typeface="Times New Roman"/>
                <a:ea typeface="Times New Roman"/>
                <a:cs typeface="Times New Roman"/>
                <a:sym typeface="Times New Roman"/>
              </a:rPr>
              <a:t> : Symbol Period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T</a:t>
            </a:r>
            <a:r>
              <a:rPr lang="en-US" sz="3200" b="0" i="0" u="none" baseline="-25000">
                <a:solidFill>
                  <a:schemeClr val="dk1"/>
                </a:solidFill>
                <a:latin typeface="Times New Roman"/>
                <a:ea typeface="Times New Roman"/>
                <a:cs typeface="Times New Roman"/>
                <a:sym typeface="Times New Roman"/>
              </a:rPr>
              <a:t>C</a:t>
            </a:r>
            <a:r>
              <a:rPr lang="en-US" sz="3200" b="0" i="0" u="none">
                <a:solidFill>
                  <a:schemeClr val="dk1"/>
                </a:solidFill>
                <a:latin typeface="Times New Roman"/>
                <a:ea typeface="Times New Roman"/>
                <a:cs typeface="Times New Roman"/>
                <a:sym typeface="Times New Roman"/>
              </a:rPr>
              <a:t> : Coherence Bandwidth</a:t>
            </a:r>
            <a:endParaRPr/>
          </a:p>
        </p:txBody>
      </p:sp>
      <p:pic>
        <p:nvPicPr>
          <p:cNvPr id="183" name="Google Shape;183;p26"/>
          <p:cNvPicPr preferRelativeResize="0"/>
          <p:nvPr/>
        </p:nvPicPr>
        <p:blipFill rotWithShape="1">
          <a:blip r:embed="rId3">
            <a:alphaModFix/>
          </a:blip>
          <a:srcRect/>
          <a:stretch/>
        </p:blipFill>
        <p:spPr>
          <a:xfrm>
            <a:off x="6372225" y="3402012"/>
            <a:ext cx="1619250" cy="1371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B0F0"/>
              </a:buClr>
              <a:buSzPts val="4400"/>
              <a:buFont typeface="Times New Roman"/>
              <a:buNone/>
            </a:pPr>
            <a:r>
              <a:rPr lang="en-US" sz="4400" b="1" i="0" u="none">
                <a:solidFill>
                  <a:srgbClr val="00B0F0"/>
                </a:solidFill>
                <a:latin typeface="Times New Roman"/>
                <a:ea typeface="Times New Roman"/>
                <a:cs typeface="Times New Roman"/>
                <a:sym typeface="Times New Roman"/>
              </a:rPr>
              <a:t>Fading Distributions</a:t>
            </a:r>
            <a:endParaRPr/>
          </a:p>
        </p:txBody>
      </p:sp>
      <p:sp>
        <p:nvSpPr>
          <p:cNvPr id="189" name="Google Shape;189;p2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Describes how the received signal amplitude changes with time. </a:t>
            </a:r>
            <a:endParaRPr/>
          </a:p>
          <a:p>
            <a:pPr marL="342900" marR="0" lvl="0" indent="-3429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Remember that the received signal is combination of multiple signals arriving from different directions, phases and amplitudes. </a:t>
            </a:r>
            <a:endParaRPr/>
          </a:p>
          <a:p>
            <a:pPr marL="342900" marR="0" lvl="0" indent="-3429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With the received signal we mean the baseband signal, namely the </a:t>
            </a:r>
            <a:r>
              <a:rPr lang="en-US" sz="1800" b="0" i="0" u="none">
                <a:solidFill>
                  <a:srgbClr val="C00000"/>
                </a:solidFill>
                <a:latin typeface="Times New Roman"/>
                <a:ea typeface="Times New Roman"/>
                <a:cs typeface="Times New Roman"/>
                <a:sym typeface="Times New Roman"/>
              </a:rPr>
              <a:t>envelope </a:t>
            </a:r>
            <a:r>
              <a:rPr lang="en-US" sz="1800" b="0" i="0" u="none">
                <a:solidFill>
                  <a:schemeClr val="dk1"/>
                </a:solidFill>
                <a:latin typeface="Times New Roman"/>
                <a:ea typeface="Times New Roman"/>
                <a:cs typeface="Times New Roman"/>
                <a:sym typeface="Times New Roman"/>
              </a:rPr>
              <a:t>of the received signal (i.e. r(t)).</a:t>
            </a:r>
            <a:endParaRPr/>
          </a:p>
          <a:p>
            <a:pPr marL="342900" marR="0" lvl="0" indent="-228600" algn="l" rtl="0">
              <a:lnSpc>
                <a:spcPct val="100000"/>
              </a:lnSpc>
              <a:spcBef>
                <a:spcPts val="360"/>
              </a:spcBef>
              <a:spcAft>
                <a:spcPts val="0"/>
              </a:spcAft>
              <a:buClr>
                <a:schemeClr val="dk1"/>
              </a:buClr>
              <a:buSzPts val="1800"/>
              <a:buFont typeface="Arial"/>
              <a:buNone/>
            </a:pPr>
            <a:endParaRPr sz="1800" b="0" i="0" u="none">
              <a:solidFill>
                <a:schemeClr val="dk1"/>
              </a:solidFill>
              <a:latin typeface="Times New Roman"/>
              <a:ea typeface="Times New Roman"/>
              <a:cs typeface="Times New Roman"/>
              <a:sym typeface="Times New Roman"/>
            </a:endParaRPr>
          </a:p>
          <a:p>
            <a:pPr marL="342900" marR="0" lvl="0" indent="-228600" algn="l" rtl="0">
              <a:lnSpc>
                <a:spcPct val="100000"/>
              </a:lnSpc>
              <a:spcBef>
                <a:spcPts val="360"/>
              </a:spcBef>
              <a:spcAft>
                <a:spcPts val="0"/>
              </a:spcAft>
              <a:buClr>
                <a:schemeClr val="dk1"/>
              </a:buClr>
              <a:buSzPts val="1800"/>
              <a:buFont typeface="Arial"/>
              <a:buNone/>
            </a:pPr>
            <a:endParaRPr sz="18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 Its is a </a:t>
            </a:r>
            <a:r>
              <a:rPr lang="en-US" sz="1800" b="0" i="0" u="none">
                <a:solidFill>
                  <a:srgbClr val="C00000"/>
                </a:solidFill>
                <a:latin typeface="Times New Roman"/>
                <a:ea typeface="Times New Roman"/>
                <a:cs typeface="Times New Roman"/>
                <a:sym typeface="Times New Roman"/>
              </a:rPr>
              <a:t>statistical </a:t>
            </a:r>
            <a:r>
              <a:rPr lang="en-US" sz="1800" b="0" i="0" u="none">
                <a:solidFill>
                  <a:schemeClr val="dk1"/>
                </a:solidFill>
                <a:latin typeface="Times New Roman"/>
                <a:ea typeface="Times New Roman"/>
                <a:cs typeface="Times New Roman"/>
                <a:sym typeface="Times New Roman"/>
              </a:rPr>
              <a:t>characterization of the multipath fading.</a:t>
            </a:r>
            <a:endParaRPr/>
          </a:p>
          <a:p>
            <a:pPr marL="342900" marR="0" lvl="0" indent="-3429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 Two distributions</a:t>
            </a:r>
            <a:endParaRPr/>
          </a:p>
          <a:p>
            <a:pPr marL="742950" marR="0" lvl="1" indent="-28575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  Rayleigh Fading </a:t>
            </a:r>
            <a:endParaRPr/>
          </a:p>
          <a:p>
            <a:pPr marL="742950" marR="0" lvl="1" indent="-28575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Ricean Fading</a:t>
            </a:r>
            <a:endParaRPr/>
          </a:p>
        </p:txBody>
      </p:sp>
      <p:pic>
        <p:nvPicPr>
          <p:cNvPr id="190" name="Google Shape;190;p27"/>
          <p:cNvPicPr preferRelativeResize="0"/>
          <p:nvPr/>
        </p:nvPicPr>
        <p:blipFill rotWithShape="1">
          <a:blip r:embed="rId3">
            <a:alphaModFix/>
          </a:blip>
          <a:srcRect/>
          <a:stretch/>
        </p:blipFill>
        <p:spPr>
          <a:xfrm>
            <a:off x="2771775" y="3068637"/>
            <a:ext cx="2752725" cy="76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179387" y="274637"/>
            <a:ext cx="8507412"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B0F0"/>
              </a:buClr>
              <a:buSzPts val="4400"/>
              <a:buFont typeface="Times New Roman"/>
              <a:buNone/>
            </a:pPr>
            <a:r>
              <a:rPr lang="en-US" sz="4400" b="1" i="0" u="none">
                <a:solidFill>
                  <a:srgbClr val="00B0F0"/>
                </a:solidFill>
                <a:latin typeface="Times New Roman"/>
                <a:ea typeface="Times New Roman"/>
                <a:cs typeface="Times New Roman"/>
                <a:sym typeface="Times New Roman"/>
              </a:rPr>
              <a:t>Rayleigh and Ricean Distributions</a:t>
            </a:r>
            <a:endParaRPr/>
          </a:p>
        </p:txBody>
      </p:sp>
      <p:sp>
        <p:nvSpPr>
          <p:cNvPr id="196" name="Google Shape;196;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 </a:t>
            </a:r>
            <a:r>
              <a:rPr lang="en-US" sz="3200" b="0" i="0" u="none">
                <a:solidFill>
                  <a:schemeClr val="dk1"/>
                </a:solidFill>
                <a:latin typeface="Times New Roman"/>
                <a:ea typeface="Times New Roman"/>
                <a:cs typeface="Times New Roman"/>
                <a:sym typeface="Times New Roman"/>
              </a:rPr>
              <a:t>Describes the received signal envelope distribution for channels, where all the components are non-LOS</a:t>
            </a:r>
            <a:endParaRPr/>
          </a:p>
          <a:p>
            <a:pPr marL="742950" marR="0" lvl="1" indent="-285750" algn="just"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  i.e. there is no line-of–sight (LOS) component. </a:t>
            </a:r>
            <a:endParaRPr/>
          </a:p>
          <a:p>
            <a:pPr marL="342900" marR="0" lvl="0" indent="-342900" algn="just" rtl="0">
              <a:lnSpc>
                <a:spcPct val="100000"/>
              </a:lnSpc>
              <a:spcBef>
                <a:spcPts val="64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Describes the received signal envelope distribution for channels where one of the multipath components is LOS component.</a:t>
            </a:r>
            <a:endParaRPr/>
          </a:p>
          <a:p>
            <a:pPr marL="742950" marR="0" lvl="1" indent="-285750" algn="just"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Times New Roman"/>
                <a:ea typeface="Times New Roman"/>
                <a:cs typeface="Times New Roman"/>
                <a:sym typeface="Times New Roman"/>
              </a:rPr>
              <a:t> i.e. there is one LOS component.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p:nvPr/>
        </p:nvSpPr>
        <p:spPr>
          <a:xfrm>
            <a:off x="685800" y="762000"/>
            <a:ext cx="77724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It can be assumed that </a:t>
            </a:r>
            <a:r>
              <a:rPr lang="en-US" sz="2000" b="0" i="1" u="none">
                <a:solidFill>
                  <a:schemeClr val="dk1"/>
                </a:solidFill>
                <a:latin typeface="Times New Roman"/>
                <a:ea typeface="Times New Roman"/>
                <a:cs typeface="Times New Roman"/>
                <a:sym typeface="Times New Roman"/>
              </a:rPr>
              <a:t>x</a:t>
            </a:r>
            <a:r>
              <a:rPr lang="en-US" sz="2000" b="0" i="0" u="none">
                <a:solidFill>
                  <a:schemeClr val="dk1"/>
                </a:solidFill>
                <a:latin typeface="Times New Roman"/>
                <a:ea typeface="Times New Roman"/>
                <a:cs typeface="Times New Roman"/>
                <a:sym typeface="Times New Roman"/>
              </a:rPr>
              <a:t> and </a:t>
            </a:r>
            <a:r>
              <a:rPr lang="en-US" sz="2000" b="0" i="1" u="none">
                <a:solidFill>
                  <a:schemeClr val="dk1"/>
                </a:solidFill>
                <a:latin typeface="Times New Roman"/>
                <a:ea typeface="Times New Roman"/>
                <a:cs typeface="Times New Roman"/>
                <a:sym typeface="Times New Roman"/>
              </a:rPr>
              <a:t>y</a:t>
            </a:r>
            <a:r>
              <a:rPr lang="en-US" sz="2000" b="0" i="0" u="none">
                <a:solidFill>
                  <a:schemeClr val="dk1"/>
                </a:solidFill>
                <a:latin typeface="Times New Roman"/>
                <a:ea typeface="Times New Roman"/>
                <a:cs typeface="Times New Roman"/>
                <a:sym typeface="Times New Roman"/>
              </a:rPr>
              <a:t> are Gaussian random variables with mean equal to zero due to the following reasons</a:t>
            </a:r>
            <a:endParaRPr/>
          </a:p>
          <a:p>
            <a:pPr marL="742950" marR="0" lvl="1" indent="-285750" algn="l" rtl="0">
              <a:lnSpc>
                <a:spcPct val="100000"/>
              </a:lnSpc>
              <a:spcBef>
                <a:spcPts val="360"/>
              </a:spcBef>
              <a:spcAft>
                <a:spcPts val="0"/>
              </a:spcAft>
              <a:buClr>
                <a:schemeClr val="dk1"/>
              </a:buClr>
              <a:buSzPts val="1800"/>
              <a:buFont typeface="Times New Roman"/>
              <a:buChar char="–"/>
            </a:pPr>
            <a:r>
              <a:rPr lang="en-US" sz="1800" b="0" i="1" u="none" strike="noStrike" cap="none">
                <a:solidFill>
                  <a:schemeClr val="dk1"/>
                </a:solidFill>
                <a:latin typeface="Times New Roman"/>
                <a:ea typeface="Times New Roman"/>
                <a:cs typeface="Times New Roman"/>
                <a:sym typeface="Times New Roman"/>
              </a:rPr>
              <a:t>n</a:t>
            </a:r>
            <a:r>
              <a:rPr lang="en-US" sz="1800" b="0" i="0" u="none" strike="noStrike" cap="none">
                <a:solidFill>
                  <a:schemeClr val="dk1"/>
                </a:solidFill>
                <a:latin typeface="Times New Roman"/>
                <a:ea typeface="Times New Roman"/>
                <a:cs typeface="Times New Roman"/>
                <a:sym typeface="Times New Roman"/>
              </a:rPr>
              <a:t> is usually very large.</a:t>
            </a:r>
            <a:endParaRPr/>
          </a:p>
          <a:p>
            <a:pPr marL="742950" marR="0" lvl="1" indent="-285750" algn="l" rtl="0">
              <a:lnSpc>
                <a:spcPct val="100000"/>
              </a:lnSpc>
              <a:spcBef>
                <a:spcPts val="36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The individual amplitude       are random.</a:t>
            </a:r>
            <a:endParaRPr/>
          </a:p>
          <a:p>
            <a:pPr marL="742950" marR="0" lvl="1" indent="-285750" algn="l" rtl="0">
              <a:lnSpc>
                <a:spcPct val="100000"/>
              </a:lnSpc>
              <a:spcBef>
                <a:spcPts val="36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The phases        have a uniform distribution.</a:t>
            </a:r>
            <a:endParaRPr/>
          </a:p>
          <a:p>
            <a:pPr marL="342900" marR="0" lvl="0" indent="-34290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Because </a:t>
            </a:r>
            <a:r>
              <a:rPr lang="en-US" sz="1800" b="0" i="1" u="none">
                <a:solidFill>
                  <a:schemeClr val="dk1"/>
                </a:solidFill>
                <a:latin typeface="Times New Roman"/>
                <a:ea typeface="Times New Roman"/>
                <a:cs typeface="Times New Roman"/>
                <a:sym typeface="Times New Roman"/>
              </a:rPr>
              <a:t>x</a:t>
            </a:r>
            <a:r>
              <a:rPr lang="en-US" sz="1800" b="0" i="0" u="none">
                <a:solidFill>
                  <a:schemeClr val="dk1"/>
                </a:solidFill>
                <a:latin typeface="Times New Roman"/>
                <a:ea typeface="Times New Roman"/>
                <a:cs typeface="Times New Roman"/>
                <a:sym typeface="Times New Roman"/>
              </a:rPr>
              <a:t> and </a:t>
            </a:r>
            <a:r>
              <a:rPr lang="en-US" sz="1800" b="0" i="1" u="none">
                <a:solidFill>
                  <a:schemeClr val="dk1"/>
                </a:solidFill>
                <a:latin typeface="Times New Roman"/>
                <a:ea typeface="Times New Roman"/>
                <a:cs typeface="Times New Roman"/>
                <a:sym typeface="Times New Roman"/>
              </a:rPr>
              <a:t>y</a:t>
            </a:r>
            <a:r>
              <a:rPr lang="en-US" sz="1800" b="0" i="0" u="none">
                <a:solidFill>
                  <a:schemeClr val="dk1"/>
                </a:solidFill>
                <a:latin typeface="Times New Roman"/>
                <a:ea typeface="Times New Roman"/>
                <a:cs typeface="Times New Roman"/>
                <a:sym typeface="Times New Roman"/>
              </a:rPr>
              <a:t> are independent random variables, the joint distribution </a:t>
            </a:r>
            <a:r>
              <a:rPr lang="en-US" sz="1800" b="0" i="1" u="none">
                <a:solidFill>
                  <a:schemeClr val="dk1"/>
                </a:solidFill>
                <a:latin typeface="Times New Roman"/>
                <a:ea typeface="Times New Roman"/>
                <a:cs typeface="Times New Roman"/>
                <a:sym typeface="Times New Roman"/>
              </a:rPr>
              <a:t>p(x,y)</a:t>
            </a:r>
            <a:r>
              <a:rPr lang="en-US" sz="1800" b="0" i="0" u="none">
                <a:solidFill>
                  <a:schemeClr val="dk1"/>
                </a:solidFill>
                <a:latin typeface="Times New Roman"/>
                <a:ea typeface="Times New Roman"/>
                <a:cs typeface="Times New Roman"/>
                <a:sym typeface="Times New Roman"/>
              </a:rPr>
              <a:t> is</a:t>
            </a:r>
            <a:endParaRPr/>
          </a:p>
          <a:p>
            <a:pPr marL="342900" marR="0" lvl="0" indent="-228600" algn="l" rtl="0">
              <a:lnSpc>
                <a:spcPct val="100000"/>
              </a:lnSpc>
              <a:spcBef>
                <a:spcPts val="360"/>
              </a:spcBef>
              <a:spcAft>
                <a:spcPts val="0"/>
              </a:spcAft>
              <a:buClr>
                <a:schemeClr val="dk1"/>
              </a:buClr>
              <a:buSzPts val="1800"/>
              <a:buFont typeface="Arial"/>
              <a:buNone/>
            </a:pPr>
            <a:endParaRPr sz="1800" b="0" i="0" u="none">
              <a:solidFill>
                <a:schemeClr val="dk1"/>
              </a:solidFill>
              <a:latin typeface="Times New Roman"/>
              <a:ea typeface="Times New Roman"/>
              <a:cs typeface="Times New Roman"/>
              <a:sym typeface="Times New Roman"/>
            </a:endParaRPr>
          </a:p>
          <a:p>
            <a:pPr marL="342900" marR="0" lvl="0" indent="-228600" algn="l" rtl="0">
              <a:lnSpc>
                <a:spcPct val="100000"/>
              </a:lnSpc>
              <a:spcBef>
                <a:spcPts val="360"/>
              </a:spcBef>
              <a:spcAft>
                <a:spcPts val="0"/>
              </a:spcAft>
              <a:buClr>
                <a:schemeClr val="dk1"/>
              </a:buClr>
              <a:buSzPts val="1800"/>
              <a:buFont typeface="Arial"/>
              <a:buNone/>
            </a:pPr>
            <a:endParaRPr sz="18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The distribution                can be written as a function of  </a:t>
            </a:r>
            <a:endParaRPr/>
          </a:p>
        </p:txBody>
      </p:sp>
      <p:pic>
        <p:nvPicPr>
          <p:cNvPr id="202" name="Google Shape;202;p29"/>
          <p:cNvPicPr preferRelativeResize="0"/>
          <p:nvPr/>
        </p:nvPicPr>
        <p:blipFill rotWithShape="1">
          <a:blip r:embed="rId3">
            <a:alphaModFix/>
          </a:blip>
          <a:srcRect/>
          <a:stretch/>
        </p:blipFill>
        <p:spPr>
          <a:xfrm>
            <a:off x="3886200" y="1752600"/>
            <a:ext cx="266700" cy="407987"/>
          </a:xfrm>
          <a:prstGeom prst="rect">
            <a:avLst/>
          </a:prstGeom>
          <a:noFill/>
          <a:ln>
            <a:noFill/>
          </a:ln>
        </p:spPr>
      </p:pic>
      <p:pic>
        <p:nvPicPr>
          <p:cNvPr id="203" name="Google Shape;203;p29"/>
          <p:cNvPicPr preferRelativeResize="0"/>
          <p:nvPr/>
        </p:nvPicPr>
        <p:blipFill rotWithShape="1">
          <a:blip r:embed="rId4">
            <a:alphaModFix/>
          </a:blip>
          <a:srcRect/>
          <a:stretch/>
        </p:blipFill>
        <p:spPr>
          <a:xfrm>
            <a:off x="2590800" y="2133600"/>
            <a:ext cx="266700" cy="407987"/>
          </a:xfrm>
          <a:prstGeom prst="rect">
            <a:avLst/>
          </a:prstGeom>
          <a:noFill/>
          <a:ln>
            <a:noFill/>
          </a:ln>
        </p:spPr>
      </p:pic>
      <p:pic>
        <p:nvPicPr>
          <p:cNvPr id="204" name="Google Shape;204;p29"/>
          <p:cNvPicPr preferRelativeResize="0"/>
          <p:nvPr/>
        </p:nvPicPr>
        <p:blipFill rotWithShape="1">
          <a:blip r:embed="rId5">
            <a:alphaModFix/>
          </a:blip>
          <a:srcRect/>
          <a:stretch/>
        </p:blipFill>
        <p:spPr>
          <a:xfrm>
            <a:off x="1905000" y="2871787"/>
            <a:ext cx="4783137" cy="908050"/>
          </a:xfrm>
          <a:prstGeom prst="rect">
            <a:avLst/>
          </a:prstGeom>
          <a:noFill/>
          <a:ln>
            <a:noFill/>
          </a:ln>
        </p:spPr>
      </p:pic>
      <p:pic>
        <p:nvPicPr>
          <p:cNvPr id="205" name="Google Shape;205;p29"/>
          <p:cNvPicPr preferRelativeResize="0"/>
          <p:nvPr/>
        </p:nvPicPr>
        <p:blipFill rotWithShape="1">
          <a:blip r:embed="rId6">
            <a:alphaModFix/>
          </a:blip>
          <a:srcRect/>
          <a:stretch/>
        </p:blipFill>
        <p:spPr>
          <a:xfrm>
            <a:off x="2590800" y="3733800"/>
            <a:ext cx="830262" cy="360362"/>
          </a:xfrm>
          <a:prstGeom prst="rect">
            <a:avLst/>
          </a:prstGeom>
          <a:noFill/>
          <a:ln>
            <a:noFill/>
          </a:ln>
        </p:spPr>
      </p:pic>
      <p:pic>
        <p:nvPicPr>
          <p:cNvPr id="206" name="Google Shape;206;p29"/>
          <p:cNvPicPr preferRelativeResize="0"/>
          <p:nvPr/>
        </p:nvPicPr>
        <p:blipFill rotWithShape="1">
          <a:blip r:embed="rId7">
            <a:alphaModFix/>
          </a:blip>
          <a:srcRect/>
          <a:stretch/>
        </p:blipFill>
        <p:spPr>
          <a:xfrm>
            <a:off x="6324600" y="3657600"/>
            <a:ext cx="850900" cy="360362"/>
          </a:xfrm>
          <a:prstGeom prst="rect">
            <a:avLst/>
          </a:prstGeom>
          <a:noFill/>
          <a:ln>
            <a:noFill/>
          </a:ln>
        </p:spPr>
      </p:pic>
      <p:pic>
        <p:nvPicPr>
          <p:cNvPr id="207" name="Google Shape;207;p29"/>
          <p:cNvPicPr preferRelativeResize="0"/>
          <p:nvPr/>
        </p:nvPicPr>
        <p:blipFill rotWithShape="1">
          <a:blip r:embed="rId8">
            <a:alphaModFix/>
          </a:blip>
          <a:srcRect/>
          <a:stretch/>
        </p:blipFill>
        <p:spPr>
          <a:xfrm>
            <a:off x="3124200" y="4191000"/>
            <a:ext cx="2109787" cy="450850"/>
          </a:xfrm>
          <a:prstGeom prst="rect">
            <a:avLst/>
          </a:prstGeom>
          <a:noFill/>
          <a:ln>
            <a:noFill/>
          </a:ln>
        </p:spPr>
      </p:pic>
      <p:pic>
        <p:nvPicPr>
          <p:cNvPr id="208" name="Google Shape;208;p29"/>
          <p:cNvPicPr preferRelativeResize="0"/>
          <p:nvPr/>
        </p:nvPicPr>
        <p:blipFill rotWithShape="1">
          <a:blip r:embed="rId9">
            <a:alphaModFix/>
          </a:blip>
          <a:srcRect/>
          <a:stretch/>
        </p:blipFill>
        <p:spPr>
          <a:xfrm>
            <a:off x="2051050" y="4652962"/>
            <a:ext cx="4691062" cy="817562"/>
          </a:xfrm>
          <a:prstGeom prst="rect">
            <a:avLst/>
          </a:prstGeom>
          <a:noFill/>
          <a:ln>
            <a:noFill/>
          </a:ln>
        </p:spPr>
      </p:pic>
      <p:sp>
        <p:nvSpPr>
          <p:cNvPr id="209" name="Google Shape;209;p29"/>
          <p:cNvSpPr txBox="1"/>
          <p:nvPr/>
        </p:nvSpPr>
        <p:spPr>
          <a:xfrm>
            <a:off x="684212" y="0"/>
            <a:ext cx="7772400"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3200"/>
              <a:buFont typeface="Times New Roman"/>
              <a:buNone/>
            </a:pPr>
            <a:r>
              <a:rPr lang="en-US" sz="3200" b="1" i="0" u="none">
                <a:solidFill>
                  <a:schemeClr val="accent1"/>
                </a:solidFill>
                <a:latin typeface="Times New Roman"/>
                <a:ea typeface="Times New Roman"/>
                <a:cs typeface="Times New Roman"/>
                <a:sym typeface="Times New Roman"/>
              </a:rPr>
              <a:t>Rayleigh Distributions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txBox="1"/>
          <p:nvPr/>
        </p:nvSpPr>
        <p:spPr>
          <a:xfrm>
            <a:off x="685800" y="762000"/>
            <a:ext cx="77724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We have</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The Rayleigh distribution has a pdf given by </a:t>
            </a:r>
            <a:endParaRPr/>
          </a:p>
        </p:txBody>
      </p:sp>
      <p:pic>
        <p:nvPicPr>
          <p:cNvPr id="215" name="Google Shape;215;p30"/>
          <p:cNvPicPr preferRelativeResize="0"/>
          <p:nvPr/>
        </p:nvPicPr>
        <p:blipFill rotWithShape="1">
          <a:blip r:embed="rId3">
            <a:alphaModFix/>
          </a:blip>
          <a:srcRect/>
          <a:stretch/>
        </p:blipFill>
        <p:spPr>
          <a:xfrm>
            <a:off x="2351087" y="890587"/>
            <a:ext cx="3074987" cy="908050"/>
          </a:xfrm>
          <a:prstGeom prst="rect">
            <a:avLst/>
          </a:prstGeom>
          <a:noFill/>
          <a:ln>
            <a:noFill/>
          </a:ln>
        </p:spPr>
      </p:pic>
      <p:pic>
        <p:nvPicPr>
          <p:cNvPr id="216" name="Google Shape;216;p30"/>
          <p:cNvPicPr preferRelativeResize="0"/>
          <p:nvPr/>
        </p:nvPicPr>
        <p:blipFill rotWithShape="1">
          <a:blip r:embed="rId4">
            <a:alphaModFix/>
          </a:blip>
          <a:srcRect/>
          <a:stretch/>
        </p:blipFill>
        <p:spPr>
          <a:xfrm>
            <a:off x="1589087" y="2263775"/>
            <a:ext cx="5656262" cy="1270000"/>
          </a:xfrm>
          <a:prstGeom prst="rect">
            <a:avLst/>
          </a:prstGeom>
          <a:noFill/>
          <a:ln>
            <a:noFill/>
          </a:ln>
        </p:spPr>
      </p:pic>
      <p:sp>
        <p:nvSpPr>
          <p:cNvPr id="217" name="Google Shape;217;p30"/>
          <p:cNvSpPr txBox="1"/>
          <p:nvPr/>
        </p:nvSpPr>
        <p:spPr>
          <a:xfrm>
            <a:off x="0" y="4365625"/>
            <a:ext cx="9144000" cy="1790700"/>
          </a:xfrm>
          <a:prstGeom prst="rect">
            <a:avLst/>
          </a:prstGeom>
          <a:noFill/>
          <a:ln>
            <a:noFill/>
          </a:ln>
        </p:spPr>
        <p:txBody>
          <a:bodyPr spcFirstLastPara="1" wrap="square" lIns="91425" tIns="45700" rIns="91425" bIns="45700" anchor="t" anchorCtr="0">
            <a:spAutoFit/>
          </a:bodyPr>
          <a:lstStyle/>
          <a:p>
            <a:pPr marL="742950" marR="0" lvl="1" indent="-285750" algn="just" rtl="0">
              <a:lnSpc>
                <a:spcPct val="100000"/>
              </a:lnSpc>
              <a:spcBef>
                <a:spcPts val="0"/>
              </a:spcBef>
              <a:spcAft>
                <a:spcPts val="0"/>
              </a:spcAft>
              <a:buClr>
                <a:srgbClr val="FF0000"/>
              </a:buClr>
              <a:buSzPts val="2400"/>
              <a:buFont typeface="Arial"/>
              <a:buChar char="•"/>
            </a:pPr>
            <a:r>
              <a:rPr lang="en-US" sz="2400" b="1" i="0" u="none" strike="noStrike" cap="none">
                <a:solidFill>
                  <a:srgbClr val="FF0000"/>
                </a:solidFill>
                <a:latin typeface="Times New Roman"/>
                <a:ea typeface="Times New Roman"/>
                <a:cs typeface="Times New Roman"/>
                <a:sym typeface="Times New Roman"/>
              </a:rPr>
              <a:t>The sum of two quadrature Gaussian noise signals</a:t>
            </a:r>
            <a:endParaRPr/>
          </a:p>
          <a:p>
            <a:pPr marL="0" marR="0" lvl="0" indent="0" algn="l" rtl="0">
              <a:lnSpc>
                <a:spcPct val="100000"/>
              </a:lnSpc>
              <a:spcBef>
                <a:spcPts val="0"/>
              </a:spcBef>
              <a:spcAft>
                <a:spcPts val="0"/>
              </a:spcAft>
              <a:buNone/>
            </a:pPr>
            <a:endParaRPr sz="2400" b="1" i="0" u="none" strike="noStrike" cap="none">
              <a:solidFill>
                <a:srgbClr val="FF0000"/>
              </a:solidFill>
              <a:latin typeface="Times New Roman"/>
              <a:ea typeface="Times New Roman"/>
              <a:cs typeface="Times New Roman"/>
              <a:sym typeface="Times New Roman"/>
            </a:endParaRPr>
          </a:p>
        </p:txBody>
      </p:sp>
      <p:sp>
        <p:nvSpPr>
          <p:cNvPr id="218" name="Google Shape;218;p30"/>
          <p:cNvSpPr txBox="1"/>
          <p:nvPr/>
        </p:nvSpPr>
        <p:spPr>
          <a:xfrm>
            <a:off x="684212" y="0"/>
            <a:ext cx="7772400"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3200"/>
              <a:buFont typeface="Times New Roman"/>
              <a:buNone/>
            </a:pPr>
            <a:r>
              <a:rPr lang="en-US" sz="3200" b="1" i="0" u="none">
                <a:solidFill>
                  <a:schemeClr val="accent1"/>
                </a:solidFill>
                <a:latin typeface="Times New Roman"/>
                <a:ea typeface="Times New Roman"/>
                <a:cs typeface="Times New Roman"/>
                <a:sym typeface="Times New Roman"/>
              </a:rPr>
              <a:t>Rayleigh Distributions</a:t>
            </a:r>
            <a:endParaRPr/>
          </a:p>
        </p:txBody>
      </p:sp>
      <p:pic>
        <p:nvPicPr>
          <p:cNvPr id="219" name="Google Shape;219;p30"/>
          <p:cNvPicPr preferRelativeResize="0"/>
          <p:nvPr/>
        </p:nvPicPr>
        <p:blipFill rotWithShape="1">
          <a:blip r:embed="rId5">
            <a:alphaModFix/>
          </a:blip>
          <a:srcRect/>
          <a:stretch/>
        </p:blipFill>
        <p:spPr>
          <a:xfrm>
            <a:off x="1066800" y="3500437"/>
            <a:ext cx="6451600" cy="360362"/>
          </a:xfrm>
          <a:prstGeom prst="rect">
            <a:avLst/>
          </a:prstGeom>
          <a:noFill/>
          <a:ln>
            <a:noFill/>
          </a:ln>
        </p:spPr>
      </p:pic>
      <p:pic>
        <p:nvPicPr>
          <p:cNvPr id="220" name="Google Shape;220;p30"/>
          <p:cNvPicPr preferRelativeResize="0"/>
          <p:nvPr/>
        </p:nvPicPr>
        <p:blipFill rotWithShape="1">
          <a:blip r:embed="rId6">
            <a:alphaModFix/>
          </a:blip>
          <a:srcRect/>
          <a:stretch/>
        </p:blipFill>
        <p:spPr>
          <a:xfrm>
            <a:off x="1066800" y="3957637"/>
            <a:ext cx="7734300" cy="4079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31" descr="4_16"/>
          <p:cNvPicPr preferRelativeResize="0"/>
          <p:nvPr/>
        </p:nvPicPr>
        <p:blipFill rotWithShape="1">
          <a:blip r:embed="rId3">
            <a:alphaModFix/>
          </a:blip>
          <a:srcRect/>
          <a:stretch/>
        </p:blipFill>
        <p:spPr>
          <a:xfrm>
            <a:off x="2555875" y="1974850"/>
            <a:ext cx="5140325" cy="3924300"/>
          </a:xfrm>
          <a:prstGeom prst="rect">
            <a:avLst/>
          </a:prstGeom>
          <a:noFill/>
          <a:ln>
            <a:noFill/>
          </a:ln>
        </p:spPr>
      </p:pic>
      <p:sp>
        <p:nvSpPr>
          <p:cNvPr id="226" name="Google Shape;226;p31"/>
          <p:cNvSpPr txBox="1"/>
          <p:nvPr/>
        </p:nvSpPr>
        <p:spPr>
          <a:xfrm>
            <a:off x="468312" y="860425"/>
            <a:ext cx="8424862" cy="1200150"/>
          </a:xfrm>
          <a:prstGeom prst="rect">
            <a:avLst/>
          </a:prstGeom>
          <a:noFill/>
          <a:ln>
            <a:noFill/>
          </a:ln>
        </p:spPr>
        <p:txBody>
          <a:bodyPr spcFirstLastPara="1" wrap="square" lIns="91425" tIns="45700" rIns="91425" bIns="45700" anchor="t" anchorCtr="0">
            <a:spAutoFit/>
          </a:bodyPr>
          <a:lstStyle/>
          <a:p>
            <a:pPr marL="457200" marR="0" lvl="1" indent="-152400" algn="just" rtl="0">
              <a:lnSpc>
                <a:spcPct val="100000"/>
              </a:lnSpc>
              <a:spcBef>
                <a:spcPts val="0"/>
              </a:spcBef>
              <a:spcAft>
                <a:spcPts val="0"/>
              </a:spcAft>
              <a:buClr>
                <a:srgbClr val="FF0000"/>
              </a:buClr>
              <a:buSzPts val="2400"/>
              <a:buFont typeface="Arial"/>
              <a:buChar char="•"/>
            </a:pPr>
            <a:r>
              <a:rPr lang="en-US" sz="2400" b="1" i="0" u="none" strike="noStrike" cap="none">
                <a:solidFill>
                  <a:srgbClr val="FF0000"/>
                </a:solidFill>
                <a:latin typeface="Times New Roman"/>
                <a:ea typeface="Times New Roman"/>
                <a:cs typeface="Times New Roman"/>
                <a:sym typeface="Times New Roman"/>
              </a:rPr>
              <a:t>Used to describe statistical time varying nature of the Received envelope of a flat fading signal or the envelope of an individual multipath component.</a:t>
            </a:r>
            <a:endParaRPr/>
          </a:p>
        </p:txBody>
      </p:sp>
      <p:sp>
        <p:nvSpPr>
          <p:cNvPr id="227" name="Google Shape;227;p31"/>
          <p:cNvSpPr txBox="1"/>
          <p:nvPr/>
        </p:nvSpPr>
        <p:spPr>
          <a:xfrm>
            <a:off x="684212" y="0"/>
            <a:ext cx="7772400"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3200"/>
              <a:buFont typeface="Times New Roman"/>
              <a:buNone/>
            </a:pPr>
            <a:r>
              <a:rPr lang="en-US" sz="3200" b="1" i="0" u="none">
                <a:solidFill>
                  <a:schemeClr val="accent1"/>
                </a:solidFill>
                <a:latin typeface="Times New Roman"/>
                <a:ea typeface="Times New Roman"/>
                <a:cs typeface="Times New Roman"/>
                <a:sym typeface="Times New Roman"/>
              </a:rPr>
              <a:t>Rayleigh Distributions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p:nvPr/>
        </p:nvSpPr>
        <p:spPr>
          <a:xfrm>
            <a:off x="685800" y="609600"/>
            <a:ext cx="7772400"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3200"/>
              <a:buFont typeface="Times New Roman"/>
              <a:buNone/>
            </a:pPr>
            <a:r>
              <a:rPr lang="en-US" sz="3200" b="1" i="0" u="none" strike="noStrike" cap="none">
                <a:solidFill>
                  <a:schemeClr val="accent1"/>
                </a:solidFill>
                <a:latin typeface="Times New Roman"/>
                <a:ea typeface="Times New Roman"/>
                <a:cs typeface="Times New Roman"/>
                <a:sym typeface="Times New Roman"/>
              </a:rPr>
              <a:t>Types of Small-Scale Fading</a:t>
            </a:r>
            <a:endParaRPr/>
          </a:p>
        </p:txBody>
      </p:sp>
      <p:sp>
        <p:nvSpPr>
          <p:cNvPr id="95" name="Google Shape;95;p14"/>
          <p:cNvSpPr txBox="1"/>
          <p:nvPr/>
        </p:nvSpPr>
        <p:spPr>
          <a:xfrm>
            <a:off x="685800" y="1447800"/>
            <a:ext cx="7772400" cy="4648200"/>
          </a:xfrm>
          <a:prstGeom prst="rect">
            <a:avLst/>
          </a:prstGeom>
          <a:noFill/>
          <a:ln>
            <a:noFill/>
          </a:ln>
        </p:spPr>
        <p:txBody>
          <a:bodyPr spcFirstLastPara="1" wrap="square" lIns="91425" tIns="45700" rIns="91425" bIns="45700" anchor="t" anchorCtr="0">
            <a:noAutofit/>
          </a:bodyPr>
          <a:lstStyle/>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215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Multipath delay spread leads to </a:t>
            </a:r>
            <a:r>
              <a:rPr lang="en-US" sz="2000" b="0" i="1" u="none" strike="noStrike" cap="none">
                <a:solidFill>
                  <a:schemeClr val="dk1"/>
                </a:solidFill>
                <a:latin typeface="Times New Roman"/>
                <a:ea typeface="Times New Roman"/>
                <a:cs typeface="Times New Roman"/>
                <a:sym typeface="Times New Roman"/>
              </a:rPr>
              <a:t>time dispersion</a:t>
            </a:r>
            <a:r>
              <a:rPr lang="en-US" sz="2000" b="0" i="0" u="none" strike="noStrike" cap="none">
                <a:solidFill>
                  <a:schemeClr val="dk1"/>
                </a:solidFill>
                <a:latin typeface="Times New Roman"/>
                <a:ea typeface="Times New Roman"/>
                <a:cs typeface="Times New Roman"/>
                <a:sym typeface="Times New Roman"/>
              </a:rPr>
              <a:t> and </a:t>
            </a:r>
            <a:r>
              <a:rPr lang="en-US" sz="2000" b="0" i="1" u="none" strike="noStrike" cap="none">
                <a:solidFill>
                  <a:schemeClr val="dk1"/>
                </a:solidFill>
                <a:latin typeface="Times New Roman"/>
                <a:ea typeface="Times New Roman"/>
                <a:cs typeface="Times New Roman"/>
                <a:sym typeface="Times New Roman"/>
              </a:rPr>
              <a:t>frequency selective fading.</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Doppler spread leads to </a:t>
            </a:r>
            <a:r>
              <a:rPr lang="en-US" sz="2000" b="0" i="1" u="none" strike="noStrike" cap="none">
                <a:solidFill>
                  <a:schemeClr val="dk1"/>
                </a:solidFill>
                <a:latin typeface="Times New Roman"/>
                <a:ea typeface="Times New Roman"/>
                <a:cs typeface="Times New Roman"/>
                <a:sym typeface="Times New Roman"/>
              </a:rPr>
              <a:t>frequency dispersion</a:t>
            </a:r>
            <a:r>
              <a:rPr lang="en-US" sz="2000" b="0" i="0" u="none" strike="noStrike" cap="none">
                <a:solidFill>
                  <a:schemeClr val="dk1"/>
                </a:solidFill>
                <a:latin typeface="Times New Roman"/>
                <a:ea typeface="Times New Roman"/>
                <a:cs typeface="Times New Roman"/>
                <a:sym typeface="Times New Roman"/>
              </a:rPr>
              <a:t> and </a:t>
            </a:r>
            <a:r>
              <a:rPr lang="en-US" sz="2000" b="0" i="1" u="none" strike="noStrike" cap="none">
                <a:solidFill>
                  <a:schemeClr val="dk1"/>
                </a:solidFill>
                <a:latin typeface="Times New Roman"/>
                <a:ea typeface="Times New Roman"/>
                <a:cs typeface="Times New Roman"/>
                <a:sym typeface="Times New Roman"/>
              </a:rPr>
              <a:t>time selective fading</a:t>
            </a:r>
            <a:r>
              <a:rPr lang="en-US" sz="2000" b="0" i="0" u="none" strike="noStrike" cap="none">
                <a:solidFill>
                  <a:schemeClr val="dk1"/>
                </a:solidFill>
                <a:latin typeface="Times New Roman"/>
                <a:ea typeface="Times New Roman"/>
                <a:cs typeface="Times New Roman"/>
                <a:sym typeface="Times New Roman"/>
              </a:rPr>
              <a:t>.</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Multipath delay spread and Doppler spread are independent of one another.</a:t>
            </a:r>
            <a:endParaRPr/>
          </a:p>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p:nvPr/>
        </p:nvSpPr>
        <p:spPr>
          <a:xfrm>
            <a:off x="685800" y="838200"/>
            <a:ext cx="7772400" cy="2057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Cumulative distribution function (CDF)</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The mean value of the Rayleigh distribution is given by</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The variance of the Rayleigh distribution is given by</a:t>
            </a:r>
            <a:endParaRPr/>
          </a:p>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pic>
        <p:nvPicPr>
          <p:cNvPr id="233" name="Google Shape;233;p32"/>
          <p:cNvPicPr preferRelativeResize="0"/>
          <p:nvPr/>
        </p:nvPicPr>
        <p:blipFill rotWithShape="1">
          <a:blip r:embed="rId3">
            <a:alphaModFix/>
          </a:blip>
          <a:srcRect/>
          <a:stretch/>
        </p:blipFill>
        <p:spPr>
          <a:xfrm>
            <a:off x="1666875" y="1401762"/>
            <a:ext cx="5170487" cy="858837"/>
          </a:xfrm>
          <a:prstGeom prst="rect">
            <a:avLst/>
          </a:prstGeom>
          <a:noFill/>
          <a:ln>
            <a:noFill/>
          </a:ln>
        </p:spPr>
      </p:pic>
      <p:pic>
        <p:nvPicPr>
          <p:cNvPr id="234" name="Google Shape;234;p32"/>
          <p:cNvPicPr preferRelativeResize="0"/>
          <p:nvPr/>
        </p:nvPicPr>
        <p:blipFill rotWithShape="1">
          <a:blip r:embed="rId4">
            <a:alphaModFix/>
          </a:blip>
          <a:srcRect/>
          <a:stretch/>
        </p:blipFill>
        <p:spPr>
          <a:xfrm>
            <a:off x="2120900" y="2700337"/>
            <a:ext cx="4586287" cy="790575"/>
          </a:xfrm>
          <a:prstGeom prst="rect">
            <a:avLst/>
          </a:prstGeom>
          <a:noFill/>
          <a:ln>
            <a:noFill/>
          </a:ln>
        </p:spPr>
      </p:pic>
      <p:pic>
        <p:nvPicPr>
          <p:cNvPr id="235" name="Google Shape;235;p32"/>
          <p:cNvPicPr preferRelativeResize="0"/>
          <p:nvPr/>
        </p:nvPicPr>
        <p:blipFill rotWithShape="1">
          <a:blip r:embed="rId5">
            <a:alphaModFix/>
          </a:blip>
          <a:srcRect/>
          <a:stretch/>
        </p:blipFill>
        <p:spPr>
          <a:xfrm>
            <a:off x="2057400" y="3810000"/>
            <a:ext cx="4338637" cy="1538287"/>
          </a:xfrm>
          <a:prstGeom prst="rect">
            <a:avLst/>
          </a:prstGeom>
          <a:noFill/>
          <a:ln>
            <a:noFill/>
          </a:ln>
        </p:spPr>
      </p:pic>
      <p:sp>
        <p:nvSpPr>
          <p:cNvPr id="236" name="Google Shape;236;p32"/>
          <p:cNvSpPr txBox="1"/>
          <p:nvPr/>
        </p:nvSpPr>
        <p:spPr>
          <a:xfrm>
            <a:off x="684212" y="0"/>
            <a:ext cx="7772400"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3200"/>
              <a:buFont typeface="Times New Roman"/>
              <a:buNone/>
            </a:pPr>
            <a:r>
              <a:rPr lang="en-US" sz="3200" b="1" i="0" u="none">
                <a:solidFill>
                  <a:schemeClr val="accent1"/>
                </a:solidFill>
                <a:latin typeface="Times New Roman"/>
                <a:ea typeface="Times New Roman"/>
                <a:cs typeface="Times New Roman"/>
                <a:sym typeface="Times New Roman"/>
              </a:rPr>
              <a:t>Rayleigh Distributions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p:nvPr/>
        </p:nvSpPr>
        <p:spPr>
          <a:xfrm>
            <a:off x="0" y="1268412"/>
            <a:ext cx="8748712" cy="5041900"/>
          </a:xfrm>
          <a:prstGeom prst="rect">
            <a:avLst/>
          </a:prstGeom>
          <a:noFill/>
          <a:ln>
            <a:noFill/>
          </a:ln>
        </p:spPr>
        <p:txBody>
          <a:bodyPr spcFirstLastPara="1" wrap="square" lIns="91425" tIns="45700" rIns="91425" bIns="45700" anchor="t" anchorCtr="0">
            <a:spAutoFit/>
          </a:bodyPr>
          <a:lstStyle/>
          <a:p>
            <a:pPr marL="742950" marR="0" lvl="1" indent="-285750" algn="just" rtl="0">
              <a:lnSpc>
                <a:spcPct val="100000"/>
              </a:lnSpc>
              <a:spcBef>
                <a:spcPts val="0"/>
              </a:spcBef>
              <a:spcAft>
                <a:spcPts val="0"/>
              </a:spcAft>
              <a:buClr>
                <a:srgbClr val="FF0000"/>
              </a:buClr>
              <a:buSzPts val="2400"/>
              <a:buFont typeface="Arial"/>
              <a:buChar char="•"/>
            </a:pPr>
            <a:r>
              <a:rPr lang="en-US" sz="2400" b="1" i="0" u="none" strike="noStrike" cap="none">
                <a:solidFill>
                  <a:srgbClr val="FF0000"/>
                </a:solidFill>
                <a:latin typeface="Times New Roman"/>
                <a:ea typeface="Times New Roman"/>
                <a:cs typeface="Times New Roman"/>
                <a:sym typeface="Times New Roman"/>
              </a:rPr>
              <a:t>When there is a dominant stationary (non fading) signal component present, such as LOS path, the small scale fading envelope distribution is Ricean.</a:t>
            </a:r>
            <a:endParaRPr/>
          </a:p>
          <a:p>
            <a:pPr marL="742950" marR="0" lvl="1" indent="-133350" algn="just" rtl="0">
              <a:lnSpc>
                <a:spcPct val="100000"/>
              </a:lnSpc>
              <a:spcBef>
                <a:spcPts val="480"/>
              </a:spcBef>
              <a:spcAft>
                <a:spcPts val="0"/>
              </a:spcAft>
              <a:buClr>
                <a:schemeClr val="dk1"/>
              </a:buClr>
              <a:buSzPts val="2400"/>
              <a:buFont typeface="Arial"/>
              <a:buNone/>
            </a:pPr>
            <a:endParaRPr sz="2400" b="1" i="0" u="none" strike="noStrike" cap="none">
              <a:solidFill>
                <a:srgbClr val="FF0000"/>
              </a:solidFill>
              <a:latin typeface="Times New Roman"/>
              <a:ea typeface="Times New Roman"/>
              <a:cs typeface="Times New Roman"/>
              <a:sym typeface="Times New Roman"/>
            </a:endParaRPr>
          </a:p>
          <a:p>
            <a:pPr marL="742950" marR="0" lvl="1" indent="-285750" algn="just" rtl="0">
              <a:lnSpc>
                <a:spcPct val="100000"/>
              </a:lnSpc>
              <a:spcBef>
                <a:spcPts val="480"/>
              </a:spcBef>
              <a:spcAft>
                <a:spcPts val="0"/>
              </a:spcAft>
              <a:buClr>
                <a:srgbClr val="FF0000"/>
              </a:buClr>
              <a:buSzPts val="2400"/>
              <a:buFont typeface="Arial"/>
              <a:buChar char="•"/>
            </a:pPr>
            <a:r>
              <a:rPr lang="en-US" sz="2400" b="1" i="0" u="none" strike="noStrike" cap="none">
                <a:solidFill>
                  <a:srgbClr val="FF0000"/>
                </a:solidFill>
                <a:latin typeface="Times New Roman"/>
                <a:ea typeface="Times New Roman"/>
                <a:cs typeface="Times New Roman"/>
                <a:sym typeface="Times New Roman"/>
              </a:rPr>
              <a:t>As the dominant signal becomes weaker, the composite signal resembles a noise that of Rayleigh.</a:t>
            </a:r>
            <a:endParaRPr/>
          </a:p>
          <a:p>
            <a:pPr marL="742950" marR="0" lvl="1" indent="-133350" algn="just" rtl="0">
              <a:lnSpc>
                <a:spcPct val="100000"/>
              </a:lnSpc>
              <a:spcBef>
                <a:spcPts val="480"/>
              </a:spcBef>
              <a:spcAft>
                <a:spcPts val="0"/>
              </a:spcAft>
              <a:buClr>
                <a:schemeClr val="dk1"/>
              </a:buClr>
              <a:buSzPts val="2400"/>
              <a:buFont typeface="Arial"/>
              <a:buNone/>
            </a:pPr>
            <a:endParaRPr sz="2400" b="1" i="0" u="none" strike="noStrike" cap="none">
              <a:solidFill>
                <a:srgbClr val="FF0000"/>
              </a:solidFill>
              <a:latin typeface="Times New Roman"/>
              <a:ea typeface="Times New Roman"/>
              <a:cs typeface="Times New Roman"/>
              <a:sym typeface="Times New Roman"/>
            </a:endParaRPr>
          </a:p>
          <a:p>
            <a:pPr marL="742950" marR="0" lvl="1" indent="-285750" algn="just" rtl="0">
              <a:lnSpc>
                <a:spcPct val="100000"/>
              </a:lnSpc>
              <a:spcBef>
                <a:spcPts val="480"/>
              </a:spcBef>
              <a:spcAft>
                <a:spcPts val="0"/>
              </a:spcAft>
              <a:buClr>
                <a:srgbClr val="FF0000"/>
              </a:buClr>
              <a:buSzPts val="2400"/>
              <a:buFont typeface="Arial"/>
              <a:buChar char="•"/>
            </a:pPr>
            <a:r>
              <a:rPr lang="en-US" sz="2400" b="1" i="0" u="none" strike="noStrike" cap="none">
                <a:solidFill>
                  <a:srgbClr val="FF0000"/>
                </a:solidFill>
                <a:latin typeface="Times New Roman"/>
                <a:ea typeface="Times New Roman"/>
                <a:cs typeface="Times New Roman"/>
                <a:sym typeface="Times New Roman"/>
              </a:rPr>
              <a:t>The dominant path decrease in amplitude, the Ricean distribution degenerates to a Rayleigh distribution.</a:t>
            </a:r>
            <a:endParaRPr/>
          </a:p>
          <a:p>
            <a:pPr marL="0" marR="0" lvl="0" indent="0" algn="l" rtl="0">
              <a:lnSpc>
                <a:spcPct val="100000"/>
              </a:lnSpc>
              <a:spcBef>
                <a:spcPts val="0"/>
              </a:spcBef>
              <a:spcAft>
                <a:spcPts val="0"/>
              </a:spcAft>
              <a:buNone/>
            </a:pPr>
            <a:endParaRPr sz="2400" b="1" i="0" u="none" strike="noStrike" cap="none">
              <a:solidFill>
                <a:srgbClr val="FF0000"/>
              </a:solidFill>
              <a:latin typeface="Times New Roman"/>
              <a:ea typeface="Times New Roman"/>
              <a:cs typeface="Times New Roman"/>
              <a:sym typeface="Times New Roman"/>
            </a:endParaRPr>
          </a:p>
        </p:txBody>
      </p:sp>
      <p:sp>
        <p:nvSpPr>
          <p:cNvPr id="242" name="Google Shape;242;p33"/>
          <p:cNvSpPr txBox="1"/>
          <p:nvPr/>
        </p:nvSpPr>
        <p:spPr>
          <a:xfrm>
            <a:off x="2700337" y="260350"/>
            <a:ext cx="3813175"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3600"/>
              <a:buFont typeface="Times New Roman"/>
              <a:buNone/>
            </a:pPr>
            <a:r>
              <a:rPr lang="en-US" sz="3600" b="0" i="0" u="none">
                <a:solidFill>
                  <a:schemeClr val="accent1"/>
                </a:solidFill>
                <a:latin typeface="Times New Roman"/>
                <a:ea typeface="Times New Roman"/>
                <a:cs typeface="Times New Roman"/>
                <a:sym typeface="Times New Roman"/>
              </a:rPr>
              <a:t>Ricean Distribution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4"/>
          <p:cNvSpPr txBox="1"/>
          <p:nvPr/>
        </p:nvSpPr>
        <p:spPr>
          <a:xfrm>
            <a:off x="685800" y="838200"/>
            <a:ext cx="7772400" cy="5334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By following similar steps described in Rayleigh distribution, we obtain</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where</a:t>
            </a:r>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is the modified Bessel function of the first kind and zero-order.</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The Ricean distribution is often described in terms of a parameter </a:t>
            </a:r>
            <a:r>
              <a:rPr lang="en-US" sz="2000" b="0" i="1" u="none">
                <a:solidFill>
                  <a:schemeClr val="dk1"/>
                </a:solidFill>
                <a:latin typeface="Times New Roman"/>
                <a:ea typeface="Times New Roman"/>
                <a:cs typeface="Times New Roman"/>
                <a:sym typeface="Times New Roman"/>
              </a:rPr>
              <a:t>K</a:t>
            </a:r>
            <a:r>
              <a:rPr lang="en-US" sz="2000" b="0" i="0" u="none">
                <a:solidFill>
                  <a:schemeClr val="dk1"/>
                </a:solidFill>
                <a:latin typeface="Times New Roman"/>
                <a:ea typeface="Times New Roman"/>
                <a:cs typeface="Times New Roman"/>
                <a:sym typeface="Times New Roman"/>
              </a:rPr>
              <a:t> which is defined as the ratio between the deterministic signal power and the variance of the multipath. It is given by                           or in terms of dB</a:t>
            </a:r>
            <a:endParaRPr/>
          </a:p>
        </p:txBody>
      </p:sp>
      <p:pic>
        <p:nvPicPr>
          <p:cNvPr id="248" name="Google Shape;248;p34"/>
          <p:cNvPicPr preferRelativeResize="0"/>
          <p:nvPr/>
        </p:nvPicPr>
        <p:blipFill rotWithShape="1">
          <a:blip r:embed="rId3">
            <a:alphaModFix/>
          </a:blip>
          <a:srcRect/>
          <a:stretch/>
        </p:blipFill>
        <p:spPr>
          <a:xfrm>
            <a:off x="1676400" y="1524000"/>
            <a:ext cx="5305425" cy="1225550"/>
          </a:xfrm>
          <a:prstGeom prst="rect">
            <a:avLst/>
          </a:prstGeom>
          <a:noFill/>
          <a:ln>
            <a:noFill/>
          </a:ln>
        </p:spPr>
      </p:pic>
      <p:pic>
        <p:nvPicPr>
          <p:cNvPr id="249" name="Google Shape;249;p34"/>
          <p:cNvPicPr preferRelativeResize="0"/>
          <p:nvPr/>
        </p:nvPicPr>
        <p:blipFill rotWithShape="1">
          <a:blip r:embed="rId4">
            <a:alphaModFix/>
          </a:blip>
          <a:srcRect/>
          <a:stretch/>
        </p:blipFill>
        <p:spPr>
          <a:xfrm>
            <a:off x="2268537" y="2924175"/>
            <a:ext cx="3798887" cy="768350"/>
          </a:xfrm>
          <a:prstGeom prst="rect">
            <a:avLst/>
          </a:prstGeom>
          <a:noFill/>
          <a:ln>
            <a:noFill/>
          </a:ln>
        </p:spPr>
      </p:pic>
      <p:pic>
        <p:nvPicPr>
          <p:cNvPr id="250" name="Google Shape;250;p34"/>
          <p:cNvPicPr preferRelativeResize="0"/>
          <p:nvPr/>
        </p:nvPicPr>
        <p:blipFill rotWithShape="1">
          <a:blip r:embed="rId5">
            <a:alphaModFix/>
          </a:blip>
          <a:srcRect/>
          <a:stretch/>
        </p:blipFill>
        <p:spPr>
          <a:xfrm>
            <a:off x="6019800" y="4724400"/>
            <a:ext cx="1431925" cy="433387"/>
          </a:xfrm>
          <a:prstGeom prst="rect">
            <a:avLst/>
          </a:prstGeom>
          <a:noFill/>
          <a:ln>
            <a:noFill/>
          </a:ln>
        </p:spPr>
      </p:pic>
      <p:pic>
        <p:nvPicPr>
          <p:cNvPr id="251" name="Google Shape;251;p34"/>
          <p:cNvPicPr preferRelativeResize="0"/>
          <p:nvPr/>
        </p:nvPicPr>
        <p:blipFill rotWithShape="1">
          <a:blip r:embed="rId6">
            <a:alphaModFix/>
          </a:blip>
          <a:srcRect/>
          <a:stretch/>
        </p:blipFill>
        <p:spPr>
          <a:xfrm>
            <a:off x="2667000" y="5562600"/>
            <a:ext cx="3036887" cy="750887"/>
          </a:xfrm>
          <a:prstGeom prst="rect">
            <a:avLst/>
          </a:prstGeom>
          <a:noFill/>
          <a:ln>
            <a:noFill/>
          </a:ln>
        </p:spPr>
      </p:pic>
      <p:sp>
        <p:nvSpPr>
          <p:cNvPr id="252" name="Google Shape;252;p34"/>
          <p:cNvSpPr txBox="1"/>
          <p:nvPr/>
        </p:nvSpPr>
        <p:spPr>
          <a:xfrm>
            <a:off x="2700337" y="260350"/>
            <a:ext cx="3813175"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3600"/>
              <a:buFont typeface="Times New Roman"/>
              <a:buNone/>
            </a:pPr>
            <a:r>
              <a:rPr lang="en-US" sz="3600" b="0" i="0" u="none">
                <a:solidFill>
                  <a:schemeClr val="accent1"/>
                </a:solidFill>
                <a:latin typeface="Times New Roman"/>
                <a:ea typeface="Times New Roman"/>
                <a:cs typeface="Times New Roman"/>
                <a:sym typeface="Times New Roman"/>
              </a:rPr>
              <a:t>Ricean Distribution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p:nvPr/>
        </p:nvSpPr>
        <p:spPr>
          <a:xfrm>
            <a:off x="685800" y="838200"/>
            <a:ext cx="7772400" cy="5334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The parameter K is known as the Ricean factor and completely specifies the Ricean distribution.</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As              , we have                  dB. </a:t>
            </a:r>
            <a:r>
              <a:rPr lang="en-US" sz="2000" b="0" i="0" u="none">
                <a:solidFill>
                  <a:srgbClr val="FF0000"/>
                </a:solidFill>
                <a:latin typeface="Times New Roman"/>
                <a:ea typeface="Times New Roman"/>
                <a:cs typeface="Times New Roman"/>
                <a:sym typeface="Times New Roman"/>
              </a:rPr>
              <a:t>The dominant path decrease in amplitude, the Ricean distribution degenerates to a Rayleigh distribution.</a:t>
            </a:r>
            <a:endParaRPr/>
          </a:p>
        </p:txBody>
      </p:sp>
      <p:pic>
        <p:nvPicPr>
          <p:cNvPr id="258" name="Google Shape;258;p35"/>
          <p:cNvPicPr preferRelativeResize="0"/>
          <p:nvPr/>
        </p:nvPicPr>
        <p:blipFill rotWithShape="1">
          <a:blip r:embed="rId3">
            <a:alphaModFix/>
          </a:blip>
          <a:srcRect/>
          <a:stretch/>
        </p:blipFill>
        <p:spPr>
          <a:xfrm>
            <a:off x="1447800" y="1524000"/>
            <a:ext cx="762000" cy="315912"/>
          </a:xfrm>
          <a:prstGeom prst="rect">
            <a:avLst/>
          </a:prstGeom>
          <a:noFill/>
          <a:ln>
            <a:noFill/>
          </a:ln>
        </p:spPr>
      </p:pic>
      <p:pic>
        <p:nvPicPr>
          <p:cNvPr id="259" name="Google Shape;259;p35"/>
          <p:cNvPicPr preferRelativeResize="0"/>
          <p:nvPr/>
        </p:nvPicPr>
        <p:blipFill rotWithShape="1">
          <a:blip r:embed="rId4">
            <a:alphaModFix/>
          </a:blip>
          <a:srcRect/>
          <a:stretch/>
        </p:blipFill>
        <p:spPr>
          <a:xfrm>
            <a:off x="3132137" y="1557337"/>
            <a:ext cx="1031875" cy="293687"/>
          </a:xfrm>
          <a:prstGeom prst="rect">
            <a:avLst/>
          </a:prstGeom>
          <a:noFill/>
          <a:ln>
            <a:noFill/>
          </a:ln>
        </p:spPr>
      </p:pic>
      <p:pic>
        <p:nvPicPr>
          <p:cNvPr id="260" name="Google Shape;260;p35" descr="4_18"/>
          <p:cNvPicPr preferRelativeResize="0"/>
          <p:nvPr/>
        </p:nvPicPr>
        <p:blipFill rotWithShape="1">
          <a:blip r:embed="rId5">
            <a:alphaModFix/>
          </a:blip>
          <a:srcRect/>
          <a:stretch/>
        </p:blipFill>
        <p:spPr>
          <a:xfrm>
            <a:off x="1752600" y="2590800"/>
            <a:ext cx="5727700" cy="3705225"/>
          </a:xfrm>
          <a:prstGeom prst="rect">
            <a:avLst/>
          </a:prstGeom>
          <a:noFill/>
          <a:ln>
            <a:noFill/>
          </a:ln>
        </p:spPr>
      </p:pic>
      <p:sp>
        <p:nvSpPr>
          <p:cNvPr id="261" name="Google Shape;261;p35"/>
          <p:cNvSpPr txBox="1"/>
          <p:nvPr/>
        </p:nvSpPr>
        <p:spPr>
          <a:xfrm>
            <a:off x="2700337" y="260350"/>
            <a:ext cx="3705225"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3600"/>
              <a:buFont typeface="Times New Roman"/>
              <a:buNone/>
            </a:pPr>
            <a:r>
              <a:rPr lang="en-US" sz="3600" b="0" i="0" u="none">
                <a:solidFill>
                  <a:schemeClr val="accent1"/>
                </a:solidFill>
                <a:latin typeface="Times New Roman"/>
                <a:ea typeface="Times New Roman"/>
                <a:cs typeface="Times New Roman"/>
                <a:sym typeface="Times New Roman"/>
              </a:rPr>
              <a:t>Ricean distribution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1"/>
              </a:buClr>
              <a:buSzPts val="4400"/>
              <a:buFont typeface="Times New Roman"/>
              <a:buNone/>
            </a:pPr>
            <a:r>
              <a:rPr lang="en-US" sz="4400" b="0" i="0" u="none">
                <a:solidFill>
                  <a:schemeClr val="accent1"/>
                </a:solidFill>
                <a:latin typeface="Times New Roman"/>
                <a:ea typeface="Times New Roman"/>
                <a:cs typeface="Times New Roman"/>
                <a:sym typeface="Times New Roman"/>
              </a:rPr>
              <a:t>Review Questions</a:t>
            </a:r>
            <a:endParaRPr/>
          </a:p>
        </p:txBody>
      </p:sp>
      <p:sp>
        <p:nvSpPr>
          <p:cNvPr id="267" name="Google Shape;267;p3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 What do you call an attenuation that occurs over many different wavelengths of the carrier?</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Slow fading.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It originates due to effect of mobility. Slow fading is the result of signal path change due to shadowing and obstructions such as tree or buildings etc.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A wave that is incident on mobile does not undergo Doppler shift.</a:t>
            </a:r>
            <a:br>
              <a:rPr lang="en-US" sz="3200" b="0" i="0" u="none">
                <a:solidFill>
                  <a:schemeClr val="dk1"/>
                </a:solidFill>
                <a:latin typeface="Times New Roman"/>
                <a:ea typeface="Times New Roman"/>
                <a:cs typeface="Times New Roman"/>
                <a:sym typeface="Times New Roman"/>
              </a:rPr>
            </a:br>
            <a:r>
              <a:rPr lang="en-US" sz="3200" b="0" i="0" u="none">
                <a:solidFill>
                  <a:schemeClr val="dk1"/>
                </a:solidFill>
                <a:latin typeface="Times New Roman"/>
                <a:ea typeface="Times New Roman"/>
                <a:cs typeface="Times New Roman"/>
                <a:sym typeface="Times New Roman"/>
              </a:rPr>
              <a:t>a) True</a:t>
            </a:r>
            <a:br>
              <a:rPr lang="en-US" sz="3200" b="0" i="0" u="none">
                <a:solidFill>
                  <a:schemeClr val="dk1"/>
                </a:solidFill>
                <a:latin typeface="Times New Roman"/>
                <a:ea typeface="Times New Roman"/>
                <a:cs typeface="Times New Roman"/>
                <a:sym typeface="Times New Roman"/>
              </a:rPr>
            </a:br>
            <a:r>
              <a:rPr lang="en-US" sz="3200" b="0" i="0" u="none">
                <a:solidFill>
                  <a:schemeClr val="dk1"/>
                </a:solidFill>
                <a:latin typeface="Times New Roman"/>
                <a:ea typeface="Times New Roman"/>
                <a:cs typeface="Times New Roman"/>
                <a:sym typeface="Times New Roman"/>
              </a:rPr>
              <a:t>b) False</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Every wave that is incident on the mobile undergoes a Doppler shift. It is due to the motion of the receiver and it arrives at the receiver at the same time. Therefore, there is no excess delay due to multipath for any of the waves.</a:t>
            </a:r>
            <a:endParaRPr/>
          </a:p>
        </p:txBody>
      </p:sp>
      <p:sp>
        <p:nvSpPr>
          <p:cNvPr id="273" name="Google Shape;273;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1"/>
              </a:buClr>
              <a:buSzPts val="4400"/>
              <a:buFont typeface="Times New Roman"/>
              <a:buNone/>
            </a:pPr>
            <a:r>
              <a:rPr lang="en-US" sz="4400" b="0" i="0" u="none">
                <a:solidFill>
                  <a:schemeClr val="accent1"/>
                </a:solidFill>
                <a:latin typeface="Times New Roman"/>
                <a:ea typeface="Times New Roman"/>
                <a:cs typeface="Times New Roman"/>
                <a:sym typeface="Times New Roman"/>
              </a:rPr>
              <a:t>Review Questions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What does T</a:t>
            </a:r>
            <a:r>
              <a:rPr lang="en-US" sz="2800" b="0" i="0" u="none">
                <a:solidFill>
                  <a:schemeClr val="dk1"/>
                </a:solidFill>
                <a:latin typeface="Times New Roman"/>
                <a:ea typeface="Times New Roman"/>
                <a:cs typeface="Times New Roman"/>
                <a:sym typeface="Times New Roman"/>
              </a:rPr>
              <a:t>s</a:t>
            </a:r>
            <a:r>
              <a:rPr lang="en-US" sz="3200" b="0" i="0" u="none">
                <a:solidFill>
                  <a:schemeClr val="dk1"/>
                </a:solidFill>
                <a:latin typeface="Times New Roman"/>
                <a:ea typeface="Times New Roman"/>
                <a:cs typeface="Times New Roman"/>
                <a:sym typeface="Times New Roman"/>
              </a:rPr>
              <a:t> &gt;&gt; σ</a:t>
            </a:r>
            <a:r>
              <a:rPr lang="en-US" sz="2400" b="0" i="0" u="none">
                <a:solidFill>
                  <a:schemeClr val="dk1"/>
                </a:solidFill>
                <a:latin typeface="Times New Roman"/>
                <a:ea typeface="Times New Roman"/>
                <a:cs typeface="Times New Roman"/>
                <a:sym typeface="Times New Roman"/>
              </a:rPr>
              <a:t>τ </a:t>
            </a:r>
            <a:r>
              <a:rPr lang="en-US" sz="3200" b="0" i="0" u="none">
                <a:solidFill>
                  <a:schemeClr val="dk1"/>
                </a:solidFill>
                <a:latin typeface="Times New Roman"/>
                <a:ea typeface="Times New Roman"/>
                <a:cs typeface="Times New Roman"/>
                <a:sym typeface="Times New Roman"/>
              </a:rPr>
              <a:t>mean?</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 all multipath signals arrive at mobile Rx during 1 symbol period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Times New Roman"/>
                <a:ea typeface="Times New Roman"/>
                <a:cs typeface="Times New Roman"/>
                <a:sym typeface="Times New Roman"/>
              </a:rPr>
              <a:t>∴ Little intersymbol interference occurs (no multipath components arrive late to interfere with the next symbol)</a:t>
            </a:r>
            <a:endParaRPr/>
          </a:p>
        </p:txBody>
      </p:sp>
      <p:sp>
        <p:nvSpPr>
          <p:cNvPr id="279" name="Google Shape;279;p38"/>
          <p:cNvSpPr txBox="1"/>
          <p:nvPr/>
        </p:nvSpPr>
        <p:spPr>
          <a:xfrm>
            <a:off x="609600" y="4270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4400"/>
              <a:buFont typeface="Times New Roman"/>
              <a:buNone/>
            </a:pPr>
            <a:r>
              <a:rPr lang="en-US" sz="4400" b="0" i="0" u="none">
                <a:solidFill>
                  <a:schemeClr val="accent1"/>
                </a:solidFill>
                <a:latin typeface="Times New Roman"/>
                <a:ea typeface="Times New Roman"/>
                <a:cs typeface="Times New Roman"/>
                <a:sym typeface="Times New Roman"/>
              </a:rPr>
              <a:t>Review Questions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descr="4_11"/>
          <p:cNvPicPr preferRelativeResize="0"/>
          <p:nvPr/>
        </p:nvPicPr>
        <p:blipFill rotWithShape="1">
          <a:blip r:embed="rId3">
            <a:alphaModFix/>
          </a:blip>
          <a:srcRect/>
          <a:stretch/>
        </p:blipFill>
        <p:spPr>
          <a:xfrm>
            <a:off x="685800" y="914400"/>
            <a:ext cx="7550150" cy="4919662"/>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B0F0"/>
              </a:buClr>
              <a:buSzPts val="4400"/>
              <a:buFont typeface="Times New Roman"/>
              <a:buNone/>
            </a:pPr>
            <a:r>
              <a:rPr lang="en-US" sz="4400" b="1" i="0" u="none">
                <a:solidFill>
                  <a:srgbClr val="00B0F0"/>
                </a:solidFill>
                <a:latin typeface="Times New Roman"/>
                <a:ea typeface="Times New Roman"/>
                <a:cs typeface="Times New Roman"/>
                <a:sym typeface="Times New Roman"/>
              </a:rPr>
              <a:t>Classification of Multipath Channels</a:t>
            </a:r>
            <a:endParaRPr/>
          </a:p>
        </p:txBody>
      </p:sp>
      <p:sp>
        <p:nvSpPr>
          <p:cNvPr id="106" name="Google Shape;106;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Depending on the relation between signal parameters (bandwidth and symbol period) and channel parameters (delay spread and Doppler spread) different signals undergo different types of fading</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 Based on delay spread the types of small scale fading are</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 Flat fading</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 Frequency selective fading</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  Based on Doppler spread the types of small scale fading are</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 Fast fading </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 Slow fading</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p:nvPr/>
        </p:nvSpPr>
        <p:spPr>
          <a:xfrm>
            <a:off x="685800" y="228600"/>
            <a:ext cx="7772400"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4000"/>
              <a:buFont typeface="Times New Roman"/>
              <a:buNone/>
            </a:pPr>
            <a:r>
              <a:rPr lang="en-US" sz="4000" b="1" i="0" u="none">
                <a:solidFill>
                  <a:schemeClr val="accent1"/>
                </a:solidFill>
                <a:latin typeface="Times New Roman"/>
                <a:ea typeface="Times New Roman"/>
                <a:cs typeface="Times New Roman"/>
                <a:sym typeface="Times New Roman"/>
              </a:rPr>
              <a:t>Flat Fading</a:t>
            </a:r>
            <a:endParaRPr/>
          </a:p>
        </p:txBody>
      </p:sp>
      <p:sp>
        <p:nvSpPr>
          <p:cNvPr id="112" name="Google Shape;112;p17"/>
          <p:cNvSpPr txBox="1"/>
          <p:nvPr/>
        </p:nvSpPr>
        <p:spPr>
          <a:xfrm>
            <a:off x="685800" y="1143000"/>
            <a:ext cx="7772400" cy="4419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If the channel has a constant gain and linear phase response over a bandwidth which is greater than the bandwidth of the transmitted signal, the received signal will undergo </a:t>
            </a:r>
            <a:r>
              <a:rPr lang="en-US" sz="2000" b="0" i="0" u="none">
                <a:solidFill>
                  <a:srgbClr val="0000FF"/>
                </a:solidFill>
                <a:latin typeface="Times New Roman"/>
                <a:ea typeface="Times New Roman"/>
                <a:cs typeface="Times New Roman"/>
                <a:sym typeface="Times New Roman"/>
              </a:rPr>
              <a:t>flat fading</a:t>
            </a:r>
            <a:r>
              <a:rPr lang="en-US" sz="2000" b="0" i="0" u="none">
                <a:solidFill>
                  <a:schemeClr val="dk1"/>
                </a:solidFill>
                <a:latin typeface="Times New Roman"/>
                <a:ea typeface="Times New Roman"/>
                <a:cs typeface="Times New Roman"/>
                <a:sym typeface="Times New Roman"/>
              </a:rPr>
              <a:t>. </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The received signal strength changes with time due to fluctuations in the gain of the channel caused by multipath.</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The received signal varies in gain but the spectrum of the transmission is preserved.</a:t>
            </a:r>
            <a:endParaRPr/>
          </a:p>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pic>
        <p:nvPicPr>
          <p:cNvPr id="113" name="Google Shape;113;p17" descr="4_12"/>
          <p:cNvPicPr preferRelativeResize="0"/>
          <p:nvPr/>
        </p:nvPicPr>
        <p:blipFill rotWithShape="1">
          <a:blip r:embed="rId3">
            <a:alphaModFix/>
          </a:blip>
          <a:srcRect/>
          <a:stretch/>
        </p:blipFill>
        <p:spPr>
          <a:xfrm>
            <a:off x="2362200" y="3213100"/>
            <a:ext cx="6324600" cy="27924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p:nvPr/>
        </p:nvSpPr>
        <p:spPr>
          <a:xfrm>
            <a:off x="685800" y="1412875"/>
            <a:ext cx="7772400" cy="46831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Flat fading channel is also called </a:t>
            </a:r>
            <a:r>
              <a:rPr lang="en-US" sz="2000" b="0" i="0" u="none">
                <a:solidFill>
                  <a:srgbClr val="0000FF"/>
                </a:solidFill>
                <a:latin typeface="Times New Roman"/>
                <a:ea typeface="Times New Roman"/>
                <a:cs typeface="Times New Roman"/>
                <a:sym typeface="Times New Roman"/>
              </a:rPr>
              <a:t>amplitude varying channel</a:t>
            </a:r>
            <a:r>
              <a:rPr lang="en-US" sz="2000" b="0" i="0" u="none">
                <a:solidFill>
                  <a:schemeClr val="dk1"/>
                </a:solidFill>
                <a:latin typeface="Times New Roman"/>
                <a:ea typeface="Times New Roman"/>
                <a:cs typeface="Times New Roman"/>
                <a:sym typeface="Times New Roman"/>
              </a:rPr>
              <a:t>.</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Also called </a:t>
            </a:r>
            <a:r>
              <a:rPr lang="en-US" sz="2000" b="0" i="0" u="none">
                <a:solidFill>
                  <a:srgbClr val="0000FF"/>
                </a:solidFill>
                <a:latin typeface="Times New Roman"/>
                <a:ea typeface="Times New Roman"/>
                <a:cs typeface="Times New Roman"/>
                <a:sym typeface="Times New Roman"/>
              </a:rPr>
              <a:t>narrow band channel</a:t>
            </a:r>
            <a:r>
              <a:rPr lang="en-US" sz="2000" b="0" i="0" u="none">
                <a:solidFill>
                  <a:schemeClr val="dk1"/>
                </a:solidFill>
                <a:latin typeface="Times New Roman"/>
                <a:ea typeface="Times New Roman"/>
                <a:cs typeface="Times New Roman"/>
                <a:sym typeface="Times New Roman"/>
              </a:rPr>
              <a:t>: bandwidth of the applied signal is </a:t>
            </a:r>
            <a:r>
              <a:rPr lang="en-US" sz="2000" b="0" i="1" u="none">
                <a:solidFill>
                  <a:srgbClr val="0000FF"/>
                </a:solidFill>
                <a:latin typeface="Times New Roman"/>
                <a:ea typeface="Times New Roman"/>
                <a:cs typeface="Times New Roman"/>
                <a:sym typeface="Times New Roman"/>
              </a:rPr>
              <a:t>narrow</a:t>
            </a:r>
            <a:r>
              <a:rPr lang="en-US" sz="2000" b="0" i="0" u="none">
                <a:solidFill>
                  <a:schemeClr val="dk1"/>
                </a:solidFill>
                <a:latin typeface="Times New Roman"/>
                <a:ea typeface="Times New Roman"/>
                <a:cs typeface="Times New Roman"/>
                <a:sym typeface="Times New Roman"/>
              </a:rPr>
              <a:t> as compared to the channel bandwidth.</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Time varying statistics: Rayleigh flat fading.</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A signal undergoes flat fading if </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l" rtl="0">
              <a:lnSpc>
                <a:spcPct val="100000"/>
              </a:lnSpc>
              <a:spcBef>
                <a:spcPts val="40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      </a:t>
            </a:r>
            <a:endParaRPr/>
          </a:p>
          <a:p>
            <a:pPr marL="342900" marR="0" lvl="0" indent="-342900" algn="l" rtl="0">
              <a:lnSpc>
                <a:spcPct val="100000"/>
              </a:lnSpc>
              <a:spcBef>
                <a:spcPts val="40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      </a:t>
            </a:r>
            <a:endParaRPr/>
          </a:p>
        </p:txBody>
      </p:sp>
      <p:pic>
        <p:nvPicPr>
          <p:cNvPr id="119" name="Google Shape;119;p18"/>
          <p:cNvPicPr preferRelativeResize="0"/>
          <p:nvPr/>
        </p:nvPicPr>
        <p:blipFill rotWithShape="1">
          <a:blip r:embed="rId3">
            <a:alphaModFix/>
          </a:blip>
          <a:srcRect/>
          <a:stretch/>
        </p:blipFill>
        <p:spPr>
          <a:xfrm>
            <a:off x="3589337" y="2492375"/>
            <a:ext cx="1077912" cy="407987"/>
          </a:xfrm>
          <a:prstGeom prst="rect">
            <a:avLst/>
          </a:prstGeom>
          <a:noFill/>
          <a:ln>
            <a:noFill/>
          </a:ln>
        </p:spPr>
      </p:pic>
      <p:pic>
        <p:nvPicPr>
          <p:cNvPr id="120" name="Google Shape;120;p18"/>
          <p:cNvPicPr preferRelativeResize="0"/>
          <p:nvPr/>
        </p:nvPicPr>
        <p:blipFill rotWithShape="1">
          <a:blip r:embed="rId4">
            <a:alphaModFix/>
          </a:blip>
          <a:srcRect/>
          <a:stretch/>
        </p:blipFill>
        <p:spPr>
          <a:xfrm>
            <a:off x="3614737" y="3813175"/>
            <a:ext cx="1011237" cy="407987"/>
          </a:xfrm>
          <a:prstGeom prst="rect">
            <a:avLst/>
          </a:prstGeom>
          <a:noFill/>
          <a:ln>
            <a:noFill/>
          </a:ln>
        </p:spPr>
      </p:pic>
      <p:pic>
        <p:nvPicPr>
          <p:cNvPr id="121" name="Google Shape;121;p18"/>
          <p:cNvPicPr preferRelativeResize="0"/>
          <p:nvPr/>
        </p:nvPicPr>
        <p:blipFill rotWithShape="1">
          <a:blip r:embed="rId5">
            <a:alphaModFix/>
          </a:blip>
          <a:srcRect/>
          <a:stretch/>
        </p:blipFill>
        <p:spPr>
          <a:xfrm>
            <a:off x="1143000" y="4389437"/>
            <a:ext cx="4535487" cy="407987"/>
          </a:xfrm>
          <a:prstGeom prst="rect">
            <a:avLst/>
          </a:prstGeom>
          <a:noFill/>
          <a:ln>
            <a:noFill/>
          </a:ln>
        </p:spPr>
      </p:pic>
      <p:pic>
        <p:nvPicPr>
          <p:cNvPr id="122" name="Google Shape;122;p18"/>
          <p:cNvPicPr preferRelativeResize="0"/>
          <p:nvPr/>
        </p:nvPicPr>
        <p:blipFill rotWithShape="1">
          <a:blip r:embed="rId6">
            <a:alphaModFix/>
          </a:blip>
          <a:srcRect/>
          <a:stretch/>
        </p:blipFill>
        <p:spPr>
          <a:xfrm>
            <a:off x="1066800" y="4821237"/>
            <a:ext cx="4333875" cy="407987"/>
          </a:xfrm>
          <a:prstGeom prst="rect">
            <a:avLst/>
          </a:prstGeom>
          <a:noFill/>
          <a:ln>
            <a:noFill/>
          </a:ln>
        </p:spPr>
      </p:pic>
      <p:pic>
        <p:nvPicPr>
          <p:cNvPr id="123" name="Google Shape;123;p18"/>
          <p:cNvPicPr preferRelativeResize="0"/>
          <p:nvPr/>
        </p:nvPicPr>
        <p:blipFill rotWithShape="1">
          <a:blip r:embed="rId7">
            <a:alphaModFix/>
          </a:blip>
          <a:srcRect/>
          <a:stretch/>
        </p:blipFill>
        <p:spPr>
          <a:xfrm>
            <a:off x="1066800" y="5181600"/>
            <a:ext cx="2671762" cy="407987"/>
          </a:xfrm>
          <a:prstGeom prst="rect">
            <a:avLst/>
          </a:prstGeom>
          <a:noFill/>
          <a:ln>
            <a:noFill/>
          </a:ln>
        </p:spPr>
      </p:pic>
      <p:pic>
        <p:nvPicPr>
          <p:cNvPr id="124" name="Google Shape;124;p18"/>
          <p:cNvPicPr preferRelativeResize="0"/>
          <p:nvPr/>
        </p:nvPicPr>
        <p:blipFill rotWithShape="1">
          <a:blip r:embed="rId8">
            <a:alphaModFix/>
          </a:blip>
          <a:srcRect/>
          <a:stretch/>
        </p:blipFill>
        <p:spPr>
          <a:xfrm>
            <a:off x="1066800" y="5468937"/>
            <a:ext cx="2312987" cy="407987"/>
          </a:xfrm>
          <a:prstGeom prst="rect">
            <a:avLst/>
          </a:prstGeom>
          <a:noFill/>
          <a:ln>
            <a:noFill/>
          </a:ln>
        </p:spPr>
      </p:pic>
      <p:sp>
        <p:nvSpPr>
          <p:cNvPr id="125" name="Google Shape;125;p18"/>
          <p:cNvSpPr txBox="1"/>
          <p:nvPr/>
        </p:nvSpPr>
        <p:spPr>
          <a:xfrm>
            <a:off x="685800" y="228600"/>
            <a:ext cx="7772400"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4000"/>
              <a:buFont typeface="Times New Roman"/>
              <a:buNone/>
            </a:pPr>
            <a:r>
              <a:rPr lang="en-US" sz="4000" b="1" i="0" u="none">
                <a:solidFill>
                  <a:schemeClr val="accent1"/>
                </a:solidFill>
                <a:latin typeface="Times New Roman"/>
                <a:ea typeface="Times New Roman"/>
                <a:cs typeface="Times New Roman"/>
                <a:sym typeface="Times New Roman"/>
              </a:rPr>
              <a:t>Flat Fading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p:nvPr/>
        </p:nvSpPr>
        <p:spPr>
          <a:xfrm>
            <a:off x="685800" y="228600"/>
            <a:ext cx="7772400"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4400"/>
              <a:buFont typeface="Times New Roman"/>
              <a:buNone/>
            </a:pPr>
            <a:r>
              <a:rPr lang="en-US" sz="4400" b="0" i="0" u="none">
                <a:solidFill>
                  <a:schemeClr val="accent1"/>
                </a:solidFill>
                <a:latin typeface="Times New Roman"/>
                <a:ea typeface="Times New Roman"/>
                <a:cs typeface="Times New Roman"/>
                <a:sym typeface="Times New Roman"/>
              </a:rPr>
              <a:t>Frequency Selective Fading</a:t>
            </a:r>
            <a:endParaRPr/>
          </a:p>
        </p:txBody>
      </p:sp>
      <p:sp>
        <p:nvSpPr>
          <p:cNvPr id="131" name="Google Shape;131;p19"/>
          <p:cNvSpPr txBox="1"/>
          <p:nvPr/>
        </p:nvSpPr>
        <p:spPr>
          <a:xfrm>
            <a:off x="685800" y="1143000"/>
            <a:ext cx="7772400" cy="4419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If the channel possesses a constant-gain and linear phase response over a bandwidth that is smaller than the bandwidth of transmitted signal, then the channel creates frequency selective fading.</a:t>
            </a:r>
            <a:endParaRPr/>
          </a:p>
        </p:txBody>
      </p:sp>
      <p:pic>
        <p:nvPicPr>
          <p:cNvPr id="132" name="Google Shape;132;p19"/>
          <p:cNvPicPr preferRelativeResize="0"/>
          <p:nvPr/>
        </p:nvPicPr>
        <p:blipFill rotWithShape="1">
          <a:blip r:embed="rId3">
            <a:alphaModFix/>
          </a:blip>
          <a:srcRect/>
          <a:stretch/>
        </p:blipFill>
        <p:spPr>
          <a:xfrm>
            <a:off x="1371600" y="2209800"/>
            <a:ext cx="5562600" cy="40401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p:nvPr/>
        </p:nvSpPr>
        <p:spPr>
          <a:xfrm>
            <a:off x="685800" y="990600"/>
            <a:ext cx="7772400" cy="518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Frequency selective fading is due to time dispersion of the transmitted symbols within the channel.</a:t>
            </a:r>
            <a:endParaRPr/>
          </a:p>
          <a:p>
            <a:pPr marL="742950" marR="0" lvl="1" indent="-285750" algn="l" rtl="0">
              <a:lnSpc>
                <a:spcPct val="100000"/>
              </a:lnSpc>
              <a:spcBef>
                <a:spcPts val="36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Induces intersymbol interference</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Frequency selective fading channels are much more difficult to model than flat fading channels.</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Statistic impulse response model</a:t>
            </a:r>
            <a:endParaRPr/>
          </a:p>
          <a:p>
            <a:pPr marL="742950" marR="0" lvl="1" indent="-285750" algn="l" rtl="0">
              <a:lnSpc>
                <a:spcPct val="100000"/>
              </a:lnSpc>
              <a:spcBef>
                <a:spcPts val="36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2-ray Rayleigh fading model</a:t>
            </a:r>
            <a:endParaRPr/>
          </a:p>
          <a:p>
            <a:pPr marL="742950" marR="0" lvl="1" indent="-285750" algn="l" rtl="0">
              <a:lnSpc>
                <a:spcPct val="100000"/>
              </a:lnSpc>
              <a:spcBef>
                <a:spcPts val="36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computer generated</a:t>
            </a:r>
            <a:endParaRPr/>
          </a:p>
          <a:p>
            <a:pPr marL="742950" marR="0" lvl="1" indent="-285750" algn="l" rtl="0">
              <a:lnSpc>
                <a:spcPct val="100000"/>
              </a:lnSpc>
              <a:spcBef>
                <a:spcPts val="36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measured impulse response</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For frequency selective fading</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endParaRPr/>
          </a:p>
          <a:p>
            <a:pPr marL="342900" marR="0" lvl="0" indent="-342900" algn="l" rtl="0">
              <a:lnSpc>
                <a:spcPct val="100000"/>
              </a:lnSpc>
              <a:spcBef>
                <a:spcPts val="40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and </a:t>
            </a:r>
            <a:endParaRPr/>
          </a:p>
        </p:txBody>
      </p:sp>
      <p:pic>
        <p:nvPicPr>
          <p:cNvPr id="138" name="Google Shape;138;p20"/>
          <p:cNvPicPr preferRelativeResize="0"/>
          <p:nvPr/>
        </p:nvPicPr>
        <p:blipFill rotWithShape="1">
          <a:blip r:embed="rId3">
            <a:alphaModFix/>
          </a:blip>
          <a:srcRect/>
          <a:stretch/>
        </p:blipFill>
        <p:spPr>
          <a:xfrm>
            <a:off x="3659187" y="4389437"/>
            <a:ext cx="920750" cy="407987"/>
          </a:xfrm>
          <a:prstGeom prst="rect">
            <a:avLst/>
          </a:prstGeom>
          <a:noFill/>
          <a:ln>
            <a:noFill/>
          </a:ln>
        </p:spPr>
      </p:pic>
      <p:pic>
        <p:nvPicPr>
          <p:cNvPr id="139" name="Google Shape;139;p20"/>
          <p:cNvPicPr preferRelativeResize="0"/>
          <p:nvPr/>
        </p:nvPicPr>
        <p:blipFill rotWithShape="1">
          <a:blip r:embed="rId4">
            <a:alphaModFix/>
          </a:blip>
          <a:srcRect/>
          <a:stretch/>
        </p:blipFill>
        <p:spPr>
          <a:xfrm>
            <a:off x="3686175" y="5181600"/>
            <a:ext cx="850900" cy="407987"/>
          </a:xfrm>
          <a:prstGeom prst="rect">
            <a:avLst/>
          </a:prstGeom>
          <a:noFill/>
          <a:ln>
            <a:noFill/>
          </a:ln>
        </p:spPr>
      </p:pic>
      <p:sp>
        <p:nvSpPr>
          <p:cNvPr id="140" name="Google Shape;140;p20"/>
          <p:cNvSpPr txBox="1"/>
          <p:nvPr/>
        </p:nvSpPr>
        <p:spPr>
          <a:xfrm>
            <a:off x="685800" y="228600"/>
            <a:ext cx="7772400"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4400"/>
              <a:buFont typeface="Times New Roman"/>
              <a:buNone/>
            </a:pPr>
            <a:r>
              <a:rPr lang="en-US" sz="4400" b="0" i="0" u="none">
                <a:solidFill>
                  <a:schemeClr val="accent1"/>
                </a:solidFill>
                <a:latin typeface="Times New Roman"/>
                <a:ea typeface="Times New Roman"/>
                <a:cs typeface="Times New Roman"/>
                <a:sym typeface="Times New Roman"/>
              </a:rPr>
              <a:t>Frequency Selective Fading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p:nvPr/>
        </p:nvSpPr>
        <p:spPr>
          <a:xfrm>
            <a:off x="685800" y="609600"/>
            <a:ext cx="7772400" cy="5562600"/>
          </a:xfrm>
          <a:prstGeom prst="rect">
            <a:avLst/>
          </a:prstGeom>
          <a:noFill/>
          <a:ln>
            <a:noFill/>
          </a:ln>
        </p:spPr>
        <p:txBody>
          <a:bodyPr spcFirstLastPara="1" wrap="square" lIns="91425" tIns="45700" rIns="91425" bIns="45700" anchor="t" anchorCtr="0">
            <a:noAutofit/>
          </a:bodyPr>
          <a:lstStyle/>
          <a:p>
            <a:pPr marL="342900" marR="0" lvl="0" indent="-21590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l" rtl="0">
              <a:lnSpc>
                <a:spcPct val="100000"/>
              </a:lnSpc>
              <a:spcBef>
                <a:spcPts val="400"/>
              </a:spcBef>
              <a:spcAft>
                <a:spcPts val="0"/>
              </a:spcAft>
              <a:buClr>
                <a:schemeClr val="dk1"/>
              </a:buClr>
              <a:buSzPts val="2000"/>
              <a:buFont typeface="Calibri"/>
              <a:buChar char="•"/>
            </a:pPr>
            <a:r>
              <a:rPr lang="en-US" sz="2000" b="0" i="0" u="none">
                <a:solidFill>
                  <a:schemeClr val="dk1"/>
                </a:solidFill>
                <a:latin typeface="Calibri"/>
                <a:ea typeface="Calibri"/>
                <a:cs typeface="Calibri"/>
                <a:sym typeface="Calibri"/>
              </a:rPr>
              <a:t>Frequency selective fading channel characteristic</a:t>
            </a:r>
            <a:endParaRPr/>
          </a:p>
        </p:txBody>
      </p:sp>
      <p:pic>
        <p:nvPicPr>
          <p:cNvPr id="146" name="Google Shape;146;p21" descr="4_13"/>
          <p:cNvPicPr preferRelativeResize="0"/>
          <p:nvPr/>
        </p:nvPicPr>
        <p:blipFill rotWithShape="1">
          <a:blip r:embed="rId3">
            <a:alphaModFix/>
          </a:blip>
          <a:srcRect/>
          <a:stretch/>
        </p:blipFill>
        <p:spPr>
          <a:xfrm>
            <a:off x="762000" y="1600200"/>
            <a:ext cx="7689850" cy="3659187"/>
          </a:xfrm>
          <a:prstGeom prst="rect">
            <a:avLst/>
          </a:prstGeom>
          <a:noFill/>
          <a:ln>
            <a:noFill/>
          </a:ln>
        </p:spPr>
      </p:pic>
      <p:sp>
        <p:nvSpPr>
          <p:cNvPr id="147" name="Google Shape;147;p21"/>
          <p:cNvSpPr txBox="1"/>
          <p:nvPr/>
        </p:nvSpPr>
        <p:spPr>
          <a:xfrm>
            <a:off x="685800" y="228600"/>
            <a:ext cx="7772400"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4400"/>
              <a:buFont typeface="Times New Roman"/>
              <a:buNone/>
            </a:pPr>
            <a:r>
              <a:rPr lang="en-US" sz="4400" b="0" i="0" u="none">
                <a:solidFill>
                  <a:schemeClr val="accent1"/>
                </a:solidFill>
                <a:latin typeface="Times New Roman"/>
                <a:ea typeface="Times New Roman"/>
                <a:cs typeface="Times New Roman"/>
                <a:sym typeface="Times New Roman"/>
              </a:rPr>
              <a:t>Frequency Selective Fading</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1070</Words>
  <Application>Microsoft Office PowerPoint</Application>
  <PresentationFormat>On-screen Show (4:3)</PresentationFormat>
  <Paragraphs>159</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PowerPoint Presentation</vt:lpstr>
      <vt:lpstr>PowerPoint Presentation</vt:lpstr>
      <vt:lpstr>PowerPoint Presentation</vt:lpstr>
      <vt:lpstr>Classification of Multipath Channels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Fast Fading</vt:lpstr>
      <vt:lpstr>Slow Fading</vt:lpstr>
      <vt:lpstr>Fading Distributions</vt:lpstr>
      <vt:lpstr>Rayleigh and Ricean Distributions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 Questions</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cp:revision>
  <dcterms:modified xsi:type="dcterms:W3CDTF">2023-09-05T04:00:18Z</dcterms:modified>
</cp:coreProperties>
</file>