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4" r:id="rId2"/>
    <p:sldId id="276" r:id="rId3"/>
    <p:sldId id="257" r:id="rId4"/>
    <p:sldId id="258" r:id="rId5"/>
    <p:sldId id="259" r:id="rId6"/>
    <p:sldId id="354" r:id="rId7"/>
    <p:sldId id="260" r:id="rId8"/>
    <p:sldId id="261" r:id="rId9"/>
    <p:sldId id="355" r:id="rId10"/>
    <p:sldId id="262" r:id="rId11"/>
    <p:sldId id="263" r:id="rId12"/>
    <p:sldId id="264" r:id="rId13"/>
    <p:sldId id="265" r:id="rId14"/>
    <p:sldId id="360" r:id="rId15"/>
    <p:sldId id="363" r:id="rId16"/>
    <p:sldId id="266" r:id="rId17"/>
    <p:sldId id="361" r:id="rId18"/>
    <p:sldId id="267" r:id="rId19"/>
    <p:sldId id="268" r:id="rId20"/>
    <p:sldId id="269" r:id="rId21"/>
    <p:sldId id="270" r:id="rId22"/>
    <p:sldId id="271" r:id="rId23"/>
    <p:sldId id="272" r:id="rId24"/>
    <p:sldId id="273" r:id="rId25"/>
    <p:sldId id="362" r:id="rId26"/>
    <p:sldId id="367" r:id="rId27"/>
    <p:sldId id="368" r:id="rId28"/>
    <p:sldId id="369" r:id="rId29"/>
    <p:sldId id="370" r:id="rId30"/>
    <p:sldId id="371" r:id="rId31"/>
    <p:sldId id="372" r:id="rId32"/>
    <p:sldId id="373" r:id="rId33"/>
    <p:sldId id="356" r:id="rId34"/>
    <p:sldId id="357" r:id="rId35"/>
    <p:sldId id="337" r:id="rId36"/>
    <p:sldId id="359" r:id="rId37"/>
    <p:sldId id="358" r:id="rId38"/>
    <p:sldId id="338" r:id="rId39"/>
    <p:sldId id="339" r:id="rId40"/>
    <p:sldId id="340" r:id="rId41"/>
    <p:sldId id="341" r:id="rId42"/>
    <p:sldId id="342" r:id="rId43"/>
    <p:sldId id="343" r:id="rId44"/>
    <p:sldId id="344" r:id="rId45"/>
    <p:sldId id="345" r:id="rId46"/>
    <p:sldId id="346" r:id="rId47"/>
    <p:sldId id="347" r:id="rId48"/>
    <p:sldId id="349" r:id="rId49"/>
    <p:sldId id="364" r:id="rId50"/>
    <p:sldId id="365" r:id="rId51"/>
    <p:sldId id="36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0A3AB-1ABE-4087-8016-995ADE5E967E}" type="datetimeFigureOut">
              <a:rPr lang="en-IN" smtClean="0"/>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8E18D-02F0-4EF7-9A22-F34217E1C1C8}" type="slidenum">
              <a:rPr lang="en-IN" smtClean="0"/>
              <a:t>‹#›</a:t>
            </a:fld>
            <a:endParaRPr lang="en-IN"/>
          </a:p>
        </p:txBody>
      </p:sp>
    </p:spTree>
    <p:extLst>
      <p:ext uri="{BB962C8B-B14F-4D97-AF65-F5344CB8AC3E}">
        <p14:creationId xmlns:p14="http://schemas.microsoft.com/office/powerpoint/2010/main" val="196722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23552A-33DA-42D5-B6D8-7D932FFE354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82773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23552A-33DA-42D5-B6D8-7D932FFE354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160610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23552A-33DA-42D5-B6D8-7D932FFE354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373992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23552A-33DA-42D5-B6D8-7D932FFE354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234534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3552A-33DA-42D5-B6D8-7D932FFE354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377020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23552A-33DA-42D5-B6D8-7D932FFE354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337273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23552A-33DA-42D5-B6D8-7D932FFE354D}"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248796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23552A-33DA-42D5-B6D8-7D932FFE354D}"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135835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3552A-33DA-42D5-B6D8-7D932FFE354D}"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25099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3552A-33DA-42D5-B6D8-7D932FFE354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8533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3552A-33DA-42D5-B6D8-7D932FFE354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1D7B8-5A84-4EC9-A122-505300E7EF2A}" type="slidenum">
              <a:rPr lang="en-US" smtClean="0"/>
              <a:t>‹#›</a:t>
            </a:fld>
            <a:endParaRPr lang="en-US"/>
          </a:p>
        </p:txBody>
      </p:sp>
    </p:spTree>
    <p:extLst>
      <p:ext uri="{BB962C8B-B14F-4D97-AF65-F5344CB8AC3E}">
        <p14:creationId xmlns:p14="http://schemas.microsoft.com/office/powerpoint/2010/main" val="143590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3552A-33DA-42D5-B6D8-7D932FFE354D}" type="datetimeFigureOut">
              <a:rPr lang="en-US" smtClean="0"/>
              <a:t>10/4/2023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1D7B8-5A84-4EC9-A122-505300E7EF2A}" type="slidenum">
              <a:rPr lang="en-US" smtClean="0"/>
              <a:t>‹#›</a:t>
            </a:fld>
            <a:endParaRPr lang="en-US"/>
          </a:p>
        </p:txBody>
      </p:sp>
    </p:spTree>
    <p:extLst>
      <p:ext uri="{BB962C8B-B14F-4D97-AF65-F5344CB8AC3E}">
        <p14:creationId xmlns:p14="http://schemas.microsoft.com/office/powerpoint/2010/main" val="106851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0.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22.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22.bin"/><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23.bin"/><Relationship Id="rId1" Type="http://schemas.openxmlformats.org/officeDocument/2006/relationships/slideLayout" Target="../slideLayouts/slideLayout5.xml"/><Relationship Id="rId5" Type="http://schemas.openxmlformats.org/officeDocument/2006/relationships/image" Target="../media/image350.png"/></Relationships>
</file>

<file path=ppt/slides/_rels/slide51.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24.bin"/><Relationship Id="rId1" Type="http://schemas.openxmlformats.org/officeDocument/2006/relationships/slideLayout" Target="../slideLayouts/slideLayout5.xml"/><Relationship Id="rId6" Type="http://schemas.openxmlformats.org/officeDocument/2006/relationships/oleObject" Target="../embeddings/oleObject26.bin"/><Relationship Id="rId5" Type="http://schemas.openxmlformats.org/officeDocument/2006/relationships/image" Target="../media/image44.wmf"/><Relationship Id="rId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370" y="2029523"/>
            <a:ext cx="10742044" cy="1384995"/>
          </a:xfrm>
          <a:prstGeom prst="rect">
            <a:avLst/>
          </a:prstGeom>
          <a:noFill/>
        </p:spPr>
        <p:txBody>
          <a:bodyPr wrap="none" rtlCol="0">
            <a:spAutoFit/>
          </a:bodyPr>
          <a:lstStyle/>
          <a:p>
            <a:pPr algn="ctr"/>
            <a:r>
              <a:rPr lang="en-US" sz="4200" b="1" dirty="0">
                <a:solidFill>
                  <a:srgbClr val="0000FF"/>
                </a:solidFill>
                <a:latin typeface="Arial" panose="020B0604020202020204" pitchFamily="34" charset="0"/>
                <a:cs typeface="Arial" panose="020B0604020202020204" pitchFamily="34" charset="0"/>
              </a:rPr>
              <a:t>Unit V – Optical Communication System </a:t>
            </a:r>
          </a:p>
          <a:p>
            <a:pPr algn="ctr"/>
            <a:r>
              <a:rPr lang="en-US" sz="4200" b="1" dirty="0">
                <a:solidFill>
                  <a:srgbClr val="0000FF"/>
                </a:solidFill>
                <a:latin typeface="Arial" panose="020B0604020202020204" pitchFamily="34" charset="0"/>
                <a:cs typeface="Arial" panose="020B0604020202020204" pitchFamily="34" charset="0"/>
              </a:rPr>
              <a:t>Design and Concepts</a:t>
            </a:r>
          </a:p>
        </p:txBody>
      </p:sp>
    </p:spTree>
    <p:extLst>
      <p:ext uri="{BB962C8B-B14F-4D97-AF65-F5344CB8AC3E}">
        <p14:creationId xmlns:p14="http://schemas.microsoft.com/office/powerpoint/2010/main" val="91941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3050627" y="0"/>
            <a:ext cx="5094890" cy="712076"/>
          </a:xfrm>
        </p:spPr>
        <p:txBody>
          <a:bodyPr>
            <a:normAutofit fontScale="90000"/>
          </a:bodyPr>
          <a:lstStyle/>
          <a:p>
            <a:r>
              <a:rPr lang="en-US" altLang="en-US" sz="3600" b="1" dirty="0">
                <a:solidFill>
                  <a:srgbClr val="C00000"/>
                </a:solidFill>
                <a:latin typeface="Arial" panose="020B0604020202020204" pitchFamily="34" charset="0"/>
                <a:cs typeface="Arial" panose="020B0604020202020204" pitchFamily="34" charset="0"/>
              </a:rPr>
              <a:t>Design Considerations</a:t>
            </a:r>
          </a:p>
        </p:txBody>
      </p:sp>
      <p:sp>
        <p:nvSpPr>
          <p:cNvPr id="5" name="Rectangle 1027"/>
          <p:cNvSpPr txBox="1">
            <a:spLocks noChangeArrowheads="1"/>
          </p:cNvSpPr>
          <p:nvPr/>
        </p:nvSpPr>
        <p:spPr>
          <a:xfrm>
            <a:off x="342900" y="712076"/>
            <a:ext cx="11623431" cy="44226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altLang="en-US" sz="3600" b="1" dirty="0">
                <a:solidFill>
                  <a:srgbClr val="00B050"/>
                </a:solidFill>
                <a:latin typeface="Arial" panose="020B0604020202020204" pitchFamily="34" charset="0"/>
                <a:cs typeface="Arial" panose="020B0604020202020204" pitchFamily="34" charset="0"/>
              </a:rPr>
              <a:t>Link Power Budget Analysis</a:t>
            </a:r>
          </a:p>
          <a:p>
            <a:pPr lvl="1" algn="just"/>
            <a:r>
              <a:rPr lang="en-US" altLang="en-US" sz="3600" dirty="0">
                <a:latin typeface="Arial" panose="020B0604020202020204" pitchFamily="34" charset="0"/>
                <a:cs typeface="Arial" panose="020B0604020202020204" pitchFamily="34" charset="0"/>
              </a:rPr>
              <a:t>Power margin calculations between the transmitter and receiver considering attenuation, connectors, splices and other losses.</a:t>
            </a:r>
          </a:p>
          <a:p>
            <a:pPr marL="457200" lvl="1" indent="0">
              <a:buNone/>
            </a:pPr>
            <a:endParaRPr lang="en-US" altLang="en-US" sz="3600" dirty="0">
              <a:latin typeface="Arial" panose="020B0604020202020204" pitchFamily="34" charset="0"/>
              <a:cs typeface="Arial" panose="020B0604020202020204" pitchFamily="34" charset="0"/>
            </a:endParaRPr>
          </a:p>
          <a:p>
            <a:pPr marL="457200" lvl="1" indent="0">
              <a:buNone/>
            </a:pPr>
            <a:r>
              <a:rPr lang="en-US" altLang="en-US" sz="3600" b="1" dirty="0">
                <a:solidFill>
                  <a:srgbClr val="00B050"/>
                </a:solidFill>
                <a:latin typeface="Arial" panose="020B0604020202020204" pitchFamily="34" charset="0"/>
                <a:cs typeface="Arial" panose="020B0604020202020204" pitchFamily="34" charset="0"/>
              </a:rPr>
              <a:t>Rise Time Budget</a:t>
            </a:r>
          </a:p>
          <a:p>
            <a:pPr lvl="1" algn="just"/>
            <a:r>
              <a:rPr lang="en-US" altLang="en-US" sz="3600" dirty="0">
                <a:latin typeface="Arial" panose="020B0604020202020204" pitchFamily="34" charset="0"/>
                <a:cs typeface="Arial" panose="020B0604020202020204" pitchFamily="34" charset="0"/>
              </a:rPr>
              <a:t>Rise time calculations and speed of response of system considering various dispersive effects.</a:t>
            </a:r>
          </a:p>
        </p:txBody>
      </p:sp>
      <p:sp>
        <p:nvSpPr>
          <p:cNvPr id="6" name="Text Box 1028"/>
          <p:cNvSpPr txBox="1">
            <a:spLocks noChangeArrowheads="1"/>
          </p:cNvSpPr>
          <p:nvPr/>
        </p:nvSpPr>
        <p:spPr bwMode="auto">
          <a:xfrm>
            <a:off x="782515" y="5370076"/>
            <a:ext cx="104100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spcBef>
                <a:spcPct val="0"/>
              </a:spcBef>
              <a:buSzTx/>
              <a:buFontTx/>
              <a:buNone/>
            </a:pPr>
            <a:r>
              <a:rPr lang="en-US" altLang="en-US" sz="2800" b="1" dirty="0">
                <a:solidFill>
                  <a:srgbClr val="0000FF"/>
                </a:solidFill>
                <a:latin typeface="Arial" panose="020B0604020202020204" pitchFamily="34" charset="0"/>
                <a:cs typeface="Arial" panose="020B0604020202020204" pitchFamily="34" charset="0"/>
              </a:rPr>
              <a:t>These two budgets give necessary conditions for satisfactory operation</a:t>
            </a:r>
          </a:p>
        </p:txBody>
      </p:sp>
    </p:spTree>
    <p:extLst>
      <p:ext uri="{BB962C8B-B14F-4D97-AF65-F5344CB8AC3E}">
        <p14:creationId xmlns:p14="http://schemas.microsoft.com/office/powerpoint/2010/main" val="228036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51" y="1203653"/>
            <a:ext cx="10048593" cy="296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ph type="title"/>
          </p:nvPr>
        </p:nvSpPr>
        <p:spPr>
          <a:xfrm>
            <a:off x="2748832" y="10988"/>
            <a:ext cx="5830614" cy="685800"/>
          </a:xfrm>
          <a:noFill/>
        </p:spPr>
        <p:txBody>
          <a:bodyPr/>
          <a:lstStyle/>
          <a:p>
            <a:r>
              <a:rPr lang="en-US" altLang="en-US" sz="3600" b="1" dirty="0">
                <a:solidFill>
                  <a:srgbClr val="C00000"/>
                </a:solidFill>
                <a:latin typeface="Arial" panose="020B0604020202020204" pitchFamily="34" charset="0"/>
                <a:cs typeface="Arial" panose="020B0604020202020204" pitchFamily="34" charset="0"/>
              </a:rPr>
              <a:t>Optical power-loss model</a:t>
            </a:r>
          </a:p>
        </p:txBody>
      </p:sp>
      <p:graphicFrame>
        <p:nvGraphicFramePr>
          <p:cNvPr id="6" name="Object 7"/>
          <p:cNvGraphicFramePr>
            <a:graphicFrameLocks noChangeAspect="1"/>
          </p:cNvGraphicFramePr>
          <p:nvPr>
            <p:extLst>
              <p:ext uri="{D42A27DB-BD31-4B8C-83A1-F6EECF244321}">
                <p14:modId xmlns:p14="http://schemas.microsoft.com/office/powerpoint/2010/main" val="1343692248"/>
              </p:ext>
            </p:extLst>
          </p:nvPr>
        </p:nvGraphicFramePr>
        <p:xfrm>
          <a:off x="1852613" y="4624388"/>
          <a:ext cx="7392987" cy="557212"/>
        </p:xfrm>
        <a:graphic>
          <a:graphicData uri="http://schemas.openxmlformats.org/presentationml/2006/ole">
            <mc:AlternateContent xmlns:mc="http://schemas.openxmlformats.org/markup-compatibility/2006">
              <mc:Choice xmlns:v="urn:schemas-microsoft-com:vml" Requires="v">
                <p:oleObj name="Equation" r:id="rId3" imgW="3200400" imgH="241200" progId="Equation.DSMT4">
                  <p:embed/>
                </p:oleObj>
              </mc:Choice>
              <mc:Fallback>
                <p:oleObj name="Equation" r:id="rId3" imgW="3200400" imgH="241200" progId="Equation.DSMT4">
                  <p:embed/>
                  <p:pic>
                    <p:nvPicPr>
                      <p:cNvPr id="6" name="Object 7"/>
                      <p:cNvPicPr>
                        <a:picLocks noChangeAspect="1" noChangeArrowheads="1"/>
                      </p:cNvPicPr>
                      <p:nvPr/>
                    </p:nvPicPr>
                    <p:blipFill>
                      <a:blip r:embed="rId4"/>
                      <a:srcRect/>
                      <a:stretch>
                        <a:fillRect/>
                      </a:stretch>
                    </p:blipFill>
                    <p:spPr bwMode="auto">
                      <a:xfrm>
                        <a:off x="1852613" y="4624388"/>
                        <a:ext cx="7392987"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760502038"/>
              </p:ext>
            </p:extLst>
          </p:nvPr>
        </p:nvGraphicFramePr>
        <p:xfrm>
          <a:off x="1586646" y="5483104"/>
          <a:ext cx="8154987" cy="1055687"/>
        </p:xfrm>
        <a:graphic>
          <a:graphicData uri="http://schemas.openxmlformats.org/presentationml/2006/ole">
            <mc:AlternateContent xmlns:mc="http://schemas.openxmlformats.org/markup-compatibility/2006">
              <mc:Choice xmlns:v="urn:schemas-microsoft-com:vml" Requires="v">
                <p:oleObj name="Equation" r:id="rId5" imgW="3530520" imgH="457200" progId="Equation.DSMT4">
                  <p:embed/>
                </p:oleObj>
              </mc:Choice>
              <mc:Fallback>
                <p:oleObj name="Equation" r:id="rId5" imgW="3530520" imgH="457200" progId="Equation.DSMT4">
                  <p:embed/>
                  <p:pic>
                    <p:nvPicPr>
                      <p:cNvPr id="7" name="Object 9"/>
                      <p:cNvPicPr>
                        <a:picLocks noChangeAspect="1" noChangeArrowheads="1"/>
                      </p:cNvPicPr>
                      <p:nvPr/>
                    </p:nvPicPr>
                    <p:blipFill>
                      <a:blip r:embed="rId6"/>
                      <a:srcRect/>
                      <a:stretch>
                        <a:fillRect/>
                      </a:stretch>
                    </p:blipFill>
                    <p:spPr bwMode="auto">
                      <a:xfrm>
                        <a:off x="1586646" y="5483104"/>
                        <a:ext cx="8154987" cy="10556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0750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205" y="509954"/>
            <a:ext cx="9865201" cy="1815882"/>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The optical power received at the photodetector depends on,</a:t>
            </a:r>
          </a:p>
          <a:p>
            <a:pPr marL="400050" indent="-400050">
              <a:buAutoNum type="romanLcParenBoth"/>
            </a:pPr>
            <a:r>
              <a:rPr lang="en-US" sz="2800" dirty="0">
                <a:latin typeface="Arial" panose="020B0604020202020204" pitchFamily="34" charset="0"/>
                <a:cs typeface="Arial" panose="020B0604020202020204" pitchFamily="34" charset="0"/>
              </a:rPr>
              <a:t>The amount of light coupled into the fiber,</a:t>
            </a:r>
          </a:p>
          <a:p>
            <a:pPr marL="400050" indent="-400050">
              <a:buAutoNum type="romanLcParenBoth"/>
            </a:pPr>
            <a:r>
              <a:rPr lang="en-US" sz="2800" dirty="0">
                <a:latin typeface="Arial" panose="020B0604020202020204" pitchFamily="34" charset="0"/>
                <a:cs typeface="Arial" panose="020B0604020202020204" pitchFamily="34" charset="0"/>
              </a:rPr>
              <a:t>The losses occurring in the fiber, and</a:t>
            </a:r>
          </a:p>
          <a:p>
            <a:pPr marL="400050" indent="-400050">
              <a:buAutoNum type="romanLcParenBoth"/>
            </a:pPr>
            <a:r>
              <a:rPr lang="en-US" sz="2800" dirty="0">
                <a:latin typeface="Arial" panose="020B0604020202020204" pitchFamily="34" charset="0"/>
                <a:cs typeface="Arial" panose="020B0604020202020204" pitchFamily="34" charset="0"/>
              </a:rPr>
              <a:t> At the connectors and splices</a:t>
            </a:r>
          </a:p>
        </p:txBody>
      </p:sp>
      <p:sp>
        <p:nvSpPr>
          <p:cNvPr id="5" name="TextBox 4"/>
          <p:cNvSpPr txBox="1"/>
          <p:nvPr/>
        </p:nvSpPr>
        <p:spPr>
          <a:xfrm>
            <a:off x="198205" y="2467474"/>
            <a:ext cx="7741222" cy="1384995"/>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Let </a:t>
            </a:r>
            <a:r>
              <a:rPr lang="en-US" sz="2800" dirty="0" err="1">
                <a:latin typeface="Arial" panose="020B0604020202020204" pitchFamily="34" charset="0"/>
                <a:cs typeface="Arial" panose="020B0604020202020204" pitchFamily="34" charset="0"/>
              </a:rPr>
              <a:t>l</a:t>
            </a:r>
            <a:r>
              <a:rPr lang="en-US" sz="2800" baseline="-25000" dirty="0" err="1">
                <a:latin typeface="Arial" panose="020B0604020202020204" pitchFamily="34" charset="0"/>
                <a:cs typeface="Arial" panose="020B0604020202020204" pitchFamily="34" charset="0"/>
              </a:rPr>
              <a:t>c</a:t>
            </a:r>
            <a:r>
              <a:rPr lang="en-US" sz="2800" dirty="0">
                <a:latin typeface="Arial" panose="020B0604020202020204" pitchFamily="34" charset="0"/>
                <a:cs typeface="Arial" panose="020B0604020202020204" pitchFamily="34" charset="0"/>
              </a:rPr>
              <a:t> denotes the losses occur at the connector</a:t>
            </a:r>
          </a:p>
          <a:p>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a:t>
            </a:r>
            <a:r>
              <a:rPr lang="en-US" sz="2800" baseline="-25000" dirty="0" err="1">
                <a:latin typeface="Arial" panose="020B0604020202020204" pitchFamily="34" charset="0"/>
                <a:cs typeface="Arial" panose="020B0604020202020204" pitchFamily="34" charset="0"/>
              </a:rPr>
              <a:t>sp</a:t>
            </a:r>
            <a:r>
              <a:rPr lang="en-US" sz="2800" dirty="0">
                <a:latin typeface="Arial" panose="020B0604020202020204" pitchFamily="34" charset="0"/>
                <a:cs typeface="Arial" panose="020B0604020202020204" pitchFamily="34" charset="0"/>
              </a:rPr>
              <a:t> denotes the losses at the splices, and </a:t>
            </a:r>
          </a:p>
          <a:p>
            <a:r>
              <a:rPr lang="en-US" sz="2800" dirty="0">
                <a:latin typeface="Arial" panose="020B0604020202020204" pitchFamily="34" charset="0"/>
                <a:cs typeface="Arial" panose="020B0604020202020204" pitchFamily="34" charset="0"/>
              </a:rPr>
              <a:t>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f</a:t>
            </a:r>
            <a:r>
              <a:rPr lang="en-US" sz="2800" dirty="0">
                <a:latin typeface="Arial" panose="020B0604020202020204" pitchFamily="34" charset="0"/>
                <a:cs typeface="Arial" panose="020B0604020202020204" pitchFamily="34" charset="0"/>
              </a:rPr>
              <a:t> denotes losses in the fiber</a:t>
            </a:r>
          </a:p>
        </p:txBody>
      </p:sp>
      <p:sp>
        <p:nvSpPr>
          <p:cNvPr id="7" name="TextBox 6"/>
          <p:cNvSpPr txBox="1"/>
          <p:nvPr/>
        </p:nvSpPr>
        <p:spPr>
          <a:xfrm>
            <a:off x="119074" y="3852469"/>
            <a:ext cx="11854982" cy="306750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latin typeface="Arial" panose="020B0604020202020204" pitchFamily="34" charset="0"/>
                <a:cs typeface="Arial" panose="020B0604020202020204" pitchFamily="34" charset="0"/>
              </a:rPr>
              <a:t>The link loss budget is derived from the sequential loss contributions of each element in the link. Each of these loss elements is expressed in decibels (dB) as,</a:t>
            </a:r>
          </a:p>
          <a:p>
            <a:pPr algn="just"/>
            <a:r>
              <a:rPr lang="en-US" sz="2800" dirty="0">
                <a:latin typeface="Arial" panose="020B0604020202020204" pitchFamily="34" charset="0"/>
                <a:cs typeface="Arial" panose="020B0604020202020204" pitchFamily="34" charset="0"/>
              </a:rPr>
              <a:t>				</a:t>
            </a:r>
            <a:r>
              <a:rPr lang="en-US" sz="3200" b="1" dirty="0">
                <a:solidFill>
                  <a:srgbClr val="0000FF"/>
                </a:solidFill>
                <a:latin typeface="Arial" panose="020B0604020202020204" pitchFamily="34" charset="0"/>
                <a:cs typeface="Arial" panose="020B0604020202020204" pitchFamily="34" charset="0"/>
              </a:rPr>
              <a:t>Loss = 10 log (P</a:t>
            </a:r>
            <a:r>
              <a:rPr lang="en-US" sz="3200" b="1" baseline="-25000" dirty="0">
                <a:solidFill>
                  <a:srgbClr val="0000FF"/>
                </a:solidFill>
                <a:latin typeface="Arial" panose="020B0604020202020204" pitchFamily="34" charset="0"/>
                <a:cs typeface="Arial" panose="020B0604020202020204" pitchFamily="34" charset="0"/>
              </a:rPr>
              <a:t>out</a:t>
            </a: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in</a:t>
            </a:r>
            <a:r>
              <a:rPr lang="en-US" sz="3200" b="1" dirty="0">
                <a:solidFill>
                  <a:srgbClr val="0000FF"/>
                </a:solidFill>
                <a:latin typeface="Arial" panose="020B0604020202020204" pitchFamily="34" charset="0"/>
                <a:cs typeface="Arial" panose="020B0604020202020204" pitchFamily="34" charset="0"/>
              </a:rPr>
              <a:t>)</a:t>
            </a:r>
          </a:p>
          <a:p>
            <a:pPr algn="just"/>
            <a:endParaRPr lang="en-US" sz="3200" b="1" baseline="-250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P</a:t>
            </a:r>
            <a:r>
              <a:rPr lang="en-US" sz="2800" baseline="-25000" dirty="0">
                <a:latin typeface="Arial" panose="020B0604020202020204" pitchFamily="34" charset="0"/>
                <a:cs typeface="Arial" panose="020B0604020202020204" pitchFamily="34" charset="0"/>
              </a:rPr>
              <a:t>in</a:t>
            </a:r>
            <a:r>
              <a:rPr lang="en-US" sz="2800" dirty="0">
                <a:latin typeface="Arial" panose="020B0604020202020204" pitchFamily="34" charset="0"/>
                <a:cs typeface="Arial" panose="020B0604020202020204" pitchFamily="34" charset="0"/>
              </a:rPr>
              <a:t>- Optical power enter into the loss element,</a:t>
            </a:r>
          </a:p>
          <a:p>
            <a:pPr algn="just"/>
            <a:r>
              <a:rPr lang="en-US" sz="2800" dirty="0">
                <a:latin typeface="Arial" panose="020B0604020202020204" pitchFamily="34" charset="0"/>
                <a:cs typeface="Arial" panose="020B0604020202020204" pitchFamily="34" charset="0"/>
              </a:rPr>
              <a:t>P</a:t>
            </a:r>
            <a:r>
              <a:rPr lang="en-US" sz="2800" baseline="-25000" dirty="0">
                <a:latin typeface="Arial" panose="020B0604020202020204" pitchFamily="34" charset="0"/>
                <a:cs typeface="Arial" panose="020B0604020202020204" pitchFamily="34" charset="0"/>
              </a:rPr>
              <a:t>out</a:t>
            </a:r>
            <a:r>
              <a:rPr lang="en-US" sz="2800" dirty="0">
                <a:latin typeface="Arial" panose="020B0604020202020204" pitchFamily="34" charset="0"/>
                <a:cs typeface="Arial" panose="020B0604020202020204" pitchFamily="34" charset="0"/>
              </a:rPr>
              <a:t> – Optical power output from the loss element</a:t>
            </a:r>
          </a:p>
        </p:txBody>
      </p:sp>
      <p:sp>
        <p:nvSpPr>
          <p:cNvPr id="6" name="TextBox 5"/>
          <p:cNvSpPr txBox="1"/>
          <p:nvPr/>
        </p:nvSpPr>
        <p:spPr>
          <a:xfrm>
            <a:off x="3754302" y="270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Tree>
    <p:extLst>
      <p:ext uri="{BB962C8B-B14F-4D97-AF65-F5344CB8AC3E}">
        <p14:creationId xmlns:p14="http://schemas.microsoft.com/office/powerpoint/2010/main" val="2127314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339" y="547914"/>
            <a:ext cx="12121661" cy="624786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Link power margin considers the losses due to the component aging, temperature fluctuations and losses arising from the components</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Usually a link margin of 6-8 dB is considered while estimating link power budget</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link power loss considers the total optical power loss P</a:t>
            </a:r>
            <a:r>
              <a:rPr lang="en-US" sz="24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between the light source and photodetector. This loss is allocated to cable attenuation, connector loss, splice loss and system margin.</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total power loss (P</a:t>
            </a:r>
            <a:r>
              <a:rPr lang="en-US" sz="24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in the link is given by,</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total power loss = Optical power at light source – Optical power at receiver (or) Receiver sensitivity</a:t>
            </a:r>
          </a:p>
          <a:p>
            <a:pPr algn="ct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T</a:t>
            </a: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S</a:t>
            </a: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R</a:t>
            </a:r>
            <a:endParaRPr lang="en-US" sz="2400" baseline="-25000" dirty="0">
              <a:solidFill>
                <a:srgbClr val="0000FF"/>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Total optical power loss (P</a:t>
            </a:r>
            <a:r>
              <a:rPr lang="en-US" sz="24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Connector loss + Splicing loss and fiber attenuation + System Margin</a:t>
            </a:r>
          </a:p>
          <a:p>
            <a:pPr algn="ctr"/>
            <a:r>
              <a:rPr lang="en-US" sz="3200" b="1" dirty="0">
                <a:solidFill>
                  <a:srgbClr val="0000FF"/>
                </a:solidFill>
                <a:latin typeface="Arial" panose="020B0604020202020204" pitchFamily="34" charset="0"/>
                <a:cs typeface="Arial" panose="020B0604020202020204" pitchFamily="34" charset="0"/>
              </a:rPr>
              <a:t>P</a:t>
            </a:r>
            <a:r>
              <a:rPr lang="en-US" sz="3200" b="1" baseline="-25000" dirty="0">
                <a:solidFill>
                  <a:srgbClr val="0000FF"/>
                </a:solidFill>
                <a:latin typeface="Arial" panose="020B0604020202020204" pitchFamily="34" charset="0"/>
                <a:cs typeface="Arial" panose="020B0604020202020204" pitchFamily="34" charset="0"/>
              </a:rPr>
              <a:t>T</a:t>
            </a:r>
            <a:r>
              <a:rPr lang="en-US" sz="3200" b="1" dirty="0">
                <a:solidFill>
                  <a:srgbClr val="0000FF"/>
                </a:solidFill>
                <a:latin typeface="Arial" panose="020B0604020202020204" pitchFamily="34" charset="0"/>
                <a:cs typeface="Arial" panose="020B0604020202020204" pitchFamily="34" charset="0"/>
              </a:rPr>
              <a:t> = 2l</a:t>
            </a:r>
            <a:r>
              <a:rPr lang="en-US" sz="3200" b="1" baseline="-25000" dirty="0">
                <a:solidFill>
                  <a:srgbClr val="0000FF"/>
                </a:solidFill>
                <a:latin typeface="Arial" panose="020B0604020202020204" pitchFamily="34" charset="0"/>
                <a:cs typeface="Arial" panose="020B0604020202020204" pitchFamily="34" charset="0"/>
              </a:rPr>
              <a:t>c</a:t>
            </a:r>
            <a:r>
              <a:rPr lang="en-US" sz="3200" b="1" dirty="0">
                <a:solidFill>
                  <a:srgbClr val="0000FF"/>
                </a:solidFill>
                <a:latin typeface="Arial" panose="020B0604020202020204" pitchFamily="34" charset="0"/>
                <a:cs typeface="Arial" panose="020B0604020202020204" pitchFamily="34" charset="0"/>
              </a:rPr>
              <a:t> + </a:t>
            </a:r>
            <a:r>
              <a:rPr lang="el-GR" sz="3200" b="1" dirty="0">
                <a:solidFill>
                  <a:srgbClr val="0000FF"/>
                </a:solidFill>
                <a:latin typeface="Arial" panose="020B0604020202020204" pitchFamily="34" charset="0"/>
                <a:cs typeface="Arial" panose="020B0604020202020204" pitchFamily="34" charset="0"/>
              </a:rPr>
              <a:t>α</a:t>
            </a:r>
            <a:r>
              <a:rPr lang="en-US" sz="3200" b="1" baseline="-25000" dirty="0" err="1">
                <a:solidFill>
                  <a:srgbClr val="0000FF"/>
                </a:solidFill>
                <a:latin typeface="Arial" panose="020B0604020202020204" pitchFamily="34" charset="0"/>
                <a:cs typeface="Arial" panose="020B0604020202020204" pitchFamily="34" charset="0"/>
              </a:rPr>
              <a:t>f</a:t>
            </a:r>
            <a:r>
              <a:rPr lang="en-US" sz="3200" b="1" dirty="0" err="1">
                <a:solidFill>
                  <a:srgbClr val="0000FF"/>
                </a:solidFill>
                <a:latin typeface="Arial" panose="020B0604020202020204" pitchFamily="34" charset="0"/>
                <a:cs typeface="Arial" panose="020B0604020202020204" pitchFamily="34" charset="0"/>
              </a:rPr>
              <a:t>L</a:t>
            </a:r>
            <a:r>
              <a:rPr lang="en-US" sz="3200" b="1" dirty="0">
                <a:solidFill>
                  <a:srgbClr val="0000FF"/>
                </a:solidFill>
                <a:latin typeface="Arial" panose="020B0604020202020204" pitchFamily="34" charset="0"/>
                <a:cs typeface="Arial" panose="020B0604020202020204" pitchFamily="34" charset="0"/>
              </a:rPr>
              <a:t> + P</a:t>
            </a:r>
            <a:r>
              <a:rPr lang="en-US" sz="3200" b="1" baseline="-25000" dirty="0">
                <a:solidFill>
                  <a:srgbClr val="0000FF"/>
                </a:solidFill>
                <a:latin typeface="Arial" panose="020B0604020202020204" pitchFamily="34" charset="0"/>
                <a:cs typeface="Arial" panose="020B0604020202020204" pitchFamily="34" charset="0"/>
              </a:rPr>
              <a:t>m</a:t>
            </a:r>
          </a:p>
          <a:p>
            <a:r>
              <a:rPr lang="en-US" sz="2400" dirty="0">
                <a:latin typeface="Arial" panose="020B0604020202020204" pitchFamily="34" charset="0"/>
                <a:cs typeface="Arial" panose="020B0604020202020204" pitchFamily="34" charset="0"/>
              </a:rPr>
              <a:t>Ps – Optical power emerging from the end of a fiber fly lead attached to the light source</a:t>
            </a:r>
          </a:p>
          <a:p>
            <a:r>
              <a:rPr lang="en-US" sz="2400" dirty="0">
                <a:latin typeface="Arial" panose="020B0604020202020204" pitchFamily="34" charset="0"/>
                <a:cs typeface="Arial" panose="020B0604020202020204" pitchFamily="34" charset="0"/>
              </a:rPr>
              <a:t>P</a:t>
            </a:r>
            <a:r>
              <a:rPr lang="en-US" sz="2400" baseline="-25000" dirty="0">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 Receiver sensitivity	</a:t>
            </a:r>
            <a:r>
              <a:rPr lang="en-US" sz="2400" dirty="0" err="1">
                <a:latin typeface="Arial" panose="020B0604020202020204" pitchFamily="34" charset="0"/>
                <a:cs typeface="Arial" panose="020B0604020202020204" pitchFamily="34" charset="0"/>
              </a:rPr>
              <a:t>l</a:t>
            </a:r>
            <a:r>
              <a:rPr lang="en-US" sz="2400" baseline="-25000" dirty="0" err="1">
                <a:latin typeface="Arial" panose="020B0604020202020204" pitchFamily="34" charset="0"/>
                <a:cs typeface="Arial" panose="020B0604020202020204" pitchFamily="34" charset="0"/>
              </a:rPr>
              <a:t>c</a:t>
            </a:r>
            <a:r>
              <a:rPr lang="en-US" sz="2400" dirty="0">
                <a:latin typeface="Arial" panose="020B0604020202020204" pitchFamily="34" charset="0"/>
                <a:cs typeface="Arial" panose="020B0604020202020204" pitchFamily="34" charset="0"/>
              </a:rPr>
              <a:t> – Connector loss 	</a:t>
            </a:r>
            <a:r>
              <a:rPr lang="el-GR" sz="2400" dirty="0">
                <a:latin typeface="Arial" panose="020B0604020202020204" pitchFamily="34" charset="0"/>
                <a:cs typeface="Arial" panose="020B0604020202020204" pitchFamily="34" charset="0"/>
              </a:rPr>
              <a:t>α</a:t>
            </a:r>
            <a:r>
              <a:rPr lang="en-US" sz="2400" baseline="-25000" dirty="0">
                <a:latin typeface="Arial" panose="020B0604020202020204" pitchFamily="34" charset="0"/>
                <a:cs typeface="Arial" panose="020B0604020202020204" pitchFamily="34" charset="0"/>
              </a:rPr>
              <a:t>f  </a:t>
            </a:r>
            <a:r>
              <a:rPr lang="en-US" sz="2400" dirty="0">
                <a:latin typeface="Arial" panose="020B0604020202020204" pitchFamily="34" charset="0"/>
                <a:cs typeface="Arial" panose="020B0604020202020204" pitchFamily="34" charset="0"/>
              </a:rPr>
              <a:t>-</a:t>
            </a:r>
            <a:r>
              <a:rPr lang="en-US" sz="2400" baseline="-25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Fiber attenuation in dB/km,</a:t>
            </a:r>
          </a:p>
          <a:p>
            <a:r>
              <a:rPr lang="en-US" sz="2400" dirty="0">
                <a:latin typeface="Arial" panose="020B0604020202020204" pitchFamily="34" charset="0"/>
                <a:cs typeface="Arial" panose="020B0604020202020204" pitchFamily="34" charset="0"/>
              </a:rPr>
              <a:t>L – Transmission distance</a:t>
            </a:r>
          </a:p>
        </p:txBody>
      </p:sp>
      <p:sp>
        <p:nvSpPr>
          <p:cNvPr id="3" name="TextBox 2"/>
          <p:cNvSpPr txBox="1"/>
          <p:nvPr/>
        </p:nvSpPr>
        <p:spPr>
          <a:xfrm>
            <a:off x="3859810" y="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Tree>
    <p:extLst>
      <p:ext uri="{BB962C8B-B14F-4D97-AF65-F5344CB8AC3E}">
        <p14:creationId xmlns:p14="http://schemas.microsoft.com/office/powerpoint/2010/main" val="340631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9810" y="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
        <p:nvSpPr>
          <p:cNvPr id="5" name="Rectangle 4"/>
          <p:cNvSpPr/>
          <p:nvPr/>
        </p:nvSpPr>
        <p:spPr>
          <a:xfrm>
            <a:off x="149469" y="984825"/>
            <a:ext cx="12221308" cy="5727209"/>
          </a:xfrm>
          <a:prstGeom prst="rect">
            <a:avLst/>
          </a:prstGeom>
        </p:spPr>
        <p:txBody>
          <a:bodyPr wrap="square">
            <a:spAutoFit/>
          </a:bodyPr>
          <a:lstStyle/>
          <a:p>
            <a:pPr>
              <a:lnSpc>
                <a:spcPct val="107000"/>
              </a:lnSpc>
              <a:spcAft>
                <a:spcPts val="800"/>
              </a:spcAft>
            </a:pPr>
            <a:r>
              <a:rPr lang="en-IN" sz="2800" dirty="0">
                <a:latin typeface="Times-Roman"/>
                <a:ea typeface="Calibri" panose="020F0502020204030204" pitchFamily="34" charset="0"/>
                <a:cs typeface="Times-Roman"/>
              </a:rPr>
              <a:t>Specifications: Data Rate 20 Mb/s, BER 10</a:t>
            </a:r>
            <a:r>
              <a:rPr lang="en-IN" sz="2800" baseline="30000" dirty="0">
                <a:latin typeface="Times-Roman"/>
                <a:ea typeface="Calibri" panose="020F0502020204030204" pitchFamily="34" charset="0"/>
                <a:cs typeface="Times-Roman"/>
              </a:rPr>
              <a:t>-9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Receiver</a:t>
            </a:r>
            <a:r>
              <a:rPr lang="en-IN" sz="2800" dirty="0">
                <a:latin typeface="Times-Roman"/>
                <a:ea typeface="Calibri" panose="020F0502020204030204" pitchFamily="34" charset="0"/>
                <a:cs typeface="Times-Roman"/>
              </a:rPr>
              <a:t>: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800" i="1" dirty="0">
                <a:latin typeface="Times-Italic"/>
                <a:ea typeface="Calibri" panose="020F0502020204030204" pitchFamily="34" charset="0"/>
                <a:cs typeface="Times-Italic"/>
              </a:rPr>
              <a:t>pin </a:t>
            </a:r>
            <a:r>
              <a:rPr lang="en-IN" sz="2800" dirty="0">
                <a:latin typeface="Times-Roman"/>
                <a:ea typeface="Calibri" panose="020F0502020204030204" pitchFamily="34" charset="0"/>
                <a:cs typeface="Times-Roman"/>
              </a:rPr>
              <a:t>photodiode @ 850 nm </a:t>
            </a:r>
            <a:r>
              <a:rPr lang="en-IN" sz="2800" dirty="0">
                <a:latin typeface="Times-Roman"/>
                <a:ea typeface="Calibri" panose="020F0502020204030204" pitchFamily="34" charset="0"/>
                <a:cs typeface="Times-Roman"/>
                <a:sym typeface="Wingdings" panose="05000000000000000000" pitchFamily="2" charset="2"/>
              </a:rPr>
              <a:t></a:t>
            </a:r>
            <a:r>
              <a:rPr lang="en-IN" sz="2800" dirty="0">
                <a:latin typeface="Times-Roman"/>
                <a:ea typeface="Calibri" panose="020F0502020204030204" pitchFamily="34" charset="0"/>
                <a:cs typeface="Times-Roman"/>
              </a:rPr>
              <a:t> Required input signal = - 42 dBm</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Optical source</a:t>
            </a:r>
            <a:r>
              <a:rPr lang="en-IN" sz="2800" dirty="0">
                <a:latin typeface="Times-Roman"/>
                <a:ea typeface="Calibri" panose="020F0502020204030204" pitchFamily="34" charset="0"/>
                <a:cs typeface="Times-Roman"/>
              </a:rPr>
              <a:t>: GaAlAs LED with average optical power 50 </a:t>
            </a:r>
            <a:r>
              <a:rPr lang="en-IN" sz="2800" dirty="0">
                <a:latin typeface="Arial" panose="020B0604020202020204" pitchFamily="34" charset="0"/>
                <a:ea typeface="Calibri" panose="020F0502020204030204" pitchFamily="34" charset="0"/>
                <a:cs typeface="Times New Roman" panose="02020603050405020304" pitchFamily="18" charset="0"/>
              </a:rPr>
              <a:t>µ</a:t>
            </a:r>
            <a:r>
              <a:rPr lang="en-IN" sz="2800" dirty="0">
                <a:latin typeface="Times-Roman"/>
                <a:ea typeface="Calibri" panose="020F0502020204030204" pitchFamily="34" charset="0"/>
                <a:cs typeface="Times-Roman"/>
              </a:rPr>
              <a:t>W = -13 dBm</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Connector loss</a:t>
            </a:r>
            <a:r>
              <a:rPr lang="en-IN" sz="2800" dirty="0">
                <a:latin typeface="Times-Roman"/>
                <a:ea typeface="Calibri" panose="020F0502020204030204" pitchFamily="34" charset="0"/>
                <a:cs typeface="Times-Roman"/>
              </a:rPr>
              <a:t>: 1 dB at both transmitter and receiver</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System margin</a:t>
            </a:r>
            <a:r>
              <a:rPr lang="en-IN" sz="2800" dirty="0">
                <a:latin typeface="Times-Roman"/>
                <a:ea typeface="Calibri" panose="020F0502020204030204" pitchFamily="34" charset="0"/>
                <a:cs typeface="Times-Roman"/>
              </a:rPr>
              <a:t>: 6 dB</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Thus,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Italic"/>
                <a:ea typeface="Calibri" panose="020F0502020204030204" pitchFamily="34" charset="0"/>
                <a:cs typeface="Times-Italic"/>
              </a:rPr>
              <a:t>P</a:t>
            </a:r>
            <a:r>
              <a:rPr lang="en-IN" sz="2800" baseline="-25000" dirty="0">
                <a:latin typeface="Times-Italic"/>
                <a:ea typeface="Calibri" panose="020F0502020204030204" pitchFamily="34" charset="0"/>
                <a:cs typeface="Times-Italic"/>
              </a:rPr>
              <a:t>T</a:t>
            </a:r>
            <a:r>
              <a:rPr lang="en-IN" sz="2800"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a:t>
            </a:r>
            <a:r>
              <a:rPr lang="en-IN" sz="2800" dirty="0">
                <a:latin typeface="Times-Italic"/>
                <a:ea typeface="Calibri" panose="020F0502020204030204" pitchFamily="34" charset="0"/>
                <a:cs typeface="Times-Italic"/>
              </a:rPr>
              <a:t>P</a:t>
            </a:r>
            <a:r>
              <a:rPr lang="en-IN" sz="2800" baseline="-25000" dirty="0">
                <a:latin typeface="Times-Italic"/>
                <a:ea typeface="Calibri" panose="020F0502020204030204" pitchFamily="34" charset="0"/>
                <a:cs typeface="Times-Italic"/>
              </a:rPr>
              <a:t>S</a:t>
            </a:r>
            <a:r>
              <a:rPr lang="en-IN" sz="2800"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a:t>
            </a:r>
            <a:r>
              <a:rPr lang="en-IN" sz="2800" dirty="0">
                <a:latin typeface="Times-Italic"/>
                <a:ea typeface="Calibri" panose="020F0502020204030204" pitchFamily="34" charset="0"/>
                <a:cs typeface="Times-Italic"/>
              </a:rPr>
              <a:t>P</a:t>
            </a:r>
            <a:r>
              <a:rPr lang="en-IN" sz="2800" baseline="-25000" dirty="0">
                <a:latin typeface="Times-Italic"/>
                <a:ea typeface="Calibri" panose="020F0502020204030204" pitchFamily="34" charset="0"/>
                <a:cs typeface="Times-Italic"/>
              </a:rPr>
              <a:t>R</a:t>
            </a:r>
            <a:r>
              <a:rPr lang="en-IN" sz="2800" dirty="0">
                <a:latin typeface="Times-Italic"/>
                <a:ea typeface="Calibri" panose="020F0502020204030204" pitchFamily="34" charset="0"/>
                <a:cs typeface="Times-Italic"/>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i="1"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29 dB = 2(1 dB) + </a:t>
            </a:r>
            <a:r>
              <a:rPr lang="en-IN" sz="2800" dirty="0" err="1">
                <a:latin typeface="Symbol" panose="05050102010706020507" pitchFamily="18" charset="2"/>
                <a:ea typeface="Calibri" panose="020F0502020204030204" pitchFamily="34" charset="0"/>
                <a:cs typeface="Symbol" panose="05050102010706020507" pitchFamily="18" charset="2"/>
              </a:rPr>
              <a:t>a</a:t>
            </a:r>
            <a:r>
              <a:rPr lang="en-IN" sz="2800" i="1" dirty="0" err="1">
                <a:latin typeface="Times-Italic"/>
                <a:ea typeface="Calibri" panose="020F0502020204030204" pitchFamily="34" charset="0"/>
                <a:cs typeface="Times-Italic"/>
              </a:rPr>
              <a:t>L</a:t>
            </a:r>
            <a:r>
              <a:rPr lang="en-IN" sz="2800" i="1"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+ 6 dB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err="1">
                <a:latin typeface="Symbol" panose="05050102010706020507" pitchFamily="18" charset="2"/>
                <a:ea typeface="Calibri" panose="020F0502020204030204" pitchFamily="34" charset="0"/>
                <a:cs typeface="Symbol" panose="05050102010706020507" pitchFamily="18" charset="2"/>
              </a:rPr>
              <a:t>a</a:t>
            </a:r>
            <a:r>
              <a:rPr lang="en-IN" sz="2800" i="1" dirty="0" err="1">
                <a:latin typeface="Times-Italic"/>
                <a:ea typeface="Calibri" panose="020F0502020204030204" pitchFamily="34" charset="0"/>
                <a:cs typeface="Times-Italic"/>
              </a:rPr>
              <a:t>L</a:t>
            </a:r>
            <a:r>
              <a:rPr lang="en-IN" sz="2800" i="1"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21 dB</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If </a:t>
            </a:r>
            <a:r>
              <a:rPr lang="en-IN" sz="2800" dirty="0">
                <a:latin typeface="Symbol" panose="05050102010706020507" pitchFamily="18" charset="2"/>
                <a:ea typeface="Calibri" panose="020F0502020204030204" pitchFamily="34" charset="0"/>
                <a:cs typeface="Symbol" panose="05050102010706020507" pitchFamily="18" charset="2"/>
              </a:rPr>
              <a:t>a </a:t>
            </a:r>
            <a:r>
              <a:rPr lang="en-IN" sz="2800" dirty="0">
                <a:latin typeface="Times-Roman"/>
                <a:ea typeface="Calibri" panose="020F0502020204030204" pitchFamily="34" charset="0"/>
                <a:cs typeface="Times-Roman"/>
              </a:rPr>
              <a:t>= 3.5 dB/km, then a 6-km transmission path is possible.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49469" y="571513"/>
            <a:ext cx="1669047" cy="492443"/>
          </a:xfrm>
          <a:prstGeom prst="rect">
            <a:avLst/>
          </a:prstGeom>
          <a:noFill/>
        </p:spPr>
        <p:txBody>
          <a:bodyPr wrap="none" rtlCol="0">
            <a:spAutoFit/>
          </a:bodyPr>
          <a:lstStyle/>
          <a:p>
            <a:r>
              <a:rPr lang="en-US" sz="2600" b="1" dirty="0">
                <a:solidFill>
                  <a:srgbClr val="0000FF"/>
                </a:solidFill>
                <a:latin typeface="Arial" panose="020B0604020202020204" pitchFamily="34" charset="0"/>
                <a:cs typeface="Arial" panose="020B0604020202020204" pitchFamily="34" charset="0"/>
              </a:rPr>
              <a:t>Example:</a:t>
            </a:r>
          </a:p>
        </p:txBody>
      </p:sp>
    </p:spTree>
    <p:extLst>
      <p:ext uri="{BB962C8B-B14F-4D97-AF65-F5344CB8AC3E}">
        <p14:creationId xmlns:p14="http://schemas.microsoft.com/office/powerpoint/2010/main" val="404503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35335" y="572612"/>
            <a:ext cx="7081700" cy="5760000"/>
          </a:xfrm>
          <a:prstGeom prst="rect">
            <a:avLst/>
          </a:prstGeom>
        </p:spPr>
      </p:pic>
      <p:sp>
        <p:nvSpPr>
          <p:cNvPr id="5" name="Rectangle 4"/>
          <p:cNvSpPr/>
          <p:nvPr/>
        </p:nvSpPr>
        <p:spPr>
          <a:xfrm>
            <a:off x="-61547" y="6332612"/>
            <a:ext cx="12493869" cy="430887"/>
          </a:xfrm>
          <a:prstGeom prst="rect">
            <a:avLst/>
          </a:prstGeom>
        </p:spPr>
        <p:txBody>
          <a:bodyPr wrap="square">
            <a:spAutoFit/>
          </a:bodyPr>
          <a:lstStyle/>
          <a:p>
            <a:r>
              <a:rPr lang="en-IN" sz="2200" dirty="0">
                <a:solidFill>
                  <a:srgbClr val="0000FF"/>
                </a:solidFill>
                <a:latin typeface="Arial" panose="020B0604020202020204" pitchFamily="34" charset="0"/>
                <a:cs typeface="Arial" panose="020B0604020202020204" pitchFamily="34" charset="0"/>
              </a:rPr>
              <a:t>Graphical representation of a link loss budget for an 850-nm LED/pin system operating at 20 Mb/s.</a:t>
            </a:r>
          </a:p>
        </p:txBody>
      </p:sp>
      <p:sp>
        <p:nvSpPr>
          <p:cNvPr id="6" name="TextBox 5"/>
          <p:cNvSpPr txBox="1"/>
          <p:nvPr/>
        </p:nvSpPr>
        <p:spPr>
          <a:xfrm>
            <a:off x="3859810" y="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Tree>
    <p:extLst>
      <p:ext uri="{BB962C8B-B14F-4D97-AF65-F5344CB8AC3E}">
        <p14:creationId xmlns:p14="http://schemas.microsoft.com/office/powerpoint/2010/main" val="244514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sp>
        <p:nvSpPr>
          <p:cNvPr id="5" name="TextBox 4"/>
          <p:cNvSpPr txBox="1"/>
          <p:nvPr/>
        </p:nvSpPr>
        <p:spPr>
          <a:xfrm>
            <a:off x="189237" y="649031"/>
            <a:ext cx="11825249"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Rise time budget analysis determines the dispersion limitation of an optical fiber link</a:t>
            </a:r>
          </a:p>
        </p:txBody>
      </p:sp>
      <p:sp>
        <p:nvSpPr>
          <p:cNvPr id="6" name="TextBox 5"/>
          <p:cNvSpPr txBox="1"/>
          <p:nvPr/>
        </p:nvSpPr>
        <p:spPr>
          <a:xfrm>
            <a:off x="243771" y="1683333"/>
            <a:ext cx="11324494" cy="1384995"/>
          </a:xfrm>
          <a:prstGeom prst="rect">
            <a:avLst/>
          </a:prstGeom>
          <a:noFill/>
        </p:spPr>
        <p:txBody>
          <a:bodyPr wrap="square" rtlCol="0">
            <a:spAutoFit/>
          </a:bodyPr>
          <a:lstStyle/>
          <a:p>
            <a:pPr algn="just"/>
            <a:r>
              <a:rPr lang="en-US" sz="2800" b="1" dirty="0">
                <a:latin typeface="Arial" panose="020B0604020202020204" pitchFamily="34" charset="0"/>
                <a:cs typeface="Arial" panose="020B0604020202020204" pitchFamily="34" charset="0"/>
              </a:rPr>
              <a:t>Total System Rise time (</a:t>
            </a:r>
            <a:r>
              <a:rPr lang="en-US" sz="2800" b="1" dirty="0" err="1">
                <a:latin typeface="Arial" panose="020B0604020202020204" pitchFamily="34" charset="0"/>
                <a:cs typeface="Arial" panose="020B0604020202020204" pitchFamily="34" charset="0"/>
              </a:rPr>
              <a:t>T</a:t>
            </a:r>
            <a:r>
              <a:rPr lang="en-US" sz="2800" b="1" baseline="-25000" dirty="0" err="1">
                <a:latin typeface="Arial" panose="020B0604020202020204" pitchFamily="34" charset="0"/>
                <a:cs typeface="Arial" panose="020B0604020202020204" pitchFamily="34" charset="0"/>
              </a:rPr>
              <a:t>sys</a:t>
            </a:r>
            <a:r>
              <a:rPr lang="en-US" sz="2800" b="1"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Here the total system rise time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sys</a:t>
            </a:r>
            <a:r>
              <a:rPr lang="en-US" sz="2800" dirty="0">
                <a:latin typeface="Arial" panose="020B0604020202020204" pitchFamily="34" charset="0"/>
                <a:cs typeface="Arial" panose="020B0604020202020204" pitchFamily="34" charset="0"/>
              </a:rPr>
              <a:t> is the root sum square of the rise times from each contributor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to the pulse rise time degradation</a:t>
            </a:r>
          </a:p>
        </p:txBody>
      </p:sp>
      <p:graphicFrame>
        <p:nvGraphicFramePr>
          <p:cNvPr id="9" name="Object 8"/>
          <p:cNvGraphicFramePr>
            <a:graphicFrameLocks noChangeAspect="1"/>
          </p:cNvGraphicFramePr>
          <p:nvPr>
            <p:extLst>
              <p:ext uri="{D42A27DB-BD31-4B8C-83A1-F6EECF244321}">
                <p14:modId xmlns:p14="http://schemas.microsoft.com/office/powerpoint/2010/main" val="1438234737"/>
              </p:ext>
            </p:extLst>
          </p:nvPr>
        </p:nvGraphicFramePr>
        <p:xfrm>
          <a:off x="1837574" y="3164802"/>
          <a:ext cx="4149598" cy="869173"/>
        </p:xfrm>
        <a:graphic>
          <a:graphicData uri="http://schemas.openxmlformats.org/presentationml/2006/ole">
            <mc:AlternateContent xmlns:mc="http://schemas.openxmlformats.org/markup-compatibility/2006">
              <mc:Choice xmlns:v="urn:schemas-microsoft-com:vml" Requires="v">
                <p:oleObj name="Equation" r:id="rId2" imgW="1409400" imgH="291960" progId="Equation.DSMT4">
                  <p:embed/>
                </p:oleObj>
              </mc:Choice>
              <mc:Fallback>
                <p:oleObj name="Equation" r:id="rId2" imgW="1409400" imgH="291960" progId="Equation.DSMT4">
                  <p:embed/>
                  <p:pic>
                    <p:nvPicPr>
                      <p:cNvPr id="0" name="Object 1"/>
                      <p:cNvPicPr>
                        <a:picLocks noChangeAspect="1" noChangeArrowheads="1"/>
                      </p:cNvPicPr>
                      <p:nvPr/>
                    </p:nvPicPr>
                    <p:blipFill>
                      <a:blip r:embed="rId3"/>
                      <a:srcRect/>
                      <a:stretch>
                        <a:fillRect/>
                      </a:stretch>
                    </p:blipFill>
                    <p:spPr bwMode="auto">
                      <a:xfrm>
                        <a:off x="1837574" y="3164802"/>
                        <a:ext cx="4149598" cy="869173"/>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87734554"/>
              </p:ext>
            </p:extLst>
          </p:nvPr>
        </p:nvGraphicFramePr>
        <p:xfrm>
          <a:off x="7219156" y="2942224"/>
          <a:ext cx="2543600" cy="1494693"/>
        </p:xfrm>
        <a:graphic>
          <a:graphicData uri="http://schemas.openxmlformats.org/presentationml/2006/ole">
            <mc:AlternateContent xmlns:mc="http://schemas.openxmlformats.org/markup-compatibility/2006">
              <mc:Choice xmlns:v="urn:schemas-microsoft-com:vml" Requires="v">
                <p:oleObj name="Equation" r:id="rId4" imgW="927000" imgH="545760" progId="Equation.DSMT4">
                  <p:embed/>
                </p:oleObj>
              </mc:Choice>
              <mc:Fallback>
                <p:oleObj name="Equation" r:id="rId4" imgW="927000" imgH="545760" progId="Equation.DSMT4">
                  <p:embed/>
                  <p:pic>
                    <p:nvPicPr>
                      <p:cNvPr id="0" name="Object 3"/>
                      <p:cNvPicPr>
                        <a:picLocks noChangeAspect="1" noChangeArrowheads="1"/>
                      </p:cNvPicPr>
                      <p:nvPr/>
                    </p:nvPicPr>
                    <p:blipFill>
                      <a:blip r:embed="rId5"/>
                      <a:srcRect/>
                      <a:stretch>
                        <a:fillRect/>
                      </a:stretch>
                    </p:blipFill>
                    <p:spPr bwMode="auto">
                      <a:xfrm>
                        <a:off x="7219156" y="2942224"/>
                        <a:ext cx="2543600" cy="1494693"/>
                      </a:xfrm>
                      <a:prstGeom prst="rect">
                        <a:avLst/>
                      </a:prstGeom>
                      <a:noFill/>
                    </p:spPr>
                  </p:pic>
                </p:oleObj>
              </mc:Fallback>
            </mc:AlternateContent>
          </a:graphicData>
        </a:graphic>
      </p:graphicFrame>
      <p:sp>
        <p:nvSpPr>
          <p:cNvPr id="2" name="Rectangle 1"/>
          <p:cNvSpPr/>
          <p:nvPr/>
        </p:nvSpPr>
        <p:spPr>
          <a:xfrm>
            <a:off x="347296" y="5031350"/>
            <a:ext cx="11509129" cy="892552"/>
          </a:xfrm>
          <a:prstGeom prst="rect">
            <a:avLst/>
          </a:prstGeom>
          <a:ln>
            <a:solidFill>
              <a:schemeClr val="tx1"/>
            </a:solidFill>
          </a:ln>
        </p:spPr>
        <p:txBody>
          <a:bodyPr wrap="square">
            <a:spAutoFit/>
          </a:bodyPr>
          <a:lstStyle/>
          <a:p>
            <a:pPr algn="just"/>
            <a:r>
              <a:rPr lang="en-IN" sz="2600" b="1" dirty="0">
                <a:solidFill>
                  <a:srgbClr val="00B050"/>
                </a:solidFill>
                <a:latin typeface="Arial" panose="020B0604020202020204" pitchFamily="34" charset="0"/>
                <a:cs typeface="Arial" panose="020B0604020202020204" pitchFamily="34" charset="0"/>
              </a:rPr>
              <a:t>Total rise time of a digital link should not exceed 70% for a NRZ bit period, and 35% of a RZ bit period</a:t>
            </a:r>
          </a:p>
        </p:txBody>
      </p:sp>
    </p:spTree>
    <p:extLst>
      <p:ext uri="{BB962C8B-B14F-4D97-AF65-F5344CB8AC3E}">
        <p14:creationId xmlns:p14="http://schemas.microsoft.com/office/powerpoint/2010/main" val="403934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5528" y="96688"/>
            <a:ext cx="6120906" cy="553998"/>
          </a:xfrm>
          <a:prstGeom prst="rect">
            <a:avLst/>
          </a:prstGeom>
        </p:spPr>
        <p:txBody>
          <a:bodyPr wrap="none">
            <a:spAutoFit/>
          </a:bodyPr>
          <a:lstStyle/>
          <a:p>
            <a:r>
              <a:rPr lang="en-IN" sz="3000" b="1" dirty="0">
                <a:solidFill>
                  <a:srgbClr val="C00000"/>
                </a:solidFill>
                <a:latin typeface="Arial" panose="020B0604020202020204" pitchFamily="34" charset="0"/>
                <a:cs typeface="Arial" panose="020B0604020202020204" pitchFamily="34" charset="0"/>
              </a:rPr>
              <a:t>Two-level Binary Channel Codes</a:t>
            </a:r>
          </a:p>
        </p:txBody>
      </p:sp>
      <p:pic>
        <p:nvPicPr>
          <p:cNvPr id="5" name="Picture 4"/>
          <p:cNvPicPr>
            <a:picLocks noChangeAspect="1"/>
          </p:cNvPicPr>
          <p:nvPr/>
        </p:nvPicPr>
        <p:blipFill>
          <a:blip r:embed="rId2"/>
          <a:stretch>
            <a:fillRect/>
          </a:stretch>
        </p:blipFill>
        <p:spPr>
          <a:xfrm>
            <a:off x="2135792" y="965143"/>
            <a:ext cx="7322927" cy="5400000"/>
          </a:xfrm>
          <a:prstGeom prst="rect">
            <a:avLst/>
          </a:prstGeom>
        </p:spPr>
      </p:pic>
    </p:spTree>
    <p:extLst>
      <p:ext uri="{BB962C8B-B14F-4D97-AF65-F5344CB8AC3E}">
        <p14:creationId xmlns:p14="http://schemas.microsoft.com/office/powerpoint/2010/main" val="340865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593" y="518848"/>
            <a:ext cx="12097407" cy="5509200"/>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The system speed is limited by,</a:t>
            </a:r>
          </a:p>
          <a:p>
            <a:pPr marL="400050" indent="-400050" algn="just">
              <a:buAutoNum type="romanLcParenBoth"/>
            </a:pPr>
            <a:r>
              <a:rPr lang="en-US" sz="3200" dirty="0">
                <a:latin typeface="Arial" panose="020B0604020202020204" pitchFamily="34" charset="0"/>
                <a:cs typeface="Arial" panose="020B0604020202020204" pitchFamily="34" charset="0"/>
              </a:rPr>
              <a:t> Transmitter rise time </a:t>
            </a:r>
            <a:r>
              <a:rPr lang="en-US" sz="3200" dirty="0" err="1">
                <a:latin typeface="Arial" panose="020B0604020202020204" pitchFamily="34" charset="0"/>
                <a:cs typeface="Arial" panose="020B0604020202020204" pitchFamily="34" charset="0"/>
              </a:rPr>
              <a:t>r</a:t>
            </a:r>
            <a:r>
              <a:rPr lang="en-US" sz="3200" baseline="-25000" dirty="0" err="1">
                <a:latin typeface="Arial" panose="020B0604020202020204" pitchFamily="34" charset="0"/>
                <a:cs typeface="Arial" panose="020B0604020202020204" pitchFamily="34" charset="0"/>
              </a:rPr>
              <a:t>tx</a:t>
            </a:r>
            <a:r>
              <a:rPr lang="en-US" sz="3200" dirty="0">
                <a:latin typeface="Arial" panose="020B0604020202020204" pitchFamily="34" charset="0"/>
                <a:cs typeface="Arial" panose="020B0604020202020204" pitchFamily="34" charset="0"/>
              </a:rPr>
              <a:t>,</a:t>
            </a:r>
          </a:p>
          <a:p>
            <a:pPr marL="400050" indent="-400050" algn="just">
              <a:buAutoNum type="romanLcParenBoth"/>
            </a:pPr>
            <a:r>
              <a:rPr lang="en-US" sz="3200" dirty="0">
                <a:latin typeface="Arial" panose="020B0604020202020204" pitchFamily="34" charset="0"/>
                <a:cs typeface="Arial" panose="020B0604020202020204" pitchFamily="34" charset="0"/>
              </a:rPr>
              <a:t> Model dispersion rise time (</a:t>
            </a:r>
            <a:r>
              <a:rPr lang="en-US" sz="3200" dirty="0" err="1">
                <a:latin typeface="Arial" panose="020B0604020202020204" pitchFamily="34" charset="0"/>
                <a:cs typeface="Arial" panose="020B0604020202020204" pitchFamily="34" charset="0"/>
              </a:rPr>
              <a:t>t</a:t>
            </a:r>
            <a:r>
              <a:rPr lang="en-US" sz="3200" baseline="-25000" dirty="0" err="1">
                <a:latin typeface="Arial" panose="020B0604020202020204" pitchFamily="34" charset="0"/>
                <a:cs typeface="Arial" panose="020B0604020202020204" pitchFamily="34" charset="0"/>
              </a:rPr>
              <a:t>mod</a:t>
            </a:r>
            <a:r>
              <a:rPr lang="en-US" sz="3200" dirty="0">
                <a:latin typeface="Arial" panose="020B0604020202020204" pitchFamily="34" charset="0"/>
                <a:cs typeface="Arial" panose="020B0604020202020204" pitchFamily="34" charset="0"/>
              </a:rPr>
              <a:t>) of the fiber,</a:t>
            </a:r>
          </a:p>
          <a:p>
            <a:pPr marL="400050" indent="-400050" algn="just">
              <a:buAutoNum type="romanLcParenBoth"/>
            </a:pPr>
            <a:r>
              <a:rPr lang="en-US" sz="3200" dirty="0">
                <a:latin typeface="Arial" panose="020B0604020202020204" pitchFamily="34" charset="0"/>
                <a:cs typeface="Arial" panose="020B0604020202020204" pitchFamily="34" charset="0"/>
              </a:rPr>
              <a:t> Group velocity dispersion (GVD) rise time </a:t>
            </a:r>
            <a:r>
              <a:rPr lang="en-US" sz="3200" dirty="0" err="1">
                <a:latin typeface="Arial" panose="020B0604020202020204" pitchFamily="34" charset="0"/>
                <a:cs typeface="Arial" panose="020B0604020202020204" pitchFamily="34" charset="0"/>
              </a:rPr>
              <a:t>t</a:t>
            </a:r>
            <a:r>
              <a:rPr lang="en-US" sz="3200" baseline="-25000" dirty="0" err="1">
                <a:latin typeface="Arial" panose="020B0604020202020204" pitchFamily="34" charset="0"/>
                <a:cs typeface="Arial" panose="020B0604020202020204" pitchFamily="34" charset="0"/>
              </a:rPr>
              <a:t>GVD</a:t>
            </a:r>
            <a:r>
              <a:rPr lang="en-US" sz="3200" dirty="0">
                <a:latin typeface="Arial" panose="020B0604020202020204" pitchFamily="34" charset="0"/>
                <a:cs typeface="Arial" panose="020B0604020202020204" pitchFamily="34" charset="0"/>
              </a:rPr>
              <a:t> of the fiber, and</a:t>
            </a:r>
          </a:p>
          <a:p>
            <a:pPr marL="400050" indent="-400050" algn="just">
              <a:buAutoNum type="romanLcParenBoth"/>
            </a:pPr>
            <a:r>
              <a:rPr lang="en-US" sz="3200" dirty="0">
                <a:latin typeface="Arial" panose="020B0604020202020204" pitchFamily="34" charset="0"/>
                <a:cs typeface="Arial" panose="020B0604020202020204" pitchFamily="34" charset="0"/>
              </a:rPr>
              <a:t> Receiver rise time </a:t>
            </a:r>
            <a:r>
              <a:rPr lang="en-US" sz="3200" dirty="0" err="1">
                <a:latin typeface="Arial" panose="020B0604020202020204" pitchFamily="34" charset="0"/>
                <a:cs typeface="Arial" panose="020B0604020202020204" pitchFamily="34" charset="0"/>
              </a:rPr>
              <a:t>t</a:t>
            </a:r>
            <a:r>
              <a:rPr lang="en-US" sz="3200" baseline="-25000" dirty="0" err="1">
                <a:latin typeface="Arial" panose="020B0604020202020204" pitchFamily="34" charset="0"/>
                <a:cs typeface="Arial" panose="020B0604020202020204" pitchFamily="34" charset="0"/>
              </a:rPr>
              <a:t>rx</a:t>
            </a:r>
            <a:endParaRPr lang="en-US" sz="3200" baseline="-25000" dirty="0">
              <a:latin typeface="Arial" panose="020B0604020202020204" pitchFamily="34" charset="0"/>
              <a:cs typeface="Arial" panose="020B0604020202020204" pitchFamily="34" charset="0"/>
            </a:endParaRPr>
          </a:p>
          <a:p>
            <a:pPr marL="400050" indent="-400050" algn="just">
              <a:buAutoNum type="romanLcParenBoth"/>
            </a:pPr>
            <a:endParaRPr lang="en-US" sz="3200" dirty="0">
              <a:latin typeface="Arial" panose="020B0604020202020204" pitchFamily="34" charset="0"/>
              <a:cs typeface="Arial" panose="020B0604020202020204" pitchFamily="34" charset="0"/>
            </a:endParaRPr>
          </a:p>
          <a:p>
            <a:pPr algn="just"/>
            <a:r>
              <a:rPr lang="en-US" sz="3200" dirty="0">
                <a:latin typeface="Arial" panose="020B0604020202020204" pitchFamily="34" charset="0"/>
                <a:cs typeface="Arial" panose="020B0604020202020204" pitchFamily="34" charset="0"/>
              </a:rPr>
              <a:t>Hence, the total rise time </a:t>
            </a:r>
            <a:r>
              <a:rPr lang="en-US" sz="3200" dirty="0" err="1">
                <a:latin typeface="Arial" panose="020B0604020202020204" pitchFamily="34" charset="0"/>
                <a:cs typeface="Arial" panose="020B0604020202020204" pitchFamily="34" charset="0"/>
              </a:rPr>
              <a:t>t</a:t>
            </a:r>
            <a:r>
              <a:rPr lang="en-US" sz="3200" baseline="-25000" dirty="0" err="1">
                <a:latin typeface="Arial" panose="020B0604020202020204" pitchFamily="34" charset="0"/>
                <a:cs typeface="Arial" panose="020B0604020202020204" pitchFamily="34" charset="0"/>
              </a:rPr>
              <a:t>sys</a:t>
            </a:r>
            <a:r>
              <a:rPr lang="en-US" sz="3200" dirty="0">
                <a:latin typeface="Arial" panose="020B0604020202020204" pitchFamily="34" charset="0"/>
                <a:cs typeface="Arial" panose="020B0604020202020204" pitchFamily="34" charset="0"/>
              </a:rPr>
              <a:t> becomes,</a:t>
            </a:r>
          </a:p>
          <a:p>
            <a:pPr algn="just"/>
            <a:endParaRPr lang="en-US" sz="3200" dirty="0">
              <a:latin typeface="Arial" panose="020B0604020202020204" pitchFamily="34" charset="0"/>
              <a:cs typeface="Arial" panose="020B0604020202020204" pitchFamily="34" charset="0"/>
            </a:endParaRPr>
          </a:p>
          <a:p>
            <a:pPr algn="just"/>
            <a:endParaRPr lang="en-US" sz="3200" dirty="0">
              <a:latin typeface="Arial" panose="020B0604020202020204" pitchFamily="34" charset="0"/>
              <a:cs typeface="Arial" panose="020B0604020202020204" pitchFamily="34" charset="0"/>
            </a:endParaRPr>
          </a:p>
          <a:p>
            <a:pPr algn="just"/>
            <a:r>
              <a:rPr lang="en-US" sz="3200" dirty="0">
                <a:latin typeface="Arial" panose="020B0604020202020204" pitchFamily="34" charset="0"/>
                <a:cs typeface="Arial" panose="020B0604020202020204" pitchFamily="34" charset="0"/>
              </a:rPr>
              <a:t>Since there is no model dispersion for SM fiber the rise time is related only to GVD.</a:t>
            </a:r>
          </a:p>
        </p:txBody>
      </p:sp>
      <p:sp>
        <p:nvSpPr>
          <p:cNvPr id="6" name="TextBox 5"/>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graphicFrame>
        <p:nvGraphicFramePr>
          <p:cNvPr id="3" name="Object 2"/>
          <p:cNvGraphicFramePr>
            <a:graphicFrameLocks noChangeAspect="1"/>
          </p:cNvGraphicFramePr>
          <p:nvPr>
            <p:extLst>
              <p:ext uri="{D42A27DB-BD31-4B8C-83A1-F6EECF244321}">
                <p14:modId xmlns:p14="http://schemas.microsoft.com/office/powerpoint/2010/main" val="960215941"/>
              </p:ext>
            </p:extLst>
          </p:nvPr>
        </p:nvGraphicFramePr>
        <p:xfrm>
          <a:off x="2823186" y="4192221"/>
          <a:ext cx="4213225" cy="679450"/>
        </p:xfrm>
        <a:graphic>
          <a:graphicData uri="http://schemas.openxmlformats.org/presentationml/2006/ole">
            <mc:AlternateContent xmlns:mc="http://schemas.openxmlformats.org/markup-compatibility/2006">
              <mc:Choice xmlns:v="urn:schemas-microsoft-com:vml" Requires="v">
                <p:oleObj name="Equation" r:id="rId2" imgW="1828800" imgH="291960" progId="Equation.DSMT4">
                  <p:embed/>
                </p:oleObj>
              </mc:Choice>
              <mc:Fallback>
                <p:oleObj name="Equation" r:id="rId2" imgW="1828800" imgH="291960" progId="Equation.DSMT4">
                  <p:embed/>
                  <p:pic>
                    <p:nvPicPr>
                      <p:cNvPr id="0" name="Object 1"/>
                      <p:cNvPicPr>
                        <a:picLocks noChangeAspect="1" noChangeArrowheads="1"/>
                      </p:cNvPicPr>
                      <p:nvPr/>
                    </p:nvPicPr>
                    <p:blipFill>
                      <a:blip r:embed="rId3"/>
                      <a:srcRect/>
                      <a:stretch>
                        <a:fillRect/>
                      </a:stretch>
                    </p:blipFill>
                    <p:spPr bwMode="auto">
                      <a:xfrm>
                        <a:off x="2823186" y="4192221"/>
                        <a:ext cx="4213225" cy="679450"/>
                      </a:xfrm>
                      <a:prstGeom prst="rect">
                        <a:avLst/>
                      </a:prstGeom>
                      <a:noFill/>
                    </p:spPr>
                  </p:pic>
                </p:oleObj>
              </mc:Fallback>
            </mc:AlternateContent>
          </a:graphicData>
        </a:graphic>
      </p:graphicFrame>
    </p:spTree>
    <p:extLst>
      <p:ext uri="{BB962C8B-B14F-4D97-AF65-F5344CB8AC3E}">
        <p14:creationId xmlns:p14="http://schemas.microsoft.com/office/powerpoint/2010/main" val="321408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565978"/>
                <a:ext cx="12066494" cy="6160404"/>
              </a:xfrm>
              <a:prstGeom prst="rect">
                <a:avLst/>
              </a:prstGeom>
              <a:noFill/>
            </p:spPr>
            <p:txBody>
              <a:bodyPr wrap="square" rtlCol="0">
                <a:spAutoFit/>
              </a:bodyPr>
              <a:lstStyle/>
              <a:p>
                <a:pPr marL="342900" indent="-342900" algn="just">
                  <a:buAutoNum type="arabicParenR"/>
                </a:pPr>
                <a:r>
                  <a:rPr lang="en-US" sz="2000" b="1" dirty="0">
                    <a:solidFill>
                      <a:srgbClr val="00B050"/>
                    </a:solidFill>
                    <a:latin typeface="Arial" panose="020B0604020202020204" pitchFamily="34" charset="0"/>
                    <a:cs typeface="Arial" panose="020B0604020202020204" pitchFamily="34" charset="0"/>
                  </a:rPr>
                  <a:t>Transmitter Rise-Time (</a:t>
                </a:r>
                <a:r>
                  <a:rPr lang="en-US" sz="2000" b="1" dirty="0" err="1">
                    <a:solidFill>
                      <a:srgbClr val="00B050"/>
                    </a:solidFill>
                    <a:latin typeface="Arial" panose="020B0604020202020204" pitchFamily="34" charset="0"/>
                    <a:cs typeface="Arial" panose="020B0604020202020204" pitchFamily="34" charset="0"/>
                  </a:rPr>
                  <a:t>t</a:t>
                </a:r>
                <a:r>
                  <a:rPr lang="en-US" sz="2000" b="1" baseline="-25000" dirty="0" err="1">
                    <a:solidFill>
                      <a:srgbClr val="00B050"/>
                    </a:solidFill>
                    <a:latin typeface="Arial" panose="020B0604020202020204" pitchFamily="34" charset="0"/>
                    <a:cs typeface="Arial" panose="020B0604020202020204" pitchFamily="34" charset="0"/>
                  </a:rPr>
                  <a:t>tx</a:t>
                </a:r>
                <a:r>
                  <a:rPr lang="en-US" sz="2000" b="1" dirty="0">
                    <a:solidFill>
                      <a:srgbClr val="00B050"/>
                    </a:solidFill>
                    <a:latin typeface="Arial" panose="020B0604020202020204" pitchFamily="34" charset="0"/>
                    <a:cs typeface="Arial" panose="020B0604020202020204" pitchFamily="34" charset="0"/>
                  </a:rPr>
                  <a:t>):</a:t>
                </a:r>
                <a:endParaRPr lang="en-US" sz="2000" dirty="0">
                  <a:solidFill>
                    <a:srgbClr val="00B050"/>
                  </a:solidFill>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rise times of transmitters and receivers are generally known to the designer. The transmitter rise time is primarily due to the light source and its drive circuitry.</a:t>
                </a:r>
              </a:p>
              <a:p>
                <a:pPr algn="just"/>
                <a:endParaRPr lang="en-US" sz="2000" dirty="0">
                  <a:latin typeface="Arial" panose="020B0604020202020204" pitchFamily="34" charset="0"/>
                  <a:cs typeface="Arial" panose="020B0604020202020204" pitchFamily="34" charset="0"/>
                </a:endParaRPr>
              </a:p>
              <a:p>
                <a:pPr algn="just"/>
                <a:r>
                  <a:rPr lang="en-US" sz="2000" b="1" dirty="0">
                    <a:solidFill>
                      <a:srgbClr val="FF0000"/>
                    </a:solidFill>
                    <a:latin typeface="Arial" panose="020B0604020202020204" pitchFamily="34" charset="0"/>
                    <a:cs typeface="Arial" panose="020B0604020202020204" pitchFamily="34" charset="0"/>
                  </a:rPr>
                  <a:t>2) Receiver Rise-Time (</a:t>
                </a:r>
                <a:r>
                  <a:rPr lang="en-US" sz="2000" b="1" dirty="0" err="1">
                    <a:solidFill>
                      <a:srgbClr val="FF0000"/>
                    </a:solidFill>
                    <a:latin typeface="Arial" panose="020B0604020202020204" pitchFamily="34" charset="0"/>
                    <a:cs typeface="Arial" panose="020B0604020202020204" pitchFamily="34" charset="0"/>
                  </a:rPr>
                  <a:t>t</a:t>
                </a:r>
                <a:r>
                  <a:rPr lang="en-US" sz="2000" b="1" baseline="-25000" dirty="0" err="1">
                    <a:solidFill>
                      <a:srgbClr val="FF0000"/>
                    </a:solidFill>
                    <a:latin typeface="Arial" panose="020B0604020202020204" pitchFamily="34" charset="0"/>
                    <a:cs typeface="Arial" panose="020B0604020202020204" pitchFamily="34" charset="0"/>
                  </a:rPr>
                  <a:t>rx</a:t>
                </a:r>
                <a:r>
                  <a:rPr lang="en-US" sz="2000" b="1" dirty="0">
                    <a:solidFill>
                      <a:srgbClr val="FF0000"/>
                    </a:solidFill>
                    <a:latin typeface="Arial" panose="020B0604020202020204" pitchFamily="34" charset="0"/>
                    <a:cs typeface="Arial" panose="020B0604020202020204" pitchFamily="34" charset="0"/>
                  </a:rPr>
                  <a:t>):</a:t>
                </a:r>
                <a:endParaRPr lang="en-US" sz="2000" dirty="0">
                  <a:solidFill>
                    <a:srgbClr val="FF0000"/>
                  </a:solidFill>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receiver rise time results from the photo detector responses and the 3-dB electrical bandwidth of the receiver front end whose response can be modeled by a first order low pass filter having a step response</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Where, u(t) – unit step input function </a:t>
                </a:r>
                <a14:m>
                  <m:oMath xmlns:m="http://schemas.openxmlformats.org/officeDocument/2006/math">
                    <m:d>
                      <m:dPr>
                        <m:begChr m:val="{"/>
                        <m:endChr m:val="}"/>
                        <m:ctrlPr>
                          <a:rPr lang="en-US" sz="2000" i="1">
                            <a:latin typeface="Cambria Math" panose="02040503050406030204" pitchFamily="18" charset="0"/>
                            <a:cs typeface="Arial" panose="020B0604020202020204" pitchFamily="34" charset="0"/>
                          </a:rPr>
                        </m:ctrlPr>
                      </m:dPr>
                      <m:e>
                        <m:eqArr>
                          <m:eqArrPr>
                            <m:ctrlPr>
                              <a:rPr lang="en-IN" sz="2000" i="1">
                                <a:latin typeface="Cambria Math" panose="02040503050406030204" pitchFamily="18" charset="0"/>
                                <a:cs typeface="Arial" panose="020B0604020202020204" pitchFamily="34" charset="0"/>
                              </a:rPr>
                            </m:ctrlPr>
                          </m:eqArrPr>
                          <m:e>
                            <m:r>
                              <m:rPr>
                                <m:nor/>
                              </m:rPr>
                              <a:rPr lang="en-IN" sz="2000">
                                <a:latin typeface="Arial" panose="020B0604020202020204" pitchFamily="34" charset="0"/>
                                <a:cs typeface="Arial" panose="020B0604020202020204" pitchFamily="34" charset="0"/>
                              </a:rPr>
                              <m:t>1 </m:t>
                            </m:r>
                            <m:r>
                              <m:rPr>
                                <m:nor/>
                              </m:rPr>
                              <a:rPr lang="en-IN" sz="2000">
                                <a:latin typeface="Arial" panose="020B0604020202020204" pitchFamily="34" charset="0"/>
                                <a:cs typeface="Arial" panose="020B0604020202020204" pitchFamily="34" charset="0"/>
                              </a:rPr>
                              <m:t>for</m:t>
                            </m:r>
                            <m:r>
                              <m:rPr>
                                <m:nor/>
                              </m:rPr>
                              <a:rPr lang="en-IN" sz="2000">
                                <a:latin typeface="Arial" panose="020B0604020202020204" pitchFamily="34" charset="0"/>
                                <a:cs typeface="Arial" panose="020B0604020202020204" pitchFamily="34" charset="0"/>
                              </a:rPr>
                              <m:t> </m:t>
                            </m:r>
                            <m:r>
                              <m:rPr>
                                <m:nor/>
                              </m:rPr>
                              <a:rPr lang="en-IN" sz="2000">
                                <a:latin typeface="Arial" panose="020B0604020202020204" pitchFamily="34" charset="0"/>
                                <a:cs typeface="Arial" panose="020B0604020202020204" pitchFamily="34" charset="0"/>
                              </a:rPr>
                              <m:t>t</m:t>
                            </m:r>
                            <m:r>
                              <m:rPr>
                                <m:nor/>
                              </m:rPr>
                              <a:rPr lang="en-IN" sz="2000">
                                <a:latin typeface="Arial" panose="020B0604020202020204" pitchFamily="34" charset="0"/>
                                <a:ea typeface="Cambria Math" panose="02040503050406030204" pitchFamily="18" charset="0"/>
                                <a:cs typeface="Arial" panose="020B0604020202020204" pitchFamily="34" charset="0"/>
                              </a:rPr>
                              <m:t>≥0</m:t>
                            </m:r>
                          </m:e>
                          <m:e>
                            <m:r>
                              <m:rPr>
                                <m:nor/>
                              </m:rPr>
                              <a:rPr lang="en-IN" sz="2000">
                                <a:latin typeface="Arial" panose="020B0604020202020204" pitchFamily="34" charset="0"/>
                                <a:ea typeface="Cambria Math" panose="02040503050406030204" pitchFamily="18" charset="0"/>
                                <a:cs typeface="Arial" panose="020B0604020202020204" pitchFamily="34" charset="0"/>
                              </a:rPr>
                              <m:t>0 </m:t>
                            </m:r>
                            <m:r>
                              <m:rPr>
                                <m:nor/>
                              </m:rPr>
                              <a:rPr lang="en-IN" sz="2000">
                                <a:latin typeface="Arial" panose="020B0604020202020204" pitchFamily="34" charset="0"/>
                                <a:ea typeface="Cambria Math" panose="02040503050406030204" pitchFamily="18" charset="0"/>
                                <a:cs typeface="Arial" panose="020B0604020202020204" pitchFamily="34" charset="0"/>
                              </a:rPr>
                              <m:t>for</m:t>
                            </m:r>
                            <m:r>
                              <m:rPr>
                                <m:nor/>
                              </m:rPr>
                              <a:rPr lang="en-IN" sz="2000">
                                <a:latin typeface="Arial" panose="020B0604020202020204" pitchFamily="34" charset="0"/>
                                <a:ea typeface="Cambria Math" panose="02040503050406030204" pitchFamily="18" charset="0"/>
                                <a:cs typeface="Arial" panose="020B0604020202020204" pitchFamily="34" charset="0"/>
                              </a:rPr>
                              <m:t> </m:t>
                            </m:r>
                            <m:r>
                              <m:rPr>
                                <m:nor/>
                              </m:rPr>
                              <a:rPr lang="en-IN" sz="2000">
                                <a:latin typeface="Arial" panose="020B0604020202020204" pitchFamily="34" charset="0"/>
                                <a:ea typeface="Cambria Math" panose="02040503050406030204" pitchFamily="18" charset="0"/>
                                <a:cs typeface="Arial" panose="020B0604020202020204" pitchFamily="34" charset="0"/>
                              </a:rPr>
                              <m:t>t</m:t>
                            </m:r>
                            <m:r>
                              <m:rPr>
                                <m:nor/>
                              </m:rPr>
                              <a:rPr lang="en-IN" sz="2000">
                                <a:latin typeface="Arial" panose="020B0604020202020204" pitchFamily="34" charset="0"/>
                                <a:ea typeface="Cambria Math" panose="02040503050406030204" pitchFamily="18" charset="0"/>
                                <a:cs typeface="Arial" panose="020B0604020202020204" pitchFamily="34" charset="0"/>
                              </a:rPr>
                              <m:t>&lt;0</m:t>
                            </m:r>
                          </m:e>
                        </m:eqArr>
                      </m:e>
                    </m:d>
                  </m:oMath>
                </a14:m>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B</a:t>
                </a:r>
                <a:r>
                  <a:rPr lang="en-US" sz="2000" baseline="-25000" dirty="0">
                    <a:latin typeface="Arial" panose="020B0604020202020204" pitchFamily="34" charset="0"/>
                    <a:cs typeface="Arial" panose="020B0604020202020204" pitchFamily="34" charset="0"/>
                  </a:rPr>
                  <a:t>e </a:t>
                </a:r>
                <a:r>
                  <a:rPr lang="en-US" sz="2000" dirty="0">
                    <a:latin typeface="Arial" panose="020B0604020202020204" pitchFamily="34" charset="0"/>
                    <a:cs typeface="Arial" panose="020B0604020202020204" pitchFamily="34" charset="0"/>
                  </a:rPr>
                  <a:t> 3 dB electrical bandwidth of the receiver.</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receiver rise time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rx</a:t>
                </a:r>
                <a:r>
                  <a:rPr lang="en-US" sz="2000" dirty="0">
                    <a:latin typeface="Arial" panose="020B0604020202020204" pitchFamily="34" charset="0"/>
                    <a:cs typeface="Arial" panose="020B0604020202020204" pitchFamily="34" charset="0"/>
                  </a:rPr>
                  <a:t> is usually defined as the time interval between g(t) = 0.1 and g(t) = 0.9. This is known as the 10 to 90 percent rise time.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receiver front end rise time in nanoseconds is given by</a:t>
                </a:r>
              </a:p>
              <a:p>
                <a:pPr algn="just"/>
                <a:r>
                  <a:rPr lang="en-US" sz="2000" dirty="0">
                    <a:latin typeface="Arial" panose="020B0604020202020204" pitchFamily="34" charset="0"/>
                    <a:cs typeface="Arial" panose="020B0604020202020204" pitchFamily="34" charset="0"/>
                  </a:rPr>
                  <a:t>Where, B</a:t>
                </a:r>
                <a:r>
                  <a:rPr lang="en-US" sz="2000" baseline="-25000" dirty="0">
                    <a:latin typeface="Arial" panose="020B0604020202020204" pitchFamily="34" charset="0"/>
                    <a:cs typeface="Arial" panose="020B0604020202020204" pitchFamily="34" charset="0"/>
                  </a:rPr>
                  <a:t>e</a:t>
                </a:r>
                <a:r>
                  <a:rPr lang="en-US" sz="2000" dirty="0">
                    <a:latin typeface="Arial" panose="020B0604020202020204" pitchFamily="34" charset="0"/>
                    <a:cs typeface="Arial" panose="020B0604020202020204" pitchFamily="34" charset="0"/>
                  </a:rPr>
                  <a:t> is in Mega Hertz (MHz)</a:t>
                </a:r>
              </a:p>
              <a:p>
                <a:pPr algn="just"/>
                <a:endParaRPr lang="en-US" sz="20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0" y="565978"/>
                <a:ext cx="12066494" cy="6160404"/>
              </a:xfrm>
              <a:prstGeom prst="rect">
                <a:avLst/>
              </a:prstGeom>
              <a:blipFill>
                <a:blip r:embed="rId3"/>
                <a:stretch>
                  <a:fillRect l="-505" t="-495" r="-505"/>
                </a:stretch>
              </a:blipFill>
            </p:spPr>
            <p:txBody>
              <a:bodyPr/>
              <a:lstStyle/>
              <a:p>
                <a:r>
                  <a:rPr lang="en-IN">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1934892340"/>
              </p:ext>
            </p:extLst>
          </p:nvPr>
        </p:nvGraphicFramePr>
        <p:xfrm>
          <a:off x="4071938" y="2759075"/>
          <a:ext cx="3921125" cy="542925"/>
        </p:xfrm>
        <a:graphic>
          <a:graphicData uri="http://schemas.openxmlformats.org/presentationml/2006/ole">
            <mc:AlternateContent xmlns:mc="http://schemas.openxmlformats.org/markup-compatibility/2006">
              <mc:Choice xmlns:v="urn:schemas-microsoft-com:vml" Requires="v">
                <p:oleObj name="Equation" r:id="rId4" imgW="1993680" imgH="279360" progId="Equation.DSMT4">
                  <p:embed/>
                </p:oleObj>
              </mc:Choice>
              <mc:Fallback>
                <p:oleObj name="Equation" r:id="rId4" imgW="1993680" imgH="279360" progId="Equation.DSMT4">
                  <p:embed/>
                  <p:pic>
                    <p:nvPicPr>
                      <p:cNvPr id="0" name="Object 1"/>
                      <p:cNvPicPr>
                        <a:picLocks noChangeAspect="1" noChangeArrowheads="1"/>
                      </p:cNvPicPr>
                      <p:nvPr/>
                    </p:nvPicPr>
                    <p:blipFill>
                      <a:blip r:embed="rId5"/>
                      <a:srcRect/>
                      <a:stretch>
                        <a:fillRect/>
                      </a:stretch>
                    </p:blipFill>
                    <p:spPr bwMode="auto">
                      <a:xfrm>
                        <a:off x="4071938" y="2759075"/>
                        <a:ext cx="3921125" cy="542925"/>
                      </a:xfrm>
                      <a:prstGeom prst="rect">
                        <a:avLst/>
                      </a:prstGeom>
                      <a:noFill/>
                    </p:spPr>
                  </p:pic>
                </p:oleObj>
              </mc:Fallback>
            </mc:AlternateContent>
          </a:graphicData>
        </a:graphic>
      </p:graphicFrame>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graphicFrame>
        <p:nvGraphicFramePr>
          <p:cNvPr id="10" name="Object 9"/>
          <p:cNvGraphicFramePr>
            <a:graphicFrameLocks noChangeAspect="1"/>
          </p:cNvGraphicFramePr>
          <p:nvPr>
            <p:extLst>
              <p:ext uri="{D42A27DB-BD31-4B8C-83A1-F6EECF244321}">
                <p14:modId xmlns:p14="http://schemas.microsoft.com/office/powerpoint/2010/main" val="3127150008"/>
              </p:ext>
            </p:extLst>
          </p:nvPr>
        </p:nvGraphicFramePr>
        <p:xfrm>
          <a:off x="7010330" y="5412223"/>
          <a:ext cx="1637610" cy="1083713"/>
        </p:xfrm>
        <a:graphic>
          <a:graphicData uri="http://schemas.openxmlformats.org/presentationml/2006/ole">
            <mc:AlternateContent xmlns:mc="http://schemas.openxmlformats.org/markup-compatibility/2006">
              <mc:Choice xmlns:v="urn:schemas-microsoft-com:vml" Requires="v">
                <p:oleObj name="Equation" r:id="rId6" imgW="647640" imgH="431640" progId="Equation.DSMT4">
                  <p:embed/>
                </p:oleObj>
              </mc:Choice>
              <mc:Fallback>
                <p:oleObj name="Equation" r:id="rId6" imgW="647640" imgH="431640" progId="Equation.DSMT4">
                  <p:embed/>
                  <p:pic>
                    <p:nvPicPr>
                      <p:cNvPr id="3" name="Object 2"/>
                      <p:cNvPicPr>
                        <a:picLocks noChangeAspect="1" noChangeArrowheads="1"/>
                      </p:cNvPicPr>
                      <p:nvPr/>
                    </p:nvPicPr>
                    <p:blipFill>
                      <a:blip r:embed="rId7"/>
                      <a:srcRect/>
                      <a:stretch>
                        <a:fillRect/>
                      </a:stretch>
                    </p:blipFill>
                    <p:spPr bwMode="auto">
                      <a:xfrm>
                        <a:off x="7010330" y="5412223"/>
                        <a:ext cx="1637610" cy="1083713"/>
                      </a:xfrm>
                      <a:prstGeom prst="rect">
                        <a:avLst/>
                      </a:prstGeom>
                      <a:noFill/>
                      <a:ln>
                        <a:solidFill>
                          <a:srgbClr val="0000FF"/>
                        </a:solidFill>
                      </a:ln>
                    </p:spPr>
                  </p:pic>
                </p:oleObj>
              </mc:Fallback>
            </mc:AlternateContent>
          </a:graphicData>
        </a:graphic>
      </p:graphicFrame>
    </p:spTree>
    <p:extLst>
      <p:ext uri="{BB962C8B-B14F-4D97-AF65-F5344CB8AC3E}">
        <p14:creationId xmlns:p14="http://schemas.microsoft.com/office/powerpoint/2010/main" val="235120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8718" y="20008"/>
            <a:ext cx="4665060"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Point-to-Point Links</a:t>
            </a:r>
          </a:p>
        </p:txBody>
      </p:sp>
      <p:sp>
        <p:nvSpPr>
          <p:cNvPr id="5" name="TextBox 4"/>
          <p:cNvSpPr txBox="1"/>
          <p:nvPr/>
        </p:nvSpPr>
        <p:spPr>
          <a:xfrm>
            <a:off x="-53153" y="608998"/>
            <a:ext cx="12192000" cy="830997"/>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simplest transmission link is a point to point link that has transmitter on one end and a receiver on the other end.</a:t>
            </a:r>
          </a:p>
        </p:txBody>
      </p:sp>
      <p:grpSp>
        <p:nvGrpSpPr>
          <p:cNvPr id="6" name="Group 5"/>
          <p:cNvGrpSpPr/>
          <p:nvPr/>
        </p:nvGrpSpPr>
        <p:grpSpPr>
          <a:xfrm>
            <a:off x="1894960" y="1563321"/>
            <a:ext cx="7169874" cy="2847439"/>
            <a:chOff x="381000" y="3200400"/>
            <a:chExt cx="7169874" cy="2847439"/>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46906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3200400" y="4724400"/>
              <a:ext cx="210025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a) Core size</a:t>
              </a:r>
            </a:p>
            <a:p>
              <a:pPr>
                <a:spcBef>
                  <a:spcPct val="0"/>
                </a:spcBef>
                <a:buSzTx/>
                <a:buFontTx/>
                <a:buNone/>
              </a:pPr>
              <a:r>
                <a:rPr lang="fr-FR" altLang="en-US" sz="1600">
                  <a:latin typeface="Arial" panose="020B0604020202020204" pitchFamily="34" charset="0"/>
                  <a:cs typeface="Arial" panose="020B0604020202020204" pitchFamily="34" charset="0"/>
                </a:rPr>
                <a:t>(</a:t>
              </a:r>
              <a:r>
                <a:rPr lang="fr-FR" altLang="en-US" sz="1600" i="1">
                  <a:latin typeface="Arial" panose="020B0604020202020204" pitchFamily="34" charset="0"/>
                  <a:cs typeface="Arial" panose="020B0604020202020204" pitchFamily="34" charset="0"/>
                </a:rPr>
                <a:t>b) Core index profile</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c) BW or dispersion</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d) Attenuation</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e) NA or MFD</a:t>
              </a:r>
              <a:endParaRPr lang="en-US" altLang="en-US" sz="1600">
                <a:latin typeface="Arial" panose="020B0604020202020204" pitchFamily="34" charset="0"/>
                <a:cs typeface="Arial" panose="020B0604020202020204" pitchFamily="34" charset="0"/>
              </a:endParaRPr>
            </a:p>
          </p:txBody>
        </p:sp>
        <p:sp>
          <p:nvSpPr>
            <p:cNvPr id="9" name="TextBox 5"/>
            <p:cNvSpPr txBox="1">
              <a:spLocks noChangeArrowheads="1"/>
            </p:cNvSpPr>
            <p:nvPr/>
          </p:nvSpPr>
          <p:spPr bwMode="auto">
            <a:xfrm>
              <a:off x="3505200" y="3200400"/>
              <a:ext cx="14061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b="1" u="sng">
                  <a:solidFill>
                    <a:srgbClr val="C00000"/>
                  </a:solidFill>
                  <a:latin typeface="Arial" panose="020B0604020202020204" pitchFamily="34" charset="0"/>
                  <a:cs typeface="Arial" panose="020B0604020202020204" pitchFamily="34" charset="0"/>
                </a:rPr>
                <a:t>MMF or SMF</a:t>
              </a:r>
            </a:p>
          </p:txBody>
        </p:sp>
        <p:sp>
          <p:nvSpPr>
            <p:cNvPr id="10" name="TextBox 6"/>
            <p:cNvSpPr txBox="1">
              <a:spLocks noChangeArrowheads="1"/>
            </p:cNvSpPr>
            <p:nvPr/>
          </p:nvSpPr>
          <p:spPr bwMode="auto">
            <a:xfrm>
              <a:off x="2057400" y="3200400"/>
              <a:ext cx="14446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b="1" u="sng" dirty="0">
                  <a:solidFill>
                    <a:srgbClr val="C00000"/>
                  </a:solidFill>
                  <a:latin typeface="Arial" panose="020B0604020202020204" pitchFamily="34" charset="0"/>
                  <a:cs typeface="Arial" panose="020B0604020202020204" pitchFamily="34" charset="0"/>
                </a:rPr>
                <a:t>LED or laser</a:t>
              </a:r>
            </a:p>
          </p:txBody>
        </p:sp>
        <p:sp>
          <p:nvSpPr>
            <p:cNvPr id="11" name="TextBox 7"/>
            <p:cNvSpPr txBox="1">
              <a:spLocks noChangeArrowheads="1"/>
            </p:cNvSpPr>
            <p:nvPr/>
          </p:nvSpPr>
          <p:spPr bwMode="auto">
            <a:xfrm>
              <a:off x="5029200" y="3200400"/>
              <a:ext cx="12522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b="1" u="sng">
                  <a:solidFill>
                    <a:srgbClr val="C00000"/>
                  </a:solidFill>
                  <a:latin typeface="Arial" panose="020B0604020202020204" pitchFamily="34" charset="0"/>
                  <a:cs typeface="Arial" panose="020B0604020202020204" pitchFamily="34" charset="0"/>
                </a:rPr>
                <a:t>pin or APD</a:t>
              </a:r>
            </a:p>
          </p:txBody>
        </p:sp>
        <p:sp>
          <p:nvSpPr>
            <p:cNvPr id="12" name="TextBox 8"/>
            <p:cNvSpPr txBox="1">
              <a:spLocks noChangeArrowheads="1"/>
            </p:cNvSpPr>
            <p:nvPr/>
          </p:nvSpPr>
          <p:spPr bwMode="auto">
            <a:xfrm>
              <a:off x="381000" y="4724400"/>
              <a:ext cx="25923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a) Emission wavelength</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b) Spectral line width</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c) Output power</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d) Effective radiating area</a:t>
              </a:r>
            </a:p>
            <a:p>
              <a:pPr>
                <a:spcBef>
                  <a:spcPct val="0"/>
                </a:spcBef>
                <a:buSzTx/>
                <a:buFontTx/>
                <a:buNone/>
              </a:pP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e) Emission pattern</a:t>
              </a:r>
            </a:p>
          </p:txBody>
        </p:sp>
        <p:sp>
          <p:nvSpPr>
            <p:cNvPr id="13" name="TextBox 9"/>
            <p:cNvSpPr txBox="1">
              <a:spLocks noChangeArrowheads="1"/>
            </p:cNvSpPr>
            <p:nvPr/>
          </p:nvSpPr>
          <p:spPr bwMode="auto">
            <a:xfrm>
              <a:off x="5867400" y="4724400"/>
              <a:ext cx="16834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600" dirty="0">
                  <a:latin typeface="Arial" panose="020B0604020202020204" pitchFamily="34" charset="0"/>
                  <a:cs typeface="Arial" panose="020B0604020202020204" pitchFamily="34" charset="0"/>
                </a:rPr>
                <a:t>(</a:t>
              </a:r>
              <a:r>
                <a:rPr lang="en-US" altLang="en-US" sz="1600" i="1" dirty="0">
                  <a:latin typeface="Arial" panose="020B0604020202020204" pitchFamily="34" charset="0"/>
                  <a:cs typeface="Arial" panose="020B0604020202020204" pitchFamily="34" charset="0"/>
                </a:rPr>
                <a:t>a) Responsivity</a:t>
              </a:r>
            </a:p>
            <a:p>
              <a:pPr>
                <a:spcBef>
                  <a:spcPct val="0"/>
                </a:spcBef>
                <a:buSzTx/>
                <a:buFontTx/>
                <a:buNone/>
              </a:pPr>
              <a:r>
                <a:rPr lang="en-US" altLang="en-US" sz="1600" dirty="0">
                  <a:latin typeface="Arial" panose="020B0604020202020204" pitchFamily="34" charset="0"/>
                  <a:cs typeface="Arial" panose="020B0604020202020204" pitchFamily="34" charset="0"/>
                </a:rPr>
                <a:t>(</a:t>
              </a:r>
              <a:r>
                <a:rPr lang="en-US" altLang="en-US" sz="1600" i="1" dirty="0">
                  <a:latin typeface="Arial" panose="020B0604020202020204" pitchFamily="34" charset="0"/>
                  <a:cs typeface="Arial" panose="020B0604020202020204" pitchFamily="34" charset="0"/>
                </a:rPr>
                <a:t>b) Operating </a:t>
              </a:r>
              <a:r>
                <a:rPr lang="el-GR" altLang="en-US" sz="1600" i="1" dirty="0">
                  <a:latin typeface="Arial" panose="020B0604020202020204" pitchFamily="34" charset="0"/>
                  <a:cs typeface="Arial" panose="020B0604020202020204" pitchFamily="34" charset="0"/>
                </a:rPr>
                <a:t>λ</a:t>
              </a:r>
              <a:endParaRPr lang="en-US" altLang="en-US" sz="1600" i="1" dirty="0">
                <a:latin typeface="Arial" panose="020B0604020202020204" pitchFamily="34" charset="0"/>
                <a:cs typeface="Arial" panose="020B0604020202020204" pitchFamily="34" charset="0"/>
              </a:endParaRPr>
            </a:p>
            <a:p>
              <a:pPr>
                <a:spcBef>
                  <a:spcPct val="0"/>
                </a:spcBef>
                <a:buSzTx/>
                <a:buFontTx/>
                <a:buNone/>
              </a:pPr>
              <a:r>
                <a:rPr lang="en-US" altLang="en-US" sz="1600" dirty="0">
                  <a:latin typeface="Arial" panose="020B0604020202020204" pitchFamily="34" charset="0"/>
                  <a:cs typeface="Arial" panose="020B0604020202020204" pitchFamily="34" charset="0"/>
                </a:rPr>
                <a:t>(</a:t>
              </a:r>
              <a:r>
                <a:rPr lang="en-US" altLang="en-US" sz="1600" i="1" dirty="0">
                  <a:latin typeface="Arial" panose="020B0604020202020204" pitchFamily="34" charset="0"/>
                  <a:cs typeface="Arial" panose="020B0604020202020204" pitchFamily="34" charset="0"/>
                </a:rPr>
                <a:t>c) Speed</a:t>
              </a:r>
            </a:p>
            <a:p>
              <a:pPr>
                <a:spcBef>
                  <a:spcPct val="0"/>
                </a:spcBef>
                <a:buSzTx/>
                <a:buFontTx/>
                <a:buNone/>
              </a:pPr>
              <a:r>
                <a:rPr lang="en-US" altLang="en-US" sz="1600" dirty="0">
                  <a:latin typeface="Arial" panose="020B0604020202020204" pitchFamily="34" charset="0"/>
                  <a:cs typeface="Arial" panose="020B0604020202020204" pitchFamily="34" charset="0"/>
                </a:rPr>
                <a:t>(</a:t>
              </a:r>
              <a:r>
                <a:rPr lang="en-US" altLang="en-US" sz="1600" i="1" dirty="0">
                  <a:latin typeface="Arial" panose="020B0604020202020204" pitchFamily="34" charset="0"/>
                  <a:cs typeface="Arial" panose="020B0604020202020204" pitchFamily="34" charset="0"/>
                </a:rPr>
                <a:t>d) Sensitivity</a:t>
              </a:r>
              <a:endParaRPr lang="en-US" altLang="en-US" sz="1600" dirty="0">
                <a:latin typeface="Arial" panose="020B0604020202020204" pitchFamily="34" charset="0"/>
                <a:cs typeface="Arial" panose="020B0604020202020204" pitchFamily="34" charset="0"/>
              </a:endParaRPr>
            </a:p>
          </p:txBody>
        </p:sp>
        <p:cxnSp>
          <p:nvCxnSpPr>
            <p:cNvPr id="14" name="Straight Arrow Connector 13"/>
            <p:cNvCxnSpPr/>
            <p:nvPr/>
          </p:nvCxnSpPr>
          <p:spPr>
            <a:xfrm flipV="1">
              <a:off x="2209800" y="4267200"/>
              <a:ext cx="533400" cy="4572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619501" y="4381500"/>
              <a:ext cx="685800" cy="317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5638800" y="4343400"/>
              <a:ext cx="838200" cy="3810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666411" y="4503093"/>
            <a:ext cx="3647152" cy="369332"/>
          </a:xfrm>
          <a:prstGeom prst="rect">
            <a:avLst/>
          </a:prstGeom>
          <a:noFill/>
        </p:spPr>
        <p:txBody>
          <a:bodyPr wrap="none" rtlCol="0">
            <a:spAutoFit/>
          </a:bodyPr>
          <a:lstStyle/>
          <a:p>
            <a:r>
              <a:rPr lang="en-US" b="1" dirty="0">
                <a:solidFill>
                  <a:srgbClr val="0000FF"/>
                </a:solidFill>
                <a:latin typeface="Arial" panose="020B0604020202020204" pitchFamily="34" charset="0"/>
                <a:cs typeface="Arial" panose="020B0604020202020204" pitchFamily="34" charset="0"/>
              </a:rPr>
              <a:t>Fig. Simplex Point to Point Link</a:t>
            </a:r>
          </a:p>
        </p:txBody>
      </p:sp>
      <p:sp>
        <p:nvSpPr>
          <p:cNvPr id="18" name="TextBox 17"/>
          <p:cNvSpPr txBox="1"/>
          <p:nvPr/>
        </p:nvSpPr>
        <p:spPr>
          <a:xfrm>
            <a:off x="78906" y="4916112"/>
            <a:ext cx="12113094"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cost and performance are very important factors in fiber optic communication links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These types of links are used at a less demand on optical fiber technology. The designer carefully chooses the components to give a desired performance over the expected lifetime.</a:t>
            </a:r>
          </a:p>
        </p:txBody>
      </p:sp>
    </p:spTree>
    <p:extLst>
      <p:ext uri="{BB962C8B-B14F-4D97-AF65-F5344CB8AC3E}">
        <p14:creationId xmlns:p14="http://schemas.microsoft.com/office/powerpoint/2010/main" val="17063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108" y="907163"/>
            <a:ext cx="11570677" cy="4524315"/>
          </a:xfrm>
          <a:prstGeom prst="rect">
            <a:avLst/>
          </a:prstGeom>
          <a:noFill/>
        </p:spPr>
        <p:txBody>
          <a:bodyPr wrap="square" rtlCol="0">
            <a:spAutoFit/>
          </a:bodyPr>
          <a:lstStyle/>
          <a:p>
            <a:pPr algn="just"/>
            <a:r>
              <a:rPr lang="en-US" sz="2400" b="1" dirty="0">
                <a:solidFill>
                  <a:srgbClr val="0000FF"/>
                </a:solidFill>
                <a:latin typeface="Arial" panose="020B0604020202020204" pitchFamily="34" charset="0"/>
                <a:cs typeface="Arial" panose="020B0604020202020204" pitchFamily="34" charset="0"/>
              </a:rPr>
              <a:t>3) Group velocity dispersion rise time (</a:t>
            </a:r>
            <a:r>
              <a:rPr lang="en-US" sz="2400" b="1" dirty="0" err="1">
                <a:solidFill>
                  <a:srgbClr val="0000FF"/>
                </a:solidFill>
                <a:latin typeface="Arial" panose="020B0604020202020204" pitchFamily="34" charset="0"/>
                <a:cs typeface="Arial" panose="020B0604020202020204" pitchFamily="34" charset="0"/>
              </a:rPr>
              <a:t>t</a:t>
            </a:r>
            <a:r>
              <a:rPr lang="en-US" sz="2400" b="1" baseline="-25000" dirty="0" err="1">
                <a:solidFill>
                  <a:srgbClr val="0000FF"/>
                </a:solidFill>
                <a:latin typeface="Arial" panose="020B0604020202020204" pitchFamily="34" charset="0"/>
                <a:cs typeface="Arial" panose="020B0604020202020204" pitchFamily="34" charset="0"/>
              </a:rPr>
              <a:t>GVD</a:t>
            </a:r>
            <a:r>
              <a:rPr lang="en-US" sz="2400" b="1" dirty="0">
                <a:solidFill>
                  <a:srgbClr val="0000FF"/>
                </a:solidFill>
                <a:latin typeface="Arial" panose="020B0604020202020204" pitchFamily="34" charset="0"/>
                <a:cs typeface="Arial" panose="020B0604020202020204" pitchFamily="34" charset="0"/>
              </a:rPr>
              <a:t>)</a:t>
            </a:r>
          </a:p>
          <a:p>
            <a:pPr algn="just"/>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group velocity dispersion rise time over a length L is given </a:t>
            </a:r>
          </a:p>
          <a:p>
            <a:pPr algn="just"/>
            <a:endParaRPr lang="en-US"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     Where, </a:t>
            </a:r>
            <a:r>
              <a:rPr lang="el-GR" sz="2400" dirty="0">
                <a:latin typeface="Arial" panose="020B0604020202020204" pitchFamily="34" charset="0"/>
                <a:cs typeface="Arial" panose="020B0604020202020204" pitchFamily="34" charset="0"/>
              </a:rPr>
              <a:t>σ</a:t>
            </a:r>
            <a:r>
              <a:rPr lang="el-GR" sz="2400" baseline="-25000" dirty="0">
                <a:latin typeface="Arial" panose="020B0604020202020204" pitchFamily="34" charset="0"/>
                <a:cs typeface="Arial" panose="020B0604020202020204" pitchFamily="34" charset="0"/>
              </a:rPr>
              <a:t>λ</a:t>
            </a:r>
            <a:r>
              <a:rPr lang="en-IN" sz="2400" baseline="-25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Half spectral width of the source, and D  Dispersion</a:t>
            </a:r>
          </a:p>
          <a:p>
            <a:pPr algn="just"/>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To find the model dispersion rise time, bandwidth B</a:t>
            </a:r>
            <a:r>
              <a:rPr lang="en-US" sz="2400" baseline="-25000" dirty="0">
                <a:latin typeface="Arial" panose="020B0604020202020204" pitchFamily="34" charset="0"/>
                <a:cs typeface="Arial" panose="020B0604020202020204" pitchFamily="34" charset="0"/>
              </a:rPr>
              <a:t>M</a:t>
            </a:r>
            <a:r>
              <a:rPr lang="en-US" sz="2400" dirty="0">
                <a:latin typeface="Arial" panose="020B0604020202020204" pitchFamily="34" charset="0"/>
                <a:cs typeface="Arial" panose="020B0604020202020204" pitchFamily="34" charset="0"/>
              </a:rPr>
              <a:t> in a link of length “L” can be expressed by empirical relation</a:t>
            </a: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Where, “q” is the parameter ranges between “0.5” and “1”, and </a:t>
            </a:r>
          </a:p>
          <a:p>
            <a:pPr algn="just"/>
            <a:r>
              <a:rPr lang="en-US" sz="2400" dirty="0">
                <a:latin typeface="Arial" panose="020B0604020202020204" pitchFamily="34" charset="0"/>
                <a:cs typeface="Arial" panose="020B0604020202020204" pitchFamily="34" charset="0"/>
              </a:rPr>
              <a:t>      B</a:t>
            </a:r>
            <a:r>
              <a:rPr lang="en-US" sz="2400" baseline="-25000" dirty="0">
                <a:latin typeface="Arial" panose="020B0604020202020204" pitchFamily="34" charset="0"/>
                <a:cs typeface="Arial" panose="020B0604020202020204" pitchFamily="34" charset="0"/>
              </a:rPr>
              <a:t>0</a:t>
            </a:r>
            <a:r>
              <a:rPr lang="en-US" sz="2400" dirty="0">
                <a:latin typeface="Arial" panose="020B0604020202020204" pitchFamily="34" charset="0"/>
                <a:cs typeface="Arial" panose="020B0604020202020204" pitchFamily="34" charset="0"/>
              </a:rPr>
              <a:t> is the bandwidth of a 1 km length of cable</a:t>
            </a:r>
          </a:p>
        </p:txBody>
      </p:sp>
      <p:sp>
        <p:nvSpPr>
          <p:cNvPr id="2" name="Rectangle 2"/>
          <p:cNvSpPr>
            <a:spLocks noChangeArrowheads="1"/>
          </p:cNvSpPr>
          <p:nvPr/>
        </p:nvSpPr>
        <p:spPr bwMode="auto">
          <a:xfrm>
            <a:off x="7655859" y="10335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graphicFrame>
        <p:nvGraphicFramePr>
          <p:cNvPr id="10" name="Object 9"/>
          <p:cNvGraphicFramePr>
            <a:graphicFrameLocks noChangeAspect="1"/>
          </p:cNvGraphicFramePr>
          <p:nvPr>
            <p:extLst>
              <p:ext uri="{D42A27DB-BD31-4B8C-83A1-F6EECF244321}">
                <p14:modId xmlns:p14="http://schemas.microsoft.com/office/powerpoint/2010/main" val="192891682"/>
              </p:ext>
            </p:extLst>
          </p:nvPr>
        </p:nvGraphicFramePr>
        <p:xfrm>
          <a:off x="9274171" y="1578792"/>
          <a:ext cx="2437691" cy="551362"/>
        </p:xfrm>
        <a:graphic>
          <a:graphicData uri="http://schemas.openxmlformats.org/presentationml/2006/ole">
            <mc:AlternateContent xmlns:mc="http://schemas.openxmlformats.org/markup-compatibility/2006">
              <mc:Choice xmlns:v="urn:schemas-microsoft-com:vml" Requires="v">
                <p:oleObj name="Equation" r:id="rId2" imgW="939600" imgH="228600" progId="Equation.DSMT4">
                  <p:embed/>
                </p:oleObj>
              </mc:Choice>
              <mc:Fallback>
                <p:oleObj name="Equation" r:id="rId2" imgW="939600" imgH="228600" progId="Equation.DSMT4">
                  <p:embed/>
                  <p:pic>
                    <p:nvPicPr>
                      <p:cNvPr id="0" name="Object 3"/>
                      <p:cNvPicPr>
                        <a:picLocks noChangeAspect="1" noChangeArrowheads="1"/>
                      </p:cNvPicPr>
                      <p:nvPr/>
                    </p:nvPicPr>
                    <p:blipFill>
                      <a:blip r:embed="rId3"/>
                      <a:srcRect/>
                      <a:stretch>
                        <a:fillRect/>
                      </a:stretch>
                    </p:blipFill>
                    <p:spPr bwMode="auto">
                      <a:xfrm>
                        <a:off x="9274171" y="1578792"/>
                        <a:ext cx="2437691" cy="551362"/>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28286284"/>
              </p:ext>
            </p:extLst>
          </p:nvPr>
        </p:nvGraphicFramePr>
        <p:xfrm>
          <a:off x="4643123" y="3859822"/>
          <a:ext cx="1640515" cy="791307"/>
        </p:xfrm>
        <a:graphic>
          <a:graphicData uri="http://schemas.openxmlformats.org/presentationml/2006/ole">
            <mc:AlternateContent xmlns:mc="http://schemas.openxmlformats.org/markup-compatibility/2006">
              <mc:Choice xmlns:v="urn:schemas-microsoft-com:vml" Requires="v">
                <p:oleObj name="Equation" r:id="rId4" imgW="812520" imgH="393480" progId="Equation.DSMT4">
                  <p:embed/>
                </p:oleObj>
              </mc:Choice>
              <mc:Fallback>
                <p:oleObj name="Equation" r:id="rId4" imgW="812520" imgH="393480" progId="Equation.DSMT4">
                  <p:embed/>
                  <p:pic>
                    <p:nvPicPr>
                      <p:cNvPr id="0" name="Object 5"/>
                      <p:cNvPicPr>
                        <a:picLocks noChangeAspect="1" noChangeArrowheads="1"/>
                      </p:cNvPicPr>
                      <p:nvPr/>
                    </p:nvPicPr>
                    <p:blipFill>
                      <a:blip r:embed="rId5"/>
                      <a:srcRect/>
                      <a:stretch>
                        <a:fillRect/>
                      </a:stretch>
                    </p:blipFill>
                    <p:spPr bwMode="auto">
                      <a:xfrm>
                        <a:off x="4643123" y="3859822"/>
                        <a:ext cx="1640515" cy="791307"/>
                      </a:xfrm>
                      <a:prstGeom prst="rect">
                        <a:avLst/>
                      </a:prstGeom>
                      <a:noFill/>
                    </p:spPr>
                  </p:pic>
                </p:oleObj>
              </mc:Fallback>
            </mc:AlternateContent>
          </a:graphicData>
        </a:graphic>
      </p:graphicFrame>
    </p:spTree>
    <p:extLst>
      <p:ext uri="{BB962C8B-B14F-4D97-AF65-F5344CB8AC3E}">
        <p14:creationId xmlns:p14="http://schemas.microsoft.com/office/powerpoint/2010/main" val="165883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522" y="649031"/>
            <a:ext cx="11447585"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At q=0.5, the steady stat model equilibrium has been reached and q=1 indicated little mode mixing. Based on the field experience, a reasonable estimate is q=0.7.</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Based on the curve fitting of experimental data the bandwidth BM is given as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Where, </a:t>
            </a:r>
            <a:r>
              <a:rPr lang="en-US" sz="2000" dirty="0" err="1">
                <a:latin typeface="Arial" panose="020B0604020202020204" pitchFamily="34" charset="0"/>
                <a:cs typeface="Arial" panose="020B0604020202020204" pitchFamily="34" charset="0"/>
              </a:rPr>
              <a:t>Bn</a:t>
            </a:r>
            <a:r>
              <a:rPr lang="en-US" sz="2000" dirty="0">
                <a:latin typeface="Arial" panose="020B0604020202020204" pitchFamily="34" charset="0"/>
                <a:cs typeface="Arial" panose="020B0604020202020204" pitchFamily="34" charset="0"/>
              </a:rPr>
              <a:t> is the bandwidth of the n</a:t>
            </a:r>
            <a:r>
              <a:rPr lang="en-US" sz="2000" baseline="-25000" dirty="0">
                <a:latin typeface="Arial" panose="020B0604020202020204" pitchFamily="34" charset="0"/>
                <a:cs typeface="Arial" panose="020B0604020202020204" pitchFamily="34" charset="0"/>
              </a:rPr>
              <a:t>th</a:t>
            </a:r>
            <a:r>
              <a:rPr lang="en-US" sz="2000" dirty="0">
                <a:latin typeface="Arial" panose="020B0604020202020204" pitchFamily="34" charset="0"/>
                <a:cs typeface="Arial" panose="020B0604020202020204" pitchFamily="34" charset="0"/>
              </a:rPr>
              <a:t> section.</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above equation can be written as </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M</a:t>
            </a:r>
            <a:r>
              <a:rPr lang="en-US" sz="2000" dirty="0">
                <a:latin typeface="Arial" panose="020B0604020202020204" pitchFamily="34" charset="0"/>
                <a:cs typeface="Arial" panose="020B0604020202020204" pitchFamily="34" charset="0"/>
              </a:rPr>
              <a:t>(N) is the pulse broadening occurring over “N” cable sections, and </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is the individual pulse broadening.</a:t>
            </a:r>
          </a:p>
        </p:txBody>
      </p:sp>
      <p:sp>
        <p:nvSpPr>
          <p:cNvPr id="2" name="Rectangle 2"/>
          <p:cNvSpPr>
            <a:spLocks noChangeArrowheads="1"/>
          </p:cNvSpPr>
          <p:nvPr/>
        </p:nvSpPr>
        <p:spPr bwMode="auto">
          <a:xfrm>
            <a:off x="773723" y="1644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2780304327"/>
              </p:ext>
            </p:extLst>
          </p:nvPr>
        </p:nvGraphicFramePr>
        <p:xfrm>
          <a:off x="3714017" y="1957980"/>
          <a:ext cx="2381983" cy="1363731"/>
        </p:xfrm>
        <a:graphic>
          <a:graphicData uri="http://schemas.openxmlformats.org/presentationml/2006/ole">
            <mc:AlternateContent xmlns:mc="http://schemas.openxmlformats.org/markup-compatibility/2006">
              <mc:Choice xmlns:v="urn:schemas-microsoft-com:vml" Requires="v">
                <p:oleObj name="Equation" r:id="rId2" imgW="1244600" imgH="711200" progId="Equation.DSMT4">
                  <p:embed/>
                </p:oleObj>
              </mc:Choice>
              <mc:Fallback>
                <p:oleObj name="Equation" r:id="rId2" imgW="1244600" imgH="711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017" y="1957980"/>
                        <a:ext cx="2381983" cy="1363731"/>
                      </a:xfrm>
                      <a:prstGeom prst="rect">
                        <a:avLst/>
                      </a:prstGeom>
                      <a:noFill/>
                    </p:spPr>
                  </p:pic>
                </p:oleObj>
              </mc:Fallback>
            </mc:AlternateContent>
          </a:graphicData>
        </a:graphic>
      </p:graphicFrame>
      <p:sp>
        <p:nvSpPr>
          <p:cNvPr id="7" name="TextBox 6"/>
          <p:cNvSpPr txBox="1"/>
          <p:nvPr/>
        </p:nvSpPr>
        <p:spPr>
          <a:xfrm>
            <a:off x="3754302" y="2700"/>
            <a:ext cx="4074833" cy="646331"/>
          </a:xfrm>
          <a:prstGeom prst="rect">
            <a:avLst/>
          </a:prstGeom>
          <a:noFill/>
        </p:spPr>
        <p:txBody>
          <a:bodyPr wrap="none" rtlCol="0">
            <a:spAutoFit/>
          </a:bodyPr>
          <a:lstStyle/>
          <a:p>
            <a:r>
              <a:rPr lang="en-US" sz="3600" b="1" dirty="0">
                <a:solidFill>
                  <a:srgbClr val="C00000"/>
                </a:solidFill>
                <a:latin typeface="Arial" panose="020B0604020202020204" pitchFamily="34" charset="0"/>
                <a:cs typeface="Arial" panose="020B0604020202020204" pitchFamily="34" charset="0"/>
              </a:rPr>
              <a:t>Rise Time Budget</a:t>
            </a:r>
          </a:p>
        </p:txBody>
      </p:sp>
      <p:sp>
        <p:nvSpPr>
          <p:cNvPr id="8" name="Rectangle 5"/>
          <p:cNvSpPr>
            <a:spLocks noChangeArrowheads="1"/>
          </p:cNvSpPr>
          <p:nvPr/>
        </p:nvSpPr>
        <p:spPr bwMode="auto">
          <a:xfrm>
            <a:off x="15947005" y="34856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1067231712"/>
              </p:ext>
            </p:extLst>
          </p:nvPr>
        </p:nvGraphicFramePr>
        <p:xfrm>
          <a:off x="3622430" y="4344417"/>
          <a:ext cx="2277207" cy="1155348"/>
        </p:xfrm>
        <a:graphic>
          <a:graphicData uri="http://schemas.openxmlformats.org/presentationml/2006/ole">
            <mc:AlternateContent xmlns:mc="http://schemas.openxmlformats.org/markup-compatibility/2006">
              <mc:Choice xmlns:v="urn:schemas-microsoft-com:vml" Requires="v">
                <p:oleObj name="Equation" r:id="rId4" imgW="1295280" imgH="660240" progId="Equation.DSMT4">
                  <p:embed/>
                </p:oleObj>
              </mc:Choice>
              <mc:Fallback>
                <p:oleObj name="Equation" r:id="rId4" imgW="1295280" imgH="660240" progId="Equation.DSMT4">
                  <p:embed/>
                  <p:pic>
                    <p:nvPicPr>
                      <p:cNvPr id="0" name="Object 4"/>
                      <p:cNvPicPr>
                        <a:picLocks noChangeAspect="1" noChangeArrowheads="1"/>
                      </p:cNvPicPr>
                      <p:nvPr/>
                    </p:nvPicPr>
                    <p:blipFill>
                      <a:blip r:embed="rId5"/>
                      <a:srcRect/>
                      <a:stretch>
                        <a:fillRect/>
                      </a:stretch>
                    </p:blipFill>
                    <p:spPr bwMode="auto">
                      <a:xfrm>
                        <a:off x="3622430" y="4344417"/>
                        <a:ext cx="2277207" cy="1155348"/>
                      </a:xfrm>
                      <a:prstGeom prst="rect">
                        <a:avLst/>
                      </a:prstGeom>
                      <a:noFill/>
                    </p:spPr>
                  </p:pic>
                </p:oleObj>
              </mc:Fallback>
            </mc:AlternateContent>
          </a:graphicData>
        </a:graphic>
      </p:graphicFrame>
    </p:spTree>
    <p:extLst>
      <p:ext uri="{BB962C8B-B14F-4D97-AF65-F5344CB8AC3E}">
        <p14:creationId xmlns:p14="http://schemas.microsoft.com/office/powerpoint/2010/main" val="268533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05103" y="275220"/>
                <a:ext cx="11981794" cy="594008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Relation between the Fiber Rise time and the 3-dB Bandwidth (FWHM):</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We are assuming that the optical power emerging from the fiber has a Gaussian temporal response and it is given by</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Where,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is the rms pulse width.</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Fourier Transform of g(t) is given by</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time (t</a:t>
                </a:r>
                <a:r>
                  <a:rPr lang="en-US" sz="2000" baseline="-25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 is required for the pulse to reach its half maximum value is expressed as,	g (t</a:t>
                </a:r>
                <a:r>
                  <a:rPr lang="en-US" sz="2000" baseline="-25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)=0.5 g(0)</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It is given by 	t</a:t>
                </a:r>
                <a:r>
                  <a:rPr lang="en-US" sz="2000" baseline="-25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 = (2 ln 2)</a:t>
                </a:r>
                <a:r>
                  <a:rPr lang="en-US" sz="2000" baseline="30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rPr>
                      <m:t>𝜎</m:t>
                    </m:r>
                  </m:oMath>
                </a14:m>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a:t>
                </a:r>
                <a:r>
                  <a:rPr lang="en-US" sz="2000" baseline="-25000" dirty="0">
                    <a:latin typeface="Arial" panose="020B0604020202020204" pitchFamily="34" charset="0"/>
                    <a:cs typeface="Arial" panose="020B0604020202020204" pitchFamily="34" charset="0"/>
                  </a:rPr>
                  <a:t>FWHM</a:t>
                </a:r>
                <a:r>
                  <a:rPr lang="en-US" sz="2000" dirty="0">
                    <a:latin typeface="Arial" panose="020B0604020202020204" pitchFamily="34" charset="0"/>
                    <a:cs typeface="Arial" panose="020B0604020202020204" pitchFamily="34" charset="0"/>
                  </a:rPr>
                  <a:t> = 2t</a:t>
                </a:r>
                <a:r>
                  <a:rPr lang="en-US" sz="2000" baseline="-25000" dirty="0">
                    <a:latin typeface="Arial" panose="020B0604020202020204" pitchFamily="34" charset="0"/>
                    <a:cs typeface="Arial" panose="020B0604020202020204" pitchFamily="34" charset="0"/>
                  </a:rPr>
                  <a:t>1/2</a:t>
                </a:r>
                <a:r>
                  <a:rPr lang="en-US" sz="2000" dirty="0">
                    <a:latin typeface="Arial" panose="020B0604020202020204" pitchFamily="34" charset="0"/>
                    <a:cs typeface="Arial" panose="020B0604020202020204" pitchFamily="34" charset="0"/>
                  </a:rPr>
                  <a:t> = 2</a:t>
                </a:r>
                <a14:m>
                  <m:oMath xmlns:m="http://schemas.openxmlformats.org/officeDocument/2006/math">
                    <m:r>
                      <a:rPr lang="en-US" sz="2000" i="1" smtClean="0">
                        <a:latin typeface="Cambria Math" panose="02040503050406030204" pitchFamily="18" charset="0"/>
                      </a:rPr>
                      <m:t>𝜎</m:t>
                    </m:r>
                  </m:oMath>
                </a14:m>
                <a:r>
                  <a:rPr lang="en-US" sz="2000" dirty="0">
                    <a:latin typeface="Arial" panose="020B0604020202020204" pitchFamily="34" charset="0"/>
                    <a:cs typeface="Arial" panose="020B0604020202020204" pitchFamily="34" charset="0"/>
                  </a:rPr>
                  <a:t> (2 ln 2)</a:t>
                </a:r>
                <a:r>
                  <a:rPr lang="en-US" sz="2000" baseline="30000" dirty="0">
                    <a:latin typeface="Arial" panose="020B0604020202020204" pitchFamily="34" charset="0"/>
                    <a:cs typeface="Arial" panose="020B0604020202020204" pitchFamily="34" charset="0"/>
                  </a:rPr>
                  <a:t>1/2</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Where, t</a:t>
                </a:r>
                <a:r>
                  <a:rPr lang="en-US" sz="2000" baseline="-25000" dirty="0">
                    <a:latin typeface="Arial" panose="020B0604020202020204" pitchFamily="34" charset="0"/>
                    <a:cs typeface="Arial" panose="020B0604020202020204" pitchFamily="34" charset="0"/>
                  </a:rPr>
                  <a:t>FWHM </a:t>
                </a:r>
                <a:r>
                  <a:rPr lang="en-US" sz="2000" dirty="0">
                    <a:latin typeface="Arial" panose="020B0604020202020204" pitchFamily="34" charset="0"/>
                    <a:cs typeface="Arial" panose="020B0604020202020204" pitchFamily="34" charset="0"/>
                  </a:rPr>
                  <a:t> is the full width of the pulse at its half maximum value</a:t>
                </a:r>
              </a:p>
            </p:txBody>
          </p:sp>
        </mc:Choice>
        <mc:Fallback xmlns="">
          <p:sp>
            <p:nvSpPr>
              <p:cNvPr id="4" name="TextBox 3"/>
              <p:cNvSpPr txBox="1">
                <a:spLocks noRot="1" noChangeAspect="1" noMove="1" noResize="1" noEditPoints="1" noAdjustHandles="1" noChangeArrowheads="1" noChangeShapeType="1" noTextEdit="1"/>
              </p:cNvSpPr>
              <p:nvPr/>
            </p:nvSpPr>
            <p:spPr>
              <a:xfrm>
                <a:off x="105103" y="275220"/>
                <a:ext cx="11981794" cy="5940088"/>
              </a:xfrm>
              <a:prstGeom prst="rect">
                <a:avLst/>
              </a:prstGeom>
              <a:blipFill>
                <a:blip r:embed="rId3"/>
                <a:stretch>
                  <a:fillRect l="-509" t="-410" r="-254" b="-923"/>
                </a:stretch>
              </a:blipFill>
            </p:spPr>
            <p:txBody>
              <a:bodyPr/>
              <a:lstStyle/>
              <a:p>
                <a:r>
                  <a:rPr lang="en-IN">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2453347124"/>
              </p:ext>
            </p:extLst>
          </p:nvPr>
        </p:nvGraphicFramePr>
        <p:xfrm>
          <a:off x="2782888" y="1171575"/>
          <a:ext cx="2887662" cy="923925"/>
        </p:xfrm>
        <a:graphic>
          <a:graphicData uri="http://schemas.openxmlformats.org/presentationml/2006/ole">
            <mc:AlternateContent xmlns:mc="http://schemas.openxmlformats.org/markup-compatibility/2006">
              <mc:Choice xmlns:v="urn:schemas-microsoft-com:vml" Requires="v">
                <p:oleObj name="Equation" r:id="rId4" imgW="1307880" imgH="419040" progId="Equation.DSMT4">
                  <p:embed/>
                </p:oleObj>
              </mc:Choice>
              <mc:Fallback>
                <p:oleObj name="Equation" r:id="rId4" imgW="1307880" imgH="419040" progId="Equation.DSMT4">
                  <p:embed/>
                  <p:pic>
                    <p:nvPicPr>
                      <p:cNvPr id="0" name="Object 1"/>
                      <p:cNvPicPr>
                        <a:picLocks noChangeAspect="1" noChangeArrowheads="1"/>
                      </p:cNvPicPr>
                      <p:nvPr/>
                    </p:nvPicPr>
                    <p:blipFill>
                      <a:blip r:embed="rId5"/>
                      <a:srcRect/>
                      <a:stretch>
                        <a:fillRect/>
                      </a:stretch>
                    </p:blipFill>
                    <p:spPr bwMode="auto">
                      <a:xfrm>
                        <a:off x="2782888" y="1171575"/>
                        <a:ext cx="2887662" cy="923925"/>
                      </a:xfrm>
                      <a:prstGeom prst="rect">
                        <a:avLst/>
                      </a:prstGeom>
                      <a:noFill/>
                    </p:spPr>
                  </p:pic>
                </p:oleObj>
              </mc:Fallback>
            </mc:AlternateContent>
          </a:graphicData>
        </a:graphic>
      </p:graphicFrame>
      <p:sp>
        <p:nvSpPr>
          <p:cNvPr id="8" name="Rectangle 4"/>
          <p:cNvSpPr>
            <a:spLocks noChangeArrowheads="1"/>
          </p:cNvSpPr>
          <p:nvPr/>
        </p:nvSpPr>
        <p:spPr bwMode="auto">
          <a:xfrm>
            <a:off x="6735378" y="12397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782874331"/>
              </p:ext>
            </p:extLst>
          </p:nvPr>
        </p:nvGraphicFramePr>
        <p:xfrm>
          <a:off x="5029670" y="2520360"/>
          <a:ext cx="2535792" cy="814415"/>
        </p:xfrm>
        <a:graphic>
          <a:graphicData uri="http://schemas.openxmlformats.org/presentationml/2006/ole">
            <mc:AlternateContent xmlns:mc="http://schemas.openxmlformats.org/markup-compatibility/2006">
              <mc:Choice xmlns:v="urn:schemas-microsoft-com:vml" Requires="v">
                <p:oleObj name="Equation" r:id="rId6" imgW="1308100" imgH="419100" progId="Equation.DSMT4">
                  <p:embed/>
                </p:oleObj>
              </mc:Choice>
              <mc:Fallback>
                <p:oleObj name="Equation" r:id="rId6" imgW="13081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670" y="2520360"/>
                        <a:ext cx="2535792" cy="814415"/>
                      </a:xfrm>
                      <a:prstGeom prst="rect">
                        <a:avLst/>
                      </a:prstGeom>
                      <a:noFill/>
                    </p:spPr>
                  </p:pic>
                </p:oleObj>
              </mc:Fallback>
            </mc:AlternateContent>
          </a:graphicData>
        </a:graphic>
      </p:graphicFrame>
    </p:spTree>
    <p:extLst>
      <p:ext uri="{BB962C8B-B14F-4D97-AF65-F5344CB8AC3E}">
        <p14:creationId xmlns:p14="http://schemas.microsoft.com/office/powerpoint/2010/main" val="196746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316" y="182112"/>
            <a:ext cx="11772899" cy="624786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Relation between t</a:t>
            </a:r>
            <a:r>
              <a:rPr lang="en-US" sz="2400" baseline="-25000" dirty="0">
                <a:latin typeface="Arial" panose="020B0604020202020204" pitchFamily="34" charset="0"/>
                <a:cs typeface="Arial" panose="020B0604020202020204" pitchFamily="34" charset="0"/>
              </a:rPr>
              <a:t>FWHM</a:t>
            </a:r>
            <a:r>
              <a:rPr lang="en-US" sz="2400" dirty="0">
                <a:latin typeface="Arial" panose="020B0604020202020204" pitchFamily="34" charset="0"/>
                <a:cs typeface="Arial" panose="020B0604020202020204" pitchFamily="34" charset="0"/>
              </a:rPr>
              <a:t> and 3-dB Optical Bandwidth:</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3-dB optical bandwidth B</a:t>
            </a:r>
            <a:r>
              <a:rPr lang="en-US" sz="2400" baseline="-25000" dirty="0">
                <a:latin typeface="Arial" panose="020B0604020202020204" pitchFamily="34" charset="0"/>
                <a:cs typeface="Arial" panose="020B0604020202020204" pitchFamily="34" charset="0"/>
              </a:rPr>
              <a:t>3dB</a:t>
            </a:r>
            <a:r>
              <a:rPr lang="en-US" sz="2400" dirty="0">
                <a:latin typeface="Arial" panose="020B0604020202020204" pitchFamily="34" charset="0"/>
                <a:cs typeface="Arial" panose="020B0604020202020204" pitchFamily="34" charset="0"/>
              </a:rPr>
              <a:t> is defined as, “the modulation frequency f</a:t>
            </a:r>
            <a:r>
              <a:rPr lang="en-US" sz="2400" baseline="-25000" dirty="0">
                <a:latin typeface="Arial" panose="020B0604020202020204" pitchFamily="34" charset="0"/>
                <a:cs typeface="Arial" panose="020B0604020202020204" pitchFamily="34" charset="0"/>
              </a:rPr>
              <a:t>3dB</a:t>
            </a:r>
            <a:r>
              <a:rPr lang="en-US" sz="2400" dirty="0">
                <a:latin typeface="Arial" panose="020B0604020202020204" pitchFamily="34" charset="0"/>
                <a:cs typeface="Arial" panose="020B0604020202020204" pitchFamily="34" charset="0"/>
              </a:rPr>
              <a:t> at which the received optical power has fallen to 0.5 of the zero frequency value”.</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t</a:t>
            </a:r>
            <a:r>
              <a:rPr lang="en-US" sz="2400" baseline="-25000" dirty="0">
                <a:latin typeface="Arial" panose="020B0604020202020204" pitchFamily="34" charset="0"/>
                <a:cs typeface="Arial" panose="020B0604020202020204" pitchFamily="34" charset="0"/>
              </a:rPr>
              <a:t>FWHM</a:t>
            </a:r>
            <a:r>
              <a:rPr lang="en-US" sz="2400" dirty="0">
                <a:latin typeface="Arial" panose="020B0604020202020204" pitchFamily="34" charset="0"/>
                <a:cs typeface="Arial" panose="020B0604020202020204" pitchFamily="34" charset="0"/>
              </a:rPr>
              <a:t> is the rise time resulting from model dispersion and it is given by,</a:t>
            </a: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a:t>
            </a:r>
            <a:r>
              <a:rPr lang="en-US" sz="2400" dirty="0" err="1">
                <a:latin typeface="Arial" panose="020B0604020202020204" pitchFamily="34" charset="0"/>
                <a:cs typeface="Arial" panose="020B0604020202020204" pitchFamily="34" charset="0"/>
              </a:rPr>
              <a:t>t</a:t>
            </a:r>
            <a:r>
              <a:rPr lang="en-US" sz="2400" baseline="-25000" dirty="0" err="1">
                <a:latin typeface="Arial" panose="020B0604020202020204" pitchFamily="34" charset="0"/>
                <a:cs typeface="Arial" panose="020B0604020202020204" pitchFamily="34" charset="0"/>
              </a:rPr>
              <a:t>mod</a:t>
            </a:r>
            <a:r>
              <a:rPr lang="en-US" sz="2400" dirty="0">
                <a:latin typeface="Arial" panose="020B0604020202020204" pitchFamily="34" charset="0"/>
                <a:cs typeface="Arial" panose="020B0604020202020204" pitchFamily="34" charset="0"/>
              </a:rPr>
              <a:t> and BM are expressed in nanoseconds and MHz respectively, then </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baseline="-25000"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6752492" y="27959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2405906153"/>
              </p:ext>
            </p:extLst>
          </p:nvPr>
        </p:nvGraphicFramePr>
        <p:xfrm>
          <a:off x="3348194" y="1823386"/>
          <a:ext cx="2692121" cy="910868"/>
        </p:xfrm>
        <a:graphic>
          <a:graphicData uri="http://schemas.openxmlformats.org/presentationml/2006/ole">
            <mc:AlternateContent xmlns:mc="http://schemas.openxmlformats.org/markup-compatibility/2006">
              <mc:Choice xmlns:v="urn:schemas-microsoft-com:vml" Requires="v">
                <p:oleObj name="Equation" r:id="rId2" imgW="1269449" imgH="431613" progId="Equation.DSMT4">
                  <p:embed/>
                </p:oleObj>
              </mc:Choice>
              <mc:Fallback>
                <p:oleObj name="Equation" r:id="rId2" imgW="1269449" imgH="431613"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194" y="1823386"/>
                        <a:ext cx="2692121" cy="910868"/>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83141560"/>
              </p:ext>
            </p:extLst>
          </p:nvPr>
        </p:nvGraphicFramePr>
        <p:xfrm>
          <a:off x="3961381" y="3781281"/>
          <a:ext cx="2618281" cy="843473"/>
        </p:xfrm>
        <a:graphic>
          <a:graphicData uri="http://schemas.openxmlformats.org/presentationml/2006/ole">
            <mc:AlternateContent xmlns:mc="http://schemas.openxmlformats.org/markup-compatibility/2006">
              <mc:Choice xmlns:v="urn:schemas-microsoft-com:vml" Requires="v">
                <p:oleObj name="Equation" r:id="rId4" imgW="1422400" imgH="457200" progId="Equation.DSMT4">
                  <p:embed/>
                </p:oleObj>
              </mc:Choice>
              <mc:Fallback>
                <p:oleObj name="Equation" r:id="rId4" imgW="1422400" imgH="457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1381" y="3781281"/>
                        <a:ext cx="2618281" cy="843473"/>
                      </a:xfrm>
                      <a:prstGeom prst="rect">
                        <a:avLst/>
                      </a:prstGeom>
                      <a:noFill/>
                    </p:spPr>
                  </p:pic>
                </p:oleObj>
              </mc:Fallback>
            </mc:AlternateContent>
          </a:graphicData>
        </a:graphic>
      </p:graphicFrame>
      <p:sp>
        <p:nvSpPr>
          <p:cNvPr id="10" name="Rectangle 6"/>
          <p:cNvSpPr>
            <a:spLocks noChangeArrowheads="1"/>
          </p:cNvSpPr>
          <p:nvPr/>
        </p:nvSpPr>
        <p:spPr bwMode="auto">
          <a:xfrm>
            <a:off x="2822330" y="39870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Object 10"/>
          <p:cNvGraphicFramePr>
            <a:graphicFrameLocks noChangeAspect="1"/>
          </p:cNvGraphicFramePr>
          <p:nvPr>
            <p:extLst>
              <p:ext uri="{D42A27DB-BD31-4B8C-83A1-F6EECF244321}">
                <p14:modId xmlns:p14="http://schemas.microsoft.com/office/powerpoint/2010/main" val="1633887095"/>
              </p:ext>
            </p:extLst>
          </p:nvPr>
        </p:nvGraphicFramePr>
        <p:xfrm>
          <a:off x="4213242" y="5564298"/>
          <a:ext cx="2792038" cy="957270"/>
        </p:xfrm>
        <a:graphic>
          <a:graphicData uri="http://schemas.openxmlformats.org/presentationml/2006/ole">
            <mc:AlternateContent xmlns:mc="http://schemas.openxmlformats.org/markup-compatibility/2006">
              <mc:Choice xmlns:v="urn:schemas-microsoft-com:vml" Requires="v">
                <p:oleObj name="Equation" r:id="rId6" imgW="1333500" imgH="457200" progId="Equation.DSMT4">
                  <p:embed/>
                </p:oleObj>
              </mc:Choice>
              <mc:Fallback>
                <p:oleObj name="Equation" r:id="rId6" imgW="133350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3242" y="5564298"/>
                        <a:ext cx="2792038" cy="957270"/>
                      </a:xfrm>
                      <a:prstGeom prst="rect">
                        <a:avLst/>
                      </a:prstGeom>
                      <a:noFill/>
                    </p:spPr>
                  </p:pic>
                </p:oleObj>
              </mc:Fallback>
            </mc:AlternateContent>
          </a:graphicData>
        </a:graphic>
      </p:graphicFrame>
    </p:spTree>
    <p:extLst>
      <p:ext uri="{BB962C8B-B14F-4D97-AF65-F5344CB8AC3E}">
        <p14:creationId xmlns:p14="http://schemas.microsoft.com/office/powerpoint/2010/main" val="367480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78368" y="0"/>
            <a:ext cx="3174843" cy="584775"/>
          </a:xfrm>
          <a:prstGeom prst="rect">
            <a:avLst/>
          </a:prstGeom>
          <a:noFill/>
        </p:spPr>
        <p:txBody>
          <a:bodyPr wrap="none" rtlCol="0">
            <a:spAutoFit/>
          </a:bodyPr>
          <a:lstStyle/>
          <a:p>
            <a:r>
              <a:rPr lang="en-US" sz="4800" b="1" baseline="3000" dirty="0">
                <a:solidFill>
                  <a:srgbClr val="C00000"/>
                </a:solidFill>
                <a:latin typeface="Arial" panose="020B0604020202020204" pitchFamily="34" charset="0"/>
                <a:cs typeface="Arial" panose="020B0604020202020204" pitchFamily="34" charset="0"/>
              </a:rPr>
              <a:t>Total Rise Time</a:t>
            </a:r>
          </a:p>
        </p:txBody>
      </p:sp>
      <p:sp>
        <p:nvSpPr>
          <p:cNvPr id="5" name="TextBox 4"/>
          <p:cNvSpPr txBox="1"/>
          <p:nvPr/>
        </p:nvSpPr>
        <p:spPr>
          <a:xfrm>
            <a:off x="144314" y="529572"/>
            <a:ext cx="396134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The total rise time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sys</a:t>
            </a:r>
            <a:r>
              <a:rPr lang="en-US" sz="2800" dirty="0">
                <a:latin typeface="Arial" panose="020B0604020202020204" pitchFamily="34" charset="0"/>
                <a:cs typeface="Arial" panose="020B0604020202020204" pitchFamily="34" charset="0"/>
              </a:rPr>
              <a:t> is</a:t>
            </a:r>
          </a:p>
        </p:txBody>
      </p:sp>
      <p:sp>
        <p:nvSpPr>
          <p:cNvPr id="8" name="TextBox 7"/>
          <p:cNvSpPr txBox="1"/>
          <p:nvPr/>
        </p:nvSpPr>
        <p:spPr>
          <a:xfrm>
            <a:off x="284284" y="3949281"/>
            <a:ext cx="11623431" cy="1938992"/>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Where all the times are given in nanoseconds, </a:t>
            </a:r>
          </a:p>
          <a:p>
            <a:pPr algn="just"/>
            <a:r>
              <a:rPr lang="el-GR" sz="2400" dirty="0">
                <a:latin typeface="Arial" panose="020B0604020202020204" pitchFamily="34" charset="0"/>
                <a:cs typeface="Arial" panose="020B0604020202020204" pitchFamily="34" charset="0"/>
              </a:rPr>
              <a:t>σ</a:t>
            </a:r>
            <a:r>
              <a:rPr lang="el-GR" sz="2400" baseline="-25000" dirty="0">
                <a:latin typeface="Arial" panose="020B0604020202020204" pitchFamily="34" charset="0"/>
                <a:cs typeface="Arial" panose="020B0604020202020204" pitchFamily="34" charset="0"/>
              </a:rPr>
              <a:t>λ</a:t>
            </a:r>
            <a:r>
              <a:rPr lang="en-US" sz="2400" dirty="0">
                <a:latin typeface="Arial" panose="020B0604020202020204" pitchFamily="34" charset="0"/>
                <a:cs typeface="Arial" panose="020B0604020202020204" pitchFamily="34" charset="0"/>
              </a:rPr>
              <a:t> is the half power spectral width of the source, and </a:t>
            </a:r>
          </a:p>
          <a:p>
            <a:pPr algn="just"/>
            <a:r>
              <a:rPr lang="en-US" sz="2400" dirty="0">
                <a:latin typeface="Arial" panose="020B0604020202020204" pitchFamily="34" charset="0"/>
                <a:cs typeface="Arial" panose="020B0604020202020204" pitchFamily="34" charset="0"/>
              </a:rPr>
              <a:t>the dispersion D is in ns/(nm.km) and is 0.07 ns/(ns.km) in the 800-900 nm region.</a:t>
            </a:r>
          </a:p>
          <a:p>
            <a:pPr algn="just"/>
            <a:r>
              <a:rPr lang="en-US" sz="2400" dirty="0">
                <a:latin typeface="Arial" panose="020B0604020202020204" pitchFamily="34" charset="0"/>
                <a:cs typeface="Arial" panose="020B0604020202020204" pitchFamily="34" charset="0"/>
              </a:rPr>
              <a:t> </a:t>
            </a:r>
          </a:p>
          <a:p>
            <a:pPr algn="just"/>
            <a:r>
              <a:rPr lang="en-US" sz="2400" dirty="0">
                <a:latin typeface="Arial" panose="020B0604020202020204" pitchFamily="34" charset="0"/>
                <a:cs typeface="Arial" panose="020B0604020202020204" pitchFamily="34" charset="0"/>
              </a:rPr>
              <a:t>This is due to the material dispersion for a dispersion shifted fiber and it is given by</a:t>
            </a:r>
          </a:p>
        </p:txBody>
      </p:sp>
      <p:graphicFrame>
        <p:nvGraphicFramePr>
          <p:cNvPr id="11" name="Object 10"/>
          <p:cNvGraphicFramePr>
            <a:graphicFrameLocks noChangeAspect="1"/>
          </p:cNvGraphicFramePr>
          <p:nvPr>
            <p:extLst>
              <p:ext uri="{D42A27DB-BD31-4B8C-83A1-F6EECF244321}">
                <p14:modId xmlns:p14="http://schemas.microsoft.com/office/powerpoint/2010/main" val="3675779482"/>
              </p:ext>
            </p:extLst>
          </p:nvPr>
        </p:nvGraphicFramePr>
        <p:xfrm>
          <a:off x="3978368" y="1052792"/>
          <a:ext cx="4213225" cy="679450"/>
        </p:xfrm>
        <a:graphic>
          <a:graphicData uri="http://schemas.openxmlformats.org/presentationml/2006/ole">
            <mc:AlternateContent xmlns:mc="http://schemas.openxmlformats.org/markup-compatibility/2006">
              <mc:Choice xmlns:v="urn:schemas-microsoft-com:vml" Requires="v">
                <p:oleObj name="Equation" r:id="rId2" imgW="1828800" imgH="291960" progId="Equation.DSMT4">
                  <p:embed/>
                </p:oleObj>
              </mc:Choice>
              <mc:Fallback>
                <p:oleObj name="Equation" r:id="rId2" imgW="1828800" imgH="291960" progId="Equation.DSMT4">
                  <p:embed/>
                  <p:pic>
                    <p:nvPicPr>
                      <p:cNvPr id="3" name="Object 2"/>
                      <p:cNvPicPr>
                        <a:picLocks noChangeAspect="1" noChangeArrowheads="1"/>
                      </p:cNvPicPr>
                      <p:nvPr/>
                    </p:nvPicPr>
                    <p:blipFill>
                      <a:blip r:embed="rId3"/>
                      <a:srcRect/>
                      <a:stretch>
                        <a:fillRect/>
                      </a:stretch>
                    </p:blipFill>
                    <p:spPr bwMode="auto">
                      <a:xfrm>
                        <a:off x="3978368" y="1052792"/>
                        <a:ext cx="4213225" cy="679450"/>
                      </a:xfrm>
                      <a:prstGeom prst="rect">
                        <a:avLst/>
                      </a:prstGeom>
                      <a:noFill/>
                    </p:spPr>
                  </p:pic>
                </p:oleObj>
              </mc:Fallback>
            </mc:AlternateContent>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3228941185"/>
              </p:ext>
            </p:extLst>
          </p:nvPr>
        </p:nvGraphicFramePr>
        <p:xfrm>
          <a:off x="2124984" y="1900200"/>
          <a:ext cx="7691956" cy="1767071"/>
        </p:xfrm>
        <a:graphic>
          <a:graphicData uri="http://schemas.openxmlformats.org/presentationml/2006/ole">
            <mc:AlternateContent xmlns:mc="http://schemas.openxmlformats.org/markup-compatibility/2006">
              <mc:Choice xmlns:v="urn:schemas-microsoft-com:vml" Requires="v">
                <p:oleObj name="Equation" r:id="rId4" imgW="2819400" imgH="647700" progId="Equation.DSMT4">
                  <p:embed/>
                </p:oleObj>
              </mc:Choice>
              <mc:Fallback>
                <p:oleObj name="Equation" r:id="rId4" imgW="2819400" imgH="647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984" y="1900200"/>
                        <a:ext cx="7691956" cy="1767071"/>
                      </a:xfrm>
                      <a:prstGeom prst="rect">
                        <a:avLst/>
                      </a:prstGeom>
                      <a:noFill/>
                      <a:ln>
                        <a:solidFill>
                          <a:srgbClr val="FF0000"/>
                        </a:solid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725725610"/>
              </p:ext>
            </p:extLst>
          </p:nvPr>
        </p:nvGraphicFramePr>
        <p:xfrm>
          <a:off x="4608963" y="5978623"/>
          <a:ext cx="3748503" cy="633193"/>
        </p:xfrm>
        <a:graphic>
          <a:graphicData uri="http://schemas.openxmlformats.org/presentationml/2006/ole">
            <mc:AlternateContent xmlns:mc="http://schemas.openxmlformats.org/markup-compatibility/2006">
              <mc:Choice xmlns:v="urn:schemas-microsoft-com:vml" Requires="v">
                <p:oleObj name="Equation" r:id="rId6" imgW="1409088" imgH="241195" progId="Equation.DSMT4">
                  <p:embed/>
                </p:oleObj>
              </mc:Choice>
              <mc:Fallback>
                <p:oleObj name="Equation" r:id="rId6" imgW="1409088" imgH="24119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8963" y="5978623"/>
                        <a:ext cx="3748503" cy="633193"/>
                      </a:xfrm>
                      <a:prstGeom prst="rect">
                        <a:avLst/>
                      </a:prstGeom>
                      <a:noFill/>
                    </p:spPr>
                  </p:pic>
                </p:oleObj>
              </mc:Fallback>
            </mc:AlternateContent>
          </a:graphicData>
        </a:graphic>
      </p:graphicFrame>
    </p:spTree>
    <p:extLst>
      <p:ext uri="{BB962C8B-B14F-4D97-AF65-F5344CB8AC3E}">
        <p14:creationId xmlns:p14="http://schemas.microsoft.com/office/powerpoint/2010/main" val="3368898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0433" y="0"/>
            <a:ext cx="8443337" cy="646331"/>
          </a:xfrm>
          <a:prstGeom prst="rect">
            <a:avLst/>
          </a:prstGeom>
          <a:noFill/>
        </p:spPr>
        <p:txBody>
          <a:bodyPr wrap="none" rtlCol="0">
            <a:spAutoFit/>
          </a:bodyPr>
          <a:lstStyle/>
          <a:p>
            <a:r>
              <a:rPr lang="en-US" sz="3600" b="1">
                <a:solidFill>
                  <a:srgbClr val="C00000"/>
                </a:solidFill>
                <a:latin typeface="Arial" panose="020B0604020202020204" pitchFamily="34" charset="0"/>
                <a:cs typeface="Arial" panose="020B0604020202020204" pitchFamily="34" charset="0"/>
              </a:rPr>
              <a:t>Rise-time budget for a multimode link</a:t>
            </a:r>
            <a:endParaRPr lang="en-US" sz="3600" b="1" dirty="0">
              <a:solidFill>
                <a:srgbClr val="C00000"/>
              </a:solidFill>
              <a:latin typeface="Arial" panose="020B0604020202020204" pitchFamily="34" charset="0"/>
              <a:cs typeface="Arial" panose="020B0604020202020204" pitchFamily="34" charset="0"/>
            </a:endParaRPr>
          </a:p>
        </p:txBody>
      </p:sp>
      <p:sp>
        <p:nvSpPr>
          <p:cNvPr id="3" name="Rectangle 2"/>
          <p:cNvSpPr/>
          <p:nvPr/>
        </p:nvSpPr>
        <p:spPr>
          <a:xfrm>
            <a:off x="149469" y="984825"/>
            <a:ext cx="12221308" cy="4344138"/>
          </a:xfrm>
          <a:prstGeom prst="rect">
            <a:avLst/>
          </a:prstGeom>
        </p:spPr>
        <p:txBody>
          <a:bodyPr wrap="square">
            <a:spAutoFit/>
          </a:bodyPr>
          <a:lstStyle/>
          <a:p>
            <a:pPr>
              <a:lnSpc>
                <a:spcPct val="107000"/>
              </a:lnSpc>
              <a:spcAft>
                <a:spcPts val="800"/>
              </a:spcAft>
            </a:pPr>
            <a:r>
              <a:rPr lang="en-IN" sz="2800" dirty="0">
                <a:latin typeface="Times-Roman"/>
                <a:ea typeface="Calibri" panose="020F0502020204030204" pitchFamily="34" charset="0"/>
                <a:cs typeface="Times-Roman"/>
              </a:rPr>
              <a:t>Specifications: Data Rate 20 Mb/s, BER 10</a:t>
            </a:r>
            <a:r>
              <a:rPr lang="en-IN" sz="2800" baseline="30000" dirty="0">
                <a:latin typeface="Times-Roman"/>
                <a:ea typeface="Calibri" panose="020F0502020204030204" pitchFamily="34" charset="0"/>
                <a:cs typeface="Times-Roman"/>
              </a:rPr>
              <a:t>-9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LED</a:t>
            </a:r>
            <a:r>
              <a:rPr lang="en-IN" sz="2800" dirty="0">
                <a:latin typeface="Times-Roman"/>
                <a:ea typeface="Calibri" panose="020F0502020204030204" pitchFamily="34" charset="0"/>
                <a:cs typeface="Times-Roman"/>
              </a:rPr>
              <a:t> : rise time 15 ns; spectral width 40 nm;</a:t>
            </a:r>
          </a:p>
          <a:p>
            <a:pPr>
              <a:lnSpc>
                <a:spcPct val="107000"/>
              </a:lnSpc>
              <a:spcAft>
                <a:spcPts val="0"/>
              </a:spcAft>
            </a:pPr>
            <a:r>
              <a:rPr lang="en-IN" sz="2800" b="1" dirty="0">
                <a:latin typeface="Times-Roman"/>
                <a:ea typeface="Calibri" panose="020F0502020204030204" pitchFamily="34" charset="0"/>
                <a:cs typeface="Times-Roman"/>
              </a:rPr>
              <a:t>Fiber</a:t>
            </a:r>
            <a:r>
              <a:rPr lang="en-IN" sz="2800" dirty="0">
                <a:latin typeface="Times-Roman"/>
                <a:ea typeface="Calibri" panose="020F0502020204030204" pitchFamily="34" charset="0"/>
                <a:cs typeface="Times-Roman"/>
              </a:rPr>
              <a:t> : material-dispersion related rise time 21 ns over 6 km link;</a:t>
            </a:r>
          </a:p>
          <a:p>
            <a:pPr>
              <a:lnSpc>
                <a:spcPct val="107000"/>
              </a:lnSpc>
              <a:spcAft>
                <a:spcPts val="0"/>
              </a:spcAft>
            </a:pPr>
            <a:r>
              <a:rPr lang="en-IN" sz="2800" dirty="0">
                <a:latin typeface="Times-Roman"/>
                <a:ea typeface="Calibri" panose="020F0502020204030204" pitchFamily="34" charset="0"/>
                <a:cs typeface="Times-Roman"/>
              </a:rPr>
              <a:t>400 MHz·km bandwidth-distance product, q = 0.7 </a:t>
            </a:r>
            <a:r>
              <a:rPr lang="en-IN" sz="2800" dirty="0">
                <a:latin typeface="Times-Roman"/>
                <a:ea typeface="Calibri" panose="020F0502020204030204" pitchFamily="34" charset="0"/>
                <a:cs typeface="Times-Roman"/>
                <a:sym typeface="Wingdings" panose="05000000000000000000" pitchFamily="2" charset="2"/>
              </a:rPr>
              <a:t></a:t>
            </a:r>
            <a:r>
              <a:rPr lang="en-IN" sz="2800" dirty="0">
                <a:latin typeface="Times-Roman"/>
                <a:ea typeface="Calibri" panose="020F0502020204030204" pitchFamily="34" charset="0"/>
                <a:cs typeface="Times-Roman"/>
              </a:rPr>
              <a:t>t</a:t>
            </a:r>
            <a:r>
              <a:rPr lang="en-IN" sz="2800" baseline="-25000" dirty="0">
                <a:latin typeface="Times-Roman"/>
                <a:ea typeface="Calibri" panose="020F0502020204030204" pitchFamily="34" charset="0"/>
                <a:cs typeface="Times-Roman"/>
              </a:rPr>
              <a:t>mod</a:t>
            </a:r>
            <a:r>
              <a:rPr lang="en-IN" sz="2800" dirty="0">
                <a:latin typeface="Times-Roman"/>
                <a:ea typeface="Calibri" panose="020F0502020204030204" pitchFamily="34" charset="0"/>
                <a:cs typeface="Times-Roman"/>
              </a:rPr>
              <a:t> =3.9 ns</a:t>
            </a:r>
          </a:p>
          <a:p>
            <a:pPr>
              <a:lnSpc>
                <a:spcPct val="107000"/>
              </a:lnSpc>
              <a:spcAft>
                <a:spcPts val="0"/>
              </a:spcAft>
            </a:pPr>
            <a:r>
              <a:rPr lang="en-IN" sz="2800" dirty="0">
                <a:latin typeface="Times-Roman"/>
                <a:ea typeface="Calibri" panose="020F0502020204030204" pitchFamily="34" charset="0"/>
                <a:cs typeface="Times-Roman"/>
              </a:rPr>
              <a:t>Receiver : 25 MHz bandwidth </a:t>
            </a:r>
            <a:r>
              <a:rPr lang="en-IN" sz="2800" dirty="0">
                <a:latin typeface="Times-Roman"/>
                <a:ea typeface="Calibri" panose="020F0502020204030204" pitchFamily="34" charset="0"/>
                <a:cs typeface="Times-Roman"/>
                <a:sym typeface="Wingdings" panose="05000000000000000000" pitchFamily="2" charset="2"/>
              </a:rPr>
              <a:t> </a:t>
            </a:r>
            <a:r>
              <a:rPr lang="en-IN" sz="2800" dirty="0">
                <a:latin typeface="Times-Roman"/>
                <a:ea typeface="Calibri" panose="020F0502020204030204" pitchFamily="34" charset="0"/>
                <a:cs typeface="Times-Roman"/>
              </a:rPr>
              <a:t>t</a:t>
            </a:r>
            <a:r>
              <a:rPr lang="en-IN" sz="2800" baseline="-25000" dirty="0">
                <a:latin typeface="Times-Roman"/>
                <a:ea typeface="Calibri" panose="020F0502020204030204" pitchFamily="34" charset="0"/>
                <a:cs typeface="Times-Roman"/>
              </a:rPr>
              <a:t>rx</a:t>
            </a:r>
            <a:r>
              <a:rPr lang="en-IN" sz="2800" dirty="0">
                <a:latin typeface="Times-Roman"/>
                <a:ea typeface="Calibri" panose="020F0502020204030204" pitchFamily="34" charset="0"/>
                <a:cs typeface="Times-Roman"/>
              </a:rPr>
              <a:t> =14 ns</a:t>
            </a:r>
          </a:p>
          <a:p>
            <a:pPr>
              <a:lnSpc>
                <a:spcPct val="107000"/>
              </a:lnSpc>
              <a:spcAft>
                <a:spcPts val="0"/>
              </a:spcAft>
            </a:pPr>
            <a:endParaRPr lang="en-IN" sz="2800" dirty="0">
              <a:latin typeface="Times-Roman"/>
              <a:ea typeface="Calibri" panose="020F0502020204030204" pitchFamily="34" charset="0"/>
              <a:cs typeface="Times-Roman"/>
            </a:endParaRPr>
          </a:p>
          <a:p>
            <a:pPr>
              <a:lnSpc>
                <a:spcPct val="107000"/>
              </a:lnSpc>
              <a:spcAft>
                <a:spcPts val="0"/>
              </a:spcAft>
            </a:pPr>
            <a:endParaRPr lang="en-IN" sz="2800" dirty="0">
              <a:latin typeface="Times-Roman"/>
              <a:ea typeface="Calibri" panose="020F0502020204030204" pitchFamily="34" charset="0"/>
              <a:cs typeface="Times-Roman"/>
            </a:endParaRPr>
          </a:p>
          <a:p>
            <a:pPr>
              <a:lnSpc>
                <a:spcPct val="107000"/>
              </a:lnSpc>
              <a:spcAft>
                <a:spcPts val="0"/>
              </a:spcAft>
            </a:pPr>
            <a:r>
              <a:rPr lang="en-IN" sz="2800" dirty="0">
                <a:latin typeface="Times-Roman"/>
                <a:ea typeface="Calibri" panose="020F0502020204030204" pitchFamily="34" charset="0"/>
                <a:cs typeface="Times-Roman"/>
              </a:rPr>
              <a:t>									= 30 ns</a:t>
            </a:r>
          </a:p>
          <a:p>
            <a:pPr>
              <a:lnSpc>
                <a:spcPct val="107000"/>
              </a:lnSpc>
              <a:spcAft>
                <a:spcPts val="0"/>
              </a:spcAft>
            </a:pPr>
            <a:r>
              <a:rPr lang="en-IN" sz="2800" b="1" dirty="0">
                <a:latin typeface="Times-Roman"/>
                <a:ea typeface="Calibri" panose="020F0502020204030204" pitchFamily="34" charset="0"/>
                <a:cs typeface="Times-Roman"/>
              </a:rPr>
              <a:t>									</a:t>
            </a:r>
          </a:p>
        </p:txBody>
      </p:sp>
      <p:sp>
        <p:nvSpPr>
          <p:cNvPr id="5" name="TextBox 4"/>
          <p:cNvSpPr txBox="1"/>
          <p:nvPr/>
        </p:nvSpPr>
        <p:spPr>
          <a:xfrm>
            <a:off x="149469" y="571513"/>
            <a:ext cx="1669047" cy="492443"/>
          </a:xfrm>
          <a:prstGeom prst="rect">
            <a:avLst/>
          </a:prstGeom>
          <a:noFill/>
        </p:spPr>
        <p:txBody>
          <a:bodyPr wrap="none" rtlCol="0">
            <a:spAutoFit/>
          </a:bodyPr>
          <a:lstStyle/>
          <a:p>
            <a:r>
              <a:rPr lang="en-US" sz="2600" b="1" dirty="0">
                <a:solidFill>
                  <a:srgbClr val="0000FF"/>
                </a:solidFill>
                <a:latin typeface="Arial" panose="020B0604020202020204" pitchFamily="34" charset="0"/>
                <a:cs typeface="Arial" panose="020B0604020202020204" pitchFamily="34" charset="0"/>
              </a:rPr>
              <a:t>Example:</a:t>
            </a:r>
          </a:p>
        </p:txBody>
      </p:sp>
      <p:graphicFrame>
        <p:nvGraphicFramePr>
          <p:cNvPr id="6" name="Object 5"/>
          <p:cNvGraphicFramePr>
            <a:graphicFrameLocks noChangeAspect="1"/>
          </p:cNvGraphicFramePr>
          <p:nvPr>
            <p:extLst>
              <p:ext uri="{D42A27DB-BD31-4B8C-83A1-F6EECF244321}">
                <p14:modId xmlns:p14="http://schemas.microsoft.com/office/powerpoint/2010/main" val="44445373"/>
              </p:ext>
            </p:extLst>
          </p:nvPr>
        </p:nvGraphicFramePr>
        <p:xfrm>
          <a:off x="3081552" y="3532223"/>
          <a:ext cx="4213225" cy="679450"/>
        </p:xfrm>
        <a:graphic>
          <a:graphicData uri="http://schemas.openxmlformats.org/presentationml/2006/ole">
            <mc:AlternateContent xmlns:mc="http://schemas.openxmlformats.org/markup-compatibility/2006">
              <mc:Choice xmlns:v="urn:schemas-microsoft-com:vml" Requires="v">
                <p:oleObj name="Equation" r:id="rId2" imgW="1828800" imgH="291960" progId="Equation.DSMT4">
                  <p:embed/>
                </p:oleObj>
              </mc:Choice>
              <mc:Fallback>
                <p:oleObj name="Equation" r:id="rId2" imgW="1828800" imgH="291960" progId="Equation.DSMT4">
                  <p:embed/>
                  <p:pic>
                    <p:nvPicPr>
                      <p:cNvPr id="11" name="Object 10"/>
                      <p:cNvPicPr>
                        <a:picLocks noChangeAspect="1" noChangeArrowheads="1"/>
                      </p:cNvPicPr>
                      <p:nvPr/>
                    </p:nvPicPr>
                    <p:blipFill>
                      <a:blip r:embed="rId3"/>
                      <a:srcRect/>
                      <a:stretch>
                        <a:fillRect/>
                      </a:stretch>
                    </p:blipFill>
                    <p:spPr bwMode="auto">
                      <a:xfrm>
                        <a:off x="3081552" y="3532223"/>
                        <a:ext cx="4213225" cy="679450"/>
                      </a:xfrm>
                      <a:prstGeom prst="rect">
                        <a:avLst/>
                      </a:prstGeom>
                      <a:noFill/>
                    </p:spPr>
                  </p:pic>
                </p:oleObj>
              </mc:Fallback>
            </mc:AlternateContent>
          </a:graphicData>
        </a:graphic>
      </p:graphicFrame>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Object 9"/>
          <p:cNvGraphicFramePr>
            <a:graphicFrameLocks noChangeAspect="1"/>
          </p:cNvGraphicFramePr>
          <p:nvPr>
            <p:extLst>
              <p:ext uri="{D42A27DB-BD31-4B8C-83A1-F6EECF244321}">
                <p14:modId xmlns:p14="http://schemas.microsoft.com/office/powerpoint/2010/main" val="3054404054"/>
              </p:ext>
            </p:extLst>
          </p:nvPr>
        </p:nvGraphicFramePr>
        <p:xfrm>
          <a:off x="3376246" y="4402529"/>
          <a:ext cx="4046111" cy="617879"/>
        </p:xfrm>
        <a:graphic>
          <a:graphicData uri="http://schemas.openxmlformats.org/presentationml/2006/ole">
            <mc:AlternateContent xmlns:mc="http://schemas.openxmlformats.org/markup-compatibility/2006">
              <mc:Choice xmlns:v="urn:schemas-microsoft-com:vml" Requires="v">
                <p:oleObj name="Equation" r:id="rId4" imgW="1930400" imgH="292100" progId="Equation.DSMT4">
                  <p:embed/>
                </p:oleObj>
              </mc:Choice>
              <mc:Fallback>
                <p:oleObj name="Equation" r:id="rId4" imgW="1930400" imgH="292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246" y="4402529"/>
                        <a:ext cx="4046111" cy="617879"/>
                      </a:xfrm>
                      <a:prstGeom prst="rect">
                        <a:avLst/>
                      </a:prstGeom>
                      <a:noFill/>
                    </p:spPr>
                  </p:pic>
                </p:oleObj>
              </mc:Fallback>
            </mc:AlternateContent>
          </a:graphicData>
        </a:graphic>
      </p:graphicFrame>
      <p:sp>
        <p:nvSpPr>
          <p:cNvPr id="11" name="Rectangle 10"/>
          <p:cNvSpPr/>
          <p:nvPr/>
        </p:nvSpPr>
        <p:spPr>
          <a:xfrm>
            <a:off x="248742" y="5359680"/>
            <a:ext cx="10973546" cy="954107"/>
          </a:xfrm>
          <a:prstGeom prst="rect">
            <a:avLst/>
          </a:prstGeom>
        </p:spPr>
        <p:txBody>
          <a:bodyPr wrap="square">
            <a:spAutoFit/>
          </a:bodyPr>
          <a:lstStyle/>
          <a:p>
            <a:r>
              <a:rPr lang="en-IN" sz="2800" b="1" dirty="0">
                <a:solidFill>
                  <a:srgbClr val="00B050"/>
                </a:solidFill>
                <a:latin typeface="Arial" panose="020B0604020202020204" pitchFamily="34" charset="0"/>
                <a:cs typeface="Arial" panose="020B0604020202020204" pitchFamily="34" charset="0"/>
              </a:rPr>
              <a:t>For 20 Mb/s NRZ system, T</a:t>
            </a:r>
            <a:r>
              <a:rPr lang="en-IN" sz="2800" b="1" baseline="-25000" dirty="0">
                <a:solidFill>
                  <a:srgbClr val="00B050"/>
                </a:solidFill>
                <a:latin typeface="Arial" panose="020B0604020202020204" pitchFamily="34" charset="0"/>
                <a:cs typeface="Arial" panose="020B0604020202020204" pitchFamily="34" charset="0"/>
              </a:rPr>
              <a:t>b,NRZ</a:t>
            </a:r>
            <a:r>
              <a:rPr lang="en-IN" sz="2800" b="1" dirty="0">
                <a:solidFill>
                  <a:srgbClr val="00B050"/>
                </a:solidFill>
                <a:latin typeface="Arial" panose="020B0604020202020204" pitchFamily="34" charset="0"/>
                <a:cs typeface="Arial" panose="020B0604020202020204" pitchFamily="34" charset="0"/>
              </a:rPr>
              <a:t> = 50 ns. Thus, t</a:t>
            </a:r>
            <a:r>
              <a:rPr lang="en-IN" sz="2800" b="1" baseline="-25000" dirty="0">
                <a:solidFill>
                  <a:srgbClr val="00B050"/>
                </a:solidFill>
                <a:latin typeface="Arial" panose="020B0604020202020204" pitchFamily="34" charset="0"/>
                <a:cs typeface="Arial" panose="020B0604020202020204" pitchFamily="34" charset="0"/>
              </a:rPr>
              <a:t>sys</a:t>
            </a:r>
            <a:r>
              <a:rPr lang="en-IN" sz="2800" b="1" dirty="0">
                <a:solidFill>
                  <a:srgbClr val="00B050"/>
                </a:solidFill>
                <a:latin typeface="Arial" panose="020B0604020202020204" pitchFamily="34" charset="0"/>
                <a:cs typeface="Arial" panose="020B0604020202020204" pitchFamily="34" charset="0"/>
              </a:rPr>
              <a:t> &lt; 0.7T</a:t>
            </a:r>
            <a:r>
              <a:rPr lang="en-IN" sz="2800" b="1" baseline="-25000" dirty="0">
                <a:solidFill>
                  <a:srgbClr val="00B050"/>
                </a:solidFill>
                <a:latin typeface="Arial" panose="020B0604020202020204" pitchFamily="34" charset="0"/>
                <a:cs typeface="Arial" panose="020B0604020202020204" pitchFamily="34" charset="0"/>
              </a:rPr>
              <a:t>b,NR</a:t>
            </a:r>
            <a:r>
              <a:rPr lang="en-IN" sz="2800" b="1" dirty="0">
                <a:solidFill>
                  <a:srgbClr val="00B050"/>
                </a:solidFill>
                <a:latin typeface="Arial" panose="020B0604020202020204" pitchFamily="34" charset="0"/>
                <a:cs typeface="Arial" panose="020B0604020202020204" pitchFamily="34" charset="0"/>
              </a:rPr>
              <a:t>Z and the rise-time requirement is met.</a:t>
            </a:r>
          </a:p>
        </p:txBody>
      </p:sp>
    </p:spTree>
    <p:extLst>
      <p:ext uri="{BB962C8B-B14F-4D97-AF65-F5344CB8AC3E}">
        <p14:creationId xmlns:p14="http://schemas.microsoft.com/office/powerpoint/2010/main" val="4272565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829FF1-BBE0-A4AD-7094-437D1EEB54E6}"/>
              </a:ext>
            </a:extLst>
          </p:cNvPr>
          <p:cNvPicPr>
            <a:picLocks noChangeAspect="1"/>
          </p:cNvPicPr>
          <p:nvPr/>
        </p:nvPicPr>
        <p:blipFill>
          <a:blip r:embed="rId2"/>
          <a:stretch>
            <a:fillRect/>
          </a:stretch>
        </p:blipFill>
        <p:spPr>
          <a:xfrm>
            <a:off x="0" y="1408103"/>
            <a:ext cx="12192000" cy="4041793"/>
          </a:xfrm>
          <a:prstGeom prst="rect">
            <a:avLst/>
          </a:prstGeom>
        </p:spPr>
      </p:pic>
    </p:spTree>
    <p:extLst>
      <p:ext uri="{BB962C8B-B14F-4D97-AF65-F5344CB8AC3E}">
        <p14:creationId xmlns:p14="http://schemas.microsoft.com/office/powerpoint/2010/main" val="1724680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727A02-E937-0F8C-BCF9-7B56C53BC9A1}"/>
              </a:ext>
            </a:extLst>
          </p:cNvPr>
          <p:cNvPicPr>
            <a:picLocks noChangeAspect="1"/>
          </p:cNvPicPr>
          <p:nvPr/>
        </p:nvPicPr>
        <p:blipFill>
          <a:blip r:embed="rId2"/>
          <a:stretch>
            <a:fillRect/>
          </a:stretch>
        </p:blipFill>
        <p:spPr>
          <a:xfrm>
            <a:off x="620757" y="641008"/>
            <a:ext cx="10135478" cy="5357324"/>
          </a:xfrm>
          <a:prstGeom prst="rect">
            <a:avLst/>
          </a:prstGeom>
        </p:spPr>
      </p:pic>
    </p:spTree>
    <p:extLst>
      <p:ext uri="{BB962C8B-B14F-4D97-AF65-F5344CB8AC3E}">
        <p14:creationId xmlns:p14="http://schemas.microsoft.com/office/powerpoint/2010/main" val="4220046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80513D-E878-C0F5-5D28-D91D950F515E}"/>
              </a:ext>
            </a:extLst>
          </p:cNvPr>
          <p:cNvPicPr>
            <a:picLocks noChangeAspect="1"/>
          </p:cNvPicPr>
          <p:nvPr/>
        </p:nvPicPr>
        <p:blipFill>
          <a:blip r:embed="rId2"/>
          <a:stretch>
            <a:fillRect/>
          </a:stretch>
        </p:blipFill>
        <p:spPr>
          <a:xfrm>
            <a:off x="925382" y="83530"/>
            <a:ext cx="10341236" cy="6690940"/>
          </a:xfrm>
          <a:prstGeom prst="rect">
            <a:avLst/>
          </a:prstGeom>
        </p:spPr>
      </p:pic>
    </p:spTree>
    <p:extLst>
      <p:ext uri="{BB962C8B-B14F-4D97-AF65-F5344CB8AC3E}">
        <p14:creationId xmlns:p14="http://schemas.microsoft.com/office/powerpoint/2010/main" val="191297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5E7E0D-33F5-3A0B-53EA-7DBE1AB485E7}"/>
              </a:ext>
            </a:extLst>
          </p:cNvPr>
          <p:cNvPicPr>
            <a:picLocks noChangeAspect="1"/>
          </p:cNvPicPr>
          <p:nvPr/>
        </p:nvPicPr>
        <p:blipFill>
          <a:blip r:embed="rId2"/>
          <a:stretch>
            <a:fillRect/>
          </a:stretch>
        </p:blipFill>
        <p:spPr>
          <a:xfrm>
            <a:off x="863932" y="1810637"/>
            <a:ext cx="10165961" cy="2461473"/>
          </a:xfrm>
          <a:prstGeom prst="rect">
            <a:avLst/>
          </a:prstGeom>
        </p:spPr>
      </p:pic>
    </p:spTree>
    <p:extLst>
      <p:ext uri="{BB962C8B-B14F-4D97-AF65-F5344CB8AC3E}">
        <p14:creationId xmlns:p14="http://schemas.microsoft.com/office/powerpoint/2010/main" val="203833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158408"/>
            <a:ext cx="12192000" cy="37893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Tx/>
              <a:buNone/>
            </a:pPr>
            <a:r>
              <a:rPr lang="en-US" altLang="en-US" sz="4000" b="1" dirty="0">
                <a:solidFill>
                  <a:srgbClr val="C00000"/>
                </a:solidFill>
                <a:latin typeface="Arial" panose="020B0604020202020204" pitchFamily="34" charset="0"/>
                <a:cs typeface="Arial" panose="020B0604020202020204" pitchFamily="34" charset="0"/>
              </a:rPr>
              <a:t>Key system requirements needed to analyze optical fiber links:</a:t>
            </a:r>
          </a:p>
          <a:p>
            <a:pPr>
              <a:buFontTx/>
              <a:buNone/>
            </a:pPr>
            <a:endParaRPr lang="en-US" altLang="en-US" sz="4000" b="1" dirty="0">
              <a:solidFill>
                <a:srgbClr val="C00000"/>
              </a:solidFill>
              <a:latin typeface="Arial" panose="020B0604020202020204" pitchFamily="34" charset="0"/>
              <a:cs typeface="Arial" panose="020B0604020202020204" pitchFamily="34" charset="0"/>
            </a:endParaRPr>
          </a:p>
          <a:p>
            <a:pPr lvl="2" algn="l"/>
            <a:r>
              <a:rPr lang="en-US" altLang="en-US" sz="3400" dirty="0">
                <a:latin typeface="Arial" panose="020B0604020202020204" pitchFamily="34" charset="0"/>
                <a:cs typeface="Arial" panose="020B0604020202020204" pitchFamily="34" charset="0"/>
              </a:rPr>
              <a:t>1. The desired (or possible) transmission distance</a:t>
            </a:r>
          </a:p>
          <a:p>
            <a:pPr lvl="2" algn="l"/>
            <a:r>
              <a:rPr lang="en-US" altLang="en-US" sz="3400" dirty="0">
                <a:latin typeface="Arial" panose="020B0604020202020204" pitchFamily="34" charset="0"/>
                <a:cs typeface="Arial" panose="020B0604020202020204" pitchFamily="34" charset="0"/>
              </a:rPr>
              <a:t>2. The data rate or channel bandwidth</a:t>
            </a:r>
          </a:p>
          <a:p>
            <a:pPr lvl="2" algn="l">
              <a:buFontTx/>
              <a:buNone/>
            </a:pPr>
            <a:r>
              <a:rPr lang="en-US" altLang="en-US" sz="3400" dirty="0">
                <a:latin typeface="Arial" panose="020B0604020202020204" pitchFamily="34" charset="0"/>
                <a:cs typeface="Arial" panose="020B0604020202020204" pitchFamily="34" charset="0"/>
              </a:rPr>
              <a:t>3. The desired bit-error rate (BER)</a:t>
            </a:r>
          </a:p>
        </p:txBody>
      </p:sp>
    </p:spTree>
    <p:extLst>
      <p:ext uri="{BB962C8B-B14F-4D97-AF65-F5344CB8AC3E}">
        <p14:creationId xmlns:p14="http://schemas.microsoft.com/office/powerpoint/2010/main" val="3823603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E42834-CB25-F672-0AA5-B46D6DA7A379}"/>
              </a:ext>
            </a:extLst>
          </p:cNvPr>
          <p:cNvPicPr>
            <a:picLocks noChangeAspect="1"/>
          </p:cNvPicPr>
          <p:nvPr/>
        </p:nvPicPr>
        <p:blipFill>
          <a:blip r:embed="rId2"/>
          <a:stretch>
            <a:fillRect/>
          </a:stretch>
        </p:blipFill>
        <p:spPr>
          <a:xfrm>
            <a:off x="921571" y="1539076"/>
            <a:ext cx="10348857" cy="3779848"/>
          </a:xfrm>
          <a:prstGeom prst="rect">
            <a:avLst/>
          </a:prstGeom>
        </p:spPr>
      </p:pic>
    </p:spTree>
    <p:extLst>
      <p:ext uri="{BB962C8B-B14F-4D97-AF65-F5344CB8AC3E}">
        <p14:creationId xmlns:p14="http://schemas.microsoft.com/office/powerpoint/2010/main" val="2351373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C57380-032B-BF38-2690-1592FC0652DA}"/>
              </a:ext>
            </a:extLst>
          </p:cNvPr>
          <p:cNvPicPr>
            <a:picLocks noChangeAspect="1"/>
          </p:cNvPicPr>
          <p:nvPr/>
        </p:nvPicPr>
        <p:blipFill>
          <a:blip r:embed="rId2"/>
          <a:stretch>
            <a:fillRect/>
          </a:stretch>
        </p:blipFill>
        <p:spPr>
          <a:xfrm>
            <a:off x="833934" y="346443"/>
            <a:ext cx="10524132" cy="6165114"/>
          </a:xfrm>
          <a:prstGeom prst="rect">
            <a:avLst/>
          </a:prstGeom>
        </p:spPr>
      </p:pic>
    </p:spTree>
    <p:extLst>
      <p:ext uri="{BB962C8B-B14F-4D97-AF65-F5344CB8AC3E}">
        <p14:creationId xmlns:p14="http://schemas.microsoft.com/office/powerpoint/2010/main" val="2898004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755190-D242-B62E-0859-BC36D34FEB78}"/>
              </a:ext>
            </a:extLst>
          </p:cNvPr>
          <p:cNvPicPr>
            <a:picLocks noChangeAspect="1"/>
          </p:cNvPicPr>
          <p:nvPr/>
        </p:nvPicPr>
        <p:blipFill>
          <a:blip r:embed="rId2"/>
          <a:stretch>
            <a:fillRect/>
          </a:stretch>
        </p:blipFill>
        <p:spPr>
          <a:xfrm>
            <a:off x="794398" y="357367"/>
            <a:ext cx="9251482" cy="2545301"/>
          </a:xfrm>
          <a:prstGeom prst="rect">
            <a:avLst/>
          </a:prstGeom>
        </p:spPr>
      </p:pic>
      <p:pic>
        <p:nvPicPr>
          <p:cNvPr id="5" name="Picture 4">
            <a:extLst>
              <a:ext uri="{FF2B5EF4-FFF2-40B4-BE49-F238E27FC236}">
                <a16:creationId xmlns:a16="http://schemas.microsoft.com/office/drawing/2014/main" id="{117C8AE6-736D-C46F-D3E3-A4A73276AD8A}"/>
              </a:ext>
            </a:extLst>
          </p:cNvPr>
          <p:cNvPicPr>
            <a:picLocks noChangeAspect="1"/>
          </p:cNvPicPr>
          <p:nvPr/>
        </p:nvPicPr>
        <p:blipFill>
          <a:blip r:embed="rId3"/>
          <a:stretch>
            <a:fillRect/>
          </a:stretch>
        </p:blipFill>
        <p:spPr>
          <a:xfrm>
            <a:off x="656863" y="3305640"/>
            <a:ext cx="10242168" cy="2651990"/>
          </a:xfrm>
          <a:prstGeom prst="rect">
            <a:avLst/>
          </a:prstGeom>
        </p:spPr>
      </p:pic>
    </p:spTree>
    <p:extLst>
      <p:ext uri="{BB962C8B-B14F-4D97-AF65-F5344CB8AC3E}">
        <p14:creationId xmlns:p14="http://schemas.microsoft.com/office/powerpoint/2010/main" val="3159645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5064" y="971431"/>
            <a:ext cx="11446625" cy="3240000"/>
          </a:xfrm>
          <a:prstGeom prst="rect">
            <a:avLst/>
          </a:prstGeom>
        </p:spPr>
      </p:pic>
      <p:sp>
        <p:nvSpPr>
          <p:cNvPr id="5" name="TextBox 4"/>
          <p:cNvSpPr txBox="1"/>
          <p:nvPr/>
        </p:nvSpPr>
        <p:spPr>
          <a:xfrm>
            <a:off x="3086100" y="0"/>
            <a:ext cx="6699270"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Analog Communication Links</a:t>
            </a:r>
          </a:p>
        </p:txBody>
      </p:sp>
      <p:sp>
        <p:nvSpPr>
          <p:cNvPr id="6" name="Rectangle 5"/>
          <p:cNvSpPr/>
          <p:nvPr/>
        </p:nvSpPr>
        <p:spPr>
          <a:xfrm>
            <a:off x="181587" y="4536531"/>
            <a:ext cx="11913577" cy="1938992"/>
          </a:xfrm>
          <a:prstGeom prst="rect">
            <a:avLst/>
          </a:prstGeom>
        </p:spPr>
        <p:txBody>
          <a:bodyPr wrap="square">
            <a:spAutoFit/>
          </a:bodyPr>
          <a:lstStyle/>
          <a:p>
            <a:r>
              <a:rPr lang="en-IN" sz="2400">
                <a:solidFill>
                  <a:srgbClr val="0000FF"/>
                </a:solidFill>
                <a:latin typeface="Arial" panose="020B0604020202020204" pitchFamily="34" charset="0"/>
                <a:cs typeface="Arial" panose="020B0604020202020204" pitchFamily="34" charset="0"/>
              </a:rPr>
              <a:t>Analog (RF) links are used where converting to digital signals is undesirable, including</a:t>
            </a:r>
          </a:p>
          <a:p>
            <a:r>
              <a:rPr lang="en-IN" sz="2400" dirty="0">
                <a:solidFill>
                  <a:srgbClr val="0000FF"/>
                </a:solidFill>
                <a:latin typeface="Arial" panose="020B0604020202020204" pitchFamily="34" charset="0"/>
                <a:cs typeface="Arial" panose="020B0604020202020204" pitchFamily="34" charset="0"/>
              </a:rPr>
              <a:t>• Analog TV and audio services</a:t>
            </a:r>
          </a:p>
          <a:p>
            <a:r>
              <a:rPr lang="en-IN" sz="2400" dirty="0">
                <a:solidFill>
                  <a:srgbClr val="0000FF"/>
                </a:solidFill>
                <a:latin typeface="Arial" panose="020B0604020202020204" pitchFamily="34" charset="0"/>
                <a:cs typeface="Arial" panose="020B0604020202020204" pitchFamily="34" charset="0"/>
              </a:rPr>
              <a:t>• Cable modem services</a:t>
            </a:r>
          </a:p>
          <a:p>
            <a:r>
              <a:rPr lang="en-IN" sz="2400" dirty="0">
                <a:solidFill>
                  <a:srgbClr val="0000FF"/>
                </a:solidFill>
                <a:latin typeface="Arial" panose="020B0604020202020204" pitchFamily="34" charset="0"/>
                <a:cs typeface="Arial" panose="020B0604020202020204" pitchFamily="34" charset="0"/>
              </a:rPr>
              <a:t>• Microwave-multiplexed signals (e.g., satellite base stations)</a:t>
            </a:r>
          </a:p>
          <a:p>
            <a:r>
              <a:rPr lang="en-IN" sz="2400" dirty="0">
                <a:solidFill>
                  <a:srgbClr val="0000FF"/>
                </a:solidFill>
                <a:latin typeface="Arial" panose="020B0604020202020204" pitchFamily="34" charset="0"/>
                <a:cs typeface="Arial" panose="020B0604020202020204" pitchFamily="34" charset="0"/>
              </a:rPr>
              <a:t>• Radar signal processing</a:t>
            </a:r>
          </a:p>
        </p:txBody>
      </p:sp>
    </p:spTree>
    <p:extLst>
      <p:ext uri="{BB962C8B-B14F-4D97-AF65-F5344CB8AC3E}">
        <p14:creationId xmlns:p14="http://schemas.microsoft.com/office/powerpoint/2010/main" val="649794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0212" y="0"/>
            <a:ext cx="5810117" cy="646331"/>
          </a:xfrm>
          <a:prstGeom prst="rect">
            <a:avLst/>
          </a:prstGeom>
        </p:spPr>
        <p:txBody>
          <a:bodyPr wrap="none">
            <a:spAutoFit/>
          </a:bodyPr>
          <a:lstStyle/>
          <a:p>
            <a:r>
              <a:rPr lang="en-IN" sz="3600" b="1" dirty="0">
                <a:solidFill>
                  <a:srgbClr val="C00000"/>
                </a:solidFill>
                <a:latin typeface="Times-Bold"/>
              </a:rPr>
              <a:t>Overview of Analog Links</a:t>
            </a:r>
            <a:endParaRPr lang="en-IN" sz="3600" dirty="0">
              <a:solidFill>
                <a:srgbClr val="C00000"/>
              </a:solidFill>
            </a:endParaRPr>
          </a:p>
        </p:txBody>
      </p:sp>
      <p:sp>
        <p:nvSpPr>
          <p:cNvPr id="5" name="Rectangle 4"/>
          <p:cNvSpPr/>
          <p:nvPr/>
        </p:nvSpPr>
        <p:spPr>
          <a:xfrm>
            <a:off x="140677" y="646331"/>
            <a:ext cx="11966331" cy="6093976"/>
          </a:xfrm>
          <a:prstGeom prst="rect">
            <a:avLst/>
          </a:prstGeom>
        </p:spPr>
        <p:txBody>
          <a:bodyPr wrap="square">
            <a:spAutoFit/>
          </a:bodyPr>
          <a:lstStyle/>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A bias point on the source is set approximately at the midpoint of the linear output region. The analog signal can then be sent with direct intensity modulation technique.</a:t>
            </a:r>
          </a:p>
          <a:p>
            <a:pPr marL="285750" indent="-285750" algn="just">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Other modulation techniques include AM, FM and PM, which first convert baseband signal onto an electrical subcarrier prior </a:t>
            </a:r>
            <a:r>
              <a:rPr lang="en-IN" sz="2600" dirty="0">
                <a:latin typeface="Arial" panose="020B0604020202020204" pitchFamily="34" charset="0"/>
                <a:cs typeface="Arial" panose="020B0604020202020204" pitchFamily="34" charset="0"/>
              </a:rPr>
              <a:t>to intensity modulation.</a:t>
            </a:r>
          </a:p>
          <a:p>
            <a:pPr marL="285750" indent="-285750" algn="just">
              <a:buFont typeface="Arial" panose="020B0604020202020204" pitchFamily="34" charset="0"/>
              <a:buChar char="•"/>
            </a:pPr>
            <a:endParaRPr lang="en-IN"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600" dirty="0">
                <a:latin typeface="Arial" panose="020B0604020202020204" pitchFamily="34" charset="0"/>
                <a:cs typeface="Arial" panose="020B0604020202020204" pitchFamily="34" charset="0"/>
              </a:rPr>
              <a:t>Signal impairments in optical source : harmonic distortions, </a:t>
            </a:r>
            <a:r>
              <a:rPr lang="en-US" sz="2600" dirty="0">
                <a:latin typeface="Arial" panose="020B0604020202020204" pitchFamily="34" charset="0"/>
                <a:cs typeface="Arial" panose="020B0604020202020204" pitchFamily="34" charset="0"/>
              </a:rPr>
              <a:t>inter-modulation (IM) products, RIN in the laser,    and laser </a:t>
            </a:r>
            <a:r>
              <a:rPr lang="en-IN" sz="2600" dirty="0">
                <a:latin typeface="Arial" panose="020B0604020202020204" pitchFamily="34" charset="0"/>
                <a:cs typeface="Arial" panose="020B0604020202020204" pitchFamily="34" charset="0"/>
              </a:rPr>
              <a:t>clipping.</a:t>
            </a:r>
          </a:p>
          <a:p>
            <a:pPr marL="285750" indent="-285750" algn="just">
              <a:buFont typeface="Arial" panose="020B0604020202020204" pitchFamily="34" charset="0"/>
              <a:buChar char="•"/>
            </a:pPr>
            <a:endParaRPr lang="en-IN"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The fiber should have a flat amplitude and group-delay response within the passband required to send the signal free of linear </a:t>
            </a:r>
            <a:r>
              <a:rPr lang="en-IN" sz="2600" dirty="0">
                <a:latin typeface="Arial" panose="020B0604020202020204" pitchFamily="34" charset="0"/>
                <a:cs typeface="Arial" panose="020B0604020202020204" pitchFamily="34" charset="0"/>
              </a:rPr>
              <a:t>distortion.</a:t>
            </a:r>
          </a:p>
          <a:p>
            <a:pPr marL="285750" indent="-285750" algn="just">
              <a:buFont typeface="Arial" panose="020B0604020202020204" pitchFamily="34" charset="0"/>
              <a:buChar char="•"/>
            </a:pPr>
            <a:endParaRPr lang="en-IN"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Since modal-distortion-limited bandwidth is difficult to equalize, it is best to choose a single-mode fiber.</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8004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0600" y="2110154"/>
            <a:ext cx="10741572" cy="1360989"/>
          </a:xfrm>
        </p:spPr>
        <p:txBody>
          <a:bodyPr>
            <a:normAutofit/>
          </a:bodyPr>
          <a:lstStyle/>
          <a:p>
            <a:r>
              <a:rPr lang="en-US" sz="4800" b="1" dirty="0">
                <a:solidFill>
                  <a:srgbClr val="0000FF"/>
                </a:solidFill>
                <a:latin typeface="Arial" panose="020B0604020202020204" pitchFamily="34" charset="0"/>
                <a:cs typeface="Arial" panose="020B0604020202020204" pitchFamily="34" charset="0"/>
              </a:rPr>
              <a:t>Radio Over Fiber (RoF)</a:t>
            </a:r>
            <a:br>
              <a:rPr lang="en-US" sz="4800" b="1" dirty="0">
                <a:solidFill>
                  <a:srgbClr val="0000FF"/>
                </a:solidFill>
                <a:latin typeface="Arial" panose="020B0604020202020204" pitchFamily="34" charset="0"/>
                <a:cs typeface="Arial" panose="020B0604020202020204" pitchFamily="34" charset="0"/>
              </a:rPr>
            </a:br>
            <a:r>
              <a:rPr lang="en-US" sz="3600" b="1" dirty="0">
                <a:solidFill>
                  <a:srgbClr val="0000FF"/>
                </a:solidFill>
                <a:latin typeface="Arial" panose="020B0604020202020204" pitchFamily="34" charset="0"/>
                <a:cs typeface="Arial" panose="020B0604020202020204" pitchFamily="34" charset="0"/>
              </a:rPr>
              <a:t>Link design and Performance Parameter</a:t>
            </a:r>
            <a:endParaRPr lang="en-US" sz="48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368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640" y="746989"/>
            <a:ext cx="11816860" cy="5632311"/>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Radio frequency (RF) signals at microwave and millimetre-wave frequencies are used in applications such as radars, satellite links, broadband terrestrial radios, and cable television networks.</a:t>
            </a:r>
          </a:p>
          <a:p>
            <a:pPr algn="just"/>
            <a:endParaRPr lang="en-IN"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The signal ranges include the </a:t>
            </a:r>
          </a:p>
          <a:p>
            <a:pPr marL="1257300" lvl="2" indent="-342900" algn="just">
              <a:buAutoNum type="arabicPeriod"/>
            </a:pPr>
            <a:r>
              <a:rPr lang="en-IN" sz="2400" dirty="0">
                <a:latin typeface="Arial" panose="020B0604020202020204" pitchFamily="34" charset="0"/>
                <a:cs typeface="Arial" panose="020B0604020202020204" pitchFamily="34" charset="0"/>
              </a:rPr>
              <a:t>0.3- to 3-GHz ultra-high frequency (UHF) band, </a:t>
            </a:r>
          </a:p>
          <a:p>
            <a:pPr marL="1257300" lvl="2" indent="-342900" algn="just">
              <a:buAutoNum type="arabicPeriod"/>
            </a:pPr>
            <a:r>
              <a:rPr lang="en-IN" sz="2400" dirty="0">
                <a:latin typeface="Arial" panose="020B0604020202020204" pitchFamily="34" charset="0"/>
                <a:cs typeface="Arial" panose="020B0604020202020204" pitchFamily="34" charset="0"/>
              </a:rPr>
              <a:t>3- to 30-GHz super-high frequency (SHF) region, and </a:t>
            </a:r>
          </a:p>
          <a:p>
            <a:pPr marL="1257300" lvl="2" indent="-342900" algn="just">
              <a:buAutoNum type="arabicPeriod"/>
            </a:pPr>
            <a:r>
              <a:rPr lang="en-IN" sz="2400" dirty="0">
                <a:latin typeface="Arial" panose="020B0604020202020204" pitchFamily="34" charset="0"/>
                <a:cs typeface="Arial" panose="020B0604020202020204" pitchFamily="34" charset="0"/>
              </a:rPr>
              <a:t>30- to 300-GHz extremely high frequency (EHF) range.</a:t>
            </a:r>
          </a:p>
          <a:p>
            <a:pPr algn="just"/>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Traditionally these RF systems used wireless or coaxial cable links for transporting the microwave signals from a receiving element (Ex. an antenna) to a signal processing centre, which could be located hundreds of meters away.</a:t>
            </a:r>
          </a:p>
          <a:p>
            <a:pPr algn="just"/>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methods for transmitting microwave analog signals over an optical fiber link have become known as </a:t>
            </a:r>
            <a:r>
              <a:rPr lang="en-IN" sz="2400" b="1" dirty="0">
                <a:solidFill>
                  <a:srgbClr val="0000FF"/>
                </a:solidFill>
                <a:latin typeface="Arial" panose="020B0604020202020204" pitchFamily="34" charset="0"/>
                <a:cs typeface="Arial" panose="020B0604020202020204" pitchFamily="34" charset="0"/>
              </a:rPr>
              <a:t>RF-over-fiber techniques.</a:t>
            </a:r>
          </a:p>
        </p:txBody>
      </p:sp>
      <p:sp>
        <p:nvSpPr>
          <p:cNvPr id="5" name="Title 1">
            <a:extLst>
              <a:ext uri="{FF2B5EF4-FFF2-40B4-BE49-F238E27FC236}">
                <a16:creationId xmlns:a16="http://schemas.microsoft.com/office/drawing/2014/main" id="{DB05E0F6-ED4B-4E72-BCF1-31E725705148}"/>
              </a:ext>
            </a:extLst>
          </p:cNvPr>
          <p:cNvSpPr>
            <a:spLocks noGrp="1"/>
          </p:cNvSpPr>
          <p:nvPr>
            <p:ph type="title"/>
          </p:nvPr>
        </p:nvSpPr>
        <p:spPr>
          <a:xfrm>
            <a:off x="3109143" y="0"/>
            <a:ext cx="4935820" cy="659422"/>
          </a:xfrm>
        </p:spPr>
        <p:txBody>
          <a:bodyPr>
            <a:normAutofit/>
          </a:bodyPr>
          <a:lstStyle/>
          <a:p>
            <a:r>
              <a:rPr lang="en-US" sz="3400" b="1" dirty="0">
                <a:solidFill>
                  <a:srgbClr val="C00000"/>
                </a:solidFill>
                <a:latin typeface="Arial" panose="020B0604020202020204" pitchFamily="34" charset="0"/>
                <a:cs typeface="Arial" panose="020B0604020202020204" pitchFamily="34" charset="0"/>
              </a:rPr>
              <a:t>Radio Over Fiber (RoF)</a:t>
            </a:r>
          </a:p>
        </p:txBody>
      </p:sp>
    </p:spTree>
    <p:extLst>
      <p:ext uri="{BB962C8B-B14F-4D97-AF65-F5344CB8AC3E}">
        <p14:creationId xmlns:p14="http://schemas.microsoft.com/office/powerpoint/2010/main" val="3549610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64446" y="764929"/>
            <a:ext cx="9772941" cy="3600000"/>
          </a:xfrm>
          <a:prstGeom prst="rect">
            <a:avLst/>
          </a:prstGeom>
        </p:spPr>
      </p:pic>
      <p:sp>
        <p:nvSpPr>
          <p:cNvPr id="6" name="Title 1">
            <a:extLst>
              <a:ext uri="{FF2B5EF4-FFF2-40B4-BE49-F238E27FC236}">
                <a16:creationId xmlns:a16="http://schemas.microsoft.com/office/drawing/2014/main" id="{DB05E0F6-ED4B-4E72-BCF1-31E725705148}"/>
              </a:ext>
            </a:extLst>
          </p:cNvPr>
          <p:cNvSpPr>
            <a:spLocks noGrp="1"/>
          </p:cNvSpPr>
          <p:nvPr>
            <p:ph type="title"/>
          </p:nvPr>
        </p:nvSpPr>
        <p:spPr>
          <a:xfrm>
            <a:off x="2950880" y="175846"/>
            <a:ext cx="6659111" cy="659422"/>
          </a:xfrm>
        </p:spPr>
        <p:txBody>
          <a:bodyPr>
            <a:normAutofit/>
          </a:bodyPr>
          <a:lstStyle/>
          <a:p>
            <a:r>
              <a:rPr lang="en-US" sz="3400" b="1" dirty="0">
                <a:solidFill>
                  <a:srgbClr val="C00000"/>
                </a:solidFill>
                <a:latin typeface="Arial" panose="020B0604020202020204" pitchFamily="34" charset="0"/>
                <a:cs typeface="Arial" panose="020B0604020202020204" pitchFamily="34" charset="0"/>
              </a:rPr>
              <a:t>Generic RF–over-fiber Link</a:t>
            </a:r>
          </a:p>
        </p:txBody>
      </p:sp>
      <p:sp>
        <p:nvSpPr>
          <p:cNvPr id="7" name="TextBox 6"/>
          <p:cNvSpPr txBox="1"/>
          <p:nvPr/>
        </p:nvSpPr>
        <p:spPr>
          <a:xfrm>
            <a:off x="2862956" y="4430364"/>
            <a:ext cx="6058069" cy="369332"/>
          </a:xfrm>
          <a:prstGeom prst="rect">
            <a:avLst/>
          </a:prstGeom>
          <a:noFill/>
        </p:spPr>
        <p:txBody>
          <a:bodyPr wrap="none" rtlCol="0">
            <a:spAutoFit/>
          </a:bodyPr>
          <a:lstStyle/>
          <a:p>
            <a:r>
              <a:rPr lang="en-US" b="1" dirty="0">
                <a:solidFill>
                  <a:srgbClr val="0000FF"/>
                </a:solidFill>
                <a:latin typeface="Arial" panose="020B0604020202020204" pitchFamily="34" charset="0"/>
                <a:cs typeface="Arial" panose="020B0604020202020204" pitchFamily="34" charset="0"/>
              </a:rPr>
              <a:t>Fig: Basic constituents of a generic RF-over-fiber link</a:t>
            </a:r>
            <a:endParaRPr lang="en-IN" b="1" dirty="0">
              <a:solidFill>
                <a:srgbClr val="0000FF"/>
              </a:solidFill>
              <a:latin typeface="Arial" panose="020B0604020202020204" pitchFamily="34" charset="0"/>
              <a:cs typeface="Arial" panose="020B0604020202020204" pitchFamily="34" charset="0"/>
            </a:endParaRPr>
          </a:p>
        </p:txBody>
      </p:sp>
      <p:sp>
        <p:nvSpPr>
          <p:cNvPr id="2" name="TextBox 1"/>
          <p:cNvSpPr txBox="1"/>
          <p:nvPr/>
        </p:nvSpPr>
        <p:spPr>
          <a:xfrm>
            <a:off x="143940" y="4954012"/>
            <a:ext cx="3363421" cy="461665"/>
          </a:xfrm>
          <a:prstGeom prst="rect">
            <a:avLst/>
          </a:prstGeom>
          <a:noFill/>
        </p:spPr>
        <p:txBody>
          <a:bodyPr wrap="none" rtlCol="0">
            <a:spAutoFit/>
          </a:bodyPr>
          <a:lstStyle/>
          <a:p>
            <a:r>
              <a:rPr lang="en-IN" sz="2400" b="1" dirty="0">
                <a:solidFill>
                  <a:srgbClr val="FF0000"/>
                </a:solidFill>
                <a:latin typeface="Arial" panose="020B0604020202020204" pitchFamily="34" charset="0"/>
                <a:cs typeface="Arial" panose="020B0604020202020204" pitchFamily="34" charset="0"/>
              </a:rPr>
              <a:t>Three Major Modules:</a:t>
            </a:r>
          </a:p>
        </p:txBody>
      </p:sp>
      <p:sp>
        <p:nvSpPr>
          <p:cNvPr id="3" name="Rectangle 2"/>
          <p:cNvSpPr/>
          <p:nvPr/>
        </p:nvSpPr>
        <p:spPr>
          <a:xfrm>
            <a:off x="664446" y="5312262"/>
            <a:ext cx="11345846" cy="1384995"/>
          </a:xfrm>
          <a:prstGeom prst="rect">
            <a:avLst/>
          </a:prstGeom>
        </p:spPr>
        <p:txBody>
          <a:bodyPr wrap="square">
            <a:spAutoFit/>
          </a:bodyPr>
          <a:lstStyle/>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An RF-to-optical signal converting device at the transmitting end, </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An optical-to-RF signal converting device at the receiving end, and </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An optical fiber that joins these two modules.</a:t>
            </a:r>
          </a:p>
        </p:txBody>
      </p:sp>
    </p:spTree>
    <p:extLst>
      <p:ext uri="{BB962C8B-B14F-4D97-AF65-F5344CB8AC3E}">
        <p14:creationId xmlns:p14="http://schemas.microsoft.com/office/powerpoint/2010/main" val="420001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E0F6-ED4B-4E72-BCF1-31E725705148}"/>
              </a:ext>
            </a:extLst>
          </p:cNvPr>
          <p:cNvSpPr>
            <a:spLocks noGrp="1"/>
          </p:cNvSpPr>
          <p:nvPr>
            <p:ph type="title"/>
          </p:nvPr>
        </p:nvSpPr>
        <p:spPr>
          <a:xfrm>
            <a:off x="3109143" y="0"/>
            <a:ext cx="4935820" cy="659422"/>
          </a:xfrm>
        </p:spPr>
        <p:txBody>
          <a:bodyPr>
            <a:normAutofit/>
          </a:bodyPr>
          <a:lstStyle/>
          <a:p>
            <a:r>
              <a:rPr lang="en-US" sz="3400" b="1" dirty="0">
                <a:solidFill>
                  <a:srgbClr val="C00000"/>
                </a:solidFill>
                <a:latin typeface="Arial" panose="020B0604020202020204" pitchFamily="34" charset="0"/>
                <a:cs typeface="Arial" panose="020B0604020202020204" pitchFamily="34" charset="0"/>
              </a:rPr>
              <a:t>Radio Over Fiber (RoF)</a:t>
            </a:r>
          </a:p>
        </p:txBody>
      </p:sp>
      <p:sp>
        <p:nvSpPr>
          <p:cNvPr id="3" name="Content Placeholder 2">
            <a:extLst>
              <a:ext uri="{FF2B5EF4-FFF2-40B4-BE49-F238E27FC236}">
                <a16:creationId xmlns:a16="http://schemas.microsoft.com/office/drawing/2014/main" id="{46D81AA4-5E4B-47C6-B9D6-2C5F5552397F}"/>
              </a:ext>
            </a:extLst>
          </p:cNvPr>
          <p:cNvSpPr>
            <a:spLocks noGrp="1"/>
          </p:cNvSpPr>
          <p:nvPr>
            <p:ph idx="1"/>
          </p:nvPr>
        </p:nvSpPr>
        <p:spPr>
          <a:xfrm>
            <a:off x="0" y="659422"/>
            <a:ext cx="12060723" cy="6066693"/>
          </a:xfrm>
        </p:spPr>
        <p:txBody>
          <a:bodyPr>
            <a:noAutofit/>
          </a:bodyPr>
          <a:lstStyle/>
          <a:p>
            <a:pPr algn="just"/>
            <a:r>
              <a:rPr lang="en-US" sz="2600" b="1" dirty="0">
                <a:latin typeface="Arial" panose="020B0604020202020204" pitchFamily="34" charset="0"/>
                <a:cs typeface="Arial" panose="020B0604020202020204" pitchFamily="34" charset="0"/>
              </a:rPr>
              <a:t>Radio over fiber</a:t>
            </a:r>
            <a:r>
              <a:rPr lang="en-US" sz="2600" dirty="0">
                <a:latin typeface="Arial" panose="020B0604020202020204" pitchFamily="34" charset="0"/>
                <a:cs typeface="Arial" panose="020B0604020202020204" pitchFamily="34" charset="0"/>
              </a:rPr>
              <a:t> (RoF) refers to a technology whereby light is modulated by a radio frequency signal and transmitted over an optical fiber link.</a:t>
            </a:r>
          </a:p>
          <a:p>
            <a:pPr algn="just"/>
            <a:r>
              <a:rPr lang="en-US" sz="2600" b="1" dirty="0">
                <a:solidFill>
                  <a:srgbClr val="0000FF"/>
                </a:solidFill>
                <a:latin typeface="Arial" panose="020B0604020202020204" pitchFamily="34" charset="0"/>
                <a:cs typeface="Arial" panose="020B0604020202020204" pitchFamily="34" charset="0"/>
              </a:rPr>
              <a:t>Main technical advantages </a:t>
            </a:r>
            <a:r>
              <a:rPr lang="en-US" sz="2600" dirty="0">
                <a:latin typeface="Arial" panose="020B0604020202020204" pitchFamily="34" charset="0"/>
                <a:cs typeface="Arial" panose="020B0604020202020204" pitchFamily="34" charset="0"/>
              </a:rPr>
              <a:t>of using fiber optical links are</a:t>
            </a:r>
          </a:p>
          <a:p>
            <a:pPr lvl="1" algn="just"/>
            <a:r>
              <a:rPr lang="en-US" sz="2600" dirty="0">
                <a:latin typeface="Arial" panose="020B0604020202020204" pitchFamily="34" charset="0"/>
                <a:cs typeface="Arial" panose="020B0604020202020204" pitchFamily="34" charset="0"/>
              </a:rPr>
              <a:t> lower transmission losses and </a:t>
            </a:r>
          </a:p>
          <a:p>
            <a:pPr lvl="1" algn="just"/>
            <a:r>
              <a:rPr lang="en-US" sz="2600" dirty="0">
                <a:latin typeface="Arial" panose="020B0604020202020204" pitchFamily="34" charset="0"/>
                <a:cs typeface="Arial" panose="020B0604020202020204" pitchFamily="34" charset="0"/>
              </a:rPr>
              <a:t>reduced sensitivity to noise and electromagnetic interference compared to all-electrical signal transmission.</a:t>
            </a:r>
          </a:p>
          <a:p>
            <a:pPr algn="just"/>
            <a:r>
              <a:rPr lang="en-US" sz="2600" b="1" dirty="0">
                <a:solidFill>
                  <a:srgbClr val="0000FF"/>
                </a:solidFill>
                <a:latin typeface="Arial" panose="020B0604020202020204" pitchFamily="34" charset="0"/>
                <a:cs typeface="Arial" panose="020B0604020202020204" pitchFamily="34" charset="0"/>
              </a:rPr>
              <a:t>Applications</a:t>
            </a:r>
            <a:r>
              <a:rPr lang="en-US" sz="2600" dirty="0">
                <a:latin typeface="Arial" panose="020B0604020202020204" pitchFamily="34" charset="0"/>
                <a:cs typeface="Arial" panose="020B0604020202020204" pitchFamily="34" charset="0"/>
              </a:rPr>
              <a:t> range from the transmission of mobile radio signals (3G, 4G, 5G and Wi-Fi) and the transmission of cable television signals (CATV) to the transmission of RF L-Band signals in ground stations for satellite communications.</a:t>
            </a:r>
          </a:p>
          <a:p>
            <a:pPr algn="just"/>
            <a:r>
              <a:rPr lang="en-US" sz="2600" b="1" dirty="0">
                <a:solidFill>
                  <a:srgbClr val="00B050"/>
                </a:solidFill>
                <a:latin typeface="Arial" panose="020B0604020202020204" pitchFamily="34" charset="0"/>
                <a:cs typeface="Arial" panose="020B0604020202020204" pitchFamily="34" charset="0"/>
              </a:rPr>
              <a:t>Access to dead zones</a:t>
            </a:r>
            <a:endParaRPr lang="en-US" sz="2600" dirty="0">
              <a:solidFill>
                <a:srgbClr val="00B050"/>
              </a:solidFill>
              <a:latin typeface="Arial" panose="020B0604020202020204" pitchFamily="34" charset="0"/>
              <a:cs typeface="Arial" panose="020B0604020202020204" pitchFamily="34" charset="0"/>
            </a:endParaRPr>
          </a:p>
          <a:p>
            <a:pPr lvl="1" algn="just"/>
            <a:r>
              <a:rPr lang="en-US" sz="2600" dirty="0">
                <a:latin typeface="Arial" panose="020B0604020202020204" pitchFamily="34" charset="0"/>
                <a:cs typeface="Arial" panose="020B0604020202020204" pitchFamily="34" charset="0"/>
              </a:rPr>
              <a:t>An important application of RoF is its use to provide wireless coverage in the area where wireless backhaul link is not possible. These zones can be areas inside a structure such as a tunnel, areas behind buildings, Mountainous places or secluded areas such as jungles.</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4877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B486-F996-49CE-9CDD-F3B6EDE25918}"/>
              </a:ext>
            </a:extLst>
          </p:cNvPr>
          <p:cNvSpPr>
            <a:spLocks noGrp="1"/>
          </p:cNvSpPr>
          <p:nvPr>
            <p:ph type="title"/>
          </p:nvPr>
        </p:nvSpPr>
        <p:spPr>
          <a:xfrm>
            <a:off x="1548861" y="0"/>
            <a:ext cx="7885285" cy="591316"/>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RoF – for Wireless Communication</a:t>
            </a:r>
          </a:p>
        </p:txBody>
      </p:sp>
      <p:sp>
        <p:nvSpPr>
          <p:cNvPr id="3" name="Content Placeholder 2">
            <a:extLst>
              <a:ext uri="{FF2B5EF4-FFF2-40B4-BE49-F238E27FC236}">
                <a16:creationId xmlns:a16="http://schemas.microsoft.com/office/drawing/2014/main" id="{B8784DBD-7E67-41E3-978B-B53A1C86A8A8}"/>
              </a:ext>
            </a:extLst>
          </p:cNvPr>
          <p:cNvSpPr>
            <a:spLocks noGrp="1"/>
          </p:cNvSpPr>
          <p:nvPr>
            <p:ph idx="1"/>
          </p:nvPr>
        </p:nvSpPr>
        <p:spPr>
          <a:xfrm>
            <a:off x="131884" y="705616"/>
            <a:ext cx="11676185" cy="5976538"/>
          </a:xfrm>
        </p:spPr>
        <p:txBody>
          <a:bodyPr>
            <a:noAutofit/>
          </a:bodyPr>
          <a:lstStyle/>
          <a:p>
            <a:pPr algn="just"/>
            <a:r>
              <a:rPr lang="en-US" sz="2700" dirty="0">
                <a:latin typeface="Arial" panose="020B0604020202020204" pitchFamily="34" charset="0"/>
                <a:cs typeface="Arial" panose="020B0604020202020204" pitchFamily="34" charset="0"/>
              </a:rPr>
              <a:t>In the area of Wireless Communications one main application is to facilitate wireless access, such as 5G and Wi-Fi simultaneous from the same antenna.  In other words, radio signals are carried over fiber-optic cable. </a:t>
            </a:r>
          </a:p>
          <a:p>
            <a:pPr algn="just"/>
            <a:r>
              <a:rPr lang="en-US" sz="2700" dirty="0">
                <a:latin typeface="Arial" panose="020B0604020202020204" pitchFamily="34" charset="0"/>
                <a:cs typeface="Arial" panose="020B0604020202020204" pitchFamily="34" charset="0"/>
              </a:rPr>
              <a:t>A single antenna can receive any and all radio signals (5G, Wi-Fi, cell, etc..) carried over a single-fiber cable to a central location where equipment then converts the signals; this is opposed to the traditional way where each protocol type (5G, Wi-Fi, cell) requires separate equipment at the location of the antenna.</a:t>
            </a:r>
          </a:p>
          <a:p>
            <a:pPr algn="just"/>
            <a:r>
              <a:rPr lang="en-US" sz="2700" dirty="0">
                <a:latin typeface="Arial" panose="020B0604020202020204" pitchFamily="34" charset="0"/>
                <a:cs typeface="Arial" panose="020B0604020202020204" pitchFamily="34" charset="0"/>
              </a:rPr>
              <a:t>In RoF systems, wireless signals are transported in optical form between a central station and a set of base stations before being radiated through the air. </a:t>
            </a:r>
          </a:p>
          <a:p>
            <a:pPr algn="just"/>
            <a:r>
              <a:rPr lang="en-US" sz="2700" dirty="0">
                <a:latin typeface="Arial" panose="020B0604020202020204" pitchFamily="34" charset="0"/>
                <a:cs typeface="Arial" panose="020B0604020202020204" pitchFamily="34" charset="0"/>
              </a:rPr>
              <a:t>Each base station is adapted to communicate over a radio link with at least one user's mobile station located within the radio range of said base station. </a:t>
            </a:r>
          </a:p>
        </p:txBody>
      </p:sp>
    </p:spTree>
    <p:extLst>
      <p:ext uri="{BB962C8B-B14F-4D97-AF65-F5344CB8AC3E}">
        <p14:creationId xmlns:p14="http://schemas.microsoft.com/office/powerpoint/2010/main" val="20068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971" y="150702"/>
            <a:ext cx="11698014" cy="835229"/>
          </a:xfrm>
          <a:prstGeom prst="rect">
            <a:avLst/>
          </a:prstGeom>
        </p:spPr>
        <p:txBody>
          <a:bodyPr wrap="square">
            <a:spAutoFit/>
          </a:bodyPr>
          <a:lstStyle/>
          <a:p>
            <a:pPr>
              <a:lnSpc>
                <a:spcPct val="80000"/>
              </a:lnSpc>
              <a:buFontTx/>
              <a:buNone/>
            </a:pPr>
            <a:r>
              <a:rPr lang="en-US" altLang="en-US" sz="3000" dirty="0">
                <a:latin typeface="Arial" panose="020B0604020202020204" pitchFamily="34" charset="0"/>
                <a:cs typeface="Arial" panose="020B0604020202020204" pitchFamily="34" charset="0"/>
              </a:rPr>
              <a:t>To fulfill these requirements the designer has a choice of the following  components and their associated characteristics:</a:t>
            </a:r>
          </a:p>
        </p:txBody>
      </p:sp>
      <p:sp>
        <p:nvSpPr>
          <p:cNvPr id="5" name="Rectangle 7"/>
          <p:cNvSpPr>
            <a:spLocks noChangeArrowheads="1"/>
          </p:cNvSpPr>
          <p:nvPr/>
        </p:nvSpPr>
        <p:spPr bwMode="auto">
          <a:xfrm>
            <a:off x="99971" y="1346101"/>
            <a:ext cx="6661314"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00FF"/>
                </a:solidFill>
                <a:cs typeface="Arial" panose="020B0604020202020204" pitchFamily="34" charset="0"/>
              </a:rPr>
              <a:t>1. Multimode or single-mode optical fiber</a:t>
            </a:r>
          </a:p>
          <a:p>
            <a:pPr eaLnBrk="1" hangingPunct="1">
              <a:spcBef>
                <a:spcPct val="0"/>
              </a:spcBef>
              <a:buFontTx/>
              <a:buNone/>
            </a:pPr>
            <a:r>
              <a:rPr lang="en-US" altLang="en-US" sz="2400" i="1" dirty="0">
                <a:cs typeface="Arial" panose="020B0604020202020204" pitchFamily="34" charset="0"/>
              </a:rPr>
              <a:t>(a) </a:t>
            </a:r>
            <a:r>
              <a:rPr lang="en-US" altLang="en-US" sz="2400" dirty="0">
                <a:cs typeface="Arial" panose="020B0604020202020204" pitchFamily="34" charset="0"/>
              </a:rPr>
              <a:t>Core size</a:t>
            </a:r>
          </a:p>
          <a:p>
            <a:pPr eaLnBrk="1" hangingPunct="1">
              <a:spcBef>
                <a:spcPct val="0"/>
              </a:spcBef>
              <a:buFontTx/>
              <a:buNone/>
            </a:pPr>
            <a:r>
              <a:rPr lang="en-US" altLang="en-US" sz="2400" i="1" dirty="0">
                <a:cs typeface="Arial" panose="020B0604020202020204" pitchFamily="34" charset="0"/>
              </a:rPr>
              <a:t>(b) </a:t>
            </a:r>
            <a:r>
              <a:rPr lang="en-US" altLang="en-US" sz="2400" dirty="0">
                <a:cs typeface="Arial" panose="020B0604020202020204" pitchFamily="34" charset="0"/>
              </a:rPr>
              <a:t>Core refractive-index profile</a:t>
            </a:r>
          </a:p>
          <a:p>
            <a:pPr eaLnBrk="1" hangingPunct="1">
              <a:spcBef>
                <a:spcPct val="0"/>
              </a:spcBef>
              <a:buFontTx/>
              <a:buNone/>
            </a:pPr>
            <a:r>
              <a:rPr lang="en-US" altLang="en-US" sz="2400" i="1" dirty="0">
                <a:cs typeface="Arial" panose="020B0604020202020204" pitchFamily="34" charset="0"/>
              </a:rPr>
              <a:t>(c) </a:t>
            </a:r>
            <a:r>
              <a:rPr lang="en-US" altLang="en-US" sz="2400" dirty="0">
                <a:cs typeface="Arial" panose="020B0604020202020204" pitchFamily="34" charset="0"/>
              </a:rPr>
              <a:t>Bandwidth or dispersion</a:t>
            </a:r>
          </a:p>
          <a:p>
            <a:pPr eaLnBrk="1" hangingPunct="1">
              <a:spcBef>
                <a:spcPct val="0"/>
              </a:spcBef>
              <a:buFontTx/>
              <a:buNone/>
            </a:pPr>
            <a:r>
              <a:rPr lang="en-US" altLang="en-US" sz="2400" i="1" dirty="0">
                <a:cs typeface="Arial" panose="020B0604020202020204" pitchFamily="34" charset="0"/>
              </a:rPr>
              <a:t>(d) </a:t>
            </a:r>
            <a:r>
              <a:rPr lang="en-US" altLang="en-US" sz="2400" dirty="0">
                <a:cs typeface="Arial" panose="020B0604020202020204" pitchFamily="34" charset="0"/>
              </a:rPr>
              <a:t>Attenuation</a:t>
            </a:r>
          </a:p>
          <a:p>
            <a:pPr eaLnBrk="1" hangingPunct="1">
              <a:spcBef>
                <a:spcPct val="0"/>
              </a:spcBef>
              <a:buFontTx/>
              <a:buNone/>
            </a:pPr>
            <a:r>
              <a:rPr lang="en-US" altLang="en-US" sz="2400" i="1" dirty="0">
                <a:cs typeface="Arial" panose="020B0604020202020204" pitchFamily="34" charset="0"/>
              </a:rPr>
              <a:t>(e) </a:t>
            </a:r>
            <a:r>
              <a:rPr lang="en-US" altLang="en-US" sz="2400" dirty="0">
                <a:cs typeface="Arial" panose="020B0604020202020204" pitchFamily="34" charset="0"/>
              </a:rPr>
              <a:t>Numerical aperture or mode-field diameter</a:t>
            </a:r>
          </a:p>
        </p:txBody>
      </p:sp>
      <p:sp>
        <p:nvSpPr>
          <p:cNvPr id="6" name="Rectangle 8"/>
          <p:cNvSpPr>
            <a:spLocks noChangeArrowheads="1"/>
          </p:cNvSpPr>
          <p:nvPr/>
        </p:nvSpPr>
        <p:spPr bwMode="auto">
          <a:xfrm>
            <a:off x="6895652" y="1161435"/>
            <a:ext cx="529634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00FF"/>
                </a:solidFill>
                <a:cs typeface="Arial" panose="020B0604020202020204" pitchFamily="34" charset="0"/>
              </a:rPr>
              <a:t>2. LED or laser diode optical source</a:t>
            </a:r>
          </a:p>
          <a:p>
            <a:pPr eaLnBrk="1" hangingPunct="1">
              <a:spcBef>
                <a:spcPct val="0"/>
              </a:spcBef>
              <a:buFontTx/>
              <a:buNone/>
            </a:pPr>
            <a:r>
              <a:rPr lang="en-US" altLang="en-US" sz="2800" i="1" dirty="0">
                <a:cs typeface="Arial" panose="020B0604020202020204" pitchFamily="34" charset="0"/>
              </a:rPr>
              <a:t>(a) </a:t>
            </a:r>
            <a:r>
              <a:rPr lang="en-US" altLang="en-US" sz="2800" dirty="0">
                <a:cs typeface="Arial" panose="020B0604020202020204" pitchFamily="34" charset="0"/>
              </a:rPr>
              <a:t>Emission wavelength</a:t>
            </a:r>
          </a:p>
          <a:p>
            <a:pPr eaLnBrk="1" hangingPunct="1">
              <a:spcBef>
                <a:spcPct val="0"/>
              </a:spcBef>
              <a:buFontTx/>
              <a:buNone/>
            </a:pPr>
            <a:r>
              <a:rPr lang="en-US" altLang="en-US" sz="2800" i="1" dirty="0">
                <a:cs typeface="Arial" panose="020B0604020202020204" pitchFamily="34" charset="0"/>
              </a:rPr>
              <a:t>(b) </a:t>
            </a:r>
            <a:r>
              <a:rPr lang="en-US" altLang="en-US" sz="2800" dirty="0">
                <a:cs typeface="Arial" panose="020B0604020202020204" pitchFamily="34" charset="0"/>
              </a:rPr>
              <a:t>Spectral line width</a:t>
            </a:r>
          </a:p>
          <a:p>
            <a:pPr eaLnBrk="1" hangingPunct="1">
              <a:spcBef>
                <a:spcPct val="0"/>
              </a:spcBef>
              <a:buFontTx/>
              <a:buNone/>
            </a:pPr>
            <a:r>
              <a:rPr lang="en-US" altLang="en-US" sz="2800" dirty="0">
                <a:cs typeface="Arial" panose="020B0604020202020204" pitchFamily="34" charset="0"/>
              </a:rPr>
              <a:t>(c) Output power</a:t>
            </a:r>
          </a:p>
          <a:p>
            <a:pPr eaLnBrk="1" hangingPunct="1">
              <a:spcBef>
                <a:spcPct val="0"/>
              </a:spcBef>
              <a:buFontTx/>
              <a:buNone/>
            </a:pPr>
            <a:r>
              <a:rPr lang="en-US" altLang="en-US" sz="2800" i="1" dirty="0">
                <a:cs typeface="Arial" panose="020B0604020202020204" pitchFamily="34" charset="0"/>
              </a:rPr>
              <a:t>(d) </a:t>
            </a:r>
            <a:r>
              <a:rPr lang="en-US" altLang="en-US" sz="2800" dirty="0">
                <a:cs typeface="Arial" panose="020B0604020202020204" pitchFamily="34" charset="0"/>
              </a:rPr>
              <a:t>Effective radiating area</a:t>
            </a:r>
          </a:p>
          <a:p>
            <a:pPr eaLnBrk="1" hangingPunct="1">
              <a:spcBef>
                <a:spcPct val="0"/>
              </a:spcBef>
              <a:buFontTx/>
              <a:buNone/>
            </a:pPr>
            <a:r>
              <a:rPr lang="en-US" altLang="en-US" sz="2800" i="1" dirty="0">
                <a:cs typeface="Arial" panose="020B0604020202020204" pitchFamily="34" charset="0"/>
              </a:rPr>
              <a:t>(e) </a:t>
            </a:r>
            <a:r>
              <a:rPr lang="en-US" altLang="en-US" sz="2800" dirty="0">
                <a:cs typeface="Arial" panose="020B0604020202020204" pitchFamily="34" charset="0"/>
              </a:rPr>
              <a:t>Emission pattern</a:t>
            </a:r>
          </a:p>
          <a:p>
            <a:pPr eaLnBrk="1" hangingPunct="1">
              <a:spcBef>
                <a:spcPct val="0"/>
              </a:spcBef>
              <a:buFontTx/>
              <a:buNone/>
            </a:pPr>
            <a:r>
              <a:rPr lang="en-US" altLang="en-US" sz="2800" dirty="0">
                <a:cs typeface="Arial" panose="020B0604020202020204" pitchFamily="34" charset="0"/>
              </a:rPr>
              <a:t>(f) Number of emitting modes</a:t>
            </a:r>
          </a:p>
        </p:txBody>
      </p:sp>
      <p:sp>
        <p:nvSpPr>
          <p:cNvPr id="7" name="Rectangle 9"/>
          <p:cNvSpPr>
            <a:spLocks noChangeArrowheads="1"/>
          </p:cNvSpPr>
          <p:nvPr/>
        </p:nvSpPr>
        <p:spPr bwMode="auto">
          <a:xfrm>
            <a:off x="378600" y="4507038"/>
            <a:ext cx="8351953"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00FF"/>
                </a:solidFill>
                <a:cs typeface="Arial" panose="020B0604020202020204" pitchFamily="34" charset="0"/>
              </a:rPr>
              <a:t>3. </a:t>
            </a:r>
            <a:r>
              <a:rPr lang="en-US" altLang="en-US" sz="2800" b="1" i="1" dirty="0">
                <a:solidFill>
                  <a:srgbClr val="0000FF"/>
                </a:solidFill>
                <a:cs typeface="Arial" panose="020B0604020202020204" pitchFamily="34" charset="0"/>
              </a:rPr>
              <a:t>pin </a:t>
            </a:r>
            <a:r>
              <a:rPr lang="en-US" altLang="en-US" sz="2800" b="1" dirty="0">
                <a:solidFill>
                  <a:srgbClr val="0000FF"/>
                </a:solidFill>
                <a:cs typeface="Arial" panose="020B0604020202020204" pitchFamily="34" charset="0"/>
              </a:rPr>
              <a:t>or avalanche photodiode</a:t>
            </a:r>
          </a:p>
          <a:p>
            <a:pPr eaLnBrk="1" hangingPunct="1">
              <a:spcBef>
                <a:spcPct val="0"/>
              </a:spcBef>
              <a:buFontTx/>
              <a:buNone/>
            </a:pPr>
            <a:r>
              <a:rPr lang="en-US" altLang="en-US" sz="2400" i="1" dirty="0">
                <a:cs typeface="Arial" panose="020B0604020202020204" pitchFamily="34" charset="0"/>
              </a:rPr>
              <a:t>(a) </a:t>
            </a:r>
            <a:r>
              <a:rPr lang="en-US" altLang="en-US" sz="2400" dirty="0">
                <a:cs typeface="Arial" panose="020B0604020202020204" pitchFamily="34" charset="0"/>
              </a:rPr>
              <a:t>Responsivity (~quantum efficiency)</a:t>
            </a:r>
          </a:p>
          <a:p>
            <a:pPr eaLnBrk="1" hangingPunct="1">
              <a:spcBef>
                <a:spcPct val="0"/>
              </a:spcBef>
              <a:buFontTx/>
              <a:buNone/>
            </a:pPr>
            <a:r>
              <a:rPr lang="en-US" altLang="en-US" sz="2400" i="1" dirty="0">
                <a:cs typeface="Arial" panose="020B0604020202020204" pitchFamily="34" charset="0"/>
              </a:rPr>
              <a:t>(b) </a:t>
            </a:r>
            <a:r>
              <a:rPr lang="en-US" altLang="en-US" sz="2400" dirty="0">
                <a:cs typeface="Arial" panose="020B0604020202020204" pitchFamily="34" charset="0"/>
              </a:rPr>
              <a:t>Operating wavelength</a:t>
            </a:r>
          </a:p>
          <a:p>
            <a:pPr eaLnBrk="1" hangingPunct="1">
              <a:spcBef>
                <a:spcPct val="0"/>
              </a:spcBef>
              <a:buFontTx/>
              <a:buNone/>
            </a:pPr>
            <a:r>
              <a:rPr lang="en-US" altLang="en-US" sz="2400" dirty="0">
                <a:cs typeface="Arial" panose="020B0604020202020204" pitchFamily="34" charset="0"/>
              </a:rPr>
              <a:t>(c) Speed</a:t>
            </a:r>
          </a:p>
          <a:p>
            <a:pPr eaLnBrk="1" hangingPunct="1">
              <a:spcBef>
                <a:spcPct val="0"/>
              </a:spcBef>
              <a:buFontTx/>
              <a:buNone/>
            </a:pPr>
            <a:r>
              <a:rPr lang="en-US" altLang="en-US" sz="2400" i="1" dirty="0">
                <a:cs typeface="Arial" panose="020B0604020202020204" pitchFamily="34" charset="0"/>
              </a:rPr>
              <a:t>(d) </a:t>
            </a:r>
            <a:r>
              <a:rPr lang="en-US" altLang="en-US" sz="2400" dirty="0">
                <a:cs typeface="Arial" panose="020B0604020202020204" pitchFamily="34" charset="0"/>
              </a:rPr>
              <a:t>Sensitivity</a:t>
            </a:r>
          </a:p>
        </p:txBody>
      </p:sp>
    </p:spTree>
    <p:extLst>
      <p:ext uri="{BB962C8B-B14F-4D97-AF65-F5344CB8AC3E}">
        <p14:creationId xmlns:p14="http://schemas.microsoft.com/office/powerpoint/2010/main" val="2947506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F320-9F27-44FB-AFF0-9CC54560502C}"/>
              </a:ext>
            </a:extLst>
          </p:cNvPr>
          <p:cNvSpPr>
            <a:spLocks noGrp="1"/>
          </p:cNvSpPr>
          <p:nvPr>
            <p:ph type="title"/>
          </p:nvPr>
        </p:nvSpPr>
        <p:spPr>
          <a:xfrm>
            <a:off x="3871546" y="10606"/>
            <a:ext cx="4138246" cy="706930"/>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RoF - Advantages</a:t>
            </a:r>
          </a:p>
        </p:txBody>
      </p:sp>
      <p:sp>
        <p:nvSpPr>
          <p:cNvPr id="3" name="Content Placeholder 2">
            <a:extLst>
              <a:ext uri="{FF2B5EF4-FFF2-40B4-BE49-F238E27FC236}">
                <a16:creationId xmlns:a16="http://schemas.microsoft.com/office/drawing/2014/main" id="{68194845-435C-4154-B427-D0EC35D2FBFD}"/>
              </a:ext>
            </a:extLst>
          </p:cNvPr>
          <p:cNvSpPr>
            <a:spLocks noGrp="1"/>
          </p:cNvSpPr>
          <p:nvPr>
            <p:ph idx="1"/>
          </p:nvPr>
        </p:nvSpPr>
        <p:spPr>
          <a:xfrm>
            <a:off x="163719" y="779080"/>
            <a:ext cx="11934497" cy="5736020"/>
          </a:xfrm>
        </p:spPr>
        <p:txBody>
          <a:bodyPr>
            <a:noAutofit/>
          </a:bodyPr>
          <a:lstStyle/>
          <a:p>
            <a:pPr algn="just"/>
            <a:r>
              <a:rPr lang="en-US" dirty="0">
                <a:latin typeface="Arial" panose="020B0604020202020204" pitchFamily="34" charset="0"/>
                <a:cs typeface="Arial" panose="020B0604020202020204" pitchFamily="34" charset="0"/>
              </a:rPr>
              <a:t>The advantage is that the equipment for Wi-Fi, 5G and other protocols can be centralized in one place, with remote antennas attached via fiber optic serving all protocols. It greatly reduces the equipment and maintenance cost of the network.</a:t>
            </a:r>
          </a:p>
          <a:p>
            <a:pPr algn="just"/>
            <a:r>
              <a:rPr lang="en-US" dirty="0">
                <a:latin typeface="Arial" panose="020B0604020202020204" pitchFamily="34" charset="0"/>
                <a:cs typeface="Arial" panose="020B0604020202020204" pitchFamily="34" charset="0"/>
              </a:rPr>
              <a:t>RoF technology enables convergence of fixed and mobile networks.</a:t>
            </a:r>
          </a:p>
          <a:p>
            <a:pPr algn="just"/>
            <a:endParaRPr lang="en-US" dirty="0">
              <a:latin typeface="Arial" panose="020B0604020202020204" pitchFamily="34" charset="0"/>
              <a:cs typeface="Arial" panose="020B0604020202020204" pitchFamily="34" charset="0"/>
            </a:endParaRPr>
          </a:p>
          <a:p>
            <a:pPr marL="0" indent="0" algn="just">
              <a:buNone/>
            </a:pPr>
            <a:r>
              <a:rPr lang="en-US" b="1" dirty="0">
                <a:latin typeface="Arial" panose="020B0604020202020204" pitchFamily="34" charset="0"/>
                <a:cs typeface="Arial" panose="020B0604020202020204" pitchFamily="34" charset="0"/>
              </a:rPr>
              <a:t>FTTA (Fiber to the antenna)</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By using an optical connection directly to the antenna, the equipment vendor can gain several advantages like low line losses, immunity to lightning strikes/electric discharges and reduced complexity of base station by attaching lightweight optical-to-electrical (O/E) converter directly to antenna</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2228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589" y="12486"/>
            <a:ext cx="5257800" cy="789657"/>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Radio over Fiber (RoF)</a:t>
            </a:r>
          </a:p>
        </p:txBody>
      </p:sp>
      <p:sp>
        <p:nvSpPr>
          <p:cNvPr id="4" name="Content Placeholder 3"/>
          <p:cNvSpPr>
            <a:spLocks noGrp="1"/>
          </p:cNvSpPr>
          <p:nvPr>
            <p:ph sz="half" idx="1"/>
          </p:nvPr>
        </p:nvSpPr>
        <p:spPr>
          <a:xfrm>
            <a:off x="6103541" y="1603350"/>
            <a:ext cx="5788408" cy="4689067"/>
          </a:xfrm>
        </p:spPr>
        <p:txBody>
          <a:bodyPr>
            <a:noAutofit/>
          </a:bodyPr>
          <a:lstStyle/>
          <a:p>
            <a:pPr algn="just"/>
            <a:r>
              <a:rPr lang="en-US" sz="3600" dirty="0">
                <a:latin typeface="Arial" panose="020B0604020202020204" pitchFamily="34" charset="0"/>
                <a:cs typeface="Arial" panose="020B0604020202020204" pitchFamily="34" charset="0"/>
              </a:rPr>
              <a:t>Between a central office (CO) and multiple low-cost remote antenna units (RAU) or radio remote head (RRH).</a:t>
            </a:r>
          </a:p>
          <a:p>
            <a:pPr algn="just"/>
            <a:r>
              <a:rPr lang="en-US" dirty="0">
                <a:latin typeface="Arial" panose="020B0604020202020204" pitchFamily="34" charset="0"/>
                <a:cs typeface="Arial" panose="020B0604020202020204" pitchFamily="34" charset="0"/>
              </a:rPr>
              <a:t>(RAUs) referred for microcellular radio systems</a:t>
            </a:r>
          </a:p>
          <a:p>
            <a:pPr algn="just"/>
            <a:r>
              <a:rPr lang="en-US" dirty="0">
                <a:latin typeface="Arial" panose="020B0604020202020204" pitchFamily="34" charset="0"/>
                <a:cs typeface="Arial" panose="020B0604020202020204" pitchFamily="34" charset="0"/>
              </a:rPr>
              <a:t>(RRHs) referred for distributed antenna system (DAS)</a:t>
            </a:r>
          </a:p>
        </p:txBody>
      </p:sp>
      <p:sp>
        <p:nvSpPr>
          <p:cNvPr id="6" name="TextBox 5"/>
          <p:cNvSpPr txBox="1"/>
          <p:nvPr/>
        </p:nvSpPr>
        <p:spPr>
          <a:xfrm>
            <a:off x="327956" y="897377"/>
            <a:ext cx="792396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Radio frequency (RF) is carried over optical fiber</a:t>
            </a:r>
          </a:p>
        </p:txBody>
      </p:sp>
      <p:pic>
        <p:nvPicPr>
          <p:cNvPr id="12" name="Content Placeholder 11"/>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6077" b="7567"/>
          <a:stretch/>
        </p:blipFill>
        <p:spPr>
          <a:xfrm>
            <a:off x="145310" y="1732753"/>
            <a:ext cx="5760000" cy="3571875"/>
          </a:xfrm>
        </p:spPr>
      </p:pic>
      <p:sp>
        <p:nvSpPr>
          <p:cNvPr id="13" name="Rectangle 12"/>
          <p:cNvSpPr/>
          <p:nvPr/>
        </p:nvSpPr>
        <p:spPr>
          <a:xfrm>
            <a:off x="2017486" y="3947884"/>
            <a:ext cx="65314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4608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681" y="39304"/>
            <a:ext cx="2176681" cy="675399"/>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History</a:t>
            </a:r>
          </a:p>
        </p:txBody>
      </p:sp>
      <p:sp>
        <p:nvSpPr>
          <p:cNvPr id="5" name="Text Placeholder 4"/>
          <p:cNvSpPr>
            <a:spLocks noGrp="1"/>
          </p:cNvSpPr>
          <p:nvPr>
            <p:ph type="body" idx="1"/>
          </p:nvPr>
        </p:nvSpPr>
        <p:spPr>
          <a:xfrm>
            <a:off x="-79131" y="831930"/>
            <a:ext cx="7165731" cy="549003"/>
          </a:xfrm>
        </p:spPr>
        <p:txBody>
          <a:bodyPr anchor="ctr">
            <a:noAutofit/>
          </a:bodyPr>
          <a:lstStyle/>
          <a:p>
            <a:pPr algn="ctr"/>
            <a:r>
              <a:rPr lang="en-US" sz="2800" dirty="0">
                <a:solidFill>
                  <a:srgbClr val="0000FF"/>
                </a:solidFill>
                <a:latin typeface="Arial" panose="020B0604020202020204" pitchFamily="34" charset="0"/>
                <a:cs typeface="Arial" panose="020B0604020202020204" pitchFamily="34" charset="0"/>
              </a:rPr>
              <a:t>Coaxial copper cable carrying RF signal</a:t>
            </a:r>
          </a:p>
        </p:txBody>
      </p:sp>
      <p:sp>
        <p:nvSpPr>
          <p:cNvPr id="3" name="Content Placeholder 2"/>
          <p:cNvSpPr>
            <a:spLocks noGrp="1"/>
          </p:cNvSpPr>
          <p:nvPr>
            <p:ph sz="half" idx="2"/>
          </p:nvPr>
        </p:nvSpPr>
        <p:spPr>
          <a:xfrm>
            <a:off x="437575" y="2047165"/>
            <a:ext cx="5157787" cy="3684588"/>
          </a:xfrm>
        </p:spPr>
        <p:txBody>
          <a:bodyPr>
            <a:normAutofit/>
          </a:bodyPr>
          <a:lstStyle/>
          <a:p>
            <a:pPr algn="just"/>
            <a:r>
              <a:rPr lang="en-US" dirty="0">
                <a:latin typeface="Arial" panose="020B0604020202020204" pitchFamily="34" charset="0"/>
                <a:cs typeface="Arial" panose="020B0604020202020204" pitchFamily="34" charset="0"/>
              </a:rPr>
              <a:t>Low Bandwidth (750 MHz)</a:t>
            </a:r>
          </a:p>
          <a:p>
            <a:pPr algn="just"/>
            <a:r>
              <a:rPr lang="en-US" dirty="0">
                <a:latin typeface="Arial" panose="020B0604020202020204" pitchFamily="34" charset="0"/>
                <a:cs typeface="Arial" panose="020B0604020202020204" pitchFamily="34" charset="0"/>
              </a:rPr>
              <a:t>Attenuation is 26dB per 30m for 750MHz bandwidth</a:t>
            </a:r>
          </a:p>
          <a:p>
            <a:pPr algn="just"/>
            <a:r>
              <a:rPr lang="en-US" dirty="0">
                <a:latin typeface="Arial" panose="020B0604020202020204" pitchFamily="34" charset="0"/>
                <a:cs typeface="Arial" panose="020B0604020202020204" pitchFamily="34" charset="0"/>
              </a:rPr>
              <a:t>Attenuation is 6.6dB per 30m for 50MHz bandwidth</a:t>
            </a:r>
          </a:p>
          <a:p>
            <a:pPr algn="just"/>
            <a:r>
              <a:rPr lang="en-US" dirty="0">
                <a:latin typeface="Arial" panose="020B0604020202020204" pitchFamily="34" charset="0"/>
                <a:cs typeface="Arial" panose="020B0604020202020204" pitchFamily="34" charset="0"/>
              </a:rPr>
              <a:t>Typical Distance of co-axial copper cable is 500m</a:t>
            </a:r>
          </a:p>
          <a:p>
            <a:pPr algn="just"/>
            <a:r>
              <a:rPr lang="en-US" dirty="0">
                <a:latin typeface="Arial" panose="020B0604020202020204" pitchFamily="34" charset="0"/>
                <a:cs typeface="Arial" panose="020B0604020202020204" pitchFamily="34" charset="0"/>
              </a:rPr>
              <a:t>High cost $13 per 30m</a:t>
            </a:r>
          </a:p>
        </p:txBody>
      </p:sp>
      <p:pic>
        <p:nvPicPr>
          <p:cNvPr id="8" name="Content Placeholder 7"/>
          <p:cNvPicPr>
            <a:picLocks noGrp="1" noChangeAspect="1"/>
          </p:cNvPicPr>
          <p:nvPr>
            <p:ph sz="quarter" idx="4"/>
          </p:nvPr>
        </p:nvPicPr>
        <p:blipFill>
          <a:blip r:embed="rId2"/>
          <a:stretch>
            <a:fillRect/>
          </a:stretch>
        </p:blipFill>
        <p:spPr>
          <a:xfrm>
            <a:off x="7008812" y="319436"/>
            <a:ext cx="5183188" cy="1727729"/>
          </a:xfrm>
          <a:prstGeom prst="rect">
            <a:avLst/>
          </a:prstGeom>
        </p:spPr>
      </p:pic>
      <p:sp>
        <p:nvSpPr>
          <p:cNvPr id="10" name="Content Placeholder 2"/>
          <p:cNvSpPr txBox="1">
            <a:spLocks/>
          </p:cNvSpPr>
          <p:nvPr/>
        </p:nvSpPr>
        <p:spPr>
          <a:xfrm>
            <a:off x="6365087" y="2118213"/>
            <a:ext cx="5434189"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Heavy </a:t>
            </a:r>
          </a:p>
          <a:p>
            <a:pPr algn="just"/>
            <a:r>
              <a:rPr lang="en-US" dirty="0">
                <a:latin typeface="Arial" panose="020B0604020202020204" pitchFamily="34" charset="0"/>
                <a:cs typeface="Arial" panose="020B0604020202020204" pitchFamily="34" charset="0"/>
              </a:rPr>
              <a:t>Difficult to maintain and install due to dielectric insulating layer.</a:t>
            </a:r>
          </a:p>
          <a:p>
            <a:pPr algn="just"/>
            <a:r>
              <a:rPr lang="en-US" dirty="0">
                <a:latin typeface="Arial" panose="020B0604020202020204" pitchFamily="34" charset="0"/>
                <a:cs typeface="Arial" panose="020B0604020202020204" pitchFamily="34" charset="0"/>
              </a:rPr>
              <a:t>The co-axial cables are evolved as parallel copper cables like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CAT5, CAT6 and HDMI cables to improve bandwidth.</a:t>
            </a:r>
          </a:p>
        </p:txBody>
      </p:sp>
    </p:spTree>
    <p:extLst>
      <p:ext uri="{BB962C8B-B14F-4D97-AF65-F5344CB8AC3E}">
        <p14:creationId xmlns:p14="http://schemas.microsoft.com/office/powerpoint/2010/main" val="658588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8102" y="-14925"/>
            <a:ext cx="4480000" cy="2520000"/>
          </a:xfrm>
          <a:prstGeom prst="rect">
            <a:avLst/>
          </a:prstGeom>
        </p:spPr>
      </p:pic>
      <p:sp>
        <p:nvSpPr>
          <p:cNvPr id="2" name="Title 1"/>
          <p:cNvSpPr>
            <a:spLocks noGrp="1"/>
          </p:cNvSpPr>
          <p:nvPr>
            <p:ph type="title"/>
          </p:nvPr>
        </p:nvSpPr>
        <p:spPr>
          <a:xfrm>
            <a:off x="3092860" y="61638"/>
            <a:ext cx="1968256" cy="780503"/>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History</a:t>
            </a:r>
          </a:p>
        </p:txBody>
      </p:sp>
      <p:sp>
        <p:nvSpPr>
          <p:cNvPr id="5" name="Text Placeholder 4"/>
          <p:cNvSpPr>
            <a:spLocks noGrp="1"/>
          </p:cNvSpPr>
          <p:nvPr>
            <p:ph type="body" idx="1"/>
          </p:nvPr>
        </p:nvSpPr>
        <p:spPr>
          <a:xfrm>
            <a:off x="259878" y="1413641"/>
            <a:ext cx="5157787" cy="609486"/>
          </a:xfrm>
        </p:spPr>
        <p:txBody>
          <a:bodyPr anchor="ctr">
            <a:normAutofit fontScale="92500"/>
          </a:bodyPr>
          <a:lstStyle/>
          <a:p>
            <a:pPr algn="ctr"/>
            <a:r>
              <a:rPr lang="en-US" sz="2800" dirty="0">
                <a:solidFill>
                  <a:srgbClr val="0000FF"/>
                </a:solidFill>
                <a:latin typeface="Arial" panose="020B0604020202020204" pitchFamily="34" charset="0"/>
                <a:cs typeface="Arial" panose="020B0604020202020204" pitchFamily="34" charset="0"/>
              </a:rPr>
              <a:t>Microwave carrying RF signal</a:t>
            </a:r>
          </a:p>
        </p:txBody>
      </p:sp>
      <p:sp>
        <p:nvSpPr>
          <p:cNvPr id="3" name="Content Placeholder 2"/>
          <p:cNvSpPr>
            <a:spLocks noGrp="1"/>
          </p:cNvSpPr>
          <p:nvPr>
            <p:ph sz="half" idx="2"/>
          </p:nvPr>
        </p:nvSpPr>
        <p:spPr>
          <a:xfrm>
            <a:off x="259879" y="2333372"/>
            <a:ext cx="5157787" cy="3953128"/>
          </a:xfrm>
        </p:spPr>
        <p:txBody>
          <a:bodyPr>
            <a:normAutofit fontScale="92500" lnSpcReduction="10000"/>
          </a:bodyPr>
          <a:lstStyle/>
          <a:p>
            <a:r>
              <a:rPr lang="en-US" dirty="0">
                <a:latin typeface="Arial" panose="020B0604020202020204" pitchFamily="34" charset="0"/>
                <a:cs typeface="Arial" panose="020B0604020202020204" pitchFamily="34" charset="0"/>
              </a:rPr>
              <a:t>Moderate Bandwidth (100 GHz)</a:t>
            </a:r>
          </a:p>
          <a:p>
            <a:r>
              <a:rPr lang="en-US" dirty="0">
                <a:latin typeface="Arial" panose="020B0604020202020204" pitchFamily="34" charset="0"/>
                <a:cs typeface="Arial" panose="020B0604020202020204" pitchFamily="34" charset="0"/>
              </a:rPr>
              <a:t>Attenuation is 10 dB/km (high dependence on channel condition and operational frequency)</a:t>
            </a:r>
          </a:p>
          <a:p>
            <a:r>
              <a:rPr lang="en-US" dirty="0">
                <a:latin typeface="Arial" panose="020B0604020202020204" pitchFamily="34" charset="0"/>
                <a:cs typeface="Arial" panose="020B0604020202020204" pitchFamily="34" charset="0"/>
              </a:rPr>
              <a:t>Typical Distance of 3 to 5km </a:t>
            </a:r>
          </a:p>
          <a:p>
            <a:r>
              <a:rPr lang="en-US" dirty="0">
                <a:latin typeface="Arial" panose="020B0604020202020204" pitchFamily="34" charset="0"/>
                <a:cs typeface="Arial" panose="020B0604020202020204" pitchFamily="34" charset="0"/>
              </a:rPr>
              <a:t>Line of sight to achieve high data rate.</a:t>
            </a:r>
          </a:p>
          <a:p>
            <a:r>
              <a:rPr lang="en-US" dirty="0">
                <a:latin typeface="Arial" panose="020B0604020202020204" pitchFamily="34" charset="0"/>
                <a:cs typeface="Arial" panose="020B0604020202020204" pitchFamily="34" charset="0"/>
              </a:rPr>
              <a:t>Easy to deploy and transfer </a:t>
            </a:r>
          </a:p>
          <a:p>
            <a:r>
              <a:rPr lang="en-US" dirty="0">
                <a:latin typeface="Arial" panose="020B0604020202020204" pitchFamily="34" charset="0"/>
                <a:cs typeface="Arial" panose="020B0604020202020204" pitchFamily="34" charset="0"/>
              </a:rPr>
              <a:t>Limited Capacity (Few </a:t>
            </a:r>
            <a:r>
              <a:rPr lang="en-US" dirty="0" err="1">
                <a:latin typeface="Arial" panose="020B0604020202020204" pitchFamily="34" charset="0"/>
                <a:cs typeface="Arial" panose="020B0604020202020204" pitchFamily="34" charset="0"/>
              </a:rPr>
              <a:t>Gbps</a:t>
            </a:r>
            <a:r>
              <a:rPr lang="en-US" dirty="0">
                <a:latin typeface="Arial" panose="020B0604020202020204" pitchFamily="34" charset="0"/>
                <a:cs typeface="Arial" panose="020B0604020202020204" pitchFamily="34" charset="0"/>
              </a:rPr>
              <a:t>)</a:t>
            </a:r>
          </a:p>
        </p:txBody>
      </p:sp>
      <p:pic>
        <p:nvPicPr>
          <p:cNvPr id="7" name="Content Placeholder 6"/>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rcRect b="23730"/>
          <a:stretch/>
        </p:blipFill>
        <p:spPr>
          <a:xfrm>
            <a:off x="6069623" y="-14925"/>
            <a:ext cx="2484815" cy="2520000"/>
          </a:xfrm>
        </p:spPr>
      </p:pic>
      <p:sp>
        <p:nvSpPr>
          <p:cNvPr id="9" name="Content Placeholder 2"/>
          <p:cNvSpPr txBox="1">
            <a:spLocks/>
          </p:cNvSpPr>
          <p:nvPr/>
        </p:nvSpPr>
        <p:spPr>
          <a:xfrm>
            <a:off x="6069623" y="2636959"/>
            <a:ext cx="5518639" cy="40553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RF signal is transmitted over µwave due to growing bandwidth demand</a:t>
            </a:r>
          </a:p>
          <a:p>
            <a:pPr algn="just"/>
            <a:r>
              <a:rPr lang="en-US" dirty="0">
                <a:latin typeface="Arial" panose="020B0604020202020204" pitchFamily="34" charset="0"/>
                <a:cs typeface="Arial" panose="020B0604020202020204" pitchFamily="34" charset="0"/>
              </a:rPr>
              <a:t>µwave for communication ranges from 1GHz to 100GHz</a:t>
            </a:r>
          </a:p>
          <a:p>
            <a:pPr algn="just"/>
            <a:r>
              <a:rPr lang="en-US" dirty="0">
                <a:latin typeface="Arial" panose="020B0604020202020204" pitchFamily="34" charset="0"/>
                <a:cs typeface="Arial" panose="020B0604020202020204" pitchFamily="34" charset="0"/>
              </a:rPr>
              <a:t>As frequency increases the transmitter and receiver module become more expensive </a:t>
            </a:r>
          </a:p>
          <a:p>
            <a:pPr algn="just"/>
            <a:r>
              <a:rPr lang="en-US" dirty="0">
                <a:latin typeface="Arial" panose="020B0604020202020204" pitchFamily="34" charset="0"/>
                <a:cs typeface="Arial" panose="020B0604020202020204" pitchFamily="34" charset="0"/>
              </a:rPr>
              <a:t>Link length of the system decreases, cell size decreases.</a:t>
            </a:r>
          </a:p>
        </p:txBody>
      </p:sp>
    </p:spTree>
    <p:extLst>
      <p:ext uri="{BB962C8B-B14F-4D97-AF65-F5344CB8AC3E}">
        <p14:creationId xmlns:p14="http://schemas.microsoft.com/office/powerpoint/2010/main" val="2025972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9046" y="-27606"/>
            <a:ext cx="4334708" cy="664889"/>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Radio over Fiber </a:t>
            </a:r>
          </a:p>
        </p:txBody>
      </p:sp>
      <p:sp>
        <p:nvSpPr>
          <p:cNvPr id="9" name="Content Placeholder 8"/>
          <p:cNvSpPr>
            <a:spLocks noGrp="1"/>
          </p:cNvSpPr>
          <p:nvPr>
            <p:ph sz="half" idx="2"/>
          </p:nvPr>
        </p:nvSpPr>
        <p:spPr>
          <a:xfrm>
            <a:off x="156030" y="942830"/>
            <a:ext cx="4732493" cy="4595937"/>
          </a:xfrm>
        </p:spPr>
        <p:txBody>
          <a:bodyPr>
            <a:noAutofit/>
          </a:bodyPr>
          <a:lstStyle/>
          <a:p>
            <a:pPr algn="just"/>
            <a:r>
              <a:rPr lang="en-US" dirty="0">
                <a:latin typeface="Arial" panose="020B0604020202020204" pitchFamily="34" charset="0"/>
                <a:cs typeface="Arial" panose="020B0604020202020204" pitchFamily="34" charset="0"/>
              </a:rPr>
              <a:t>Fiber attenuation is fixed for all the transmitting frequency typically 0.5 dB/km</a:t>
            </a:r>
          </a:p>
          <a:p>
            <a:pPr algn="just"/>
            <a:r>
              <a:rPr lang="en-US" dirty="0">
                <a:latin typeface="Arial" panose="020B0604020202020204" pitchFamily="34" charset="0"/>
                <a:cs typeface="Arial" panose="020B0604020202020204" pitchFamily="34" charset="0"/>
              </a:rPr>
              <a:t>Offers enormous bandwidth</a:t>
            </a:r>
          </a:p>
          <a:p>
            <a:pPr algn="just"/>
            <a:r>
              <a:rPr lang="en-US" dirty="0">
                <a:latin typeface="Arial" panose="020B0604020202020204" pitchFamily="34" charset="0"/>
                <a:cs typeface="Arial" panose="020B0604020202020204" pitchFamily="34" charset="0"/>
              </a:rPr>
              <a:t>Can carry up to 50km of fiber length</a:t>
            </a:r>
          </a:p>
          <a:p>
            <a:pPr algn="just"/>
            <a:r>
              <a:rPr lang="en-US" dirty="0">
                <a:latin typeface="Arial" panose="020B0604020202020204" pitchFamily="34" charset="0"/>
                <a:cs typeface="Arial" panose="020B0604020202020204" pitchFamily="34" charset="0"/>
              </a:rPr>
              <a:t>Signal can be distributed and processed separately </a:t>
            </a:r>
          </a:p>
          <a:p>
            <a:pPr algn="just"/>
            <a:r>
              <a:rPr lang="en-US" dirty="0">
                <a:latin typeface="Arial" panose="020B0604020202020204" pitchFamily="34" charset="0"/>
                <a:cs typeface="Arial" panose="020B0604020202020204" pitchFamily="34" charset="0"/>
              </a:rPr>
              <a:t>Light weight fibers quick to deploy and economic solution</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b="58284"/>
          <a:stretch/>
        </p:blipFill>
        <p:spPr>
          <a:xfrm>
            <a:off x="4992000" y="3559551"/>
            <a:ext cx="7200000" cy="1979216"/>
          </a:xfrm>
          <a:prstGeom prst="rect">
            <a:avLst/>
          </a:prstGeom>
        </p:spPr>
      </p:pic>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49211" b="5232"/>
          <a:stretch/>
        </p:blipFill>
        <p:spPr>
          <a:xfrm>
            <a:off x="5416762" y="1134825"/>
            <a:ext cx="6591300" cy="1978702"/>
          </a:xfrm>
          <a:prstGeom prst="rect">
            <a:avLst/>
          </a:prstGeom>
        </p:spPr>
      </p:pic>
    </p:spTree>
    <p:extLst>
      <p:ext uri="{BB962C8B-B14F-4D97-AF65-F5344CB8AC3E}">
        <p14:creationId xmlns:p14="http://schemas.microsoft.com/office/powerpoint/2010/main" val="983962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338" y="4475611"/>
            <a:ext cx="5181600" cy="2124177"/>
          </a:xfrm>
          <a:prstGeom prst="rect">
            <a:avLst/>
          </a:prstGeom>
        </p:spPr>
      </p:pic>
      <p:sp>
        <p:nvSpPr>
          <p:cNvPr id="2" name="Title 1"/>
          <p:cNvSpPr>
            <a:spLocks noGrp="1"/>
          </p:cNvSpPr>
          <p:nvPr>
            <p:ph type="title"/>
          </p:nvPr>
        </p:nvSpPr>
        <p:spPr>
          <a:xfrm>
            <a:off x="1910494" y="13248"/>
            <a:ext cx="8987355" cy="591316"/>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Categories of Radio over Fiber Systems</a:t>
            </a:r>
          </a:p>
        </p:txBody>
      </p:sp>
      <p:sp>
        <p:nvSpPr>
          <p:cNvPr id="3" name="Content Placeholder 2"/>
          <p:cNvSpPr>
            <a:spLocks noGrp="1"/>
          </p:cNvSpPr>
          <p:nvPr>
            <p:ph idx="1"/>
          </p:nvPr>
        </p:nvSpPr>
        <p:spPr>
          <a:xfrm>
            <a:off x="175846" y="727655"/>
            <a:ext cx="5092840" cy="6130345"/>
          </a:xfrm>
        </p:spPr>
        <p:txBody>
          <a:bodyPr>
            <a:noAutofit/>
          </a:bodyPr>
          <a:lstStyle/>
          <a:p>
            <a:pPr algn="just">
              <a:buFont typeface="Wingdings" panose="05000000000000000000" pitchFamily="2" charset="2"/>
              <a:buChar char="Ø"/>
            </a:pPr>
            <a:r>
              <a:rPr lang="en-US" dirty="0">
                <a:solidFill>
                  <a:srgbClr val="0000FF"/>
                </a:solidFill>
                <a:latin typeface="Arial" panose="020B0604020202020204" pitchFamily="34" charset="0"/>
                <a:cs typeface="Arial" panose="020B0604020202020204" pitchFamily="34" charset="0"/>
              </a:rPr>
              <a:t>Types of Transport</a:t>
            </a:r>
          </a:p>
          <a:p>
            <a:pPr lvl="1" algn="just"/>
            <a:r>
              <a:rPr lang="en-US" dirty="0">
                <a:latin typeface="Arial" panose="020B0604020202020204" pitchFamily="34" charset="0"/>
                <a:cs typeface="Arial" panose="020B0604020202020204" pitchFamily="34" charset="0"/>
              </a:rPr>
              <a:t>RF over fiber</a:t>
            </a:r>
          </a:p>
          <a:p>
            <a:pPr lvl="1" algn="just"/>
            <a:r>
              <a:rPr lang="en-US" dirty="0">
                <a:latin typeface="Arial" panose="020B0604020202020204" pitchFamily="34" charset="0"/>
                <a:cs typeface="Arial" panose="020B0604020202020204" pitchFamily="34" charset="0"/>
              </a:rPr>
              <a:t>IF over fiber</a:t>
            </a:r>
          </a:p>
          <a:p>
            <a:pPr lvl="1" algn="just"/>
            <a:r>
              <a:rPr lang="en-US" dirty="0">
                <a:latin typeface="Arial" panose="020B0604020202020204" pitchFamily="34" charset="0"/>
                <a:cs typeface="Arial" panose="020B0604020202020204" pitchFamily="34" charset="0"/>
              </a:rPr>
              <a:t>Digitized IF over fiber or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Baseband over fiber</a:t>
            </a:r>
          </a:p>
          <a:p>
            <a:pPr lvl="1" algn="just"/>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dirty="0">
                <a:solidFill>
                  <a:srgbClr val="0000FF"/>
                </a:solidFill>
                <a:latin typeface="Arial" panose="020B0604020202020204" pitchFamily="34" charset="0"/>
                <a:cs typeface="Arial" panose="020B0604020202020204" pitchFamily="34" charset="0"/>
              </a:rPr>
              <a:t>Types of Modulation</a:t>
            </a:r>
          </a:p>
          <a:p>
            <a:pPr lvl="1" algn="just"/>
            <a:r>
              <a:rPr lang="en-US" dirty="0">
                <a:latin typeface="Arial" panose="020B0604020202020204" pitchFamily="34" charset="0"/>
                <a:cs typeface="Arial" panose="020B0604020202020204" pitchFamily="34" charset="0"/>
              </a:rPr>
              <a:t>Double sideband with carrier</a:t>
            </a:r>
          </a:p>
          <a:p>
            <a:pPr lvl="1" algn="just"/>
            <a:r>
              <a:rPr lang="en-US" dirty="0">
                <a:latin typeface="Arial" panose="020B0604020202020204" pitchFamily="34" charset="0"/>
                <a:cs typeface="Arial" panose="020B0604020202020204" pitchFamily="34" charset="0"/>
              </a:rPr>
              <a:t>Double sideband suppress carrier</a:t>
            </a:r>
          </a:p>
          <a:p>
            <a:pPr lvl="1" algn="just"/>
            <a:r>
              <a:rPr lang="en-US" dirty="0">
                <a:latin typeface="Arial" panose="020B0604020202020204" pitchFamily="34" charset="0"/>
                <a:cs typeface="Arial" panose="020B0604020202020204" pitchFamily="34" charset="0"/>
              </a:rPr>
              <a:t>Single sideband with carrier</a:t>
            </a:r>
          </a:p>
          <a:p>
            <a:pPr lvl="1" algn="just"/>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dirty="0">
                <a:solidFill>
                  <a:srgbClr val="0000FF"/>
                </a:solidFill>
                <a:latin typeface="Arial" panose="020B0604020202020204" pitchFamily="34" charset="0"/>
                <a:cs typeface="Arial" panose="020B0604020202020204" pitchFamily="34" charset="0"/>
              </a:rPr>
              <a:t>Types of Fiber</a:t>
            </a:r>
          </a:p>
          <a:p>
            <a:pPr lvl="1" algn="just"/>
            <a:r>
              <a:rPr lang="en-US" dirty="0">
                <a:latin typeface="Arial" panose="020B0604020202020204" pitchFamily="34" charset="0"/>
                <a:cs typeface="Arial" panose="020B0604020202020204" pitchFamily="34" charset="0"/>
              </a:rPr>
              <a:t>Single mode fiber (SMF)</a:t>
            </a:r>
          </a:p>
          <a:p>
            <a:pPr lvl="1" algn="just"/>
            <a:r>
              <a:rPr lang="en-US" dirty="0">
                <a:latin typeface="Arial" panose="020B0604020202020204" pitchFamily="34" charset="0"/>
                <a:cs typeface="Arial" panose="020B0604020202020204" pitchFamily="34" charset="0"/>
              </a:rPr>
              <a:t>Multimode fiber (MMF)</a:t>
            </a:r>
          </a:p>
        </p:txBody>
      </p:sp>
      <p:grpSp>
        <p:nvGrpSpPr>
          <p:cNvPr id="10" name="Group 9"/>
          <p:cNvGrpSpPr/>
          <p:nvPr/>
        </p:nvGrpSpPr>
        <p:grpSpPr>
          <a:xfrm>
            <a:off x="5268686" y="941299"/>
            <a:ext cx="6820738" cy="3289126"/>
            <a:chOff x="5268685" y="1495790"/>
            <a:chExt cx="6923315" cy="328912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830" y="1544916"/>
              <a:ext cx="6651170" cy="3240000"/>
            </a:xfrm>
            <a:prstGeom prst="rect">
              <a:avLst/>
            </a:prstGeom>
          </p:spPr>
        </p:pic>
        <p:sp>
          <p:nvSpPr>
            <p:cNvPr id="5" name="Rectangle 4"/>
            <p:cNvSpPr/>
            <p:nvPr/>
          </p:nvSpPr>
          <p:spPr>
            <a:xfrm>
              <a:off x="5268685" y="1544916"/>
              <a:ext cx="1654629" cy="1045029"/>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9893508" y="1495790"/>
              <a:ext cx="2008682" cy="123818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14216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2ADE-AE1B-4277-8909-A37A3426B703}"/>
              </a:ext>
            </a:extLst>
          </p:cNvPr>
          <p:cNvSpPr>
            <a:spLocks noGrp="1"/>
          </p:cNvSpPr>
          <p:nvPr>
            <p:ph type="title"/>
          </p:nvPr>
        </p:nvSpPr>
        <p:spPr>
          <a:xfrm>
            <a:off x="4215962" y="0"/>
            <a:ext cx="3908130" cy="601827"/>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RF - over fiber</a:t>
            </a:r>
          </a:p>
        </p:txBody>
      </p:sp>
      <p:sp>
        <p:nvSpPr>
          <p:cNvPr id="3" name="Content Placeholder 2">
            <a:extLst>
              <a:ext uri="{FF2B5EF4-FFF2-40B4-BE49-F238E27FC236}">
                <a16:creationId xmlns:a16="http://schemas.microsoft.com/office/drawing/2014/main" id="{9E862B27-A771-4412-9917-057D254EA801}"/>
              </a:ext>
            </a:extLst>
          </p:cNvPr>
          <p:cNvSpPr>
            <a:spLocks noGrp="1"/>
          </p:cNvSpPr>
          <p:nvPr>
            <p:ph idx="1"/>
          </p:nvPr>
        </p:nvSpPr>
        <p:spPr>
          <a:xfrm>
            <a:off x="186861" y="874539"/>
            <a:ext cx="11814639" cy="4787707"/>
          </a:xfrm>
        </p:spPr>
        <p:txBody>
          <a:bodyPr>
            <a:noAutofit/>
          </a:bodyPr>
          <a:lstStyle/>
          <a:p>
            <a:pPr algn="just"/>
            <a:r>
              <a:rPr lang="en-US" sz="3200" dirty="0">
                <a:latin typeface="Arial" panose="020B0604020202020204" pitchFamily="34" charset="0"/>
                <a:cs typeface="Arial" panose="020B0604020202020204" pitchFamily="34" charset="0"/>
              </a:rPr>
              <a:t>In </a:t>
            </a:r>
            <a:r>
              <a:rPr lang="en-US" sz="3200" b="1" dirty="0">
                <a:latin typeface="Arial" panose="020B0604020202020204" pitchFamily="34" charset="0"/>
                <a:cs typeface="Arial" panose="020B0604020202020204" pitchFamily="34" charset="0"/>
              </a:rPr>
              <a:t>RF-over-fiber</a:t>
            </a:r>
            <a:r>
              <a:rPr lang="en-US" sz="3200" dirty="0">
                <a:latin typeface="Arial" panose="020B0604020202020204" pitchFamily="34" charset="0"/>
                <a:cs typeface="Arial" panose="020B0604020202020204" pitchFamily="34" charset="0"/>
              </a:rPr>
              <a:t> architecture, a data-carrying RF (radio frequency) signal with a high frequency is imposed on a light wave signal before being transported over the optical link. </a:t>
            </a:r>
          </a:p>
          <a:p>
            <a:pPr algn="just"/>
            <a:r>
              <a:rPr lang="en-US" sz="3200" dirty="0">
                <a:latin typeface="Arial" panose="020B0604020202020204" pitchFamily="34" charset="0"/>
                <a:cs typeface="Arial" panose="020B0604020202020204" pitchFamily="34" charset="0"/>
              </a:rPr>
              <a:t>Therefore, wireless signals are optically distributed to base stations directly at high frequencies and converted from the optical to electrical domain at the base stations before being amplified and radiated by an antenna.</a:t>
            </a:r>
          </a:p>
          <a:p>
            <a:pPr algn="just"/>
            <a:r>
              <a:rPr lang="en-US" sz="3200" dirty="0">
                <a:latin typeface="Arial" panose="020B0604020202020204" pitchFamily="34" charset="0"/>
                <a:cs typeface="Arial" panose="020B0604020202020204" pitchFamily="34" charset="0"/>
              </a:rPr>
              <a:t> As a result, no frequency up–down conversion is required at the various base stations, thereby resulting in simple and rather cost-effective implementation is enabled at the base stations</a:t>
            </a:r>
          </a:p>
        </p:txBody>
      </p:sp>
    </p:spTree>
    <p:extLst>
      <p:ext uri="{BB962C8B-B14F-4D97-AF65-F5344CB8AC3E}">
        <p14:creationId xmlns:p14="http://schemas.microsoft.com/office/powerpoint/2010/main" val="1311724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0C09-75BB-45AA-A60E-9C896FB14D8F}"/>
              </a:ext>
            </a:extLst>
          </p:cNvPr>
          <p:cNvSpPr>
            <a:spLocks noGrp="1"/>
          </p:cNvSpPr>
          <p:nvPr>
            <p:ph type="title"/>
          </p:nvPr>
        </p:nvSpPr>
        <p:spPr>
          <a:xfrm>
            <a:off x="3977054" y="92563"/>
            <a:ext cx="3452446" cy="559785"/>
          </a:xfrm>
        </p:spPr>
        <p:txBody>
          <a:bodyPr>
            <a:noAutofit/>
          </a:bodyPr>
          <a:lstStyle/>
          <a:p>
            <a:r>
              <a:rPr lang="en-US" sz="4200" b="1" dirty="0">
                <a:solidFill>
                  <a:srgbClr val="C00000"/>
                </a:solidFill>
                <a:latin typeface="Arial" panose="020B0604020202020204" pitchFamily="34" charset="0"/>
                <a:cs typeface="Arial" panose="020B0604020202020204" pitchFamily="34" charset="0"/>
              </a:rPr>
              <a:t>IF-over-fiber</a:t>
            </a:r>
            <a:endParaRPr lang="en-US" sz="4200"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A19FCC8-7224-4548-BF39-F073FA1E1CEE}"/>
              </a:ext>
            </a:extLst>
          </p:cNvPr>
          <p:cNvSpPr>
            <a:spLocks noGrp="1"/>
          </p:cNvSpPr>
          <p:nvPr>
            <p:ph idx="1"/>
          </p:nvPr>
        </p:nvSpPr>
        <p:spPr>
          <a:xfrm>
            <a:off x="313085" y="1418044"/>
            <a:ext cx="11389475" cy="2916563"/>
          </a:xfrm>
        </p:spPr>
        <p:txBody>
          <a:bodyPr>
            <a:noAutofit/>
          </a:bodyPr>
          <a:lstStyle/>
          <a:p>
            <a:pPr algn="just"/>
            <a:r>
              <a:rPr lang="en-US" sz="3000" dirty="0">
                <a:latin typeface="Arial" panose="020B0604020202020204" pitchFamily="34" charset="0"/>
                <a:cs typeface="Arial" panose="020B0604020202020204" pitchFamily="34" charset="0"/>
              </a:rPr>
              <a:t>In </a:t>
            </a:r>
            <a:r>
              <a:rPr lang="en-US" sz="3000" b="1" dirty="0">
                <a:latin typeface="Arial" panose="020B0604020202020204" pitchFamily="34" charset="0"/>
                <a:cs typeface="Arial" panose="020B0604020202020204" pitchFamily="34" charset="0"/>
              </a:rPr>
              <a:t>IF-over-fiber</a:t>
            </a:r>
            <a:r>
              <a:rPr lang="en-US" sz="3000" dirty="0">
                <a:latin typeface="Arial" panose="020B0604020202020204" pitchFamily="34" charset="0"/>
                <a:cs typeface="Arial" panose="020B0604020202020204" pitchFamily="34" charset="0"/>
              </a:rPr>
              <a:t> architecture, an IF (intermediate frequency) radio signal with a lower frequency is used for modulating light before being transported over the optical link. </a:t>
            </a:r>
          </a:p>
          <a:p>
            <a:pPr algn="just"/>
            <a:endParaRPr lang="en-US" sz="3000" dirty="0">
              <a:latin typeface="Arial" panose="020B0604020202020204" pitchFamily="34" charset="0"/>
              <a:cs typeface="Arial" panose="020B0604020202020204" pitchFamily="34" charset="0"/>
            </a:endParaRPr>
          </a:p>
          <a:p>
            <a:pPr algn="just"/>
            <a:r>
              <a:rPr lang="en-US" sz="3000" dirty="0">
                <a:latin typeface="Arial" panose="020B0604020202020204" pitchFamily="34" charset="0"/>
                <a:cs typeface="Arial" panose="020B0604020202020204" pitchFamily="34" charset="0"/>
              </a:rPr>
              <a:t>Therefore, before radiation through the air, the signal must be up-converted to RF at the base station.</a:t>
            </a:r>
          </a:p>
        </p:txBody>
      </p:sp>
    </p:spTree>
    <p:extLst>
      <p:ext uri="{BB962C8B-B14F-4D97-AF65-F5344CB8AC3E}">
        <p14:creationId xmlns:p14="http://schemas.microsoft.com/office/powerpoint/2010/main" val="3996426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97977" y="0"/>
            <a:ext cx="9689122" cy="735226"/>
          </a:xfrm>
        </p:spPr>
        <p:txBody>
          <a:bodyPr>
            <a:normAutofit/>
          </a:bodyPr>
          <a:lstStyle/>
          <a:p>
            <a:r>
              <a:rPr lang="en-US" sz="3800" b="1" dirty="0">
                <a:solidFill>
                  <a:srgbClr val="C00000"/>
                </a:solidFill>
                <a:latin typeface="Arial" panose="020B0604020202020204" pitchFamily="34" charset="0"/>
                <a:cs typeface="Arial" panose="020B0604020202020204" pitchFamily="34" charset="0"/>
              </a:rPr>
              <a:t>Radio Over Fiber Parameters - Link Gain</a:t>
            </a:r>
          </a:p>
        </p:txBody>
      </p:sp>
      <p:sp>
        <p:nvSpPr>
          <p:cNvPr id="6" name="Rectangle 5"/>
          <p:cNvSpPr/>
          <p:nvPr/>
        </p:nvSpPr>
        <p:spPr>
          <a:xfrm>
            <a:off x="198834" y="777694"/>
            <a:ext cx="11881797" cy="892552"/>
          </a:xfrm>
          <a:prstGeom prst="rect">
            <a:avLst/>
          </a:prstGeom>
          <a:ln>
            <a:solidFill>
              <a:schemeClr val="tx1"/>
            </a:solidFill>
          </a:ln>
        </p:spPr>
        <p:txBody>
          <a:bodyPr wrap="square">
            <a:spAutoFit/>
          </a:bodyPr>
          <a:lstStyle/>
          <a:p>
            <a:pPr algn="just"/>
            <a:r>
              <a:rPr lang="en-IN" sz="2600" dirty="0">
                <a:latin typeface="Arial" panose="020B0604020202020204" pitchFamily="34" charset="0"/>
                <a:cs typeface="Arial" panose="020B0604020202020204" pitchFamily="34" charset="0"/>
              </a:rPr>
              <a:t>The </a:t>
            </a:r>
            <a:r>
              <a:rPr lang="en-IN" sz="2600" b="1" dirty="0">
                <a:solidFill>
                  <a:srgbClr val="00B050"/>
                </a:solidFill>
                <a:latin typeface="Arial" panose="020B0604020202020204" pitchFamily="34" charset="0"/>
                <a:cs typeface="Arial" panose="020B0604020202020204" pitchFamily="34" charset="0"/>
              </a:rPr>
              <a:t>Link Gain (G) </a:t>
            </a:r>
            <a:r>
              <a:rPr lang="en-IN" sz="2600" dirty="0">
                <a:latin typeface="Arial" panose="020B0604020202020204" pitchFamily="34" charset="0"/>
                <a:cs typeface="Arial" panose="020B0604020202020204" pitchFamily="34" charset="0"/>
              </a:rPr>
              <a:t>is defined as the ratio of the RF power P</a:t>
            </a:r>
            <a:r>
              <a:rPr lang="en-IN" sz="2600" baseline="-25000" dirty="0">
                <a:latin typeface="Arial" panose="020B0604020202020204" pitchFamily="34" charset="0"/>
                <a:cs typeface="Arial" panose="020B0604020202020204" pitchFamily="34" charset="0"/>
              </a:rPr>
              <a:t>out</a:t>
            </a:r>
            <a:r>
              <a:rPr lang="en-IN" sz="2600" dirty="0">
                <a:latin typeface="Arial" panose="020B0604020202020204" pitchFamily="34" charset="0"/>
                <a:cs typeface="Arial" panose="020B0604020202020204" pitchFamily="34" charset="0"/>
              </a:rPr>
              <a:t> generated in the photodetector load resistor to the RF power input P</a:t>
            </a:r>
            <a:r>
              <a:rPr lang="en-IN" sz="2600" baseline="-25000" dirty="0">
                <a:latin typeface="Arial" panose="020B0604020202020204" pitchFamily="34" charset="0"/>
                <a:cs typeface="Arial" panose="020B0604020202020204" pitchFamily="34" charset="0"/>
              </a:rPr>
              <a:t>in</a:t>
            </a:r>
            <a:r>
              <a:rPr lang="en-IN" sz="2600" dirty="0">
                <a:latin typeface="Arial" panose="020B0604020202020204" pitchFamily="34" charset="0"/>
                <a:cs typeface="Arial" panose="020B0604020202020204" pitchFamily="34" charset="0"/>
              </a:rPr>
              <a:t> to the laser transmitter</a:t>
            </a:r>
          </a:p>
        </p:txBody>
      </p:sp>
      <p:graphicFrame>
        <p:nvGraphicFramePr>
          <p:cNvPr id="11" name="Object 10"/>
          <p:cNvGraphicFramePr>
            <a:graphicFrameLocks noChangeAspect="1"/>
          </p:cNvGraphicFramePr>
          <p:nvPr>
            <p:extLst>
              <p:ext uri="{D42A27DB-BD31-4B8C-83A1-F6EECF244321}">
                <p14:modId xmlns:p14="http://schemas.microsoft.com/office/powerpoint/2010/main" val="3566308738"/>
              </p:ext>
            </p:extLst>
          </p:nvPr>
        </p:nvGraphicFramePr>
        <p:xfrm>
          <a:off x="2488230" y="2312656"/>
          <a:ext cx="6263344" cy="1418737"/>
        </p:xfrm>
        <a:graphic>
          <a:graphicData uri="http://schemas.openxmlformats.org/presentationml/2006/ole">
            <mc:AlternateContent xmlns:mc="http://schemas.openxmlformats.org/markup-compatibility/2006">
              <mc:Choice xmlns:v="urn:schemas-microsoft-com:vml" Requires="v">
                <p:oleObj name="Equation" r:id="rId2" imgW="2019240" imgH="457200" progId="Equation.DSMT4">
                  <p:embed/>
                </p:oleObj>
              </mc:Choice>
              <mc:Fallback>
                <p:oleObj name="Equation" r:id="rId2" imgW="2019240" imgH="457200" progId="Equation.DSMT4">
                  <p:embed/>
                  <p:pic>
                    <p:nvPicPr>
                      <p:cNvPr id="3" name="Object 2"/>
                      <p:cNvPicPr>
                        <a:picLocks noChangeAspect="1" noChangeArrowheads="1"/>
                      </p:cNvPicPr>
                      <p:nvPr/>
                    </p:nvPicPr>
                    <p:blipFill>
                      <a:blip r:embed="rId3"/>
                      <a:srcRect/>
                      <a:stretch>
                        <a:fillRect/>
                      </a:stretch>
                    </p:blipFill>
                    <p:spPr bwMode="auto">
                      <a:xfrm>
                        <a:off x="2488230" y="2312656"/>
                        <a:ext cx="6263344" cy="1418737"/>
                      </a:xfrm>
                      <a:prstGeom prst="rect">
                        <a:avLst/>
                      </a:prstGeom>
                      <a:noFill/>
                    </p:spPr>
                  </p:pic>
                </p:oleObj>
              </mc:Fallback>
            </mc:AlternateContent>
          </a:graphicData>
        </a:graphic>
      </p:graphicFrame>
      <p:sp>
        <p:nvSpPr>
          <p:cNvPr id="7" name="Rectangle 6"/>
          <p:cNvSpPr/>
          <p:nvPr/>
        </p:nvSpPr>
        <p:spPr>
          <a:xfrm>
            <a:off x="198834" y="1712714"/>
            <a:ext cx="5610831" cy="461665"/>
          </a:xfrm>
          <a:prstGeom prst="rect">
            <a:avLst/>
          </a:prstGeom>
        </p:spPr>
        <p:txBody>
          <a:bodyPr wrap="none">
            <a:spAutoFit/>
          </a:bodyPr>
          <a:lstStyle/>
          <a:p>
            <a:pPr algn="just"/>
            <a:r>
              <a:rPr lang="en-IN" sz="2400" dirty="0">
                <a:latin typeface="Arial" panose="020B0604020202020204" pitchFamily="34" charset="0"/>
                <a:cs typeface="Arial" panose="020B0604020202020204" pitchFamily="34" charset="0"/>
              </a:rPr>
              <a:t>For a directly modulated link, the gain is</a:t>
            </a:r>
          </a:p>
        </p:txBody>
      </p:sp>
      <p:sp>
        <p:nvSpPr>
          <p:cNvPr id="8" name="Rectangle 7"/>
          <p:cNvSpPr/>
          <p:nvPr/>
        </p:nvSpPr>
        <p:spPr>
          <a:xfrm>
            <a:off x="507022" y="3593116"/>
            <a:ext cx="11090031" cy="280076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Where </a:t>
            </a:r>
          </a:p>
          <a:p>
            <a:r>
              <a:rPr lang="en-IN" sz="2200" dirty="0">
                <a:latin typeface="Arial" panose="020B0604020202020204" pitchFamily="34" charset="0"/>
                <a:cs typeface="Arial" panose="020B0604020202020204" pitchFamily="34" charset="0"/>
              </a:rPr>
              <a:t>S</a:t>
            </a:r>
            <a:r>
              <a:rPr lang="en-IN" sz="2200" baseline="-25000" dirty="0">
                <a:latin typeface="Arial" panose="020B0604020202020204" pitchFamily="34" charset="0"/>
                <a:cs typeface="Arial" panose="020B0604020202020204" pitchFamily="34" charset="0"/>
              </a:rPr>
              <a:t>M</a:t>
            </a:r>
            <a:r>
              <a:rPr lang="en-IN" sz="2200" dirty="0">
                <a:latin typeface="Arial" panose="020B0604020202020204" pitchFamily="34" charset="0"/>
                <a:cs typeface="Arial" panose="020B0604020202020204" pitchFamily="34" charset="0"/>
              </a:rPr>
              <a:t> is the slope efficiency (W/A) of the modulation device</a:t>
            </a:r>
          </a:p>
          <a:p>
            <a:r>
              <a:rPr lang="en-US" sz="2200" dirty="0" err="1">
                <a:latin typeface="Arial" panose="020B0604020202020204" pitchFamily="34" charset="0"/>
                <a:cs typeface="Arial" panose="020B0604020202020204" pitchFamily="34" charset="0"/>
              </a:rPr>
              <a:t>η</a:t>
            </a:r>
            <a:r>
              <a:rPr lang="en-US" sz="2200" baseline="-25000" dirty="0" err="1">
                <a:latin typeface="Arial" panose="020B0604020202020204" pitchFamily="34" charset="0"/>
                <a:cs typeface="Arial" panose="020B0604020202020204" pitchFamily="34" charset="0"/>
              </a:rPr>
              <a:t>LF</a:t>
            </a:r>
            <a:r>
              <a:rPr lang="en-US" sz="2200" dirty="0">
                <a:latin typeface="Arial" panose="020B0604020202020204" pitchFamily="34" charset="0"/>
                <a:cs typeface="Arial" panose="020B0604020202020204" pitchFamily="34" charset="0"/>
              </a:rPr>
              <a:t> is the laser to- fiber coupling efficiency</a:t>
            </a:r>
          </a:p>
          <a:p>
            <a:r>
              <a:rPr lang="en-US" sz="2200" dirty="0">
                <a:latin typeface="Arial" panose="020B0604020202020204" pitchFamily="34" charset="0"/>
                <a:cs typeface="Arial" panose="020B0604020202020204" pitchFamily="34" charset="0"/>
              </a:rPr>
              <a:t>T</a:t>
            </a:r>
            <a:r>
              <a:rPr lang="en-US" sz="2200" baseline="-25000" dirty="0">
                <a:latin typeface="Arial" panose="020B0604020202020204" pitchFamily="34" charset="0"/>
                <a:cs typeface="Arial" panose="020B0604020202020204" pitchFamily="34" charset="0"/>
              </a:rPr>
              <a:t>F</a:t>
            </a:r>
            <a:r>
              <a:rPr lang="en-US" sz="2200" dirty="0">
                <a:latin typeface="Arial" panose="020B0604020202020204" pitchFamily="34" charset="0"/>
                <a:cs typeface="Arial" panose="020B0604020202020204" pitchFamily="34" charset="0"/>
              </a:rPr>
              <a:t> is the fiber transmission efficiency</a:t>
            </a:r>
          </a:p>
          <a:p>
            <a:r>
              <a:rPr lang="el-GR" sz="2200" dirty="0">
                <a:latin typeface="Arial" panose="020B0604020202020204" pitchFamily="34" charset="0"/>
                <a:cs typeface="Arial" panose="020B0604020202020204" pitchFamily="34" charset="0"/>
              </a:rPr>
              <a:t>η</a:t>
            </a:r>
            <a:r>
              <a:rPr lang="en-US" sz="2200" baseline="-25000" dirty="0">
                <a:latin typeface="Arial" panose="020B0604020202020204" pitchFamily="34" charset="0"/>
                <a:cs typeface="Arial" panose="020B0604020202020204" pitchFamily="34" charset="0"/>
              </a:rPr>
              <a:t>FD</a:t>
            </a:r>
            <a:r>
              <a:rPr lang="en-US" sz="2200" dirty="0">
                <a:latin typeface="Arial" panose="020B0604020202020204" pitchFamily="34" charset="0"/>
                <a:cs typeface="Arial" panose="020B0604020202020204" pitchFamily="34" charset="0"/>
              </a:rPr>
              <a:t> is the fiber-to-detector coupling efficiency</a:t>
            </a:r>
          </a:p>
          <a:p>
            <a:r>
              <a:rPr lang="en-US" sz="2200" dirty="0">
                <a:latin typeface="Euclid Fraktur" panose="03010601010101010101" pitchFamily="66" charset="2"/>
                <a:cs typeface="Arial" panose="020B0604020202020204" pitchFamily="34" charset="0"/>
              </a:rPr>
              <a:t>R</a:t>
            </a:r>
            <a:r>
              <a:rPr lang="en-US" sz="2200" dirty="0">
                <a:latin typeface="Arial" panose="020B0604020202020204" pitchFamily="34" charset="0"/>
                <a:cs typeface="Arial" panose="020B0604020202020204" pitchFamily="34" charset="0"/>
              </a:rPr>
              <a:t> is the photodetector responsivity (A/W)</a:t>
            </a:r>
          </a:p>
          <a:p>
            <a:r>
              <a:rPr lang="en-US" sz="2200" dirty="0" err="1">
                <a:latin typeface="Arial" panose="020B0604020202020204" pitchFamily="34" charset="0"/>
                <a:cs typeface="Arial" panose="020B0604020202020204" pitchFamily="34" charset="0"/>
              </a:rPr>
              <a:t>R</a:t>
            </a:r>
            <a:r>
              <a:rPr lang="en-US" sz="2200" baseline="-25000" dirty="0" err="1">
                <a:latin typeface="Arial" panose="020B0604020202020204" pitchFamily="34" charset="0"/>
                <a:cs typeface="Arial" panose="020B0604020202020204" pitchFamily="34" charset="0"/>
              </a:rPr>
              <a:t>load</a:t>
            </a:r>
            <a:r>
              <a:rPr lang="en-US" sz="2200" dirty="0">
                <a:latin typeface="Arial" panose="020B0604020202020204" pitchFamily="34" charset="0"/>
                <a:cs typeface="Arial" panose="020B0604020202020204" pitchFamily="34" charset="0"/>
              </a:rPr>
              <a:t> is the detector load resistance, and </a:t>
            </a:r>
          </a:p>
          <a:p>
            <a:r>
              <a:rPr lang="en-US" sz="2200" dirty="0">
                <a:latin typeface="Arial" panose="020B0604020202020204" pitchFamily="34" charset="0"/>
                <a:cs typeface="Arial" panose="020B0604020202020204" pitchFamily="34" charset="0"/>
              </a:rPr>
              <a:t>R</a:t>
            </a:r>
            <a:r>
              <a:rPr lang="en-US" sz="2200" baseline="-25000" dirty="0">
                <a:latin typeface="Arial" panose="020B0604020202020204" pitchFamily="34" charset="0"/>
                <a:cs typeface="Arial" panose="020B0604020202020204" pitchFamily="34" charset="0"/>
              </a:rPr>
              <a:t>M</a:t>
            </a:r>
            <a:r>
              <a:rPr lang="en-US" sz="2200" dirty="0">
                <a:latin typeface="Arial" panose="020B0604020202020204" pitchFamily="34" charset="0"/>
                <a:cs typeface="Arial" panose="020B0604020202020204" pitchFamily="34" charset="0"/>
              </a:rPr>
              <a:t> is the modulator resistance.					</a:t>
            </a:r>
            <a:endParaRPr lang="en-IN" sz="2200" dirty="0">
              <a:latin typeface="Arial" panose="020B0604020202020204" pitchFamily="34" charset="0"/>
              <a:cs typeface="Arial" panose="020B0604020202020204" pitchFamily="34" charset="0"/>
            </a:endParaRPr>
          </a:p>
        </p:txBody>
      </p:sp>
      <p:sp>
        <p:nvSpPr>
          <p:cNvPr id="13" name="Rectangle 12"/>
          <p:cNvSpPr/>
          <p:nvPr/>
        </p:nvSpPr>
        <p:spPr>
          <a:xfrm>
            <a:off x="7751885" y="3995968"/>
            <a:ext cx="4440115" cy="2308324"/>
          </a:xfrm>
          <a:prstGeom prst="rect">
            <a:avLst/>
          </a:prstGeom>
          <a:ln>
            <a:solidFill>
              <a:schemeClr val="tx1"/>
            </a:solidFill>
          </a:ln>
        </p:spPr>
        <p:txBody>
          <a:bodyPr wrap="square">
            <a:spAutoFit/>
          </a:bodyPr>
          <a:lstStyle/>
          <a:p>
            <a:pPr algn="just"/>
            <a:r>
              <a:rPr lang="en-IN" dirty="0">
                <a:latin typeface="Arial" panose="020B0604020202020204" pitchFamily="34" charset="0"/>
                <a:cs typeface="Arial" panose="020B0604020202020204" pitchFamily="34" charset="0"/>
              </a:rPr>
              <a:t>The two major contributors to the maximum value of the gain are </a:t>
            </a:r>
          </a:p>
          <a:p>
            <a:pPr marL="342900" indent="-342900" algn="just">
              <a:buAutoNum type="arabicPeriod"/>
            </a:pPr>
            <a:r>
              <a:rPr lang="en-IN" dirty="0">
                <a:latin typeface="Arial" panose="020B0604020202020204" pitchFamily="34" charset="0"/>
                <a:cs typeface="Arial" panose="020B0604020202020204" pitchFamily="34" charset="0"/>
              </a:rPr>
              <a:t>The limits of the modulator slope efficiency and </a:t>
            </a:r>
          </a:p>
          <a:p>
            <a:pPr marL="342900" indent="-342900" algn="just">
              <a:buAutoNum type="arabicPeriod"/>
            </a:pPr>
            <a:r>
              <a:rPr lang="en-IN" dirty="0">
                <a:latin typeface="Arial" panose="020B0604020202020204" pitchFamily="34" charset="0"/>
                <a:cs typeface="Arial" panose="020B0604020202020204" pitchFamily="34" charset="0"/>
              </a:rPr>
              <a:t>The photodetector responsivity.</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values of the other parameters do not vary significantly.</a:t>
            </a:r>
          </a:p>
        </p:txBody>
      </p:sp>
    </p:spTree>
    <p:extLst>
      <p:ext uri="{BB962C8B-B14F-4D97-AF65-F5344CB8AC3E}">
        <p14:creationId xmlns:p14="http://schemas.microsoft.com/office/powerpoint/2010/main" val="264000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732436513"/>
              </p:ext>
            </p:extLst>
          </p:nvPr>
        </p:nvGraphicFramePr>
        <p:xfrm>
          <a:off x="2348523" y="1660445"/>
          <a:ext cx="8127999" cy="2743200"/>
        </p:xfrm>
        <a:graphic>
          <a:graphicData uri="http://schemas.openxmlformats.org/drawingml/2006/table">
            <a:tbl>
              <a:tblPr firstRow="1" bandRow="1">
                <a:tableStyleId>{5C22544A-7EE6-4342-B048-85BDC9FD1C3A}</a:tableStyleId>
              </a:tblPr>
              <a:tblGrid>
                <a:gridCol w="4351215">
                  <a:extLst>
                    <a:ext uri="{9D8B030D-6E8A-4147-A177-3AD203B41FA5}">
                      <a16:colId xmlns:a16="http://schemas.microsoft.com/office/drawing/2014/main" val="2541252292"/>
                    </a:ext>
                  </a:extLst>
                </a:gridCol>
                <a:gridCol w="2417885">
                  <a:extLst>
                    <a:ext uri="{9D8B030D-6E8A-4147-A177-3AD203B41FA5}">
                      <a16:colId xmlns:a16="http://schemas.microsoft.com/office/drawing/2014/main" val="1917263904"/>
                    </a:ext>
                  </a:extLst>
                </a:gridCol>
                <a:gridCol w="1358899">
                  <a:extLst>
                    <a:ext uri="{9D8B030D-6E8A-4147-A177-3AD203B41FA5}">
                      <a16:colId xmlns:a16="http://schemas.microsoft.com/office/drawing/2014/main" val="3458908828"/>
                    </a:ext>
                  </a:extLst>
                </a:gridCol>
              </a:tblGrid>
              <a:tr h="370840">
                <a:tc>
                  <a:txBody>
                    <a:bodyPr/>
                    <a:lstStyle/>
                    <a:p>
                      <a:r>
                        <a:rPr lang="en-IN" sz="2400" dirty="0">
                          <a:latin typeface="Arial" panose="020B0604020202020204" pitchFamily="34" charset="0"/>
                          <a:cs typeface="Arial" panose="020B0604020202020204" pitchFamily="34" charset="0"/>
                        </a:rPr>
                        <a:t>Parameter</a:t>
                      </a:r>
                    </a:p>
                  </a:txBody>
                  <a:tcPr/>
                </a:tc>
                <a:tc>
                  <a:txBody>
                    <a:bodyPr/>
                    <a:lstStyle/>
                    <a:p>
                      <a:r>
                        <a:rPr lang="en-IN" sz="2400" dirty="0">
                          <a:latin typeface="Arial" panose="020B0604020202020204" pitchFamily="34" charset="0"/>
                          <a:cs typeface="Arial" panose="020B0604020202020204" pitchFamily="34" charset="0"/>
                        </a:rPr>
                        <a:t>Symbol</a:t>
                      </a:r>
                    </a:p>
                  </a:txBody>
                  <a:tcPr/>
                </a:tc>
                <a:tc>
                  <a:txBody>
                    <a:bodyPr/>
                    <a:lstStyle/>
                    <a:p>
                      <a:r>
                        <a:rPr lang="en-IN" sz="2400" dirty="0">
                          <a:latin typeface="Arial" panose="020B0604020202020204" pitchFamily="34" charset="0"/>
                          <a:cs typeface="Arial" panose="020B0604020202020204" pitchFamily="34" charset="0"/>
                        </a:rPr>
                        <a:t>Value</a:t>
                      </a:r>
                    </a:p>
                  </a:txBody>
                  <a:tcPr/>
                </a:tc>
                <a:extLst>
                  <a:ext uri="{0D108BD9-81ED-4DB2-BD59-A6C34878D82A}">
                    <a16:rowId xmlns:a16="http://schemas.microsoft.com/office/drawing/2014/main" val="4274024568"/>
                  </a:ext>
                </a:extLst>
              </a:tr>
              <a:tr h="370840">
                <a:tc>
                  <a:txBody>
                    <a:bodyPr/>
                    <a:lstStyle/>
                    <a:p>
                      <a:r>
                        <a:rPr lang="en-IN" sz="2400" dirty="0">
                          <a:latin typeface="Arial" panose="020B0604020202020204" pitchFamily="34" charset="0"/>
                          <a:cs typeface="Arial" panose="020B0604020202020204" pitchFamily="34" charset="0"/>
                        </a:rPr>
                        <a:t>Slope</a:t>
                      </a:r>
                      <a:r>
                        <a:rPr lang="en-IN" sz="2400" baseline="0" dirty="0">
                          <a:latin typeface="Arial" panose="020B0604020202020204" pitchFamily="34" charset="0"/>
                          <a:cs typeface="Arial" panose="020B0604020202020204" pitchFamily="34" charset="0"/>
                        </a:rPr>
                        <a:t> Efficiency</a:t>
                      </a:r>
                      <a:endParaRPr lang="en-IN" sz="2400" dirty="0">
                        <a:latin typeface="Arial" panose="020B0604020202020204" pitchFamily="34" charset="0"/>
                        <a:cs typeface="Arial" panose="020B0604020202020204" pitchFamily="34" charset="0"/>
                      </a:endParaRPr>
                    </a:p>
                  </a:txBody>
                  <a:tcPr/>
                </a:tc>
                <a:tc>
                  <a:txBody>
                    <a:bodyPr/>
                    <a:lstStyle/>
                    <a:p>
                      <a:r>
                        <a:rPr lang="en-IN" sz="2400" dirty="0">
                          <a:latin typeface="Arial" panose="020B0604020202020204" pitchFamily="34" charset="0"/>
                          <a:cs typeface="Arial" panose="020B0604020202020204" pitchFamily="34" charset="0"/>
                        </a:rPr>
                        <a:t>S</a:t>
                      </a:r>
                      <a:r>
                        <a:rPr lang="en-IN" sz="2400" baseline="-25000" dirty="0">
                          <a:latin typeface="Arial" panose="020B0604020202020204" pitchFamily="34" charset="0"/>
                          <a:cs typeface="Arial" panose="020B0604020202020204" pitchFamily="34" charset="0"/>
                        </a:rPr>
                        <a:t>M</a:t>
                      </a:r>
                    </a:p>
                  </a:txBody>
                  <a:tcPr/>
                </a:tc>
                <a:tc>
                  <a:txBody>
                    <a:bodyPr/>
                    <a:lstStyle/>
                    <a:p>
                      <a:r>
                        <a:rPr lang="en-IN" sz="2400" dirty="0">
                          <a:latin typeface="Arial" panose="020B0604020202020204" pitchFamily="34" charset="0"/>
                          <a:cs typeface="Arial" panose="020B0604020202020204" pitchFamily="34" charset="0"/>
                        </a:rPr>
                        <a:t>0.3 W/A</a:t>
                      </a:r>
                    </a:p>
                  </a:txBody>
                  <a:tcPr/>
                </a:tc>
                <a:extLst>
                  <a:ext uri="{0D108BD9-81ED-4DB2-BD59-A6C34878D82A}">
                    <a16:rowId xmlns:a16="http://schemas.microsoft.com/office/drawing/2014/main" val="1400205256"/>
                  </a:ext>
                </a:extLst>
              </a:tr>
              <a:tr h="370840">
                <a:tc>
                  <a:txBody>
                    <a:bodyPr/>
                    <a:lstStyle/>
                    <a:p>
                      <a:r>
                        <a:rPr lang="en-IN" sz="2400" dirty="0">
                          <a:latin typeface="Arial" panose="020B0604020202020204" pitchFamily="34" charset="0"/>
                          <a:cs typeface="Arial" panose="020B0604020202020204" pitchFamily="34" charset="0"/>
                        </a:rPr>
                        <a:t>Coupling Efficiencies</a:t>
                      </a:r>
                    </a:p>
                  </a:txBody>
                  <a:tcPr/>
                </a:tc>
                <a:tc>
                  <a:txBody>
                    <a:bodyPr/>
                    <a:lstStyle/>
                    <a:p>
                      <a:r>
                        <a:rPr lang="el-GR" sz="2400" dirty="0">
                          <a:latin typeface="Arial" panose="020B0604020202020204" pitchFamily="34" charset="0"/>
                          <a:cs typeface="Arial" panose="020B0604020202020204" pitchFamily="34" charset="0"/>
                        </a:rPr>
                        <a:t>η</a:t>
                      </a:r>
                      <a:r>
                        <a:rPr lang="en-IN" sz="2400" baseline="-25000" dirty="0">
                          <a:latin typeface="Arial" panose="020B0604020202020204" pitchFamily="34" charset="0"/>
                          <a:cs typeface="Arial" panose="020B0604020202020204" pitchFamily="34" charset="0"/>
                        </a:rPr>
                        <a:t>LF</a:t>
                      </a:r>
                      <a:r>
                        <a:rPr lang="en-IN" sz="2400" dirty="0">
                          <a:latin typeface="Arial" panose="020B0604020202020204" pitchFamily="34" charset="0"/>
                          <a:cs typeface="Arial" panose="020B0604020202020204" pitchFamily="34" charset="0"/>
                        </a:rPr>
                        <a:t> and</a:t>
                      </a:r>
                      <a:r>
                        <a:rPr lang="en-IN" sz="2400" baseline="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η</a:t>
                      </a:r>
                      <a:r>
                        <a:rPr lang="en-IN" sz="2400" baseline="-25000" dirty="0">
                          <a:latin typeface="Arial" panose="020B0604020202020204" pitchFamily="34" charset="0"/>
                          <a:cs typeface="Arial" panose="020B0604020202020204" pitchFamily="34" charset="0"/>
                        </a:rPr>
                        <a:t>FD</a:t>
                      </a:r>
                      <a:r>
                        <a:rPr lang="en-IN" sz="2400" dirty="0">
                          <a:latin typeface="Arial" panose="020B0604020202020204" pitchFamily="34" charset="0"/>
                          <a:cs typeface="Arial" panose="020B0604020202020204" pitchFamily="34" charset="0"/>
                        </a:rPr>
                        <a:t> </a:t>
                      </a:r>
                    </a:p>
                  </a:txBody>
                  <a:tcPr/>
                </a:tc>
                <a:tc>
                  <a:txBody>
                    <a:bodyPr/>
                    <a:lstStyle/>
                    <a:p>
                      <a:r>
                        <a:rPr lang="en-IN" sz="2400" dirty="0">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2681355996"/>
                  </a:ext>
                </a:extLst>
              </a:tr>
              <a:tr h="370840">
                <a:tc>
                  <a:txBody>
                    <a:bodyPr/>
                    <a:lstStyle/>
                    <a:p>
                      <a:r>
                        <a:rPr lang="en-IN" sz="2400" dirty="0">
                          <a:latin typeface="Arial" panose="020B0604020202020204" pitchFamily="34" charset="0"/>
                          <a:cs typeface="Arial" panose="020B0604020202020204" pitchFamily="34" charset="0"/>
                        </a:rPr>
                        <a:t>Fiber transmission efficiency</a:t>
                      </a:r>
                    </a:p>
                  </a:txBody>
                  <a:tcPr/>
                </a:tc>
                <a:tc>
                  <a:txBody>
                    <a:bodyPr/>
                    <a:lstStyle/>
                    <a:p>
                      <a:r>
                        <a:rPr lang="en-IN" sz="2400" dirty="0">
                          <a:latin typeface="Arial" panose="020B0604020202020204" pitchFamily="34" charset="0"/>
                          <a:cs typeface="Arial" panose="020B0604020202020204" pitchFamily="34" charset="0"/>
                        </a:rPr>
                        <a:t>T</a:t>
                      </a:r>
                      <a:r>
                        <a:rPr lang="en-IN" sz="2400" baseline="-25000" dirty="0">
                          <a:latin typeface="Arial" panose="020B0604020202020204" pitchFamily="34" charset="0"/>
                          <a:cs typeface="Arial" panose="020B0604020202020204" pitchFamily="34" charset="0"/>
                        </a:rPr>
                        <a:t>F</a:t>
                      </a:r>
                    </a:p>
                  </a:txBody>
                  <a:tcPr/>
                </a:tc>
                <a:tc>
                  <a:txBody>
                    <a:bodyPr/>
                    <a:lstStyle/>
                    <a:p>
                      <a:r>
                        <a:rPr lang="en-IN" sz="2400" dirty="0">
                          <a:latin typeface="Arial" panose="020B0604020202020204" pitchFamily="34" charset="0"/>
                          <a:cs typeface="Arial" panose="020B0604020202020204" pitchFamily="34" charset="0"/>
                        </a:rPr>
                        <a:t>0.7</a:t>
                      </a:r>
                    </a:p>
                  </a:txBody>
                  <a:tcPr/>
                </a:tc>
                <a:extLst>
                  <a:ext uri="{0D108BD9-81ED-4DB2-BD59-A6C34878D82A}">
                    <a16:rowId xmlns:a16="http://schemas.microsoft.com/office/drawing/2014/main" val="4085965968"/>
                  </a:ext>
                </a:extLst>
              </a:tr>
              <a:tr h="370840">
                <a:tc>
                  <a:txBody>
                    <a:bodyPr/>
                    <a:lstStyle/>
                    <a:p>
                      <a:r>
                        <a:rPr lang="en-IN" sz="2400" dirty="0">
                          <a:latin typeface="Arial" panose="020B0604020202020204" pitchFamily="34" charset="0"/>
                          <a:cs typeface="Arial" panose="020B0604020202020204" pitchFamily="34" charset="0"/>
                        </a:rPr>
                        <a:t>Detector</a:t>
                      </a:r>
                      <a:r>
                        <a:rPr lang="en-IN" sz="2400" baseline="0" dirty="0">
                          <a:latin typeface="Arial" panose="020B0604020202020204" pitchFamily="34" charset="0"/>
                          <a:cs typeface="Arial" panose="020B0604020202020204" pitchFamily="34" charset="0"/>
                        </a:rPr>
                        <a:t> load resistance</a:t>
                      </a:r>
                      <a:endParaRPr lang="en-IN" sz="2400" dirty="0">
                        <a:latin typeface="Arial" panose="020B0604020202020204" pitchFamily="34" charset="0"/>
                        <a:cs typeface="Arial" panose="020B0604020202020204" pitchFamily="34" charset="0"/>
                      </a:endParaRPr>
                    </a:p>
                  </a:txBody>
                  <a:tcPr/>
                </a:tc>
                <a:tc>
                  <a:txBody>
                    <a:bodyPr/>
                    <a:lstStyle/>
                    <a:p>
                      <a:r>
                        <a:rPr lang="en-IN" sz="2400" dirty="0" err="1">
                          <a:latin typeface="Arial" panose="020B0604020202020204" pitchFamily="34" charset="0"/>
                          <a:cs typeface="Arial" panose="020B0604020202020204" pitchFamily="34" charset="0"/>
                        </a:rPr>
                        <a:t>R</a:t>
                      </a:r>
                      <a:r>
                        <a:rPr lang="en-IN" sz="2400" baseline="-25000" dirty="0" err="1">
                          <a:latin typeface="Arial" panose="020B0604020202020204" pitchFamily="34" charset="0"/>
                          <a:cs typeface="Arial" panose="020B0604020202020204" pitchFamily="34" charset="0"/>
                        </a:rPr>
                        <a:t>load</a:t>
                      </a:r>
                      <a:endParaRPr lang="en-IN" sz="2400" baseline="-25000" dirty="0">
                        <a:latin typeface="Arial" panose="020B0604020202020204" pitchFamily="34" charset="0"/>
                        <a:cs typeface="Arial" panose="020B0604020202020204" pitchFamily="34" charset="0"/>
                      </a:endParaRPr>
                    </a:p>
                  </a:txBody>
                  <a:tcPr/>
                </a:tc>
                <a:tc>
                  <a:txBody>
                    <a:bodyPr/>
                    <a:lstStyle/>
                    <a:p>
                      <a:r>
                        <a:rPr lang="en-IN" sz="2400" dirty="0">
                          <a:latin typeface="Arial" panose="020B0604020202020204" pitchFamily="34" charset="0"/>
                          <a:cs typeface="Arial" panose="020B0604020202020204" pitchFamily="34" charset="0"/>
                        </a:rPr>
                        <a:t>50 </a:t>
                      </a:r>
                      <a:r>
                        <a:rPr lang="el-GR" sz="2400" dirty="0">
                          <a:latin typeface="Arial" panose="020B0604020202020204" pitchFamily="34" charset="0"/>
                          <a:cs typeface="Arial" panose="020B0604020202020204" pitchFamily="34" charset="0"/>
                        </a:rPr>
                        <a:t>Ω</a:t>
                      </a:r>
                      <a:endParaRPr lang="en-IN"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75044721"/>
                  </a:ext>
                </a:extLst>
              </a:tr>
              <a:tr h="370840">
                <a:tc>
                  <a:txBody>
                    <a:bodyPr/>
                    <a:lstStyle/>
                    <a:p>
                      <a:r>
                        <a:rPr lang="en-IN" sz="2400" dirty="0">
                          <a:latin typeface="Arial" panose="020B0604020202020204" pitchFamily="34" charset="0"/>
                          <a:cs typeface="Arial" panose="020B0604020202020204" pitchFamily="34" charset="0"/>
                        </a:rPr>
                        <a:t>Modular resistance</a:t>
                      </a:r>
                    </a:p>
                  </a:txBody>
                  <a:tcPr/>
                </a:tc>
                <a:tc>
                  <a:txBody>
                    <a:bodyPr/>
                    <a:lstStyle/>
                    <a:p>
                      <a:r>
                        <a:rPr lang="en-IN" sz="2400" dirty="0">
                          <a:latin typeface="Arial" panose="020B0604020202020204" pitchFamily="34" charset="0"/>
                          <a:cs typeface="Arial" panose="020B0604020202020204" pitchFamily="34" charset="0"/>
                        </a:rPr>
                        <a:t>R</a:t>
                      </a:r>
                      <a:r>
                        <a:rPr lang="en-IN" sz="2400" baseline="-25000" dirty="0">
                          <a:latin typeface="Arial" panose="020B0604020202020204" pitchFamily="34" charset="0"/>
                          <a:cs typeface="Arial" panose="020B0604020202020204" pitchFamily="34" charset="0"/>
                        </a:rPr>
                        <a:t>M</a:t>
                      </a:r>
                    </a:p>
                  </a:txBody>
                  <a:tcPr/>
                </a:tc>
                <a:tc>
                  <a:txBody>
                    <a:bodyPr/>
                    <a:lstStyle/>
                    <a:p>
                      <a:r>
                        <a:rPr lang="en-IN" sz="2400" dirty="0">
                          <a:latin typeface="Arial" panose="020B0604020202020204" pitchFamily="34" charset="0"/>
                          <a:cs typeface="Arial" panose="020B0604020202020204" pitchFamily="34" charset="0"/>
                        </a:rPr>
                        <a:t>45 </a:t>
                      </a:r>
                      <a:r>
                        <a:rPr lang="el-GR" sz="2400" dirty="0">
                          <a:latin typeface="Arial" panose="020B0604020202020204" pitchFamily="34" charset="0"/>
                          <a:cs typeface="Arial" panose="020B0604020202020204" pitchFamily="34" charset="0"/>
                        </a:rPr>
                        <a:t>Ω</a:t>
                      </a:r>
                      <a:endParaRPr lang="en-IN"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97294749"/>
                  </a:ext>
                </a:extLst>
              </a:tr>
            </a:tbl>
          </a:graphicData>
        </a:graphic>
      </p:graphicFrame>
      <p:sp>
        <p:nvSpPr>
          <p:cNvPr id="9" name="Rectangle 8"/>
          <p:cNvSpPr/>
          <p:nvPr/>
        </p:nvSpPr>
        <p:spPr>
          <a:xfrm>
            <a:off x="2873036" y="1028673"/>
            <a:ext cx="6854953" cy="400110"/>
          </a:xfrm>
          <a:prstGeom prst="rect">
            <a:avLst/>
          </a:prstGeom>
        </p:spPr>
        <p:txBody>
          <a:bodyPr wrap="none">
            <a:spAutoFit/>
          </a:bodyPr>
          <a:lstStyle/>
          <a:p>
            <a:r>
              <a:rPr lang="en-IN" sz="2000" b="1" dirty="0">
                <a:solidFill>
                  <a:srgbClr val="0000FF"/>
                </a:solidFill>
                <a:latin typeface="Arial" panose="020B0604020202020204" pitchFamily="34" charset="0"/>
                <a:cs typeface="Arial" panose="020B0604020202020204" pitchFamily="34" charset="0"/>
              </a:rPr>
              <a:t>Typical parameter values for a 500-m RF-over-fiber link</a:t>
            </a:r>
          </a:p>
        </p:txBody>
      </p:sp>
      <p:sp>
        <p:nvSpPr>
          <p:cNvPr id="10" name="Title 3"/>
          <p:cNvSpPr>
            <a:spLocks noGrp="1"/>
          </p:cNvSpPr>
          <p:nvPr>
            <p:ph type="title"/>
          </p:nvPr>
        </p:nvSpPr>
        <p:spPr>
          <a:xfrm>
            <a:off x="1397977" y="0"/>
            <a:ext cx="9689122" cy="735226"/>
          </a:xfrm>
        </p:spPr>
        <p:txBody>
          <a:bodyPr>
            <a:normAutofit/>
          </a:bodyPr>
          <a:lstStyle/>
          <a:p>
            <a:r>
              <a:rPr lang="en-US" sz="3800" b="1" dirty="0">
                <a:solidFill>
                  <a:srgbClr val="C00000"/>
                </a:solidFill>
                <a:latin typeface="Arial" panose="020B0604020202020204" pitchFamily="34" charset="0"/>
                <a:cs typeface="Arial" panose="020B0604020202020204" pitchFamily="34" charset="0"/>
              </a:rPr>
              <a:t>Radio Over Fiber Parameters - Link Gain</a:t>
            </a:r>
          </a:p>
        </p:txBody>
      </p:sp>
    </p:spTree>
    <p:extLst>
      <p:ext uri="{BB962C8B-B14F-4D97-AF65-F5344CB8AC3E}">
        <p14:creationId xmlns:p14="http://schemas.microsoft.com/office/powerpoint/2010/main" val="300398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600" y="775724"/>
            <a:ext cx="11693769" cy="53261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3600" b="1" dirty="0">
                <a:solidFill>
                  <a:srgbClr val="0000FF"/>
                </a:solidFill>
                <a:latin typeface="Arial" panose="020B0604020202020204" pitchFamily="34" charset="0"/>
                <a:cs typeface="Arial" panose="020B0604020202020204" pitchFamily="34" charset="0"/>
              </a:rPr>
              <a:t>1. Wavelength of operation</a:t>
            </a:r>
            <a:r>
              <a:rPr lang="en-US" altLang="en-US" sz="3600" dirty="0">
                <a:solidFill>
                  <a:srgbClr val="0000FF"/>
                </a:solidFill>
                <a:latin typeface="Arial" panose="020B0604020202020204" pitchFamily="34" charset="0"/>
                <a:cs typeface="Arial" panose="020B0604020202020204" pitchFamily="34" charset="0"/>
              </a:rPr>
              <a:t>: </a:t>
            </a:r>
          </a:p>
          <a:p>
            <a:pPr marL="0" indent="0" algn="just">
              <a:buNone/>
            </a:pPr>
            <a:endParaRPr lang="en-US" altLang="en-US" sz="2400" dirty="0">
              <a:solidFill>
                <a:srgbClr val="0000FF"/>
              </a:solidFill>
              <a:latin typeface="Arial" panose="020B0604020202020204" pitchFamily="34" charset="0"/>
              <a:cs typeface="Arial" panose="020B0604020202020204" pitchFamily="34" charset="0"/>
            </a:endParaRPr>
          </a:p>
          <a:p>
            <a:pPr algn="just"/>
            <a:r>
              <a:rPr lang="en-US" altLang="en-US" sz="3200" dirty="0">
                <a:latin typeface="Arial" panose="020B0604020202020204" pitchFamily="34" charset="0"/>
                <a:cs typeface="Arial" panose="020B0604020202020204" pitchFamily="34" charset="0"/>
              </a:rPr>
              <a:t>In carrying out a link power budget, we first decide at which wavelength to transmit and then choose components operating in this region. </a:t>
            </a:r>
          </a:p>
          <a:p>
            <a:pPr algn="just"/>
            <a:r>
              <a:rPr lang="en-US" altLang="en-US" sz="3200" dirty="0">
                <a:latin typeface="Arial" panose="020B0604020202020204" pitchFamily="34" charset="0"/>
                <a:cs typeface="Arial" panose="020B0604020202020204" pitchFamily="34" charset="0"/>
              </a:rPr>
              <a:t>If the distance over which the data are to be transmitted is not too far, we may decide to operate in the 800 - 900-nm region. </a:t>
            </a:r>
          </a:p>
          <a:p>
            <a:pPr algn="just"/>
            <a:r>
              <a:rPr lang="en-US" altLang="en-US" sz="3200" dirty="0">
                <a:latin typeface="Arial" panose="020B0604020202020204" pitchFamily="34" charset="0"/>
                <a:cs typeface="Arial" panose="020B0604020202020204" pitchFamily="34" charset="0"/>
              </a:rPr>
              <a:t>On the other hand, if the transmission distance is relatively long, we may want to take advantage of the lower attenuation and dispersion that occurs at wavelengths around 1300 or 1550 nm.</a:t>
            </a:r>
          </a:p>
          <a:p>
            <a:pPr marL="533400" indent="-533400" algn="just">
              <a:buFontTx/>
              <a:buAutoNum type="alphaLcParenBoth"/>
            </a:pPr>
            <a:endParaRPr lang="en-US" altLang="en-US" sz="2400" dirty="0">
              <a:latin typeface="Arial" panose="020B0604020202020204" pitchFamily="34" charset="0"/>
              <a:cs typeface="Arial" panose="020B0604020202020204" pitchFamily="34" charset="0"/>
            </a:endParaRPr>
          </a:p>
          <a:p>
            <a:pPr marL="533400" indent="-533400" algn="just">
              <a:buFontTx/>
              <a:buNone/>
            </a:pPr>
            <a:endParaRPr lang="en-US" altLang="en-US" sz="2400" dirty="0">
              <a:latin typeface="Arial" panose="020B0604020202020204" pitchFamily="34" charset="0"/>
              <a:cs typeface="Arial" panose="020B0604020202020204" pitchFamily="34" charset="0"/>
            </a:endParaRPr>
          </a:p>
        </p:txBody>
      </p:sp>
      <p:sp>
        <p:nvSpPr>
          <p:cNvPr id="2" name="Rectangle 1"/>
          <p:cNvSpPr/>
          <p:nvPr/>
        </p:nvSpPr>
        <p:spPr>
          <a:xfrm>
            <a:off x="2756126" y="0"/>
            <a:ext cx="5993949" cy="707886"/>
          </a:xfrm>
          <a:prstGeom prst="rect">
            <a:avLst/>
          </a:prstGeom>
        </p:spPr>
        <p:txBody>
          <a:bodyPr wrap="none">
            <a:spAutoFit/>
          </a:bodyPr>
          <a:lstStyle/>
          <a:p>
            <a:pPr marL="533400" indent="-533400" algn="just">
              <a:buFontTx/>
              <a:buNone/>
            </a:pPr>
            <a:r>
              <a:rPr lang="en-US" altLang="en-US" sz="4000" b="1" dirty="0">
                <a:solidFill>
                  <a:srgbClr val="C00000"/>
                </a:solidFill>
                <a:latin typeface="Arial" panose="020B0604020202020204" pitchFamily="34" charset="0"/>
                <a:cs typeface="Arial" panose="020B0604020202020204" pitchFamily="34" charset="0"/>
              </a:rPr>
              <a:t>System Considerations</a:t>
            </a:r>
          </a:p>
        </p:txBody>
      </p:sp>
    </p:spTree>
    <p:extLst>
      <p:ext uri="{BB962C8B-B14F-4D97-AF65-F5344CB8AC3E}">
        <p14:creationId xmlns:p14="http://schemas.microsoft.com/office/powerpoint/2010/main" val="2306421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1603690179"/>
              </p:ext>
            </p:extLst>
          </p:nvPr>
        </p:nvGraphicFramePr>
        <p:xfrm>
          <a:off x="1450731" y="1902168"/>
          <a:ext cx="8950571" cy="1193410"/>
        </p:xfrm>
        <a:graphic>
          <a:graphicData uri="http://schemas.openxmlformats.org/presentationml/2006/ole">
            <mc:AlternateContent xmlns:mc="http://schemas.openxmlformats.org/markup-compatibility/2006">
              <mc:Choice xmlns:v="urn:schemas-microsoft-com:vml" Requires="v">
                <p:oleObj name="Equation" r:id="rId2" imgW="3429000" imgH="457200" progId="Equation.DSMT4">
                  <p:embed/>
                </p:oleObj>
              </mc:Choice>
              <mc:Fallback>
                <p:oleObj name="Equation" r:id="rId2" imgW="3429000" imgH="457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731" y="1902168"/>
                        <a:ext cx="8950571" cy="1193410"/>
                      </a:xfrm>
                      <a:prstGeom prst="rect">
                        <a:avLst/>
                      </a:prstGeom>
                      <a:noFill/>
                    </p:spPr>
                  </p:pic>
                </p:oleObj>
              </mc:Fallback>
            </mc:AlternateContent>
          </a:graphicData>
        </a:graphic>
      </p:graphicFrame>
      <p:sp>
        <p:nvSpPr>
          <p:cNvPr id="9" name="Rectangle 8"/>
          <p:cNvSpPr/>
          <p:nvPr/>
        </p:nvSpPr>
        <p:spPr>
          <a:xfrm>
            <a:off x="184640" y="798554"/>
            <a:ext cx="11614638" cy="769441"/>
          </a:xfrm>
          <a:prstGeom prst="rect">
            <a:avLst/>
          </a:prstGeom>
          <a:ln>
            <a:solidFill>
              <a:schemeClr val="tx1"/>
            </a:solidFill>
          </a:ln>
        </p:spPr>
        <p:txBody>
          <a:bodyPr wrap="square">
            <a:spAutoFit/>
          </a:bodyPr>
          <a:lstStyle/>
          <a:p>
            <a:pPr algn="just"/>
            <a:r>
              <a:rPr lang="en-IN" sz="2200" dirty="0">
                <a:latin typeface="Arial" panose="020B0604020202020204" pitchFamily="34" charset="0"/>
                <a:cs typeface="Arial" panose="020B0604020202020204" pitchFamily="34" charset="0"/>
              </a:rPr>
              <a:t>The </a:t>
            </a:r>
            <a:r>
              <a:rPr lang="en-IN" sz="2200" b="1" dirty="0">
                <a:solidFill>
                  <a:srgbClr val="00B050"/>
                </a:solidFill>
                <a:latin typeface="Arial" panose="020B0604020202020204" pitchFamily="34" charset="0"/>
                <a:cs typeface="Arial" panose="020B0604020202020204" pitchFamily="34" charset="0"/>
              </a:rPr>
              <a:t>Noise Figure (NF)</a:t>
            </a:r>
            <a:r>
              <a:rPr lang="en-IN" sz="2200" dirty="0">
                <a:latin typeface="Arial" panose="020B0604020202020204" pitchFamily="34" charset="0"/>
                <a:cs typeface="Arial" panose="020B0604020202020204" pitchFamily="34" charset="0"/>
              </a:rPr>
              <a:t> represents a measure of the degradation in the signal-to-noise ratio (SNR) between the input and the output of the link. It is usually defined in decibels.</a:t>
            </a:r>
          </a:p>
        </p:txBody>
      </p:sp>
      <p:sp>
        <p:nvSpPr>
          <p:cNvPr id="11" name="Rectangle 10"/>
          <p:cNvSpPr/>
          <p:nvPr/>
        </p:nvSpPr>
        <p:spPr>
          <a:xfrm>
            <a:off x="114300" y="3182705"/>
            <a:ext cx="11904785" cy="1323439"/>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where </a:t>
            </a:r>
          </a:p>
          <a:p>
            <a:pPr algn="just"/>
            <a:r>
              <a:rPr lang="en-IN" sz="2000" dirty="0">
                <a:latin typeface="Arial" panose="020B0604020202020204" pitchFamily="34" charset="0"/>
                <a:cs typeface="Arial" panose="020B0604020202020204" pitchFamily="34" charset="0"/>
              </a:rPr>
              <a:t>The input noise is the thermal noise power generated by a matched resistive load k</a:t>
            </a:r>
            <a:r>
              <a:rPr lang="en-IN" sz="2000" baseline="-25000" dirty="0">
                <a:latin typeface="Arial" panose="020B0604020202020204" pitchFamily="34" charset="0"/>
                <a:cs typeface="Arial" panose="020B0604020202020204" pitchFamily="34" charset="0"/>
              </a:rPr>
              <a:t>B</a:t>
            </a:r>
            <a:r>
              <a:rPr lang="en-IN" sz="2000" dirty="0">
                <a:latin typeface="Arial" panose="020B0604020202020204" pitchFamily="34" charset="0"/>
                <a:cs typeface="Arial" panose="020B0604020202020204" pitchFamily="34" charset="0"/>
              </a:rPr>
              <a:t>T held at T = 290°K. </a:t>
            </a:r>
          </a:p>
          <a:p>
            <a:pPr algn="just"/>
            <a:r>
              <a:rPr lang="en-IN" sz="2000" dirty="0">
                <a:latin typeface="Arial" panose="020B0604020202020204" pitchFamily="34" charset="0"/>
                <a:cs typeface="Arial" panose="020B0604020202020204" pitchFamily="34" charset="0"/>
              </a:rPr>
              <a:t>The parameter k</a:t>
            </a:r>
            <a:r>
              <a:rPr lang="en-IN" sz="2000" baseline="-25000" dirty="0">
                <a:latin typeface="Arial" panose="020B0604020202020204" pitchFamily="34" charset="0"/>
                <a:cs typeface="Arial" panose="020B0604020202020204" pitchFamily="34" charset="0"/>
              </a:rPr>
              <a:t>B</a:t>
            </a:r>
            <a:r>
              <a:rPr lang="en-IN" sz="2000" dirty="0">
                <a:latin typeface="Arial" panose="020B0604020202020204" pitchFamily="34" charset="0"/>
                <a:cs typeface="Arial" panose="020B0604020202020204" pitchFamily="34" charset="0"/>
              </a:rPr>
              <a:t> is Boltzmann’s constant and </a:t>
            </a:r>
          </a:p>
          <a:p>
            <a:pPr algn="just"/>
            <a:r>
              <a:rPr lang="en-IN" sz="2000" dirty="0">
                <a:latin typeface="Arial" panose="020B0604020202020204" pitchFamily="34" charset="0"/>
                <a:cs typeface="Arial" panose="020B0604020202020204" pitchFamily="34" charset="0"/>
              </a:rPr>
              <a:t>B</a:t>
            </a:r>
            <a:r>
              <a:rPr lang="en-IN" sz="2000" baseline="-25000" dirty="0">
                <a:latin typeface="Arial" panose="020B0604020202020204" pitchFamily="34" charset="0"/>
                <a:cs typeface="Arial" panose="020B0604020202020204" pitchFamily="34" charset="0"/>
              </a:rPr>
              <a:t>e</a:t>
            </a:r>
            <a:r>
              <a:rPr lang="en-IN" sz="2000" dirty="0">
                <a:latin typeface="Arial" panose="020B0604020202020204" pitchFamily="34" charset="0"/>
                <a:cs typeface="Arial" panose="020B0604020202020204" pitchFamily="34" charset="0"/>
              </a:rPr>
              <a:t> is the noise bandwidth of the electronic receiver.</a:t>
            </a:r>
          </a:p>
        </p:txBody>
      </p:sp>
      <mc:AlternateContent xmlns:mc="http://schemas.openxmlformats.org/markup-compatibility/2006" xmlns:a14="http://schemas.microsoft.com/office/drawing/2010/main">
        <mc:Choice Requires="a14">
          <p:sp>
            <p:nvSpPr>
              <p:cNvPr id="12" name="Rectangle 11"/>
              <p:cNvSpPr/>
              <p:nvPr/>
            </p:nvSpPr>
            <p:spPr>
              <a:xfrm>
                <a:off x="165587" y="4815796"/>
                <a:ext cx="11802209" cy="1669688"/>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m:rPr>
                                <m:nor/>
                              </m:rPr>
                              <a:rPr lang="en-IN" sz="2400">
                                <a:latin typeface="Arial" panose="020B0604020202020204" pitchFamily="34" charset="0"/>
                                <a:cs typeface="Arial" panose="020B0604020202020204" pitchFamily="34" charset="0"/>
                              </a:rPr>
                              <m:t>N</m:t>
                            </m:r>
                          </m:e>
                        </m:acc>
                      </m:e>
                      <m:sub>
                        <m:r>
                          <m:rPr>
                            <m:nor/>
                          </m:rPr>
                          <a:rPr lang="en-IN" sz="2400">
                            <a:latin typeface="Arial" panose="020B0604020202020204" pitchFamily="34" charset="0"/>
                            <a:cs typeface="Arial" panose="020B0604020202020204" pitchFamily="34" charset="0"/>
                          </a:rPr>
                          <m:t>out</m:t>
                        </m:r>
                      </m:sub>
                    </m:sSub>
                  </m:oMath>
                </a14:m>
                <a:r>
                  <a:rPr lang="en-US" sz="2400" dirty="0">
                    <a:latin typeface="TimesNewRomanPSMT"/>
                  </a:rPr>
                  <a:t> denotes the total output noise power in the bandwidth B</a:t>
                </a:r>
                <a:r>
                  <a:rPr lang="en-US" sz="2400" baseline="-25000" dirty="0">
                    <a:latin typeface="TimesNewRomanPSMT"/>
                  </a:rPr>
                  <a:t>e</a:t>
                </a:r>
                <a:r>
                  <a:rPr lang="en-US" sz="2400" dirty="0">
                    <a:latin typeface="TimesNewRomanPSMT"/>
                  </a:rPr>
                  <a:t> .</a:t>
                </a:r>
              </a:p>
              <a:p>
                <a:pPr marL="285750" indent="-285750">
                  <a:buFont typeface="Arial" panose="020B0604020202020204" pitchFamily="34" charset="0"/>
                  <a:buChar char="•"/>
                </a:pPr>
                <a:endParaRPr lang="en-US" sz="2400" dirty="0">
                  <a:latin typeface="TimesNewRomanPSMT"/>
                </a:endParaRPr>
              </a:p>
              <a:p>
                <a:pPr marL="285750" indent="-285750">
                  <a:buFont typeface="Arial" panose="020B0604020202020204" pitchFamily="34" charset="0"/>
                  <a:buChar char="•"/>
                </a:pPr>
                <a:r>
                  <a:rPr lang="en-US" sz="2400" dirty="0">
                    <a:latin typeface="TimesNewRomanPSMT"/>
                  </a:rPr>
                  <a:t>Since </a:t>
                </a:r>
                <a14:m>
                  <m:oMath xmlns:m="http://schemas.openxmlformats.org/officeDocument/2006/math">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m:rPr>
                                <m:nor/>
                              </m:rPr>
                              <a:rPr lang="en-IN" sz="2400">
                                <a:latin typeface="Arial" panose="020B0604020202020204" pitchFamily="34" charset="0"/>
                                <a:cs typeface="Arial" panose="020B0604020202020204" pitchFamily="34" charset="0"/>
                              </a:rPr>
                              <m:t>N</m:t>
                            </m:r>
                          </m:e>
                        </m:acc>
                      </m:e>
                      <m:sub>
                        <m:r>
                          <m:rPr>
                            <m:nor/>
                          </m:rPr>
                          <a:rPr lang="en-IN" sz="2400">
                            <a:latin typeface="Arial" panose="020B0604020202020204" pitchFamily="34" charset="0"/>
                            <a:cs typeface="Arial" panose="020B0604020202020204" pitchFamily="34" charset="0"/>
                          </a:rPr>
                          <m:t>out</m:t>
                        </m:r>
                      </m:sub>
                    </m:sSub>
                  </m:oMath>
                </a14:m>
                <a:r>
                  <a:rPr lang="en-US" sz="2400" dirty="0">
                    <a:latin typeface="TimesNewRomanPSMT"/>
                  </a:rPr>
                  <a:t> is proportional to B</a:t>
                </a:r>
                <a:r>
                  <a:rPr lang="en-US" sz="2400" baseline="-25000" dirty="0">
                    <a:latin typeface="TimesNewRomanPSMT"/>
                  </a:rPr>
                  <a:t>e</a:t>
                </a:r>
                <a:r>
                  <a:rPr lang="en-US" sz="2400" dirty="0">
                    <a:latin typeface="TimesNewRomanPSMT"/>
                  </a:rPr>
                  <a:t>, the N</a:t>
                </a:r>
                <a:r>
                  <a:rPr lang="en-US" sz="2400" baseline="-25000" dirty="0">
                    <a:latin typeface="TimesNewRomanPSMT"/>
                  </a:rPr>
                  <a:t>out </a:t>
                </a:r>
                <a:r>
                  <a:rPr lang="en-US" sz="2400" dirty="0">
                    <a:latin typeface="TimesNewRomanPSMT"/>
                  </a:rPr>
                  <a:t>is the noise power per unit bandwidth, so that the NF is independent </a:t>
                </a:r>
                <a:r>
                  <a:rPr lang="en-IN" sz="2400" dirty="0">
                    <a:latin typeface="TimesNewRomanPSMT"/>
                  </a:rPr>
                  <a:t>of the noise bandwidth.</a:t>
                </a:r>
                <a:endParaRPr lang="en-IN" sz="2400" dirty="0"/>
              </a:p>
            </p:txBody>
          </p:sp>
        </mc:Choice>
        <mc:Fallback xmlns="">
          <p:sp>
            <p:nvSpPr>
              <p:cNvPr id="12" name="Rectangle 11"/>
              <p:cNvSpPr>
                <a:spLocks noRot="1" noChangeAspect="1" noMove="1" noResize="1" noEditPoints="1" noAdjustHandles="1" noChangeArrowheads="1" noChangeShapeType="1" noTextEdit="1"/>
              </p:cNvSpPr>
              <p:nvPr/>
            </p:nvSpPr>
            <p:spPr>
              <a:xfrm>
                <a:off x="165587" y="4815796"/>
                <a:ext cx="11802209" cy="1669688"/>
              </a:xfrm>
              <a:prstGeom prst="rect">
                <a:avLst/>
              </a:prstGeom>
              <a:blipFill>
                <a:blip r:embed="rId5"/>
                <a:stretch>
                  <a:fillRect l="-671" t="-1825" b="-6934"/>
                </a:stretch>
              </a:blipFill>
            </p:spPr>
            <p:txBody>
              <a:bodyPr/>
              <a:lstStyle/>
              <a:p>
                <a:r>
                  <a:rPr lang="en-IN">
                    <a:noFill/>
                  </a:rPr>
                  <a:t> </a:t>
                </a:r>
              </a:p>
            </p:txBody>
          </p:sp>
        </mc:Fallback>
      </mc:AlternateContent>
      <p:sp>
        <p:nvSpPr>
          <p:cNvPr id="15" name="Title 3"/>
          <p:cNvSpPr txBox="1">
            <a:spLocks/>
          </p:cNvSpPr>
          <p:nvPr/>
        </p:nvSpPr>
        <p:spPr>
          <a:xfrm>
            <a:off x="1397977" y="0"/>
            <a:ext cx="9689122" cy="73522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C00000"/>
                </a:solidFill>
                <a:latin typeface="Arial" panose="020B0604020202020204" pitchFamily="34" charset="0"/>
                <a:cs typeface="Arial" panose="020B0604020202020204" pitchFamily="34" charset="0"/>
              </a:rPr>
              <a:t>Radio Over Fiber Parameters – Noise Figure</a:t>
            </a:r>
          </a:p>
        </p:txBody>
      </p:sp>
    </p:spTree>
    <p:extLst>
      <p:ext uri="{BB962C8B-B14F-4D97-AF65-F5344CB8AC3E}">
        <p14:creationId xmlns:p14="http://schemas.microsoft.com/office/powerpoint/2010/main" val="155193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6103" y="728863"/>
            <a:ext cx="11819794" cy="1446550"/>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At the link output the noise power is due to the laser RIN, photodetector shot noise, and thermal noise.</a:t>
            </a: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Their contributions per unit noise bandwidth (in A</a:t>
            </a:r>
            <a:r>
              <a:rPr lang="en-IN" sz="2200" baseline="30000" dirty="0">
                <a:latin typeface="Arial" panose="020B0604020202020204" pitchFamily="34" charset="0"/>
                <a:cs typeface="Arial" panose="020B0604020202020204" pitchFamily="34" charset="0"/>
              </a:rPr>
              <a:t>2</a:t>
            </a:r>
            <a:r>
              <a:rPr lang="en-IN" sz="2200" dirty="0">
                <a:latin typeface="Arial" panose="020B0604020202020204" pitchFamily="34" charset="0"/>
                <a:cs typeface="Arial" panose="020B0604020202020204" pitchFamily="34" charset="0"/>
              </a:rPr>
              <a:t>/Hz) are given by</a:t>
            </a:r>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2362390089"/>
              </p:ext>
            </p:extLst>
          </p:nvPr>
        </p:nvGraphicFramePr>
        <p:xfrm>
          <a:off x="747347" y="2508912"/>
          <a:ext cx="2213707" cy="580292"/>
        </p:xfrm>
        <a:graphic>
          <a:graphicData uri="http://schemas.openxmlformats.org/presentationml/2006/ole">
            <mc:AlternateContent xmlns:mc="http://schemas.openxmlformats.org/markup-compatibility/2006">
              <mc:Choice xmlns:v="urn:schemas-microsoft-com:vml" Requires="v">
                <p:oleObj name="Equation" r:id="rId2" imgW="977760" imgH="253800" progId="Equation.DSMT4">
                  <p:embed/>
                </p:oleObj>
              </mc:Choice>
              <mc:Fallback>
                <p:oleObj name="Equation" r:id="rId2" imgW="977760" imgH="253800" progId="Equation.DSMT4">
                  <p:embed/>
                  <p:pic>
                    <p:nvPicPr>
                      <p:cNvPr id="0" name="Object 1"/>
                      <p:cNvPicPr>
                        <a:picLocks noChangeAspect="1" noChangeArrowheads="1"/>
                      </p:cNvPicPr>
                      <p:nvPr/>
                    </p:nvPicPr>
                    <p:blipFill>
                      <a:blip r:embed="rId3"/>
                      <a:srcRect/>
                      <a:stretch>
                        <a:fillRect/>
                      </a:stretch>
                    </p:blipFill>
                    <p:spPr bwMode="auto">
                      <a:xfrm>
                        <a:off x="747347" y="2508912"/>
                        <a:ext cx="2213707" cy="580292"/>
                      </a:xfrm>
                      <a:prstGeom prst="rect">
                        <a:avLst/>
                      </a:prstGeom>
                      <a:noFill/>
                      <a:ln>
                        <a:solidFill>
                          <a:srgbClr val="FF0000"/>
                        </a:solid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081915013"/>
              </p:ext>
            </p:extLst>
          </p:nvPr>
        </p:nvGraphicFramePr>
        <p:xfrm>
          <a:off x="4491554" y="2479299"/>
          <a:ext cx="2330652" cy="582663"/>
        </p:xfrm>
        <a:graphic>
          <a:graphicData uri="http://schemas.openxmlformats.org/presentationml/2006/ole">
            <mc:AlternateContent xmlns:mc="http://schemas.openxmlformats.org/markup-compatibility/2006">
              <mc:Choice xmlns:v="urn:schemas-microsoft-com:vml" Requires="v">
                <p:oleObj name="Equation" r:id="rId4" imgW="952200" imgH="241200" progId="Equation.DSMT4">
                  <p:embed/>
                </p:oleObj>
              </mc:Choice>
              <mc:Fallback>
                <p:oleObj name="Equation" r:id="rId4" imgW="952200" imgH="241200" progId="Equation.DSMT4">
                  <p:embed/>
                  <p:pic>
                    <p:nvPicPr>
                      <p:cNvPr id="0" name="Object 3"/>
                      <p:cNvPicPr>
                        <a:picLocks noChangeAspect="1" noChangeArrowheads="1"/>
                      </p:cNvPicPr>
                      <p:nvPr/>
                    </p:nvPicPr>
                    <p:blipFill>
                      <a:blip r:embed="rId5"/>
                      <a:srcRect/>
                      <a:stretch>
                        <a:fillRect/>
                      </a:stretch>
                    </p:blipFill>
                    <p:spPr bwMode="auto">
                      <a:xfrm>
                        <a:off x="4491554" y="2479299"/>
                        <a:ext cx="2330652" cy="582663"/>
                      </a:xfrm>
                      <a:prstGeom prst="rect">
                        <a:avLst/>
                      </a:prstGeom>
                      <a:noFill/>
                      <a:ln>
                        <a:solidFill>
                          <a:srgbClr val="0000FF"/>
                        </a:solid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518061326"/>
              </p:ext>
            </p:extLst>
          </p:nvPr>
        </p:nvGraphicFramePr>
        <p:xfrm>
          <a:off x="8352706" y="2281728"/>
          <a:ext cx="2374311" cy="861645"/>
        </p:xfrm>
        <a:graphic>
          <a:graphicData uri="http://schemas.openxmlformats.org/presentationml/2006/ole">
            <mc:AlternateContent xmlns:mc="http://schemas.openxmlformats.org/markup-compatibility/2006">
              <mc:Choice xmlns:v="urn:schemas-microsoft-com:vml" Requires="v">
                <p:oleObj name="Equation" r:id="rId6" imgW="1180800" imgH="431640" progId="Equation.DSMT4">
                  <p:embed/>
                </p:oleObj>
              </mc:Choice>
              <mc:Fallback>
                <p:oleObj name="Equation" r:id="rId6" imgW="1180800" imgH="431640" progId="Equation.DSMT4">
                  <p:embed/>
                  <p:pic>
                    <p:nvPicPr>
                      <p:cNvPr id="0" name="Object 5"/>
                      <p:cNvPicPr>
                        <a:picLocks noChangeAspect="1" noChangeArrowheads="1"/>
                      </p:cNvPicPr>
                      <p:nvPr/>
                    </p:nvPicPr>
                    <p:blipFill>
                      <a:blip r:embed="rId7"/>
                      <a:srcRect/>
                      <a:stretch>
                        <a:fillRect/>
                      </a:stretch>
                    </p:blipFill>
                    <p:spPr bwMode="auto">
                      <a:xfrm>
                        <a:off x="8352706" y="2281728"/>
                        <a:ext cx="2374311" cy="861645"/>
                      </a:xfrm>
                      <a:prstGeom prst="rect">
                        <a:avLst/>
                      </a:prstGeom>
                      <a:noFill/>
                      <a:ln>
                        <a:solidFill>
                          <a:srgbClr val="FF00FF"/>
                        </a:solidFill>
                      </a:ln>
                    </p:spPr>
                  </p:pic>
                </p:oleObj>
              </mc:Fallback>
            </mc:AlternateContent>
          </a:graphicData>
        </a:graphic>
      </p:graphicFrame>
      <p:sp>
        <p:nvSpPr>
          <p:cNvPr id="15" name="Rectangle 14"/>
          <p:cNvSpPr/>
          <p:nvPr/>
        </p:nvSpPr>
        <p:spPr>
          <a:xfrm>
            <a:off x="380564" y="3395461"/>
            <a:ext cx="7472367" cy="430887"/>
          </a:xfrm>
          <a:prstGeom prst="rect">
            <a:avLst/>
          </a:prstGeom>
        </p:spPr>
        <p:txBody>
          <a:bodyPr wrap="none">
            <a:spAutoFit/>
          </a:bodyPr>
          <a:lstStyle/>
          <a:p>
            <a:r>
              <a:rPr lang="en-IN" sz="2200" dirty="0">
                <a:latin typeface="Arial" panose="020B0604020202020204" pitchFamily="34" charset="0"/>
                <a:cs typeface="Arial" panose="020B0604020202020204" pitchFamily="34" charset="0"/>
              </a:rPr>
              <a:t>where </a:t>
            </a:r>
            <a:r>
              <a:rPr lang="en-IN" sz="2200" dirty="0" err="1">
                <a:latin typeface="Arial" panose="020B0604020202020204" pitchFamily="34" charset="0"/>
                <a:cs typeface="Arial" panose="020B0604020202020204" pitchFamily="34" charset="0"/>
              </a:rPr>
              <a:t>I</a:t>
            </a:r>
            <a:r>
              <a:rPr lang="en-IN" sz="2200" baseline="-25000" dirty="0" err="1">
                <a:latin typeface="Arial" panose="020B0604020202020204" pitchFamily="34" charset="0"/>
                <a:cs typeface="Arial" panose="020B0604020202020204" pitchFamily="34" charset="0"/>
              </a:rPr>
              <a:t>p</a:t>
            </a:r>
            <a:r>
              <a:rPr lang="en-IN" sz="2200" dirty="0">
                <a:latin typeface="Arial" panose="020B0604020202020204" pitchFamily="34" charset="0"/>
                <a:cs typeface="Arial" panose="020B0604020202020204" pitchFamily="34" charset="0"/>
              </a:rPr>
              <a:t> is the average photodiode current in the receiver.</a:t>
            </a:r>
          </a:p>
        </p:txBody>
      </p:sp>
      <p:sp>
        <p:nvSpPr>
          <p:cNvPr id="16" name="Rectangle 15"/>
          <p:cNvSpPr/>
          <p:nvPr/>
        </p:nvSpPr>
        <p:spPr>
          <a:xfrm>
            <a:off x="257472" y="4217648"/>
            <a:ext cx="11541806" cy="1785104"/>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Thermal noise imposes a poorly performing limit on the SNR for low values of the photodetector current.</a:t>
            </a:r>
          </a:p>
          <a:p>
            <a:pPr marL="342900" indent="-342900" algn="jus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At higher detector currents, the RIN of the laser restricts the SNR to an upper value that cannot be exceeded even if the photodiode current is increased.</a:t>
            </a:r>
            <a:endParaRPr lang="en-IN" sz="2200" dirty="0">
              <a:latin typeface="Arial" panose="020B0604020202020204" pitchFamily="34" charset="0"/>
              <a:cs typeface="Arial" panose="020B0604020202020204" pitchFamily="34" charset="0"/>
            </a:endParaRPr>
          </a:p>
        </p:txBody>
      </p:sp>
      <p:sp>
        <p:nvSpPr>
          <p:cNvPr id="18" name="Title 3"/>
          <p:cNvSpPr txBox="1">
            <a:spLocks/>
          </p:cNvSpPr>
          <p:nvPr/>
        </p:nvSpPr>
        <p:spPr>
          <a:xfrm>
            <a:off x="1397977" y="0"/>
            <a:ext cx="9689122" cy="73522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C00000"/>
                </a:solidFill>
                <a:latin typeface="Arial" panose="020B0604020202020204" pitchFamily="34" charset="0"/>
                <a:cs typeface="Arial" panose="020B0604020202020204" pitchFamily="34" charset="0"/>
              </a:rPr>
              <a:t>Radio Over Fiber Parameters – Noise Figure</a:t>
            </a:r>
          </a:p>
        </p:txBody>
      </p:sp>
    </p:spTree>
    <p:extLst>
      <p:ext uri="{BB962C8B-B14F-4D97-AF65-F5344CB8AC3E}">
        <p14:creationId xmlns:p14="http://schemas.microsoft.com/office/powerpoint/2010/main" val="223171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431" y="677218"/>
            <a:ext cx="11895992" cy="5924699"/>
          </a:xfrm>
          <a:prstGeom prst="rect">
            <a:avLst/>
          </a:prstGeom>
        </p:spPr>
        <p:txBody>
          <a:bodyPr wrap="square">
            <a:spAutoFit/>
          </a:bodyPr>
          <a:lstStyle/>
          <a:p>
            <a:pPr algn="just"/>
            <a:r>
              <a:rPr lang="en-US" altLang="en-US" sz="3600" b="1" dirty="0">
                <a:solidFill>
                  <a:srgbClr val="0000FF"/>
                </a:solidFill>
                <a:latin typeface="Arial" panose="020B0604020202020204" pitchFamily="34" charset="0"/>
                <a:cs typeface="Arial" panose="020B0604020202020204" pitchFamily="34" charset="0"/>
              </a:rPr>
              <a:t>2. Source:</a:t>
            </a:r>
            <a:r>
              <a:rPr lang="en-US" altLang="en-US" sz="3600" dirty="0">
                <a:solidFill>
                  <a:srgbClr val="0000FF"/>
                </a:solidFill>
                <a:latin typeface="Arial" panose="020B0604020202020204" pitchFamily="34" charset="0"/>
                <a:cs typeface="Arial" panose="020B0604020202020204" pitchFamily="34" charset="0"/>
              </a:rPr>
              <a:t> </a:t>
            </a:r>
          </a:p>
          <a:p>
            <a:pPr marL="533400" indent="-533400" algn="just">
              <a:buFontTx/>
              <a:buAutoNum type="alphaLcParenBoth"/>
            </a:pPr>
            <a:endParaRPr lang="en-US" altLang="en-US" dirty="0">
              <a:solidFill>
                <a:srgbClr val="0000FF"/>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The system parameters involved in deciding between the use of an LED and a laser diode are signal dispersion, data rate, transmission distance, and cost. </a:t>
            </a:r>
          </a:p>
          <a:p>
            <a:pPr marL="285750" indent="-285750" algn="just">
              <a:buFont typeface="Arial" panose="020B0604020202020204" pitchFamily="34" charset="0"/>
              <a:buChar char="•"/>
            </a:pPr>
            <a:endParaRPr lang="en-US" altLang="en-US" sz="25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The spectral width of laser output is much narrower than that of an LED. </a:t>
            </a:r>
          </a:p>
          <a:p>
            <a:pPr marL="285750" indent="-285750" algn="just">
              <a:buFont typeface="Arial" panose="020B0604020202020204" pitchFamily="34" charset="0"/>
              <a:buChar char="•"/>
            </a:pPr>
            <a:endParaRPr lang="en-US" altLang="en-US" sz="25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Since laser diodes typically couple from 10 to 15 dB more optical into a fiber than an LED, greater repeater less transmission distances are possible with a laser. </a:t>
            </a:r>
          </a:p>
          <a:p>
            <a:pPr marL="285750" indent="-285750" algn="just">
              <a:buFont typeface="Arial" panose="020B0604020202020204" pitchFamily="34" charset="0"/>
              <a:buChar char="•"/>
            </a:pPr>
            <a:endParaRPr lang="en-US" altLang="en-US" sz="25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This advantage and the lower dispersion capability of laser diodes may be offset by cost constraints. </a:t>
            </a:r>
          </a:p>
          <a:p>
            <a:pPr marL="285750" indent="-285750" algn="just">
              <a:buFont typeface="Arial" panose="020B0604020202020204" pitchFamily="34" charset="0"/>
              <a:buChar char="•"/>
            </a:pPr>
            <a:endParaRPr lang="en-US" altLang="en-US" sz="25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500" dirty="0">
                <a:latin typeface="Arial" panose="020B0604020202020204" pitchFamily="34" charset="0"/>
                <a:cs typeface="Arial" panose="020B0604020202020204" pitchFamily="34" charset="0"/>
              </a:rPr>
              <a:t>Not only is a laser diode itself is expensive than an LED, but also the laser transmitter circuitry is much complex.</a:t>
            </a:r>
          </a:p>
        </p:txBody>
      </p:sp>
      <p:sp>
        <p:nvSpPr>
          <p:cNvPr id="5" name="Rectangle 4"/>
          <p:cNvSpPr/>
          <p:nvPr/>
        </p:nvSpPr>
        <p:spPr>
          <a:xfrm>
            <a:off x="2756126" y="0"/>
            <a:ext cx="5993949" cy="707886"/>
          </a:xfrm>
          <a:prstGeom prst="rect">
            <a:avLst/>
          </a:prstGeom>
        </p:spPr>
        <p:txBody>
          <a:bodyPr wrap="none">
            <a:spAutoFit/>
          </a:bodyPr>
          <a:lstStyle/>
          <a:p>
            <a:pPr marL="533400" indent="-533400" algn="just">
              <a:buFontTx/>
              <a:buNone/>
            </a:pPr>
            <a:r>
              <a:rPr lang="en-US" altLang="en-US" sz="4000" b="1" dirty="0">
                <a:solidFill>
                  <a:srgbClr val="C00000"/>
                </a:solidFill>
                <a:latin typeface="Arial" panose="020B0604020202020204" pitchFamily="34" charset="0"/>
                <a:cs typeface="Arial" panose="020B0604020202020204" pitchFamily="34" charset="0"/>
              </a:rPr>
              <a:t>System Considerations</a:t>
            </a:r>
          </a:p>
        </p:txBody>
      </p:sp>
    </p:spTree>
    <p:extLst>
      <p:ext uri="{BB962C8B-B14F-4D97-AF65-F5344CB8AC3E}">
        <p14:creationId xmlns:p14="http://schemas.microsoft.com/office/powerpoint/2010/main" val="332101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41149" y="663679"/>
            <a:ext cx="11850445" cy="53942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a:buFontTx/>
              <a:buNone/>
            </a:pPr>
            <a:r>
              <a:rPr lang="en-US" altLang="en-US" b="1" dirty="0">
                <a:solidFill>
                  <a:srgbClr val="0000FF"/>
                </a:solidFill>
                <a:latin typeface="Arial" panose="020B0604020202020204" pitchFamily="34" charset="0"/>
                <a:cs typeface="Arial" panose="020B0604020202020204" pitchFamily="34" charset="0"/>
              </a:rPr>
              <a:t>3. Photo Detector:</a:t>
            </a:r>
            <a:r>
              <a:rPr lang="en-US" altLang="en-US" dirty="0">
                <a:solidFill>
                  <a:srgbClr val="0000FF"/>
                </a:solidFill>
                <a:latin typeface="Arial" panose="020B0604020202020204" pitchFamily="34" charset="0"/>
                <a:cs typeface="Arial" panose="020B0604020202020204" pitchFamily="34" charset="0"/>
              </a:rPr>
              <a:t> </a:t>
            </a:r>
          </a:p>
          <a:p>
            <a:pPr algn="just"/>
            <a:r>
              <a:rPr lang="en-US" altLang="en-US" sz="2900" dirty="0">
                <a:latin typeface="Arial" panose="020B0604020202020204" pitchFamily="34" charset="0"/>
                <a:cs typeface="Arial" panose="020B0604020202020204" pitchFamily="34" charset="0"/>
              </a:rPr>
              <a:t>In choosing a particular photodetector, we mainly need to determine the minimum optical power that must fall on the photodetector to satisfy the bit error rate (BER) requirement at the specified data rate. </a:t>
            </a:r>
          </a:p>
          <a:p>
            <a:pPr algn="just"/>
            <a:r>
              <a:rPr lang="en-US" altLang="en-US" sz="2900" dirty="0">
                <a:latin typeface="Arial" panose="020B0604020202020204" pitchFamily="34" charset="0"/>
                <a:cs typeface="Arial" panose="020B0604020202020204" pitchFamily="34" charset="0"/>
              </a:rPr>
              <a:t>A </a:t>
            </a:r>
            <a:r>
              <a:rPr lang="en-US" altLang="en-US" sz="2900" i="1" dirty="0">
                <a:latin typeface="Arial" panose="020B0604020202020204" pitchFamily="34" charset="0"/>
                <a:cs typeface="Arial" panose="020B0604020202020204" pitchFamily="34" charset="0"/>
              </a:rPr>
              <a:t>pin</a:t>
            </a:r>
            <a:r>
              <a:rPr lang="en-US" altLang="en-US" sz="2900" dirty="0">
                <a:latin typeface="Arial" panose="020B0604020202020204" pitchFamily="34" charset="0"/>
                <a:cs typeface="Arial" panose="020B0604020202020204" pitchFamily="34" charset="0"/>
              </a:rPr>
              <a:t> photodiode receiver is simpler, more stable with changes in temperature, and less expensive than an avalanche photodiode receiver. </a:t>
            </a:r>
          </a:p>
          <a:p>
            <a:pPr algn="just"/>
            <a:r>
              <a:rPr lang="en-US" altLang="en-US" sz="2900" dirty="0">
                <a:latin typeface="Arial" panose="020B0604020202020204" pitchFamily="34" charset="0"/>
                <a:cs typeface="Arial" panose="020B0604020202020204" pitchFamily="34" charset="0"/>
              </a:rPr>
              <a:t>In addition, </a:t>
            </a:r>
            <a:r>
              <a:rPr lang="en-US" altLang="en-US" sz="2900" i="1" dirty="0">
                <a:latin typeface="Arial" panose="020B0604020202020204" pitchFamily="34" charset="0"/>
                <a:cs typeface="Arial" panose="020B0604020202020204" pitchFamily="34" charset="0"/>
              </a:rPr>
              <a:t>pin</a:t>
            </a:r>
            <a:r>
              <a:rPr lang="en-US" altLang="en-US" sz="2900" dirty="0">
                <a:latin typeface="Arial" panose="020B0604020202020204" pitchFamily="34" charset="0"/>
                <a:cs typeface="Arial" panose="020B0604020202020204" pitchFamily="34" charset="0"/>
              </a:rPr>
              <a:t> photodiode bias voltages are normally less than 50 V, whereas those of avalanche photodiodes are several hundred volts. </a:t>
            </a:r>
          </a:p>
          <a:p>
            <a:pPr algn="just"/>
            <a:r>
              <a:rPr lang="en-US" altLang="en-US" sz="2900" dirty="0">
                <a:latin typeface="Arial" panose="020B0604020202020204" pitchFamily="34" charset="0"/>
                <a:cs typeface="Arial" panose="020B0604020202020204" pitchFamily="34" charset="0"/>
              </a:rPr>
              <a:t>However, the advantages of </a:t>
            </a:r>
            <a:r>
              <a:rPr lang="en-US" altLang="en-US" sz="2900" i="1" dirty="0">
                <a:latin typeface="Arial" panose="020B0604020202020204" pitchFamily="34" charset="0"/>
                <a:cs typeface="Arial" panose="020B0604020202020204" pitchFamily="34" charset="0"/>
              </a:rPr>
              <a:t>pin</a:t>
            </a:r>
            <a:r>
              <a:rPr lang="en-US" altLang="en-US" sz="2900" dirty="0">
                <a:latin typeface="Arial" panose="020B0604020202020204" pitchFamily="34" charset="0"/>
                <a:cs typeface="Arial" panose="020B0604020202020204" pitchFamily="34" charset="0"/>
              </a:rPr>
              <a:t> photodiodes may be overruled by the increased sensitivity of the avalanche photodiode if very low optical power levels are to be detected.</a:t>
            </a:r>
          </a:p>
          <a:p>
            <a:pPr marL="533400" indent="-533400" algn="just">
              <a:buFontTx/>
              <a:buNone/>
            </a:pPr>
            <a:endParaRPr lang="en-US" altLang="en-US" dirty="0">
              <a:latin typeface="Arial" panose="020B0604020202020204" pitchFamily="34" charset="0"/>
              <a:cs typeface="Arial" panose="020B0604020202020204" pitchFamily="34" charset="0"/>
            </a:endParaRPr>
          </a:p>
        </p:txBody>
      </p:sp>
      <p:sp>
        <p:nvSpPr>
          <p:cNvPr id="5" name="Rectangle 4"/>
          <p:cNvSpPr/>
          <p:nvPr/>
        </p:nvSpPr>
        <p:spPr>
          <a:xfrm>
            <a:off x="3066931" y="78904"/>
            <a:ext cx="4831772" cy="584775"/>
          </a:xfrm>
          <a:prstGeom prst="rect">
            <a:avLst/>
          </a:prstGeom>
        </p:spPr>
        <p:txBody>
          <a:bodyPr wrap="none">
            <a:spAutoFit/>
          </a:bodyPr>
          <a:lstStyle/>
          <a:p>
            <a:pPr marL="533400" indent="-533400" algn="just">
              <a:buFontTx/>
              <a:buNone/>
            </a:pPr>
            <a:r>
              <a:rPr lang="en-US" altLang="en-US" sz="3200" b="1" dirty="0">
                <a:solidFill>
                  <a:srgbClr val="C00000"/>
                </a:solidFill>
                <a:latin typeface="Arial" panose="020B0604020202020204" pitchFamily="34" charset="0"/>
                <a:cs typeface="Arial" panose="020B0604020202020204" pitchFamily="34" charset="0"/>
              </a:rPr>
              <a:t>System Considerations</a:t>
            </a:r>
          </a:p>
        </p:txBody>
      </p:sp>
    </p:spTree>
    <p:extLst>
      <p:ext uri="{BB962C8B-B14F-4D97-AF65-F5344CB8AC3E}">
        <p14:creationId xmlns:p14="http://schemas.microsoft.com/office/powerpoint/2010/main" val="354122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663678"/>
            <a:ext cx="12191999" cy="6194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a:buNone/>
            </a:pPr>
            <a:r>
              <a:rPr lang="en-US" altLang="en-US" sz="3200" b="1" dirty="0">
                <a:solidFill>
                  <a:srgbClr val="0000FF"/>
                </a:solidFill>
                <a:latin typeface="Arial" panose="020B0604020202020204" pitchFamily="34" charset="0"/>
                <a:cs typeface="Arial" panose="020B0604020202020204" pitchFamily="34" charset="0"/>
              </a:rPr>
              <a:t>4. Optical fiber: </a:t>
            </a:r>
          </a:p>
          <a:p>
            <a:pPr algn="just"/>
            <a:r>
              <a:rPr lang="en-US" altLang="en-US" dirty="0">
                <a:latin typeface="Arial" panose="020B0604020202020204" pitchFamily="34" charset="0"/>
                <a:cs typeface="Arial" panose="020B0604020202020204" pitchFamily="34" charset="0"/>
              </a:rPr>
              <a:t>For the optical fiber we have a choice between single-mode and multi-mode fiber, either of which could have a step- or a graded-index core. </a:t>
            </a:r>
          </a:p>
          <a:p>
            <a:pPr algn="just"/>
            <a:r>
              <a:rPr lang="en-US" altLang="en-US" dirty="0">
                <a:latin typeface="Arial" panose="020B0604020202020204" pitchFamily="34" charset="0"/>
                <a:cs typeface="Arial" panose="020B0604020202020204" pitchFamily="34" charset="0"/>
              </a:rPr>
              <a:t>This choice depends on the type of light source used and on the amount of dispersion that can be tolerated. </a:t>
            </a:r>
          </a:p>
          <a:p>
            <a:pPr algn="just"/>
            <a:r>
              <a:rPr lang="en-US" altLang="en-US" dirty="0">
                <a:latin typeface="Arial" panose="020B0604020202020204" pitchFamily="34" charset="0"/>
                <a:cs typeface="Arial" panose="020B0604020202020204" pitchFamily="34" charset="0"/>
              </a:rPr>
              <a:t>Light-emitting diodes (LEDs) tend to be used with multimode fibers (although special LEDs called edge-emitting LEDs can launch sufficient optical power into a single-mode fiber for transmission at data rates up to 560 Mb/s over several kilometers. </a:t>
            </a:r>
          </a:p>
          <a:p>
            <a:pPr algn="just"/>
            <a:r>
              <a:rPr lang="en-US" altLang="en-US" dirty="0">
                <a:latin typeface="Arial" panose="020B0604020202020204" pitchFamily="34" charset="0"/>
                <a:cs typeface="Arial" panose="020B0604020202020204" pitchFamily="34" charset="0"/>
              </a:rPr>
              <a:t>The optical power that can be coupled into a fiber from an LED depends on the core-cladding index difference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 which, in turn, is related to the numerical aperture of the fiber (for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 = 0.01 the numerical aperture NA = 0.21). </a:t>
            </a:r>
          </a:p>
          <a:p>
            <a:pPr algn="just"/>
            <a:r>
              <a:rPr lang="en-US" altLang="en-US" dirty="0">
                <a:latin typeface="Arial" panose="020B0604020202020204" pitchFamily="34" charset="0"/>
                <a:cs typeface="Arial" panose="020B0604020202020204" pitchFamily="34" charset="0"/>
              </a:rPr>
              <a:t>As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 increases, the fiber-coupled power increases correspondingly. </a:t>
            </a:r>
          </a:p>
        </p:txBody>
      </p:sp>
      <p:sp>
        <p:nvSpPr>
          <p:cNvPr id="3" name="Rectangle 2"/>
          <p:cNvSpPr/>
          <p:nvPr/>
        </p:nvSpPr>
        <p:spPr>
          <a:xfrm>
            <a:off x="3066931" y="78904"/>
            <a:ext cx="4831772" cy="584775"/>
          </a:xfrm>
          <a:prstGeom prst="rect">
            <a:avLst/>
          </a:prstGeom>
        </p:spPr>
        <p:txBody>
          <a:bodyPr wrap="none">
            <a:spAutoFit/>
          </a:bodyPr>
          <a:lstStyle/>
          <a:p>
            <a:pPr marL="533400" indent="-533400" algn="just">
              <a:buFontTx/>
              <a:buNone/>
            </a:pPr>
            <a:r>
              <a:rPr lang="en-US" altLang="en-US" sz="3200" b="1" dirty="0">
                <a:solidFill>
                  <a:srgbClr val="C00000"/>
                </a:solidFill>
                <a:latin typeface="Arial" panose="020B0604020202020204" pitchFamily="34" charset="0"/>
                <a:cs typeface="Arial" panose="020B0604020202020204" pitchFamily="34" charset="0"/>
              </a:rPr>
              <a:t>System Considerations</a:t>
            </a:r>
          </a:p>
        </p:txBody>
      </p:sp>
    </p:spTree>
    <p:extLst>
      <p:ext uri="{BB962C8B-B14F-4D97-AF65-F5344CB8AC3E}">
        <p14:creationId xmlns:p14="http://schemas.microsoft.com/office/powerpoint/2010/main" val="195114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6931" y="78904"/>
            <a:ext cx="4831772" cy="584775"/>
          </a:xfrm>
          <a:prstGeom prst="rect">
            <a:avLst/>
          </a:prstGeom>
        </p:spPr>
        <p:txBody>
          <a:bodyPr wrap="none">
            <a:spAutoFit/>
          </a:bodyPr>
          <a:lstStyle/>
          <a:p>
            <a:pPr marL="533400" indent="-533400" algn="just">
              <a:buFontTx/>
              <a:buNone/>
            </a:pPr>
            <a:r>
              <a:rPr lang="en-US" altLang="en-US" sz="3200" b="1" dirty="0">
                <a:solidFill>
                  <a:srgbClr val="C00000"/>
                </a:solidFill>
                <a:latin typeface="Arial" panose="020B0604020202020204" pitchFamily="34" charset="0"/>
                <a:cs typeface="Arial" panose="020B0604020202020204" pitchFamily="34" charset="0"/>
              </a:rPr>
              <a:t>System Considerations</a:t>
            </a:r>
          </a:p>
        </p:txBody>
      </p:sp>
      <p:sp>
        <p:nvSpPr>
          <p:cNvPr id="5" name="Rectangle 4"/>
          <p:cNvSpPr/>
          <p:nvPr/>
        </p:nvSpPr>
        <p:spPr>
          <a:xfrm>
            <a:off x="99301" y="663679"/>
            <a:ext cx="11928576" cy="5016758"/>
          </a:xfrm>
          <a:prstGeom prst="rect">
            <a:avLst/>
          </a:prstGeom>
        </p:spPr>
        <p:txBody>
          <a:bodyPr wrap="square">
            <a:spAutoFit/>
          </a:bodyPr>
          <a:lstStyle/>
          <a:p>
            <a:pPr marL="533400" indent="-533400" algn="just">
              <a:buNone/>
            </a:pPr>
            <a:r>
              <a:rPr lang="en-US" altLang="en-US" sz="3200" b="1" dirty="0">
                <a:solidFill>
                  <a:srgbClr val="0000FF"/>
                </a:solidFill>
                <a:latin typeface="Arial" panose="020B0604020202020204" pitchFamily="34" charset="0"/>
                <a:cs typeface="Arial" panose="020B0604020202020204" pitchFamily="34" charset="0"/>
              </a:rPr>
              <a:t>4. Optical fiber (cont.):</a:t>
            </a:r>
          </a:p>
          <a:p>
            <a:pPr marL="533400" indent="-533400" algn="just">
              <a:buNone/>
            </a:pPr>
            <a:endParaRPr lang="en-US" altLang="en-US" b="1" dirty="0">
              <a:solidFill>
                <a:srgbClr val="0000FF"/>
              </a:solidFill>
              <a:latin typeface="Arial" panose="020B0604020202020204" pitchFamily="34" charset="0"/>
              <a:cs typeface="Arial" panose="020B0604020202020204" pitchFamily="34" charset="0"/>
            </a:endParaRPr>
          </a:p>
          <a:p>
            <a:pPr marL="533400" indent="-5334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However, since dispersion also greater with increasing </a:t>
            </a:r>
            <a:r>
              <a:rPr lang="en-US" altLang="en-US" sz="2800" dirty="0">
                <a:latin typeface="Arial" panose="020B0604020202020204" pitchFamily="34" charset="0"/>
                <a:cs typeface="Arial" panose="020B0604020202020204" pitchFamily="34" charset="0"/>
                <a:sym typeface="Symbol" panose="05050102010706020507" pitchFamily="18" charset="2"/>
              </a:rPr>
              <a:t></a:t>
            </a:r>
            <a:r>
              <a:rPr lang="en-US" altLang="en-US" sz="2800" dirty="0">
                <a:latin typeface="Arial" panose="020B0604020202020204" pitchFamily="34" charset="0"/>
                <a:cs typeface="Arial" panose="020B0604020202020204" pitchFamily="34" charset="0"/>
              </a:rPr>
              <a:t>, a tradeoff must be made between the optical power that can be launched into the fiber and the maximum tolerable dispersion. </a:t>
            </a:r>
          </a:p>
          <a:p>
            <a:pPr marL="533400" indent="-5334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Either a single-mode or a multimode fiber can be used with a laser diode A single-mode fiber can provide the ultimate bit-rate-distance product, with values of 30 (Gb/s).km being achievable. </a:t>
            </a:r>
          </a:p>
          <a:p>
            <a:pPr marL="533400" indent="-5334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A disadvantage of single-mode fibers is that the small core size (5 to 16 </a:t>
            </a:r>
            <a:r>
              <a:rPr lang="en-US" altLang="en-US" sz="2800" dirty="0">
                <a:latin typeface="Arial" panose="020B0604020202020204" pitchFamily="34" charset="0"/>
                <a:cs typeface="Arial" panose="020B0604020202020204" pitchFamily="34" charset="0"/>
                <a:sym typeface="Mathematica1" pitchFamily="2" charset="2"/>
              </a:rPr>
              <a:t>µ</a:t>
            </a:r>
            <a:r>
              <a:rPr lang="en-US" altLang="en-US" sz="2800" dirty="0">
                <a:latin typeface="Arial" panose="020B0604020202020204" pitchFamily="34" charset="0"/>
                <a:cs typeface="Arial" panose="020B0604020202020204" pitchFamily="34" charset="0"/>
              </a:rPr>
              <a:t>m in diameter) makes fiber splicing more difficult and critical than for multimode fibers having 50 </a:t>
            </a:r>
            <a:r>
              <a:rPr lang="en-US" altLang="en-US" sz="2800" dirty="0">
                <a:latin typeface="Arial" panose="020B0604020202020204" pitchFamily="34" charset="0"/>
                <a:cs typeface="Arial" panose="020B0604020202020204" pitchFamily="34" charset="0"/>
                <a:sym typeface="Mathematica1" pitchFamily="2" charset="2"/>
              </a:rPr>
              <a:t>µ</a:t>
            </a:r>
            <a:r>
              <a:rPr lang="en-US" altLang="en-US" sz="2800" dirty="0">
                <a:latin typeface="Arial" panose="020B0604020202020204" pitchFamily="34" charset="0"/>
                <a:cs typeface="Arial" panose="020B0604020202020204" pitchFamily="34" charset="0"/>
              </a:rPr>
              <a:t>m core diameters.</a:t>
            </a:r>
          </a:p>
          <a:p>
            <a:pPr marL="533400" indent="-533400" algn="just">
              <a:buNone/>
            </a:pPr>
            <a:r>
              <a:rPr lang="en-US" altLang="en-US" b="1" dirty="0">
                <a:solidFill>
                  <a:srgbClr val="0000FF"/>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07149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4001</Words>
  <Application>Microsoft Office PowerPoint</Application>
  <PresentationFormat>Widescreen</PresentationFormat>
  <Paragraphs>413</Paragraphs>
  <Slides>51</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4" baseType="lpstr">
      <vt:lpstr>Arial</vt:lpstr>
      <vt:lpstr>Calibri</vt:lpstr>
      <vt:lpstr>Calibri Light</vt:lpstr>
      <vt:lpstr>Cambria Math</vt:lpstr>
      <vt:lpstr>Euclid Fraktur</vt:lpstr>
      <vt:lpstr>Symbol</vt:lpstr>
      <vt:lpstr>Times-Bold</vt:lpstr>
      <vt:lpstr>Times-Italic</vt:lpstr>
      <vt:lpstr>TimesNewRomanPSMT</vt:lpstr>
      <vt:lpstr>Times-Roman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Considerations</vt:lpstr>
      <vt:lpstr>Optical power-loss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Radio Over Fiber (RoF) Link design and Performance Parameter</vt:lpstr>
      <vt:lpstr>Radio Over Fiber (RoF)</vt:lpstr>
      <vt:lpstr>Generic RF–over-fiber Link</vt:lpstr>
      <vt:lpstr>Radio Over Fiber (RoF)</vt:lpstr>
      <vt:lpstr>RoF – for Wireless Communication</vt:lpstr>
      <vt:lpstr>RoF - Advantages</vt:lpstr>
      <vt:lpstr>Radio over Fiber (RoF)</vt:lpstr>
      <vt:lpstr>History</vt:lpstr>
      <vt:lpstr>History</vt:lpstr>
      <vt:lpstr>Radio over Fiber </vt:lpstr>
      <vt:lpstr>Categories of Radio over Fiber Systems</vt:lpstr>
      <vt:lpstr>RF - over fiber</vt:lpstr>
      <vt:lpstr>IF-over-fiber</vt:lpstr>
      <vt:lpstr>Radio Over Fiber Parameters - Link Gain</vt:lpstr>
      <vt:lpstr>Radio Over Fiber Parameters - Link Gain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Sathiyan Samikannu</dc:creator>
  <cp:lastModifiedBy>SaiMugilan Sathiyan</cp:lastModifiedBy>
  <cp:revision>39</cp:revision>
  <dcterms:created xsi:type="dcterms:W3CDTF">2018-10-21T03:23:44Z</dcterms:created>
  <dcterms:modified xsi:type="dcterms:W3CDTF">2023-10-04T08:50:35Z</dcterms:modified>
</cp:coreProperties>
</file>