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7315200" cy="9601200"/>
  <p:embeddedFontLst>
    <p:embeddedFont>
      <p:font typeface="Garamon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pLv4jIZTIKnorSa8dHl67B1NB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aramond-bold.fntdata"/><Relationship Id="rId30" Type="http://schemas.openxmlformats.org/officeDocument/2006/relationships/font" Target="fonts/Garamond-regular.fntdata"/><Relationship Id="rId11" Type="http://schemas.openxmlformats.org/officeDocument/2006/relationships/slide" Target="slides/slide5.xml"/><Relationship Id="rId33" Type="http://schemas.openxmlformats.org/officeDocument/2006/relationships/font" Target="fonts/Garamond-boldItalic.fntdata"/><Relationship Id="rId10" Type="http://schemas.openxmlformats.org/officeDocument/2006/relationships/slide" Target="slides/slide4.xml"/><Relationship Id="rId32" Type="http://schemas.openxmlformats.org/officeDocument/2006/relationships/font" Target="fonts/Garamon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9087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9725" y="0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55113"/>
            <a:ext cx="3190875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/>
          <p:nvPr>
            <p:ph idx="12" type="sldNum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/>
          <p:nvPr>
            <p:ph idx="12" type="sldNum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Fig. 2.5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2" type="sldNum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2" type="sldNum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20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ase difference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Path  difference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2" type="sldNum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21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Fig. 2.6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:notes"/>
          <p:cNvSpPr txBox="1"/>
          <p:nvPr>
            <p:ph idx="12" type="sldNum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2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22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 txBox="1"/>
          <p:nvPr>
            <p:ph idx="12" type="sldNum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3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2476500" y="114300"/>
            <a:ext cx="41148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/>
          <p:nvPr>
            <p:ph type="title"/>
          </p:nvPr>
        </p:nvSpPr>
        <p:spPr>
          <a:xfrm rot="5400000">
            <a:off x="4543425" y="21812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" type="body"/>
          </p:nvPr>
        </p:nvSpPr>
        <p:spPr>
          <a:xfrm rot="5400000">
            <a:off x="542925" y="2952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11" name="Google Shape;111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17" name="Google Shape;117;p41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18" name="Google Shape;118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4" name="Google Shape;124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5" name="Google Shape;125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6" name="Google Shape;126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7" name="Google Shape;127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38" name="Google Shape;138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39" name="Google Shape;139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46" name="Google Shape;146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6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2" name="Google Shape;152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7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8" name="Google Shape;158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hart and Text" type="chartAndTx">
  <p:cSld name="CHART_AND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8"/>
          <p:cNvSpPr/>
          <p:nvPr>
            <p:ph idx="2" type="chart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4" name="Google Shape;164;p48"/>
          <p:cNvSpPr txBox="1"/>
          <p:nvPr>
            <p:ph idx="1" type="body"/>
          </p:nvPr>
        </p:nvSpPr>
        <p:spPr>
          <a:xfrm>
            <a:off x="46482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5" name="Google Shape;165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/>
            </a:lvl2pPr>
            <a:lvl3pPr lvl="2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6096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1115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l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46101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1115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l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44" name="Google Shape;44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02894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51" name="Google Shape;51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02894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53" name="Google Shape;53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70840" lvl="1" marL="9144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27660" lvl="2" marL="13716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Char char="l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  <p:sp>
        <p:nvSpPr>
          <p:cNvPr id="63" name="Google Shape;63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4"/>
          <p:cNvSpPr/>
          <p:nvPr/>
        </p:nvSpPr>
        <p:spPr>
          <a:xfrm>
            <a:off x="0" y="1428750"/>
            <a:ext cx="9132888" cy="74613"/>
          </a:xfrm>
          <a:prstGeom prst="rect">
            <a:avLst/>
          </a:prstGeom>
          <a:gradFill>
            <a:gsLst>
              <a:gs pos="0">
                <a:srgbClr val="000086"/>
              </a:gs>
              <a:gs pos="50000">
                <a:srgbClr val="0000CC"/>
              </a:gs>
              <a:gs pos="100000">
                <a:srgbClr val="00008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4"/>
          <p:cNvSpPr/>
          <p:nvPr/>
        </p:nvSpPr>
        <p:spPr>
          <a:xfrm>
            <a:off x="6350" y="1549400"/>
            <a:ext cx="9120188" cy="25400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B80000"/>
              </a:gs>
            </a:gsLst>
            <a:lin ang="0" scaled="0"/>
          </a:gradFill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24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●"/>
              <a:defRPr b="1" i="0" sz="3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0840" lvl="1" marL="9144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240"/>
              <a:buFont typeface="Noto Sans Symbols"/>
              <a:buChar char="●"/>
              <a:defRPr b="1" i="0" sz="2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2766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560"/>
              <a:buFont typeface="Arial"/>
              <a:buChar char="l"/>
              <a:defRPr b="1" i="0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1300"/>
              <a:buFont typeface="Noto Sans Symbols"/>
              <a:buChar char="●"/>
              <a:defRPr b="1" i="0" sz="20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9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1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28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Relationship Id="rId5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Relationship Id="rId4" Type="http://schemas.openxmlformats.org/officeDocument/2006/relationships/image" Target="../media/image42.png"/><Relationship Id="rId5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/>
          <p:nvPr>
            <p:ph type="title"/>
          </p:nvPr>
        </p:nvSpPr>
        <p:spPr>
          <a:xfrm>
            <a:off x="647700" y="-361114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Unit-II</a:t>
            </a:r>
            <a:endParaRPr/>
          </a:p>
        </p:txBody>
      </p:sp>
      <p:sp>
        <p:nvSpPr>
          <p:cNvPr id="173" name="Google Shape;173;p1"/>
          <p:cNvSpPr/>
          <p:nvPr/>
        </p:nvSpPr>
        <p:spPr>
          <a:xfrm>
            <a:off x="3838466" y="3198168"/>
            <a:ext cx="14670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Loss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723900" y="-156582"/>
            <a:ext cx="7696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Garamond"/>
              <a:buNone/>
            </a:pPr>
            <a:r>
              <a:rPr b="1" i="0" lang="en-US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Large Scale Fading</a:t>
            </a:r>
            <a:endParaRPr b="1" i="0" sz="4800" u="none" cap="none" strike="noStrike">
              <a:solidFill>
                <a:srgbClr val="0000CC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t/>
            </a:r>
            <a:endParaRPr b="1" i="0" sz="4800" u="none" cap="none" strike="noStrike">
              <a:solidFill>
                <a:srgbClr val="0000CC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0" y="1536174"/>
            <a:ext cx="917956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WEEK1 : Introduction to Radio wave Propagation, Large scale and small scale fading, Friis transmission equation- Free space propagation model - pathloss model, Two Ray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WEEK2 : Two Ray model (Contd), Simplified pathloss model, Emperical model - Okumara, Emperical model - Hata model, Walfish and bertoni model, Piecewise linear model - log normal model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6F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WEEK3 : Shadowing, Combined pathloss and shadowing, Outage ProbabilIty, Cell Coverage Area, Solving problems – Brewster angle, Solving problems –empirical model, Solving problems – friis transmission formula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0" y="4804783"/>
            <a:ext cx="9144000" cy="2151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323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books, references: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Rappaport T.S, “Wireless Communications: Principles and Practice”, Pearson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Andrea Goldsmith, “Wireless Communications”, Cambridge University Press, Aug 2005 </a:t>
            </a:r>
            <a:endParaRPr b="0" i="0" sz="2400" u="none" cap="none" strike="noStrike">
              <a:solidFill>
                <a:srgbClr val="2323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/>
          <p:nvPr/>
        </p:nvSpPr>
        <p:spPr>
          <a:xfrm>
            <a:off x="533400" y="685800"/>
            <a:ext cx="81534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Garamond"/>
              <a:buChar char="•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Isotropic radiator is an ideal antenna which radiates power with unit gain.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isotropic radiated power (EIRP) is defined 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and represents the maximum radiated power available from transmitter in the direction of maximum antenna gain as compared to an isotropic radiator.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loss for the free space model with antenna gains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antenna gains are excluded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Garamond"/>
              <a:buChar char="•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The Friis free space model is only a valid predictor for    , for values of d which is in the far-field (Fraunhofer region) of the transmission antenna.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412" y="1963056"/>
            <a:ext cx="1296988" cy="3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162" y="3596820"/>
            <a:ext cx="4059238" cy="79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4706256"/>
            <a:ext cx="4059238" cy="79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0" y="5562600"/>
            <a:ext cx="269875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/>
          <p:nvPr/>
        </p:nvSpPr>
        <p:spPr>
          <a:xfrm>
            <a:off x="762000" y="762000"/>
            <a:ext cx="7696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far-field region of a transmitting antenna is defined as the region beyond the far-field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where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largest physical linear dimension of the antenna.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in the far-filed region the following equations must be satisfied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Furthermore the following equation does not hold for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d=0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close-in distance        and a known received power             at that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371600"/>
            <a:ext cx="10826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2895600"/>
            <a:ext cx="9398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2895600"/>
            <a:ext cx="8953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7600" y="3629464"/>
            <a:ext cx="1895475" cy="73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9000" y="4419600"/>
            <a:ext cx="292100" cy="3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0" y="4419600"/>
            <a:ext cx="709613" cy="3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11550" y="4772464"/>
            <a:ext cx="2127250" cy="77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86600" y="5029200"/>
            <a:ext cx="1222375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95525" y="5763064"/>
            <a:ext cx="4486275" cy="71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86600" y="5943600"/>
            <a:ext cx="1222375" cy="3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/>
          <p:nvPr/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The Three Basic Propagation Mechanisms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533400" y="1371600"/>
            <a:ext cx="8001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Basic propagation mechanisms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aramond"/>
              <a:buChar char="–"/>
            </a:pPr>
            <a:r>
              <a:rPr b="1" i="0" lang="en-US" sz="2000" u="none" cap="none" strike="noStrik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Reflection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aramond"/>
              <a:buChar char="–"/>
            </a:pPr>
            <a:r>
              <a:rPr b="1" i="0" lang="en-US" sz="2000" u="none" cap="none" strike="noStrik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Diffraction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aramond"/>
              <a:buChar char="–"/>
            </a:pPr>
            <a:r>
              <a:rPr b="1" i="0" lang="en-US" sz="2000" u="none" cap="none" strike="noStrik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Scattering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Reflection occurs when a propagating electromagnetic wave impinges upon an object which has very large dimensions when compared to the wavelength, e.g., buildings, walls.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Diffraction occurs when the radio path between the transmitter and receiver is obstructed by a surface that has sharp edges.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Waves bend around the obstacle, when LOS (line of sight)  does not exist</a:t>
            </a:r>
            <a:endParaRPr b="1" i="0" sz="2200" u="none" cap="none" strike="noStrike">
              <a:solidFill>
                <a:srgbClr val="0000CC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Scattering occurs when the medium through which the wave travels consists of objects with dimensions that are small compared to the wavelength.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/>
          <p:nvPr/>
        </p:nvSpPr>
        <p:spPr>
          <a:xfrm>
            <a:off x="519082" y="252370"/>
            <a:ext cx="8167718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from dielectrics: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E-field normal to the plane of incidence	       E-field in the plane of incidence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from perfect Conductors: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E-field in the plane of incidence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θ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θ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and 		E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E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baseline="-2500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E-field normal to the plane of incidence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θ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θ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and 		E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-E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baseline="-2500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mcchiu\course\mobile communications\ch3\3_4a.gif" id="276" name="Google Shape;2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0" y="1143000"/>
            <a:ext cx="3038475" cy="2084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mcchiu\course\mobile communications\ch3\3_4b.gif" id="277" name="Google Shape;2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214437"/>
            <a:ext cx="3124200" cy="213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850253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2133600"/>
            <a:ext cx="3803374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3200400"/>
            <a:ext cx="3484821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4724400"/>
            <a:ext cx="808892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/>
          <p:nvPr/>
        </p:nvSpPr>
        <p:spPr>
          <a:xfrm>
            <a:off x="2446991" y="147935"/>
            <a:ext cx="37273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(contd…)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C00000"/>
                </a:solidFill>
              </a:rPr>
              <a:t>Scattering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457200" y="1524000"/>
            <a:ext cx="82296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Scattering occurs when the medium through which the wave travels consists of objects with </a:t>
            </a:r>
            <a:r>
              <a:rPr lang="en-US" sz="2200">
                <a:solidFill>
                  <a:srgbClr val="FF0000"/>
                </a:solidFill>
              </a:rPr>
              <a:t>dimensions that are small </a:t>
            </a:r>
            <a:r>
              <a:rPr lang="en-US" sz="2200"/>
              <a:t>compared to the </a:t>
            </a:r>
            <a:r>
              <a:rPr lang="en-US" sz="2200">
                <a:solidFill>
                  <a:srgbClr val="FF0000"/>
                </a:solidFill>
              </a:rPr>
              <a:t>wavelength</a:t>
            </a:r>
            <a:r>
              <a:rPr lang="en-US" sz="2200"/>
              <a:t>, and where the number of obstacles per unit volume is large.</a:t>
            </a:r>
            <a:endParaRPr/>
          </a:p>
          <a:p>
            <a:pPr indent="-203200" lvl="0" marL="3429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sz="2200"/>
          </a:p>
          <a:p>
            <a:pPr indent="-342900" lvl="0" marL="3429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Scattered waves are produced by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–"/>
            </a:pPr>
            <a:r>
              <a:rPr lang="en-US" sz="1800">
                <a:solidFill>
                  <a:srgbClr val="FF0000"/>
                </a:solidFill>
              </a:rPr>
              <a:t>rough surfaces</a:t>
            </a:r>
            <a:r>
              <a:rPr lang="en-US" sz="1800"/>
              <a:t>,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small </a:t>
            </a:r>
            <a:r>
              <a:rPr lang="en-US" sz="1800">
                <a:solidFill>
                  <a:srgbClr val="FF0000"/>
                </a:solidFill>
              </a:rPr>
              <a:t>objects</a:t>
            </a:r>
            <a:r>
              <a:rPr lang="en-US" sz="1800"/>
              <a:t>,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or by other </a:t>
            </a:r>
            <a:r>
              <a:rPr lang="en-US" sz="1800">
                <a:solidFill>
                  <a:srgbClr val="FF0000"/>
                </a:solidFill>
              </a:rPr>
              <a:t>irregularities</a:t>
            </a:r>
            <a:r>
              <a:rPr lang="en-US" sz="1800"/>
              <a:t> in the channel.</a:t>
            </a:r>
            <a:endParaRPr/>
          </a:p>
          <a:p>
            <a:pPr indent="-1714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Scattering is caused by trees, lamp posts, towers, etc.</a:t>
            </a:r>
            <a:endParaRPr/>
          </a:p>
          <a:p>
            <a:pPr indent="-1397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rgbClr val="C00000"/>
                </a:solidFill>
              </a:rPr>
              <a:t>Scattering (contd…)</a:t>
            </a:r>
            <a:endParaRPr sz="3600"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457200" y="17526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FF0000"/>
                </a:solidFill>
              </a:rPr>
              <a:t>Received</a:t>
            </a:r>
            <a:r>
              <a:rPr lang="en-US" sz="2200"/>
              <a:t> signal strength is often </a:t>
            </a:r>
            <a:r>
              <a:rPr lang="en-US" sz="2200">
                <a:solidFill>
                  <a:srgbClr val="FF0000"/>
                </a:solidFill>
              </a:rPr>
              <a:t>stronger</a:t>
            </a:r>
            <a:r>
              <a:rPr i="1" lang="en-US" sz="2200">
                <a:solidFill>
                  <a:srgbClr val="FF0000"/>
                </a:solidFill>
              </a:rPr>
              <a:t> </a:t>
            </a:r>
            <a:r>
              <a:rPr lang="en-US" sz="2200"/>
              <a:t>than that predicted by reflection/diffraction models alone</a:t>
            </a:r>
            <a:endParaRPr/>
          </a:p>
          <a:p>
            <a:pPr indent="-203200" lvl="0" marL="3429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sz="2200"/>
          </a:p>
          <a:p>
            <a:pPr indent="-342900" lvl="0" marL="3429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The EM wave incident upon a rough or complex surface is </a:t>
            </a:r>
            <a:r>
              <a:rPr b="1" lang="en-US" sz="2200"/>
              <a:t>scattered </a:t>
            </a:r>
            <a:r>
              <a:rPr lang="en-US" sz="2200"/>
              <a:t>in </a:t>
            </a:r>
            <a:r>
              <a:rPr b="1" lang="en-US" sz="2200"/>
              <a:t>many </a:t>
            </a:r>
            <a:r>
              <a:rPr lang="en-US" sz="2200"/>
              <a:t>directions and </a:t>
            </a:r>
            <a:r>
              <a:rPr lang="en-US" sz="2200">
                <a:solidFill>
                  <a:srgbClr val="FF0000"/>
                </a:solidFill>
              </a:rPr>
              <a:t>provides more energy at a receiver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lang="en-US" sz="2200"/>
              <a:t>energy that would have been absorbed is instead reflected to the Rx.</a:t>
            </a:r>
            <a:endParaRPr/>
          </a:p>
          <a:p>
            <a:pPr indent="-146050" lvl="1" marL="7429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sz="2200"/>
          </a:p>
          <a:p>
            <a:pPr indent="-342900" lvl="0" marL="3429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flat surface → EM reflection (one direction)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rough surface → EM scattering (many directions)</a:t>
            </a:r>
            <a:endParaRPr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>
                <a:solidFill>
                  <a:srgbClr val="C00000"/>
                </a:solidFill>
              </a:rPr>
              <a:t>Diffraction 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609600" y="15240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RF energy can propagate: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around the curved surface of the Earth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beyond the line-of-sight horizon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Behind obstructions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Although EM field strength decays rapidly as Rx moves deeper into “shadowed” or obstructed (OBS) region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 diffraction field often has sufficient strength to produce a useful signal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Classical 2-ray Ground Bounce Model</a:t>
            </a:r>
            <a:endParaRPr/>
          </a:p>
        </p:txBody>
      </p:sp>
      <p:pic>
        <p:nvPicPr>
          <p:cNvPr descr="F4_7" id="315" name="Google Shape;31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766" l="0" r="0" t="0"/>
          <a:stretch/>
        </p:blipFill>
        <p:spPr>
          <a:xfrm>
            <a:off x="525057" y="1905001"/>
            <a:ext cx="7933143" cy="31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2940043" y="6153090"/>
            <a:ext cx="4006738" cy="29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baseline="-25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(Wireless Communications by Theodore Rappaport)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2840441" y="5257800"/>
            <a:ext cx="35875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Two-ray ground reflection model</a:t>
            </a:r>
            <a:endParaRPr b="0" baseline="-2500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Classical 2-ray Ground Bounce Model</a:t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609600" y="17526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ETOT is the electric field that results from a </a:t>
            </a:r>
            <a:r>
              <a:rPr b="1" lang="en-US" sz="2100"/>
              <a:t>combination </a:t>
            </a:r>
            <a:r>
              <a:rPr lang="en-US" sz="2100"/>
              <a:t>of a direct line-of-sight path and a ground reflected path </a:t>
            </a:r>
            <a:endParaRPr/>
          </a:p>
          <a:p>
            <a:pPr indent="-242886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r>
              <a:t/>
            </a:r>
            <a:endParaRPr sz="2100"/>
          </a:p>
          <a:p>
            <a:pPr indent="-242886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r>
              <a:t/>
            </a:r>
            <a:endParaRPr sz="2100"/>
          </a:p>
          <a:p>
            <a:pPr indent="-242886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r>
              <a:t/>
            </a:r>
            <a:endParaRPr sz="2100"/>
          </a:p>
          <a:p>
            <a:pPr indent="-242886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r>
              <a:t/>
            </a:r>
            <a:endParaRPr sz="2100"/>
          </a:p>
          <a:p>
            <a:pPr indent="-242886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r>
              <a:t/>
            </a:r>
            <a:endParaRPr sz="2100"/>
          </a:p>
          <a:p>
            <a:pPr indent="-242886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r>
              <a:t/>
            </a:r>
            <a:endParaRPr sz="2100"/>
          </a:p>
          <a:p>
            <a:pPr indent="-242886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r>
              <a:t/>
            </a:r>
            <a:endParaRPr sz="2100"/>
          </a:p>
          <a:p>
            <a:pPr indent="-242886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             is the amplitude of the electric field at distance </a:t>
            </a:r>
            <a:r>
              <a:rPr i="1" lang="en-US" sz="2100"/>
              <a:t>d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ω</a:t>
            </a:r>
            <a:r>
              <a:rPr baseline="-25000" i="1" lang="en-US" sz="2100"/>
              <a:t>c</a:t>
            </a:r>
            <a:r>
              <a:rPr i="1" lang="en-US" sz="2100"/>
              <a:t> </a:t>
            </a:r>
            <a:r>
              <a:rPr lang="en-US" sz="2100"/>
              <a:t>= 2π</a:t>
            </a:r>
            <a:r>
              <a:rPr i="1" lang="en-US" sz="2100"/>
              <a:t>f</a:t>
            </a:r>
            <a:r>
              <a:rPr baseline="-25000" i="1" lang="en-US" sz="2100"/>
              <a:t>c</a:t>
            </a:r>
            <a:r>
              <a:rPr i="1" lang="en-US" sz="2100"/>
              <a:t> </a:t>
            </a:r>
            <a:r>
              <a:rPr lang="en-US" sz="2100"/>
              <a:t>where </a:t>
            </a:r>
            <a:r>
              <a:rPr i="1" lang="en-US" sz="2100"/>
              <a:t>f</a:t>
            </a:r>
            <a:r>
              <a:rPr baseline="-25000" i="1" lang="en-US" sz="2100"/>
              <a:t>c</a:t>
            </a:r>
            <a:r>
              <a:rPr i="1" lang="en-US" sz="2100"/>
              <a:t> </a:t>
            </a:r>
            <a:r>
              <a:rPr lang="en-US" sz="2100"/>
              <a:t>is the carrier frequency of the signal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Notice at different distances </a:t>
            </a:r>
            <a:r>
              <a:rPr i="1" lang="en-US" sz="2100"/>
              <a:t>d </a:t>
            </a:r>
            <a:r>
              <a:rPr lang="en-US" sz="2100"/>
              <a:t>the wave is at a different phase because of the form similar to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3" y="2438400"/>
            <a:ext cx="4895850" cy="21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1" y="5029200"/>
            <a:ext cx="609600" cy="59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0563" y="6229350"/>
            <a:ext cx="206692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/>
        </p:nvSpPr>
        <p:spPr>
          <a:xfrm>
            <a:off x="2133600" y="1826567"/>
            <a:ext cx="5029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1 LECTURES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609600" y="3124200"/>
            <a:ext cx="82296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Radio wave Propagation, Large scale and small scale fading, Friis transmission equation- Free space propagation model - pathloss model, Two Ray model</a:t>
            </a:r>
            <a:endParaRPr b="0" i="0" sz="2800" u="none" cap="none" strike="noStrik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/>
              <a:t>Courtesy:</a:t>
            </a:r>
            <a:endParaRPr b="1"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Rappaport T.S, </a:t>
            </a:r>
            <a:r>
              <a:rPr i="1" lang="en-US" sz="1800"/>
              <a:t>“Wireless Communications: Principles and Practice”, </a:t>
            </a:r>
            <a:r>
              <a:rPr lang="en-US" sz="1800"/>
              <a:t>Pearson education.</a:t>
            </a:r>
            <a:endParaRPr sz="280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Classical 2-ray Ground Bounce Model</a:t>
            </a:r>
            <a:endParaRPr/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471488" y="1528763"/>
            <a:ext cx="8062912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For the direct path let </a:t>
            </a:r>
            <a:r>
              <a:rPr i="1" lang="en-US" sz="2600"/>
              <a:t>d = d’ </a:t>
            </a:r>
            <a:r>
              <a:rPr lang="en-US" sz="2600"/>
              <a:t>; for the reflected path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i="1" lang="en-US" sz="2600"/>
              <a:t>	d = d” </a:t>
            </a:r>
            <a:r>
              <a:rPr lang="en-US" sz="2600"/>
              <a:t>then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600"/>
          </a:p>
          <a:p>
            <a:pPr indent="-342900" lvl="0" marL="342900" rtl="0" algn="just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for large T−R separation : θ</a:t>
            </a:r>
            <a:r>
              <a:rPr baseline="-25000" i="1" lang="en-US" sz="2400"/>
              <a:t>i</a:t>
            </a:r>
            <a:r>
              <a:rPr i="1" lang="en-US" sz="2400"/>
              <a:t> </a:t>
            </a:r>
            <a:r>
              <a:rPr lang="en-US" sz="2400"/>
              <a:t>goes to 0 (angle of incidence to the ground of the reflected wave) and Γ = −1 (perfect horizontal E field polarization and ground wave reflection)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Phase difference </a:t>
            </a:r>
            <a:r>
              <a:rPr lang="en-US" sz="2600"/>
              <a:t>can occur depending on the phase difference between direct and reflected E fields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</a:t>
            </a:r>
            <a:r>
              <a:rPr b="1" lang="en-US" sz="2600"/>
              <a:t>phase difference </a:t>
            </a:r>
            <a:r>
              <a:rPr lang="en-US" sz="2600"/>
              <a:t>is θ</a:t>
            </a:r>
            <a:r>
              <a:rPr baseline="-25000" lang="en-US" sz="2600"/>
              <a:t>∆ </a:t>
            </a:r>
            <a:r>
              <a:rPr lang="en-US" sz="2600"/>
              <a:t>due to </a:t>
            </a:r>
            <a:r>
              <a:rPr b="1" lang="en-US" sz="2600"/>
              <a:t>Path  difference</a:t>
            </a:r>
            <a:r>
              <a:rPr lang="en-US" sz="2600"/>
              <a:t> , ∆ = </a:t>
            </a:r>
            <a:r>
              <a:rPr i="1" lang="en-US" sz="2600"/>
              <a:t>d”</a:t>
            </a:r>
            <a:r>
              <a:rPr lang="en-US" sz="2600"/>
              <a:t>− </a:t>
            </a:r>
            <a:r>
              <a:rPr i="1" lang="en-US" sz="2600"/>
              <a:t>d’</a:t>
            </a:r>
            <a:r>
              <a:rPr lang="en-US" sz="2600"/>
              <a:t>, between</a:t>
            </a:r>
            <a:endParaRPr/>
          </a:p>
        </p:txBody>
      </p:sp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514600"/>
            <a:ext cx="6769100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6248400"/>
            <a:ext cx="1368425" cy="45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609600" y="22860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 of Images </a:t>
            </a:r>
            <a:endParaRPr/>
          </a:p>
        </p:txBody>
      </p:sp>
      <p:pic>
        <p:nvPicPr>
          <p:cNvPr descr="F4_8" id="344" name="Google Shape;34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004" l="0" r="0" t="0"/>
          <a:stretch/>
        </p:blipFill>
        <p:spPr>
          <a:xfrm>
            <a:off x="1143000" y="2274368"/>
            <a:ext cx="6324600" cy="328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 txBox="1"/>
          <p:nvPr/>
        </p:nvSpPr>
        <p:spPr>
          <a:xfrm>
            <a:off x="2940043" y="6255683"/>
            <a:ext cx="4006738" cy="29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baseline="-25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(Wireless Communications by Theodore Rappaport)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152400" y="5562600"/>
            <a:ext cx="8763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of images is used to find the path difference between the LOS and the ground reflected paths</a:t>
            </a:r>
            <a:endParaRPr b="0" baseline="-2500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7" name="Google Shape;347;p21"/>
          <p:cNvPicPr preferRelativeResize="0"/>
          <p:nvPr/>
        </p:nvPicPr>
        <p:blipFill rotWithShape="1">
          <a:blip r:embed="rId4">
            <a:alphaModFix/>
          </a:blip>
          <a:srcRect b="0" l="25000" r="0" t="0"/>
          <a:stretch/>
        </p:blipFill>
        <p:spPr>
          <a:xfrm>
            <a:off x="1600200" y="1644650"/>
            <a:ext cx="5562600" cy="6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idx="1" type="body"/>
          </p:nvPr>
        </p:nvSpPr>
        <p:spPr>
          <a:xfrm>
            <a:off x="609600" y="16764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∆ can be expanded using a Taylor series expansion</a:t>
            </a:r>
            <a:endParaRPr/>
          </a:p>
          <a:p>
            <a:pPr indent="-1905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5" name="Google Shape;3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437" y="2819400"/>
            <a:ext cx="6913563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which works well for </a:t>
            </a:r>
            <a:r>
              <a:rPr i="1" lang="en-US" sz="2800"/>
              <a:t>d </a:t>
            </a:r>
            <a:r>
              <a:rPr lang="en-US" sz="2800"/>
              <a:t>&gt;&gt; </a:t>
            </a:r>
            <a:r>
              <a:rPr lang="en-US" sz="2400"/>
              <a:t>(</a:t>
            </a:r>
            <a:r>
              <a:rPr i="1" lang="en-US" sz="2400"/>
              <a:t>h</a:t>
            </a:r>
            <a:r>
              <a:rPr baseline="-25000" i="1" lang="en-US" sz="2400"/>
              <a:t>t </a:t>
            </a:r>
            <a:r>
              <a:rPr lang="en-US" sz="2400"/>
              <a:t>+ </a:t>
            </a:r>
            <a:r>
              <a:rPr i="1" lang="en-US" sz="2400"/>
              <a:t>h</a:t>
            </a:r>
            <a:r>
              <a:rPr baseline="-25000" i="1" lang="en-US" sz="2400"/>
              <a:t>r</a:t>
            </a:r>
            <a:r>
              <a:rPr lang="en-US" sz="2400"/>
              <a:t>), </a:t>
            </a:r>
            <a:r>
              <a:rPr lang="en-US" sz="2800"/>
              <a:t>which means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 sz="2800"/>
              <a:t>                    and                  are small</a:t>
            </a:r>
            <a:endParaRPr/>
          </a:p>
        </p:txBody>
      </p:sp>
      <p:sp>
        <p:nvSpPr>
          <p:cNvPr id="362" name="Google Shape;362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3" name="Google Shape;3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676399"/>
            <a:ext cx="5562600" cy="317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5257800"/>
            <a:ext cx="1223963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3575" y="5226050"/>
            <a:ext cx="1152525" cy="8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type="title"/>
          </p:nvPr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Introduction to Radio Wave Propagation</a:t>
            </a:r>
            <a:endParaRPr sz="5400"/>
          </a:p>
        </p:txBody>
      </p:sp>
      <p:sp>
        <p:nvSpPr>
          <p:cNvPr id="188" name="Google Shape;188;p3"/>
          <p:cNvSpPr txBox="1"/>
          <p:nvPr>
            <p:ph idx="1" type="body"/>
          </p:nvPr>
        </p:nvSpPr>
        <p:spPr>
          <a:xfrm>
            <a:off x="5334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Follows the principle of Electromagnetic wave propagation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reflection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diffraction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scattering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Problems with urban areas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No direct line-of-sight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high-rise buildings causes severe diffraction loss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multipath fading due to different paths of varying lengths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Large-scale propagation models predict the mean signal strength for an arbitrary Transmitter-Receiver separation distance. (generally for a larger distance).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Small-scale (fading) models characterize the rapid fluctuations of the received signal strength over very short travel distance or short time duration.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/>
          <p:nvPr>
            <p:ph type="title"/>
          </p:nvPr>
        </p:nvSpPr>
        <p:spPr>
          <a:xfrm>
            <a:off x="6096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Large scale and Small scale fading</a:t>
            </a:r>
            <a:endParaRPr/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7391400" cy="4512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Radio wave propagation</a:t>
            </a:r>
            <a:endParaRPr/>
          </a:p>
        </p:txBody>
      </p:sp>
      <p:sp>
        <p:nvSpPr>
          <p:cNvPr id="200" name="Google Shape;200;p5"/>
          <p:cNvSpPr txBox="1"/>
          <p:nvPr>
            <p:ph idx="1" type="body"/>
          </p:nvPr>
        </p:nvSpPr>
        <p:spPr>
          <a:xfrm>
            <a:off x="0" y="1609416"/>
            <a:ext cx="9144000" cy="52485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600"/>
              <a:t>Line of sight </a:t>
            </a:r>
            <a:r>
              <a:rPr lang="en-US" sz="1600"/>
              <a:t>The line-of-sight (LOS) propagation is the wave propagation in which the </a:t>
            </a:r>
            <a:r>
              <a:rPr lang="en-US" sz="1600">
                <a:solidFill>
                  <a:srgbClr val="FF0000"/>
                </a:solidFill>
              </a:rPr>
              <a:t>EM ray follows a straight line from the transmitter to the receiver</a:t>
            </a:r>
            <a:r>
              <a:rPr lang="en-US" sz="1600"/>
              <a:t>. It is shown as a direct ray in the next figure.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</a:pPr>
            <a:r>
              <a:rPr b="1" lang="en-US" sz="1600"/>
              <a:t>Non-line of sight </a:t>
            </a:r>
            <a:r>
              <a:rPr lang="en-US" sz="1600"/>
              <a:t>The non-line-of-sight (NLOS) propagation mechanism is based on and is the resultant of the following mechanisms: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</a:pPr>
            <a:r>
              <a:rPr b="1" i="1" lang="en-US" sz="1600"/>
              <a:t>Reflection </a:t>
            </a:r>
            <a:r>
              <a:rPr i="1" lang="en-US" sz="1600">
                <a:solidFill>
                  <a:srgbClr val="FF0000"/>
                </a:solidFill>
              </a:rPr>
              <a:t>This occurs when the propagating wave impinges on an object that is larger than </a:t>
            </a:r>
            <a:r>
              <a:rPr lang="en-US" sz="1600">
                <a:solidFill>
                  <a:srgbClr val="FF0000"/>
                </a:solidFill>
              </a:rPr>
              <a:t>its wavelength. </a:t>
            </a:r>
            <a:r>
              <a:rPr lang="en-US" sz="1600"/>
              <a:t>Examples of such objects are the surface of the earth, buildings, and walls.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</a:pPr>
            <a:r>
              <a:rPr b="1" i="1" lang="en-US" sz="1600"/>
              <a:t>Diffraction </a:t>
            </a:r>
            <a:r>
              <a:rPr i="1" lang="en-US" sz="1600">
                <a:solidFill>
                  <a:srgbClr val="FF0000"/>
                </a:solidFill>
              </a:rPr>
              <a:t>This occurs when the radio path between the transmitter and the </a:t>
            </a:r>
            <a:r>
              <a:rPr lang="en-US" sz="1600">
                <a:solidFill>
                  <a:srgbClr val="FF0000"/>
                </a:solidFill>
              </a:rPr>
              <a:t>receiver is obstructed by a surface with sharp irregular edges,</a:t>
            </a:r>
            <a:r>
              <a:rPr lang="en-US" sz="1600"/>
              <a:t> which results in the waves bending around the obstacle. </a:t>
            </a:r>
            <a:r>
              <a:rPr i="1" lang="en-US" sz="1600"/>
              <a:t>Diffraction is more with low- frequency (LF) signals than with high-frequency (HF)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</a:pPr>
            <a:r>
              <a:rPr b="1" i="1" lang="en-US" sz="1600"/>
              <a:t>Scattering </a:t>
            </a:r>
            <a:r>
              <a:rPr i="1" lang="en-US" sz="1600">
                <a:solidFill>
                  <a:srgbClr val="FF0000"/>
                </a:solidFill>
              </a:rPr>
              <a:t>This occurs when the propagating wave is obstructed by objects that are smaller </a:t>
            </a:r>
            <a:r>
              <a:rPr lang="en-US" sz="1600">
                <a:solidFill>
                  <a:srgbClr val="FF0000"/>
                </a:solidFill>
              </a:rPr>
              <a:t>than its wavelength.</a:t>
            </a:r>
            <a:r>
              <a:rPr lang="en-US" sz="1600"/>
              <a:t> Examples of such objects are lamp posts, foliage, street signs, and particles in the air.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</a:pPr>
            <a:r>
              <a:rPr b="1" i="1" lang="en-US" sz="1600"/>
              <a:t>Refraction </a:t>
            </a:r>
            <a:r>
              <a:rPr i="1" lang="en-US" sz="1600">
                <a:solidFill>
                  <a:srgbClr val="FF0000"/>
                </a:solidFill>
              </a:rPr>
              <a:t>Due to variations in the refractive index of the atmospheric layers, the EM </a:t>
            </a:r>
            <a:r>
              <a:rPr lang="en-US" sz="1600">
                <a:solidFill>
                  <a:srgbClr val="FF0000"/>
                </a:solidFill>
              </a:rPr>
              <a:t>wave bends (in the cases other than satellite communication).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T-R Signal variations</a:t>
            </a:r>
            <a:endParaRPr/>
          </a:p>
        </p:txBody>
      </p:sp>
      <p:pic>
        <p:nvPicPr>
          <p:cNvPr descr="C:\Users\U D Dalal\Desktop\edited chapters\Chapters-3 and 4-WCN\Chapter-3\GR02.jpg" id="206" name="Google Shape;2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988840"/>
            <a:ext cx="7344456" cy="418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idx="1" type="body"/>
          </p:nvPr>
        </p:nvSpPr>
        <p:spPr>
          <a:xfrm>
            <a:off x="0" y="1600200"/>
            <a:ext cx="8986890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2000"/>
              <a:t>Attenuation  </a:t>
            </a:r>
            <a:r>
              <a:rPr lang="en-US" sz="2000">
                <a:solidFill>
                  <a:srgbClr val="FF0000"/>
                </a:solidFill>
              </a:rPr>
              <a:t>It is the drop in the signal power when it is being transmitted from one point to another. </a:t>
            </a:r>
            <a:r>
              <a:rPr lang="en-US" sz="2000"/>
              <a:t>It is caused by the transmission path length, obstructions in the signal path, and multipath effect.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b="1" lang="en-US" sz="2000"/>
              <a:t>Fading   </a:t>
            </a:r>
            <a:r>
              <a:rPr lang="en-US" sz="2000"/>
              <a:t>As there are obstacles and reflectors in the wireless propagation channel, the transmitted signal arrives at the receiver from various directions over multiple paths. Such a phenomenon is called </a:t>
            </a:r>
            <a:r>
              <a:rPr i="1" lang="en-US" sz="2000"/>
              <a:t>multipath. </a:t>
            </a:r>
            <a:r>
              <a:rPr i="1" lang="en-US" sz="2000">
                <a:solidFill>
                  <a:srgbClr val="FF0000"/>
                </a:solidFill>
              </a:rPr>
              <a:t>Fading is the result of multipath in which the signal strength varies continuously</a:t>
            </a:r>
            <a:r>
              <a:rPr i="1" lang="en-US" sz="2000"/>
              <a:t> </a:t>
            </a:r>
            <a:r>
              <a:rPr lang="en-US" sz="2000"/>
              <a:t>with respect to distance and with time from the transmitter to the receiver along with the attenuation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b="1" lang="en-US" sz="2000"/>
              <a:t>Shadowing  </a:t>
            </a:r>
            <a:r>
              <a:rPr lang="en-US" sz="2000">
                <a:solidFill>
                  <a:srgbClr val="FF0000"/>
                </a:solidFill>
              </a:rPr>
              <a:t>This occurs whenever there is an obstruction between the transmitter and the receiver, and it can be observed in long-distance as well as short distance communication. </a:t>
            </a:r>
            <a:r>
              <a:rPr lang="en-US" sz="2000"/>
              <a:t>It is generally caused by buildings and hills.</a:t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0" y="381000"/>
            <a:ext cx="91440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9FFFF"/>
              </a:gs>
              <a:gs pos="50000">
                <a:srgbClr val="C8FFFF"/>
              </a:gs>
              <a:gs pos="100000">
                <a:srgbClr val="E3FFFF"/>
              </a:gs>
            </a:gsLst>
            <a:lin ang="2700000" scaled="0"/>
          </a:gradFill>
          <a:ln cap="flat" cmpd="sng" w="25400">
            <a:solidFill>
              <a:srgbClr val="52F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Channel Effects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28600" y="228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Space Propagation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09600" y="15240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Noto Sans Symbols"/>
              <a:buChar char="●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The free space propagation model is used to predict received signal strength when the transmitter and receiver have a clear line-of-sight path between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just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Courier New"/>
              <a:buChar char="o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satellite communication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just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Courier New"/>
              <a:buChar char="o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microwave line-of-sight radio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Noto Sans Symbols"/>
              <a:buChar char="●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Friis free space equation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transmitted power                             : T-R separation distance (m)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: received power                              : system loss factor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: transmitter antenna gain                     : wave length in 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: receiver antenna gain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5325" y="3532187"/>
            <a:ext cx="1895475" cy="73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267200"/>
            <a:ext cx="247650" cy="3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4572000"/>
            <a:ext cx="609600" cy="34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0200" y="4876800"/>
            <a:ext cx="282575" cy="36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0200" y="5257800"/>
            <a:ext cx="304800" cy="34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86363" y="4267200"/>
            <a:ext cx="223837" cy="2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81600" y="4648200"/>
            <a:ext cx="223838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81600" y="4953000"/>
            <a:ext cx="223838" cy="28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/>
          <p:nvPr/>
        </p:nvSpPr>
        <p:spPr>
          <a:xfrm>
            <a:off x="762000" y="7620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gain of the antenna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: effective aperture is related to the physical size of the antenna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wave length      is related to the carrier frequency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: carrier frequency in Hertz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: carrier frequency in radians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: speed of light (meters/s)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b="1" i="0" lang="en-US" sz="2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The losses      are usually due to transmission line attenuation, filter losses, and antenna losses in the communication system. A value of L=1 indicates no loss in the system hardware.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6700" y="1101725"/>
            <a:ext cx="1028700" cy="6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905000"/>
            <a:ext cx="292100" cy="3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800" y="2286000"/>
            <a:ext cx="230188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8600" y="2667000"/>
            <a:ext cx="1381125" cy="71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200" y="3352800"/>
            <a:ext cx="249238" cy="33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9200" y="3657600"/>
            <a:ext cx="3143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82700" y="4113213"/>
            <a:ext cx="187325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63825" y="4524828"/>
            <a:ext cx="231775" cy="24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98775" y="4495800"/>
            <a:ext cx="7588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Red">
  <a:themeElements>
    <a:clrScheme name="">
      <a:dk1>
        <a:srgbClr val="474747"/>
      </a:dk1>
      <a:lt1>
        <a:srgbClr val="FFFFFF"/>
      </a:lt1>
      <a:dk2>
        <a:srgbClr val="772655"/>
      </a:dk2>
      <a:lt2>
        <a:srgbClr val="00DFCA"/>
      </a:lt2>
      <a:accent1>
        <a:srgbClr val="DC0081"/>
      </a:accent1>
      <a:accent2>
        <a:srgbClr val="FAFD00"/>
      </a:accent2>
      <a:accent3>
        <a:srgbClr val="BDACB4"/>
      </a:accent3>
      <a:accent4>
        <a:srgbClr val="DADADA"/>
      </a:accent4>
      <a:accent5>
        <a:srgbClr val="EBAAC1"/>
      </a:accent5>
      <a:accent6>
        <a:srgbClr val="E3E500"/>
      </a:accent6>
      <a:hlink>
        <a:srgbClr val="FE9B03"/>
      </a:hlink>
      <a:folHlink>
        <a:srgbClr val="D989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1999-01-27T20:08:30Z</dcterms:created>
  <dc:creator>Andrea Goldsmith</dc:creator>
</cp:coreProperties>
</file>