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315200" cy="9601200"/>
  <p:embeddedFontLst>
    <p:embeddedFont>
      <p:font typeface="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eTMgvECLwdQaK4/5tCP/og5E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908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55113"/>
            <a:ext cx="31908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208088" y="709613"/>
            <a:ext cx="4840287" cy="362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2476500" y="114300"/>
            <a:ext cx="41148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/>
            </a:lvl2pPr>
            <a:lvl3pPr lvl="2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l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l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2766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Char char="l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8"/>
          <p:cNvSpPr/>
          <p:nvPr/>
        </p:nvSpPr>
        <p:spPr>
          <a:xfrm>
            <a:off x="0" y="1428750"/>
            <a:ext cx="9132888" cy="74613"/>
          </a:xfrm>
          <a:prstGeom prst="rect">
            <a:avLst/>
          </a:prstGeom>
          <a:gradFill>
            <a:gsLst>
              <a:gs pos="0">
                <a:srgbClr val="000086"/>
              </a:gs>
              <a:gs pos="50000">
                <a:srgbClr val="0000CC"/>
              </a:gs>
              <a:gs pos="100000">
                <a:srgbClr val="00008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8"/>
          <p:cNvSpPr/>
          <p:nvPr/>
        </p:nvSpPr>
        <p:spPr>
          <a:xfrm>
            <a:off x="6350" y="1549400"/>
            <a:ext cx="9120188" cy="25400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B80000"/>
              </a:gs>
            </a:gsLst>
            <a:lin ang="0" scaled="0"/>
          </a:gra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●"/>
              <a:defRPr b="1" i="0" sz="32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0840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240"/>
              <a:buFont typeface="Noto Sans Symbols"/>
              <a:buChar char="●"/>
              <a:defRPr b="1" i="0" sz="28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2766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560"/>
              <a:buFont typeface="Arial"/>
              <a:buChar char="l"/>
              <a:defRPr b="1" i="0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1300"/>
              <a:buFont typeface="Noto Sans Symbols"/>
              <a:buChar char="●"/>
              <a:defRPr b="1" i="0" sz="2000" u="none" cap="none" strike="noStrik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2133600" y="1826567"/>
            <a:ext cx="502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 LECTURES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33400" y="3200400"/>
            <a:ext cx="8229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Shadowing, Combined pathloss and shadowing, Outage ProbabilIty, Cell Coverage Area, Solving problems – Brewster angle, Solving problems –empirical model, Solving problems – friis transmission formula</a:t>
            </a: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Courtesy:</a:t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Rappaport T.S, </a:t>
            </a:r>
            <a:r>
              <a:rPr i="1" lang="en-US" sz="1800"/>
              <a:t>“Wireless Communications: Principles and Practice”, </a:t>
            </a:r>
            <a:r>
              <a:rPr lang="en-US" sz="1800"/>
              <a:t>Pearson education.</a:t>
            </a: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647700" y="2743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09600" y="304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on Brewster Angle</a:t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75" y="1905000"/>
            <a:ext cx="78814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94" y="3048000"/>
            <a:ext cx="7780986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61936"/>
            <a:ext cx="6954592" cy="358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444784"/>
            <a:ext cx="6078828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>
            <p:ph type="title"/>
          </p:nvPr>
        </p:nvSpPr>
        <p:spPr>
          <a:xfrm>
            <a:off x="609600" y="304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on Okumara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686800" cy="3176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NUMERICALS Contd 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228600" y="5334000"/>
            <a:ext cx="838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Wireless Communications, Andrea Goldsmith, pp 33.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1" y="762000"/>
            <a:ext cx="8937938" cy="5129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/>
        </p:nvSpPr>
        <p:spPr>
          <a:xfrm>
            <a:off x="455645" y="6074229"/>
            <a:ext cx="85837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Wireless Communications, Andrea Goldsmith, pp 39 &amp; 40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56" y="1716932"/>
            <a:ext cx="8603087" cy="34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455645" y="6074229"/>
            <a:ext cx="85837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Wireless Communications, Andrea Goldsmith, pp 39 &amp; 40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440"/>
            <a:ext cx="9144000" cy="464311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455645" y="6074229"/>
            <a:ext cx="85837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Wireless Communications, Andrea Goldsmith, pp 46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56" y="1678021"/>
            <a:ext cx="8603087" cy="35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455645" y="6074229"/>
            <a:ext cx="85837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Wireless Communications, Andrea Goldsmith, pp 48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Indoor Models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118188" y="1524000"/>
            <a:ext cx="8991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Indoor Channels are different from traditional channels in two ways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   </a:t>
            </a:r>
            <a:r>
              <a:rPr lang="en-US" sz="2400"/>
              <a:t>1.The distances covered are much smaller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   </a:t>
            </a:r>
            <a:r>
              <a:rPr lang="en-US" sz="2400"/>
              <a:t>2.The variability of environment is much greater for a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   much small range of Tx and Rx separation.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Propagation inside a building is influenced by: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- Layout of the building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- Construction materials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- Building Type: office , Home or factory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        Floor losses, Partition losses, Penetration losses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Indoor Models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76200" y="1149641"/>
            <a:ext cx="9035143" cy="56321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095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Indoor models are dominated by the same mechanism as out door models: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   - </a:t>
            </a:r>
            <a:r>
              <a:rPr lang="en-US" sz="2400"/>
              <a:t>Reflection, Diffraction and scattering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Conditions are much more variable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   - </a:t>
            </a:r>
            <a:r>
              <a:rPr lang="en-US" sz="2400"/>
              <a:t>Doors/Windows open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- Antenna mounting : desk ceiling etc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- The levels of floor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Indoor models are classifies 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   </a:t>
            </a:r>
            <a:r>
              <a:rPr lang="en-US" sz="2400"/>
              <a:t>- Line of sight (LOS)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- Obstructed (OBS) with varying degree of clutter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 </a:t>
            </a:r>
            <a:endParaRPr/>
          </a:p>
          <a:p>
            <a:pPr indent="-20955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Indoor Models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533400" y="1547423"/>
            <a:ext cx="8229600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Portable receiver usually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   </a:t>
            </a:r>
            <a:r>
              <a:rPr lang="en-US" sz="2400"/>
              <a:t>- </a:t>
            </a:r>
            <a:r>
              <a:rPr lang="en-US" sz="2400">
                <a:solidFill>
                  <a:srgbClr val="FF0000"/>
                </a:solidFill>
              </a:rPr>
              <a:t>Rayleigh</a:t>
            </a:r>
            <a:r>
              <a:rPr lang="en-US" sz="2400"/>
              <a:t> fading for </a:t>
            </a:r>
            <a:r>
              <a:rPr lang="en-US" sz="2400">
                <a:solidFill>
                  <a:srgbClr val="FF0000"/>
                </a:solidFill>
              </a:rPr>
              <a:t>OBS</a:t>
            </a:r>
            <a:r>
              <a:rPr lang="en-US" sz="2400"/>
              <a:t> propagation paths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- </a:t>
            </a:r>
            <a:r>
              <a:rPr lang="en-US" sz="2400">
                <a:solidFill>
                  <a:srgbClr val="FF0000"/>
                </a:solidFill>
              </a:rPr>
              <a:t>Ricean</a:t>
            </a:r>
            <a:r>
              <a:rPr lang="en-US" sz="2400"/>
              <a:t> fading for </a:t>
            </a:r>
            <a:r>
              <a:rPr lang="en-US" sz="2400">
                <a:solidFill>
                  <a:srgbClr val="FF0000"/>
                </a:solidFill>
              </a:rPr>
              <a:t>LOS</a:t>
            </a:r>
            <a:r>
              <a:rPr lang="en-US" sz="2400"/>
              <a:t> propagation path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Indoors models are effected by type of building e.g. Residential buildings, offices, stores and sports area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Multipath delay spread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- Building with small amount of metal and hard partition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  have small delay spread </a:t>
            </a:r>
            <a:r>
              <a:rPr lang="en-US" sz="2400">
                <a:solidFill>
                  <a:srgbClr val="FF0000"/>
                </a:solidFill>
              </a:rPr>
              <a:t>30 to 60ns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- Building with large amount of metal and open isles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  have delay spread up to </a:t>
            </a:r>
            <a:r>
              <a:rPr lang="en-US" sz="2400">
                <a:solidFill>
                  <a:srgbClr val="FF0000"/>
                </a:solidFill>
              </a:rPr>
              <a:t>300ns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Shadowing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42900" y="3086100"/>
            <a:ext cx="8286750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Models attenuation from obstructions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Random due to random # and type of obstructions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Typically follows a log-normal distribution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dB value of power is normally distributed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400"/>
              <a:t>=0 (mean captured in path loss), 4&lt;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/>
              <a:t>&lt;12 (empirical)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LLN used to explain this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 sz="2400"/>
              <a:t>Decorrelated over decorrelation distance X</a:t>
            </a:r>
            <a:r>
              <a:rPr baseline="-25000" lang="en-US" sz="2400"/>
              <a:t>c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2601913" y="1790700"/>
            <a:ext cx="3352800" cy="952500"/>
            <a:chOff x="2491" y="2148"/>
            <a:chExt cx="2112" cy="600"/>
          </a:xfrm>
        </p:grpSpPr>
        <p:grpSp>
          <p:nvGrpSpPr>
            <p:cNvPr id="120" name="Google Shape;120;p5"/>
            <p:cNvGrpSpPr/>
            <p:nvPr/>
          </p:nvGrpSpPr>
          <p:grpSpPr>
            <a:xfrm>
              <a:off x="2491" y="2364"/>
              <a:ext cx="144" cy="297"/>
              <a:chOff x="805" y="3660"/>
              <a:chExt cx="144" cy="297"/>
            </a:xfrm>
          </p:grpSpPr>
          <p:cxnSp>
            <p:nvCxnSpPr>
              <p:cNvPr id="121" name="Google Shape;121;p5"/>
              <p:cNvCxnSpPr/>
              <p:nvPr/>
            </p:nvCxnSpPr>
            <p:spPr>
              <a:xfrm>
                <a:off x="876" y="3765"/>
                <a:ext cx="0" cy="19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" name="Google Shape;122;p5"/>
              <p:cNvSpPr/>
              <p:nvPr/>
            </p:nvSpPr>
            <p:spPr>
              <a:xfrm>
                <a:off x="805" y="3660"/>
                <a:ext cx="144" cy="14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4459" y="2376"/>
              <a:ext cx="144" cy="297"/>
              <a:chOff x="805" y="3660"/>
              <a:chExt cx="144" cy="297"/>
            </a:xfrm>
          </p:grpSpPr>
          <p:cxnSp>
            <p:nvCxnSpPr>
              <p:cNvPr id="124" name="Google Shape;124;p5"/>
              <p:cNvCxnSpPr/>
              <p:nvPr/>
            </p:nvCxnSpPr>
            <p:spPr>
              <a:xfrm>
                <a:off x="876" y="3765"/>
                <a:ext cx="0" cy="19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" name="Google Shape;125;p5"/>
              <p:cNvSpPr/>
              <p:nvPr/>
            </p:nvSpPr>
            <p:spPr>
              <a:xfrm>
                <a:off x="805" y="3660"/>
                <a:ext cx="144" cy="14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6" name="Google Shape;126;p5"/>
            <p:cNvCxnSpPr/>
            <p:nvPr/>
          </p:nvCxnSpPr>
          <p:spPr>
            <a:xfrm>
              <a:off x="2712" y="2424"/>
              <a:ext cx="1704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descr="Horizontal brick" id="127" name="Google Shape;127;p5"/>
            <p:cNvSpPr/>
            <p:nvPr/>
          </p:nvSpPr>
          <p:spPr>
            <a:xfrm>
              <a:off x="3036" y="2148"/>
              <a:ext cx="156" cy="588"/>
            </a:xfrm>
            <a:prstGeom prst="rect">
              <a:avLst/>
            </a:prstGeom>
            <a:solidFill>
              <a:srgbClr val="CC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descr="Granite" id="128" name="Google Shape;128;p5"/>
            <p:cNvSpPr/>
            <p:nvPr/>
          </p:nvSpPr>
          <p:spPr>
            <a:xfrm>
              <a:off x="3444" y="2160"/>
              <a:ext cx="180" cy="588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descr="Sand" id="129" name="Google Shape;129;p5"/>
            <p:cNvSpPr/>
            <p:nvPr/>
          </p:nvSpPr>
          <p:spPr>
            <a:xfrm>
              <a:off x="3840" y="2148"/>
              <a:ext cx="312" cy="588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30" name="Google Shape;130;p5"/>
          <p:cNvCxnSpPr/>
          <p:nvPr/>
        </p:nvCxnSpPr>
        <p:spPr>
          <a:xfrm>
            <a:off x="4762500" y="28575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1" name="Google Shape;131;p5"/>
          <p:cNvSpPr txBox="1"/>
          <p:nvPr/>
        </p:nvSpPr>
        <p:spPr>
          <a:xfrm>
            <a:off x="5222875" y="2613025"/>
            <a:ext cx="49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0" y="228600"/>
            <a:ext cx="87820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Combined Path Loss </a:t>
            </a:r>
            <a:br>
              <a:rPr lang="en-US" sz="4000"/>
            </a:br>
            <a:r>
              <a:rPr lang="en-US" sz="4000"/>
              <a:t>and Shadowing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361950" y="17145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Linear Model: </a:t>
            </a:r>
            <a:r>
              <a:rPr i="1" lang="en-US">
                <a:latin typeface="Noto Sans Symbols"/>
                <a:ea typeface="Noto Sans Symbols"/>
                <a:cs typeface="Noto Sans Symbols"/>
                <a:sym typeface="Noto Sans Symbols"/>
              </a:rPr>
              <a:t>ψ</a:t>
            </a:r>
            <a:r>
              <a:rPr lang="en-US"/>
              <a:t> lognormal</a:t>
            </a:r>
            <a:endParaRPr/>
          </a:p>
          <a:p>
            <a:pPr indent="-1905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dB Model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2406650"/>
            <a:ext cx="2711450" cy="122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" y="4668838"/>
            <a:ext cx="6972300" cy="237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6"/>
          <p:cNvCxnSpPr/>
          <p:nvPr/>
        </p:nvCxnSpPr>
        <p:spPr>
          <a:xfrm>
            <a:off x="5273675" y="2895600"/>
            <a:ext cx="0" cy="161925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>
            <a:off x="5292725" y="4495800"/>
            <a:ext cx="264795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6"/>
          <p:cNvSpPr/>
          <p:nvPr/>
        </p:nvSpPr>
        <p:spPr>
          <a:xfrm>
            <a:off x="5788025" y="3038475"/>
            <a:ext cx="1588" cy="142875"/>
          </a:xfrm>
          <a:custGeom>
            <a:rect b="b" l="l" r="r" t="t"/>
            <a:pathLst>
              <a:path extrusionOk="0" h="90" w="1">
                <a:moveTo>
                  <a:pt x="0" y="90"/>
                </a:moveTo>
                <a:cubicBezTo>
                  <a:pt x="0" y="90"/>
                  <a:pt x="0" y="0"/>
                  <a:pt x="0" y="6"/>
                </a:cubicBezTo>
                <a:cubicBezTo>
                  <a:pt x="0" y="12"/>
                  <a:pt x="0" y="90"/>
                  <a:pt x="0" y="9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4400550" y="3394075"/>
            <a:ext cx="84931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b="1"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(dB)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7962900" y="4251325"/>
            <a:ext cx="819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d</a:t>
            </a:r>
            <a:endParaRPr b="1" baseline="-2500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 flipH="1">
            <a:off x="7426325" y="3905250"/>
            <a:ext cx="171450" cy="342900"/>
          </a:xfrm>
          <a:prstGeom prst="straightConnector1">
            <a:avLst/>
          </a:prstGeom>
          <a:noFill/>
          <a:ln cap="flat" cmpd="sng" w="38100">
            <a:solidFill>
              <a:srgbClr val="0033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6"/>
          <p:cNvSpPr txBox="1"/>
          <p:nvPr/>
        </p:nvSpPr>
        <p:spPr>
          <a:xfrm>
            <a:off x="7486650" y="3662363"/>
            <a:ext cx="1047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slow</a:t>
            </a: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5597525" y="2805113"/>
            <a:ext cx="2152650" cy="1554162"/>
            <a:chOff x="3540" y="2811"/>
            <a:chExt cx="1356" cy="979"/>
          </a:xfrm>
        </p:grpSpPr>
        <p:sp>
          <p:nvSpPr>
            <p:cNvPr id="148" name="Google Shape;148;p6"/>
            <p:cNvSpPr/>
            <p:nvPr/>
          </p:nvSpPr>
          <p:spPr>
            <a:xfrm>
              <a:off x="3540" y="2994"/>
              <a:ext cx="1356" cy="796"/>
            </a:xfrm>
            <a:custGeom>
              <a:rect b="b" l="l" r="r" t="t"/>
              <a:pathLst>
                <a:path extrusionOk="0" h="796" w="1356">
                  <a:moveTo>
                    <a:pt x="0" y="18"/>
                  </a:moveTo>
                  <a:cubicBezTo>
                    <a:pt x="52" y="9"/>
                    <a:pt x="104" y="0"/>
                    <a:pt x="144" y="18"/>
                  </a:cubicBezTo>
                  <a:cubicBezTo>
                    <a:pt x="184" y="36"/>
                    <a:pt x="222" y="84"/>
                    <a:pt x="240" y="126"/>
                  </a:cubicBezTo>
                  <a:cubicBezTo>
                    <a:pt x="258" y="168"/>
                    <a:pt x="252" y="218"/>
                    <a:pt x="252" y="270"/>
                  </a:cubicBezTo>
                  <a:cubicBezTo>
                    <a:pt x="252" y="322"/>
                    <a:pt x="234" y="392"/>
                    <a:pt x="240" y="438"/>
                  </a:cubicBezTo>
                  <a:cubicBezTo>
                    <a:pt x="246" y="484"/>
                    <a:pt x="262" y="522"/>
                    <a:pt x="288" y="546"/>
                  </a:cubicBezTo>
                  <a:cubicBezTo>
                    <a:pt x="314" y="570"/>
                    <a:pt x="360" y="582"/>
                    <a:pt x="396" y="582"/>
                  </a:cubicBezTo>
                  <a:cubicBezTo>
                    <a:pt x="432" y="582"/>
                    <a:pt x="472" y="566"/>
                    <a:pt x="504" y="546"/>
                  </a:cubicBezTo>
                  <a:cubicBezTo>
                    <a:pt x="536" y="526"/>
                    <a:pt x="542" y="484"/>
                    <a:pt x="588" y="462"/>
                  </a:cubicBezTo>
                  <a:cubicBezTo>
                    <a:pt x="634" y="440"/>
                    <a:pt x="724" y="412"/>
                    <a:pt x="780" y="414"/>
                  </a:cubicBezTo>
                  <a:cubicBezTo>
                    <a:pt x="836" y="416"/>
                    <a:pt x="886" y="444"/>
                    <a:pt x="924" y="474"/>
                  </a:cubicBezTo>
                  <a:cubicBezTo>
                    <a:pt x="962" y="504"/>
                    <a:pt x="984" y="554"/>
                    <a:pt x="1008" y="594"/>
                  </a:cubicBezTo>
                  <a:cubicBezTo>
                    <a:pt x="1032" y="634"/>
                    <a:pt x="1036" y="682"/>
                    <a:pt x="1068" y="714"/>
                  </a:cubicBezTo>
                  <a:cubicBezTo>
                    <a:pt x="1100" y="746"/>
                    <a:pt x="1152" y="776"/>
                    <a:pt x="1200" y="786"/>
                  </a:cubicBezTo>
                  <a:cubicBezTo>
                    <a:pt x="1248" y="796"/>
                    <a:pt x="1302" y="785"/>
                    <a:pt x="1356" y="774"/>
                  </a:cubicBezTo>
                </a:path>
              </a:pathLst>
            </a:cu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" name="Google Shape;149;p6"/>
            <p:cNvCxnSpPr/>
            <p:nvPr/>
          </p:nvCxnSpPr>
          <p:spPr>
            <a:xfrm flipH="1">
              <a:off x="3816" y="2916"/>
              <a:ext cx="108" cy="216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Google Shape;150;p6"/>
            <p:cNvSpPr txBox="1"/>
            <p:nvPr/>
          </p:nvSpPr>
          <p:spPr>
            <a:xfrm>
              <a:off x="3902" y="2811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Slow</a:t>
              </a:r>
              <a:endParaRPr/>
            </a:p>
          </p:txBody>
        </p:sp>
      </p:grpSp>
      <p:cxnSp>
        <p:nvCxnSpPr>
          <p:cNvPr id="151" name="Google Shape;151;p6"/>
          <p:cNvCxnSpPr/>
          <p:nvPr/>
        </p:nvCxnSpPr>
        <p:spPr>
          <a:xfrm>
            <a:off x="5257800" y="2990850"/>
            <a:ext cx="2533650" cy="1466850"/>
          </a:xfrm>
          <a:prstGeom prst="straightConnector1">
            <a:avLst/>
          </a:prstGeom>
          <a:noFill/>
          <a:ln cap="flat" cmpd="sng" w="38100">
            <a:solidFill>
              <a:srgbClr val="00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6"/>
          <p:cNvCxnSpPr/>
          <p:nvPr/>
        </p:nvCxnSpPr>
        <p:spPr>
          <a:xfrm>
            <a:off x="6902450" y="3925888"/>
            <a:ext cx="0" cy="393700"/>
          </a:xfrm>
          <a:prstGeom prst="straightConnector1">
            <a:avLst/>
          </a:prstGeom>
          <a:noFill/>
          <a:ln cap="flat" cmpd="sng" w="38100">
            <a:solidFill>
              <a:srgbClr val="0033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"/>
          <p:cNvCxnSpPr/>
          <p:nvPr/>
        </p:nvCxnSpPr>
        <p:spPr>
          <a:xfrm flipH="1" rot="10800000">
            <a:off x="6902450" y="4286250"/>
            <a:ext cx="565150" cy="19050"/>
          </a:xfrm>
          <a:prstGeom prst="straightConnector1">
            <a:avLst/>
          </a:prstGeom>
          <a:noFill/>
          <a:ln cap="flat" cmpd="sng" w="38100">
            <a:solidFill>
              <a:srgbClr val="0033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6"/>
          <p:cNvSpPr txBox="1"/>
          <p:nvPr/>
        </p:nvSpPr>
        <p:spPr>
          <a:xfrm>
            <a:off x="4321175" y="2784475"/>
            <a:ext cx="958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1" lang="en-US" sz="2000">
                <a:solidFill>
                  <a:srgbClr val="0033CC"/>
                </a:solidFill>
                <a:latin typeface="Garamond"/>
                <a:ea typeface="Garamond"/>
                <a:cs typeface="Garamond"/>
                <a:sym typeface="Garamond"/>
              </a:rPr>
              <a:t>log</a:t>
            </a:r>
            <a:r>
              <a:rPr b="1" lang="en-US" sz="2000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6245225" y="3917950"/>
            <a:ext cx="6270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</a:t>
            </a:r>
            <a:r>
              <a:rPr b="1" lang="en-US" sz="2000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6477000"/>
            <a:ext cx="21336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609600" y="2286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Outage Probability under path loss and shadowing</a:t>
            </a:r>
            <a:endParaRPr/>
          </a:p>
        </p:txBody>
      </p:sp>
      <p:pic>
        <p:nvPicPr>
          <p:cNvPr id="162" name="Google Shape;16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895600"/>
            <a:ext cx="7848600" cy="228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 Coverage Area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228600" y="1790700"/>
            <a:ext cx="8572500" cy="481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Path loss: circular cells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Path loss+shadowing: amoeba cells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Tradeoff between coverage and interference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Outage probability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Probability received power below given minimum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Cell coverage area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% of cell locations at desired power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Increases as shadowing variance decreases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Large % indicates interference to other cells</a:t>
            </a: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7029450" y="1673225"/>
            <a:ext cx="1847850" cy="1470025"/>
            <a:chOff x="4044" y="1018"/>
            <a:chExt cx="1560" cy="1202"/>
          </a:xfrm>
        </p:grpSpPr>
        <p:sp>
          <p:nvSpPr>
            <p:cNvPr id="170" name="Google Shape;170;p8"/>
            <p:cNvSpPr/>
            <p:nvPr/>
          </p:nvSpPr>
          <p:spPr>
            <a:xfrm>
              <a:off x="4044" y="1018"/>
              <a:ext cx="1560" cy="1202"/>
            </a:xfrm>
            <a:custGeom>
              <a:rect b="b" l="l" r="r" t="t"/>
              <a:pathLst>
                <a:path extrusionOk="0" h="1202" w="1560">
                  <a:moveTo>
                    <a:pt x="972" y="122"/>
                  </a:moveTo>
                  <a:cubicBezTo>
                    <a:pt x="980" y="146"/>
                    <a:pt x="988" y="170"/>
                    <a:pt x="996" y="194"/>
                  </a:cubicBezTo>
                  <a:cubicBezTo>
                    <a:pt x="1000" y="206"/>
                    <a:pt x="1008" y="230"/>
                    <a:pt x="1008" y="230"/>
                  </a:cubicBezTo>
                  <a:cubicBezTo>
                    <a:pt x="981" y="338"/>
                    <a:pt x="994" y="295"/>
                    <a:pt x="972" y="362"/>
                  </a:cubicBezTo>
                  <a:cubicBezTo>
                    <a:pt x="1009" y="512"/>
                    <a:pt x="1138" y="527"/>
                    <a:pt x="1272" y="542"/>
                  </a:cubicBezTo>
                  <a:cubicBezTo>
                    <a:pt x="1321" y="554"/>
                    <a:pt x="1361" y="576"/>
                    <a:pt x="1404" y="602"/>
                  </a:cubicBezTo>
                  <a:cubicBezTo>
                    <a:pt x="1429" y="617"/>
                    <a:pt x="1476" y="650"/>
                    <a:pt x="1476" y="650"/>
                  </a:cubicBezTo>
                  <a:cubicBezTo>
                    <a:pt x="1509" y="700"/>
                    <a:pt x="1542" y="739"/>
                    <a:pt x="1560" y="794"/>
                  </a:cubicBezTo>
                  <a:cubicBezTo>
                    <a:pt x="1555" y="822"/>
                    <a:pt x="1551" y="872"/>
                    <a:pt x="1536" y="902"/>
                  </a:cubicBezTo>
                  <a:cubicBezTo>
                    <a:pt x="1502" y="970"/>
                    <a:pt x="1430" y="1008"/>
                    <a:pt x="1368" y="1046"/>
                  </a:cubicBezTo>
                  <a:cubicBezTo>
                    <a:pt x="1348" y="1058"/>
                    <a:pt x="1330" y="1075"/>
                    <a:pt x="1308" y="1082"/>
                  </a:cubicBezTo>
                  <a:cubicBezTo>
                    <a:pt x="1284" y="1090"/>
                    <a:pt x="1236" y="1106"/>
                    <a:pt x="1236" y="1106"/>
                  </a:cubicBezTo>
                  <a:cubicBezTo>
                    <a:pt x="924" y="1073"/>
                    <a:pt x="1084" y="1078"/>
                    <a:pt x="756" y="1094"/>
                  </a:cubicBezTo>
                  <a:cubicBezTo>
                    <a:pt x="686" y="1108"/>
                    <a:pt x="621" y="1137"/>
                    <a:pt x="552" y="1154"/>
                  </a:cubicBezTo>
                  <a:cubicBezTo>
                    <a:pt x="463" y="1176"/>
                    <a:pt x="380" y="1191"/>
                    <a:pt x="288" y="1202"/>
                  </a:cubicBezTo>
                  <a:cubicBezTo>
                    <a:pt x="214" y="1177"/>
                    <a:pt x="138" y="1174"/>
                    <a:pt x="72" y="1130"/>
                  </a:cubicBezTo>
                  <a:cubicBezTo>
                    <a:pt x="28" y="1065"/>
                    <a:pt x="18" y="1047"/>
                    <a:pt x="0" y="974"/>
                  </a:cubicBezTo>
                  <a:cubicBezTo>
                    <a:pt x="8" y="950"/>
                    <a:pt x="16" y="926"/>
                    <a:pt x="24" y="902"/>
                  </a:cubicBezTo>
                  <a:cubicBezTo>
                    <a:pt x="38" y="860"/>
                    <a:pt x="103" y="853"/>
                    <a:pt x="132" y="842"/>
                  </a:cubicBezTo>
                  <a:cubicBezTo>
                    <a:pt x="175" y="825"/>
                    <a:pt x="225" y="820"/>
                    <a:pt x="264" y="794"/>
                  </a:cubicBezTo>
                  <a:cubicBezTo>
                    <a:pt x="311" y="763"/>
                    <a:pt x="286" y="775"/>
                    <a:pt x="336" y="758"/>
                  </a:cubicBezTo>
                  <a:cubicBezTo>
                    <a:pt x="380" y="627"/>
                    <a:pt x="310" y="826"/>
                    <a:pt x="372" y="686"/>
                  </a:cubicBezTo>
                  <a:cubicBezTo>
                    <a:pt x="393" y="638"/>
                    <a:pt x="407" y="582"/>
                    <a:pt x="420" y="530"/>
                  </a:cubicBezTo>
                  <a:cubicBezTo>
                    <a:pt x="424" y="438"/>
                    <a:pt x="425" y="346"/>
                    <a:pt x="432" y="254"/>
                  </a:cubicBezTo>
                  <a:cubicBezTo>
                    <a:pt x="436" y="202"/>
                    <a:pt x="470" y="176"/>
                    <a:pt x="504" y="146"/>
                  </a:cubicBezTo>
                  <a:cubicBezTo>
                    <a:pt x="558" y="98"/>
                    <a:pt x="600" y="42"/>
                    <a:pt x="660" y="2"/>
                  </a:cubicBezTo>
                  <a:cubicBezTo>
                    <a:pt x="817" y="16"/>
                    <a:pt x="750" y="0"/>
                    <a:pt x="864" y="38"/>
                  </a:cubicBezTo>
                  <a:cubicBezTo>
                    <a:pt x="888" y="46"/>
                    <a:pt x="936" y="62"/>
                    <a:pt x="936" y="62"/>
                  </a:cubicBezTo>
                  <a:cubicBezTo>
                    <a:pt x="940" y="74"/>
                    <a:pt x="940" y="88"/>
                    <a:pt x="948" y="98"/>
                  </a:cubicBezTo>
                  <a:cubicBezTo>
                    <a:pt x="969" y="124"/>
                    <a:pt x="1004" y="122"/>
                    <a:pt x="972" y="122"/>
                  </a:cubicBezTo>
                  <a:close/>
                </a:path>
              </a:pathLst>
            </a:custGeom>
            <a:solidFill>
              <a:srgbClr val="CC000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284" y="1188"/>
              <a:ext cx="1068" cy="1008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764" y="1548"/>
              <a:ext cx="96" cy="216"/>
            </a:xfrm>
            <a:prstGeom prst="can">
              <a:avLst>
                <a:gd fmla="val 56250" name="adj"/>
              </a:avLst>
            </a:prstGeom>
            <a:solidFill>
              <a:srgbClr val="0033C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750" y="1733550"/>
            <a:ext cx="3365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6540776" y="3352800"/>
            <a:ext cx="2374624" cy="60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(Wireless Communications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-2500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Andrea Goldsmith)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Points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361950" y="1524000"/>
            <a:ext cx="83629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Random attenuation due to shadowing modeled as log-normal (empirical parameters)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Shadowing decorrelates over decorrelation distance</a:t>
            </a:r>
            <a:endParaRPr/>
          </a:p>
          <a:p>
            <a:pPr indent="-209550" lvl="0" marL="342900" rtl="0" algn="l">
              <a:lnSpc>
                <a:spcPct val="2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Combined path loss and shadowing leads to outage and amoeba-like cell shapes</a:t>
            </a:r>
            <a:endParaRPr/>
          </a:p>
          <a:p>
            <a:pPr indent="-209550" lvl="0" marL="342900" rtl="0" algn="l">
              <a:lnSpc>
                <a:spcPct val="3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Cellular coverage area dictates the percentage of locations within a cell that are not in outage</a:t>
            </a:r>
            <a:endParaRPr/>
          </a:p>
          <a:p>
            <a:pPr indent="-209550" lvl="0" marL="342900" rtl="0" algn="l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Path loss and shadowing parameters are obtained from empirical measurements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Red">
  <a:themeElements>
    <a:clrScheme name="">
      <a:dk1>
        <a:srgbClr val="474747"/>
      </a:dk1>
      <a:lt1>
        <a:srgbClr val="FFFFFF"/>
      </a:lt1>
      <a:dk2>
        <a:srgbClr val="772655"/>
      </a:dk2>
      <a:lt2>
        <a:srgbClr val="00DFCA"/>
      </a:lt2>
      <a:accent1>
        <a:srgbClr val="DC0081"/>
      </a:accent1>
      <a:accent2>
        <a:srgbClr val="FAFD00"/>
      </a:accent2>
      <a:accent3>
        <a:srgbClr val="BDACB4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1999-01-27T20:08:30Z</dcterms:created>
  <dc:creator>Andrea Goldsmith</dc:creator>
</cp:coreProperties>
</file>