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hFtr/j2c70iEM8H7940G8tCBdZQ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4" name="Google Shape;64;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rdl-eyLIGJ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N4gue7bGInY"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www.youtube.com/watch?v=dAvMVW5CoM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2208213" y="1916114"/>
            <a:ext cx="7772400" cy="1470025"/>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FF0000"/>
              </a:buClr>
              <a:buSzPts val="6000"/>
              <a:buFont typeface="Arial"/>
              <a:buNone/>
            </a:pPr>
            <a:r>
              <a:rPr lang="en-US" b="1">
                <a:solidFill>
                  <a:srgbClr val="FF0000"/>
                </a:solidFill>
              </a:rPr>
              <a:t>UNIT I – BASICS OF SDN</a:t>
            </a:r>
            <a:endParaRPr>
              <a:solidFill>
                <a:srgbClr val="FF0000"/>
              </a:solidFill>
            </a:endParaRPr>
          </a:p>
        </p:txBody>
      </p:sp>
      <p:sp>
        <p:nvSpPr>
          <p:cNvPr id="85" name="Google Shape;85;p1"/>
          <p:cNvSpPr txBox="1">
            <a:spLocks noGrp="1"/>
          </p:cNvSpPr>
          <p:nvPr>
            <p:ph type="subTitle" idx="1"/>
          </p:nvPr>
        </p:nvSpPr>
        <p:spPr>
          <a:xfrm>
            <a:off x="2135188" y="3429001"/>
            <a:ext cx="7777162" cy="2447925"/>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rgbClr val="C00000"/>
              </a:buClr>
              <a:buSzPct val="100000"/>
              <a:buNone/>
            </a:pPr>
            <a:r>
              <a:rPr lang="en-US" b="1">
                <a:solidFill>
                  <a:srgbClr val="C00000"/>
                </a:solidFill>
              </a:rPr>
              <a:t>Distributed Control Planes- IP and MPLS :</a:t>
            </a:r>
            <a:endParaRPr/>
          </a:p>
          <a:p>
            <a:pPr marL="0" lvl="0" indent="0" algn="l" rtl="0">
              <a:lnSpc>
                <a:spcPct val="90000"/>
              </a:lnSpc>
              <a:spcBef>
                <a:spcPts val="1000"/>
              </a:spcBef>
              <a:spcAft>
                <a:spcPts val="0"/>
              </a:spcAft>
              <a:buClr>
                <a:schemeClr val="dk1"/>
              </a:buClr>
              <a:buSzPct val="100000"/>
              <a:buNone/>
            </a:pPr>
            <a:r>
              <a:rPr lang="en-US" b="1">
                <a:solidFill>
                  <a:schemeClr val="dk1"/>
                </a:solidFill>
              </a:rPr>
              <a:t>Creating the IP Underlay, Convergence Time  </a:t>
            </a:r>
            <a:endParaRPr/>
          </a:p>
          <a:p>
            <a:pPr marL="0" lvl="0" indent="0" algn="l" rtl="0">
              <a:lnSpc>
                <a:spcPct val="90000"/>
              </a:lnSpc>
              <a:spcBef>
                <a:spcPts val="1000"/>
              </a:spcBef>
              <a:spcAft>
                <a:spcPts val="0"/>
              </a:spcAft>
              <a:buClr>
                <a:schemeClr val="dk1"/>
              </a:buClr>
              <a:buSzPct val="100000"/>
              <a:buNone/>
            </a:pPr>
            <a:r>
              <a:rPr lang="en-US" b="1">
                <a:solidFill>
                  <a:schemeClr val="dk1"/>
                </a:solidFill>
              </a:rPr>
              <a:t>Load Balancing ,High Availability</a:t>
            </a:r>
            <a:endParaRPr/>
          </a:p>
          <a:p>
            <a:pPr marL="0" lvl="0" indent="0" algn="l" rtl="0">
              <a:lnSpc>
                <a:spcPct val="90000"/>
              </a:lnSpc>
              <a:spcBef>
                <a:spcPts val="1000"/>
              </a:spcBef>
              <a:spcAft>
                <a:spcPts val="0"/>
              </a:spcAft>
              <a:buClr>
                <a:schemeClr val="dk1"/>
              </a:buClr>
              <a:buSzPct val="100000"/>
              <a:buNone/>
            </a:pPr>
            <a:r>
              <a:rPr lang="en-US" b="1">
                <a:solidFill>
                  <a:schemeClr val="dk1"/>
                </a:solidFill>
              </a:rPr>
              <a:t>Creating the MPLS Overlay</a:t>
            </a:r>
            <a:endParaRPr/>
          </a:p>
          <a:p>
            <a:pPr marL="0" lvl="0" indent="0" algn="l" rtl="0">
              <a:lnSpc>
                <a:spcPct val="90000"/>
              </a:lnSpc>
              <a:spcBef>
                <a:spcPts val="1000"/>
              </a:spcBef>
              <a:spcAft>
                <a:spcPts val="0"/>
              </a:spcAft>
              <a:buClr>
                <a:schemeClr val="dk1"/>
              </a:buClr>
              <a:buSzPct val="100000"/>
              <a:buNone/>
            </a:pPr>
            <a:r>
              <a:rPr lang="en-US" b="1">
                <a:solidFill>
                  <a:schemeClr val="dk1"/>
                </a:solidFill>
              </a:rPr>
              <a:t>Replication</a:t>
            </a:r>
            <a:endParaRPr/>
          </a:p>
          <a:p>
            <a:pPr marL="0" lvl="0" indent="0" algn="l" rtl="0">
              <a:lnSpc>
                <a:spcPct val="90000"/>
              </a:lnSpc>
              <a:spcBef>
                <a:spcPts val="1000"/>
              </a:spcBef>
              <a:spcAft>
                <a:spcPts val="0"/>
              </a:spcAft>
              <a:buClr>
                <a:schemeClr val="dk1"/>
              </a:buClr>
              <a:buSzPct val="100000"/>
              <a:buNone/>
            </a:pPr>
            <a:endParaRPr b="1">
              <a:solidFill>
                <a:srgbClr val="C00000"/>
              </a:solidFill>
            </a:endParaRPr>
          </a:p>
          <a:p>
            <a:pPr marL="0" lvl="0" indent="0" algn="l" rtl="0">
              <a:lnSpc>
                <a:spcPct val="90000"/>
              </a:lnSpc>
              <a:spcBef>
                <a:spcPts val="1000"/>
              </a:spcBef>
              <a:spcAft>
                <a:spcPts val="0"/>
              </a:spcAft>
              <a:buClr>
                <a:srgbClr val="C00000"/>
              </a:buClr>
              <a:buSzPct val="100000"/>
              <a:buNone/>
            </a:pPr>
            <a:r>
              <a:rPr lang="en-US" b="1">
                <a:solidFill>
                  <a:srgbClr val="C00000"/>
                </a:solidFill>
              </a:rPr>
              <a:t>Reference:</a:t>
            </a:r>
            <a:r>
              <a:rPr lang="en-US">
                <a:solidFill>
                  <a:schemeClr val="dk1"/>
                </a:solidFill>
              </a:rPr>
              <a:t> </a:t>
            </a:r>
            <a:r>
              <a:rPr lang="en-US" sz="2600" b="1">
                <a:solidFill>
                  <a:srgbClr val="B907AC"/>
                </a:solidFill>
              </a:rPr>
              <a:t>Ref. 2, Ch.2 (Page. 28 to Page 37 </a:t>
            </a:r>
            <a:r>
              <a:rPr lang="en-US" sz="2500" b="1">
                <a:solidFill>
                  <a:srgbClr val="B907AC"/>
                </a:solidFill>
              </a:rPr>
              <a:t>  </a:t>
            </a:r>
            <a:endParaRPr b="1">
              <a:solidFill>
                <a:srgbClr val="B907AC"/>
              </a:solidFill>
            </a:endParaRPr>
          </a:p>
          <a:p>
            <a:pPr marL="0" lvl="0" indent="0" algn="ctr" rtl="0">
              <a:lnSpc>
                <a:spcPct val="90000"/>
              </a:lnSpc>
              <a:spcBef>
                <a:spcPts val="1000"/>
              </a:spcBef>
              <a:spcAft>
                <a:spcPts val="0"/>
              </a:spcAft>
              <a:buClr>
                <a:schemeClr val="dk1"/>
              </a:buClr>
              <a:buSzPct val="100000"/>
              <a:buNone/>
            </a:pPr>
            <a:endParaRPr>
              <a:solidFill>
                <a:schemeClr val="dk1"/>
              </a:solidFill>
            </a:endParaRPr>
          </a:p>
        </p:txBody>
      </p:sp>
      <p:sp>
        <p:nvSpPr>
          <p:cNvPr id="86" name="Google Shape;86;p1"/>
          <p:cNvSpPr txBox="1"/>
          <p:nvPr/>
        </p:nvSpPr>
        <p:spPr>
          <a:xfrm>
            <a:off x="2309813" y="500064"/>
            <a:ext cx="7772400" cy="1470025"/>
          </a:xfrm>
          <a:prstGeom prst="rect">
            <a:avLst/>
          </a:prstGeom>
          <a:noFill/>
          <a:ln>
            <a:noFill/>
          </a:ln>
        </p:spPr>
        <p:txBody>
          <a:bodyPr spcFirstLastPara="1" wrap="square" lIns="91425" tIns="45700" rIns="91425" bIns="45700" anchor="ctr" anchorCtr="0">
            <a:normAutofit/>
          </a:bodyPr>
          <a:lstStyle/>
          <a:p>
            <a:pPr marL="0" marR="0" lvl="0" indent="0" algn="ctr" rtl="0">
              <a:spcBef>
                <a:spcPts val="0"/>
              </a:spcBef>
              <a:spcAft>
                <a:spcPts val="0"/>
              </a:spcAft>
              <a:buNone/>
            </a:pPr>
            <a:r>
              <a:rPr lang="en-US" sz="4400" b="1" i="0" u="none" strike="noStrike" cap="none">
                <a:solidFill>
                  <a:srgbClr val="1E4E79"/>
                </a:solidFill>
                <a:latin typeface="Arial"/>
                <a:ea typeface="Arial"/>
                <a:cs typeface="Arial"/>
                <a:sym typeface="Arial"/>
              </a:rPr>
              <a:t>UNIT I – SESSION 1</a:t>
            </a:r>
            <a:endParaRPr sz="4400" b="0" i="0" u="none" strike="noStrike" cap="none">
              <a:solidFill>
                <a:srgbClr val="1E4E79"/>
              </a:solidFill>
              <a:latin typeface="Arial"/>
              <a:ea typeface="Arial"/>
              <a:cs typeface="Arial"/>
              <a:sym typeface="Arial"/>
            </a:endParaRPr>
          </a:p>
        </p:txBody>
      </p:sp>
      <p:sp>
        <p:nvSpPr>
          <p:cNvPr id="87" name="Google Shape;87;p1"/>
          <p:cNvSpPr/>
          <p:nvPr/>
        </p:nvSpPr>
        <p:spPr>
          <a:xfrm>
            <a:off x="3595688" y="785813"/>
            <a:ext cx="5072062" cy="857250"/>
          </a:xfrm>
          <a:prstGeom prst="rect">
            <a:avLst/>
          </a:prstGeom>
          <a:solidFill>
            <a:srgbClr val="7030A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i="0" u="none" strike="noStrike" cap="none">
                <a:solidFill>
                  <a:schemeClr val="lt1"/>
                </a:solidFill>
                <a:latin typeface="Arial"/>
                <a:ea typeface="Arial"/>
                <a:cs typeface="Arial"/>
                <a:sym typeface="Arial"/>
              </a:rPr>
              <a:t>SESSION 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Arial"/>
              <a:buNone/>
            </a:pPr>
            <a:r>
              <a:rPr lang="en-US" sz="2800">
                <a:latin typeface="Arial"/>
                <a:ea typeface="Arial"/>
                <a:cs typeface="Arial"/>
                <a:sym typeface="Arial"/>
              </a:rPr>
              <a:t>1.1..4.High Availability</a:t>
            </a:r>
            <a:endParaRPr/>
          </a:p>
        </p:txBody>
      </p:sp>
      <p:sp>
        <p:nvSpPr>
          <p:cNvPr id="138" name="Google Shape;138;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200"/>
              <a:buChar char="•"/>
            </a:pPr>
            <a:r>
              <a:rPr lang="en-US" sz="2200">
                <a:latin typeface="Arial"/>
                <a:ea typeface="Arial"/>
                <a:cs typeface="Arial"/>
                <a:sym typeface="Arial"/>
              </a:rPr>
              <a:t>High Availability in the distributed IP context is provided through several mechanisms:</a:t>
            </a:r>
            <a:endParaRPr/>
          </a:p>
          <a:p>
            <a:pPr marL="114300" lvl="0" indent="0" algn="just" rtl="0">
              <a:lnSpc>
                <a:spcPct val="90000"/>
              </a:lnSpc>
              <a:spcBef>
                <a:spcPts val="1000"/>
              </a:spcBef>
              <a:spcAft>
                <a:spcPts val="0"/>
              </a:spcAft>
              <a:buClr>
                <a:schemeClr val="dk1"/>
              </a:buClr>
              <a:buSzPts val="2200"/>
              <a:buNone/>
            </a:pPr>
            <a:r>
              <a:rPr lang="en-US" sz="2200">
                <a:latin typeface="Arial"/>
                <a:ea typeface="Arial"/>
                <a:cs typeface="Arial"/>
                <a:sym typeface="Arial"/>
              </a:rPr>
              <a:t>• Redundancy at the network level (the “two of everything” approach, where redundant routers/switches and redundant paths in the network design allow for the failure of a link or element).</a:t>
            </a:r>
            <a:endParaRPr/>
          </a:p>
          <a:p>
            <a:pPr marL="114300" lvl="0" indent="0" algn="just" rtl="0">
              <a:lnSpc>
                <a:spcPct val="90000"/>
              </a:lnSpc>
              <a:spcBef>
                <a:spcPts val="1000"/>
              </a:spcBef>
              <a:spcAft>
                <a:spcPts val="0"/>
              </a:spcAft>
              <a:buClr>
                <a:schemeClr val="dk1"/>
              </a:buClr>
              <a:buSzPts val="2200"/>
              <a:buNone/>
            </a:pPr>
            <a:r>
              <a:rPr lang="en-US" sz="2200">
                <a:latin typeface="Arial"/>
                <a:ea typeface="Arial"/>
                <a:cs typeface="Arial"/>
                <a:sym typeface="Arial"/>
              </a:rPr>
              <a:t>• Redundancy at the element level using redundant route processors/switch control modules. The redundant processors can work in either a stateless active/standby mode (which normally implies an interruption in forwarding if there is no alternative path) or through stateful mirroring of control process data (e.g., nonstop routing).</a:t>
            </a:r>
            <a:endParaRPr sz="22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en-US" sz="3600" dirty="0">
                <a:latin typeface="Arial"/>
                <a:ea typeface="Arial"/>
                <a:cs typeface="Arial"/>
                <a:sym typeface="Arial"/>
              </a:rPr>
              <a:t>1.2.</a:t>
            </a:r>
            <a:r>
              <a:rPr lang="en-US" sz="3600" u="sng" dirty="0">
                <a:latin typeface="Arial"/>
                <a:ea typeface="Arial"/>
                <a:cs typeface="Arial"/>
                <a:sym typeface="Arial"/>
              </a:rPr>
              <a:t>Creating the MPLS Overlay</a:t>
            </a:r>
            <a:endParaRPr u="sng" dirty="0"/>
          </a:p>
        </p:txBody>
      </p:sp>
      <p:sp>
        <p:nvSpPr>
          <p:cNvPr id="144" name="Google Shape;144;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dirty="0">
                <a:latin typeface="Arial"/>
                <a:ea typeface="Arial"/>
                <a:cs typeface="Arial"/>
                <a:sym typeface="Arial"/>
              </a:rPr>
              <a:t>In terms of a discussion of SDN, MPLS is an addition to the packet header—an encapsulation that allows the operator of an IP network to create overlays or logical tunnels on the IP network (the underlay), as shown in Figure</a:t>
            </a:r>
          </a:p>
          <a:p>
            <a:pPr marL="228600" lvl="0" indent="-228600" algn="just" rtl="0">
              <a:lnSpc>
                <a:spcPct val="90000"/>
              </a:lnSpc>
              <a:spcBef>
                <a:spcPts val="0"/>
              </a:spcBef>
              <a:spcAft>
                <a:spcPts val="0"/>
              </a:spcAft>
              <a:buClr>
                <a:schemeClr val="dk1"/>
              </a:buClr>
              <a:buSzPts val="2400"/>
              <a:buChar char="•"/>
            </a:pPr>
            <a:endParaRPr lang="en-US" sz="2400" dirty="0"/>
          </a:p>
          <a:p>
            <a:pPr marL="228600" lvl="0" indent="-228600" algn="just" rtl="0">
              <a:lnSpc>
                <a:spcPct val="90000"/>
              </a:lnSpc>
              <a:spcBef>
                <a:spcPts val="0"/>
              </a:spcBef>
              <a:spcAft>
                <a:spcPts val="0"/>
              </a:spcAft>
              <a:buClr>
                <a:schemeClr val="dk1"/>
              </a:buClr>
              <a:buSzPts val="2400"/>
              <a:buChar char="•"/>
            </a:pPr>
            <a:r>
              <a:rPr lang="en-IN" sz="2400" dirty="0">
                <a:latin typeface="Arial"/>
                <a:ea typeface="Arial"/>
                <a:cs typeface="Arial"/>
                <a:sym typeface="Arial"/>
                <a:hlinkClick r:id="rId3"/>
              </a:rPr>
              <a:t>https://www.youtube.com/watch?v=rdl-eyLIGJE</a:t>
            </a:r>
            <a:r>
              <a:rPr lang="en-US" sz="2400" dirty="0">
                <a:latin typeface="Arial"/>
                <a:ea typeface="Arial"/>
                <a:cs typeface="Arial"/>
                <a:sym typeface="Arial"/>
              </a:rPr>
              <a:t> </a:t>
            </a:r>
            <a:endParaRPr sz="2400" dirty="0">
              <a:latin typeface="Arial"/>
              <a:ea typeface="Arial"/>
              <a:cs typeface="Arial"/>
              <a:sym typeface="Arial"/>
            </a:endParaRPr>
          </a:p>
        </p:txBody>
      </p:sp>
      <p:sp>
        <p:nvSpPr>
          <p:cNvPr id="145" name="Google Shape;145;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600"/>
              <a:buChar char="•"/>
            </a:pPr>
            <a:r>
              <a:rPr lang="en-US" sz="1600"/>
              <a:t>An MPLS VPN (VRF label distribution via route reflection) over an OSPF multiarea underlay</a:t>
            </a:r>
            <a:endParaRPr/>
          </a:p>
        </p:txBody>
      </p:sp>
      <p:pic>
        <p:nvPicPr>
          <p:cNvPr id="146" name="Google Shape;146;p10"/>
          <p:cNvPicPr preferRelativeResize="0"/>
          <p:nvPr/>
        </p:nvPicPr>
        <p:blipFill rotWithShape="1">
          <a:blip r:embed="rId4">
            <a:alphaModFix/>
          </a:blip>
          <a:srcRect/>
          <a:stretch/>
        </p:blipFill>
        <p:spPr>
          <a:xfrm>
            <a:off x="6352578" y="2560003"/>
            <a:ext cx="5153622" cy="36169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1"/>
          <p:cNvSpPr txBox="1">
            <a:spLocks noGrp="1"/>
          </p:cNvSpPr>
          <p:nvPr>
            <p:ph type="title"/>
          </p:nvPr>
        </p:nvSpPr>
        <p:spPr>
          <a:xfrm>
            <a:off x="914400" y="213676"/>
            <a:ext cx="10515600" cy="70213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MPLS label</a:t>
            </a:r>
            <a:endParaRPr/>
          </a:p>
        </p:txBody>
      </p:sp>
      <p:sp>
        <p:nvSpPr>
          <p:cNvPr id="152" name="Google Shape;152;p11"/>
          <p:cNvSpPr txBox="1">
            <a:spLocks noGrp="1"/>
          </p:cNvSpPr>
          <p:nvPr>
            <p:ph type="body" idx="1"/>
          </p:nvPr>
        </p:nvSpPr>
        <p:spPr>
          <a:xfrm>
            <a:off x="554200" y="812800"/>
            <a:ext cx="5363292" cy="5831524"/>
          </a:xfrm>
          <a:prstGeom prst="rect">
            <a:avLst/>
          </a:prstGeom>
          <a:noFill/>
          <a:ln>
            <a:noFill/>
          </a:ln>
        </p:spPr>
        <p:txBody>
          <a:bodyPr spcFirstLastPara="1" wrap="square" lIns="91425" tIns="45700" rIns="91425" bIns="45700" anchor="t" anchorCtr="0">
            <a:noAutofit/>
          </a:bodyPr>
          <a:lstStyle/>
          <a:p>
            <a:pPr marL="228600" lvl="0" indent="-228600" algn="just" rtl="0">
              <a:lnSpc>
                <a:spcPct val="110000"/>
              </a:lnSpc>
              <a:spcBef>
                <a:spcPts val="0"/>
              </a:spcBef>
              <a:spcAft>
                <a:spcPts val="0"/>
              </a:spcAft>
              <a:buClr>
                <a:schemeClr val="dk1"/>
              </a:buClr>
              <a:buSzPts val="1600"/>
              <a:buChar char="•"/>
            </a:pPr>
            <a:r>
              <a:rPr lang="en-US" sz="1600" dirty="0">
                <a:latin typeface="Arial"/>
                <a:ea typeface="Arial"/>
                <a:cs typeface="Arial"/>
                <a:sym typeface="Arial"/>
              </a:rPr>
              <a:t>The label itself is 24 bits, which means there are 1,048,575 labels</a:t>
            </a:r>
            <a:endParaRPr dirty="0"/>
          </a:p>
          <a:p>
            <a:pPr marL="228600" lvl="0" indent="-228600" algn="just" rtl="0">
              <a:lnSpc>
                <a:spcPct val="110000"/>
              </a:lnSpc>
              <a:spcBef>
                <a:spcPts val="1000"/>
              </a:spcBef>
              <a:spcAft>
                <a:spcPts val="0"/>
              </a:spcAft>
              <a:buClr>
                <a:schemeClr val="dk1"/>
              </a:buClr>
              <a:buSzPts val="1600"/>
              <a:buChar char="•"/>
            </a:pPr>
            <a:r>
              <a:rPr lang="en-US" sz="1600" dirty="0">
                <a:latin typeface="Arial"/>
                <a:ea typeface="Arial"/>
                <a:cs typeface="Arial"/>
                <a:sym typeface="Arial"/>
              </a:rPr>
              <a:t>Labels can be stacked in a LIFO (last in, first out) order. The stacking of labels allows for the creation of multiple services or tunnels across a network. These were precursors to today’s network overlays.</a:t>
            </a:r>
            <a:endParaRPr dirty="0"/>
          </a:p>
          <a:p>
            <a:pPr marL="228600" lvl="0" indent="-228600" algn="just" rtl="0">
              <a:lnSpc>
                <a:spcPct val="110000"/>
              </a:lnSpc>
              <a:spcBef>
                <a:spcPts val="1000"/>
              </a:spcBef>
              <a:spcAft>
                <a:spcPts val="0"/>
              </a:spcAft>
              <a:buClr>
                <a:schemeClr val="dk1"/>
              </a:buClr>
              <a:buSzPts val="1600"/>
              <a:buChar char="•"/>
            </a:pPr>
            <a:r>
              <a:rPr lang="en-US" sz="1600" dirty="0">
                <a:latin typeface="Arial"/>
                <a:ea typeface="Arial"/>
                <a:cs typeface="Arial"/>
                <a:sym typeface="Arial"/>
              </a:rPr>
              <a:t>• A single label can enable an expedited lookup in the label table versus the IP forwarding table.</a:t>
            </a:r>
            <a:endParaRPr dirty="0"/>
          </a:p>
          <a:p>
            <a:pPr marL="228600" lvl="0" indent="-228600" algn="just" rtl="0">
              <a:lnSpc>
                <a:spcPct val="110000"/>
              </a:lnSpc>
              <a:spcBef>
                <a:spcPts val="1000"/>
              </a:spcBef>
              <a:spcAft>
                <a:spcPts val="0"/>
              </a:spcAft>
              <a:buClr>
                <a:schemeClr val="dk1"/>
              </a:buClr>
              <a:buSzPts val="1600"/>
              <a:buChar char="•"/>
            </a:pPr>
            <a:r>
              <a:rPr lang="en-US" sz="1600" dirty="0">
                <a:latin typeface="Arial"/>
                <a:ea typeface="Arial"/>
                <a:cs typeface="Arial"/>
                <a:sym typeface="Arial"/>
              </a:rPr>
              <a:t>• Two labels create an abstraction that enables isolation, like that of the VPN where the external label expedites forwarding to an element with multiple virtual instances (VRFs) whose discriminator is the inner label as shown in Figure </a:t>
            </a:r>
            <a:endParaRPr dirty="0"/>
          </a:p>
          <a:p>
            <a:pPr marL="228600" lvl="0" indent="-228600" algn="just" rtl="0">
              <a:lnSpc>
                <a:spcPct val="110000"/>
              </a:lnSpc>
              <a:spcBef>
                <a:spcPts val="1000"/>
              </a:spcBef>
              <a:spcAft>
                <a:spcPts val="0"/>
              </a:spcAft>
              <a:buClr>
                <a:schemeClr val="dk1"/>
              </a:buClr>
              <a:buSzPts val="1600"/>
              <a:buChar char="•"/>
            </a:pPr>
            <a:r>
              <a:rPr lang="en-US" sz="1600" dirty="0">
                <a:latin typeface="Arial"/>
                <a:ea typeface="Arial"/>
                <a:cs typeface="Arial"/>
                <a:sym typeface="Arial"/>
              </a:rPr>
              <a:t>• Three or four labels create abstractions that enable the same forwarding through an intervening tunnel (unprotected or protected), like VPNs constructed over traffic engineering tunnels (with or without fast reroute protection).</a:t>
            </a:r>
            <a:endParaRPr sz="1600" dirty="0">
              <a:latin typeface="Arial"/>
              <a:ea typeface="Arial"/>
              <a:cs typeface="Arial"/>
              <a:sym typeface="Arial"/>
            </a:endParaRPr>
          </a:p>
        </p:txBody>
      </p:sp>
      <p:sp>
        <p:nvSpPr>
          <p:cNvPr id="153" name="Google Shape;153;p11"/>
          <p:cNvSpPr txBox="1">
            <a:spLocks noGrp="1"/>
          </p:cNvSpPr>
          <p:nvPr>
            <p:ph type="body" idx="2"/>
          </p:nvPr>
        </p:nvSpPr>
        <p:spPr>
          <a:xfrm>
            <a:off x="6172200" y="1026160"/>
            <a:ext cx="5181600" cy="5150803"/>
          </a:xfrm>
          <a:prstGeom prst="rect">
            <a:avLst/>
          </a:prstGeom>
          <a:noFill/>
          <a:ln>
            <a:noFill/>
          </a:ln>
        </p:spPr>
        <p:txBody>
          <a:bodyPr spcFirstLastPara="1" wrap="square" lIns="91425" tIns="45700" rIns="91425" bIns="45700" anchor="t" anchorCtr="0">
            <a:normAutofit/>
          </a:bodyPr>
          <a:lstStyle/>
          <a:p>
            <a:pPr marL="228600" lvl="0" indent="-139700" algn="l" rtl="0">
              <a:lnSpc>
                <a:spcPct val="90000"/>
              </a:lnSpc>
              <a:spcBef>
                <a:spcPts val="0"/>
              </a:spcBef>
              <a:spcAft>
                <a:spcPts val="0"/>
              </a:spcAft>
              <a:buClr>
                <a:schemeClr val="dk1"/>
              </a:buClr>
              <a:buSzPts val="1400"/>
              <a:buNone/>
            </a:pPr>
            <a:endParaRPr sz="1400"/>
          </a:p>
          <a:p>
            <a:pPr marL="228600" lvl="0" indent="-139700" algn="l" rtl="0">
              <a:lnSpc>
                <a:spcPct val="90000"/>
              </a:lnSpc>
              <a:spcBef>
                <a:spcPts val="1000"/>
              </a:spcBef>
              <a:spcAft>
                <a:spcPts val="0"/>
              </a:spcAft>
              <a:buClr>
                <a:schemeClr val="dk1"/>
              </a:buClr>
              <a:buSzPts val="1400"/>
              <a:buNone/>
            </a:pPr>
            <a:endParaRPr sz="1400"/>
          </a:p>
          <a:p>
            <a:pPr marL="228600" lvl="0" indent="-139700" algn="l" rtl="0">
              <a:lnSpc>
                <a:spcPct val="90000"/>
              </a:lnSpc>
              <a:spcBef>
                <a:spcPts val="1000"/>
              </a:spcBef>
              <a:spcAft>
                <a:spcPts val="0"/>
              </a:spcAft>
              <a:buClr>
                <a:schemeClr val="dk1"/>
              </a:buClr>
              <a:buSzPts val="1400"/>
              <a:buNone/>
            </a:pPr>
            <a:endParaRPr sz="1400"/>
          </a:p>
          <a:p>
            <a:pPr marL="228600" lvl="0" indent="-228600" algn="l" rtl="0">
              <a:lnSpc>
                <a:spcPct val="90000"/>
              </a:lnSpc>
              <a:spcBef>
                <a:spcPts val="1000"/>
              </a:spcBef>
              <a:spcAft>
                <a:spcPts val="0"/>
              </a:spcAft>
              <a:buClr>
                <a:schemeClr val="dk1"/>
              </a:buClr>
              <a:buSzPts val="1400"/>
              <a:buChar char="•"/>
            </a:pPr>
            <a:r>
              <a:rPr lang="en-US" sz="1400"/>
              <a:t>An MPLS VPN (VRF label distribution via route reflection) over an MPLS TE core (all over an OSPF underlay</a:t>
            </a:r>
            <a:endParaRPr sz="1400"/>
          </a:p>
        </p:txBody>
      </p:sp>
      <p:pic>
        <p:nvPicPr>
          <p:cNvPr id="154" name="Google Shape;154;p11"/>
          <p:cNvPicPr preferRelativeResize="0"/>
          <p:nvPr/>
        </p:nvPicPr>
        <p:blipFill rotWithShape="1">
          <a:blip r:embed="rId3">
            <a:alphaModFix/>
          </a:blip>
          <a:srcRect/>
          <a:stretch/>
        </p:blipFill>
        <p:spPr>
          <a:xfrm>
            <a:off x="6281565" y="915807"/>
            <a:ext cx="4784362" cy="1100499"/>
          </a:xfrm>
          <a:prstGeom prst="rect">
            <a:avLst/>
          </a:prstGeom>
          <a:noFill/>
          <a:ln>
            <a:noFill/>
          </a:ln>
        </p:spPr>
      </p:pic>
      <p:pic>
        <p:nvPicPr>
          <p:cNvPr id="155" name="Google Shape;155;p11"/>
          <p:cNvPicPr preferRelativeResize="0"/>
          <p:nvPr/>
        </p:nvPicPr>
        <p:blipFill rotWithShape="1">
          <a:blip r:embed="rId4">
            <a:alphaModFix/>
          </a:blip>
          <a:srcRect/>
          <a:stretch/>
        </p:blipFill>
        <p:spPr>
          <a:xfrm>
            <a:off x="6023673" y="2787694"/>
            <a:ext cx="5300146" cy="3600000"/>
          </a:xfrm>
          <a:prstGeom prst="rect">
            <a:avLst/>
          </a:prstGeom>
          <a:noFill/>
          <a:ln>
            <a:noFill/>
          </a:ln>
        </p:spPr>
      </p:pic>
      <p:sp>
        <p:nvSpPr>
          <p:cNvPr id="3" name="TextBox 2">
            <a:extLst>
              <a:ext uri="{FF2B5EF4-FFF2-40B4-BE49-F238E27FC236}">
                <a16:creationId xmlns:a16="http://schemas.microsoft.com/office/drawing/2014/main" id="{0DBD19DA-1DBD-F7E3-C31A-8C6FE11D7C39}"/>
              </a:ext>
            </a:extLst>
          </p:cNvPr>
          <p:cNvSpPr txBox="1"/>
          <p:nvPr/>
        </p:nvSpPr>
        <p:spPr>
          <a:xfrm>
            <a:off x="868181" y="6336547"/>
            <a:ext cx="6093500" cy="307777"/>
          </a:xfrm>
          <a:prstGeom prst="rect">
            <a:avLst/>
          </a:prstGeom>
          <a:noFill/>
        </p:spPr>
        <p:txBody>
          <a:bodyPr wrap="square">
            <a:spAutoFit/>
          </a:bodyPr>
          <a:lstStyle/>
          <a:p>
            <a:r>
              <a:rPr lang="en-IN" dirty="0"/>
              <a:t>https://www.youtube.com/watch?v=Gvy7XSF4IiM&amp;t=234s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2"/>
          <p:cNvSpPr txBox="1">
            <a:spLocks noGrp="1"/>
          </p:cNvSpPr>
          <p:nvPr>
            <p:ph type="title"/>
          </p:nvPr>
        </p:nvSpPr>
        <p:spPr>
          <a:xfrm>
            <a:off x="838200" y="365125"/>
            <a:ext cx="10515600" cy="55943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a:buNone/>
            </a:pPr>
            <a:endParaRPr/>
          </a:p>
        </p:txBody>
      </p:sp>
      <p:sp>
        <p:nvSpPr>
          <p:cNvPr id="161" name="Google Shape;161;p12"/>
          <p:cNvSpPr txBox="1">
            <a:spLocks noGrp="1"/>
          </p:cNvSpPr>
          <p:nvPr>
            <p:ph type="body" idx="1"/>
          </p:nvPr>
        </p:nvSpPr>
        <p:spPr>
          <a:xfrm>
            <a:off x="838200" y="1118235"/>
            <a:ext cx="10515600" cy="6055360"/>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000"/>
              <a:buChar char="•"/>
            </a:pPr>
            <a:r>
              <a:rPr lang="en-US" sz="2000" b="1" dirty="0">
                <a:latin typeface="Arial"/>
                <a:ea typeface="Arial"/>
                <a:cs typeface="Arial"/>
                <a:sym typeface="Arial"/>
              </a:rPr>
              <a:t>The main aspects of MPLS operation involve label allocation, address binding, and label distribution—all of which are controlled by configuration:</a:t>
            </a:r>
            <a:endParaRPr b="1" dirty="0"/>
          </a:p>
          <a:p>
            <a:pPr marL="228600" lvl="0" indent="-228600" algn="just" rtl="0">
              <a:lnSpc>
                <a:spcPct val="90000"/>
              </a:lnSpc>
              <a:spcBef>
                <a:spcPts val="1000"/>
              </a:spcBef>
              <a:spcAft>
                <a:spcPts val="0"/>
              </a:spcAft>
              <a:buClr>
                <a:schemeClr val="dk1"/>
              </a:buClr>
              <a:buSzPts val="2000"/>
              <a:buChar char="•"/>
            </a:pPr>
            <a:r>
              <a:rPr lang="en-US" sz="2000" dirty="0">
                <a:latin typeface="Arial"/>
                <a:ea typeface="Arial"/>
                <a:cs typeface="Arial"/>
                <a:sym typeface="Arial"/>
              </a:rPr>
              <a:t>• The label distribution protocols can be LDP, RSVP(Resource Reservation Protocol) (and BGP for the labeled unicast address family). These control protocols have neighbor/session forming behaviors and information exchange.</a:t>
            </a:r>
            <a:endParaRPr dirty="0"/>
          </a:p>
          <a:p>
            <a:pPr marL="228600" lvl="0" indent="-228600" algn="just" rtl="0">
              <a:lnSpc>
                <a:spcPct val="90000"/>
              </a:lnSpc>
              <a:spcBef>
                <a:spcPts val="1000"/>
              </a:spcBef>
              <a:spcAft>
                <a:spcPts val="0"/>
              </a:spcAft>
              <a:buClr>
                <a:schemeClr val="dk1"/>
              </a:buClr>
              <a:buSzPts val="2000"/>
              <a:buChar char="•"/>
            </a:pPr>
            <a:r>
              <a:rPr lang="en-US" sz="2000" dirty="0">
                <a:latin typeface="Arial"/>
                <a:ea typeface="Arial"/>
                <a:cs typeface="Arial"/>
                <a:sym typeface="Arial"/>
              </a:rPr>
              <a:t>• Label allocation is normally dynamic, but label scale can be controlled somewhat in some vendor implementations particularly in the context of VPNs by per-VRF allocation or per-prefix/per-platform allocation. The assignment of these labels can be ordered (but this is not a requirement).</a:t>
            </a:r>
            <a:endParaRPr dirty="0"/>
          </a:p>
          <a:p>
            <a:pPr marL="228600" lvl="0" indent="-228600" algn="just" rtl="0">
              <a:lnSpc>
                <a:spcPct val="90000"/>
              </a:lnSpc>
              <a:spcBef>
                <a:spcPts val="1000"/>
              </a:spcBef>
              <a:spcAft>
                <a:spcPts val="0"/>
              </a:spcAft>
              <a:buClr>
                <a:schemeClr val="dk1"/>
              </a:buClr>
              <a:buSzPts val="2000"/>
              <a:buChar char="•"/>
            </a:pPr>
            <a:r>
              <a:rPr lang="en-US" sz="2000" dirty="0">
                <a:latin typeface="Arial"/>
                <a:ea typeface="Arial"/>
                <a:cs typeface="Arial"/>
                <a:sym typeface="Arial"/>
              </a:rPr>
              <a:t>• Label distribution can be downstream on-demand (e.g., RSVP for traffic engineering) or downstream unsolicited which is the default behavior of LDP.</a:t>
            </a:r>
            <a:endParaRPr dirty="0"/>
          </a:p>
          <a:p>
            <a:pPr marL="228600" lvl="0" indent="-228600" algn="just" rtl="0">
              <a:lnSpc>
                <a:spcPct val="90000"/>
              </a:lnSpc>
              <a:spcBef>
                <a:spcPts val="1000"/>
              </a:spcBef>
              <a:spcAft>
                <a:spcPts val="0"/>
              </a:spcAft>
              <a:buClr>
                <a:schemeClr val="dk1"/>
              </a:buClr>
              <a:buSzPts val="2000"/>
              <a:buChar char="•"/>
            </a:pPr>
            <a:r>
              <a:rPr lang="en-US" sz="2000" dirty="0">
                <a:latin typeface="Arial"/>
                <a:ea typeface="Arial"/>
                <a:cs typeface="Arial"/>
                <a:sym typeface="Arial"/>
              </a:rPr>
              <a:t>When MPLS is deployed, the forwarding behavior of the </a:t>
            </a:r>
            <a:r>
              <a:rPr lang="en-US" sz="2000" dirty="0">
                <a:solidFill>
                  <a:srgbClr val="FF0000"/>
                </a:solidFill>
                <a:latin typeface="Arial"/>
                <a:ea typeface="Arial"/>
                <a:cs typeface="Arial"/>
                <a:sym typeface="Arial"/>
              </a:rPr>
              <a:t>data plane changes from longest destination prefix match to a match of the topmost label on the label stack.</a:t>
            </a:r>
            <a:endParaRPr dirty="0"/>
          </a:p>
          <a:p>
            <a:pPr marL="228600" lvl="0" indent="-228600" algn="just" rtl="0">
              <a:lnSpc>
                <a:spcPct val="90000"/>
              </a:lnSpc>
              <a:spcBef>
                <a:spcPts val="1000"/>
              </a:spcBef>
              <a:spcAft>
                <a:spcPts val="0"/>
              </a:spcAft>
              <a:buClr>
                <a:schemeClr val="dk1"/>
              </a:buClr>
              <a:buSzPts val="2000"/>
              <a:buChar char="•"/>
            </a:pPr>
            <a:r>
              <a:rPr lang="en-US" sz="2000" dirty="0">
                <a:latin typeface="Arial"/>
                <a:ea typeface="Arial"/>
                <a:cs typeface="Arial"/>
                <a:sym typeface="Arial"/>
              </a:rPr>
              <a:t>The specific application of MPLS traffic-engineered tunnels allows </a:t>
            </a:r>
            <a:r>
              <a:rPr lang="en-US" sz="2000" dirty="0">
                <a:solidFill>
                  <a:srgbClr val="FF0000"/>
                </a:solidFill>
                <a:latin typeface="Arial"/>
                <a:ea typeface="Arial"/>
                <a:cs typeface="Arial"/>
                <a:sym typeface="Arial"/>
              </a:rPr>
              <a:t>the operator to control the path of tunnels and thus exploit areas of the network not used for ordinary destination prefix-based forwarding</a:t>
            </a:r>
            <a:endParaRPr dirty="0"/>
          </a:p>
        </p:txBody>
      </p:sp>
      <p:sp>
        <p:nvSpPr>
          <p:cNvPr id="3" name="TextBox 2">
            <a:extLst>
              <a:ext uri="{FF2B5EF4-FFF2-40B4-BE49-F238E27FC236}">
                <a16:creationId xmlns:a16="http://schemas.microsoft.com/office/drawing/2014/main" id="{1924A4C9-E7F8-3983-C919-AFAE6CB16CA5}"/>
              </a:ext>
            </a:extLst>
          </p:cNvPr>
          <p:cNvSpPr txBox="1"/>
          <p:nvPr/>
        </p:nvSpPr>
        <p:spPr>
          <a:xfrm>
            <a:off x="1172980" y="6338986"/>
            <a:ext cx="6093500" cy="523220"/>
          </a:xfrm>
          <a:prstGeom prst="rect">
            <a:avLst/>
          </a:prstGeom>
          <a:noFill/>
        </p:spPr>
        <p:txBody>
          <a:bodyPr wrap="square">
            <a:spAutoFit/>
          </a:bodyPr>
          <a:lstStyle/>
          <a:p>
            <a:r>
              <a:rPr lang="en-IN" dirty="0">
                <a:hlinkClick r:id="rId3"/>
              </a:rPr>
              <a:t>https://www.youtube.com/watch?v=N4gue7bGInY</a:t>
            </a:r>
            <a:endParaRPr lang="en-IN" dirty="0"/>
          </a:p>
          <a:p>
            <a:r>
              <a:rPr lang="en-IN" dirty="0">
                <a:hlinkClick r:id="rId4"/>
              </a:rPr>
              <a:t>https://www.youtube.com/watch?v=dAvMVW5CoMM</a:t>
            </a:r>
            <a:r>
              <a:rPr lang="en-IN"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en-US" sz="3600" dirty="0">
                <a:latin typeface="Arial"/>
                <a:ea typeface="Arial"/>
                <a:cs typeface="Arial"/>
                <a:sym typeface="Arial"/>
              </a:rPr>
              <a:t>Replication-Multicasting</a:t>
            </a:r>
            <a:endParaRPr dirty="0"/>
          </a:p>
        </p:txBody>
      </p:sp>
      <p:sp>
        <p:nvSpPr>
          <p:cNvPr id="167" name="Google Shape;16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400"/>
              <a:buChar char="•"/>
            </a:pPr>
            <a:r>
              <a:rPr lang="en-US" sz="2400">
                <a:latin typeface="Arial"/>
                <a:ea typeface="Arial"/>
                <a:cs typeface="Arial"/>
                <a:sym typeface="Arial"/>
              </a:rPr>
              <a:t>Both IP and MPLS distributed control apply equally to unicast and multicast, though they both require unique protocols and data structures for multicast replication</a:t>
            </a:r>
            <a:endParaRPr/>
          </a:p>
          <a:p>
            <a:pPr marL="228600" lvl="0" indent="-228600" algn="just" rtl="0">
              <a:lnSpc>
                <a:spcPct val="90000"/>
              </a:lnSpc>
              <a:spcBef>
                <a:spcPts val="1000"/>
              </a:spcBef>
              <a:spcAft>
                <a:spcPts val="0"/>
              </a:spcAft>
              <a:buClr>
                <a:schemeClr val="dk1"/>
              </a:buClr>
              <a:buSzPts val="2400"/>
              <a:buChar char="•"/>
            </a:pPr>
            <a:r>
              <a:rPr lang="en-US" sz="2400">
                <a:latin typeface="Arial"/>
                <a:ea typeface="Arial"/>
                <a:cs typeface="Arial"/>
                <a:sym typeface="Arial"/>
              </a:rPr>
              <a:t>Multicast replication has a fairly long history in IP-only networks, starting with DVMRP(Distance Vector Multicast Routing Protocol ), then MOSPF(Multicast Open Shortest Path First ), and evolving to PIM(Protocol-Independent Multicast). In MPLS networks, there have been recent developments around multicast in the VPN context (MVPN)</a:t>
            </a:r>
            <a:endParaRPr/>
          </a:p>
          <a:p>
            <a:pPr marL="228600" lvl="0" indent="-228600" algn="just" rtl="0">
              <a:lnSpc>
                <a:spcPct val="90000"/>
              </a:lnSpc>
              <a:spcBef>
                <a:spcPts val="1000"/>
              </a:spcBef>
              <a:spcAft>
                <a:spcPts val="0"/>
              </a:spcAft>
              <a:buClr>
                <a:schemeClr val="dk1"/>
              </a:buClr>
              <a:buSzPts val="2400"/>
              <a:buChar char="•"/>
            </a:pPr>
            <a:r>
              <a:rPr lang="en-US" sz="2400">
                <a:latin typeface="Arial"/>
                <a:ea typeface="Arial"/>
                <a:cs typeface="Arial"/>
                <a:sym typeface="Arial"/>
              </a:rPr>
              <a:t>The multicast control protocols optimize around scale, convergence, and stability, as well as strive to avoid black holes and cycle/loops. In the case of MVPN, there are additional concerns about balancing multicast state in the network with the burden of replicating packets on elements at the edge of the network.</a:t>
            </a:r>
            <a:endParaRPr sz="2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5E76F-04B8-3783-CBD6-488F07A0B505}"/>
              </a:ext>
            </a:extLst>
          </p:cNvPr>
          <p:cNvSpPr>
            <a:spLocks noGrp="1"/>
          </p:cNvSpPr>
          <p:nvPr>
            <p:ph type="title"/>
          </p:nvPr>
        </p:nvSpPr>
        <p:spPr>
          <a:xfrm>
            <a:off x="838200" y="464695"/>
            <a:ext cx="10515600" cy="829924"/>
          </a:xfrm>
        </p:spPr>
        <p:txBody>
          <a:bodyPr>
            <a:normAutofit fontScale="90000"/>
          </a:bodyPr>
          <a:lstStyle/>
          <a:p>
            <a:r>
              <a:rPr lang="en-US" sz="6000" u="sng" dirty="0">
                <a:latin typeface="Arial"/>
                <a:ea typeface="Arial"/>
                <a:cs typeface="Arial"/>
                <a:sym typeface="Arial"/>
              </a:rPr>
              <a:t>Distributed Control Planes</a:t>
            </a:r>
            <a:endParaRPr lang="en-IN" dirty="0"/>
          </a:p>
        </p:txBody>
      </p:sp>
      <p:sp>
        <p:nvSpPr>
          <p:cNvPr id="3" name="Text Placeholder 2">
            <a:extLst>
              <a:ext uri="{FF2B5EF4-FFF2-40B4-BE49-F238E27FC236}">
                <a16:creationId xmlns:a16="http://schemas.microsoft.com/office/drawing/2014/main" id="{778C3496-6719-709C-6598-4FC39330444B}"/>
              </a:ext>
            </a:extLst>
          </p:cNvPr>
          <p:cNvSpPr>
            <a:spLocks noGrp="1"/>
          </p:cNvSpPr>
          <p:nvPr>
            <p:ph type="body" idx="1"/>
          </p:nvPr>
        </p:nvSpPr>
        <p:spPr>
          <a:xfrm>
            <a:off x="164893" y="1711352"/>
            <a:ext cx="5931107" cy="4359664"/>
          </a:xfrm>
        </p:spPr>
        <p:txBody>
          <a:bodyPr>
            <a:no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 Distributed control plane means that control plane of all networking devices lies within the device itself. </a:t>
            </a: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Each device have their own control plane to control data plane.</a:t>
            </a:r>
          </a:p>
          <a:p>
            <a:pPr algn="just"/>
            <a:r>
              <a:rPr lang="en-US" sz="1800" dirty="0">
                <a:solidFill>
                  <a:schemeClr val="tx1"/>
                </a:solidFill>
                <a:latin typeface="Times New Roman" panose="02020603050405020304" pitchFamily="18" charset="0"/>
                <a:cs typeface="Times New Roman" panose="02020603050405020304" pitchFamily="18" charset="0"/>
              </a:rPr>
              <a:t>Each controller manages a subset of the network switches, Distributed control planes can handle larger networks .</a:t>
            </a: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When a change occurs in the network (e.g., a link failure or a new device joining), the controller managing the affected part of the network detects this change.</a:t>
            </a: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local controller updates its state and communicates this change to other controllers. This communication can be done using protocols designed for distributed systems,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F70C24FF-7A09-2769-5269-6ABC82EC7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4197" y="3429000"/>
            <a:ext cx="5967803" cy="336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889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8198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en-US" sz="3600" dirty="0">
                <a:latin typeface="Arial"/>
                <a:ea typeface="Arial"/>
                <a:cs typeface="Arial"/>
                <a:sym typeface="Arial"/>
              </a:rPr>
              <a:t>1.</a:t>
            </a:r>
            <a:r>
              <a:rPr lang="en-US" sz="3600" u="sng" dirty="0">
                <a:latin typeface="Arial"/>
                <a:ea typeface="Arial"/>
                <a:cs typeface="Arial"/>
                <a:sym typeface="Arial"/>
              </a:rPr>
              <a:t>Distributed Control Planes</a:t>
            </a:r>
            <a:r>
              <a:rPr lang="en-US" sz="1800" u="sng" dirty="0">
                <a:latin typeface="Arial"/>
                <a:ea typeface="Arial"/>
                <a:cs typeface="Arial"/>
                <a:sym typeface="Arial"/>
              </a:rPr>
              <a:t>-eventual </a:t>
            </a:r>
            <a:r>
              <a:rPr lang="en-US" sz="1800" dirty="0">
                <a:latin typeface="Arial"/>
                <a:ea typeface="Arial"/>
                <a:cs typeface="Arial"/>
                <a:sym typeface="Arial"/>
              </a:rPr>
              <a:t>consensus</a:t>
            </a:r>
            <a:endParaRPr dirty="0"/>
          </a:p>
        </p:txBody>
      </p:sp>
      <p:sp>
        <p:nvSpPr>
          <p:cNvPr id="93" name="Google Shape;93;p2"/>
          <p:cNvSpPr txBox="1">
            <a:spLocks noGrp="1"/>
          </p:cNvSpPr>
          <p:nvPr>
            <p:ph type="body" idx="1"/>
          </p:nvPr>
        </p:nvSpPr>
        <p:spPr>
          <a:xfrm>
            <a:off x="568960" y="1184988"/>
            <a:ext cx="6317032" cy="544949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1600"/>
              <a:buChar char="•"/>
            </a:pPr>
            <a:r>
              <a:rPr lang="en-US" sz="1600" dirty="0">
                <a:latin typeface="Arial"/>
                <a:ea typeface="Arial"/>
                <a:cs typeface="Arial"/>
                <a:sym typeface="Arial"/>
              </a:rPr>
              <a:t>The control paradigm that has evolved with the Internet, which is our ultimate network scale problem to date, is a distributed, eventual consensus model.</a:t>
            </a:r>
            <a:endParaRPr dirty="0"/>
          </a:p>
          <a:p>
            <a:pPr marL="228600" lvl="0" indent="-228600" algn="l" rtl="0">
              <a:lnSpc>
                <a:spcPct val="90000"/>
              </a:lnSpc>
              <a:spcBef>
                <a:spcPts val="1000"/>
              </a:spcBef>
              <a:spcAft>
                <a:spcPts val="0"/>
              </a:spcAft>
              <a:buClr>
                <a:schemeClr val="dk1"/>
              </a:buClr>
              <a:buSzPts val="1600"/>
              <a:buChar char="•"/>
            </a:pPr>
            <a:r>
              <a:rPr lang="en-US" sz="1600" dirty="0">
                <a:latin typeface="Arial"/>
                <a:ea typeface="Arial"/>
                <a:cs typeface="Arial"/>
                <a:sym typeface="Arial"/>
              </a:rPr>
              <a:t>In this model, the individual elements or their proxies participate together to distribute reachability information in order to develop a localized view of a consistent, loop-free network. We label the model as one of eventual consensus because of the propagation delays of reachability updates</a:t>
            </a:r>
            <a:endParaRPr dirty="0"/>
          </a:p>
          <a:p>
            <a:pPr marL="228600" lvl="0" indent="-228600" algn="l" rtl="0">
              <a:lnSpc>
                <a:spcPct val="90000"/>
              </a:lnSpc>
              <a:spcBef>
                <a:spcPts val="1000"/>
              </a:spcBef>
              <a:spcAft>
                <a:spcPts val="0"/>
              </a:spcAft>
              <a:buClr>
                <a:schemeClr val="dk1"/>
              </a:buClr>
              <a:buSzPts val="1600"/>
              <a:buChar char="•"/>
            </a:pPr>
            <a:r>
              <a:rPr lang="en-US" sz="1600" dirty="0">
                <a:latin typeface="Arial"/>
                <a:ea typeface="Arial"/>
                <a:cs typeface="Arial"/>
                <a:sym typeface="Arial"/>
              </a:rPr>
              <a:t>By design, the model is of  intermittent </a:t>
            </a:r>
            <a:r>
              <a:rPr lang="en-US" sz="1600" dirty="0" err="1">
                <a:latin typeface="Arial"/>
                <a:ea typeface="Arial"/>
                <a:cs typeface="Arial"/>
                <a:sym typeface="Arial"/>
              </a:rPr>
              <a:t>nonsynchronization</a:t>
            </a:r>
            <a:r>
              <a:rPr lang="en-US" sz="1600" dirty="0">
                <a:latin typeface="Arial"/>
                <a:ea typeface="Arial"/>
                <a:cs typeface="Arial"/>
                <a:sym typeface="Arial"/>
              </a:rPr>
              <a:t> that could lead to less optimal forwarding paths but (hopefully) avoiding or limiting transient cycles otherwise known as micro-loops in the overall path.</a:t>
            </a:r>
            <a:endParaRPr dirty="0"/>
          </a:p>
          <a:p>
            <a:pPr marL="228600" lvl="0" indent="-228600" algn="l" rtl="0">
              <a:lnSpc>
                <a:spcPct val="90000"/>
              </a:lnSpc>
              <a:spcBef>
                <a:spcPts val="1000"/>
              </a:spcBef>
              <a:spcAft>
                <a:spcPts val="0"/>
              </a:spcAft>
              <a:buClr>
                <a:schemeClr val="dk1"/>
              </a:buClr>
              <a:buSzPts val="1600"/>
              <a:buChar char="•"/>
            </a:pPr>
            <a:r>
              <a:rPr lang="en-US" sz="1600" dirty="0">
                <a:latin typeface="Arial"/>
                <a:ea typeface="Arial"/>
                <a:cs typeface="Arial"/>
                <a:sym typeface="Arial"/>
              </a:rPr>
              <a:t>Observe the network on the left represented by the cloud and three nodes (A, B, and C). At time = 0, the network state is inconsistent and exhibiting a looping network. In this case, packets could cycle if transmitted, as the forwarding at nodes A and B are allowing traffic to flow between them. </a:t>
            </a:r>
            <a:endParaRPr dirty="0"/>
          </a:p>
          <a:p>
            <a:pPr marL="228600" lvl="0" indent="-228600" algn="l" rtl="0">
              <a:lnSpc>
                <a:spcPct val="90000"/>
              </a:lnSpc>
              <a:spcBef>
                <a:spcPts val="1000"/>
              </a:spcBef>
              <a:spcAft>
                <a:spcPts val="0"/>
              </a:spcAft>
              <a:buClr>
                <a:schemeClr val="dk1"/>
              </a:buClr>
              <a:buSzPts val="1600"/>
              <a:buChar char="•"/>
            </a:pPr>
            <a:r>
              <a:rPr lang="en-US" sz="1600" dirty="0">
                <a:latin typeface="Arial"/>
                <a:ea typeface="Arial"/>
                <a:cs typeface="Arial"/>
                <a:sym typeface="Arial"/>
              </a:rPr>
              <a:t>However, at time = 1, represented by the cloud on the right of the figure, the link between nodes A and B is broken. This represents the eventual consistency concept whereby the network, for a fraction of a second in time, could remain unstable until the routing message updates are exchanged between the  nodes in the network.</a:t>
            </a:r>
            <a:endParaRPr dirty="0"/>
          </a:p>
        </p:txBody>
      </p:sp>
      <p:pic>
        <p:nvPicPr>
          <p:cNvPr id="94" name="Google Shape;94;p2"/>
          <p:cNvPicPr preferRelativeResize="0"/>
          <p:nvPr/>
        </p:nvPicPr>
        <p:blipFill rotWithShape="1">
          <a:blip r:embed="rId3">
            <a:alphaModFix/>
          </a:blip>
          <a:srcRect/>
          <a:stretch/>
        </p:blipFill>
        <p:spPr>
          <a:xfrm>
            <a:off x="7119256" y="1900270"/>
            <a:ext cx="4979271" cy="34555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sz="4400" u="sng" dirty="0">
                <a:latin typeface="Arial"/>
                <a:ea typeface="Arial"/>
                <a:cs typeface="Arial"/>
                <a:sym typeface="Arial"/>
              </a:rPr>
              <a:t>IP and MPLS</a:t>
            </a:r>
            <a:endParaRPr u="sng" dirty="0"/>
          </a:p>
        </p:txBody>
      </p:sp>
      <p:sp>
        <p:nvSpPr>
          <p:cNvPr id="100" name="Google Shape;100;p3"/>
          <p:cNvSpPr txBox="1">
            <a:spLocks noGrp="1"/>
          </p:cNvSpPr>
          <p:nvPr>
            <p:ph type="body" idx="1"/>
          </p:nvPr>
        </p:nvSpPr>
        <p:spPr>
          <a:xfrm>
            <a:off x="838200" y="1825625"/>
            <a:ext cx="7498976"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Char char="•"/>
            </a:pPr>
            <a:r>
              <a:rPr lang="en-US" sz="1800" b="1" dirty="0">
                <a:latin typeface="Arial"/>
                <a:ea typeface="Arial"/>
                <a:cs typeface="Arial"/>
                <a:sym typeface="Arial"/>
              </a:rPr>
              <a:t>IP and MPLS forwarding are examples of a distributed control mode</a:t>
            </a:r>
            <a:r>
              <a:rPr lang="en-US" sz="1800" dirty="0">
                <a:latin typeface="Arial"/>
                <a:ea typeface="Arial"/>
                <a:cs typeface="Arial"/>
                <a:sym typeface="Arial"/>
              </a:rPr>
              <a:t>l.</a:t>
            </a:r>
          </a:p>
          <a:p>
            <a:pPr marL="228600" lvl="0" indent="-228600" algn="l" rtl="0">
              <a:lnSpc>
                <a:spcPct val="90000"/>
              </a:lnSpc>
              <a:spcBef>
                <a:spcPts val="0"/>
              </a:spcBef>
              <a:spcAft>
                <a:spcPts val="0"/>
              </a:spcAft>
              <a:buClr>
                <a:schemeClr val="dk1"/>
              </a:buClr>
              <a:buSzPts val="1800"/>
              <a:buChar char="•"/>
            </a:pPr>
            <a:endParaRPr lang="en-US" sz="1800" b="1" dirty="0"/>
          </a:p>
          <a:p>
            <a:pPr marL="228600" lvl="0" indent="-228600" algn="l" rtl="0">
              <a:lnSpc>
                <a:spcPct val="90000"/>
              </a:lnSpc>
              <a:spcBef>
                <a:spcPts val="0"/>
              </a:spcBef>
              <a:spcAft>
                <a:spcPts val="0"/>
              </a:spcAft>
              <a:buClr>
                <a:schemeClr val="dk1"/>
              </a:buClr>
              <a:buSzPts val="1800"/>
              <a:buChar char="•"/>
            </a:pPr>
            <a:r>
              <a:rPr lang="en-US" sz="1800" b="1" dirty="0">
                <a:latin typeface="Arial"/>
                <a:ea typeface="Arial"/>
                <a:cs typeface="Arial"/>
                <a:sym typeface="Arial"/>
              </a:rPr>
              <a:t>IP MPLS stands for Internet Protocol Multi-Protocol Label Switching. IP MPLS is a routing system that enables fast data switching  from one node to the next based on labels</a:t>
            </a:r>
          </a:p>
          <a:p>
            <a:pPr marL="228600" lvl="0" indent="-228600" algn="l" rtl="0">
              <a:lnSpc>
                <a:spcPct val="90000"/>
              </a:lnSpc>
              <a:spcBef>
                <a:spcPts val="0"/>
              </a:spcBef>
              <a:spcAft>
                <a:spcPts val="0"/>
              </a:spcAft>
              <a:buClr>
                <a:schemeClr val="dk1"/>
              </a:buClr>
              <a:buSzPts val="1800"/>
              <a:buChar char="•"/>
            </a:pPr>
            <a:endParaRPr lang="en-US" sz="1800" b="1" dirty="0"/>
          </a:p>
          <a:p>
            <a:pPr marL="228600" lvl="0" indent="-228600" algn="l" rtl="0">
              <a:lnSpc>
                <a:spcPct val="90000"/>
              </a:lnSpc>
              <a:spcBef>
                <a:spcPts val="0"/>
              </a:spcBef>
              <a:spcAft>
                <a:spcPts val="0"/>
              </a:spcAft>
              <a:buClr>
                <a:schemeClr val="dk1"/>
              </a:buClr>
              <a:buSzPts val="1800"/>
              <a:buChar char="•"/>
            </a:pPr>
            <a:r>
              <a:rPr lang="en-US" sz="1800" b="1" dirty="0">
                <a:latin typeface="Arial"/>
                <a:ea typeface="Arial"/>
                <a:cs typeface="Arial"/>
                <a:sym typeface="Arial"/>
              </a:rPr>
              <a:t> In these forwarding paradigms, routes and reachability information is exchanged that later results in data plane paths being programmed to realize those paths.</a:t>
            </a:r>
            <a:endParaRPr b="1" dirty="0"/>
          </a:p>
          <a:p>
            <a:pPr marL="228600" lvl="0" indent="-228600" algn="l" rtl="0">
              <a:lnSpc>
                <a:spcPct val="90000"/>
              </a:lnSpc>
              <a:spcBef>
                <a:spcPts val="1000"/>
              </a:spcBef>
              <a:spcAft>
                <a:spcPts val="0"/>
              </a:spcAft>
              <a:buClr>
                <a:schemeClr val="dk1"/>
              </a:buClr>
              <a:buSzPts val="1800"/>
              <a:buChar char="•"/>
            </a:pPr>
            <a:r>
              <a:rPr lang="en-US" sz="1800" b="1" dirty="0">
                <a:latin typeface="Arial"/>
                <a:ea typeface="Arial"/>
                <a:cs typeface="Arial"/>
                <a:sym typeface="Arial"/>
              </a:rPr>
              <a:t>An Overlay Network is a virtual network that is built on top of underlying network infrastructure (Underlay Network). Actually, “Underlay” provides a “service” to the overlay</a:t>
            </a:r>
            <a:endParaRPr b="1" dirty="0"/>
          </a:p>
          <a:p>
            <a:pPr marL="228600" lvl="0" indent="-228600" algn="l" rtl="0">
              <a:lnSpc>
                <a:spcPct val="90000"/>
              </a:lnSpc>
              <a:spcBef>
                <a:spcPts val="1000"/>
              </a:spcBef>
              <a:spcAft>
                <a:spcPts val="0"/>
              </a:spcAft>
              <a:buClr>
                <a:schemeClr val="dk1"/>
              </a:buClr>
              <a:buSzPts val="1800"/>
              <a:buChar char="•"/>
            </a:pPr>
            <a:r>
              <a:rPr lang="en-US" sz="1800" b="1" dirty="0">
                <a:latin typeface="Arial"/>
                <a:ea typeface="Arial"/>
                <a:cs typeface="Arial"/>
                <a:sym typeface="Arial"/>
              </a:rPr>
              <a:t>Underlay Network is physical infrastructure above which overlay network is built. It is the underlying network responsible for delivery of packets across networks.</a:t>
            </a:r>
            <a:endParaRPr b="1" dirty="0"/>
          </a:p>
          <a:p>
            <a:pPr marL="228600" lvl="0" indent="-228600" algn="l" rtl="0">
              <a:lnSpc>
                <a:spcPct val="90000"/>
              </a:lnSpc>
              <a:spcBef>
                <a:spcPts val="1000"/>
              </a:spcBef>
              <a:spcAft>
                <a:spcPts val="0"/>
              </a:spcAft>
              <a:buClr>
                <a:schemeClr val="dk1"/>
              </a:buClr>
              <a:buSzPts val="1800"/>
              <a:buChar char="•"/>
            </a:pPr>
            <a:endParaRPr lang="en-IN" sz="1800" dirty="0">
              <a:latin typeface="Arial"/>
              <a:ea typeface="Arial"/>
              <a:cs typeface="Arial"/>
              <a:sym typeface="Arial"/>
            </a:endParaRPr>
          </a:p>
        </p:txBody>
      </p:sp>
      <p:sp>
        <p:nvSpPr>
          <p:cNvPr id="2" name="AutoShape 2" descr="Difference between Underlay Network and Overlay Network - IP With Ease">
            <a:extLst>
              <a:ext uri="{FF2B5EF4-FFF2-40B4-BE49-F238E27FC236}">
                <a16:creationId xmlns:a16="http://schemas.microsoft.com/office/drawing/2014/main" id="{B56609B5-C843-AE17-EB89-A490F582A43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Difference between Underlay Network and Overlay Network - IP With Ease">
            <a:extLst>
              <a:ext uri="{FF2B5EF4-FFF2-40B4-BE49-F238E27FC236}">
                <a16:creationId xmlns:a16="http://schemas.microsoft.com/office/drawing/2014/main" id="{6D6F413B-F819-535B-7E24-D5A71015DCD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8A6A75BB-24FB-17F9-63A2-11C614199876}"/>
              </a:ext>
            </a:extLst>
          </p:cNvPr>
          <p:cNvPicPr>
            <a:picLocks noChangeAspect="1"/>
          </p:cNvPicPr>
          <p:nvPr/>
        </p:nvPicPr>
        <p:blipFill>
          <a:blip r:embed="rId3"/>
          <a:stretch>
            <a:fillRect/>
          </a:stretch>
        </p:blipFill>
        <p:spPr>
          <a:xfrm>
            <a:off x="7947212" y="2982441"/>
            <a:ext cx="4244788" cy="2414223"/>
          </a:xfrm>
          <a:prstGeom prst="rect">
            <a:avLst/>
          </a:prstGeom>
        </p:spPr>
      </p:pic>
      <p:sp>
        <p:nvSpPr>
          <p:cNvPr id="6" name="TextBox 5">
            <a:extLst>
              <a:ext uri="{FF2B5EF4-FFF2-40B4-BE49-F238E27FC236}">
                <a16:creationId xmlns:a16="http://schemas.microsoft.com/office/drawing/2014/main" id="{D59ACC85-0F4B-1929-71EF-9C151EBCEB7A}"/>
              </a:ext>
            </a:extLst>
          </p:cNvPr>
          <p:cNvSpPr txBox="1"/>
          <p:nvPr/>
        </p:nvSpPr>
        <p:spPr>
          <a:xfrm>
            <a:off x="6689360" y="527148"/>
            <a:ext cx="6093500" cy="307777"/>
          </a:xfrm>
          <a:prstGeom prst="rect">
            <a:avLst/>
          </a:prstGeom>
          <a:noFill/>
        </p:spPr>
        <p:txBody>
          <a:bodyPr wrap="square">
            <a:spAutoFit/>
          </a:bodyPr>
          <a:lstStyle/>
          <a:p>
            <a:r>
              <a:rPr lang="en-IN" dirty="0"/>
              <a:t>https://www.youtube.com/watch?v=4_PsxbY-qB4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Arial"/>
              <a:buNone/>
            </a:pPr>
            <a:r>
              <a:rPr lang="en-US" sz="1800" dirty="0">
                <a:latin typeface="Arial"/>
                <a:ea typeface="Arial"/>
                <a:cs typeface="Arial"/>
                <a:sym typeface="Arial"/>
              </a:rPr>
              <a:t>1.1.</a:t>
            </a:r>
            <a:r>
              <a:rPr lang="en-US" sz="1800" u="sng" dirty="0">
                <a:latin typeface="Arial"/>
                <a:ea typeface="Arial"/>
                <a:cs typeface="Arial"/>
                <a:sym typeface="Arial"/>
              </a:rPr>
              <a:t>Creating the IP Underlay</a:t>
            </a:r>
            <a:endParaRPr u="sng" dirty="0"/>
          </a:p>
        </p:txBody>
      </p:sp>
      <p:sp>
        <p:nvSpPr>
          <p:cNvPr id="106" name="Google Shape;106;p4"/>
          <p:cNvSpPr txBox="1">
            <a:spLocks noGrp="1"/>
          </p:cNvSpPr>
          <p:nvPr>
            <p:ph type="body" idx="1"/>
          </p:nvPr>
        </p:nvSpPr>
        <p:spPr>
          <a:xfrm>
            <a:off x="838200" y="1253330"/>
            <a:ext cx="10515600" cy="5106829"/>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1800"/>
              <a:buChar char="•"/>
            </a:pPr>
            <a:r>
              <a:rPr lang="en-US" sz="1800" dirty="0">
                <a:latin typeface="Arial"/>
                <a:ea typeface="Arial"/>
                <a:cs typeface="Arial"/>
                <a:sym typeface="Arial"/>
              </a:rPr>
              <a:t>The foundation of the current </a:t>
            </a:r>
            <a:r>
              <a:rPr lang="en-US" sz="1800" dirty="0">
                <a:solidFill>
                  <a:srgbClr val="FF0000"/>
                </a:solidFill>
                <a:latin typeface="Arial"/>
                <a:ea typeface="Arial"/>
                <a:cs typeface="Arial"/>
                <a:sym typeface="Arial"/>
              </a:rPr>
              <a:t>IP control plane paradigm is to use an IGP</a:t>
            </a:r>
            <a:r>
              <a:rPr lang="en-US" sz="1800" dirty="0">
                <a:latin typeface="Arial"/>
                <a:ea typeface="Arial"/>
                <a:cs typeface="Arial"/>
                <a:sym typeface="Arial"/>
              </a:rPr>
              <a:t>. This normally is in the form of a link-state protocol such as OSPF or ISIS. The IGP is used to establish reachability between a connected, acyclic graph of IP forwarding elements.</a:t>
            </a:r>
            <a:endParaRPr dirty="0"/>
          </a:p>
          <a:p>
            <a:pPr marL="228600" lvl="0" indent="-228600" algn="l" rtl="0">
              <a:lnSpc>
                <a:spcPct val="90000"/>
              </a:lnSpc>
              <a:spcBef>
                <a:spcPts val="1000"/>
              </a:spcBef>
              <a:spcAft>
                <a:spcPts val="0"/>
              </a:spcAft>
              <a:buClr>
                <a:schemeClr val="dk1"/>
              </a:buClr>
              <a:buSzPts val="1800"/>
              <a:buChar char="•"/>
            </a:pPr>
            <a:r>
              <a:rPr lang="en-US" sz="1800" dirty="0">
                <a:latin typeface="Arial"/>
                <a:ea typeface="Arial"/>
                <a:cs typeface="Arial"/>
                <a:sym typeface="Arial"/>
              </a:rPr>
              <a:t>Once configured, IGP protocols establish relationships with appropriately configured neighbors and </a:t>
            </a:r>
            <a:r>
              <a:rPr lang="en-US" sz="1800" dirty="0">
                <a:solidFill>
                  <a:srgbClr val="FF0000"/>
                </a:solidFill>
                <a:latin typeface="Arial"/>
                <a:ea typeface="Arial"/>
                <a:cs typeface="Arial"/>
                <a:sym typeface="Arial"/>
              </a:rPr>
              <a:t>manage control protocol sessions </a:t>
            </a:r>
            <a:r>
              <a:rPr lang="en-US" sz="1800" dirty="0">
                <a:latin typeface="Arial"/>
                <a:ea typeface="Arial"/>
                <a:cs typeface="Arial"/>
                <a:sym typeface="Arial"/>
              </a:rPr>
              <a:t>that exchange reachability information (i.e., NLRI or route state)</a:t>
            </a:r>
            <a:endParaRPr dirty="0"/>
          </a:p>
          <a:p>
            <a:pPr marL="228600" lvl="0" indent="-228600" algn="l" rtl="0">
              <a:lnSpc>
                <a:spcPct val="90000"/>
              </a:lnSpc>
              <a:spcBef>
                <a:spcPts val="1000"/>
              </a:spcBef>
              <a:spcAft>
                <a:spcPts val="0"/>
              </a:spcAft>
              <a:buClr>
                <a:schemeClr val="dk1"/>
              </a:buClr>
              <a:buSzPts val="1800"/>
              <a:buChar char="•"/>
            </a:pPr>
            <a:r>
              <a:rPr lang="en-US" sz="1800" dirty="0">
                <a:latin typeface="Arial"/>
                <a:ea typeface="Arial"/>
                <a:cs typeface="Arial"/>
                <a:sym typeface="Arial"/>
              </a:rPr>
              <a:t>The network elements participating in this exchange store the accumulated advertisements from other nodes in a state database (e.g., OSPF database) and run a shortest path algorithm against that data to establish a self-centered reachability graph of best paths to destinations. These best paths are contributed to the RIB</a:t>
            </a:r>
            <a:endParaRPr dirty="0"/>
          </a:p>
          <a:p>
            <a:pPr marL="228600" lvl="0" indent="-228600" algn="l" rtl="0">
              <a:lnSpc>
                <a:spcPct val="90000"/>
              </a:lnSpc>
              <a:spcBef>
                <a:spcPts val="1000"/>
              </a:spcBef>
              <a:spcAft>
                <a:spcPts val="0"/>
              </a:spcAft>
              <a:buClr>
                <a:srgbClr val="FF0000"/>
              </a:buClr>
              <a:buSzPts val="1800"/>
              <a:buChar char="•"/>
            </a:pPr>
            <a:r>
              <a:rPr lang="en-US" sz="1800" dirty="0">
                <a:solidFill>
                  <a:srgbClr val="FF0000"/>
                </a:solidFill>
                <a:latin typeface="Arial"/>
                <a:ea typeface="Arial"/>
                <a:cs typeface="Arial"/>
                <a:sym typeface="Arial"/>
              </a:rPr>
              <a:t>Scale of the control plane state </a:t>
            </a:r>
            <a:r>
              <a:rPr lang="en-US" sz="1800" dirty="0">
                <a:latin typeface="Arial"/>
                <a:ea typeface="Arial"/>
                <a:cs typeface="Arial"/>
                <a:sym typeface="Arial"/>
              </a:rPr>
              <a:t>in such networks is addressed both in physical and logical design, using the tools of </a:t>
            </a:r>
            <a:r>
              <a:rPr lang="en-US" sz="1800" dirty="0">
                <a:solidFill>
                  <a:srgbClr val="FF0000"/>
                </a:solidFill>
                <a:latin typeface="Arial"/>
                <a:ea typeface="Arial"/>
                <a:cs typeface="Arial"/>
                <a:sym typeface="Arial"/>
              </a:rPr>
              <a:t>recursion, summarization, route filtering, and compartmentalization </a:t>
            </a:r>
            <a:r>
              <a:rPr lang="en-US" sz="1800" dirty="0">
                <a:latin typeface="Arial"/>
                <a:ea typeface="Arial"/>
                <a:cs typeface="Arial"/>
                <a:sym typeface="Arial"/>
              </a:rPr>
              <a:t>(physical/logical).</a:t>
            </a:r>
            <a:endParaRPr dirty="0"/>
          </a:p>
          <a:p>
            <a:pPr marL="228600" lvl="0" indent="-228600" algn="l" rtl="0">
              <a:lnSpc>
                <a:spcPct val="90000"/>
              </a:lnSpc>
              <a:spcBef>
                <a:spcPts val="1000"/>
              </a:spcBef>
              <a:spcAft>
                <a:spcPts val="0"/>
              </a:spcAft>
              <a:buClr>
                <a:schemeClr val="dk1"/>
              </a:buClr>
              <a:buSzPts val="1800"/>
              <a:buChar char="•"/>
            </a:pPr>
            <a:r>
              <a:rPr lang="en-US" sz="1800" dirty="0">
                <a:latin typeface="Arial"/>
                <a:ea typeface="Arial"/>
                <a:cs typeface="Arial"/>
                <a:sym typeface="Arial"/>
              </a:rPr>
              <a:t>To advertise reachability across </a:t>
            </a:r>
            <a:r>
              <a:rPr lang="en-US" sz="1800" dirty="0">
                <a:solidFill>
                  <a:srgbClr val="FF0000"/>
                </a:solidFill>
                <a:latin typeface="Arial"/>
                <a:ea typeface="Arial"/>
                <a:cs typeface="Arial"/>
                <a:sym typeface="Arial"/>
              </a:rPr>
              <a:t>administrative boundaries or to carry reachability data sets</a:t>
            </a:r>
            <a:r>
              <a:rPr lang="en-US" sz="1800" dirty="0">
                <a:latin typeface="Arial"/>
                <a:ea typeface="Arial"/>
                <a:cs typeface="Arial"/>
                <a:sym typeface="Arial"/>
              </a:rPr>
              <a:t>—notably, </a:t>
            </a:r>
            <a:r>
              <a:rPr lang="en-US" sz="1800" dirty="0">
                <a:solidFill>
                  <a:srgbClr val="FF0000"/>
                </a:solidFill>
                <a:latin typeface="Arial"/>
                <a:ea typeface="Arial"/>
                <a:cs typeface="Arial"/>
                <a:sym typeface="Arial"/>
              </a:rPr>
              <a:t>different address families that represent further abstractions like virtual private networks across a network without carrying </a:t>
            </a:r>
            <a:r>
              <a:rPr lang="en-US" sz="1800" dirty="0">
                <a:latin typeface="Arial"/>
                <a:ea typeface="Arial"/>
                <a:cs typeface="Arial"/>
                <a:sym typeface="Arial"/>
              </a:rPr>
              <a:t>it in the IGP—the IP control paradigm typically uses </a:t>
            </a:r>
            <a:r>
              <a:rPr lang="en-US" sz="1800" dirty="0">
                <a:solidFill>
                  <a:srgbClr val="FF0000"/>
                </a:solidFill>
                <a:latin typeface="Arial"/>
                <a:ea typeface="Arial"/>
                <a:cs typeface="Arial"/>
                <a:sym typeface="Arial"/>
              </a:rPr>
              <a:t>the border gateway protocol (BGP).</a:t>
            </a:r>
            <a:endParaRPr dirty="0"/>
          </a:p>
          <a:p>
            <a:pPr marL="228600" lvl="0" indent="-228600" algn="l" rtl="0">
              <a:lnSpc>
                <a:spcPct val="90000"/>
              </a:lnSpc>
              <a:spcBef>
                <a:spcPts val="1000"/>
              </a:spcBef>
              <a:spcAft>
                <a:spcPts val="0"/>
              </a:spcAft>
              <a:buClr>
                <a:schemeClr val="dk1"/>
              </a:buClr>
              <a:buSzPts val="1800"/>
              <a:buChar char="•"/>
            </a:pPr>
            <a:r>
              <a:rPr lang="en-US" sz="1800" dirty="0">
                <a:latin typeface="Arial"/>
                <a:ea typeface="Arial"/>
                <a:cs typeface="Arial"/>
                <a:sym typeface="Arial"/>
              </a:rPr>
              <a:t>This information is made more accessible and scalable in both the control and data plane through recursion. </a:t>
            </a:r>
            <a:r>
              <a:rPr lang="en-US" sz="1800" dirty="0">
                <a:solidFill>
                  <a:srgbClr val="FF0000"/>
                </a:solidFill>
                <a:latin typeface="Arial"/>
                <a:ea typeface="Arial"/>
                <a:cs typeface="Arial"/>
                <a:sym typeface="Arial"/>
              </a:rPr>
              <a:t>Recursion allows the network control plane to distribute information with different attributes specific to different protocols that link through a series of shared keys, </a:t>
            </a:r>
            <a:r>
              <a:rPr lang="en-US" sz="1800" dirty="0">
                <a:latin typeface="Arial"/>
                <a:ea typeface="Arial"/>
                <a:cs typeface="Arial"/>
                <a:sym typeface="Arial"/>
              </a:rPr>
              <a:t>as shown in Figure</a:t>
            </a:r>
            <a:endParaRPr sz="1800"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838200" y="35496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1.1.1Route recursion</a:t>
            </a:r>
            <a:endParaRPr/>
          </a:p>
        </p:txBody>
      </p:sp>
      <p:sp>
        <p:nvSpPr>
          <p:cNvPr id="112" name="Google Shape;112;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92500" lnSpcReduction="10000"/>
          </a:bodyPr>
          <a:lstStyle/>
          <a:p>
            <a:pPr marL="114300" lvl="0" indent="0" algn="just" rtl="0">
              <a:lnSpc>
                <a:spcPct val="90000"/>
              </a:lnSpc>
              <a:spcBef>
                <a:spcPts val="0"/>
              </a:spcBef>
              <a:spcAft>
                <a:spcPts val="0"/>
              </a:spcAft>
              <a:buClr>
                <a:schemeClr val="dk1"/>
              </a:buClr>
              <a:buSzPct val="100000"/>
              <a:buNone/>
            </a:pPr>
            <a:br>
              <a:rPr lang="en-US" sz="2400">
                <a:latin typeface="Arial"/>
                <a:ea typeface="Arial"/>
                <a:cs typeface="Arial"/>
                <a:sym typeface="Arial"/>
              </a:rPr>
            </a:br>
            <a:r>
              <a:rPr lang="en-US" sz="2400">
                <a:latin typeface="Arial"/>
                <a:ea typeface="Arial"/>
                <a:cs typeface="Arial"/>
                <a:sym typeface="Arial"/>
              </a:rPr>
              <a:t>Route recursion is the simple process that all routers complete to find out what interface to use when routing to a particular prefix</a:t>
            </a:r>
            <a:endParaRPr/>
          </a:p>
          <a:p>
            <a:pPr marL="228600" lvl="0" indent="-228600" algn="just" rtl="0">
              <a:lnSpc>
                <a:spcPct val="90000"/>
              </a:lnSpc>
              <a:spcBef>
                <a:spcPts val="1000"/>
              </a:spcBef>
              <a:spcAft>
                <a:spcPts val="0"/>
              </a:spcAft>
              <a:buClr>
                <a:schemeClr val="dk1"/>
              </a:buClr>
              <a:buSzPct val="100000"/>
              <a:buChar char="•"/>
            </a:pPr>
            <a:r>
              <a:rPr lang="en-US" sz="2400">
                <a:latin typeface="Arial"/>
                <a:ea typeface="Arial"/>
                <a:cs typeface="Arial"/>
                <a:sym typeface="Arial"/>
              </a:rPr>
              <a:t>In the data plane, this recursion ultimately resolves the BGP prefix via the IGP “next hop” to a pointer to a fully qualified adjacency for the layer 2 components of a forwarding entry. </a:t>
            </a:r>
            <a:endParaRPr/>
          </a:p>
          <a:p>
            <a:pPr marL="228600" lvl="0" indent="-228600" algn="just" rtl="0">
              <a:lnSpc>
                <a:spcPct val="90000"/>
              </a:lnSpc>
              <a:spcBef>
                <a:spcPts val="1000"/>
              </a:spcBef>
              <a:spcAft>
                <a:spcPts val="0"/>
              </a:spcAft>
              <a:buClr>
                <a:schemeClr val="dk1"/>
              </a:buClr>
              <a:buSzPct val="100000"/>
              <a:buChar char="•"/>
            </a:pPr>
            <a:r>
              <a:rPr lang="en-US" sz="2400">
                <a:latin typeface="Arial"/>
                <a:ea typeface="Arial"/>
                <a:cs typeface="Arial"/>
                <a:sym typeface="Arial"/>
              </a:rPr>
              <a:t>This forwarding entry ultimately represents a destination MAC entry for the next router/switch interface in the path.</a:t>
            </a:r>
            <a:endParaRPr sz="2400">
              <a:latin typeface="Arial"/>
              <a:ea typeface="Arial"/>
              <a:cs typeface="Arial"/>
              <a:sym typeface="Arial"/>
            </a:endParaRPr>
          </a:p>
        </p:txBody>
      </p:sp>
      <p:sp>
        <p:nvSpPr>
          <p:cNvPr id="113" name="Google Shape;113;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14" name="Google Shape;114;p5"/>
          <p:cNvPicPr preferRelativeResize="0"/>
          <p:nvPr/>
        </p:nvPicPr>
        <p:blipFill rotWithShape="1">
          <a:blip r:embed="rId3">
            <a:alphaModFix/>
          </a:blip>
          <a:srcRect/>
          <a:stretch/>
        </p:blipFill>
        <p:spPr>
          <a:xfrm>
            <a:off x="6172200" y="1690688"/>
            <a:ext cx="5730240" cy="4025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xfrm>
            <a:off x="838200" y="35496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rial"/>
              <a:buNone/>
            </a:pPr>
            <a:r>
              <a:rPr lang="en-US" sz="3200">
                <a:latin typeface="Arial"/>
                <a:ea typeface="Arial"/>
                <a:cs typeface="Arial"/>
                <a:sym typeface="Arial"/>
              </a:rPr>
              <a:t>1.1.2.Convergence Time</a:t>
            </a:r>
            <a:endParaRPr/>
          </a:p>
        </p:txBody>
      </p:sp>
      <p:sp>
        <p:nvSpPr>
          <p:cNvPr id="120" name="Google Shape;120;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chemeClr val="dk1"/>
              </a:buClr>
              <a:buSzPts val="2400"/>
              <a:buChar char="•"/>
            </a:pPr>
            <a:r>
              <a:rPr lang="en-US" sz="2400">
                <a:latin typeface="Arial"/>
                <a:ea typeface="Arial"/>
                <a:cs typeface="Arial"/>
                <a:sym typeface="Arial"/>
              </a:rPr>
              <a:t>The FIB (or the data plane forwarding state entries) in the IP model has undergone years of optimization of both structure and </a:t>
            </a:r>
            <a:r>
              <a:rPr lang="en-US" sz="2400">
                <a:solidFill>
                  <a:srgbClr val="FF0000"/>
                </a:solidFill>
                <a:latin typeface="Arial"/>
                <a:ea typeface="Arial"/>
                <a:cs typeface="Arial"/>
                <a:sym typeface="Arial"/>
              </a:rPr>
              <a:t>traversal (lookup) algorithm</a:t>
            </a:r>
            <a:r>
              <a:rPr lang="en-US" sz="2400">
                <a:latin typeface="Arial"/>
                <a:ea typeface="Arial"/>
                <a:cs typeface="Arial"/>
                <a:sym typeface="Arial"/>
              </a:rPr>
              <a:t>. In this model, convergence and load balancing are as important focal points for network operators/ designers</a:t>
            </a:r>
            <a:endParaRPr/>
          </a:p>
          <a:p>
            <a:pPr marL="228600" lvl="0" indent="-228600" algn="just" rtl="0">
              <a:lnSpc>
                <a:spcPct val="90000"/>
              </a:lnSpc>
              <a:spcBef>
                <a:spcPts val="1000"/>
              </a:spcBef>
              <a:spcAft>
                <a:spcPts val="0"/>
              </a:spcAft>
              <a:buClr>
                <a:srgbClr val="FF0000"/>
              </a:buClr>
              <a:buSzPts val="2400"/>
              <a:buChar char="•"/>
            </a:pPr>
            <a:r>
              <a:rPr lang="en-US" sz="2400">
                <a:solidFill>
                  <a:srgbClr val="FF0000"/>
                </a:solidFill>
                <a:latin typeface="Arial"/>
                <a:ea typeface="Arial"/>
                <a:cs typeface="Arial"/>
                <a:sym typeface="Arial"/>
              </a:rPr>
              <a:t>Convergence</a:t>
            </a:r>
            <a:r>
              <a:rPr lang="en-US" sz="2400">
                <a:latin typeface="Arial"/>
                <a:ea typeface="Arial"/>
                <a:cs typeface="Arial"/>
                <a:sym typeface="Arial"/>
              </a:rPr>
              <a:t> is the time it takes from when a network element introduces a change in reachability of a destination due to a network event to when this change is seen and instantiated by all other relevant network elements.</a:t>
            </a:r>
            <a:endParaRPr/>
          </a:p>
          <a:p>
            <a:pPr marL="228600" lvl="0" indent="-228600" algn="just" rtl="0">
              <a:lnSpc>
                <a:spcPct val="90000"/>
              </a:lnSpc>
              <a:spcBef>
                <a:spcPts val="1000"/>
              </a:spcBef>
              <a:spcAft>
                <a:spcPts val="0"/>
              </a:spcAft>
              <a:buClr>
                <a:schemeClr val="dk1"/>
              </a:buClr>
              <a:buSzPts val="2400"/>
              <a:buChar char="•"/>
            </a:pPr>
            <a:r>
              <a:rPr lang="en-US" sz="2400">
                <a:latin typeface="Arial"/>
                <a:ea typeface="Arial"/>
                <a:cs typeface="Arial"/>
                <a:sym typeface="Arial"/>
              </a:rPr>
              <a:t>One of the components of convergence -propagation delay of a specific update. This is  a function of the average distance from the site of first change measured and number of intervening nodes that have to re-flood/re-advertise the update. </a:t>
            </a:r>
            <a:endParaRPr/>
          </a:p>
          <a:p>
            <a:pPr marL="228600" lvl="0" indent="-228600" algn="just" rtl="0">
              <a:lnSpc>
                <a:spcPct val="90000"/>
              </a:lnSpc>
              <a:spcBef>
                <a:spcPts val="1000"/>
              </a:spcBef>
              <a:spcAft>
                <a:spcPts val="0"/>
              </a:spcAft>
              <a:buClr>
                <a:schemeClr val="dk1"/>
              </a:buClr>
              <a:buSzPts val="2400"/>
              <a:buChar char="•"/>
            </a:pPr>
            <a:r>
              <a:rPr lang="en-US" sz="2400">
                <a:latin typeface="Arial"/>
                <a:ea typeface="Arial"/>
                <a:cs typeface="Arial"/>
                <a:sym typeface="Arial"/>
              </a:rPr>
              <a:t>The remaining components of convergence  delay -the processing of the update locally, such as updating the RIB and instantiation in the data plane which includes updating the FIB</a:t>
            </a:r>
            <a:endParaRPr sz="24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126" name="Google Shape;126;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200"/>
              <a:buChar char="•"/>
            </a:pPr>
            <a:r>
              <a:rPr lang="en-US" sz="2200">
                <a:latin typeface="Arial"/>
                <a:ea typeface="Arial"/>
                <a:cs typeface="Arial"/>
                <a:sym typeface="Arial"/>
              </a:rPr>
              <a:t>To </a:t>
            </a:r>
            <a:r>
              <a:rPr lang="en-US" sz="2200">
                <a:solidFill>
                  <a:srgbClr val="FF0000"/>
                </a:solidFill>
                <a:latin typeface="Arial"/>
                <a:ea typeface="Arial"/>
                <a:cs typeface="Arial"/>
                <a:sym typeface="Arial"/>
              </a:rPr>
              <a:t>optimize convergence processing at the protocol level</a:t>
            </a:r>
            <a:r>
              <a:rPr lang="en-US" sz="2200">
                <a:latin typeface="Arial"/>
                <a:ea typeface="Arial"/>
                <a:cs typeface="Arial"/>
                <a:sym typeface="Arial"/>
              </a:rPr>
              <a:t>, as well as the propagation/ flooding mechanism, each </a:t>
            </a:r>
            <a:r>
              <a:rPr lang="en-US" sz="2200">
                <a:solidFill>
                  <a:srgbClr val="FF0000"/>
                </a:solidFill>
                <a:latin typeface="Arial"/>
                <a:ea typeface="Arial"/>
                <a:cs typeface="Arial"/>
                <a:sym typeface="Arial"/>
              </a:rPr>
              <a:t>protocol has a different internal timer that is used to generate various types of events for that protocol.</a:t>
            </a:r>
            <a:r>
              <a:rPr lang="en-US" sz="2200">
                <a:latin typeface="Arial"/>
                <a:ea typeface="Arial"/>
                <a:cs typeface="Arial"/>
                <a:sym typeface="Arial"/>
              </a:rPr>
              <a:t> This includes, for example, the generation of “hello” messages to neighbors.</a:t>
            </a:r>
            <a:endParaRPr/>
          </a:p>
          <a:p>
            <a:pPr marL="228600" lvl="0" indent="-228600" algn="just" rtl="0">
              <a:lnSpc>
                <a:spcPct val="90000"/>
              </a:lnSpc>
              <a:spcBef>
                <a:spcPts val="1000"/>
              </a:spcBef>
              <a:spcAft>
                <a:spcPts val="0"/>
              </a:spcAft>
              <a:buClr>
                <a:schemeClr val="dk1"/>
              </a:buClr>
              <a:buSzPts val="2200"/>
              <a:buChar char="•"/>
            </a:pPr>
            <a:r>
              <a:rPr lang="en-US" sz="2200">
                <a:latin typeface="Arial"/>
                <a:ea typeface="Arial"/>
                <a:cs typeface="Arial"/>
                <a:sym typeface="Arial"/>
              </a:rPr>
              <a:t>To optimize the updates to the FIB, different vendors have developed </a:t>
            </a:r>
            <a:r>
              <a:rPr lang="en-US" sz="2200">
                <a:solidFill>
                  <a:srgbClr val="FF0000"/>
                </a:solidFill>
                <a:latin typeface="Arial"/>
                <a:ea typeface="Arial"/>
                <a:cs typeface="Arial"/>
                <a:sym typeface="Arial"/>
              </a:rPr>
              <a:t>table organization strategies and event-driven reaction strategies</a:t>
            </a:r>
            <a:r>
              <a:rPr lang="en-US" sz="2200">
                <a:latin typeface="Arial"/>
                <a:ea typeface="Arial"/>
                <a:cs typeface="Arial"/>
                <a:sym typeface="Arial"/>
              </a:rPr>
              <a:t> for key components of the recursive nature of the FIB (e.g., the BGP next hop). </a:t>
            </a:r>
            <a:r>
              <a:rPr lang="en-US" sz="2200">
                <a:solidFill>
                  <a:srgbClr val="FF0000"/>
                </a:solidFill>
                <a:latin typeface="Arial"/>
                <a:ea typeface="Arial"/>
                <a:cs typeface="Arial"/>
                <a:sym typeface="Arial"/>
              </a:rPr>
              <a:t>These optimizations minimize the number and type of changes to the FIB that happen in response to a network event and thus minimize convergence</a:t>
            </a:r>
            <a:r>
              <a:rPr lang="en-US">
                <a:solidFill>
                  <a:srgbClr val="FF0000"/>
                </a:solidFill>
              </a:rPr>
              <a:t>.</a:t>
            </a:r>
            <a:endParaRPr>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rial"/>
              <a:buNone/>
            </a:pPr>
            <a:r>
              <a:rPr lang="en-US" sz="3200">
                <a:latin typeface="Arial"/>
                <a:ea typeface="Arial"/>
                <a:cs typeface="Arial"/>
                <a:sym typeface="Arial"/>
              </a:rPr>
              <a:t>1.1.3.Load Balancing </a:t>
            </a:r>
            <a:endParaRPr/>
          </a:p>
        </p:txBody>
      </p:sp>
      <p:sp>
        <p:nvSpPr>
          <p:cNvPr id="132" name="Google Shape;132;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200"/>
              <a:buChar char="•"/>
            </a:pPr>
            <a:r>
              <a:rPr lang="en-US" sz="2200">
                <a:latin typeface="Arial"/>
                <a:ea typeface="Arial"/>
                <a:cs typeface="Arial"/>
                <a:sym typeface="Arial"/>
              </a:rPr>
              <a:t>Load balancing in distributed IP forwarding evolved </a:t>
            </a:r>
            <a:r>
              <a:rPr lang="en-US" sz="2200">
                <a:solidFill>
                  <a:srgbClr val="FF0000"/>
                </a:solidFill>
                <a:latin typeface="Arial"/>
                <a:ea typeface="Arial"/>
                <a:cs typeface="Arial"/>
                <a:sym typeface="Arial"/>
              </a:rPr>
              <a:t>from packet-by-packet processing to hashes of increasingly greater parts of </a:t>
            </a:r>
            <a:r>
              <a:rPr lang="en-US" sz="2200">
                <a:latin typeface="Arial"/>
                <a:ea typeface="Arial"/>
                <a:cs typeface="Arial"/>
                <a:sym typeface="Arial"/>
              </a:rPr>
              <a:t>the IP header.</a:t>
            </a:r>
            <a:endParaRPr/>
          </a:p>
          <a:p>
            <a:pPr marL="228600" lvl="0" indent="-228600" algn="just" rtl="0">
              <a:lnSpc>
                <a:spcPct val="90000"/>
              </a:lnSpc>
              <a:spcBef>
                <a:spcPts val="1000"/>
              </a:spcBef>
              <a:spcAft>
                <a:spcPts val="0"/>
              </a:spcAft>
              <a:buClr>
                <a:schemeClr val="dk1"/>
              </a:buClr>
              <a:buSzPts val="2200"/>
              <a:buChar char="•"/>
            </a:pPr>
            <a:r>
              <a:rPr lang="en-US" sz="2200">
                <a:latin typeface="Arial"/>
                <a:ea typeface="Arial"/>
                <a:cs typeface="Arial"/>
                <a:sym typeface="Arial"/>
              </a:rPr>
              <a:t>This occurred as a reaction to the extent to which more and more individual flows began to be represented by gateway devices, such as those used for voice and other media.</a:t>
            </a:r>
            <a:endParaRPr/>
          </a:p>
          <a:p>
            <a:pPr marL="228600" lvl="0" indent="-228600" algn="just" rtl="0">
              <a:lnSpc>
                <a:spcPct val="90000"/>
              </a:lnSpc>
              <a:spcBef>
                <a:spcPts val="1000"/>
              </a:spcBef>
              <a:spcAft>
                <a:spcPts val="0"/>
              </a:spcAft>
              <a:buClr>
                <a:schemeClr val="dk1"/>
              </a:buClr>
              <a:buSzPts val="2200"/>
              <a:buChar char="•"/>
            </a:pPr>
            <a:r>
              <a:rPr lang="en-US" sz="2200">
                <a:latin typeface="Arial"/>
                <a:ea typeface="Arial"/>
                <a:cs typeface="Arial"/>
                <a:sym typeface="Arial"/>
              </a:rPr>
              <a:t>Efficiency of a load balancing algorithm is bounded by both </a:t>
            </a:r>
            <a:r>
              <a:rPr lang="en-US" sz="2200">
                <a:solidFill>
                  <a:srgbClr val="FF0000"/>
                </a:solidFill>
                <a:latin typeface="Arial"/>
                <a:ea typeface="Arial"/>
                <a:cs typeface="Arial"/>
                <a:sym typeface="Arial"/>
              </a:rPr>
              <a:t>the computation algorithm itself, as well as the potential imbalances in flow size</a:t>
            </a:r>
            <a:r>
              <a:rPr lang="en-US" sz="2200">
                <a:latin typeface="Arial"/>
                <a:ea typeface="Arial"/>
                <a:cs typeface="Arial"/>
                <a:sym typeface="Arial"/>
              </a:rPr>
              <a:t> an implementation might encounter</a:t>
            </a:r>
            <a:endParaRPr sz="22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2026</Words>
  <Application>Microsoft Office PowerPoint</Application>
  <PresentationFormat>Widescreen</PresentationFormat>
  <Paragraphs>88</Paragraphs>
  <Slides>14</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Times New Roman</vt:lpstr>
      <vt:lpstr>Office Theme</vt:lpstr>
      <vt:lpstr>UNIT I – BASICS OF SDN</vt:lpstr>
      <vt:lpstr>Distributed Control Planes</vt:lpstr>
      <vt:lpstr>1.Distributed Control Planes-eventual consensus</vt:lpstr>
      <vt:lpstr>IP and MPLS</vt:lpstr>
      <vt:lpstr>1.1.Creating the IP Underlay</vt:lpstr>
      <vt:lpstr>1.1.1Route recursion</vt:lpstr>
      <vt:lpstr>1.1.2.Convergence Time</vt:lpstr>
      <vt:lpstr>PowerPoint Presentation</vt:lpstr>
      <vt:lpstr>1.1.3.Load Balancing </vt:lpstr>
      <vt:lpstr>1.1..4.High Availability</vt:lpstr>
      <vt:lpstr>1.2.Creating the MPLS Overlay</vt:lpstr>
      <vt:lpstr>MPLS label</vt:lpstr>
      <vt:lpstr>PowerPoint Presentation</vt:lpstr>
      <vt:lpstr>Replication-Multicasting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 – BASICS OF SDN</dc:title>
  <dc:creator>VIJAYAKUMAR PONNUSAMY</dc:creator>
  <cp:lastModifiedBy>Debarati Nath</cp:lastModifiedBy>
  <cp:revision>4</cp:revision>
  <dcterms:created xsi:type="dcterms:W3CDTF">2021-07-26T23:55:52Z</dcterms:created>
  <dcterms:modified xsi:type="dcterms:W3CDTF">2024-07-24T05:40:29Z</dcterms:modified>
</cp:coreProperties>
</file>