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27Nja8RU3HSth1UzDHsx72a/L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0" name="Google Shape;70;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1" name="Google Shape;71;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7" name="Google Shape;77;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7"/>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2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8" name="Google Shape;38;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9" name="Google Shape;39;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5" name="Google Shape;45;p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6" name="Google Shape;46;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3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3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3" name="Google Shape;63;p3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4" name="Google Shape;64;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4212" y="1916112"/>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1" i="0" u="none">
                <a:solidFill>
                  <a:srgbClr val="FF0000"/>
                </a:solidFill>
                <a:latin typeface="Arial"/>
                <a:ea typeface="Arial"/>
                <a:cs typeface="Arial"/>
                <a:sym typeface="Arial"/>
              </a:rPr>
              <a:t>UNIT I – BASICS OF SDN</a:t>
            </a:r>
            <a:endParaRPr/>
          </a:p>
        </p:txBody>
      </p:sp>
      <p:sp>
        <p:nvSpPr>
          <p:cNvPr id="85" name="Google Shape;85;p1"/>
          <p:cNvSpPr txBox="1">
            <a:spLocks noGrp="1"/>
          </p:cNvSpPr>
          <p:nvPr>
            <p:ph type="subTitle" idx="1"/>
          </p:nvPr>
        </p:nvSpPr>
        <p:spPr>
          <a:xfrm>
            <a:off x="611187" y="3141662"/>
            <a:ext cx="7777162" cy="3240087"/>
          </a:xfrm>
          <a:prstGeom prst="rect">
            <a:avLst/>
          </a:prstGeom>
          <a:noFill/>
          <a:ln>
            <a:noFill/>
          </a:ln>
        </p:spPr>
        <p:txBody>
          <a:bodyPr spcFirstLastPara="1" wrap="square" lIns="91425" tIns="45700" rIns="91425" bIns="45700" anchor="t" anchorCtr="0">
            <a:noAutofit/>
          </a:bodyPr>
          <a:lstStyle/>
          <a:p>
            <a:pPr marL="0" lvl="0" indent="-1524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Configuration and Extensibility</a:t>
            </a:r>
            <a:endParaRPr/>
          </a:p>
          <a:p>
            <a:pPr marL="0" lvl="0" indent="-1524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 Architecture</a:t>
            </a:r>
            <a:endParaRPr/>
          </a:p>
          <a:p>
            <a:pPr marL="0" lvl="0" indent="-1524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 Hybrid Approaches </a:t>
            </a:r>
            <a:endParaRPr/>
          </a:p>
          <a:p>
            <a:pPr marL="0" lvl="0" indent="-1524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    Ships in the Night </a:t>
            </a:r>
            <a:endParaRPr/>
          </a:p>
          <a:p>
            <a:pPr marL="0" lvl="0" indent="-152400" algn="l" rtl="0">
              <a:lnSpc>
                <a:spcPct val="100000"/>
              </a:lnSpc>
              <a:spcBef>
                <a:spcPts val="480"/>
              </a:spcBef>
              <a:spcAft>
                <a:spcPts val="0"/>
              </a:spcAft>
              <a:buClr>
                <a:schemeClr val="dk1"/>
              </a:buClr>
              <a:buSzPts val="2400"/>
              <a:buFont typeface="Arial"/>
              <a:buChar char="•"/>
            </a:pPr>
            <a:r>
              <a:rPr lang="en-US" sz="2400">
                <a:solidFill>
                  <a:schemeClr val="dk1"/>
                </a:solidFill>
              </a:rPr>
              <a:t>    </a:t>
            </a:r>
            <a:r>
              <a:rPr lang="en-US" sz="2400" b="0" i="0" u="none">
                <a:solidFill>
                  <a:schemeClr val="dk1"/>
                </a:solidFill>
                <a:latin typeface="Arial"/>
                <a:ea typeface="Arial"/>
                <a:cs typeface="Arial"/>
                <a:sym typeface="Arial"/>
              </a:rPr>
              <a:t>Dual Function Switches</a:t>
            </a:r>
            <a:endParaRPr sz="2400" b="1" i="0" u="none">
              <a:solidFill>
                <a:schemeClr val="dk1"/>
              </a:solidFill>
              <a:latin typeface="Arial"/>
              <a:ea typeface="Arial"/>
              <a:cs typeface="Arial"/>
              <a:sym typeface="Arial"/>
            </a:endParaRPr>
          </a:p>
          <a:p>
            <a:pPr marL="0" lvl="0" indent="0" algn="r" rtl="0">
              <a:lnSpc>
                <a:spcPct val="100000"/>
              </a:lnSpc>
              <a:spcBef>
                <a:spcPts val="0"/>
              </a:spcBef>
              <a:spcAft>
                <a:spcPts val="0"/>
              </a:spcAft>
              <a:buClr>
                <a:srgbClr val="888888"/>
              </a:buClr>
              <a:buSzPts val="2400"/>
              <a:buNone/>
            </a:pPr>
            <a:endParaRPr sz="2400" b="1" i="0" u="none">
              <a:solidFill>
                <a:srgbClr val="C00000"/>
              </a:solidFill>
              <a:latin typeface="Arial"/>
              <a:ea typeface="Arial"/>
              <a:cs typeface="Arial"/>
              <a:sym typeface="Arial"/>
            </a:endParaRPr>
          </a:p>
          <a:p>
            <a:pPr marL="0" lvl="0" indent="0" algn="r" rtl="0">
              <a:lnSpc>
                <a:spcPct val="100000"/>
              </a:lnSpc>
              <a:spcBef>
                <a:spcPts val="0"/>
              </a:spcBef>
              <a:spcAft>
                <a:spcPts val="0"/>
              </a:spcAft>
              <a:buClr>
                <a:srgbClr val="C00000"/>
              </a:buClr>
              <a:buSzPts val="2400"/>
              <a:buNone/>
            </a:pPr>
            <a:r>
              <a:rPr lang="en-US" sz="2400" b="1" i="0" u="none">
                <a:solidFill>
                  <a:srgbClr val="C00000"/>
                </a:solidFill>
                <a:latin typeface="Arial"/>
                <a:ea typeface="Arial"/>
                <a:cs typeface="Arial"/>
                <a:sym typeface="Arial"/>
              </a:rPr>
              <a:t>Reference:</a:t>
            </a:r>
            <a:r>
              <a:rPr lang="en-US" sz="2400" b="0" i="0" u="none">
                <a:solidFill>
                  <a:schemeClr val="dk1"/>
                </a:solidFill>
                <a:latin typeface="Arial"/>
                <a:ea typeface="Arial"/>
                <a:cs typeface="Arial"/>
                <a:sym typeface="Arial"/>
              </a:rPr>
              <a:t> </a:t>
            </a:r>
            <a:r>
              <a:rPr lang="en-US" sz="2400" b="1" i="0" u="none">
                <a:solidFill>
                  <a:srgbClr val="B907AC"/>
                </a:solidFill>
                <a:latin typeface="Arial"/>
                <a:ea typeface="Arial"/>
                <a:cs typeface="Arial"/>
                <a:sym typeface="Arial"/>
              </a:rPr>
              <a:t>Ref. 2, Ch. 3 (Page. 57 to Page 69)</a:t>
            </a:r>
            <a:endParaRPr/>
          </a:p>
          <a:p>
            <a:pPr marL="0" lvl="0" indent="0" algn="ctr" rtl="0">
              <a:spcBef>
                <a:spcPts val="480"/>
              </a:spcBef>
              <a:spcAft>
                <a:spcPts val="0"/>
              </a:spcAft>
              <a:buClr>
                <a:srgbClr val="888888"/>
              </a:buClr>
              <a:buSzPts val="2400"/>
              <a:buNone/>
            </a:pPr>
            <a:endParaRPr sz="2400" b="1" i="0" u="none">
              <a:solidFill>
                <a:srgbClr val="B907AC"/>
              </a:solidFill>
              <a:latin typeface="Arial"/>
              <a:ea typeface="Arial"/>
              <a:cs typeface="Arial"/>
              <a:sym typeface="Arial"/>
            </a:endParaRPr>
          </a:p>
        </p:txBody>
      </p:sp>
      <p:sp>
        <p:nvSpPr>
          <p:cNvPr id="86" name="Google Shape;86;p1"/>
          <p:cNvSpPr txBox="1"/>
          <p:nvPr/>
        </p:nvSpPr>
        <p:spPr>
          <a:xfrm>
            <a:off x="785812" y="500062"/>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215968"/>
              </a:buClr>
              <a:buSzPts val="4400"/>
              <a:buFont typeface="Arial"/>
              <a:buNone/>
            </a:pPr>
            <a:r>
              <a:rPr lang="en-US" sz="4400" b="1" i="0" u="none" strike="noStrike" cap="none">
                <a:solidFill>
                  <a:srgbClr val="215968"/>
                </a:solidFill>
                <a:latin typeface="Arial"/>
                <a:ea typeface="Arial"/>
                <a:cs typeface="Arial"/>
                <a:sym typeface="Arial"/>
              </a:rPr>
              <a:t>UNIT I – SESSION 1</a:t>
            </a:r>
            <a:endParaRPr/>
          </a:p>
        </p:txBody>
      </p:sp>
      <p:sp>
        <p:nvSpPr>
          <p:cNvPr id="87" name="Google Shape;87;p1"/>
          <p:cNvSpPr txBox="1"/>
          <p:nvPr/>
        </p:nvSpPr>
        <p:spPr>
          <a:xfrm>
            <a:off x="2071687" y="785812"/>
            <a:ext cx="5072062" cy="857250"/>
          </a:xfrm>
          <a:prstGeom prst="rect">
            <a:avLst/>
          </a:prstGeom>
          <a:solidFill>
            <a:srgbClr val="7030A0"/>
          </a:solid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Arial"/>
              <a:buNone/>
            </a:pPr>
            <a:r>
              <a:rPr lang="en-US" sz="4800" b="1" i="0" u="none" strike="noStrike" cap="none">
                <a:solidFill>
                  <a:schemeClr val="lt1"/>
                </a:solidFill>
                <a:latin typeface="Arial"/>
                <a:ea typeface="Arial"/>
                <a:cs typeface="Arial"/>
                <a:sym typeface="Arial"/>
              </a:rPr>
              <a:t>SESSION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Arial"/>
              <a:ea typeface="Arial"/>
              <a:cs typeface="Arial"/>
              <a:sym typeface="Arial"/>
            </a:endParaRPr>
          </a:p>
        </p:txBody>
      </p:sp>
      <p:sp>
        <p:nvSpPr>
          <p:cNvPr id="141" name="Google Shape;141;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000" b="0" i="0" u="none" strike="noStrike" cap="none" dirty="0">
                <a:solidFill>
                  <a:schemeClr val="dk1"/>
                </a:solidFill>
                <a:latin typeface="Arial"/>
                <a:ea typeface="Arial"/>
                <a:cs typeface="Arial"/>
                <a:sym typeface="Arial"/>
              </a:rPr>
              <a:t>The security perimeter expands in the case of an unintended connection that creates a hybrid network. </a:t>
            </a:r>
            <a:endParaRPr sz="2000" dirty="0"/>
          </a:p>
          <a:p>
            <a:pPr marL="342900" marR="0" lvl="0" indent="-342900" algn="just" rtl="0">
              <a:lnSpc>
                <a:spcPct val="100000"/>
              </a:lnSpc>
              <a:spcBef>
                <a:spcPts val="480"/>
              </a:spcBef>
              <a:spcAft>
                <a:spcPts val="0"/>
              </a:spcAft>
              <a:buClr>
                <a:schemeClr val="dk1"/>
              </a:buClr>
              <a:buSzPts val="2400"/>
              <a:buFont typeface="Arial"/>
              <a:buChar char="•"/>
            </a:pPr>
            <a:r>
              <a:rPr lang="en-US" sz="2000" b="0" i="0" u="none" strike="noStrike" cap="none" dirty="0">
                <a:solidFill>
                  <a:schemeClr val="dk1"/>
                </a:solidFill>
                <a:latin typeface="Arial"/>
                <a:ea typeface="Arial"/>
                <a:cs typeface="Arial"/>
                <a:sym typeface="Arial"/>
              </a:rPr>
              <a:t>This occurs when one end of an external/non-loopback network link is connected to an OpenFlow domain and the other end to a native domain.</a:t>
            </a:r>
          </a:p>
          <a:p>
            <a:pPr marL="342900" algn="just">
              <a:spcBef>
                <a:spcPts val="480"/>
              </a:spcBef>
              <a:buSzPts val="2400"/>
            </a:pPr>
            <a:r>
              <a:rPr lang="en-US" sz="2000" b="1" i="0" dirty="0">
                <a:solidFill>
                  <a:srgbClr val="111111"/>
                </a:solidFill>
                <a:effectLst/>
                <a:highlight>
                  <a:srgbClr val="FFFFFF"/>
                </a:highlight>
                <a:latin typeface="Roboto" panose="02000000000000000000" pitchFamily="2" charset="0"/>
              </a:rPr>
              <a:t>Ships-in-the-Night setup: All routers run two routing processes,</a:t>
            </a:r>
          </a:p>
          <a:p>
            <a:pPr algn="l"/>
            <a:r>
              <a:rPr lang="en-US" sz="2000" b="1" i="0" dirty="0">
                <a:solidFill>
                  <a:srgbClr val="000000"/>
                </a:solidFill>
                <a:effectLst/>
                <a:highlight>
                  <a:srgbClr val="FFFFFF"/>
                </a:highlight>
                <a:latin typeface="ff3"/>
              </a:rPr>
              <a:t>The SDN controller can easily implement load-balancing at high data rates by </a:t>
            </a:r>
            <a:r>
              <a:rPr lang="en-US" sz="2000" b="1" i="0" dirty="0" err="1">
                <a:solidFill>
                  <a:srgbClr val="000000"/>
                </a:solidFill>
                <a:effectLst/>
                <a:highlight>
                  <a:srgbClr val="FFFFFF"/>
                </a:highlight>
                <a:latin typeface="ff3"/>
              </a:rPr>
              <a:t>justdirecting</a:t>
            </a:r>
            <a:r>
              <a:rPr lang="en-US" sz="2000" b="1" i="0" dirty="0">
                <a:solidFill>
                  <a:srgbClr val="000000"/>
                </a:solidFill>
                <a:effectLst/>
                <a:highlight>
                  <a:srgbClr val="FFFFFF"/>
                </a:highlight>
                <a:latin typeface="ff3"/>
              </a:rPr>
              <a:t> different flows to different hosts</a:t>
            </a:r>
            <a:endParaRPr lang="en-US" sz="2000" b="1" i="0" dirty="0">
              <a:solidFill>
                <a:srgbClr val="000000"/>
              </a:solidFill>
              <a:effectLst/>
              <a:highlight>
                <a:srgbClr val="FFFFFF"/>
              </a:highlight>
              <a:latin typeface="Source Sans Pro" panose="020B0503030403020204" pitchFamily="34" charset="0"/>
            </a:endParaRPr>
          </a:p>
          <a:p>
            <a:pPr algn="l"/>
            <a:r>
              <a:rPr lang="en-US" sz="2000" b="1" i="0" dirty="0">
                <a:solidFill>
                  <a:srgbClr val="000000"/>
                </a:solidFill>
                <a:effectLst/>
                <a:highlight>
                  <a:srgbClr val="FFFFFF"/>
                </a:highlight>
                <a:latin typeface="ff0"/>
              </a:rPr>
              <a:t></a:t>
            </a:r>
            <a:endParaRPr lang="en-US" sz="2000" b="1" i="0" dirty="0">
              <a:solidFill>
                <a:srgbClr val="000000"/>
              </a:solidFill>
              <a:effectLst/>
              <a:highlight>
                <a:srgbClr val="FFFFFF"/>
              </a:highlight>
              <a:latin typeface="Source Sans Pro" panose="020B0503030403020204" pitchFamily="34" charset="0"/>
            </a:endParaRPr>
          </a:p>
          <a:p>
            <a:pPr algn="l"/>
            <a:r>
              <a:rPr lang="en-US" sz="2000" b="1" i="0" dirty="0">
                <a:solidFill>
                  <a:srgbClr val="000000"/>
                </a:solidFill>
                <a:effectLst/>
                <a:highlight>
                  <a:srgbClr val="FFFFFF"/>
                </a:highlight>
                <a:latin typeface="ff1"/>
              </a:rPr>
              <a:t> </a:t>
            </a:r>
            <a:endParaRPr lang="en-US" sz="2000" b="1" i="0" dirty="0">
              <a:solidFill>
                <a:srgbClr val="000000"/>
              </a:solidFill>
              <a:effectLst/>
              <a:highlight>
                <a:srgbClr val="FFFFFF"/>
              </a:highlight>
              <a:latin typeface="Source Sans Pro" panose="020B0503030403020204" pitchFamily="34" charset="0"/>
            </a:endParaRPr>
          </a:p>
          <a:p>
            <a:pPr algn="l"/>
            <a:r>
              <a:rPr lang="en-US" sz="2000" b="1" i="0" dirty="0">
                <a:solidFill>
                  <a:srgbClr val="000000"/>
                </a:solidFill>
                <a:effectLst/>
                <a:highlight>
                  <a:srgbClr val="FFFFFF"/>
                </a:highlight>
                <a:latin typeface="ff3"/>
              </a:rPr>
              <a:t>Simplified traffic isolation</a:t>
            </a:r>
            <a:endParaRPr lang="en-US" sz="2000" b="1" i="0" dirty="0">
              <a:solidFill>
                <a:srgbClr val="000000"/>
              </a:solidFill>
              <a:effectLst/>
              <a:highlight>
                <a:srgbClr val="FFFFFF"/>
              </a:highlight>
              <a:latin typeface="Source Sans Pro" panose="020B0503030403020204" pitchFamily="34" charset="0"/>
            </a:endParaRPr>
          </a:p>
          <a:p>
            <a:pPr marL="342900" algn="just">
              <a:spcBef>
                <a:spcPts val="480"/>
              </a:spcBef>
              <a:buSzPts val="2400"/>
            </a:pPr>
            <a:endParaRPr lang="en-US" sz="2000" b="0" i="0" dirty="0">
              <a:solidFill>
                <a:srgbClr val="111111"/>
              </a:solidFill>
              <a:effectLst/>
              <a:highlight>
                <a:srgbClr val="FFFFFF"/>
              </a:highlight>
              <a:latin typeface="Roboto" panose="02000000000000000000" pitchFamily="2" charset="0"/>
            </a:endParaRPr>
          </a:p>
          <a:p>
            <a:pPr marL="342900" marR="0" lvl="0" indent="-342900" algn="just" rtl="0">
              <a:lnSpc>
                <a:spcPct val="100000"/>
              </a:lnSpc>
              <a:spcBef>
                <a:spcPts val="480"/>
              </a:spcBef>
              <a:spcAft>
                <a:spcPts val="0"/>
              </a:spcAft>
              <a:buClr>
                <a:schemeClr val="dk1"/>
              </a:buClr>
              <a:buSzPts val="2400"/>
              <a:buFont typeface="Arial"/>
              <a:buChar char="•"/>
            </a:pPr>
            <a:endParaRPr sz="2000" dirty="0"/>
          </a:p>
          <a:p>
            <a:pPr marL="342900" marR="0" lvl="0" indent="-190500" algn="l" rtl="0">
              <a:spcBef>
                <a:spcPts val="480"/>
              </a:spcBef>
              <a:spcAft>
                <a:spcPts val="0"/>
              </a:spcAft>
              <a:buClr>
                <a:schemeClr val="dk1"/>
              </a:buClr>
              <a:buSzPts val="2400"/>
              <a:buFont typeface="Arial"/>
              <a:buNone/>
            </a:pPr>
            <a:endParaRPr sz="2000" b="0" i="0" u="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457200" y="0"/>
            <a:ext cx="8229600" cy="8366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1">
                <a:solidFill>
                  <a:srgbClr val="FF0000"/>
                </a:solidFill>
              </a:rPr>
              <a:t>3.1.</a:t>
            </a:r>
            <a:r>
              <a:rPr lang="en-US" sz="3600" b="1" i="0" u="none">
                <a:solidFill>
                  <a:srgbClr val="FF0000"/>
                </a:solidFill>
                <a:latin typeface="Arial"/>
                <a:ea typeface="Arial"/>
                <a:cs typeface="Arial"/>
                <a:sym typeface="Arial"/>
              </a:rPr>
              <a:t>Ships in the Night</a:t>
            </a:r>
            <a:endParaRPr/>
          </a:p>
        </p:txBody>
      </p:sp>
      <p:sp>
        <p:nvSpPr>
          <p:cNvPr id="147" name="Google Shape;147;p11"/>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dirty="0">
                <a:solidFill>
                  <a:schemeClr val="dk1"/>
                </a:solidFill>
                <a:latin typeface="Arial"/>
                <a:ea typeface="Arial"/>
                <a:cs typeface="Arial"/>
                <a:sym typeface="Arial"/>
              </a:rPr>
              <a:t>The Ships in the Night proposition assumes that a port (physical or logical) can only be used for OpenFlow or native, </a:t>
            </a:r>
            <a:r>
              <a:rPr lang="en-US" sz="2400" b="1" i="0" u="none" dirty="0">
                <a:solidFill>
                  <a:schemeClr val="dk1"/>
                </a:solidFill>
              </a:rPr>
              <a:t>but not both</a:t>
            </a:r>
            <a:r>
              <a:rPr lang="en-US" sz="2400" b="0" i="0" u="none" dirty="0">
                <a:solidFill>
                  <a:schemeClr val="dk1"/>
                </a:solidFill>
                <a:latin typeface="Arial"/>
                <a:ea typeface="Arial"/>
                <a:cs typeface="Arial"/>
                <a:sym typeface="Arial"/>
              </a:rPr>
              <a:t> (see Figure). </a:t>
            </a:r>
            <a:endParaRPr dirty="0"/>
          </a:p>
          <a:p>
            <a:pPr marL="342900" marR="0" lvl="0" indent="-342900" algn="just" rtl="0">
              <a:lnSpc>
                <a:spcPct val="100000"/>
              </a:lnSpc>
              <a:spcBef>
                <a:spcPts val="480"/>
              </a:spcBef>
              <a:spcAft>
                <a:spcPts val="0"/>
              </a:spcAft>
              <a:buClr>
                <a:schemeClr val="dk1"/>
              </a:buClr>
              <a:buSzPts val="2400"/>
              <a:buFont typeface="Noto Sans Symbols"/>
              <a:buChar char="✔"/>
            </a:pPr>
            <a:r>
              <a:rPr lang="en-US" sz="2400" b="0" i="0" u="none" dirty="0">
                <a:solidFill>
                  <a:schemeClr val="dk1"/>
                </a:solidFill>
                <a:latin typeface="Arial"/>
                <a:ea typeface="Arial"/>
                <a:cs typeface="Arial"/>
                <a:sym typeface="Arial"/>
              </a:rPr>
              <a:t>The focus of SIN was on: </a:t>
            </a:r>
            <a:endParaRPr dirty="0"/>
          </a:p>
          <a:p>
            <a:pPr marL="342900" marR="0" lvl="0" indent="-342900" algn="just" rtl="0">
              <a:lnSpc>
                <a:spcPct val="100000"/>
              </a:lnSpc>
              <a:spcBef>
                <a:spcPts val="480"/>
              </a:spcBef>
              <a:spcAft>
                <a:spcPts val="0"/>
              </a:spcAft>
              <a:buClr>
                <a:schemeClr val="dk1"/>
              </a:buClr>
              <a:buSzPts val="2400"/>
              <a:buFont typeface="Arial"/>
              <a:buNone/>
            </a:pPr>
            <a:r>
              <a:rPr lang="en-US" sz="2400" b="0" i="0" u="none" dirty="0">
                <a:solidFill>
                  <a:schemeClr val="dk1"/>
                </a:solidFill>
                <a:latin typeface="Arial"/>
                <a:ea typeface="Arial"/>
                <a:cs typeface="Arial"/>
                <a:sym typeface="Arial"/>
              </a:rPr>
              <a:t>•  </a:t>
            </a:r>
            <a:r>
              <a:rPr lang="en-US" sz="2400" b="1" i="0" u="none" dirty="0">
                <a:solidFill>
                  <a:schemeClr val="dk1"/>
                </a:solidFill>
                <a:latin typeface="Arial"/>
                <a:ea typeface="Arial"/>
                <a:cs typeface="Arial"/>
                <a:sym typeface="Arial"/>
              </a:rPr>
              <a:t>Bounding the allocated resources of the OpenFlow process and such that the</a:t>
            </a:r>
            <a:r>
              <a:rPr lang="en-US" sz="2400" b="1" i="0" u="none" dirty="0">
                <a:solidFill>
                  <a:schemeClr val="dk1"/>
                </a:solidFill>
              </a:rPr>
              <a:t>y couldn’t hamper the operation of the native side (</a:t>
            </a:r>
            <a:r>
              <a:rPr lang="en-US" sz="2400" b="1" i="0" u="none" dirty="0">
                <a:solidFill>
                  <a:schemeClr val="dk1"/>
                </a:solidFill>
                <a:latin typeface="Arial"/>
                <a:ea typeface="Arial"/>
                <a:cs typeface="Arial"/>
                <a:sym typeface="Arial"/>
              </a:rPr>
              <a:t>and the reverse</a:t>
            </a:r>
            <a:r>
              <a:rPr lang="en-US" sz="2400" b="0" i="0" u="none" dirty="0">
                <a:solidFill>
                  <a:schemeClr val="dk1"/>
                </a:solidFill>
                <a:latin typeface="Arial"/>
                <a:ea typeface="Arial"/>
                <a:cs typeface="Arial"/>
                <a:sym typeface="Arial"/>
              </a:rPr>
              <a:t>). </a:t>
            </a:r>
            <a:endParaRPr dirty="0"/>
          </a:p>
          <a:p>
            <a:pPr marL="342900" marR="0" lvl="0" indent="-342900" algn="just"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Suggestions included the use of modern process level segregation in the native host OS (or by virtualization).</a:t>
            </a:r>
            <a:endParaRPr dirty="0"/>
          </a:p>
          <a:p>
            <a:pPr marL="342900" marR="0" lvl="0" indent="-342900" algn="just"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Avoiding the need to synchronize state or event notifications between the control planes. </a:t>
            </a:r>
            <a:endParaRPr dirty="0"/>
          </a:p>
          <a:p>
            <a:pPr marL="342900" marR="0" lvl="0" indent="-342900" algn="just"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Strict rules for the processing of flows that included the use of the LOCAL, NOR‐ MAL, and FLOOD reserved ports.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457200" y="0"/>
            <a:ext cx="8229600" cy="8366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1" i="0" u="none">
                <a:solidFill>
                  <a:srgbClr val="FF0000"/>
                </a:solidFill>
                <a:latin typeface="Arial"/>
                <a:ea typeface="Arial"/>
                <a:cs typeface="Arial"/>
                <a:sym typeface="Arial"/>
              </a:rPr>
              <a:t>Ships in the Night</a:t>
            </a:r>
            <a:endParaRPr/>
          </a:p>
        </p:txBody>
      </p:sp>
      <p:sp>
        <p:nvSpPr>
          <p:cNvPr id="153" name="Google Shape;153;p12"/>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Arial"/>
                <a:ea typeface="Arial"/>
                <a:cs typeface="Arial"/>
                <a:sym typeface="Arial"/>
              </a:rPr>
              <a:t>SIN expands the preceding ONF definition of hybrid (as reflected in the definition of NORMAL). </a:t>
            </a:r>
            <a:endParaRPr/>
          </a:p>
          <a:p>
            <a:pPr marL="342900" marR="0" lvl="0" indent="-342900" algn="just"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Arial"/>
                <a:ea typeface="Arial"/>
                <a:cs typeface="Arial"/>
                <a:sym typeface="Arial"/>
              </a:rPr>
              <a:t>The SIN model allowed port segregation by logical port or VLAN and recommended the use of MSTP(</a:t>
            </a:r>
            <a:r>
              <a:rPr lang="en-US" sz="1200" b="1">
                <a:solidFill>
                  <a:srgbClr val="202124"/>
                </a:solidFill>
                <a:highlight>
                  <a:srgbClr val="FFFFFF"/>
                </a:highlight>
              </a:rPr>
              <a:t>Multiple Spanning Tree Protocol)</a:t>
            </a:r>
            <a:r>
              <a:rPr lang="en-US" sz="2400" b="0" i="0" u="none">
                <a:solidFill>
                  <a:schemeClr val="dk1"/>
                </a:solidFill>
                <a:latin typeface="Arial"/>
                <a:ea typeface="Arial"/>
                <a:cs typeface="Arial"/>
                <a:sym typeface="Arial"/>
              </a:rPr>
              <a:t> for spanning tree in such an environment (a step that is actually necessary for certain types of integrated hybrids). </a:t>
            </a:r>
            <a:endParaRPr/>
          </a:p>
          <a:p>
            <a:pPr marL="342900" marR="0" lvl="0" indent="-342900" algn="just"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Arial"/>
                <a:ea typeface="Arial"/>
                <a:cs typeface="Arial"/>
                <a:sym typeface="Arial"/>
              </a:rPr>
              <a:t>Lastly, SIN pointed out the ambiguities in the interactions of the reserved ports and the looseness of the port delegation model as potential areas of improvement for a SIN hybrid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u="sng" dirty="0"/>
              <a:t>SIN architecture</a:t>
            </a:r>
            <a:endParaRPr sz="4400" u="sng" dirty="0">
              <a:solidFill>
                <a:schemeClr val="dk1"/>
              </a:solidFill>
              <a:latin typeface="Arial"/>
              <a:ea typeface="Arial"/>
              <a:cs typeface="Arial"/>
              <a:sym typeface="Arial"/>
            </a:endParaRPr>
          </a:p>
        </p:txBody>
      </p:sp>
      <p:pic>
        <p:nvPicPr>
          <p:cNvPr id="159" name="Google Shape;159;p13"/>
          <p:cNvPicPr preferRelativeResize="0">
            <a:picLocks noGrp="1"/>
          </p:cNvPicPr>
          <p:nvPr>
            <p:ph type="body" idx="1"/>
          </p:nvPr>
        </p:nvPicPr>
        <p:blipFill rotWithShape="1">
          <a:blip r:embed="rId3">
            <a:alphaModFix/>
          </a:blip>
          <a:srcRect/>
          <a:stretch/>
        </p:blipFill>
        <p:spPr>
          <a:xfrm>
            <a:off x="921887" y="2097562"/>
            <a:ext cx="7667700" cy="384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468312" y="0"/>
            <a:ext cx="8229600" cy="7651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1" dirty="0">
                <a:solidFill>
                  <a:srgbClr val="FF0000"/>
                </a:solidFill>
              </a:rPr>
              <a:t>3.2.</a:t>
            </a:r>
            <a:r>
              <a:rPr lang="en-US" sz="3600" b="1" i="0" u="none" dirty="0">
                <a:solidFill>
                  <a:srgbClr val="FF0000"/>
                </a:solidFill>
                <a:latin typeface="Arial"/>
                <a:ea typeface="Arial"/>
                <a:cs typeface="Arial"/>
                <a:sym typeface="Arial"/>
              </a:rPr>
              <a:t>Dual Function Switches</a:t>
            </a:r>
            <a:endParaRPr dirty="0"/>
          </a:p>
        </p:txBody>
      </p:sp>
      <p:sp>
        <p:nvSpPr>
          <p:cNvPr id="165" name="Google Shape;165;p14"/>
          <p:cNvSpPr txBox="1">
            <a:spLocks noGrp="1"/>
          </p:cNvSpPr>
          <p:nvPr>
            <p:ph type="body" idx="1"/>
          </p:nvPr>
        </p:nvSpPr>
        <p:spPr>
          <a:xfrm>
            <a:off x="0" y="765175"/>
            <a:ext cx="86868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1" i="0" u="none" dirty="0">
                <a:solidFill>
                  <a:schemeClr val="dk1"/>
                </a:solidFill>
                <a:latin typeface="Arial"/>
                <a:ea typeface="Arial"/>
                <a:cs typeface="Arial"/>
                <a:sym typeface="Arial"/>
              </a:rPr>
              <a:t>Dual-function switches in Software-Defined Networking (SDN) architectures are network devices that perform both traditional switching functions and SDN-controlled forwarding. These switches have the capability to operate in two modes: traditional mode, where they function like conventional switches with distributed control planes, and SDN mode, where they are controlled by a centralized SDN controller.</a:t>
            </a:r>
          </a:p>
          <a:p>
            <a:pPr marL="342900" marR="0" lvl="0" indent="-342900" algn="just" rtl="0">
              <a:lnSpc>
                <a:spcPct val="100000"/>
              </a:lnSpc>
              <a:spcBef>
                <a:spcPts val="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One of the existing/deployed models of integration is to integrate the OpenFlow domain with the native domain </a:t>
            </a:r>
            <a:r>
              <a:rPr lang="en-US" sz="2400" b="1" i="0" u="none" dirty="0">
                <a:solidFill>
                  <a:schemeClr val="dk1"/>
                </a:solidFill>
              </a:rPr>
              <a:t>at the control level </a:t>
            </a:r>
            <a:r>
              <a:rPr lang="en-US" sz="2400" b="0" i="0" u="none" dirty="0">
                <a:solidFill>
                  <a:schemeClr val="dk1"/>
                </a:solidFill>
                <a:latin typeface="Arial"/>
                <a:ea typeface="Arial"/>
                <a:cs typeface="Arial"/>
                <a:sym typeface="Arial"/>
              </a:rPr>
              <a:t>(e.g., </a:t>
            </a:r>
            <a:r>
              <a:rPr lang="en-US" sz="2400" b="0" i="0" u="none" dirty="0" err="1">
                <a:solidFill>
                  <a:schemeClr val="dk1"/>
                </a:solidFill>
                <a:latin typeface="Arial"/>
                <a:ea typeface="Arial"/>
                <a:cs typeface="Arial"/>
                <a:sym typeface="Arial"/>
              </a:rPr>
              <a:t>RouteFlow</a:t>
            </a:r>
            <a:r>
              <a:rPr lang="en-US" sz="2400" b="0" i="0" u="none" dirty="0">
                <a:solidFill>
                  <a:schemeClr val="dk1"/>
                </a:solidFill>
                <a:latin typeface="Arial"/>
                <a:ea typeface="Arial"/>
                <a:cs typeface="Arial"/>
                <a:sym typeface="Arial"/>
              </a:rPr>
              <a:t>). </a:t>
            </a:r>
            <a:endParaRPr dirty="0"/>
          </a:p>
          <a:p>
            <a:pPr marL="342900" marR="0" lvl="0" indent="-342900" algn="just"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Unlike the integrated hybrid, this purposely builds a hybrid network. </a:t>
            </a:r>
            <a:endParaRPr dirty="0"/>
          </a:p>
          <a:p>
            <a:pPr marL="342900" marR="0" lvl="0" indent="-342900" algn="just"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The general concept behind this approach is to run a routing stack on a virtual host and bind the virtual ports on the hypervisor </a:t>
            </a:r>
            <a:r>
              <a:rPr lang="en-US" sz="2400" b="0" i="0" u="none" dirty="0" err="1">
                <a:solidFill>
                  <a:schemeClr val="dk1"/>
                </a:solidFill>
                <a:latin typeface="Arial"/>
                <a:ea typeface="Arial"/>
                <a:cs typeface="Arial"/>
                <a:sym typeface="Arial"/>
              </a:rPr>
              <a:t>vswitch</a:t>
            </a:r>
            <a:r>
              <a:rPr lang="en-US" sz="2400" b="0" i="0" u="none" dirty="0">
                <a:solidFill>
                  <a:schemeClr val="dk1"/>
                </a:solidFill>
                <a:latin typeface="Arial"/>
                <a:ea typeface="Arial"/>
                <a:cs typeface="Arial"/>
                <a:sym typeface="Arial"/>
              </a:rPr>
              <a:t> in that host to physical ports on associated OpenFlow switches. </a:t>
            </a:r>
            <a:endParaRPr dirty="0"/>
          </a:p>
          <a:p>
            <a:pPr marL="342900" marR="0" lvl="0" indent="-342900" algn="just"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Through these ports, the virtual router forms IGP and/ or BGP adjacencies with the native network at appropriate physical boundary points by enabling the appropriate protocol flows </a:t>
            </a:r>
            <a:r>
              <a:rPr lang="en-US" sz="2400" dirty="0"/>
              <a:t>in</a:t>
            </a:r>
            <a:r>
              <a:rPr lang="en-US" sz="2400" b="0" i="0" u="none" dirty="0">
                <a:solidFill>
                  <a:schemeClr val="dk1"/>
                </a:solidFill>
                <a:latin typeface="Arial"/>
                <a:ea typeface="Arial"/>
                <a:cs typeface="Arial"/>
                <a:sym typeface="Arial"/>
              </a:rPr>
              <a:t> flow tables of the boundary switches.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5"/>
          <p:cNvSpPr txBox="1">
            <a:spLocks noGrp="1"/>
          </p:cNvSpPr>
          <p:nvPr>
            <p:ph type="title"/>
          </p:nvPr>
        </p:nvSpPr>
        <p:spPr>
          <a:xfrm>
            <a:off x="468312" y="0"/>
            <a:ext cx="8229600" cy="7651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1" i="0" u="none" dirty="0">
                <a:solidFill>
                  <a:srgbClr val="FF0000"/>
                </a:solidFill>
                <a:latin typeface="Arial"/>
                <a:ea typeface="Arial"/>
                <a:cs typeface="Arial"/>
                <a:sym typeface="Arial"/>
              </a:rPr>
              <a:t>Dual Function Switches</a:t>
            </a:r>
            <a:endParaRPr dirty="0"/>
          </a:p>
        </p:txBody>
      </p:sp>
      <p:sp>
        <p:nvSpPr>
          <p:cNvPr id="171" name="Google Shape;171;p15"/>
          <p:cNvSpPr txBox="1">
            <a:spLocks noGrp="1"/>
          </p:cNvSpPr>
          <p:nvPr>
            <p:ph type="body" idx="1"/>
          </p:nvPr>
        </p:nvSpPr>
        <p:spPr>
          <a:xfrm>
            <a:off x="457200" y="765175"/>
            <a:ext cx="8229600" cy="57594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The virtual router then advertises the prefixes assigned to the OpenFlow domain through appropriate boundary points (appearing to the native network as if they were learned through an adjacent peer). </a:t>
            </a:r>
            <a:endParaRPr dirty="0"/>
          </a:p>
          <a:p>
            <a:pPr marL="342900" marR="0" lvl="0" indent="-342900" algn="just" rtl="0">
              <a:lnSpc>
                <a:spcPct val="100000"/>
              </a:lnSpc>
              <a:spcBef>
                <a:spcPts val="480"/>
              </a:spcBef>
              <a:spcAft>
                <a:spcPts val="0"/>
              </a:spcAft>
              <a:buClr>
                <a:schemeClr val="dk1"/>
              </a:buClr>
              <a:buSzPts val="2400"/>
              <a:buFont typeface="Arial"/>
              <a:buChar char="•"/>
            </a:pPr>
            <a:r>
              <a:rPr lang="en-US" sz="2400" b="0" i="0" u="none" dirty="0">
                <a:solidFill>
                  <a:schemeClr val="dk1"/>
                </a:solidFill>
                <a:latin typeface="Arial"/>
                <a:ea typeface="Arial"/>
                <a:cs typeface="Arial"/>
                <a:sym typeface="Arial"/>
              </a:rPr>
              <a:t>Additionally, (by using internal logic and policies) the virtual router creates flow rules in the OpenFlow domain that direct traffic toward destination prefixes learned from neighbors in this exchange using flow rules that ultimately point to appropriate ports on the boundary switch.</a:t>
            </a:r>
            <a:endParaRPr dirty="0"/>
          </a:p>
          <a:p>
            <a:pPr marL="342900" marR="0" lvl="0" indent="-342900" algn="just" rtl="0">
              <a:lnSpc>
                <a:spcPct val="100000"/>
              </a:lnSpc>
              <a:spcBef>
                <a:spcPts val="480"/>
              </a:spcBef>
              <a:spcAft>
                <a:spcPts val="0"/>
              </a:spcAft>
              <a:buClr>
                <a:schemeClr val="dk1"/>
              </a:buClr>
              <a:buSzPts val="2400"/>
              <a:buFont typeface="Arial"/>
              <a:buChar char="•"/>
            </a:pPr>
            <a:r>
              <a:rPr lang="en-US" sz="2400" b="1" i="0" u="none" dirty="0">
                <a:solidFill>
                  <a:schemeClr val="dk1"/>
                </a:solidFill>
                <a:latin typeface="Arial"/>
                <a:ea typeface="Arial"/>
                <a:cs typeface="Arial"/>
                <a:sym typeface="Arial"/>
              </a:rPr>
              <a:t>Drawback of this hybrid design </a:t>
            </a:r>
            <a:r>
              <a:rPr lang="en-US" sz="2400" b="0" i="0" u="none" dirty="0">
                <a:solidFill>
                  <a:schemeClr val="dk1"/>
                </a:solidFill>
                <a:latin typeface="Arial"/>
                <a:ea typeface="Arial"/>
                <a:cs typeface="Arial"/>
                <a:sym typeface="Arial"/>
              </a:rPr>
              <a:t>is that flow management and packet I/O take place serially on a common TCP session, which brings the design back around to the problems that needed to be addressed in the traditional distributed control plane: </a:t>
            </a:r>
            <a:r>
              <a:rPr lang="en-US" sz="2400" b="1" i="0" u="none" dirty="0">
                <a:solidFill>
                  <a:schemeClr val="dk1"/>
                </a:solidFill>
                <a:latin typeface="Arial"/>
                <a:ea typeface="Arial"/>
                <a:cs typeface="Arial"/>
                <a:sym typeface="Arial"/>
              </a:rPr>
              <a:t>blocking, control packet I/O, latency, queue management, and hardware programming speed. </a:t>
            </a:r>
            <a:endParaRPr dirty="0"/>
          </a:p>
          <a:p>
            <a:pPr marL="342900" marR="0" lvl="0" indent="-190500" algn="l" rtl="0">
              <a:spcBef>
                <a:spcPts val="480"/>
              </a:spcBef>
              <a:spcAft>
                <a:spcPts val="0"/>
              </a:spcAft>
              <a:buClr>
                <a:schemeClr val="dk1"/>
              </a:buClr>
              <a:buSzPts val="2400"/>
              <a:buFont typeface="Arial"/>
              <a:buNone/>
            </a:pPr>
            <a:endParaRPr sz="2400" b="1" i="0" u="none"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RouteFlow architecture</a:t>
            </a:r>
            <a:endParaRPr sz="4400">
              <a:solidFill>
                <a:schemeClr val="dk1"/>
              </a:solidFill>
              <a:latin typeface="Arial"/>
              <a:ea typeface="Arial"/>
              <a:cs typeface="Arial"/>
              <a:sym typeface="Arial"/>
            </a:endParaRPr>
          </a:p>
        </p:txBody>
      </p:sp>
      <p:pic>
        <p:nvPicPr>
          <p:cNvPr id="177" name="Google Shape;177;p16"/>
          <p:cNvPicPr preferRelativeResize="0">
            <a:picLocks noGrp="1"/>
          </p:cNvPicPr>
          <p:nvPr>
            <p:ph type="body" idx="1"/>
          </p:nvPr>
        </p:nvPicPr>
        <p:blipFill rotWithShape="1">
          <a:blip r:embed="rId3">
            <a:alphaModFix/>
          </a:blip>
          <a:srcRect/>
          <a:stretch/>
        </p:blipFill>
        <p:spPr>
          <a:xfrm>
            <a:off x="1369225" y="1417625"/>
            <a:ext cx="6405600" cy="5487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a:spLocks noGrp="1"/>
          </p:cNvSpPr>
          <p:nvPr>
            <p:ph type="body" idx="1"/>
          </p:nvPr>
        </p:nvSpPr>
        <p:spPr>
          <a:xfrm>
            <a:off x="457200" y="260350"/>
            <a:ext cx="8229600" cy="58658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The tools we have at hand to form an integrated hybrid connection (in the OpenFlow protocol and the native protocols on the same device) are </a:t>
            </a:r>
            <a:r>
              <a:rPr lang="en-US" sz="2400" b="1" i="0" u="none">
                <a:solidFill>
                  <a:schemeClr val="dk1"/>
                </a:solidFill>
                <a:latin typeface="Arial"/>
                <a:ea typeface="Arial"/>
                <a:cs typeface="Arial"/>
                <a:sym typeface="Arial"/>
              </a:rPr>
              <a:t>tables and interfaces</a:t>
            </a:r>
            <a:r>
              <a:rPr lang="en-US" sz="2400" b="0" i="0" u="none">
                <a:solidFill>
                  <a:schemeClr val="dk1"/>
                </a:solidFill>
                <a:latin typeface="Arial"/>
                <a:ea typeface="Arial"/>
                <a:cs typeface="Arial"/>
                <a:sym typeface="Arial"/>
              </a:rPr>
              <a:t>. </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 </a:t>
            </a:r>
            <a:r>
              <a:rPr lang="en-US" sz="2400" b="1" i="0" u="none">
                <a:solidFill>
                  <a:schemeClr val="dk1"/>
                </a:solidFill>
                <a:latin typeface="Arial"/>
                <a:ea typeface="Arial"/>
                <a:cs typeface="Arial"/>
                <a:sym typeface="Arial"/>
              </a:rPr>
              <a:t>table-based solution </a:t>
            </a:r>
            <a:r>
              <a:rPr lang="en-US" sz="2400" b="0" i="0" u="none">
                <a:solidFill>
                  <a:schemeClr val="dk1"/>
                </a:solidFill>
                <a:latin typeface="Arial"/>
                <a:ea typeface="Arial"/>
                <a:cs typeface="Arial"/>
                <a:sym typeface="Arial"/>
              </a:rPr>
              <a:t>could be crafted that uses the GoToTable semantics of</a:t>
            </a:r>
            <a:r>
              <a:rPr lang="en-US" sz="2400" b="1" i="0" u="none">
                <a:solidFill>
                  <a:schemeClr val="dk1"/>
                </a:solidFill>
              </a:rPr>
              <a:t> OpenFlow to do a secondary lookup in a native table. </a:t>
            </a:r>
            <a:endParaRPr b="1"/>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Today, OpenFlow has no knowledge of tables other than its own and no way to acquire this knowledge. </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 solution could be crafted that allows the discovery of native tables during session initialization. </a:t>
            </a:r>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body" idx="1"/>
          </p:nvPr>
        </p:nvSpPr>
        <p:spPr>
          <a:xfrm>
            <a:off x="457200" y="333375"/>
            <a:ext cx="8229600" cy="57927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There currently are unofficial, </a:t>
            </a:r>
            <a:r>
              <a:rPr lang="en-US" sz="2400" b="1" i="0" u="none">
                <a:solidFill>
                  <a:schemeClr val="dk1"/>
                </a:solidFill>
                <a:latin typeface="Arial"/>
                <a:ea typeface="Arial"/>
                <a:cs typeface="Arial"/>
                <a:sym typeface="Arial"/>
              </a:rPr>
              <a:t>interface-based solutions </a:t>
            </a:r>
            <a:r>
              <a:rPr lang="en-US" sz="2400" b="0" i="0" u="none">
                <a:solidFill>
                  <a:schemeClr val="dk1"/>
                </a:solidFill>
                <a:latin typeface="Arial"/>
                <a:ea typeface="Arial"/>
                <a:cs typeface="Arial"/>
                <a:sym typeface="Arial"/>
              </a:rPr>
              <a:t>to achieve bidirectional flow between domains. </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The most common is to inser</a:t>
            </a:r>
            <a:r>
              <a:rPr lang="en-US" sz="2400" b="1" i="0" u="none">
                <a:solidFill>
                  <a:schemeClr val="dk1"/>
                </a:solidFill>
              </a:rPr>
              <a:t>t a layer 3 forwarding artifact in the OpenFlow switch domain. </a:t>
            </a:r>
            <a:endParaRPr b="1"/>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That artifact can then be leveraged through a combination of NORMAL behavior, DHCP, and ARP, such that end stations can discover a forwarding gateway device in an OpenFlow domain. </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The NORMAL logical port is an egress-only port on the OpenFlow side, so flowmods to control the traffic in the reverse direction are not possible.</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Further, some administrators/ operators do not like to use the NORMAL construct for security reasons.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body" idx="1"/>
          </p:nvPr>
        </p:nvSpPr>
        <p:spPr>
          <a:xfrm>
            <a:off x="457200" y="260350"/>
            <a:ext cx="8229600" cy="58658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It is possible to create rules directly c</a:t>
            </a:r>
            <a:r>
              <a:rPr lang="en-US" sz="2400" b="1" i="0" u="none">
                <a:solidFill>
                  <a:schemeClr val="dk1"/>
                </a:solidFill>
              </a:rPr>
              <a:t>ross-connecting a layer 3 artifact with OpenFlow controlled ports to allow ingress and egress rules</a:t>
            </a:r>
            <a:r>
              <a:rPr lang="en-US" sz="2400" b="0" i="0" u="none">
                <a:solidFill>
                  <a:schemeClr val="dk1"/>
                </a:solidFill>
                <a:latin typeface="Arial"/>
                <a:ea typeface="Arial"/>
                <a:cs typeface="Arial"/>
                <a:sym typeface="Arial"/>
              </a:rPr>
              <a:t>, if we move forward with some extension to the interface definition that allows us to tag the interface as a layer 3 forwarder or native port (the semantics are our least concern). </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For example, in the Junos OS (Juniper Networks), th</a:t>
            </a:r>
            <a:r>
              <a:rPr lang="en-US" sz="2400" b="1" i="0" u="none">
                <a:solidFill>
                  <a:schemeClr val="dk1"/>
                </a:solidFill>
              </a:rPr>
              <a:t>ere is a construct called a logical tunnel</a:t>
            </a:r>
            <a:r>
              <a:rPr lang="en-US" sz="2400" b="0" i="0" u="none">
                <a:solidFill>
                  <a:schemeClr val="dk1"/>
                </a:solidFill>
                <a:latin typeface="Arial"/>
                <a:ea typeface="Arial"/>
                <a:cs typeface="Arial"/>
                <a:sym typeface="Arial"/>
              </a:rPr>
              <a:t>.</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This c</a:t>
            </a:r>
            <a:r>
              <a:rPr lang="en-US" sz="2400" b="1" i="0" u="none">
                <a:solidFill>
                  <a:schemeClr val="dk1"/>
                </a:solidFill>
              </a:rPr>
              <a:t>onstruct can have one end in the OpenFlow domain and one in any routing domain on the native side. </a:t>
            </a:r>
            <a:endParaRPr b="1"/>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For an operator, this provides a scalable, transparent hybrid solution, but the only tag the operator can hang on the port (to discover its dual nature) is its name (which is unfortunately unique to Juniper Networks).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0" y="188912"/>
            <a:ext cx="91440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Arial"/>
              <a:buNone/>
            </a:pPr>
            <a:r>
              <a:rPr lang="en-US" sz="3200" b="1" i="0" u="none">
                <a:solidFill>
                  <a:srgbClr val="FF0000"/>
                </a:solidFill>
                <a:latin typeface="Arial"/>
                <a:ea typeface="Arial"/>
                <a:cs typeface="Arial"/>
                <a:sym typeface="Arial"/>
              </a:rPr>
              <a:t> 1.Config and Extensibility</a:t>
            </a:r>
            <a:endParaRPr/>
          </a:p>
        </p:txBody>
      </p:sp>
      <p:sp>
        <p:nvSpPr>
          <p:cNvPr id="93" name="Google Shape;93;p2"/>
          <p:cNvSpPr txBox="1">
            <a:spLocks noGrp="1"/>
          </p:cNvSpPr>
          <p:nvPr>
            <p:ph type="body" idx="1"/>
          </p:nvPr>
        </p:nvSpPr>
        <p:spPr>
          <a:xfrm>
            <a:off x="468300" y="981075"/>
            <a:ext cx="8229600" cy="5877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Noto Sans Symbols"/>
              <a:buChar char="✔"/>
            </a:pPr>
            <a:r>
              <a:rPr lang="en-US" sz="2200" b="1" i="0" u="none" strike="noStrike" cap="none">
                <a:solidFill>
                  <a:schemeClr val="dk1"/>
                </a:solidFill>
                <a:latin typeface="Arial"/>
                <a:ea typeface="Arial"/>
                <a:cs typeface="Arial"/>
                <a:sym typeface="Arial"/>
              </a:rPr>
              <a:t> </a:t>
            </a:r>
            <a:r>
              <a:rPr lang="en-US" sz="2200" b="0" i="0" u="none" strike="noStrike" cap="none">
                <a:solidFill>
                  <a:schemeClr val="dk1"/>
                </a:solidFill>
                <a:latin typeface="Arial"/>
                <a:ea typeface="Arial"/>
                <a:cs typeface="Arial"/>
                <a:sym typeface="Arial"/>
              </a:rPr>
              <a:t>The of-config protocol was originally designed to </a:t>
            </a:r>
            <a:r>
              <a:rPr lang="en-US" sz="2200" b="1" i="0" u="none" strike="noStrike" cap="none">
                <a:solidFill>
                  <a:schemeClr val="dk1"/>
                </a:solidFill>
              </a:rPr>
              <a:t>set OpenFlow related information on the network element</a:t>
            </a:r>
            <a:r>
              <a:rPr lang="en-US" sz="2200" b="0" i="0" u="none" strike="noStrike" cap="none">
                <a:solidFill>
                  <a:schemeClr val="dk1"/>
                </a:solidFill>
                <a:latin typeface="Arial"/>
                <a:ea typeface="Arial"/>
                <a:cs typeface="Arial"/>
                <a:sym typeface="Arial"/>
              </a:rPr>
              <a:t> (of-config 1.0).</a:t>
            </a:r>
            <a:endParaRPr/>
          </a:p>
          <a:p>
            <a:pPr marL="342900" marR="0" lvl="0" indent="-342900" algn="just" rtl="0">
              <a:lnSpc>
                <a:spcPct val="100000"/>
              </a:lnSpc>
              <a:spcBef>
                <a:spcPts val="440"/>
              </a:spcBef>
              <a:spcAft>
                <a:spcPts val="0"/>
              </a:spcAft>
              <a:buClr>
                <a:schemeClr val="dk1"/>
              </a:buClr>
              <a:buSzPts val="2200"/>
              <a:buFont typeface="Noto Sans Symbols"/>
              <a:buChar char="✔"/>
            </a:pPr>
            <a:r>
              <a:rPr lang="en-US" sz="2200" b="0" i="0" u="none" strike="noStrike" cap="none">
                <a:solidFill>
                  <a:schemeClr val="dk1"/>
                </a:solidFill>
                <a:latin typeface="Arial"/>
                <a:ea typeface="Arial"/>
                <a:cs typeface="Arial"/>
                <a:sym typeface="Arial"/>
              </a:rPr>
              <a:t>The protocol is structured around </a:t>
            </a:r>
            <a:r>
              <a:rPr lang="en-US" sz="2200" b="1" i="0" u="none" strike="noStrike" cap="none">
                <a:solidFill>
                  <a:schemeClr val="dk1"/>
                </a:solidFill>
              </a:rPr>
              <a:t>XML schemas, Yang data models, and the NETCONF protocol for delivery.</a:t>
            </a:r>
            <a:r>
              <a:rPr lang="en-US" sz="2200" b="0" i="0" u="none" strike="noStrike" cap="none">
                <a:solidFill>
                  <a:schemeClr val="dk1"/>
                </a:solidFill>
                <a:latin typeface="Arial"/>
                <a:ea typeface="Arial"/>
                <a:cs typeface="Arial"/>
                <a:sym typeface="Arial"/>
              </a:rPr>
              <a:t> </a:t>
            </a:r>
            <a:endParaRPr sz="2200" b="0" i="0" u="none" strike="noStrike" cap="none">
              <a:solidFill>
                <a:schemeClr val="dk1"/>
              </a:solidFill>
              <a:latin typeface="Arial"/>
              <a:ea typeface="Arial"/>
              <a:cs typeface="Arial"/>
              <a:sym typeface="Arial"/>
            </a:endParaRPr>
          </a:p>
          <a:p>
            <a:pPr marL="342900" marR="0" lvl="0" indent="-342900" algn="just" rtl="0">
              <a:lnSpc>
                <a:spcPct val="100000"/>
              </a:lnSpc>
              <a:spcBef>
                <a:spcPts val="440"/>
              </a:spcBef>
              <a:spcAft>
                <a:spcPts val="0"/>
              </a:spcAft>
              <a:buSzPts val="2200"/>
              <a:buChar char="✔"/>
            </a:pPr>
            <a:r>
              <a:rPr lang="en-US" sz="1200">
                <a:solidFill>
                  <a:srgbClr val="202124"/>
                </a:solidFill>
                <a:highlight>
                  <a:srgbClr val="FFFFFF"/>
                </a:highlight>
              </a:rPr>
              <a:t>YANG is a </a:t>
            </a:r>
            <a:r>
              <a:rPr lang="en-US" sz="1200" b="1">
                <a:solidFill>
                  <a:srgbClr val="202124"/>
                </a:solidFill>
                <a:highlight>
                  <a:srgbClr val="FFFFFF"/>
                </a:highlight>
              </a:rPr>
              <a:t>data modeling language used to model configuration, state data, and administrative actions manipulated by the NETCONF protocol</a:t>
            </a:r>
            <a:endParaRPr sz="2200"/>
          </a:p>
          <a:p>
            <a:pPr marL="342900" marR="0" lvl="0" indent="-342900" algn="just" rtl="0">
              <a:lnSpc>
                <a:spcPct val="100000"/>
              </a:lnSpc>
              <a:spcBef>
                <a:spcPts val="440"/>
              </a:spcBef>
              <a:spcAft>
                <a:spcPts val="0"/>
              </a:spcAft>
              <a:buClr>
                <a:schemeClr val="dk1"/>
              </a:buClr>
              <a:buSzPts val="2200"/>
              <a:buFont typeface="Noto Sans Symbols"/>
              <a:buChar char="✔"/>
            </a:pPr>
            <a:r>
              <a:rPr lang="en-US" sz="2200" b="0" i="0" u="none" strike="noStrike" cap="none">
                <a:solidFill>
                  <a:schemeClr val="dk1"/>
                </a:solidFill>
                <a:latin typeface="Arial"/>
                <a:ea typeface="Arial"/>
                <a:cs typeface="Arial"/>
                <a:sym typeface="Arial"/>
              </a:rPr>
              <a:t>Proposals to extend of-config can come from within the Config-Mgmt Working Group or from other groups (e.g., FAWG, Transport).</a:t>
            </a:r>
            <a:endParaRPr/>
          </a:p>
          <a:p>
            <a:pPr marL="342900" marR="0" lvl="0" indent="-342900" algn="just" rtl="0">
              <a:lnSpc>
                <a:spcPct val="100000"/>
              </a:lnSpc>
              <a:spcBef>
                <a:spcPts val="440"/>
              </a:spcBef>
              <a:spcAft>
                <a:spcPts val="0"/>
              </a:spcAft>
              <a:buClr>
                <a:schemeClr val="dk1"/>
              </a:buClr>
              <a:buSzPts val="2200"/>
              <a:buFont typeface="Noto Sans Symbols"/>
              <a:buChar char="✔"/>
            </a:pPr>
            <a:r>
              <a:rPr lang="en-US" sz="2200" b="0" i="0" u="none" strike="noStrike" cap="none">
                <a:solidFill>
                  <a:schemeClr val="dk1"/>
                </a:solidFill>
                <a:latin typeface="Arial"/>
                <a:ea typeface="Arial"/>
                <a:cs typeface="Arial"/>
                <a:sym typeface="Arial"/>
              </a:rPr>
              <a:t>As of version 1.1 of of-config, the standard </a:t>
            </a:r>
            <a:r>
              <a:rPr lang="en-US" sz="2200" b="1" i="0" u="none" strike="noStrike" cap="none">
                <a:solidFill>
                  <a:schemeClr val="dk1"/>
                </a:solidFill>
              </a:rPr>
              <a:t>decouples itself from any assumptions that an operator would run FlowVisor (or a similar, external slicing proxy) to achieve multiple virtual switch abstractions</a:t>
            </a:r>
            <a:r>
              <a:rPr lang="en-US" sz="2200" b="0" i="0" u="none" strike="noStrike" cap="none">
                <a:solidFill>
                  <a:schemeClr val="dk1"/>
                </a:solidFill>
                <a:latin typeface="Arial"/>
                <a:ea typeface="Arial"/>
                <a:cs typeface="Arial"/>
                <a:sym typeface="Arial"/>
              </a:rPr>
              <a:t> in a physical switch. </a:t>
            </a:r>
            <a:endParaRPr/>
          </a:p>
          <a:p>
            <a:pPr marL="342900" marR="0" lvl="0" indent="-342900" algn="just" rtl="0">
              <a:lnSpc>
                <a:spcPct val="100000"/>
              </a:lnSpc>
              <a:spcBef>
                <a:spcPts val="440"/>
              </a:spcBef>
              <a:spcAft>
                <a:spcPts val="0"/>
              </a:spcAft>
              <a:buClr>
                <a:schemeClr val="dk1"/>
              </a:buClr>
              <a:buSzPts val="2200"/>
              <a:buFont typeface="Noto Sans Symbols"/>
              <a:buChar char="✔"/>
            </a:pPr>
            <a:r>
              <a:rPr lang="en-US" sz="2200" b="0" i="0" u="none" strike="noStrike" cap="none">
                <a:solidFill>
                  <a:schemeClr val="dk1"/>
                </a:solidFill>
                <a:latin typeface="Arial"/>
                <a:ea typeface="Arial"/>
                <a:cs typeface="Arial"/>
                <a:sym typeface="Arial"/>
              </a:rPr>
              <a:t>This changes the working model to one in which the physical switch can have </a:t>
            </a:r>
            <a:r>
              <a:rPr lang="en-US" sz="2200" b="1" i="0" u="none" strike="noStrike" cap="none">
                <a:solidFill>
                  <a:schemeClr val="dk1"/>
                </a:solidFill>
              </a:rPr>
              <a:t>multiple internal logical switches</a:t>
            </a:r>
            <a:r>
              <a:rPr lang="en-US" sz="2200" b="0" i="0" u="none" strike="noStrike" cap="none">
                <a:solidFill>
                  <a:schemeClr val="dk1"/>
                </a:solidFill>
                <a:latin typeface="Arial"/>
                <a:ea typeface="Arial"/>
                <a:cs typeface="Arial"/>
                <a:sym typeface="Arial"/>
              </a:rPr>
              <a:t>, as illustrated in Figure.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Juniper Networks’ integrated hybrid proposal</a:t>
            </a:r>
            <a:endParaRPr sz="4400">
              <a:solidFill>
                <a:schemeClr val="dk1"/>
              </a:solidFill>
              <a:latin typeface="Arial"/>
              <a:ea typeface="Arial"/>
              <a:cs typeface="Arial"/>
              <a:sym typeface="Arial"/>
            </a:endParaRPr>
          </a:p>
        </p:txBody>
      </p:sp>
      <p:pic>
        <p:nvPicPr>
          <p:cNvPr id="198" name="Google Shape;198;p20"/>
          <p:cNvPicPr preferRelativeResize="0">
            <a:picLocks noGrp="1"/>
          </p:cNvPicPr>
          <p:nvPr>
            <p:ph type="body" idx="1"/>
          </p:nvPr>
        </p:nvPicPr>
        <p:blipFill rotWithShape="1">
          <a:blip r:embed="rId3">
            <a:alphaModFix/>
          </a:blip>
          <a:srcRect/>
          <a:stretch/>
        </p:blipFill>
        <p:spPr>
          <a:xfrm>
            <a:off x="457212" y="1920875"/>
            <a:ext cx="8129700" cy="420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xfrm>
            <a:off x="457200" y="274637"/>
            <a:ext cx="8229600"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An interface-based solution would then require the following:</a:t>
            </a:r>
            <a:endParaRPr/>
          </a:p>
        </p:txBody>
      </p:sp>
      <p:sp>
        <p:nvSpPr>
          <p:cNvPr id="204" name="Google Shape;204;p21"/>
          <p:cNvSpPr txBox="1">
            <a:spLocks noGrp="1"/>
          </p:cNvSpPr>
          <p:nvPr>
            <p:ph type="body" idx="1"/>
          </p:nvPr>
        </p:nvSpPr>
        <p:spPr>
          <a:xfrm>
            <a:off x="457200" y="1052512"/>
            <a:ext cx="8229600" cy="50736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At minimum, an extension to port description to tag it as a native artifact (an access point between domains), the nature of the domains (e.g., IP/MPLS) and the routing-instances that they host. These attributes can be exchanged with the vendor agent during port-status message or in Features reply message, as part of port-info. </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The vendor agent should implement any MAC-related functionality required for bidirectional traffic flow (e.g., auto-associate the MAC of the artifact with any pre‐ fixes assigned to or point to the artifact in the native table).</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The vendor agent should support OpenFlow-ARP-related functionality so that devices in the OpenFlow domain can discover the MAC of the artifact.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457200" y="274637"/>
            <a:ext cx="8229600"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An interface-based solution would then require the following:</a:t>
            </a:r>
            <a:endParaRPr/>
          </a:p>
        </p:txBody>
      </p:sp>
      <p:sp>
        <p:nvSpPr>
          <p:cNvPr id="210" name="Google Shape;210;p22"/>
          <p:cNvSpPr txBox="1">
            <a:spLocks noGrp="1"/>
          </p:cNvSpPr>
          <p:nvPr>
            <p:ph type="body" idx="1"/>
          </p:nvPr>
        </p:nvSpPr>
        <p:spPr>
          <a:xfrm>
            <a:off x="457200" y="1052512"/>
            <a:ext cx="8229600" cy="50736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The native port can be implemented as an internal loopback port (preferable) or as an external loopback (i.e., a symmetric solution is preferred over an asymmetric solution). </a:t>
            </a:r>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It will be preferable if certain applications, such as topology discovery by LLDP, exclude the native artifacts/ports. (This is a prescribed operational behavior.)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Arial"/>
              <a:ea typeface="Arial"/>
              <a:cs typeface="Arial"/>
              <a:sym typeface="Arial"/>
            </a:endParaRPr>
          </a:p>
        </p:txBody>
      </p:sp>
      <p:pic>
        <p:nvPicPr>
          <p:cNvPr id="99" name="Google Shape;99;p3"/>
          <p:cNvPicPr preferRelativeResize="0"/>
          <p:nvPr/>
        </p:nvPicPr>
        <p:blipFill rotWithShape="1">
          <a:blip r:embed="rId3">
            <a:alphaModFix/>
          </a:blip>
          <a:srcRect/>
          <a:stretch/>
        </p:blipFill>
        <p:spPr>
          <a:xfrm>
            <a:off x="323850" y="1125537"/>
            <a:ext cx="8589962" cy="48244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0" y="188912"/>
            <a:ext cx="91440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Arial"/>
              <a:buNone/>
            </a:pPr>
            <a:r>
              <a:rPr lang="en-US" sz="3200" b="1" i="0" u="none">
                <a:solidFill>
                  <a:srgbClr val="FF0000"/>
                </a:solidFill>
                <a:latin typeface="Arial"/>
                <a:ea typeface="Arial"/>
                <a:cs typeface="Arial"/>
                <a:sym typeface="Arial"/>
              </a:rPr>
              <a:t> Config and Extensibility</a:t>
            </a:r>
            <a:endParaRPr/>
          </a:p>
        </p:txBody>
      </p:sp>
      <p:sp>
        <p:nvSpPr>
          <p:cNvPr id="105" name="Google Shape;105;p4"/>
          <p:cNvSpPr txBox="1">
            <a:spLocks noGrp="1"/>
          </p:cNvSpPr>
          <p:nvPr>
            <p:ph type="body" idx="1"/>
          </p:nvPr>
        </p:nvSpPr>
        <p:spPr>
          <a:xfrm>
            <a:off x="468312" y="981075"/>
            <a:ext cx="8229600" cy="52562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Noto Sans Symbols"/>
              <a:buChar char="✔"/>
            </a:pPr>
            <a:r>
              <a:rPr lang="en-US" sz="2200" b="1" i="0"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Using of-config version 1.1, in addition to </a:t>
            </a:r>
            <a:r>
              <a:rPr lang="en-US" sz="2400" b="1" i="0" u="none" strike="noStrike" cap="none">
                <a:solidFill>
                  <a:schemeClr val="dk1"/>
                </a:solidFill>
              </a:rPr>
              <a:t>controllers, certificates, ports, queues, and switch capabilities operators can configure some logical tunnel types</a:t>
            </a:r>
            <a:r>
              <a:rPr lang="en-US" sz="2400" b="0" i="0" u="none" strike="noStrike" cap="none">
                <a:solidFill>
                  <a:schemeClr val="dk1"/>
                </a:solidFill>
                <a:latin typeface="Arial"/>
                <a:ea typeface="Arial"/>
                <a:cs typeface="Arial"/>
                <a:sym typeface="Arial"/>
              </a:rPr>
              <a:t> (IP-in-GRE, NV GRE, VX-LAN). </a:t>
            </a:r>
            <a:endParaRPr/>
          </a:p>
          <a:p>
            <a:pPr marL="342900" marR="0" lvl="0" indent="-342900" algn="just"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This extension requires the support of the creation of logical ports on the switch. Proposals exist to expand of-config further in the areas of bootstrapping and to expand the abilities of the of-config protocol in version 1.2 (see Figure) to support even more switch/native functionality (e.g., the ability to configure a local/native OAM protocol daemon has been proposed as an extension).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Arial"/>
              <a:ea typeface="Arial"/>
              <a:cs typeface="Arial"/>
              <a:sym typeface="Arial"/>
            </a:endParaRPr>
          </a:p>
        </p:txBody>
      </p:sp>
      <p:pic>
        <p:nvPicPr>
          <p:cNvPr id="111" name="Google Shape;111;p5"/>
          <p:cNvPicPr preferRelativeResize="0">
            <a:picLocks noGrp="1"/>
          </p:cNvPicPr>
          <p:nvPr>
            <p:ph type="body" idx="1"/>
          </p:nvPr>
        </p:nvPicPr>
        <p:blipFill rotWithShape="1">
          <a:blip r:embed="rId3">
            <a:alphaModFix/>
          </a:blip>
          <a:srcRect/>
          <a:stretch/>
        </p:blipFill>
        <p:spPr>
          <a:xfrm>
            <a:off x="0" y="0"/>
            <a:ext cx="9069387" cy="35290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468312" y="0"/>
            <a:ext cx="8229600" cy="4905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1" dirty="0">
                <a:solidFill>
                  <a:srgbClr val="FF0000"/>
                </a:solidFill>
              </a:rPr>
              <a:t>2.</a:t>
            </a:r>
            <a:r>
              <a:rPr lang="en-US" sz="3600" b="1" i="0" u="sng" dirty="0">
                <a:solidFill>
                  <a:srgbClr val="FF0000"/>
                </a:solidFill>
                <a:latin typeface="Arial"/>
                <a:ea typeface="Arial"/>
                <a:cs typeface="Arial"/>
                <a:sym typeface="Arial"/>
              </a:rPr>
              <a:t>Architecture </a:t>
            </a:r>
            <a:endParaRPr u="sng" dirty="0"/>
          </a:p>
        </p:txBody>
      </p:sp>
      <p:sp>
        <p:nvSpPr>
          <p:cNvPr id="117" name="Google Shape;117;p6"/>
          <p:cNvSpPr txBox="1">
            <a:spLocks noGrp="1"/>
          </p:cNvSpPr>
          <p:nvPr>
            <p:ph type="body" idx="1"/>
          </p:nvPr>
        </p:nvSpPr>
        <p:spPr>
          <a:xfrm>
            <a:off x="457200" y="692150"/>
            <a:ext cx="8229600" cy="58324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000" b="0" i="0" u="none" strike="noStrike" cap="none" dirty="0">
                <a:solidFill>
                  <a:schemeClr val="dk1"/>
                </a:solidFill>
                <a:latin typeface="Arial"/>
                <a:ea typeface="Arial"/>
                <a:cs typeface="Arial"/>
                <a:sym typeface="Arial"/>
              </a:rPr>
              <a:t>OpenFlow provides a standardized </a:t>
            </a:r>
            <a:r>
              <a:rPr lang="en-US" sz="2000" b="1" i="0" u="none" strike="noStrike" cap="none" dirty="0">
                <a:solidFill>
                  <a:schemeClr val="dk1"/>
                </a:solidFill>
              </a:rPr>
              <a:t>southbound protocol. The southbound interface is the communication channel between the OpenFlow controller and the network devices (switches or routers) that support the OpenFlow protocol. It allows the controller to send instructions to the forwarding plane of these devices, such as forwarding rules and flow entries.</a:t>
            </a:r>
            <a:endParaRPr sz="2000" dirty="0"/>
          </a:p>
          <a:p>
            <a:pPr marL="342900" marR="0" lvl="0" indent="-342900" algn="just" rtl="0">
              <a:lnSpc>
                <a:spcPct val="100000"/>
              </a:lnSpc>
              <a:spcBef>
                <a:spcPts val="480"/>
              </a:spcBef>
              <a:spcAft>
                <a:spcPts val="0"/>
              </a:spcAft>
              <a:buClr>
                <a:schemeClr val="dk1"/>
              </a:buClr>
              <a:buSzPts val="2400"/>
              <a:buFont typeface="Arial"/>
              <a:buChar char="•"/>
            </a:pPr>
            <a:r>
              <a:rPr lang="en-US" sz="2000" b="0" i="0" u="none" strike="noStrike" cap="none" dirty="0">
                <a:solidFill>
                  <a:schemeClr val="dk1"/>
                </a:solidFill>
                <a:latin typeface="Arial"/>
                <a:ea typeface="Arial"/>
                <a:cs typeface="Arial"/>
                <a:sym typeface="Arial"/>
              </a:rPr>
              <a:t>The east/west state distribution on most available controllers is based on a </a:t>
            </a:r>
            <a:r>
              <a:rPr lang="en-US" sz="2000" b="1" i="0" u="none" strike="noStrike" cap="none" dirty="0">
                <a:solidFill>
                  <a:schemeClr val="dk1"/>
                </a:solidFill>
              </a:rPr>
              <a:t>database distribution model</a:t>
            </a:r>
            <a:r>
              <a:rPr lang="en-US" sz="2000" b="0" i="0" u="none" strike="noStrike" cap="none" dirty="0">
                <a:solidFill>
                  <a:schemeClr val="dk1"/>
                </a:solidFill>
                <a:latin typeface="Arial"/>
                <a:ea typeface="Arial"/>
                <a:cs typeface="Arial"/>
                <a:sym typeface="Arial"/>
              </a:rPr>
              <a:t>, which allows federation of a single vendor’s controllers but do</a:t>
            </a:r>
            <a:r>
              <a:rPr lang="en-US" sz="2000" b="1" i="0" u="none" strike="noStrike" cap="none" dirty="0">
                <a:solidFill>
                  <a:schemeClr val="dk1"/>
                </a:solidFill>
              </a:rPr>
              <a:t>esn’t allow an interoperable state exchange.</a:t>
            </a:r>
            <a:r>
              <a:rPr lang="en-US" sz="2000" b="0" i="0" u="none" strike="noStrike" cap="none" dirty="0">
                <a:solidFill>
                  <a:schemeClr val="dk1"/>
                </a:solidFill>
                <a:latin typeface="Arial"/>
                <a:ea typeface="Arial"/>
                <a:cs typeface="Arial"/>
                <a:sym typeface="Arial"/>
              </a:rPr>
              <a:t> </a:t>
            </a:r>
            <a:endParaRPr sz="2000" dirty="0"/>
          </a:p>
          <a:p>
            <a:pPr marL="342900" marR="0" lvl="0" indent="-342900" algn="just" rtl="0">
              <a:lnSpc>
                <a:spcPct val="100000"/>
              </a:lnSpc>
              <a:spcBef>
                <a:spcPts val="480"/>
              </a:spcBef>
              <a:spcAft>
                <a:spcPts val="0"/>
              </a:spcAft>
              <a:buClr>
                <a:schemeClr val="dk1"/>
              </a:buClr>
              <a:buSzPts val="2400"/>
              <a:buFont typeface="Arial"/>
              <a:buChar char="•"/>
            </a:pPr>
            <a:r>
              <a:rPr lang="en-US" sz="2000" b="0" i="0" u="none" strike="noStrike" cap="none" dirty="0">
                <a:solidFill>
                  <a:schemeClr val="dk1"/>
                </a:solidFill>
                <a:latin typeface="Arial"/>
                <a:ea typeface="Arial"/>
                <a:cs typeface="Arial"/>
                <a:sym typeface="Arial"/>
              </a:rPr>
              <a:t>The Architecture Working Group is attempting to address this at least indirectly— defining for SDN a general SDN architecture.</a:t>
            </a:r>
            <a:endParaRPr sz="2000" dirty="0"/>
          </a:p>
          <a:p>
            <a:pPr marL="342900" marR="0" lvl="0" indent="-342900" algn="just" rtl="0">
              <a:lnSpc>
                <a:spcPct val="100000"/>
              </a:lnSpc>
              <a:spcBef>
                <a:spcPts val="480"/>
              </a:spcBef>
              <a:spcAft>
                <a:spcPts val="0"/>
              </a:spcAft>
              <a:buClr>
                <a:schemeClr val="dk1"/>
              </a:buClr>
              <a:buSzPts val="2400"/>
              <a:buFont typeface="Arial"/>
              <a:buChar char="•"/>
            </a:pPr>
            <a:r>
              <a:rPr lang="en-US" sz="2000" b="0" i="0" u="none" strike="noStrike" cap="none" dirty="0">
                <a:solidFill>
                  <a:schemeClr val="dk1"/>
                </a:solidFill>
                <a:latin typeface="Arial"/>
                <a:ea typeface="Arial"/>
                <a:cs typeface="Arial"/>
                <a:sym typeface="Arial"/>
              </a:rPr>
              <a:t>The ONF has a history of marrying the definition of SDN and OpenFlow. </a:t>
            </a:r>
            <a:endParaRPr sz="2000" dirty="0"/>
          </a:p>
          <a:p>
            <a:pPr marL="342900" marR="0" lvl="0" indent="-342900" algn="just" rtl="0">
              <a:lnSpc>
                <a:spcPct val="100000"/>
              </a:lnSpc>
              <a:spcBef>
                <a:spcPts val="480"/>
              </a:spcBef>
              <a:spcAft>
                <a:spcPts val="0"/>
              </a:spcAft>
              <a:buClr>
                <a:schemeClr val="dk1"/>
              </a:buClr>
              <a:buSzPts val="2400"/>
              <a:buFont typeface="Arial"/>
              <a:buChar char="•"/>
            </a:pPr>
            <a:r>
              <a:rPr lang="en-US" sz="2000" b="1" i="0" u="none" strike="noStrike" cap="none" dirty="0">
                <a:solidFill>
                  <a:schemeClr val="dk1"/>
                </a:solidFill>
                <a:latin typeface="Arial"/>
                <a:ea typeface="Arial"/>
                <a:cs typeface="Arial"/>
                <a:sym typeface="Arial"/>
              </a:rPr>
              <a:t>RESTful </a:t>
            </a:r>
            <a:r>
              <a:rPr lang="en-US" sz="2000" b="1" i="0" u="none" strike="noStrike" cap="none" dirty="0" err="1">
                <a:solidFill>
                  <a:schemeClr val="dk1"/>
                </a:solidFill>
                <a:latin typeface="Arial"/>
                <a:ea typeface="Arial"/>
                <a:cs typeface="Arial"/>
                <a:sym typeface="Arial"/>
              </a:rPr>
              <a:t>API:The</a:t>
            </a:r>
            <a:r>
              <a:rPr lang="en-US" sz="2000" b="1" i="0" u="none" strike="noStrike" cap="none" dirty="0">
                <a:solidFill>
                  <a:schemeClr val="dk1"/>
                </a:solidFill>
                <a:latin typeface="Arial"/>
                <a:ea typeface="Arial"/>
                <a:cs typeface="Arial"/>
                <a:sym typeface="Arial"/>
              </a:rPr>
              <a:t> controller may provide a RESTful API (Representational State Transfer) that allows external applications and systems to interact with it programmatically. </a:t>
            </a: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Arial"/>
              <a:ea typeface="Arial"/>
              <a:cs typeface="Arial"/>
              <a:sym typeface="Arial"/>
            </a:endParaRPr>
          </a:p>
        </p:txBody>
      </p:sp>
      <p:sp>
        <p:nvSpPr>
          <p:cNvPr id="123" name="Google Shape;123;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1800" b="1" i="0" u="none" strike="noStrike" cap="none" dirty="0">
                <a:solidFill>
                  <a:schemeClr val="dk1"/>
                </a:solidFill>
                <a:latin typeface="Arial"/>
                <a:ea typeface="Arial"/>
                <a:cs typeface="Arial"/>
                <a:sym typeface="Arial"/>
              </a:rPr>
              <a:t>Most OpenFlow controllers (Figure) provide a basic set of a</a:t>
            </a:r>
            <a:r>
              <a:rPr lang="en-US" sz="1800" b="1" i="0" u="none" strike="noStrike" cap="none" dirty="0">
                <a:solidFill>
                  <a:schemeClr val="dk1"/>
                </a:solidFill>
              </a:rPr>
              <a:t>pplication services: path computation (Path computation refers to the process of determining the optimal or suitable paths through a network for data transmission), topology (determined through LLDP, which limits topology to layer 2), and provisioning. </a:t>
            </a:r>
          </a:p>
          <a:p>
            <a:pPr marL="342900" marR="0" lvl="0" indent="-342900" algn="just" rtl="0">
              <a:lnSpc>
                <a:spcPct val="100000"/>
              </a:lnSpc>
              <a:spcBef>
                <a:spcPts val="0"/>
              </a:spcBef>
              <a:spcAft>
                <a:spcPts val="0"/>
              </a:spcAft>
              <a:buClr>
                <a:schemeClr val="dk1"/>
              </a:buClr>
              <a:buSzPts val="2400"/>
              <a:buFont typeface="Arial"/>
              <a:buChar char="•"/>
            </a:pPr>
            <a:endParaRPr lang="en-US" sz="1800" b="1" i="0" u="none" strike="noStrike" cap="none" dirty="0">
              <a:solidFill>
                <a:schemeClr val="dk1"/>
              </a:solidFill>
            </a:endParaRPr>
          </a:p>
          <a:p>
            <a:pPr marL="342900" marR="0" lvl="0" indent="-342900" algn="just" rtl="0">
              <a:lnSpc>
                <a:spcPct val="100000"/>
              </a:lnSpc>
              <a:spcBef>
                <a:spcPts val="0"/>
              </a:spcBef>
              <a:spcAft>
                <a:spcPts val="0"/>
              </a:spcAft>
              <a:buClr>
                <a:schemeClr val="dk1"/>
              </a:buClr>
              <a:buSzPts val="2400"/>
              <a:buFont typeface="Arial"/>
              <a:buChar char="•"/>
            </a:pPr>
            <a:r>
              <a:rPr lang="en-US" sz="1800" b="1" dirty="0"/>
              <a:t>Path computation is a fundamental task in networking that involves determining the optimal routes for data packets to traverse from a source to a destination within a network. </a:t>
            </a:r>
          </a:p>
          <a:p>
            <a:pPr marL="342900" marR="0" lvl="0" indent="-342900" algn="just" rtl="0">
              <a:lnSpc>
                <a:spcPct val="100000"/>
              </a:lnSpc>
              <a:spcBef>
                <a:spcPts val="0"/>
              </a:spcBef>
              <a:spcAft>
                <a:spcPts val="0"/>
              </a:spcAft>
              <a:buClr>
                <a:schemeClr val="dk1"/>
              </a:buClr>
              <a:buSzPts val="2400"/>
              <a:buFont typeface="Arial"/>
              <a:buChar char="•"/>
            </a:pPr>
            <a:r>
              <a:rPr lang="en-US" sz="1800" b="1" dirty="0"/>
              <a:t>Provisioning in the context of networking refers to the process of setting up, configuring, and allocating resources required for network services or applications to function properly</a:t>
            </a:r>
            <a:endParaRPr sz="1800" b="1" dirty="0"/>
          </a:p>
          <a:p>
            <a:pPr marL="342900" marR="0" lvl="0" indent="-342900" algn="just" rtl="0">
              <a:lnSpc>
                <a:spcPct val="100000"/>
              </a:lnSpc>
              <a:spcBef>
                <a:spcPts val="480"/>
              </a:spcBef>
              <a:spcAft>
                <a:spcPts val="0"/>
              </a:spcAft>
              <a:buClr>
                <a:schemeClr val="dk1"/>
              </a:buClr>
              <a:buSzPts val="2400"/>
              <a:buFont typeface="Arial"/>
              <a:buChar char="•"/>
            </a:pPr>
            <a:r>
              <a:rPr lang="en-US" sz="1800" b="1" i="0" u="none" strike="noStrike" cap="none" dirty="0">
                <a:solidFill>
                  <a:schemeClr val="dk1"/>
                </a:solidFill>
                <a:latin typeface="Arial"/>
                <a:ea typeface="Arial"/>
                <a:cs typeface="Arial"/>
                <a:sym typeface="Arial"/>
              </a:rPr>
              <a:t>To support of-config, they need to support a NETCONF driver.</a:t>
            </a:r>
            <a:endParaRPr sz="1800" b="1" dirty="0"/>
          </a:p>
          <a:p>
            <a:pPr marL="342900" marR="0" lvl="0" indent="-342900" algn="just" rtl="0">
              <a:lnSpc>
                <a:spcPct val="100000"/>
              </a:lnSpc>
              <a:spcBef>
                <a:spcPts val="480"/>
              </a:spcBef>
              <a:spcAft>
                <a:spcPts val="0"/>
              </a:spcAft>
              <a:buClr>
                <a:schemeClr val="dk1"/>
              </a:buClr>
              <a:buSzPts val="2400"/>
              <a:buFont typeface="Arial"/>
              <a:buChar char="•"/>
            </a:pPr>
            <a:r>
              <a:rPr lang="en-US" sz="1800" b="1" i="0" u="none" strike="noStrike" cap="none" dirty="0">
                <a:solidFill>
                  <a:schemeClr val="dk1"/>
                </a:solidFill>
                <a:latin typeface="Arial"/>
                <a:ea typeface="Arial"/>
                <a:cs typeface="Arial"/>
                <a:sym typeface="Arial"/>
              </a:rPr>
              <a:t>GUI (Graphical User Interface):Some OpenFlow controllers include a graphical user interface that provides network administrators with a visual representation of the network topology, flow statistics, and configuration options..</a:t>
            </a:r>
            <a:endParaRPr lang="en-US" sz="1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Arial"/>
              <a:ea typeface="Arial"/>
              <a:cs typeface="Arial"/>
              <a:sym typeface="Arial"/>
            </a:endParaRPr>
          </a:p>
        </p:txBody>
      </p:sp>
      <p:sp>
        <p:nvSpPr>
          <p:cNvPr id="3" name="Text Placeholder 2">
            <a:extLst>
              <a:ext uri="{FF2B5EF4-FFF2-40B4-BE49-F238E27FC236}">
                <a16:creationId xmlns:a16="http://schemas.microsoft.com/office/drawing/2014/main" id="{F0D30821-00DD-B8E6-0EE2-B7D7AA7C8D7D}"/>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3F83333-1B03-B118-6974-7FDC3378F7F9}"/>
              </a:ext>
            </a:extLst>
          </p:cNvPr>
          <p:cNvPicPr>
            <a:picLocks noChangeAspect="1"/>
          </p:cNvPicPr>
          <p:nvPr/>
        </p:nvPicPr>
        <p:blipFill>
          <a:blip r:embed="rId3"/>
          <a:stretch>
            <a:fillRect/>
          </a:stretch>
        </p:blipFill>
        <p:spPr>
          <a:xfrm>
            <a:off x="659568" y="731837"/>
            <a:ext cx="7180974" cy="5275195"/>
          </a:xfrm>
          <a:prstGeom prst="rect">
            <a:avLst/>
          </a:prstGeom>
        </p:spPr>
      </p:pic>
      <p:sp>
        <p:nvSpPr>
          <p:cNvPr id="4" name="TextBox 3">
            <a:extLst>
              <a:ext uri="{FF2B5EF4-FFF2-40B4-BE49-F238E27FC236}">
                <a16:creationId xmlns:a16="http://schemas.microsoft.com/office/drawing/2014/main" id="{32DD88C9-9509-1E42-09F7-796409EA281A}"/>
              </a:ext>
            </a:extLst>
          </p:cNvPr>
          <p:cNvSpPr txBox="1"/>
          <p:nvPr/>
        </p:nvSpPr>
        <p:spPr>
          <a:xfrm>
            <a:off x="2690735" y="6310343"/>
            <a:ext cx="4572000" cy="307777"/>
          </a:xfrm>
          <a:prstGeom prst="rect">
            <a:avLst/>
          </a:prstGeom>
          <a:noFill/>
        </p:spPr>
        <p:txBody>
          <a:bodyPr wrap="square">
            <a:spAutoFit/>
          </a:bodyPr>
          <a:lstStyle/>
          <a:p>
            <a:r>
              <a:rPr lang="en-IN" sz="1400" b="0" i="1" u="none" strike="noStrike" baseline="0" dirty="0">
                <a:latin typeface="MinionPro-Italic"/>
              </a:rPr>
              <a:t>OpenFlow controller components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468312" y="0"/>
            <a:ext cx="8229600" cy="4905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1" dirty="0">
                <a:solidFill>
                  <a:srgbClr val="FF0000"/>
                </a:solidFill>
              </a:rPr>
              <a:t>3.</a:t>
            </a:r>
            <a:r>
              <a:rPr lang="en-US" sz="3600" b="1" i="0" u="sng" dirty="0">
                <a:solidFill>
                  <a:srgbClr val="FF0000"/>
                </a:solidFill>
                <a:latin typeface="Arial"/>
                <a:ea typeface="Arial"/>
                <a:cs typeface="Arial"/>
                <a:sym typeface="Arial"/>
              </a:rPr>
              <a:t>Hybrid Approaches</a:t>
            </a:r>
            <a:endParaRPr u="sng" dirty="0"/>
          </a:p>
        </p:txBody>
      </p:sp>
      <p:sp>
        <p:nvSpPr>
          <p:cNvPr id="135" name="Google Shape;135;p9"/>
          <p:cNvSpPr txBox="1">
            <a:spLocks noGrp="1"/>
          </p:cNvSpPr>
          <p:nvPr>
            <p:ph type="body" idx="1"/>
          </p:nvPr>
        </p:nvSpPr>
        <p:spPr>
          <a:xfrm>
            <a:off x="468300" y="549275"/>
            <a:ext cx="8229600" cy="6409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1800" b="1" i="0" u="none" strike="noStrike" cap="none" dirty="0">
                <a:solidFill>
                  <a:schemeClr val="dk1"/>
                </a:solidFill>
                <a:latin typeface="Arial"/>
                <a:ea typeface="Arial"/>
                <a:cs typeface="Arial"/>
                <a:sym typeface="Arial"/>
              </a:rPr>
              <a:t>The ONF did spawn a Hybrid Working Group. The group proposed architectures for a </a:t>
            </a:r>
            <a:r>
              <a:rPr lang="en-US" sz="1800" b="1" i="0" u="none" strike="noStrike" cap="none" dirty="0">
                <a:solidFill>
                  <a:schemeClr val="dk1"/>
                </a:solidFill>
              </a:rPr>
              <a:t>Ships in the Night (SIN) model of operation</a:t>
            </a:r>
            <a:r>
              <a:rPr lang="en-US" sz="1800" b="1" i="0" u="none" strike="noStrike" cap="none" dirty="0">
                <a:solidFill>
                  <a:schemeClr val="dk1"/>
                </a:solidFill>
                <a:latin typeface="Arial"/>
                <a:ea typeface="Arial"/>
                <a:cs typeface="Arial"/>
                <a:sym typeface="Arial"/>
              </a:rPr>
              <a:t> and an Integrated Hybrid model. </a:t>
            </a:r>
            <a:endParaRPr lang="en-US" sz="1800" b="1" dirty="0"/>
          </a:p>
          <a:p>
            <a:pPr marL="342900" marR="0" lvl="0" indent="-342900" algn="just" rtl="0">
              <a:lnSpc>
                <a:spcPct val="100000"/>
              </a:lnSpc>
              <a:spcBef>
                <a:spcPts val="0"/>
              </a:spcBef>
              <a:spcAft>
                <a:spcPts val="0"/>
              </a:spcAft>
              <a:buClr>
                <a:schemeClr val="dk1"/>
              </a:buClr>
              <a:buSzPts val="2400"/>
              <a:buFont typeface="Arial"/>
              <a:buChar char="•"/>
            </a:pPr>
            <a:r>
              <a:rPr lang="en-US" sz="1800" b="1" dirty="0"/>
              <a:t>It describe a scenario where two communication entities, typically nodes or devices, operate independently without direct interaction or coordination. In this model, the entities communicate with each other, but their communication occurs asynchronously, without any synchronization or coordination.</a:t>
            </a:r>
          </a:p>
          <a:p>
            <a:pPr marL="342900" marR="0" lvl="0" indent="-342900" algn="just" rtl="0">
              <a:lnSpc>
                <a:spcPct val="100000"/>
              </a:lnSpc>
              <a:spcBef>
                <a:spcPts val="0"/>
              </a:spcBef>
              <a:spcAft>
                <a:spcPts val="0"/>
              </a:spcAft>
              <a:buClr>
                <a:schemeClr val="dk1"/>
              </a:buClr>
              <a:buSzPts val="2400"/>
              <a:buFont typeface="Arial"/>
              <a:buChar char="•"/>
            </a:pPr>
            <a:r>
              <a:rPr lang="en-US" sz="1800" b="1" dirty="0"/>
              <a:t>Ships in the night (SIN) is a switch </a:t>
            </a:r>
            <a:r>
              <a:rPr lang="en-US" sz="1800" b="1" dirty="0" err="1"/>
              <a:t>hybridisation</a:t>
            </a:r>
            <a:r>
              <a:rPr lang="en-US" sz="1800" b="1" dirty="0"/>
              <a:t> approach anchored on the idea that each side of the switch (Open Flow and conventional) thinks it is alone, with no cooperation or coordination </a:t>
            </a:r>
            <a:r>
              <a:rPr lang="en-US" sz="1800" b="1" dirty="0" err="1"/>
              <a:t>oftheir</a:t>
            </a:r>
            <a:r>
              <a:rPr lang="en-US" sz="1800" b="1" dirty="0"/>
              <a:t> actions. This means that there is no interaction of OpenFlow and legacy control-planes, </a:t>
            </a:r>
            <a:r>
              <a:rPr lang="en-US" sz="1800" b="1" dirty="0" err="1"/>
              <a:t>andthe</a:t>
            </a:r>
            <a:r>
              <a:rPr lang="en-US" sz="1800" b="1" dirty="0"/>
              <a:t> respective data-planes are also isolated.</a:t>
            </a:r>
            <a:endParaRPr sz="1800" b="1" dirty="0"/>
          </a:p>
          <a:p>
            <a:pPr marL="342900" marR="0" lvl="0" indent="-342900" algn="just" rtl="0">
              <a:lnSpc>
                <a:spcPct val="100000"/>
              </a:lnSpc>
              <a:spcBef>
                <a:spcPts val="480"/>
              </a:spcBef>
              <a:spcAft>
                <a:spcPts val="0"/>
              </a:spcAft>
              <a:buClr>
                <a:schemeClr val="dk1"/>
              </a:buClr>
              <a:buSzPts val="2400"/>
              <a:buFont typeface="Arial"/>
              <a:buChar char="•"/>
            </a:pPr>
            <a:r>
              <a:rPr lang="en-US" sz="1800" b="0" i="0" u="none" strike="noStrike" cap="none" dirty="0">
                <a:solidFill>
                  <a:schemeClr val="dk1"/>
                </a:solidFill>
                <a:latin typeface="Arial"/>
                <a:ea typeface="Arial"/>
                <a:cs typeface="Arial"/>
                <a:sym typeface="Arial"/>
              </a:rPr>
              <a:t>The board only accepted the recommendations of the SIN model. </a:t>
            </a:r>
            <a:endParaRPr sz="1800" dirty="0"/>
          </a:p>
          <a:p>
            <a:pPr marL="342900" marR="0" lvl="0" indent="-342900" algn="just" rtl="0">
              <a:lnSpc>
                <a:spcPct val="100000"/>
              </a:lnSpc>
              <a:spcBef>
                <a:spcPts val="480"/>
              </a:spcBef>
              <a:spcAft>
                <a:spcPts val="0"/>
              </a:spcAft>
              <a:buClr>
                <a:schemeClr val="dk1"/>
              </a:buClr>
              <a:buSzPts val="2400"/>
              <a:buFont typeface="Arial"/>
              <a:buChar char="•"/>
            </a:pPr>
            <a:r>
              <a:rPr lang="en-US" sz="1800" b="0" i="0" u="none" strike="noStrike" cap="none" dirty="0">
                <a:solidFill>
                  <a:schemeClr val="dk1"/>
                </a:solidFill>
                <a:latin typeface="Arial"/>
                <a:ea typeface="Arial"/>
                <a:cs typeface="Arial"/>
                <a:sym typeface="Arial"/>
              </a:rPr>
              <a:t>The Integrated Hybrid model spawned a series of questions around security and the inadvertent creation of a hybrid network.</a:t>
            </a:r>
            <a:endParaRPr sz="1800" dirty="0"/>
          </a:p>
          <a:p>
            <a:pPr marL="342900" marR="0" lvl="0" indent="-342900" algn="just" rtl="0">
              <a:lnSpc>
                <a:spcPct val="100000"/>
              </a:lnSpc>
              <a:spcBef>
                <a:spcPts val="480"/>
              </a:spcBef>
              <a:spcAft>
                <a:spcPts val="0"/>
              </a:spcAft>
              <a:buClr>
                <a:schemeClr val="dk1"/>
              </a:buClr>
              <a:buSzPts val="2400"/>
              <a:buFont typeface="Arial"/>
              <a:buChar char="•"/>
            </a:pPr>
            <a:r>
              <a:rPr lang="en-US" sz="1800" b="0" i="0" u="none" strike="noStrike" cap="none" dirty="0">
                <a:solidFill>
                  <a:schemeClr val="dk1"/>
                </a:solidFill>
                <a:latin typeface="Arial"/>
                <a:ea typeface="Arial"/>
                <a:cs typeface="Arial"/>
                <a:sym typeface="Arial"/>
              </a:rPr>
              <a:t>Assuming a controlled demarcation point is introduced in the network element (between the OpenFlow and native control planes), the security questions revolve around how the reserved ports (particularly CONTROLLER, NORMAL, FLOOD, and LOCAL) could be exploited to allow access to native daemons on the hybrid (applications on the controller or OpenFlow ports spoofing IGP peers and other protocol sessions to insert or derive state) or the native network. </a:t>
            </a:r>
            <a:endParaRPr sz="18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2064</Words>
  <Application>Microsoft Office PowerPoint</Application>
  <PresentationFormat>On-screen Show (4:3)</PresentationFormat>
  <Paragraphs>92</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ff0</vt:lpstr>
      <vt:lpstr>ff1</vt:lpstr>
      <vt:lpstr>ff3</vt:lpstr>
      <vt:lpstr>MinionPro-Italic</vt:lpstr>
      <vt:lpstr>Noto Sans Symbols</vt:lpstr>
      <vt:lpstr>Roboto</vt:lpstr>
      <vt:lpstr>Source Sans Pro</vt:lpstr>
      <vt:lpstr>Office Theme</vt:lpstr>
      <vt:lpstr>UNIT I – BASICS OF SDN</vt:lpstr>
      <vt:lpstr> 1.Config and Extensibility</vt:lpstr>
      <vt:lpstr>PowerPoint Presentation</vt:lpstr>
      <vt:lpstr> Config and Extensibility</vt:lpstr>
      <vt:lpstr>PowerPoint Presentation</vt:lpstr>
      <vt:lpstr>2.Architecture </vt:lpstr>
      <vt:lpstr>PowerPoint Presentation</vt:lpstr>
      <vt:lpstr>PowerPoint Presentation</vt:lpstr>
      <vt:lpstr>3.Hybrid Approaches</vt:lpstr>
      <vt:lpstr>PowerPoint Presentation</vt:lpstr>
      <vt:lpstr>3.1.Ships in the Night</vt:lpstr>
      <vt:lpstr>Ships in the Night</vt:lpstr>
      <vt:lpstr>SIN architecture</vt:lpstr>
      <vt:lpstr>3.2.Dual Function Switches</vt:lpstr>
      <vt:lpstr>Dual Function Switches</vt:lpstr>
      <vt:lpstr>RouteFlow architecture</vt:lpstr>
      <vt:lpstr>PowerPoint Presentation</vt:lpstr>
      <vt:lpstr>PowerPoint Presentation</vt:lpstr>
      <vt:lpstr>PowerPoint Presentation</vt:lpstr>
      <vt:lpstr>Juniper Networks’ integrated hybrid proposal</vt:lpstr>
      <vt:lpstr>An interface-based solution would then require the following:</vt:lpstr>
      <vt:lpstr>An interface-based solution would then require the following: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BASICS OF SDN</dc:title>
  <dc:creator>Nithya</dc:creator>
  <cp:lastModifiedBy>Debarati Nath</cp:lastModifiedBy>
  <cp:revision>7</cp:revision>
  <dcterms:created xsi:type="dcterms:W3CDTF">2020-08-03T20:57:34Z</dcterms:created>
  <dcterms:modified xsi:type="dcterms:W3CDTF">2024-06-08T06:03:58Z</dcterms:modified>
</cp:coreProperties>
</file>