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360" r:id="rId4"/>
    <p:sldId id="359" r:id="rId5"/>
    <p:sldId id="330" r:id="rId6"/>
    <p:sldId id="258" r:id="rId7"/>
    <p:sldId id="259" r:id="rId8"/>
    <p:sldId id="262" r:id="rId9"/>
    <p:sldId id="263" r:id="rId10"/>
    <p:sldId id="264" r:id="rId11"/>
    <p:sldId id="265" r:id="rId12"/>
    <p:sldId id="361" r:id="rId13"/>
    <p:sldId id="362" r:id="rId14"/>
    <p:sldId id="363" r:id="rId15"/>
    <p:sldId id="331" r:id="rId16"/>
    <p:sldId id="333" r:id="rId17"/>
    <p:sldId id="332" r:id="rId18"/>
    <p:sldId id="334" r:id="rId19"/>
    <p:sldId id="335" r:id="rId20"/>
    <p:sldId id="336" r:id="rId21"/>
    <p:sldId id="337" r:id="rId22"/>
    <p:sldId id="338" r:id="rId23"/>
    <p:sldId id="339" r:id="rId24"/>
    <p:sldId id="340" r:id="rId25"/>
    <p:sldId id="271" r:id="rId26"/>
    <p:sldId id="341" r:id="rId27"/>
    <p:sldId id="342" r:id="rId28"/>
    <p:sldId id="343" r:id="rId29"/>
    <p:sldId id="344" r:id="rId30"/>
    <p:sldId id="347" r:id="rId31"/>
    <p:sldId id="345" r:id="rId32"/>
    <p:sldId id="346" r:id="rId33"/>
    <p:sldId id="278" r:id="rId34"/>
    <p:sldId id="348" r:id="rId35"/>
    <p:sldId id="349" r:id="rId36"/>
    <p:sldId id="350" r:id="rId37"/>
    <p:sldId id="351" r:id="rId38"/>
    <p:sldId id="355" r:id="rId39"/>
    <p:sldId id="352" r:id="rId40"/>
    <p:sldId id="357" r:id="rId41"/>
    <p:sldId id="353" r:id="rId42"/>
    <p:sldId id="354" r:id="rId43"/>
    <p:sldId id="356" r:id="rId44"/>
    <p:sldId id="358" r:id="rId45"/>
    <p:sldId id="279" r:id="rId46"/>
    <p:sldId id="285" r:id="rId47"/>
    <p:sldId id="286" r:id="rId48"/>
    <p:sldId id="287" r:id="rId49"/>
    <p:sldId id="288" r:id="rId50"/>
    <p:sldId id="289" r:id="rId51"/>
    <p:sldId id="290" r:id="rId52"/>
    <p:sldId id="291" r:id="rId53"/>
    <p:sldId id="300" r:id="rId54"/>
    <p:sldId id="292" r:id="rId55"/>
    <p:sldId id="299" r:id="rId56"/>
    <p:sldId id="364" r:id="rId57"/>
    <p:sldId id="301" r:id="rId58"/>
    <p:sldId id="302" r:id="rId59"/>
    <p:sldId id="304" r:id="rId60"/>
    <p:sldId id="305" r:id="rId61"/>
    <p:sldId id="307" r:id="rId62"/>
    <p:sldId id="308" r:id="rId63"/>
    <p:sldId id="309" r:id="rId64"/>
    <p:sldId id="310" r:id="rId65"/>
    <p:sldId id="312" r:id="rId66"/>
    <p:sldId id="313" r:id="rId67"/>
    <p:sldId id="314" r:id="rId68"/>
    <p:sldId id="315" r:id="rId69"/>
    <p:sldId id="316" r:id="rId70"/>
    <p:sldId id="317" r:id="rId71"/>
    <p:sldId id="318" r:id="rId72"/>
    <p:sldId id="369" r:id="rId73"/>
    <p:sldId id="319" r:id="rId74"/>
    <p:sldId id="320" r:id="rId75"/>
    <p:sldId id="321" r:id="rId76"/>
    <p:sldId id="370" r:id="rId77"/>
    <p:sldId id="322" r:id="rId78"/>
    <p:sldId id="372" r:id="rId79"/>
    <p:sldId id="373" r:id="rId80"/>
    <p:sldId id="371" r:id="rId81"/>
    <p:sldId id="366" r:id="rId82"/>
    <p:sldId id="323" r:id="rId83"/>
    <p:sldId id="324" r:id="rId84"/>
    <p:sldId id="365" r:id="rId85"/>
    <p:sldId id="368" r:id="rId86"/>
    <p:sldId id="325" r:id="rId87"/>
    <p:sldId id="367" r:id="rId88"/>
    <p:sldId id="326" r:id="rId89"/>
    <p:sldId id="327" r:id="rId90"/>
    <p:sldId id="328" r:id="rId91"/>
    <p:sldId id="32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6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anand.cse@gmail.com" userId="a9bcfaac14334084" providerId="LiveId" clId="{58586DA5-CD5E-4D92-8038-AEA409802343}"/>
    <pc:docChg chg="modSld">
      <pc:chgData name="sureshanand.cse@gmail.com" userId="a9bcfaac14334084" providerId="LiveId" clId="{58586DA5-CD5E-4D92-8038-AEA409802343}" dt="2023-08-25T05:21:16.097" v="2" actId="14100"/>
      <pc:docMkLst>
        <pc:docMk/>
      </pc:docMkLst>
      <pc:sldChg chg="modSp">
        <pc:chgData name="sureshanand.cse@gmail.com" userId="a9bcfaac14334084" providerId="LiveId" clId="{58586DA5-CD5E-4D92-8038-AEA409802343}" dt="2023-08-25T05:21:16.097" v="2" actId="14100"/>
        <pc:sldMkLst>
          <pc:docMk/>
          <pc:sldMk cId="3298639442" sldId="258"/>
        </pc:sldMkLst>
        <pc:picChg chg="mod">
          <ac:chgData name="sureshanand.cse@gmail.com" userId="a9bcfaac14334084" providerId="LiveId" clId="{58586DA5-CD5E-4D92-8038-AEA409802343}" dt="2023-08-25T05:21:16.097" v="2" actId="14100"/>
          <ac:picMkLst>
            <pc:docMk/>
            <pc:sldMk cId="3298639442" sldId="258"/>
            <ac:picMk id="1026" creationId="{00000000-0000-0000-0000-000000000000}"/>
          </ac:picMkLst>
        </pc:picChg>
      </pc:sldChg>
    </pc:docChg>
  </pc:docChgLst>
  <pc:docChgLst>
    <pc:chgData name="sureshanand.cse@gmail.com" userId="a9bcfaac14334084" providerId="LiveId" clId="{52797222-8685-4007-AD67-F375C267D44F}"/>
    <pc:docChg chg="undo custSel addSld modSld sldOrd">
      <pc:chgData name="sureshanand.cse@gmail.com" userId="a9bcfaac14334084" providerId="LiveId" clId="{52797222-8685-4007-AD67-F375C267D44F}" dt="2023-09-04T06:15:10.939" v="138" actId="14100"/>
      <pc:docMkLst>
        <pc:docMk/>
      </pc:docMkLst>
      <pc:sldChg chg="addSp modSp mod">
        <pc:chgData name="sureshanand.cse@gmail.com" userId="a9bcfaac14334084" providerId="LiveId" clId="{52797222-8685-4007-AD67-F375C267D44F}" dt="2023-09-04T05:38:48.885" v="10" actId="20577"/>
        <pc:sldMkLst>
          <pc:docMk/>
          <pc:sldMk cId="1550298889" sldId="318"/>
        </pc:sldMkLst>
        <pc:spChg chg="add mod">
          <ac:chgData name="sureshanand.cse@gmail.com" userId="a9bcfaac14334084" providerId="LiveId" clId="{52797222-8685-4007-AD67-F375C267D44F}" dt="2023-09-04T05:38:48.885" v="10" actId="20577"/>
          <ac:spMkLst>
            <pc:docMk/>
            <pc:sldMk cId="1550298889" sldId="318"/>
            <ac:spMk id="6" creationId="{63F55473-CEA2-2DFF-4FD1-D080451BDA09}"/>
          </ac:spMkLst>
        </pc:spChg>
      </pc:sldChg>
      <pc:sldChg chg="modSp mod">
        <pc:chgData name="sureshanand.cse@gmail.com" userId="a9bcfaac14334084" providerId="LiveId" clId="{52797222-8685-4007-AD67-F375C267D44F}" dt="2023-09-04T05:50:48.595" v="51" actId="20577"/>
        <pc:sldMkLst>
          <pc:docMk/>
          <pc:sldMk cId="3347525917" sldId="321"/>
        </pc:sldMkLst>
        <pc:spChg chg="mod">
          <ac:chgData name="sureshanand.cse@gmail.com" userId="a9bcfaac14334084" providerId="LiveId" clId="{52797222-8685-4007-AD67-F375C267D44F}" dt="2023-09-04T05:50:48.595" v="51" actId="20577"/>
          <ac:spMkLst>
            <pc:docMk/>
            <pc:sldMk cId="3347525917" sldId="321"/>
            <ac:spMk id="3" creationId="{00000000-0000-0000-0000-000000000000}"/>
          </ac:spMkLst>
        </pc:spChg>
      </pc:sldChg>
      <pc:sldChg chg="addSp modSp mod">
        <pc:chgData name="sureshanand.cse@gmail.com" userId="a9bcfaac14334084" providerId="LiveId" clId="{52797222-8685-4007-AD67-F375C267D44F}" dt="2023-09-04T06:02:25.158" v="103" actId="20577"/>
        <pc:sldMkLst>
          <pc:docMk/>
          <pc:sldMk cId="4024062254" sldId="322"/>
        </pc:sldMkLst>
        <pc:spChg chg="mod">
          <ac:chgData name="sureshanand.cse@gmail.com" userId="a9bcfaac14334084" providerId="LiveId" clId="{52797222-8685-4007-AD67-F375C267D44F}" dt="2023-09-04T06:02:25.158" v="103" actId="20577"/>
          <ac:spMkLst>
            <pc:docMk/>
            <pc:sldMk cId="4024062254" sldId="322"/>
            <ac:spMk id="2" creationId="{00000000-0000-0000-0000-000000000000}"/>
          </ac:spMkLst>
        </pc:spChg>
        <pc:spChg chg="mod">
          <ac:chgData name="sureshanand.cse@gmail.com" userId="a9bcfaac14334084" providerId="LiveId" clId="{52797222-8685-4007-AD67-F375C267D44F}" dt="2023-09-04T06:01:49.530" v="84" actId="20577"/>
          <ac:spMkLst>
            <pc:docMk/>
            <pc:sldMk cId="4024062254" sldId="322"/>
            <ac:spMk id="3" creationId="{00000000-0000-0000-0000-000000000000}"/>
          </ac:spMkLst>
        </pc:spChg>
        <pc:picChg chg="add mod">
          <ac:chgData name="sureshanand.cse@gmail.com" userId="a9bcfaac14334084" providerId="LiveId" clId="{52797222-8685-4007-AD67-F375C267D44F}" dt="2023-09-04T06:02:06.907" v="91" actId="14100"/>
          <ac:picMkLst>
            <pc:docMk/>
            <pc:sldMk cId="4024062254" sldId="322"/>
            <ac:picMk id="2050" creationId="{E663BCC5-5364-5233-7F3E-C3A5461780D5}"/>
          </ac:picMkLst>
        </pc:picChg>
      </pc:sldChg>
      <pc:sldChg chg="addSp delSp modSp add mod">
        <pc:chgData name="sureshanand.cse@gmail.com" userId="a9bcfaac14334084" providerId="LiveId" clId="{52797222-8685-4007-AD67-F375C267D44F}" dt="2023-09-04T05:44:30.383" v="37" actId="1076"/>
        <pc:sldMkLst>
          <pc:docMk/>
          <pc:sldMk cId="3672415805" sldId="369"/>
        </pc:sldMkLst>
        <pc:spChg chg="mod">
          <ac:chgData name="sureshanand.cse@gmail.com" userId="a9bcfaac14334084" providerId="LiveId" clId="{52797222-8685-4007-AD67-F375C267D44F}" dt="2023-09-04T05:43:04.578" v="25"/>
          <ac:spMkLst>
            <pc:docMk/>
            <pc:sldMk cId="3672415805" sldId="369"/>
            <ac:spMk id="3" creationId="{00000000-0000-0000-0000-000000000000}"/>
          </ac:spMkLst>
        </pc:spChg>
        <pc:spChg chg="del">
          <ac:chgData name="sureshanand.cse@gmail.com" userId="a9bcfaac14334084" providerId="LiveId" clId="{52797222-8685-4007-AD67-F375C267D44F}" dt="2023-09-04T05:40:44.901" v="12" actId="478"/>
          <ac:spMkLst>
            <pc:docMk/>
            <pc:sldMk cId="3672415805" sldId="369"/>
            <ac:spMk id="6" creationId="{63F55473-CEA2-2DFF-4FD1-D080451BDA09}"/>
          </ac:spMkLst>
        </pc:spChg>
        <pc:spChg chg="add mod">
          <ac:chgData name="sureshanand.cse@gmail.com" userId="a9bcfaac14334084" providerId="LiveId" clId="{52797222-8685-4007-AD67-F375C267D44F}" dt="2023-09-04T05:44:30.383" v="37" actId="1076"/>
          <ac:spMkLst>
            <pc:docMk/>
            <pc:sldMk cId="3672415805" sldId="369"/>
            <ac:spMk id="8" creationId="{D4DD2630-1D3F-1214-BD7F-A82A4F4B3ECB}"/>
          </ac:spMkLst>
        </pc:spChg>
        <pc:picChg chg="add mod">
          <ac:chgData name="sureshanand.cse@gmail.com" userId="a9bcfaac14334084" providerId="LiveId" clId="{52797222-8685-4007-AD67-F375C267D44F}" dt="2023-09-04T05:43:07.680" v="27" actId="1076"/>
          <ac:picMkLst>
            <pc:docMk/>
            <pc:sldMk cId="3672415805" sldId="369"/>
            <ac:picMk id="4" creationId="{D12C1BA8-F823-9D84-6BA6-AF3A1B84ABEF}"/>
          </ac:picMkLst>
        </pc:picChg>
        <pc:picChg chg="del">
          <ac:chgData name="sureshanand.cse@gmail.com" userId="a9bcfaac14334084" providerId="LiveId" clId="{52797222-8685-4007-AD67-F375C267D44F}" dt="2023-09-04T05:40:46.181" v="13" actId="478"/>
          <ac:picMkLst>
            <pc:docMk/>
            <pc:sldMk cId="3672415805" sldId="369"/>
            <ac:picMk id="1026" creationId="{00000000-0000-0000-0000-000000000000}"/>
          </ac:picMkLst>
        </pc:picChg>
      </pc:sldChg>
      <pc:sldChg chg="addSp modSp add mod">
        <pc:chgData name="sureshanand.cse@gmail.com" userId="a9bcfaac14334084" providerId="LiveId" clId="{52797222-8685-4007-AD67-F375C267D44F}" dt="2023-09-04T05:52:45.167" v="55" actId="1076"/>
        <pc:sldMkLst>
          <pc:docMk/>
          <pc:sldMk cId="3415343927" sldId="370"/>
        </pc:sldMkLst>
        <pc:picChg chg="add mod">
          <ac:chgData name="sureshanand.cse@gmail.com" userId="a9bcfaac14334084" providerId="LiveId" clId="{52797222-8685-4007-AD67-F375C267D44F}" dt="2023-09-04T05:52:45.167" v="55" actId="1076"/>
          <ac:picMkLst>
            <pc:docMk/>
            <pc:sldMk cId="3415343927" sldId="370"/>
            <ac:picMk id="7" creationId="{5D59CD02-6C87-3CE5-5C87-1DDEBEB2B2C1}"/>
          </ac:picMkLst>
        </pc:picChg>
      </pc:sldChg>
      <pc:sldChg chg="add">
        <pc:chgData name="sureshanand.cse@gmail.com" userId="a9bcfaac14334084" providerId="LiveId" clId="{52797222-8685-4007-AD67-F375C267D44F}" dt="2023-09-04T05:57:05.207" v="56" actId="2890"/>
        <pc:sldMkLst>
          <pc:docMk/>
          <pc:sldMk cId="61617068" sldId="371"/>
        </pc:sldMkLst>
      </pc:sldChg>
      <pc:sldChg chg="addSp delSp modSp add mod">
        <pc:chgData name="sureshanand.cse@gmail.com" userId="a9bcfaac14334084" providerId="LiveId" clId="{52797222-8685-4007-AD67-F375C267D44F}" dt="2023-09-04T06:11:06.213" v="124" actId="20577"/>
        <pc:sldMkLst>
          <pc:docMk/>
          <pc:sldMk cId="4226065696" sldId="372"/>
        </pc:sldMkLst>
        <pc:spChg chg="mod">
          <ac:chgData name="sureshanand.cse@gmail.com" userId="a9bcfaac14334084" providerId="LiveId" clId="{52797222-8685-4007-AD67-F375C267D44F}" dt="2023-09-04T06:11:06.213" v="124" actId="20577"/>
          <ac:spMkLst>
            <pc:docMk/>
            <pc:sldMk cId="4226065696" sldId="372"/>
            <ac:spMk id="3" creationId="{00000000-0000-0000-0000-000000000000}"/>
          </ac:spMkLst>
        </pc:spChg>
        <pc:spChg chg="add del">
          <ac:chgData name="sureshanand.cse@gmail.com" userId="a9bcfaac14334084" providerId="LiveId" clId="{52797222-8685-4007-AD67-F375C267D44F}" dt="2023-09-04T06:09:14.515" v="105"/>
          <ac:spMkLst>
            <pc:docMk/>
            <pc:sldMk cId="4226065696" sldId="372"/>
            <ac:spMk id="5" creationId="{A5983254-278D-2E3B-1A0D-AABA9F8AC2E7}"/>
          </ac:spMkLst>
        </pc:spChg>
        <pc:spChg chg="add del mod">
          <ac:chgData name="sureshanand.cse@gmail.com" userId="a9bcfaac14334084" providerId="LiveId" clId="{52797222-8685-4007-AD67-F375C267D44F}" dt="2023-09-04T06:09:59.314" v="114" actId="478"/>
          <ac:spMkLst>
            <pc:docMk/>
            <pc:sldMk cId="4226065696" sldId="372"/>
            <ac:spMk id="6" creationId="{3E2D9B12-682E-9B21-44FA-7EE06FC7636B}"/>
          </ac:spMkLst>
        </pc:spChg>
        <pc:picChg chg="add mod">
          <ac:chgData name="sureshanand.cse@gmail.com" userId="a9bcfaac14334084" providerId="LiveId" clId="{52797222-8685-4007-AD67-F375C267D44F}" dt="2023-09-04T06:10:47.035" v="120" actId="1076"/>
          <ac:picMkLst>
            <pc:docMk/>
            <pc:sldMk cId="4226065696" sldId="372"/>
            <ac:picMk id="3076" creationId="{D564F71A-7B18-29FE-BC14-60808A1FCC15}"/>
          </ac:picMkLst>
        </pc:picChg>
      </pc:sldChg>
      <pc:sldChg chg="addSp delSp modSp add mod ord">
        <pc:chgData name="sureshanand.cse@gmail.com" userId="a9bcfaac14334084" providerId="LiveId" clId="{52797222-8685-4007-AD67-F375C267D44F}" dt="2023-09-04T06:15:10.939" v="138" actId="14100"/>
        <pc:sldMkLst>
          <pc:docMk/>
          <pc:sldMk cId="3562623866" sldId="373"/>
        </pc:sldMkLst>
        <pc:spChg chg="mod">
          <ac:chgData name="sureshanand.cse@gmail.com" userId="a9bcfaac14334084" providerId="LiveId" clId="{52797222-8685-4007-AD67-F375C267D44F}" dt="2023-09-04T06:15:05.120" v="136" actId="20577"/>
          <ac:spMkLst>
            <pc:docMk/>
            <pc:sldMk cId="3562623866" sldId="373"/>
            <ac:spMk id="3" creationId="{00000000-0000-0000-0000-000000000000}"/>
          </ac:spMkLst>
        </pc:spChg>
        <pc:picChg chg="del">
          <ac:chgData name="sureshanand.cse@gmail.com" userId="a9bcfaac14334084" providerId="LiveId" clId="{52797222-8685-4007-AD67-F375C267D44F}" dt="2023-09-04T06:14:47.965" v="132" actId="478"/>
          <ac:picMkLst>
            <pc:docMk/>
            <pc:sldMk cId="3562623866" sldId="373"/>
            <ac:picMk id="2050" creationId="{E663BCC5-5364-5233-7F3E-C3A5461780D5}"/>
          </ac:picMkLst>
        </pc:picChg>
        <pc:picChg chg="add mod">
          <ac:chgData name="sureshanand.cse@gmail.com" userId="a9bcfaac14334084" providerId="LiveId" clId="{52797222-8685-4007-AD67-F375C267D44F}" dt="2023-09-04T06:15:10.939" v="138" actId="14100"/>
          <ac:picMkLst>
            <pc:docMk/>
            <pc:sldMk cId="3562623866" sldId="373"/>
            <ac:picMk id="4098" creationId="{CE55FA42-946B-7111-35AC-975F4D7AFBF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DDF044-0784-49EE-9015-7DE3893757F1}" type="datetimeFigureOut">
              <a:rPr lang="en-US" smtClean="0"/>
              <a:pPr/>
              <a:t>9/4/2023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60FB2-897F-49E2-8AEB-C782EAB6308C}" type="slidenum">
              <a:rPr lang="en-US" smtClean="0"/>
              <a:pPr/>
              <a:t>‹#›</a:t>
            </a:fld>
            <a:endParaRPr lang="en-US"/>
          </a:p>
        </p:txBody>
      </p:sp>
    </p:spTree>
    <p:extLst>
      <p:ext uri="{BB962C8B-B14F-4D97-AF65-F5344CB8AC3E}">
        <p14:creationId xmlns:p14="http://schemas.microsoft.com/office/powerpoint/2010/main" val="368649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40C20C-81A7-43BB-90A5-1FF571CA179E}" type="datetime1">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AD16C-DD73-480E-BA22-5D389B9223F9}" type="datetime1">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F9D79A-04C2-43CD-A69C-A4CD0087BCC7}" type="datetime1">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DDB15F-5B2F-4F4A-8DAA-BB406E458FFE}" type="datetime1">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BCC52-0933-4BD3-824F-C7B05EEAEF0C}" type="datetime1">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0E02E-5500-4287-8872-4EA197E7CB72}" type="datetime1">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678FA4-DC83-4B80-9E2A-6A18821D2DF2}" type="datetime1">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DBE442-E5C2-4CBB-9A37-7BF076647138}" type="datetime1">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27826-D64A-487B-885C-3EC405C267A5}" type="datetime1">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AF89C-70CD-4175-BBAF-353196C29A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5311B-A663-4FBA-A819-1F0A708A3296}" type="datetime1">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AF89C-70CD-4175-BBAF-353196C29AB9}"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EB1BCB-6EB4-4D9F-87AD-9F6A4004C1D3}" type="datetime1">
              <a:rPr lang="en-US" smtClean="0"/>
              <a:pPr/>
              <a:t>9/4/2023</a:t>
            </a:fld>
            <a:endParaRPr lang="en-US"/>
          </a:p>
        </p:txBody>
      </p:sp>
      <p:sp>
        <p:nvSpPr>
          <p:cNvPr id="9" name="Slide Number Placeholder 8"/>
          <p:cNvSpPr>
            <a:spLocks noGrp="1"/>
          </p:cNvSpPr>
          <p:nvPr>
            <p:ph type="sldNum" sz="quarter" idx="11"/>
          </p:nvPr>
        </p:nvSpPr>
        <p:spPr/>
        <p:txBody>
          <a:bodyPr/>
          <a:lstStyle/>
          <a:p>
            <a:fld id="{FA0AF89C-70CD-4175-BBAF-353196C29AB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096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A0AF89C-70CD-4175-BBAF-353196C29AB9}"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C361A4F-A400-4767-8B30-EDDFE52AEACA}" type="datetime1">
              <a:rPr lang="en-US" smtClean="0"/>
              <a:pPr/>
              <a:t>9/4/2023</a:t>
            </a:fld>
            <a:endParaRPr lang="en-US"/>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01118" y="268941"/>
            <a:ext cx="1601586" cy="10668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Cambria" pitchFamily="18" charset="0"/>
          <a:ea typeface="Cambria" pitchFamily="18" charset="0"/>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Cambria" pitchFamily="18" charset="0"/>
          <a:ea typeface="Cambria" pitchFamily="18" charset="0"/>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chemeClr val="tx1"/>
          </a:solidFill>
          <a:latin typeface="Cambria" pitchFamily="18" charset="0"/>
          <a:ea typeface="Cambria" pitchFamily="18" charset="0"/>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Cambria" pitchFamily="18" charset="0"/>
          <a:ea typeface="Cambria" pitchFamily="18" charset="0"/>
          <a:cs typeface="+mn-cs"/>
        </a:defRPr>
      </a:lvl4pPr>
      <a:lvl5pPr marL="1554480" indent="-228600" algn="l" defTabSz="914400" rtl="0" eaLnBrk="1" latinLnBrk="0" hangingPunct="1">
        <a:spcBef>
          <a:spcPct val="20000"/>
        </a:spcBef>
        <a:buClr>
          <a:schemeClr val="accent5"/>
        </a:buClr>
        <a:buFont typeface="Arial" pitchFamily="34" charset="0"/>
        <a:buChar char="•"/>
        <a:defRPr sz="2400" kern="1200" baseline="0">
          <a:solidFill>
            <a:schemeClr val="tx1"/>
          </a:solidFill>
          <a:latin typeface="Cambria" pitchFamily="18" charset="0"/>
          <a:ea typeface="Cambria" pitchFamily="18"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introduction-to-android-jetpack/" TargetMode="External"/><Relationship Id="rId2" Type="http://schemas.openxmlformats.org/officeDocument/2006/relationships/hyperlink" Target="https://developer.android.com/topic/libraries/support-library/revi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android.com/topic/libraries/support-library/packag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reference/android/support/v7/widget/CardView.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android.com/guide/components/intents-filter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youtu.be/kdaVX5NKk2M"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www.geeksforgeeks.org/how-to-use-checkbox-in-android/" TargetMode="External"/><Relationship Id="rId3" Type="http://schemas.openxmlformats.org/officeDocument/2006/relationships/hyperlink" Target="https://www.geeksforgeeks.org/edittext-widget-in-android-using-java-with-examples/" TargetMode="External"/><Relationship Id="rId7" Type="http://schemas.openxmlformats.org/officeDocument/2006/relationships/hyperlink" Target="https://www.geeksforgeeks.org/imagebutton-in-kotlin/" TargetMode="External"/><Relationship Id="rId2" Type="http://schemas.openxmlformats.org/officeDocument/2006/relationships/hyperlink" Target="https://www.geeksforgeeks.org/working-with-the-textview-in-android/" TargetMode="External"/><Relationship Id="rId1" Type="http://schemas.openxmlformats.org/officeDocument/2006/relationships/slideLayout" Target="../slideLayouts/slideLayout2.xml"/><Relationship Id="rId6" Type="http://schemas.openxmlformats.org/officeDocument/2006/relationships/hyperlink" Target="https://www.geeksforgeeks.org/button-in-kotlin/" TargetMode="External"/><Relationship Id="rId11" Type="http://schemas.openxmlformats.org/officeDocument/2006/relationships/hyperlink" Target="https://www.geeksforgeeks.org/progressbar-in-kotlin/" TargetMode="External"/><Relationship Id="rId5" Type="http://schemas.openxmlformats.org/officeDocument/2006/relationships/hyperlink" Target="https://www.geeksforgeeks.org/radiobutton-in-kotlin/" TargetMode="External"/><Relationship Id="rId10" Type="http://schemas.openxmlformats.org/officeDocument/2006/relationships/hyperlink" Target="https://www.geeksforgeeks.org/spinner-in-android-using-java-with-example/" TargetMode="External"/><Relationship Id="rId4" Type="http://schemas.openxmlformats.org/officeDocument/2006/relationships/hyperlink" Target="https://www.geeksforgeeks.org/imageview-in-android-with-example/" TargetMode="External"/><Relationship Id="rId9" Type="http://schemas.openxmlformats.org/officeDocument/2006/relationships/hyperlink" Target="https://www.geeksforgeeks.org/datepicker-in-kotlin/"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android.com/develop/ui/views/appwidgets"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youtu.be/cAGMdQd8OZY" TargetMode="External"/><Relationship Id="rId2" Type="http://schemas.openxmlformats.org/officeDocument/2006/relationships/hyperlink" Target="file:///C:\Users\Intel\Downloads\Material%20Design%20(Android%20Development%20Fundamentals,%20Unit%202_%20Lesson%205.2).mp4"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youtu.be/cAGMdQd8OZY" TargetMode="External"/><Relationship Id="rId2" Type="http://schemas.openxmlformats.org/officeDocument/2006/relationships/hyperlink" Target="file:///C:\Users\Intel\Downloads\Material%20Design%20(Android%20Development%20Fundamentals,%20Unit%202_%20Lesson%205.2).mp4"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hyperlink" Target="https://abhiandroid.com/materialdesign/recycl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youtu.be/QW0o21ZjmDM"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youtu.be/pI5kh94soa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UNIT-2- ANDROID UI DESIGN</a:t>
            </a:r>
          </a:p>
        </p:txBody>
      </p:sp>
      <p:sp>
        <p:nvSpPr>
          <p:cNvPr id="3" name="Subtitle 2"/>
          <p:cNvSpPr>
            <a:spLocks noGrp="1"/>
          </p:cNvSpPr>
          <p:nvPr>
            <p:ph type="subTitle" idx="1"/>
          </p:nvPr>
        </p:nvSpPr>
        <p:spPr>
          <a:xfrm>
            <a:off x="685800" y="4572000"/>
            <a:ext cx="6461760" cy="1600200"/>
          </a:xfrm>
        </p:spPr>
        <p:txBody>
          <a:bodyPr>
            <a:normAutofit/>
          </a:bodyPr>
          <a:lstStyle/>
          <a:p>
            <a:endParaRPr lang="en-US" dirty="0"/>
          </a:p>
          <a:p>
            <a:r>
              <a:rPr lang="en-US" dirty="0"/>
              <a:t>MOBILE APPLICATION DEVELOPMENT</a:t>
            </a:r>
          </a:p>
          <a:p>
            <a:r>
              <a:rPr lang="en-US" dirty="0"/>
              <a:t>SRM IST-KTR CAMPUS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a:t>
            </a:fld>
            <a:endParaRPr lang="en-US"/>
          </a:p>
        </p:txBody>
      </p:sp>
    </p:spTree>
    <p:extLst>
      <p:ext uri="{BB962C8B-B14F-4D97-AF65-F5344CB8AC3E}">
        <p14:creationId xmlns:p14="http://schemas.microsoft.com/office/powerpoint/2010/main" val="69242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onPause</a:t>
            </a:r>
            <a:r>
              <a:rPr lang="en-US" dirty="0"/>
              <a:t>() {  </a:t>
            </a:r>
          </a:p>
          <a:p>
            <a:r>
              <a:rPr lang="en-US" dirty="0"/>
              <a:t>        </a:t>
            </a:r>
            <a:r>
              <a:rPr lang="en-US" b="1" dirty="0" err="1"/>
              <a:t>super</a:t>
            </a:r>
            <a:r>
              <a:rPr lang="en-US" dirty="0" err="1"/>
              <a:t>.onPause</a:t>
            </a:r>
            <a:r>
              <a:rPr lang="en-US" dirty="0"/>
              <a:t>();  </a:t>
            </a:r>
          </a:p>
          <a:p>
            <a:r>
              <a:rPr lang="en-US" dirty="0"/>
              <a:t>        </a:t>
            </a:r>
            <a:r>
              <a:rPr lang="en-US" dirty="0" err="1"/>
              <a:t>Log.d</a:t>
            </a:r>
            <a:r>
              <a:rPr lang="en-US" dirty="0"/>
              <a:t>("lifecycle","</a:t>
            </a:r>
            <a:r>
              <a:rPr lang="en-US" dirty="0" err="1"/>
              <a:t>onPause</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onStop</a:t>
            </a:r>
            <a:r>
              <a:rPr lang="en-US" dirty="0"/>
              <a:t>() {  </a:t>
            </a:r>
          </a:p>
          <a:p>
            <a:r>
              <a:rPr lang="en-US" dirty="0"/>
              <a:t>        </a:t>
            </a:r>
            <a:r>
              <a:rPr lang="en-US" b="1" dirty="0" err="1"/>
              <a:t>super</a:t>
            </a:r>
            <a:r>
              <a:rPr lang="en-US" dirty="0" err="1"/>
              <a:t>.onStop</a:t>
            </a:r>
            <a:r>
              <a:rPr lang="en-US" dirty="0"/>
              <a:t>();  </a:t>
            </a:r>
          </a:p>
          <a:p>
            <a:r>
              <a:rPr lang="en-US" dirty="0"/>
              <a:t>        </a:t>
            </a:r>
            <a:r>
              <a:rPr lang="en-US" dirty="0" err="1"/>
              <a:t>Log.d</a:t>
            </a:r>
            <a:r>
              <a:rPr lang="en-US" dirty="0"/>
              <a:t>("lifecycle","</a:t>
            </a:r>
            <a:r>
              <a:rPr lang="en-US" dirty="0" err="1"/>
              <a:t>onStop</a:t>
            </a:r>
            <a:r>
              <a:rPr lang="en-US" dirty="0"/>
              <a:t> invoked");  </a:t>
            </a:r>
          </a:p>
          <a:p>
            <a:r>
              <a:rPr lang="en-US" dirty="0"/>
              <a:t>    }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10</a:t>
            </a:fld>
            <a:endParaRPr lang="en-US"/>
          </a:p>
        </p:txBody>
      </p:sp>
    </p:spTree>
    <p:extLst>
      <p:ext uri="{BB962C8B-B14F-4D97-AF65-F5344CB8AC3E}">
        <p14:creationId xmlns:p14="http://schemas.microsoft.com/office/powerpoint/2010/main" val="239982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lnSpcReduction="10000"/>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onRestart</a:t>
            </a:r>
            <a:r>
              <a:rPr lang="en-US" dirty="0"/>
              <a:t>() {  </a:t>
            </a:r>
          </a:p>
          <a:p>
            <a:r>
              <a:rPr lang="en-US" dirty="0"/>
              <a:t>        </a:t>
            </a:r>
            <a:r>
              <a:rPr lang="en-US" b="1" dirty="0" err="1"/>
              <a:t>super</a:t>
            </a:r>
            <a:r>
              <a:rPr lang="en-US" dirty="0" err="1"/>
              <a:t>.onRestart</a:t>
            </a:r>
            <a:r>
              <a:rPr lang="en-US" dirty="0"/>
              <a:t>();  </a:t>
            </a:r>
          </a:p>
          <a:p>
            <a:r>
              <a:rPr lang="en-US" dirty="0"/>
              <a:t>        </a:t>
            </a:r>
            <a:r>
              <a:rPr lang="en-US" dirty="0" err="1"/>
              <a:t>Log.d</a:t>
            </a:r>
            <a:r>
              <a:rPr lang="en-US" dirty="0"/>
              <a:t>("lifecycle","</a:t>
            </a:r>
            <a:r>
              <a:rPr lang="en-US" dirty="0" err="1"/>
              <a:t>onRestart</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onDestroy</a:t>
            </a:r>
            <a:r>
              <a:rPr lang="en-US" dirty="0"/>
              <a:t>() {  </a:t>
            </a:r>
          </a:p>
          <a:p>
            <a:r>
              <a:rPr lang="en-US" dirty="0"/>
              <a:t>        </a:t>
            </a:r>
            <a:r>
              <a:rPr lang="en-US" b="1" dirty="0" err="1"/>
              <a:t>super</a:t>
            </a:r>
            <a:r>
              <a:rPr lang="en-US" dirty="0" err="1"/>
              <a:t>.onDestroy</a:t>
            </a:r>
            <a:r>
              <a:rPr lang="en-US" dirty="0"/>
              <a:t>();  </a:t>
            </a:r>
          </a:p>
          <a:p>
            <a:r>
              <a:rPr lang="en-US" dirty="0"/>
              <a:t>        </a:t>
            </a:r>
            <a:r>
              <a:rPr lang="en-US" dirty="0" err="1"/>
              <a:t>Log.d</a:t>
            </a:r>
            <a:r>
              <a:rPr lang="en-US" dirty="0"/>
              <a:t>("lifecycle","</a:t>
            </a:r>
            <a:r>
              <a:rPr lang="en-US" dirty="0" err="1"/>
              <a:t>onDestroy</a:t>
            </a:r>
            <a:r>
              <a:rPr lang="en-US" dirty="0"/>
              <a:t> invoked");  </a:t>
            </a:r>
          </a:p>
          <a:p>
            <a:r>
              <a:rPr lang="en-US" dirty="0"/>
              <a:t>    }  </a:t>
            </a:r>
          </a:p>
          <a:p>
            <a:r>
              <a:rPr lang="en-US" dirty="0"/>
              <a:t>}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11</a:t>
            </a:fld>
            <a:endParaRPr lang="en-US"/>
          </a:p>
        </p:txBody>
      </p:sp>
    </p:spTree>
    <p:extLst>
      <p:ext uri="{BB962C8B-B14F-4D97-AF65-F5344CB8AC3E}">
        <p14:creationId xmlns:p14="http://schemas.microsoft.com/office/powerpoint/2010/main" val="144815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      API 21 for lower version support</a:t>
            </a:r>
            <a:endParaRPr lang="en-US" b="1" dirty="0"/>
          </a:p>
        </p:txBody>
      </p:sp>
      <p:sp>
        <p:nvSpPr>
          <p:cNvPr id="3" name="Content Placeholder 2"/>
          <p:cNvSpPr>
            <a:spLocks noGrp="1"/>
          </p:cNvSpPr>
          <p:nvPr>
            <p:ph idx="1"/>
          </p:nvPr>
        </p:nvSpPr>
        <p:spPr/>
        <p:txBody>
          <a:bodyPr/>
          <a:lstStyle/>
          <a:p>
            <a:r>
              <a:rPr lang="en-US" dirty="0"/>
              <a:t>When developing apps that support multiple API versions, you may want a standard way to </a:t>
            </a:r>
            <a:r>
              <a:rPr lang="en-US" dirty="0">
                <a:solidFill>
                  <a:srgbClr val="FF0000"/>
                </a:solidFill>
              </a:rPr>
              <a:t>provide newer features on earlier versions </a:t>
            </a:r>
            <a:r>
              <a:rPr lang="en-US" dirty="0"/>
              <a:t>of Android or gracefully </a:t>
            </a:r>
            <a:r>
              <a:rPr lang="en-US" dirty="0">
                <a:solidFill>
                  <a:srgbClr val="FF0000"/>
                </a:solidFill>
              </a:rPr>
              <a:t>fall back to </a:t>
            </a:r>
            <a:r>
              <a:rPr lang="en-US" dirty="0"/>
              <a:t>equivalent </a:t>
            </a:r>
            <a:r>
              <a:rPr lang="en-US" dirty="0">
                <a:solidFill>
                  <a:srgbClr val="FF0000"/>
                </a:solidFill>
              </a:rPr>
              <a:t>functionality</a:t>
            </a:r>
            <a:r>
              <a:rPr lang="en-US" dirty="0"/>
              <a:t>.</a:t>
            </a:r>
          </a:p>
          <a:p>
            <a:r>
              <a:rPr lang="en-US" dirty="0"/>
              <a:t>Rather than building code to handle earlier versions of the platform, we can </a:t>
            </a:r>
            <a:r>
              <a:rPr lang="en-US" dirty="0">
                <a:solidFill>
                  <a:srgbClr val="FF0000"/>
                </a:solidFill>
              </a:rPr>
              <a:t>leverage support libraries </a:t>
            </a:r>
            <a:r>
              <a:rPr lang="en-US" dirty="0"/>
              <a:t>to </a:t>
            </a:r>
            <a:r>
              <a:rPr lang="en-US" dirty="0">
                <a:solidFill>
                  <a:srgbClr val="FF0000"/>
                </a:solidFill>
              </a:rPr>
              <a:t>provide </a:t>
            </a:r>
            <a:r>
              <a:rPr lang="en-US" dirty="0"/>
              <a:t>that </a:t>
            </a:r>
            <a:r>
              <a:rPr lang="en-US" dirty="0">
                <a:solidFill>
                  <a:srgbClr val="FF0000"/>
                </a:solidFill>
              </a:rPr>
              <a:t>compatibility</a:t>
            </a:r>
            <a:r>
              <a:rPr lang="en-US" dirty="0"/>
              <a:t> layer.</a:t>
            </a:r>
          </a:p>
          <a:p>
            <a:r>
              <a:rPr lang="en-US" dirty="0"/>
              <a:t>Support Libraries </a:t>
            </a:r>
            <a:r>
              <a:rPr lang="en-US" dirty="0">
                <a:solidFill>
                  <a:srgbClr val="FF0000"/>
                </a:solidFill>
              </a:rPr>
              <a:t>provide</a:t>
            </a:r>
            <a:r>
              <a:rPr lang="en-US" dirty="0"/>
              <a:t> additional convenience classes and features </a:t>
            </a:r>
            <a:r>
              <a:rPr lang="en-US" dirty="0">
                <a:solidFill>
                  <a:srgbClr val="FF0000"/>
                </a:solidFill>
              </a:rPr>
              <a:t>not available </a:t>
            </a:r>
            <a:r>
              <a:rPr lang="en-US" dirty="0"/>
              <a:t>in the </a:t>
            </a:r>
            <a:r>
              <a:rPr lang="en-US" b="1" dirty="0"/>
              <a:t>standard Framework API</a:t>
            </a:r>
            <a:r>
              <a:rPr lang="en-US" dirty="0"/>
              <a:t>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12</a:t>
            </a:fld>
            <a:endParaRPr lang="en-US"/>
          </a:p>
        </p:txBody>
      </p:sp>
    </p:spTree>
    <p:extLst>
      <p:ext uri="{BB962C8B-B14F-4D97-AF65-F5344CB8AC3E}">
        <p14:creationId xmlns:p14="http://schemas.microsoft.com/office/powerpoint/2010/main" val="243724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a:t>
            </a:r>
            <a:br>
              <a:rPr lang="en-US" sz="3200" b="1" dirty="0"/>
            </a:br>
            <a:r>
              <a:rPr lang="en-US" sz="3200" b="1" dirty="0"/>
              <a:t> API 21 for lower version support</a:t>
            </a:r>
            <a:endParaRPr lang="en-US" b="1" dirty="0"/>
          </a:p>
        </p:txBody>
      </p:sp>
      <p:sp>
        <p:nvSpPr>
          <p:cNvPr id="3" name="Content Placeholder 2"/>
          <p:cNvSpPr>
            <a:spLocks noGrp="1"/>
          </p:cNvSpPr>
          <p:nvPr>
            <p:ph idx="1"/>
          </p:nvPr>
        </p:nvSpPr>
        <p:spPr/>
        <p:txBody>
          <a:bodyPr/>
          <a:lstStyle/>
          <a:p>
            <a:r>
              <a:rPr lang="en-US" b="1" dirty="0"/>
              <a:t>Backward Compatibility for newer APIs</a:t>
            </a:r>
            <a:r>
              <a:rPr lang="en-US" dirty="0"/>
              <a:t> - A large amount of the support libraries provide backward compatibility for newer framework classes and methods.</a:t>
            </a:r>
          </a:p>
          <a:p>
            <a:r>
              <a:rPr lang="en-US" b="1" dirty="0"/>
              <a:t>Convenience and Helper Classes</a:t>
            </a:r>
            <a:r>
              <a:rPr lang="en-US" dirty="0"/>
              <a:t> - The support libraries provides a number of helper classes, particularly for user interface development.</a:t>
            </a:r>
          </a:p>
          <a:p>
            <a:r>
              <a:rPr lang="en-US" b="1" dirty="0"/>
              <a:t>Debugging and Utilities</a:t>
            </a:r>
            <a:r>
              <a:rPr lang="en-US" dirty="0"/>
              <a:t> - There are a number of features that provide utility beyond code you incorporate into your app.</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13</a:t>
            </a:fld>
            <a:endParaRPr lang="en-US"/>
          </a:p>
        </p:txBody>
      </p:sp>
    </p:spTree>
    <p:extLst>
      <p:ext uri="{BB962C8B-B14F-4D97-AF65-F5344CB8AC3E}">
        <p14:creationId xmlns:p14="http://schemas.microsoft.com/office/powerpoint/2010/main" val="243724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Android v7 support library –</a:t>
            </a:r>
            <a:br>
              <a:rPr lang="en-US" sz="3200" b="1" dirty="0"/>
            </a:br>
            <a:r>
              <a:rPr lang="en-US" sz="3200" b="1" dirty="0"/>
              <a:t> API 21 for lower version support</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b="1" dirty="0"/>
              <a:t>v7 Support Libraries</a:t>
            </a:r>
          </a:p>
          <a:p>
            <a:r>
              <a:rPr lang="en-US" dirty="0"/>
              <a:t>These libraries provide </a:t>
            </a:r>
            <a:r>
              <a:rPr lang="en-US" dirty="0">
                <a:solidFill>
                  <a:srgbClr val="FF0000"/>
                </a:solidFill>
              </a:rPr>
              <a:t>specific feature sets </a:t>
            </a:r>
            <a:r>
              <a:rPr lang="en-US" dirty="0"/>
              <a:t>and can be </a:t>
            </a:r>
            <a:r>
              <a:rPr lang="en-US" dirty="0">
                <a:solidFill>
                  <a:srgbClr val="FF0000"/>
                </a:solidFill>
              </a:rPr>
              <a:t>included</a:t>
            </a:r>
            <a:r>
              <a:rPr lang="en-US" dirty="0"/>
              <a:t> in your application independently from each other.</a:t>
            </a:r>
          </a:p>
          <a:p>
            <a:r>
              <a:rPr lang="en-US" dirty="0"/>
              <a:t>The V7 </a:t>
            </a:r>
            <a:r>
              <a:rPr lang="en-US" dirty="0" err="1"/>
              <a:t>appcompat</a:t>
            </a:r>
            <a:r>
              <a:rPr lang="en-US" dirty="0"/>
              <a:t> library has migrated into the </a:t>
            </a:r>
            <a:r>
              <a:rPr lang="en-US" dirty="0" err="1">
                <a:solidFill>
                  <a:srgbClr val="FF0000"/>
                </a:solidFill>
              </a:rPr>
              <a:t>AndroidX</a:t>
            </a:r>
            <a:r>
              <a:rPr lang="en-US" dirty="0"/>
              <a:t> library, which is an Android </a:t>
            </a:r>
            <a:r>
              <a:rPr lang="en-US" dirty="0">
                <a:solidFill>
                  <a:srgbClr val="FF0000"/>
                </a:solidFill>
              </a:rPr>
              <a:t>Jetpack</a:t>
            </a:r>
            <a:r>
              <a:rPr lang="en-US" dirty="0"/>
              <a:t> component.</a:t>
            </a:r>
          </a:p>
          <a:p>
            <a:r>
              <a:rPr lang="en-US" dirty="0"/>
              <a:t>libraries in the </a:t>
            </a:r>
            <a:r>
              <a:rPr lang="en-US" dirty="0" err="1">
                <a:solidFill>
                  <a:srgbClr val="FF0000"/>
                </a:solidFill>
              </a:rPr>
              <a:t>androidx</a:t>
            </a:r>
            <a:r>
              <a:rPr lang="en-US" dirty="0"/>
              <a:t> namespace ship separately from the Android platform and provide backward compatibility across Android releases</a:t>
            </a:r>
          </a:p>
          <a:p>
            <a:r>
              <a:rPr lang="en-US" dirty="0">
                <a:hlinkClick r:id="rId2"/>
              </a:rPr>
              <a:t>Version 28.0.0</a:t>
            </a:r>
            <a:r>
              <a:rPr lang="en-US" dirty="0"/>
              <a:t> is the last release of the Support Library.</a:t>
            </a:r>
          </a:p>
          <a:p>
            <a:r>
              <a:rPr lang="en-US" u="sng" dirty="0">
                <a:hlinkClick r:id="rId3"/>
              </a:rPr>
              <a:t>Android Jetpack</a:t>
            </a:r>
            <a:r>
              <a:rPr lang="en-US" dirty="0"/>
              <a:t> is a set of software components, libraries, tools, and guidance to help in developing robust Android applications. Launched by </a:t>
            </a:r>
            <a:r>
              <a:rPr lang="en-US" b="1" dirty="0"/>
              <a:t>Google in 2018.</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14</a:t>
            </a:fld>
            <a:endParaRPr lang="en-US"/>
          </a:p>
        </p:txBody>
      </p:sp>
    </p:spTree>
    <p:extLst>
      <p:ext uri="{BB962C8B-B14F-4D97-AF65-F5344CB8AC3E}">
        <p14:creationId xmlns:p14="http://schemas.microsoft.com/office/powerpoint/2010/main" val="243724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V7 features</a:t>
            </a:r>
          </a:p>
        </p:txBody>
      </p:sp>
      <p:sp>
        <p:nvSpPr>
          <p:cNvPr id="3" name="Content Placeholder 2"/>
          <p:cNvSpPr>
            <a:spLocks noGrp="1"/>
          </p:cNvSpPr>
          <p:nvPr>
            <p:ph idx="1"/>
          </p:nvPr>
        </p:nvSpPr>
        <p:spPr/>
        <p:txBody>
          <a:bodyPr/>
          <a:lstStyle/>
          <a:p>
            <a:r>
              <a:rPr lang="en-US" dirty="0"/>
              <a:t>skin tone modifier support.</a:t>
            </a:r>
          </a:p>
          <a:p>
            <a:r>
              <a:rPr lang="en-US" dirty="0"/>
              <a:t>Ability to display color calibration</a:t>
            </a:r>
          </a:p>
          <a:p>
            <a:r>
              <a:rPr lang="en-US" dirty="0"/>
              <a:t>Ability to screen zoom</a:t>
            </a:r>
          </a:p>
          <a:p>
            <a:r>
              <a:rPr lang="en-US" dirty="0"/>
              <a:t>Daydream VR platform</a:t>
            </a:r>
          </a:p>
          <a:p>
            <a:r>
              <a:rPr lang="en-US" dirty="0"/>
              <a:t>Improvements to file browser</a:t>
            </a:r>
          </a:p>
          <a:p>
            <a:r>
              <a:rPr lang="en-US" dirty="0"/>
              <a:t>Multi-window support</a:t>
            </a:r>
          </a:p>
          <a:p>
            <a:r>
              <a:rPr lang="en-US" dirty="0"/>
              <a:t>Keyboard image insertion</a:t>
            </a:r>
          </a:p>
          <a:p>
            <a:r>
              <a:rPr lang="en-US" dirty="0"/>
              <a:t>Battery usage alerts</a:t>
            </a:r>
          </a:p>
          <a:p>
            <a:endParaRPr lang="en-US" dirty="0"/>
          </a:p>
          <a:p>
            <a:endParaRPr lang="en-US" dirty="0"/>
          </a:p>
          <a:p>
            <a:endParaRPr lang="en-US" dirty="0"/>
          </a:p>
        </p:txBody>
      </p:sp>
      <p:pic>
        <p:nvPicPr>
          <p:cNvPr id="1026" name="Picture 2" descr="Does this screen look blue to yo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1449" y="3448050"/>
            <a:ext cx="1981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kin tone modifier suppo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1669143"/>
            <a:ext cx="2341698" cy="152396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15</a:t>
            </a:fld>
            <a:endParaRPr lang="en-US"/>
          </a:p>
        </p:txBody>
      </p:sp>
    </p:spTree>
    <p:extLst>
      <p:ext uri="{BB962C8B-B14F-4D97-AF65-F5344CB8AC3E}">
        <p14:creationId xmlns:p14="http://schemas.microsoft.com/office/powerpoint/2010/main" val="243724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V7 libraries</a:t>
            </a:r>
          </a:p>
        </p:txBody>
      </p:sp>
      <p:sp>
        <p:nvSpPr>
          <p:cNvPr id="3" name="Content Placeholder 2"/>
          <p:cNvSpPr>
            <a:spLocks noGrp="1"/>
          </p:cNvSpPr>
          <p:nvPr>
            <p:ph idx="1"/>
          </p:nvPr>
        </p:nvSpPr>
        <p:spPr/>
        <p:txBody>
          <a:bodyPr/>
          <a:lstStyle/>
          <a:p>
            <a:r>
              <a:rPr lang="en-US" dirty="0"/>
              <a:t>v7 appcompat library</a:t>
            </a:r>
          </a:p>
          <a:p>
            <a:r>
              <a:rPr lang="en-US" dirty="0"/>
              <a:t>v7 cardview library</a:t>
            </a:r>
          </a:p>
          <a:p>
            <a:r>
              <a:rPr lang="en-US" dirty="0"/>
              <a:t>v7 gridlayout library</a:t>
            </a:r>
          </a:p>
          <a:p>
            <a:r>
              <a:rPr lang="en-US" dirty="0"/>
              <a:t>v7 mediarouter library</a:t>
            </a:r>
          </a:p>
          <a:p>
            <a:r>
              <a:rPr lang="en-US" dirty="0"/>
              <a:t>v7 palette library</a:t>
            </a:r>
          </a:p>
          <a:p>
            <a:r>
              <a:rPr lang="en-US" dirty="0"/>
              <a:t>v7 recyclerview library</a:t>
            </a:r>
          </a:p>
          <a:p>
            <a:r>
              <a:rPr lang="en-US" dirty="0"/>
              <a:t>v7 Preference Support Library</a:t>
            </a:r>
          </a:p>
          <a:p>
            <a:endParaRPr lang="en-US" dirty="0"/>
          </a:p>
        </p:txBody>
      </p:sp>
      <p:sp>
        <p:nvSpPr>
          <p:cNvPr id="4" name="Rectangle 3"/>
          <p:cNvSpPr/>
          <p:nvPr/>
        </p:nvSpPr>
        <p:spPr>
          <a:xfrm>
            <a:off x="457200" y="5334000"/>
            <a:ext cx="7696200" cy="646331"/>
          </a:xfrm>
          <a:prstGeom prst="rect">
            <a:avLst/>
          </a:prstGeom>
        </p:spPr>
        <p:txBody>
          <a:bodyPr wrap="square">
            <a:spAutoFit/>
          </a:bodyPr>
          <a:lstStyle/>
          <a:p>
            <a:r>
              <a:rPr lang="en-US" dirty="0">
                <a:hlinkClick r:id="rId2"/>
              </a:rPr>
              <a:t>https://developer.android.com/topic/libraries/support-library/packages</a:t>
            </a:r>
            <a:endParaRPr lang="en-US" dirty="0"/>
          </a:p>
          <a:p>
            <a:endParaRPr lang="en-US" dirty="0"/>
          </a:p>
        </p:txBody>
      </p:sp>
      <p:sp>
        <p:nvSpPr>
          <p:cNvPr id="5" name="Slide Number Placeholder 4"/>
          <p:cNvSpPr>
            <a:spLocks noGrp="1"/>
          </p:cNvSpPr>
          <p:nvPr>
            <p:ph type="sldNum" sz="quarter" idx="12"/>
          </p:nvPr>
        </p:nvSpPr>
        <p:spPr/>
        <p:txBody>
          <a:bodyPr/>
          <a:lstStyle/>
          <a:p>
            <a:fld id="{FA0AF89C-70CD-4175-BBAF-353196C29AB9}" type="slidenum">
              <a:rPr lang="en-US" smtClean="0"/>
              <a:pPr/>
              <a:t>16</a:t>
            </a:fld>
            <a:endParaRPr lang="en-US"/>
          </a:p>
        </p:txBody>
      </p:sp>
    </p:spTree>
    <p:extLst>
      <p:ext uri="{BB962C8B-B14F-4D97-AF65-F5344CB8AC3E}">
        <p14:creationId xmlns:p14="http://schemas.microsoft.com/office/powerpoint/2010/main" val="1465062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appcompat library</a:t>
            </a:r>
          </a:p>
        </p:txBody>
      </p:sp>
      <p:sp>
        <p:nvSpPr>
          <p:cNvPr id="3" name="Content Placeholder 2"/>
          <p:cNvSpPr>
            <a:spLocks noGrp="1"/>
          </p:cNvSpPr>
          <p:nvPr>
            <p:ph idx="1"/>
          </p:nvPr>
        </p:nvSpPr>
        <p:spPr>
          <a:xfrm>
            <a:off x="0" y="1524000"/>
            <a:ext cx="8458200" cy="4800600"/>
          </a:xfrm>
        </p:spPr>
        <p:txBody>
          <a:bodyPr>
            <a:normAutofit/>
          </a:bodyPr>
          <a:lstStyle/>
          <a:p>
            <a:r>
              <a:rPr lang="en-US" b="1" i="1" dirty="0" err="1"/>
              <a:t>ActionBar</a:t>
            </a:r>
            <a:r>
              <a:rPr lang="en-US" dirty="0"/>
              <a:t> - Provides an action bar user interface pattern.</a:t>
            </a:r>
          </a:p>
          <a:p>
            <a:pPr lvl="1"/>
            <a:r>
              <a:rPr lang="en-US" dirty="0"/>
              <a:t>android.support.v7.app.ActionBar</a:t>
            </a:r>
          </a:p>
          <a:p>
            <a:r>
              <a:rPr lang="en-US" b="1" i="1" dirty="0" err="1"/>
              <a:t>AppCompatActivity</a:t>
            </a:r>
            <a:r>
              <a:rPr lang="en-US" b="1" dirty="0"/>
              <a:t> </a:t>
            </a:r>
            <a:r>
              <a:rPr lang="en-US" dirty="0"/>
              <a:t>- Adds an application activity class that can be used as a base class for activities.</a:t>
            </a:r>
          </a:p>
          <a:p>
            <a:pPr lvl="1"/>
            <a:r>
              <a:rPr lang="en-US" dirty="0" err="1"/>
              <a:t>android.content.Context</a:t>
            </a:r>
            <a:endParaRPr lang="en-US" dirty="0"/>
          </a:p>
          <a:p>
            <a:pPr lvl="2"/>
            <a:r>
              <a:rPr lang="en-US" dirty="0" err="1"/>
              <a:t>android.content.ContextWrapper</a:t>
            </a:r>
            <a:endParaRPr lang="en-US" dirty="0"/>
          </a:p>
          <a:p>
            <a:pPr lvl="3"/>
            <a:r>
              <a:rPr lang="en-US" dirty="0" err="1"/>
              <a:t>android.view.ContextThemeWrapper</a:t>
            </a:r>
            <a:endParaRPr lang="en-US" dirty="0"/>
          </a:p>
          <a:p>
            <a:pPr lvl="4"/>
            <a:r>
              <a:rPr lang="en-US" dirty="0"/>
              <a:t>android.app.Activity</a:t>
            </a:r>
          </a:p>
          <a:p>
            <a:pPr lvl="5"/>
            <a:r>
              <a:rPr lang="en-US" sz="2400" dirty="0">
                <a:latin typeface="+mj-lt"/>
              </a:rPr>
              <a:t>android.support.v4.app.FragmentActivity</a:t>
            </a:r>
          </a:p>
          <a:p>
            <a:pPr lvl="6"/>
            <a:r>
              <a:rPr lang="en-US" sz="2400" dirty="0">
                <a:latin typeface="+mj-lt"/>
              </a:rPr>
              <a:t>android.support.v7.app.AppCompatActivity</a:t>
            </a:r>
          </a:p>
          <a:p>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819400"/>
            <a:ext cx="1600200" cy="2658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17</a:t>
            </a:fld>
            <a:endParaRPr lang="en-US"/>
          </a:p>
        </p:txBody>
      </p:sp>
    </p:spTree>
    <p:extLst>
      <p:ext uri="{BB962C8B-B14F-4D97-AF65-F5344CB8AC3E}">
        <p14:creationId xmlns:p14="http://schemas.microsoft.com/office/powerpoint/2010/main" val="348400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appcompat library</a:t>
            </a:r>
          </a:p>
        </p:txBody>
      </p:sp>
      <p:sp>
        <p:nvSpPr>
          <p:cNvPr id="3" name="Content Placeholder 2"/>
          <p:cNvSpPr>
            <a:spLocks noGrp="1"/>
          </p:cNvSpPr>
          <p:nvPr>
            <p:ph idx="1"/>
          </p:nvPr>
        </p:nvSpPr>
        <p:spPr/>
        <p:txBody>
          <a:bodyPr/>
          <a:lstStyle/>
          <a:p>
            <a:r>
              <a:rPr lang="en-US" b="1" dirty="0" err="1"/>
              <a:t>AppCompatDialog</a:t>
            </a:r>
            <a:r>
              <a:rPr lang="en-US" dirty="0"/>
              <a:t> - Adds a dialog class that can be used as a base class for </a:t>
            </a:r>
            <a:r>
              <a:rPr lang="en-US" dirty="0" err="1"/>
              <a:t>AppCompat</a:t>
            </a:r>
            <a:r>
              <a:rPr lang="en-US" dirty="0"/>
              <a:t> themed dialogs.</a:t>
            </a:r>
          </a:p>
          <a:p>
            <a:r>
              <a:rPr lang="en-US" b="1" i="1" dirty="0" err="1"/>
              <a:t>ShareActionProvider</a:t>
            </a:r>
            <a:r>
              <a:rPr lang="en-US" b="1" dirty="0"/>
              <a:t> </a:t>
            </a:r>
            <a:r>
              <a:rPr lang="en-US" dirty="0"/>
              <a:t>- Adds support for a standardized sharing action (such as email or posting to social applications) that can be included in an action bar.</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505200"/>
            <a:ext cx="16668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Image result for ShareActionProvi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799" y="3558364"/>
            <a:ext cx="1881401" cy="31377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18</a:t>
            </a:fld>
            <a:endParaRPr lang="en-US"/>
          </a:p>
        </p:txBody>
      </p:sp>
    </p:spTree>
    <p:extLst>
      <p:ext uri="{BB962C8B-B14F-4D97-AF65-F5344CB8AC3E}">
        <p14:creationId xmlns:p14="http://schemas.microsoft.com/office/powerpoint/2010/main" val="180233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cardview library</a:t>
            </a:r>
          </a:p>
        </p:txBody>
      </p:sp>
      <p:sp>
        <p:nvSpPr>
          <p:cNvPr id="3" name="Content Placeholder 2"/>
          <p:cNvSpPr>
            <a:spLocks noGrp="1"/>
          </p:cNvSpPr>
          <p:nvPr>
            <p:ph idx="1"/>
          </p:nvPr>
        </p:nvSpPr>
        <p:spPr/>
        <p:txBody>
          <a:bodyPr/>
          <a:lstStyle/>
          <a:p>
            <a:r>
              <a:rPr lang="en-US" dirty="0"/>
              <a:t>This library adds support for the </a:t>
            </a:r>
            <a:r>
              <a:rPr lang="en-US" dirty="0" err="1">
                <a:hlinkClick r:id="rId2"/>
              </a:rPr>
              <a:t>CardView</a:t>
            </a:r>
            <a:r>
              <a:rPr lang="en-US" dirty="0"/>
              <a:t> widget, which lets you show information inside cards that have a consistent look on any app.</a:t>
            </a:r>
          </a:p>
          <a:p>
            <a:r>
              <a:rPr lang="en-US" dirty="0"/>
              <a:t>These cards are useful for material design implementations, and are used in layouts for TV apps.</a:t>
            </a:r>
          </a:p>
          <a:p>
            <a:pPr lvl="1"/>
            <a:r>
              <a:rPr lang="en-US" dirty="0" err="1"/>
              <a:t>android.view.View</a:t>
            </a:r>
            <a:endParaRPr lang="en-US" dirty="0"/>
          </a:p>
          <a:p>
            <a:pPr lvl="1"/>
            <a:r>
              <a:rPr lang="en-US" dirty="0" err="1"/>
              <a:t>android.view.ViewGroup</a:t>
            </a:r>
            <a:endParaRPr lang="en-US" dirty="0"/>
          </a:p>
          <a:p>
            <a:pPr lvl="1"/>
            <a:r>
              <a:rPr lang="en-US" dirty="0" err="1"/>
              <a:t>android.widget.FrameLayout</a:t>
            </a:r>
            <a:endParaRPr lang="en-US" dirty="0"/>
          </a:p>
          <a:p>
            <a:pPr lvl="1"/>
            <a:r>
              <a:rPr lang="en-US" dirty="0"/>
              <a:t>android.support.v7.widget.CardView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52825"/>
            <a:ext cx="19621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19</a:t>
            </a:fld>
            <a:endParaRPr lang="en-US"/>
          </a:p>
        </p:txBody>
      </p:sp>
    </p:spTree>
    <p:extLst>
      <p:ext uri="{BB962C8B-B14F-4D97-AF65-F5344CB8AC3E}">
        <p14:creationId xmlns:p14="http://schemas.microsoft.com/office/powerpoint/2010/main" val="37724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An activity is a </a:t>
            </a:r>
            <a:r>
              <a:rPr lang="en-US" dirty="0">
                <a:solidFill>
                  <a:srgbClr val="FF0000"/>
                </a:solidFill>
              </a:rPr>
              <a:t>single, focused </a:t>
            </a:r>
            <a:r>
              <a:rPr lang="en-US" dirty="0"/>
              <a:t>thing that the </a:t>
            </a:r>
            <a:r>
              <a:rPr lang="en-US" dirty="0">
                <a:solidFill>
                  <a:srgbClr val="FF0000"/>
                </a:solidFill>
              </a:rPr>
              <a:t>user can do</a:t>
            </a:r>
            <a:r>
              <a:rPr lang="en-US" dirty="0"/>
              <a:t>. </a:t>
            </a:r>
          </a:p>
          <a:p>
            <a:r>
              <a:rPr lang="en-US" dirty="0"/>
              <a:t>Almost all activities interact with the user, so the Activity class takes care of creating a window to place UI.</a:t>
            </a:r>
          </a:p>
          <a:p>
            <a:r>
              <a:rPr lang="en-US" dirty="0"/>
              <a:t>An activity represents a </a:t>
            </a:r>
            <a:r>
              <a:rPr lang="en-US" dirty="0">
                <a:solidFill>
                  <a:srgbClr val="FF0000"/>
                </a:solidFill>
              </a:rPr>
              <a:t>single screen </a:t>
            </a:r>
            <a:r>
              <a:rPr lang="en-US" dirty="0"/>
              <a:t>with a </a:t>
            </a:r>
            <a:r>
              <a:rPr lang="en-US" dirty="0">
                <a:solidFill>
                  <a:srgbClr val="FF0000"/>
                </a:solidFill>
              </a:rPr>
              <a:t>user interface</a:t>
            </a:r>
            <a:r>
              <a:rPr lang="en-US" dirty="0"/>
              <a:t> just like window or frame .</a:t>
            </a:r>
          </a:p>
          <a:p>
            <a:r>
              <a:rPr lang="en-US" dirty="0"/>
              <a:t>An </a:t>
            </a:r>
            <a:r>
              <a:rPr lang="en-US" b="1" dirty="0"/>
              <a:t>activity</a:t>
            </a:r>
            <a:r>
              <a:rPr lang="en-US" dirty="0"/>
              <a:t> is referred to as </a:t>
            </a:r>
            <a:r>
              <a:rPr lang="en-US" dirty="0">
                <a:solidFill>
                  <a:srgbClr val="FF0000"/>
                </a:solidFill>
              </a:rPr>
              <a:t>one screen </a:t>
            </a:r>
            <a:r>
              <a:rPr lang="en-US" dirty="0"/>
              <a:t>in an application. It is very similar to a single window of any desktop application. </a:t>
            </a:r>
          </a:p>
          <a:p>
            <a:r>
              <a:rPr lang="en-US" dirty="0"/>
              <a:t>An Android app consists of </a:t>
            </a:r>
            <a:r>
              <a:rPr lang="en-US" dirty="0">
                <a:solidFill>
                  <a:srgbClr val="FF0000"/>
                </a:solidFill>
              </a:rPr>
              <a:t>one or more screens </a:t>
            </a:r>
            <a:r>
              <a:rPr lang="en-US" dirty="0"/>
              <a:t>or activities.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2</a:t>
            </a:fld>
            <a:endParaRPr lang="en-US"/>
          </a:p>
        </p:txBody>
      </p:sp>
    </p:spTree>
    <p:extLst>
      <p:ext uri="{BB962C8B-B14F-4D97-AF65-F5344CB8AC3E}">
        <p14:creationId xmlns:p14="http://schemas.microsoft.com/office/powerpoint/2010/main" val="432521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gridlayout library</a:t>
            </a:r>
          </a:p>
        </p:txBody>
      </p:sp>
      <p:sp>
        <p:nvSpPr>
          <p:cNvPr id="3" name="Content Placeholder 2"/>
          <p:cNvSpPr>
            <a:spLocks noGrp="1"/>
          </p:cNvSpPr>
          <p:nvPr>
            <p:ph idx="1"/>
          </p:nvPr>
        </p:nvSpPr>
        <p:spPr/>
        <p:txBody>
          <a:bodyPr/>
          <a:lstStyle/>
          <a:p>
            <a:r>
              <a:rPr lang="en-US" dirty="0"/>
              <a:t>This library adds support for the </a:t>
            </a:r>
            <a:r>
              <a:rPr lang="en-US" i="1" dirty="0" err="1">
                <a:solidFill>
                  <a:srgbClr val="FF0000"/>
                </a:solidFill>
              </a:rPr>
              <a:t>GridLayout</a:t>
            </a:r>
            <a:r>
              <a:rPr lang="en-US" dirty="0"/>
              <a:t> class, which allows you to arrange user interface elements using a </a:t>
            </a:r>
            <a:r>
              <a:rPr lang="en-US" i="1" dirty="0">
                <a:solidFill>
                  <a:srgbClr val="FF0000"/>
                </a:solidFill>
              </a:rPr>
              <a:t>grid of rectangular cells</a:t>
            </a:r>
          </a:p>
          <a:p>
            <a:pPr lvl="1"/>
            <a:r>
              <a:rPr lang="en-US" dirty="0" err="1"/>
              <a:t>java.lang.Object</a:t>
            </a:r>
            <a:endParaRPr lang="en-US" dirty="0"/>
          </a:p>
          <a:p>
            <a:pPr lvl="1"/>
            <a:r>
              <a:rPr lang="en-US" dirty="0" err="1"/>
              <a:t>android.view.View</a:t>
            </a:r>
            <a:endParaRPr lang="en-US" dirty="0"/>
          </a:p>
          <a:p>
            <a:pPr lvl="1"/>
            <a:r>
              <a:rPr lang="en-US" dirty="0" err="1"/>
              <a:t>android.view.ViewGroup</a:t>
            </a:r>
            <a:endParaRPr lang="en-US" dirty="0"/>
          </a:p>
          <a:p>
            <a:pPr lvl="1"/>
            <a:r>
              <a:rPr lang="en-US" dirty="0" err="1"/>
              <a:t>android.widget.GridLayout</a:t>
            </a:r>
            <a:endParaRPr lang="en-US" dirty="0"/>
          </a:p>
        </p:txBody>
      </p:sp>
      <p:sp>
        <p:nvSpPr>
          <p:cNvPr id="4" name="AutoShape 2" descr="blob:https://web.whatsapp.com/a46715ae-0989-41a9-9b7e-0d709dc1c2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a46715ae-0989-41a9-9b7e-0d709dc1c2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blob:https://web.whatsapp.com/a46715ae-0989-41a9-9b7e-0d709dc1c20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7" name="Picture 7" descr="C:\Users\prabhu\Downloads\WhatsApp Image 2018-07-27 at 12.06.08 AM.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2422539"/>
            <a:ext cx="2393454" cy="4225684"/>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FA0AF89C-70CD-4175-BBAF-353196C29AB9}" type="slidenum">
              <a:rPr lang="en-US" smtClean="0"/>
              <a:pPr/>
              <a:t>20</a:t>
            </a:fld>
            <a:endParaRPr lang="en-US"/>
          </a:p>
        </p:txBody>
      </p:sp>
    </p:spTree>
    <p:extLst>
      <p:ext uri="{BB962C8B-B14F-4D97-AF65-F5344CB8AC3E}">
        <p14:creationId xmlns:p14="http://schemas.microsoft.com/office/powerpoint/2010/main" val="2298311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mediarouter library</a:t>
            </a:r>
          </a:p>
        </p:txBody>
      </p:sp>
      <p:sp>
        <p:nvSpPr>
          <p:cNvPr id="3" name="Content Placeholder 2"/>
          <p:cNvSpPr>
            <a:spLocks noGrp="1"/>
          </p:cNvSpPr>
          <p:nvPr>
            <p:ph idx="1"/>
          </p:nvPr>
        </p:nvSpPr>
        <p:spPr/>
        <p:txBody>
          <a:bodyPr/>
          <a:lstStyle/>
          <a:p>
            <a:r>
              <a:rPr lang="en-US" dirty="0"/>
              <a:t>It provides </a:t>
            </a:r>
            <a:r>
              <a:rPr lang="en-US" dirty="0">
                <a:solidFill>
                  <a:srgbClr val="FF0000"/>
                </a:solidFill>
              </a:rPr>
              <a:t>MediaRouter, MediaRouteProvider</a:t>
            </a:r>
            <a:r>
              <a:rPr lang="en-US" dirty="0"/>
              <a:t>, and related media classes that support </a:t>
            </a:r>
            <a:r>
              <a:rPr lang="en-US" dirty="0">
                <a:hlinkClick r:id="rId2"/>
              </a:rPr>
              <a:t>Google Cast</a:t>
            </a:r>
            <a:r>
              <a:rPr lang="en-US" dirty="0"/>
              <a:t>.</a:t>
            </a:r>
          </a:p>
          <a:p>
            <a:r>
              <a:rPr lang="en-US" dirty="0"/>
              <a:t>The APIs in the v7 </a:t>
            </a:r>
            <a:r>
              <a:rPr lang="en-US" i="1" dirty="0">
                <a:solidFill>
                  <a:srgbClr val="FF0000"/>
                </a:solidFill>
              </a:rPr>
              <a:t>mediarouter</a:t>
            </a:r>
            <a:r>
              <a:rPr lang="en-US" dirty="0">
                <a:solidFill>
                  <a:srgbClr val="00B0F0"/>
                </a:solidFill>
              </a:rPr>
              <a:t> </a:t>
            </a:r>
            <a:r>
              <a:rPr lang="en-US" dirty="0"/>
              <a:t>library provide a means of controlling the routing of media channels and streams from the current device </a:t>
            </a:r>
            <a:r>
              <a:rPr lang="en-US" dirty="0">
                <a:solidFill>
                  <a:srgbClr val="FF0000"/>
                </a:solidFill>
              </a:rPr>
              <a:t>to external screens, speakers</a:t>
            </a:r>
            <a:r>
              <a:rPr lang="en-US" dirty="0"/>
              <a:t>, and other destination devices.</a:t>
            </a:r>
          </a:p>
          <a:p>
            <a:pPr lvl="1"/>
            <a:r>
              <a:rPr lang="en-US" dirty="0"/>
              <a:t>android.support.v7.media</a:t>
            </a:r>
          </a:p>
        </p:txBody>
      </p:sp>
      <p:sp>
        <p:nvSpPr>
          <p:cNvPr id="4" name="Slide Number Placeholder 3"/>
          <p:cNvSpPr>
            <a:spLocks noGrp="1"/>
          </p:cNvSpPr>
          <p:nvPr>
            <p:ph type="sldNum" sz="quarter" idx="12"/>
          </p:nvPr>
        </p:nvSpPr>
        <p:spPr/>
        <p:txBody>
          <a:bodyPr/>
          <a:lstStyle/>
          <a:p>
            <a:fld id="{FA0AF89C-70CD-4175-BBAF-353196C29AB9}" type="slidenum">
              <a:rPr lang="en-US" smtClean="0"/>
              <a:pPr/>
              <a:t>21</a:t>
            </a:fld>
            <a:endParaRPr lang="en-US"/>
          </a:p>
        </p:txBody>
      </p:sp>
    </p:spTree>
    <p:extLst>
      <p:ext uri="{BB962C8B-B14F-4D97-AF65-F5344CB8AC3E}">
        <p14:creationId xmlns:p14="http://schemas.microsoft.com/office/powerpoint/2010/main" val="215530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palette library</a:t>
            </a:r>
          </a:p>
        </p:txBody>
      </p:sp>
      <p:sp>
        <p:nvSpPr>
          <p:cNvPr id="3" name="Content Placeholder 2"/>
          <p:cNvSpPr>
            <a:spLocks noGrp="1"/>
          </p:cNvSpPr>
          <p:nvPr>
            <p:ph idx="1"/>
          </p:nvPr>
        </p:nvSpPr>
        <p:spPr/>
        <p:txBody>
          <a:bodyPr/>
          <a:lstStyle/>
          <a:p>
            <a:r>
              <a:rPr lang="en-US" dirty="0"/>
              <a:t>The v7 palette support library includes the </a:t>
            </a:r>
            <a:r>
              <a:rPr lang="en-US" i="1" dirty="0">
                <a:solidFill>
                  <a:srgbClr val="FF0000"/>
                </a:solidFill>
              </a:rPr>
              <a:t>Palette</a:t>
            </a:r>
            <a:r>
              <a:rPr lang="en-US" dirty="0"/>
              <a:t> class, which extracting </a:t>
            </a:r>
            <a:r>
              <a:rPr lang="en-US" i="1" dirty="0">
                <a:solidFill>
                  <a:srgbClr val="FF0000"/>
                </a:solidFill>
              </a:rPr>
              <a:t>color variations from an image.</a:t>
            </a:r>
            <a:r>
              <a:rPr lang="en-US" dirty="0">
                <a:solidFill>
                  <a:srgbClr val="FF0000"/>
                </a:solidFill>
              </a:rPr>
              <a:t> </a:t>
            </a:r>
          </a:p>
          <a:p>
            <a:r>
              <a:rPr lang="en-US" dirty="0"/>
              <a:t>For example, a music app could use a </a:t>
            </a:r>
            <a:r>
              <a:rPr lang="en-US" i="1" dirty="0">
                <a:solidFill>
                  <a:srgbClr val="FF0000"/>
                </a:solidFill>
              </a:rPr>
              <a:t>Palette</a:t>
            </a:r>
            <a:r>
              <a:rPr lang="en-US" dirty="0"/>
              <a:t> object to extract the major colors from an album cover, and use those colors to build a color-coordinated song title card.</a:t>
            </a:r>
          </a:p>
        </p:txBody>
      </p:sp>
      <p:pic>
        <p:nvPicPr>
          <p:cNvPr id="6146" name="Picture 2" descr="Image result for palette v7 androi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3934279"/>
            <a:ext cx="438912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22</a:t>
            </a:fld>
            <a:endParaRPr lang="en-US"/>
          </a:p>
        </p:txBody>
      </p:sp>
    </p:spTree>
    <p:extLst>
      <p:ext uri="{BB962C8B-B14F-4D97-AF65-F5344CB8AC3E}">
        <p14:creationId xmlns:p14="http://schemas.microsoft.com/office/powerpoint/2010/main" val="155883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recyclerview library</a:t>
            </a:r>
          </a:p>
        </p:txBody>
      </p:sp>
      <p:sp>
        <p:nvSpPr>
          <p:cNvPr id="3" name="Content Placeholder 2"/>
          <p:cNvSpPr>
            <a:spLocks noGrp="1"/>
          </p:cNvSpPr>
          <p:nvPr>
            <p:ph idx="1"/>
          </p:nvPr>
        </p:nvSpPr>
        <p:spPr/>
        <p:txBody>
          <a:bodyPr/>
          <a:lstStyle/>
          <a:p>
            <a:r>
              <a:rPr lang="en-US" dirty="0"/>
              <a:t>The recyclerview library adds the </a:t>
            </a:r>
            <a:r>
              <a:rPr lang="en-US" i="1" dirty="0" err="1">
                <a:solidFill>
                  <a:srgbClr val="FF0000"/>
                </a:solidFill>
              </a:rPr>
              <a:t>RecyclerView</a:t>
            </a:r>
            <a:r>
              <a:rPr lang="en-US" dirty="0"/>
              <a:t> class.</a:t>
            </a:r>
          </a:p>
          <a:p>
            <a:r>
              <a:rPr lang="en-US" dirty="0"/>
              <a:t>This class provides support for the </a:t>
            </a:r>
            <a:r>
              <a:rPr lang="en-US" i="1" dirty="0" err="1">
                <a:solidFill>
                  <a:srgbClr val="FF0000"/>
                </a:solidFill>
              </a:rPr>
              <a:t>RecyclerView</a:t>
            </a:r>
            <a:r>
              <a:rPr lang="en-US" dirty="0"/>
              <a:t> widget, a view for efficiently displaying large data sets by providing a limited window of data items.</a:t>
            </a:r>
          </a:p>
        </p:txBody>
      </p:sp>
      <p:pic>
        <p:nvPicPr>
          <p:cNvPr id="7170" name="Picture 2" descr="Image result for recyclerview wid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884" y="3278187"/>
            <a:ext cx="2098366" cy="35798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23</a:t>
            </a:fld>
            <a:endParaRPr lang="en-US"/>
          </a:p>
        </p:txBody>
      </p:sp>
    </p:spTree>
    <p:extLst>
      <p:ext uri="{BB962C8B-B14F-4D97-AF65-F5344CB8AC3E}">
        <p14:creationId xmlns:p14="http://schemas.microsoft.com/office/powerpoint/2010/main" val="122256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v7 Preference Support Library</a:t>
            </a:r>
          </a:p>
        </p:txBody>
      </p:sp>
      <p:sp>
        <p:nvSpPr>
          <p:cNvPr id="3" name="Content Placeholder 2"/>
          <p:cNvSpPr>
            <a:spLocks noGrp="1"/>
          </p:cNvSpPr>
          <p:nvPr>
            <p:ph idx="1"/>
          </p:nvPr>
        </p:nvSpPr>
        <p:spPr/>
        <p:txBody>
          <a:bodyPr/>
          <a:lstStyle/>
          <a:p>
            <a:r>
              <a:rPr lang="en-US" dirty="0"/>
              <a:t>The preference package provides APIs to support adding preference objects, such as </a:t>
            </a:r>
            <a:r>
              <a:rPr lang="en-US" i="1" dirty="0" err="1">
                <a:solidFill>
                  <a:srgbClr val="FF0000"/>
                </a:solidFill>
              </a:rPr>
              <a:t>CheckBoxPreference</a:t>
            </a:r>
            <a:r>
              <a:rPr lang="en-US" dirty="0"/>
              <a:t> and </a:t>
            </a:r>
            <a:r>
              <a:rPr lang="en-US" i="1" dirty="0" err="1">
                <a:solidFill>
                  <a:srgbClr val="FF0000"/>
                </a:solidFill>
              </a:rPr>
              <a:t>ListPreference</a:t>
            </a:r>
            <a:r>
              <a:rPr lang="en-US" dirty="0"/>
              <a:t>, for users to modify UI settings.</a:t>
            </a:r>
          </a:p>
          <a:p>
            <a:r>
              <a:rPr lang="en-US" dirty="0"/>
              <a:t>The v7 Preference library adds support for interfaces, such as</a:t>
            </a:r>
          </a:p>
          <a:p>
            <a:pPr lvl="1"/>
            <a:r>
              <a:rPr lang="en-US" i="1" dirty="0" err="1">
                <a:solidFill>
                  <a:srgbClr val="FF0000"/>
                </a:solidFill>
              </a:rPr>
              <a:t>Preference.OnPreferenc</a:t>
            </a:r>
            <a:r>
              <a:rPr lang="en-US" i="1" dirty="0">
                <a:solidFill>
                  <a:srgbClr val="FF0000"/>
                </a:solidFill>
              </a:rPr>
              <a:t> </a:t>
            </a:r>
            <a:r>
              <a:rPr lang="en-US" i="1" dirty="0" err="1">
                <a:solidFill>
                  <a:srgbClr val="FF0000"/>
                </a:solidFill>
              </a:rPr>
              <a:t>eChangeListener</a:t>
            </a:r>
            <a:endParaRPr lang="en-US" i="1" dirty="0">
              <a:solidFill>
                <a:srgbClr val="FF0000"/>
              </a:solidFill>
            </a:endParaRPr>
          </a:p>
          <a:p>
            <a:pPr lvl="1"/>
            <a:r>
              <a:rPr lang="en-US" i="1" dirty="0" err="1">
                <a:solidFill>
                  <a:srgbClr val="FF0000"/>
                </a:solidFill>
              </a:rPr>
              <a:t>Preference.OnPreferenceClick</a:t>
            </a:r>
            <a:r>
              <a:rPr lang="en-US" i="1" dirty="0">
                <a:solidFill>
                  <a:srgbClr val="FF0000"/>
                </a:solidFill>
              </a:rPr>
              <a:t> Listener</a:t>
            </a:r>
          </a:p>
          <a:p>
            <a:r>
              <a:rPr lang="en-US" dirty="0"/>
              <a:t>and classes, such as </a:t>
            </a:r>
          </a:p>
          <a:p>
            <a:pPr lvl="1"/>
            <a:r>
              <a:rPr lang="en-US" i="1" dirty="0" err="1">
                <a:solidFill>
                  <a:srgbClr val="FF0000"/>
                </a:solidFill>
              </a:rPr>
              <a:t>CheckBoxPreference</a:t>
            </a:r>
            <a:endParaRPr lang="en-US" i="1" dirty="0">
              <a:solidFill>
                <a:srgbClr val="FF0000"/>
              </a:solidFill>
            </a:endParaRPr>
          </a:p>
          <a:p>
            <a:pPr lvl="1"/>
            <a:r>
              <a:rPr lang="en-US" i="1" dirty="0" err="1">
                <a:solidFill>
                  <a:srgbClr val="FF0000"/>
                </a:solidFill>
              </a:rPr>
              <a:t>ListPreference</a:t>
            </a:r>
            <a:endParaRPr lang="en-US" i="1" dirty="0">
              <a:solidFill>
                <a:srgbClr val="FF0000"/>
              </a:solidFill>
            </a:endParaRPr>
          </a:p>
          <a:p>
            <a:endParaRPr lang="en-US" dirty="0"/>
          </a:p>
        </p:txBody>
      </p:sp>
      <p:pic>
        <p:nvPicPr>
          <p:cNvPr id="8194" name="Picture 2" descr="Image result for adding preference objects in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505200"/>
            <a:ext cx="2743200" cy="301286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24</a:t>
            </a:fld>
            <a:endParaRPr lang="en-US"/>
          </a:p>
        </p:txBody>
      </p:sp>
    </p:spTree>
    <p:extLst>
      <p:ext uri="{BB962C8B-B14F-4D97-AF65-F5344CB8AC3E}">
        <p14:creationId xmlns:p14="http://schemas.microsoft.com/office/powerpoint/2010/main" val="79066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Level: 21</a:t>
            </a:r>
          </a:p>
        </p:txBody>
      </p:sp>
      <p:sp>
        <p:nvSpPr>
          <p:cNvPr id="3" name="Content Placeholder 2"/>
          <p:cNvSpPr>
            <a:spLocks noGrp="1"/>
          </p:cNvSpPr>
          <p:nvPr>
            <p:ph idx="1"/>
          </p:nvPr>
        </p:nvSpPr>
        <p:spPr/>
        <p:txBody>
          <a:bodyPr>
            <a:normAutofit/>
          </a:bodyPr>
          <a:lstStyle/>
          <a:p>
            <a:r>
              <a:rPr lang="en-US" dirty="0"/>
              <a:t>Android 5.0 (LOLLIPOP) offers new features for users and app developers. </a:t>
            </a:r>
          </a:p>
          <a:p>
            <a:pPr lvl="1"/>
            <a:r>
              <a:rPr lang="en-US" dirty="0"/>
              <a:t>Support for 64-bit CPUs</a:t>
            </a:r>
          </a:p>
          <a:p>
            <a:pPr lvl="1"/>
            <a:r>
              <a:rPr lang="en-US" dirty="0"/>
              <a:t>Support for print previews</a:t>
            </a:r>
          </a:p>
          <a:p>
            <a:pPr lvl="1"/>
            <a:r>
              <a:rPr lang="en-US" dirty="0"/>
              <a:t>Material design, bringing a restyled user interface.</a:t>
            </a:r>
          </a:p>
          <a:p>
            <a:pPr lvl="1"/>
            <a:r>
              <a:rPr lang="en-US" dirty="0"/>
              <a:t>Project Volta, for battery life improvements.</a:t>
            </a:r>
          </a:p>
          <a:p>
            <a:pPr lvl="1"/>
            <a:r>
              <a:rPr lang="en-US" dirty="0"/>
              <a:t>Smart lock feature.</a:t>
            </a:r>
          </a:p>
          <a:p>
            <a:pPr lvl="1"/>
            <a:r>
              <a:rPr lang="en-US" dirty="0"/>
              <a:t>Updated emoji.</a:t>
            </a:r>
          </a:p>
          <a:p>
            <a:pPr lvl="1"/>
            <a:r>
              <a:rPr lang="en-US" dirty="0"/>
              <a:t>A flashlight-style application is included.</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25</a:t>
            </a:fld>
            <a:endParaRPr lang="en-US"/>
          </a:p>
        </p:txBody>
      </p:sp>
    </p:spTree>
    <p:extLst>
      <p:ext uri="{BB962C8B-B14F-4D97-AF65-F5344CB8AC3E}">
        <p14:creationId xmlns:p14="http://schemas.microsoft.com/office/powerpoint/2010/main" val="1455656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Intent</a:t>
            </a:r>
            <a:endParaRPr lang="en-US" dirty="0"/>
          </a:p>
        </p:txBody>
      </p:sp>
      <p:sp>
        <p:nvSpPr>
          <p:cNvPr id="3" name="Content Placeholder 2"/>
          <p:cNvSpPr>
            <a:spLocks noGrp="1"/>
          </p:cNvSpPr>
          <p:nvPr>
            <p:ph idx="1"/>
          </p:nvPr>
        </p:nvSpPr>
        <p:spPr/>
        <p:txBody>
          <a:bodyPr/>
          <a:lstStyle/>
          <a:p>
            <a:r>
              <a:rPr lang="en-US" dirty="0"/>
              <a:t>An Intent is a messaging object you can use to request an action from another app component.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65532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26</a:t>
            </a:fld>
            <a:endParaRPr lang="en-US"/>
          </a:p>
        </p:txBody>
      </p:sp>
    </p:spTree>
    <p:extLst>
      <p:ext uri="{BB962C8B-B14F-4D97-AF65-F5344CB8AC3E}">
        <p14:creationId xmlns:p14="http://schemas.microsoft.com/office/powerpoint/2010/main" val="424198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normAutofit fontScale="92500" lnSpcReduction="10000"/>
          </a:bodyPr>
          <a:lstStyle/>
          <a:p>
            <a:r>
              <a:rPr lang="en-US" dirty="0"/>
              <a:t>Intents facilitate communication between components in several ways.</a:t>
            </a:r>
          </a:p>
          <a:p>
            <a:r>
              <a:rPr lang="en-IN" dirty="0"/>
              <a:t>Intents used for</a:t>
            </a:r>
            <a:endParaRPr lang="en-US" dirty="0"/>
          </a:p>
          <a:p>
            <a:r>
              <a:rPr lang="en-US" b="1" dirty="0">
                <a:solidFill>
                  <a:srgbClr val="FF0000"/>
                </a:solidFill>
              </a:rPr>
              <a:t>Starting an activity</a:t>
            </a:r>
          </a:p>
          <a:p>
            <a:r>
              <a:rPr lang="en-US" dirty="0"/>
              <a:t>An Activity represents a single screen in an app.</a:t>
            </a:r>
          </a:p>
          <a:p>
            <a:r>
              <a:rPr lang="en-US" dirty="0"/>
              <a:t>You can start a new instance of an Activity by passing an Intent to </a:t>
            </a:r>
            <a:r>
              <a:rPr lang="en-US" dirty="0" err="1"/>
              <a:t>startActivity</a:t>
            </a:r>
            <a:r>
              <a:rPr lang="en-US" dirty="0"/>
              <a:t>().</a:t>
            </a:r>
          </a:p>
          <a:p>
            <a:r>
              <a:rPr lang="en-US" dirty="0"/>
              <a:t>The Intent describes the activity to start and carries any necessary data.</a:t>
            </a:r>
          </a:p>
          <a:p>
            <a:r>
              <a:rPr lang="en-US" dirty="0"/>
              <a:t>If you want to receive a result from the activity when it finishes, call </a:t>
            </a:r>
            <a:r>
              <a:rPr lang="en-US" dirty="0" err="1"/>
              <a:t>startActivityForResult</a:t>
            </a:r>
            <a:r>
              <a:rPr lang="en-US" dirty="0"/>
              <a:t>().</a:t>
            </a:r>
          </a:p>
          <a:p>
            <a:r>
              <a:rPr lang="en-US" dirty="0"/>
              <a:t>Your activity receives the result as a separate Intent object in your activity's </a:t>
            </a:r>
            <a:r>
              <a:rPr lang="en-US" dirty="0" err="1"/>
              <a:t>onActivityResult</a:t>
            </a:r>
            <a:r>
              <a:rPr lang="en-US" dirty="0"/>
              <a:t>() callback.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27</a:t>
            </a:fld>
            <a:endParaRPr lang="en-US"/>
          </a:p>
        </p:txBody>
      </p:sp>
    </p:spTree>
    <p:extLst>
      <p:ext uri="{BB962C8B-B14F-4D97-AF65-F5344CB8AC3E}">
        <p14:creationId xmlns:p14="http://schemas.microsoft.com/office/powerpoint/2010/main" val="186082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solidFill>
                  <a:srgbClr val="FF0000"/>
                </a:solidFill>
              </a:rPr>
              <a:t>Starting a service</a:t>
            </a:r>
          </a:p>
          <a:p>
            <a:r>
              <a:rPr lang="en-US" dirty="0"/>
              <a:t>A Service is a component that performs operations in the background without a user interface.</a:t>
            </a:r>
          </a:p>
          <a:p>
            <a:r>
              <a:rPr lang="en-US" dirty="0"/>
              <a:t>With Android 5.0 (API level 21) and later, you can start a service with </a:t>
            </a:r>
            <a:r>
              <a:rPr lang="en-US" dirty="0" err="1"/>
              <a:t>JobScheduler</a:t>
            </a:r>
            <a:r>
              <a:rPr lang="en-US" dirty="0"/>
              <a:t>. </a:t>
            </a:r>
          </a:p>
          <a:p>
            <a:r>
              <a:rPr lang="en-US" dirty="0"/>
              <a:t>For versions earlier than Android 5.0 (API level 21), you can start a service by using methods of the Service class.</a:t>
            </a:r>
          </a:p>
          <a:p>
            <a:r>
              <a:rPr lang="en-IN" dirty="0"/>
              <a:t>Example</a:t>
            </a:r>
          </a:p>
          <a:p>
            <a:r>
              <a:rPr lang="en-IN" dirty="0"/>
              <a:t>Open email, web browser and calling</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28</a:t>
            </a:fld>
            <a:endParaRPr lang="en-US"/>
          </a:p>
        </p:txBody>
      </p:sp>
    </p:spTree>
    <p:extLst>
      <p:ext uri="{BB962C8B-B14F-4D97-AF65-F5344CB8AC3E}">
        <p14:creationId xmlns:p14="http://schemas.microsoft.com/office/powerpoint/2010/main" val="54726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solidFill>
                  <a:srgbClr val="FF0000"/>
                </a:solidFill>
              </a:rPr>
              <a:t>Delivering a broadcast</a:t>
            </a:r>
          </a:p>
          <a:p>
            <a:r>
              <a:rPr lang="en-US" dirty="0"/>
              <a:t>A broadcast is a message that any app can receive.</a:t>
            </a:r>
          </a:p>
          <a:p>
            <a:r>
              <a:rPr lang="en-US" dirty="0"/>
              <a:t>The system delivers various broadcasts for system events, such as when the system boots up or the device starts charging.</a:t>
            </a:r>
          </a:p>
          <a:p>
            <a:r>
              <a:rPr lang="en-US" dirty="0"/>
              <a:t>You can deliver a broadcast to other apps by passing an Intent to sendBroadcast() (or) </a:t>
            </a:r>
            <a:r>
              <a:rPr lang="en-US" dirty="0" err="1"/>
              <a:t>sendOrderedBroadcast</a:t>
            </a:r>
            <a:r>
              <a:rPr lang="en-US" dirty="0"/>
              <a: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29</a:t>
            </a:fld>
            <a:endParaRPr lang="en-US"/>
          </a:p>
        </p:txBody>
      </p:sp>
    </p:spTree>
    <p:extLst>
      <p:ext uri="{BB962C8B-B14F-4D97-AF65-F5344CB8AC3E}">
        <p14:creationId xmlns:p14="http://schemas.microsoft.com/office/powerpoint/2010/main" val="378471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As a user navigates through the app, </a:t>
            </a:r>
            <a:r>
              <a:rPr lang="en-US" dirty="0">
                <a:solidFill>
                  <a:srgbClr val="FF0000"/>
                </a:solidFill>
              </a:rPr>
              <a:t>Activity instances </a:t>
            </a:r>
            <a:r>
              <a:rPr lang="en-US" dirty="0"/>
              <a:t>in your app </a:t>
            </a:r>
            <a:r>
              <a:rPr lang="en-US" dirty="0">
                <a:solidFill>
                  <a:srgbClr val="FF0000"/>
                </a:solidFill>
              </a:rPr>
              <a:t>transition</a:t>
            </a:r>
            <a:r>
              <a:rPr lang="en-US" dirty="0"/>
              <a:t> through </a:t>
            </a:r>
            <a:r>
              <a:rPr lang="en-US" dirty="0">
                <a:solidFill>
                  <a:srgbClr val="FF0000"/>
                </a:solidFill>
              </a:rPr>
              <a:t>different stages </a:t>
            </a:r>
            <a:r>
              <a:rPr lang="en-US" dirty="0"/>
              <a:t>in their life-cycle. </a:t>
            </a:r>
          </a:p>
          <a:p>
            <a:r>
              <a:rPr lang="en-US" dirty="0"/>
              <a:t>Activities in the system are managed as </a:t>
            </a:r>
            <a:r>
              <a:rPr lang="en-US" dirty="0">
                <a:solidFill>
                  <a:srgbClr val="FF0000"/>
                </a:solidFill>
              </a:rPr>
              <a:t>activity stacks</a:t>
            </a:r>
            <a:r>
              <a:rPr lang="en-US" dirty="0"/>
              <a:t>. When a </a:t>
            </a:r>
            <a:r>
              <a:rPr lang="en-US" dirty="0">
                <a:solidFill>
                  <a:srgbClr val="FF0000"/>
                </a:solidFill>
              </a:rPr>
              <a:t>new activity </a:t>
            </a:r>
            <a:r>
              <a:rPr lang="en-US" dirty="0"/>
              <a:t>is started, it is usually placed on the top of the current stack and becomes the </a:t>
            </a:r>
            <a:r>
              <a:rPr lang="en-US" dirty="0">
                <a:solidFill>
                  <a:srgbClr val="FF0000"/>
                </a:solidFill>
              </a:rPr>
              <a:t>running activity</a:t>
            </a:r>
            <a:r>
              <a:rPr lang="en-US" dirty="0"/>
              <a:t> – </a:t>
            </a:r>
          </a:p>
          <a:p>
            <a:r>
              <a:rPr lang="en-US" dirty="0"/>
              <a:t>the </a:t>
            </a:r>
            <a:r>
              <a:rPr lang="en-US" dirty="0">
                <a:solidFill>
                  <a:srgbClr val="FF0000"/>
                </a:solidFill>
              </a:rPr>
              <a:t>previous activity </a:t>
            </a:r>
            <a:r>
              <a:rPr lang="en-US" dirty="0"/>
              <a:t>always remains below it in the stack, and will </a:t>
            </a:r>
            <a:r>
              <a:rPr lang="en-US" dirty="0">
                <a:solidFill>
                  <a:srgbClr val="FF0000"/>
                </a:solidFill>
              </a:rPr>
              <a:t>not come </a:t>
            </a:r>
            <a:r>
              <a:rPr lang="en-US" dirty="0"/>
              <a:t>to the </a:t>
            </a:r>
            <a:r>
              <a:rPr lang="en-US" dirty="0">
                <a:solidFill>
                  <a:srgbClr val="FF0000"/>
                </a:solidFill>
              </a:rPr>
              <a:t>foreground</a:t>
            </a:r>
            <a:r>
              <a:rPr lang="en-US" dirty="0"/>
              <a:t> again until the new activity exits.</a:t>
            </a:r>
          </a:p>
          <a:p>
            <a:r>
              <a:rPr lang="en-US" dirty="0"/>
              <a:t>App transition by several stages ----  Activity Lifecycle</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a:t>
            </a:fld>
            <a:endParaRPr lang="en-US"/>
          </a:p>
        </p:txBody>
      </p:sp>
    </p:spTree>
    <p:extLst>
      <p:ext uri="{BB962C8B-B14F-4D97-AF65-F5344CB8AC3E}">
        <p14:creationId xmlns:p14="http://schemas.microsoft.com/office/powerpoint/2010/main" val="43252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85913"/>
            <a:ext cx="7267575"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30</a:t>
            </a:fld>
            <a:endParaRPr lang="en-US"/>
          </a:p>
        </p:txBody>
      </p:sp>
    </p:spTree>
    <p:extLst>
      <p:ext uri="{BB962C8B-B14F-4D97-AF65-F5344CB8AC3E}">
        <p14:creationId xmlns:p14="http://schemas.microsoft.com/office/powerpoint/2010/main" val="96007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r>
              <a:rPr lang="en-IN" b="1" dirty="0">
                <a:solidFill>
                  <a:srgbClr val="FF0000"/>
                </a:solidFill>
              </a:rPr>
              <a:t>Explicit Intent</a:t>
            </a:r>
          </a:p>
          <a:p>
            <a:r>
              <a:rPr lang="en-IN" dirty="0"/>
              <a:t>Communicates between two activities inside the same application.</a:t>
            </a:r>
          </a:p>
          <a:p>
            <a:r>
              <a:rPr lang="en-IN" dirty="0"/>
              <a:t>Example</a:t>
            </a:r>
          </a:p>
          <a:p>
            <a:r>
              <a:rPr lang="en-US" dirty="0"/>
              <a:t>Start a service to download a file in the background.</a:t>
            </a:r>
          </a:p>
          <a:p>
            <a:r>
              <a:rPr lang="en-US" b="1" dirty="0">
                <a:solidFill>
                  <a:srgbClr val="FF0000"/>
                </a:solidFill>
              </a:rPr>
              <a:t>Implicit intents</a:t>
            </a:r>
            <a:endParaRPr lang="en-US" dirty="0">
              <a:solidFill>
                <a:srgbClr val="FF0000"/>
              </a:solidFill>
            </a:endParaRPr>
          </a:p>
          <a:p>
            <a:r>
              <a:rPr lang="en-IN" dirty="0"/>
              <a:t>Communicates between two activities of different applications.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31</a:t>
            </a:fld>
            <a:endParaRPr lang="en-US"/>
          </a:p>
        </p:txBody>
      </p:sp>
    </p:spTree>
    <p:extLst>
      <p:ext uri="{BB962C8B-B14F-4D97-AF65-F5344CB8AC3E}">
        <p14:creationId xmlns:p14="http://schemas.microsoft.com/office/powerpoint/2010/main" val="3835970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1247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32</a:t>
            </a:fld>
            <a:endParaRPr lang="en-US"/>
          </a:p>
        </p:txBody>
      </p:sp>
    </p:spTree>
    <p:extLst>
      <p:ext uri="{BB962C8B-B14F-4D97-AF65-F5344CB8AC3E}">
        <p14:creationId xmlns:p14="http://schemas.microsoft.com/office/powerpoint/2010/main" val="190458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pic>
        <p:nvPicPr>
          <p:cNvPr id="2050" name="Picture 2" descr="https://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676400"/>
            <a:ext cx="7772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33</a:t>
            </a:fld>
            <a:endParaRPr lang="en-US"/>
          </a:p>
        </p:txBody>
      </p:sp>
    </p:spTree>
    <p:extLst>
      <p:ext uri="{BB962C8B-B14F-4D97-AF65-F5344CB8AC3E}">
        <p14:creationId xmlns:p14="http://schemas.microsoft.com/office/powerpoint/2010/main" val="333554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b="1" dirty="0"/>
              <a:t>[1]</a:t>
            </a:r>
            <a:r>
              <a:rPr lang="en-US" dirty="0"/>
              <a:t> </a:t>
            </a:r>
            <a:r>
              <a:rPr lang="en-US" i="1" dirty="0"/>
              <a:t>Activity A</a:t>
            </a:r>
            <a:r>
              <a:rPr lang="en-US" dirty="0"/>
              <a:t> creates an Intent with an action description and passes it to </a:t>
            </a:r>
            <a:r>
              <a:rPr lang="en-US" dirty="0" err="1"/>
              <a:t>startActivity</a:t>
            </a:r>
            <a:r>
              <a:rPr lang="en-US" dirty="0"/>
              <a:t>().</a:t>
            </a:r>
          </a:p>
          <a:p>
            <a:r>
              <a:rPr lang="en-US" b="1" dirty="0"/>
              <a:t>[2]</a:t>
            </a:r>
            <a:r>
              <a:rPr lang="en-US" dirty="0"/>
              <a:t> The Android System searches all apps for an intent filter that matches the intent.</a:t>
            </a:r>
          </a:p>
          <a:p>
            <a:r>
              <a:rPr lang="en-US" dirty="0"/>
              <a:t>When a match is found, </a:t>
            </a:r>
          </a:p>
          <a:p>
            <a:r>
              <a:rPr lang="en-US" b="1" dirty="0"/>
              <a:t>[3]</a:t>
            </a:r>
            <a:r>
              <a:rPr lang="en-US" dirty="0"/>
              <a:t> the system starts the matching activity (</a:t>
            </a:r>
            <a:r>
              <a:rPr lang="en-US" i="1" dirty="0"/>
              <a:t>Activity B</a:t>
            </a:r>
            <a:r>
              <a:rPr lang="en-US" dirty="0"/>
              <a:t>)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34</a:t>
            </a:fld>
            <a:endParaRPr lang="en-US"/>
          </a:p>
        </p:txBody>
      </p:sp>
    </p:spTree>
    <p:extLst>
      <p:ext uri="{BB962C8B-B14F-4D97-AF65-F5344CB8AC3E}">
        <p14:creationId xmlns:p14="http://schemas.microsoft.com/office/powerpoint/2010/main" val="640240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dirty="0"/>
              <a:t>An Intent object is a </a:t>
            </a:r>
            <a:r>
              <a:rPr lang="en-US" dirty="0">
                <a:solidFill>
                  <a:srgbClr val="FF0000"/>
                </a:solidFill>
              </a:rPr>
              <a:t>bundle of information </a:t>
            </a:r>
            <a:r>
              <a:rPr lang="en-US" dirty="0"/>
              <a:t>which is </a:t>
            </a:r>
            <a:r>
              <a:rPr lang="en-US" dirty="0">
                <a:solidFill>
                  <a:srgbClr val="FF0000"/>
                </a:solidFill>
              </a:rPr>
              <a:t>used by the component </a:t>
            </a:r>
            <a:r>
              <a:rPr lang="en-US" dirty="0"/>
              <a:t>that receives the intent as well as information used by the Android system.</a:t>
            </a:r>
          </a:p>
          <a:p>
            <a:r>
              <a:rPr lang="en-US" dirty="0"/>
              <a:t>An Intent object can contain the following components.</a:t>
            </a:r>
          </a:p>
          <a:p>
            <a:r>
              <a:rPr lang="en-US" b="1" dirty="0">
                <a:solidFill>
                  <a:srgbClr val="FF0000"/>
                </a:solidFill>
              </a:rPr>
              <a:t>Action</a:t>
            </a:r>
          </a:p>
          <a:p>
            <a:r>
              <a:rPr lang="en-US" dirty="0"/>
              <a:t>This is mandatory part of the Intent object and is a string naming the </a:t>
            </a:r>
            <a:r>
              <a:rPr lang="en-US" dirty="0">
                <a:solidFill>
                  <a:srgbClr val="FF0000"/>
                </a:solidFill>
              </a:rPr>
              <a:t>action to be performed </a:t>
            </a:r>
            <a:r>
              <a:rPr lang="en-US" dirty="0"/>
              <a:t>— or, in the case of broadcast intents, the action that took place and is being reported.</a:t>
            </a:r>
          </a:p>
        </p:txBody>
      </p:sp>
      <p:sp>
        <p:nvSpPr>
          <p:cNvPr id="4" name="Slide Number Placeholder 3"/>
          <p:cNvSpPr>
            <a:spLocks noGrp="1"/>
          </p:cNvSpPr>
          <p:nvPr>
            <p:ph type="sldNum" sz="quarter" idx="12"/>
          </p:nvPr>
        </p:nvSpPr>
        <p:spPr/>
        <p:txBody>
          <a:bodyPr/>
          <a:lstStyle/>
          <a:p>
            <a:fld id="{FA0AF89C-70CD-4175-BBAF-353196C29AB9}" type="slidenum">
              <a:rPr lang="en-US" smtClean="0"/>
              <a:pPr/>
              <a:t>35</a:t>
            </a:fld>
            <a:endParaRPr lang="en-US"/>
          </a:p>
        </p:txBody>
      </p:sp>
    </p:spTree>
    <p:extLst>
      <p:ext uri="{BB962C8B-B14F-4D97-AF65-F5344CB8AC3E}">
        <p14:creationId xmlns:p14="http://schemas.microsoft.com/office/powerpoint/2010/main" val="2463429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normAutofit/>
          </a:bodyPr>
          <a:lstStyle/>
          <a:p>
            <a:r>
              <a:rPr lang="en-US" dirty="0"/>
              <a:t>The action largely determines how the rest of the intent object is structured . The Intent class defines a number of action constants corresponding to different intents.</a:t>
            </a:r>
            <a:endParaRPr lang="en-US" dirty="0">
              <a:solidFill>
                <a:srgbClr val="FF0000"/>
              </a:solidFill>
            </a:endParaRPr>
          </a:p>
          <a:p>
            <a:r>
              <a:rPr lang="en-US" dirty="0">
                <a:solidFill>
                  <a:srgbClr val="FF0000"/>
                </a:solidFill>
              </a:rPr>
              <a:t>Action</a:t>
            </a:r>
            <a:r>
              <a:rPr lang="en-US" dirty="0"/>
              <a:t> - The general action to be performed, such as </a:t>
            </a:r>
            <a:r>
              <a:rPr lang="en-US" i="1" dirty="0">
                <a:solidFill>
                  <a:srgbClr val="00B0F0"/>
                </a:solidFill>
              </a:rPr>
              <a:t>ACTION_VIEW, ACTION_EDIT, ACTION_MAIN</a:t>
            </a:r>
            <a:r>
              <a:rPr lang="en-US" dirty="0"/>
              <a:t>, etc.</a:t>
            </a:r>
          </a:p>
          <a:p>
            <a:r>
              <a:rPr lang="en-US" b="1" dirty="0">
                <a:solidFill>
                  <a:srgbClr val="FF0000"/>
                </a:solidFill>
              </a:rPr>
              <a:t>Data</a:t>
            </a:r>
          </a:p>
          <a:p>
            <a:r>
              <a:rPr lang="en-US" dirty="0"/>
              <a:t>Adds a </a:t>
            </a:r>
            <a:r>
              <a:rPr lang="en-US" dirty="0">
                <a:solidFill>
                  <a:srgbClr val="FF0000"/>
                </a:solidFill>
              </a:rPr>
              <a:t>data specification </a:t>
            </a:r>
            <a:r>
              <a:rPr lang="en-US" dirty="0"/>
              <a:t>to an intent filter. The specification can be just a data type (the mime Type attribute), just a URI, or both a data type and a URI.</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36</a:t>
            </a:fld>
            <a:endParaRPr lang="en-US"/>
          </a:p>
        </p:txBody>
      </p:sp>
    </p:spTree>
    <p:extLst>
      <p:ext uri="{BB962C8B-B14F-4D97-AF65-F5344CB8AC3E}">
        <p14:creationId xmlns:p14="http://schemas.microsoft.com/office/powerpoint/2010/main" val="1407963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66725"/>
            <a:ext cx="577215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37</a:t>
            </a:fld>
            <a:endParaRPr lang="en-US"/>
          </a:p>
        </p:txBody>
      </p:sp>
    </p:spTree>
    <p:extLst>
      <p:ext uri="{BB962C8B-B14F-4D97-AF65-F5344CB8AC3E}">
        <p14:creationId xmlns:p14="http://schemas.microsoft.com/office/powerpoint/2010/main" val="1141795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23863"/>
            <a:ext cx="5762625" cy="60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38</a:t>
            </a:fld>
            <a:endParaRPr lang="en-US"/>
          </a:p>
        </p:txBody>
      </p:sp>
    </p:spTree>
    <p:extLst>
      <p:ext uri="{BB962C8B-B14F-4D97-AF65-F5344CB8AC3E}">
        <p14:creationId xmlns:p14="http://schemas.microsoft.com/office/powerpoint/2010/main" val="1780320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b="1" dirty="0">
                <a:solidFill>
                  <a:srgbClr val="FF0000"/>
                </a:solidFill>
              </a:rPr>
              <a:t>Category</a:t>
            </a:r>
          </a:p>
          <a:p>
            <a:r>
              <a:rPr lang="en-US" dirty="0"/>
              <a:t>The category is an optional part of Intent object and it's a string containing </a:t>
            </a:r>
            <a:r>
              <a:rPr lang="en-US" dirty="0">
                <a:solidFill>
                  <a:srgbClr val="FF0000"/>
                </a:solidFill>
              </a:rPr>
              <a:t>additional information </a:t>
            </a:r>
            <a:r>
              <a:rPr lang="en-US" dirty="0"/>
              <a:t>about the kind of </a:t>
            </a:r>
            <a:r>
              <a:rPr lang="en-US" dirty="0">
                <a:solidFill>
                  <a:srgbClr val="FF0000"/>
                </a:solidFill>
              </a:rPr>
              <a:t>component </a:t>
            </a:r>
            <a:r>
              <a:rPr lang="en-US" dirty="0"/>
              <a:t>that should handle the intent.</a:t>
            </a:r>
          </a:p>
          <a:p>
            <a:r>
              <a:rPr lang="en-US" dirty="0"/>
              <a:t>The </a:t>
            </a:r>
            <a:r>
              <a:rPr lang="en-US" dirty="0" err="1"/>
              <a:t>addCategory</a:t>
            </a:r>
            <a:r>
              <a:rPr lang="en-US" dirty="0"/>
              <a:t>() method places a category in an Intent object, </a:t>
            </a:r>
            <a:r>
              <a:rPr lang="en-US" dirty="0" err="1"/>
              <a:t>removeCategory</a:t>
            </a:r>
            <a:r>
              <a:rPr lang="en-US" dirty="0"/>
              <a:t>() deletes a category previously added, and </a:t>
            </a:r>
            <a:r>
              <a:rPr lang="en-US" dirty="0" err="1"/>
              <a:t>getCategories</a:t>
            </a:r>
            <a:r>
              <a:rPr lang="en-US" dirty="0"/>
              <a:t>() gets the set of all categories currently in the object.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39</a:t>
            </a:fld>
            <a:endParaRPr lang="en-US"/>
          </a:p>
        </p:txBody>
      </p:sp>
    </p:spTree>
    <p:extLst>
      <p:ext uri="{BB962C8B-B14F-4D97-AF65-F5344CB8AC3E}">
        <p14:creationId xmlns:p14="http://schemas.microsoft.com/office/powerpoint/2010/main" val="327728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Activity Lifecycle</a:t>
            </a:r>
          </a:p>
        </p:txBody>
      </p:sp>
      <p:sp>
        <p:nvSpPr>
          <p:cNvPr id="3" name="Content Placeholder 2"/>
          <p:cNvSpPr>
            <a:spLocks noGrp="1"/>
          </p:cNvSpPr>
          <p:nvPr>
            <p:ph idx="1"/>
          </p:nvPr>
        </p:nvSpPr>
        <p:spPr/>
        <p:txBody>
          <a:bodyPr>
            <a:normAutofit/>
          </a:bodyPr>
          <a:lstStyle/>
          <a:p>
            <a:r>
              <a:rPr lang="en-US" dirty="0"/>
              <a:t>An activity is the single screen in android..</a:t>
            </a:r>
          </a:p>
          <a:p>
            <a:pPr lvl="1"/>
            <a:r>
              <a:rPr lang="en-US" dirty="0"/>
              <a:t>Java File(activity)</a:t>
            </a:r>
          </a:p>
          <a:p>
            <a:pPr lvl="1"/>
            <a:r>
              <a:rPr lang="en-US" dirty="0"/>
              <a:t>XML File(Layout)</a:t>
            </a:r>
          </a:p>
          <a:p>
            <a:r>
              <a:rPr lang="en-US" dirty="0">
                <a:solidFill>
                  <a:srgbClr val="FF0000"/>
                </a:solidFill>
              </a:rPr>
              <a:t>Activities having four states</a:t>
            </a:r>
          </a:p>
          <a:p>
            <a:pPr lvl="1"/>
            <a:r>
              <a:rPr lang="en-US" dirty="0"/>
              <a:t>Activity doesn’t exist</a:t>
            </a:r>
          </a:p>
          <a:p>
            <a:pPr lvl="1"/>
            <a:r>
              <a:rPr lang="en-US" dirty="0"/>
              <a:t>Foreground activity</a:t>
            </a:r>
          </a:p>
          <a:p>
            <a:pPr lvl="1"/>
            <a:r>
              <a:rPr lang="en-US" dirty="0"/>
              <a:t>Background activity</a:t>
            </a:r>
          </a:p>
          <a:p>
            <a:pPr lvl="1"/>
            <a:r>
              <a:rPr lang="en-US" dirty="0"/>
              <a:t>Pause</a:t>
            </a:r>
          </a:p>
          <a:p>
            <a:r>
              <a:rPr lang="en-US" dirty="0"/>
              <a:t>Android Activity Lifecycle is controlled by 7 methods of </a:t>
            </a:r>
            <a:r>
              <a:rPr lang="en-US" i="1" dirty="0">
                <a:solidFill>
                  <a:srgbClr val="FF0000"/>
                </a:solidFill>
              </a:rPr>
              <a:t>android.app.Activity class</a:t>
            </a:r>
            <a:r>
              <a:rPr lang="en-US" dirty="0"/>
              <a:t>. The android </a:t>
            </a:r>
            <a:r>
              <a:rPr lang="en-US" dirty="0">
                <a:solidFill>
                  <a:srgbClr val="FF0000"/>
                </a:solidFill>
              </a:rPr>
              <a:t>Activity</a:t>
            </a:r>
            <a:r>
              <a:rPr lang="en-US" dirty="0"/>
              <a:t> is the </a:t>
            </a:r>
            <a:r>
              <a:rPr lang="en-US" dirty="0" err="1"/>
              <a:t>superclass</a:t>
            </a:r>
            <a:r>
              <a:rPr lang="en-US" dirty="0"/>
              <a:t> of </a:t>
            </a:r>
            <a:r>
              <a:rPr lang="en-US" i="1" dirty="0" err="1">
                <a:solidFill>
                  <a:srgbClr val="FF0000"/>
                </a:solidFill>
              </a:rPr>
              <a:t>MainActivity</a:t>
            </a:r>
            <a:r>
              <a:rPr lang="en-US" dirty="0">
                <a:solidFill>
                  <a:srgbClr val="00B0F0"/>
                </a:solidFill>
              </a:rPr>
              <a:t> </a:t>
            </a:r>
            <a:r>
              <a:rPr lang="en-US" dirty="0"/>
              <a:t>class.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a:t>
            </a:fld>
            <a:endParaRPr lang="en-US"/>
          </a:p>
        </p:txBody>
      </p:sp>
    </p:spTree>
    <p:extLst>
      <p:ext uri="{BB962C8B-B14F-4D97-AF65-F5344CB8AC3E}">
        <p14:creationId xmlns:p14="http://schemas.microsoft.com/office/powerpoint/2010/main" val="432521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normAutofit lnSpcReduction="10000"/>
          </a:bodyPr>
          <a:lstStyle/>
          <a:p>
            <a:r>
              <a:rPr lang="en-US" dirty="0"/>
              <a:t>A string containing additional information about the kind of component that should handle the intent. </a:t>
            </a:r>
          </a:p>
          <a:p>
            <a:r>
              <a:rPr lang="en-US" dirty="0"/>
              <a:t>Any number of category descriptions can be placed in an intent, but most intents do not require a category. </a:t>
            </a:r>
          </a:p>
          <a:p>
            <a:r>
              <a:rPr lang="en-US" dirty="0"/>
              <a:t>Here are some common categories:</a:t>
            </a:r>
          </a:p>
          <a:p>
            <a:r>
              <a:rPr lang="en-US" i="1" dirty="0">
                <a:solidFill>
                  <a:srgbClr val="FF0000"/>
                </a:solidFill>
              </a:rPr>
              <a:t>CATEGORY_BROWSABLE</a:t>
            </a:r>
          </a:p>
          <a:p>
            <a:pPr lvl="1"/>
            <a:r>
              <a:rPr lang="en-US" dirty="0"/>
              <a:t>The target activity allows itself to be started by a web browser to display data referenced by a link, such as an image or an e-mail message.</a:t>
            </a:r>
          </a:p>
          <a:p>
            <a:r>
              <a:rPr lang="en-US" i="1" dirty="0">
                <a:solidFill>
                  <a:srgbClr val="FF0000"/>
                </a:solidFill>
              </a:rPr>
              <a:t>CATEGORY_LAUNCHER</a:t>
            </a:r>
          </a:p>
          <a:p>
            <a:pPr lvl="1"/>
            <a:r>
              <a:rPr lang="en-US" dirty="0"/>
              <a:t>The activity is the initial activity of a task and is listed in the system's application launcher.</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40</a:t>
            </a:fld>
            <a:endParaRPr lang="en-US"/>
          </a:p>
        </p:txBody>
      </p:sp>
    </p:spTree>
    <p:extLst>
      <p:ext uri="{BB962C8B-B14F-4D97-AF65-F5344CB8AC3E}">
        <p14:creationId xmlns:p14="http://schemas.microsoft.com/office/powerpoint/2010/main" val="4053351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7" y="533400"/>
            <a:ext cx="60198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41</a:t>
            </a:fld>
            <a:endParaRPr lang="en-US"/>
          </a:p>
        </p:txBody>
      </p:sp>
    </p:spTree>
    <p:extLst>
      <p:ext uri="{BB962C8B-B14F-4D97-AF65-F5344CB8AC3E}">
        <p14:creationId xmlns:p14="http://schemas.microsoft.com/office/powerpoint/2010/main" val="247248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Objects</a:t>
            </a:r>
          </a:p>
        </p:txBody>
      </p:sp>
      <p:sp>
        <p:nvSpPr>
          <p:cNvPr id="3" name="Content Placeholder 2"/>
          <p:cNvSpPr>
            <a:spLocks noGrp="1"/>
          </p:cNvSpPr>
          <p:nvPr>
            <p:ph idx="1"/>
          </p:nvPr>
        </p:nvSpPr>
        <p:spPr/>
        <p:txBody>
          <a:bodyPr/>
          <a:lstStyle/>
          <a:p>
            <a:r>
              <a:rPr lang="en-US" b="1" dirty="0">
                <a:solidFill>
                  <a:srgbClr val="FF0000"/>
                </a:solidFill>
              </a:rPr>
              <a:t>Extras</a:t>
            </a:r>
          </a:p>
          <a:p>
            <a:r>
              <a:rPr lang="en-US" dirty="0"/>
              <a:t>This will be in </a:t>
            </a:r>
            <a:r>
              <a:rPr lang="en-US" dirty="0">
                <a:solidFill>
                  <a:srgbClr val="FF0000"/>
                </a:solidFill>
              </a:rPr>
              <a:t>key-value</a:t>
            </a:r>
            <a:r>
              <a:rPr lang="en-US" dirty="0"/>
              <a:t> pairs for additional information that should be delivered </a:t>
            </a:r>
            <a:r>
              <a:rPr lang="en-US" dirty="0">
                <a:solidFill>
                  <a:srgbClr val="FF0000"/>
                </a:solidFill>
              </a:rPr>
              <a:t>to the component</a:t>
            </a:r>
            <a:r>
              <a:rPr lang="en-US" dirty="0"/>
              <a:t> handling the intent. The extras can be set and read using the </a:t>
            </a:r>
            <a:r>
              <a:rPr lang="en-US" dirty="0" err="1"/>
              <a:t>putExtras</a:t>
            </a:r>
            <a:r>
              <a:rPr lang="en-US" dirty="0"/>
              <a:t>() and </a:t>
            </a:r>
            <a:r>
              <a:rPr lang="en-US" dirty="0" err="1"/>
              <a:t>getExtras</a:t>
            </a:r>
            <a:r>
              <a:rPr lang="en-US" dirty="0"/>
              <a:t>() methods respectively.</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42</a:t>
            </a:fld>
            <a:endParaRPr lang="en-US"/>
          </a:p>
        </p:txBody>
      </p:sp>
    </p:spTree>
    <p:extLst>
      <p:ext uri="{BB962C8B-B14F-4D97-AF65-F5344CB8AC3E}">
        <p14:creationId xmlns:p14="http://schemas.microsoft.com/office/powerpoint/2010/main" val="29380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241252"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FA0AF89C-70CD-4175-BBAF-353196C29AB9}" type="slidenum">
              <a:rPr lang="en-US" smtClean="0"/>
              <a:pPr/>
              <a:t>43</a:t>
            </a:fld>
            <a:endParaRPr lang="en-US"/>
          </a:p>
        </p:txBody>
      </p:sp>
    </p:spTree>
    <p:extLst>
      <p:ext uri="{BB962C8B-B14F-4D97-AF65-F5344CB8AC3E}">
        <p14:creationId xmlns:p14="http://schemas.microsoft.com/office/powerpoint/2010/main" val="3269229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Filter</a:t>
            </a:r>
          </a:p>
        </p:txBody>
      </p:sp>
      <p:sp>
        <p:nvSpPr>
          <p:cNvPr id="3" name="Content Placeholder 2"/>
          <p:cNvSpPr>
            <a:spLocks noGrp="1"/>
          </p:cNvSpPr>
          <p:nvPr>
            <p:ph idx="1"/>
          </p:nvPr>
        </p:nvSpPr>
        <p:spPr/>
        <p:txBody>
          <a:bodyPr>
            <a:normAutofit fontScale="92500" lnSpcReduction="20000"/>
          </a:bodyPr>
          <a:lstStyle/>
          <a:p>
            <a:r>
              <a:rPr lang="en-US" b="1" dirty="0">
                <a:solidFill>
                  <a:srgbClr val="FF0000"/>
                </a:solidFill>
                <a:hlinkClick r:id="rId2"/>
              </a:rPr>
              <a:t>https://developer.android.com/guide/components/intents-filters</a:t>
            </a:r>
            <a:endParaRPr lang="en-US" b="1" dirty="0">
              <a:solidFill>
                <a:srgbClr val="FF0000"/>
              </a:solidFill>
            </a:endParaRPr>
          </a:p>
          <a:p>
            <a:endParaRPr lang="en-IN" dirty="0"/>
          </a:p>
          <a:p>
            <a:r>
              <a:rPr lang="en-IN" dirty="0"/>
              <a:t>Intent filter tell the OS </a:t>
            </a:r>
            <a:r>
              <a:rPr lang="en-IN" dirty="0">
                <a:solidFill>
                  <a:srgbClr val="FF0000"/>
                </a:solidFill>
              </a:rPr>
              <a:t>how to communicate</a:t>
            </a:r>
            <a:r>
              <a:rPr lang="en-IN" dirty="0"/>
              <a:t> with the different </a:t>
            </a:r>
            <a:r>
              <a:rPr lang="en-IN" dirty="0">
                <a:solidFill>
                  <a:srgbClr val="FF0000"/>
                </a:solidFill>
              </a:rPr>
              <a:t>components</a:t>
            </a:r>
            <a:r>
              <a:rPr lang="en-IN" dirty="0"/>
              <a:t>(activities, services, broadcast receives).</a:t>
            </a:r>
          </a:p>
          <a:p>
            <a:r>
              <a:rPr lang="en-IN" dirty="0"/>
              <a:t>If we want declare intent filter we need add information into manifest file.</a:t>
            </a:r>
          </a:p>
          <a:p>
            <a:r>
              <a:rPr lang="en-US" b="1" dirty="0">
                <a:solidFill>
                  <a:srgbClr val="FF0000"/>
                </a:solidFill>
              </a:rPr>
              <a:t>syntax:</a:t>
            </a:r>
          </a:p>
          <a:p>
            <a:r>
              <a:rPr lang="en-US" dirty="0"/>
              <a:t>&lt;intent-filter </a:t>
            </a:r>
            <a:r>
              <a:rPr lang="en-US" dirty="0" err="1"/>
              <a:t>android:icon</a:t>
            </a:r>
            <a:r>
              <a:rPr lang="en-US" dirty="0"/>
              <a:t>="</a:t>
            </a:r>
            <a:r>
              <a:rPr lang="en-US" dirty="0" err="1"/>
              <a:t>drawable</a:t>
            </a:r>
            <a:r>
              <a:rPr lang="en-US" dirty="0"/>
              <a:t> resource"</a:t>
            </a:r>
          </a:p>
          <a:p>
            <a:r>
              <a:rPr lang="en-US" dirty="0"/>
              <a:t>               </a:t>
            </a:r>
            <a:r>
              <a:rPr lang="en-US" dirty="0" err="1"/>
              <a:t>android:label</a:t>
            </a:r>
            <a:r>
              <a:rPr lang="en-US" dirty="0"/>
              <a:t>="string resource"</a:t>
            </a:r>
          </a:p>
          <a:p>
            <a:r>
              <a:rPr lang="en-US" dirty="0"/>
              <a:t>               </a:t>
            </a:r>
            <a:r>
              <a:rPr lang="en-US" dirty="0" err="1"/>
              <a:t>android:priority</a:t>
            </a:r>
            <a:r>
              <a:rPr lang="en-US" dirty="0"/>
              <a:t>="integer" &gt;</a:t>
            </a:r>
          </a:p>
          <a:p>
            <a:r>
              <a:rPr lang="en-US" dirty="0"/>
              <a:t>    . . .</a:t>
            </a:r>
          </a:p>
          <a:p>
            <a:r>
              <a:rPr lang="en-US" dirty="0"/>
              <a:t>&lt;/intent-filter&gt;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44</a:t>
            </a:fld>
            <a:endParaRPr lang="en-US"/>
          </a:p>
        </p:txBody>
      </p:sp>
    </p:spTree>
    <p:extLst>
      <p:ext uri="{BB962C8B-B14F-4D97-AF65-F5344CB8AC3E}">
        <p14:creationId xmlns:p14="http://schemas.microsoft.com/office/powerpoint/2010/main" val="947111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filter</a:t>
            </a:r>
          </a:p>
        </p:txBody>
      </p:sp>
      <p:sp>
        <p:nvSpPr>
          <p:cNvPr id="3" name="Content Placeholder 2"/>
          <p:cNvSpPr>
            <a:spLocks noGrp="1"/>
          </p:cNvSpPr>
          <p:nvPr>
            <p:ph idx="1"/>
          </p:nvPr>
        </p:nvSpPr>
        <p:spPr/>
        <p:txBody>
          <a:bodyPr>
            <a:normAutofit fontScale="92500" lnSpcReduction="10000"/>
          </a:bodyPr>
          <a:lstStyle/>
          <a:p>
            <a:r>
              <a:rPr lang="en-US" dirty="0"/>
              <a:t>You will use </a:t>
            </a:r>
            <a:r>
              <a:rPr lang="en-US" b="1" dirty="0"/>
              <a:t>&lt;intent-filter&gt;</a:t>
            </a:r>
            <a:r>
              <a:rPr lang="en-US" dirty="0"/>
              <a:t> element in the manifest file to list down actions, categories and data types associated with any activity, service, or broadcast receiver.</a:t>
            </a:r>
          </a:p>
          <a:p>
            <a:r>
              <a:rPr lang="en-US" dirty="0"/>
              <a:t>contained in:</a:t>
            </a:r>
          </a:p>
          <a:p>
            <a:pPr lvl="1"/>
            <a:r>
              <a:rPr lang="en-US" dirty="0"/>
              <a:t>&lt;activity&gt; </a:t>
            </a:r>
          </a:p>
          <a:p>
            <a:pPr lvl="1"/>
            <a:r>
              <a:rPr lang="en-US" dirty="0"/>
              <a:t>&lt;activity-alias&gt; </a:t>
            </a:r>
          </a:p>
          <a:p>
            <a:pPr lvl="1"/>
            <a:r>
              <a:rPr lang="en-US" dirty="0"/>
              <a:t>&lt;service&gt; </a:t>
            </a:r>
          </a:p>
          <a:p>
            <a:pPr lvl="1"/>
            <a:r>
              <a:rPr lang="en-US" dirty="0"/>
              <a:t>&lt;receiver&gt;</a:t>
            </a:r>
          </a:p>
          <a:p>
            <a:r>
              <a:rPr lang="en-US" dirty="0"/>
              <a:t>must contain:</a:t>
            </a:r>
          </a:p>
          <a:p>
            <a:pPr lvl="1"/>
            <a:r>
              <a:rPr lang="en-US" dirty="0"/>
              <a:t>&lt;action&gt;</a:t>
            </a:r>
          </a:p>
          <a:p>
            <a:r>
              <a:rPr lang="en-US" dirty="0"/>
              <a:t>can contain:</a:t>
            </a:r>
          </a:p>
          <a:p>
            <a:pPr lvl="1"/>
            <a:r>
              <a:rPr lang="en-US" dirty="0"/>
              <a:t>&lt;category&gt; </a:t>
            </a:r>
          </a:p>
          <a:p>
            <a:pPr lvl="1"/>
            <a:r>
              <a:rPr lang="en-US" dirty="0"/>
              <a:t>&lt;data&gt;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45</a:t>
            </a:fld>
            <a:endParaRPr lang="en-US"/>
          </a:p>
        </p:txBody>
      </p:sp>
    </p:spTree>
    <p:extLst>
      <p:ext uri="{BB962C8B-B14F-4D97-AF65-F5344CB8AC3E}">
        <p14:creationId xmlns:p14="http://schemas.microsoft.com/office/powerpoint/2010/main" val="3937235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adding category</a:t>
            </a:r>
          </a:p>
        </p:txBody>
      </p:sp>
      <p:sp>
        <p:nvSpPr>
          <p:cNvPr id="3" name="Content Placeholder 2"/>
          <p:cNvSpPr>
            <a:spLocks noGrp="1"/>
          </p:cNvSpPr>
          <p:nvPr>
            <p:ph idx="1"/>
          </p:nvPr>
        </p:nvSpPr>
        <p:spPr/>
        <p:txBody>
          <a:bodyPr>
            <a:normAutofit lnSpcReduction="10000"/>
          </a:bodyPr>
          <a:lstStyle/>
          <a:p>
            <a:r>
              <a:rPr lang="en-US" dirty="0"/>
              <a:t>A string containing additional information about the kind of component that should handle the intent. </a:t>
            </a:r>
          </a:p>
          <a:p>
            <a:r>
              <a:rPr lang="en-US" dirty="0"/>
              <a:t>Any number of category descriptions can be placed in an intent, but most intents do not require a category. </a:t>
            </a:r>
          </a:p>
          <a:p>
            <a:r>
              <a:rPr lang="en-US" dirty="0"/>
              <a:t>Here are some common categories:</a:t>
            </a:r>
          </a:p>
          <a:p>
            <a:r>
              <a:rPr lang="en-US" i="1" dirty="0">
                <a:solidFill>
                  <a:srgbClr val="FF0000"/>
                </a:solidFill>
              </a:rPr>
              <a:t>CATEGORY_BROWSABLE</a:t>
            </a:r>
          </a:p>
          <a:p>
            <a:pPr lvl="1"/>
            <a:r>
              <a:rPr lang="en-US" dirty="0"/>
              <a:t>The target activity allows itself to be started by a web browser to display data referenced by a link, such as an image or an e-mail message.</a:t>
            </a:r>
          </a:p>
          <a:p>
            <a:r>
              <a:rPr lang="en-US" i="1" dirty="0">
                <a:solidFill>
                  <a:srgbClr val="FF0000"/>
                </a:solidFill>
              </a:rPr>
              <a:t>CATEGORY_LAUNCHER</a:t>
            </a:r>
          </a:p>
          <a:p>
            <a:pPr lvl="1"/>
            <a:r>
              <a:rPr lang="en-US" dirty="0"/>
              <a:t>The activity is the initial activity of a task and is listed in the system's application launcher.</a:t>
            </a:r>
          </a:p>
        </p:txBody>
      </p:sp>
      <p:sp>
        <p:nvSpPr>
          <p:cNvPr id="4" name="Slide Number Placeholder 3"/>
          <p:cNvSpPr>
            <a:spLocks noGrp="1"/>
          </p:cNvSpPr>
          <p:nvPr>
            <p:ph type="sldNum" sz="quarter" idx="12"/>
          </p:nvPr>
        </p:nvSpPr>
        <p:spPr/>
        <p:txBody>
          <a:bodyPr/>
          <a:lstStyle/>
          <a:p>
            <a:fld id="{FA0AF89C-70CD-4175-BBAF-353196C29AB9}" type="slidenum">
              <a:rPr lang="en-US" smtClean="0"/>
              <a:pPr/>
              <a:t>46</a:t>
            </a:fld>
            <a:endParaRPr lang="en-US"/>
          </a:p>
        </p:txBody>
      </p:sp>
    </p:spTree>
    <p:extLst>
      <p:ext uri="{BB962C8B-B14F-4D97-AF65-F5344CB8AC3E}">
        <p14:creationId xmlns:p14="http://schemas.microsoft.com/office/powerpoint/2010/main" val="1507845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An Android application can contain zero or more activities.</a:t>
            </a:r>
          </a:p>
          <a:p>
            <a:r>
              <a:rPr lang="en-US" dirty="0"/>
              <a:t>When your application has more than one activity, you may need to navigate from one activity to another.</a:t>
            </a:r>
          </a:p>
          <a:p>
            <a:r>
              <a:rPr lang="en-US" dirty="0"/>
              <a:t>In Android, you navigate between activities through what is known as an </a:t>
            </a:r>
            <a:r>
              <a:rPr lang="en-US" b="1" dirty="0"/>
              <a:t>intent</a:t>
            </a:r>
            <a:r>
              <a:rPr lang="en-US" dirty="0"/>
              <a: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47</a:t>
            </a:fld>
            <a:endParaRPr lang="en-US"/>
          </a:p>
        </p:txBody>
      </p:sp>
    </p:spTree>
    <p:extLst>
      <p:ext uri="{BB962C8B-B14F-4D97-AF65-F5344CB8AC3E}">
        <p14:creationId xmlns:p14="http://schemas.microsoft.com/office/powerpoint/2010/main" val="6449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1. Create new project with name “</a:t>
            </a:r>
            <a:r>
              <a:rPr lang="en-US" b="1" dirty="0" err="1">
                <a:solidFill>
                  <a:srgbClr val="00B0F0"/>
                </a:solidFill>
              </a:rPr>
              <a:t>LinkingActivity</a:t>
            </a:r>
            <a:r>
              <a:rPr lang="en-US" dirty="0"/>
              <a:t>”</a:t>
            </a:r>
          </a:p>
          <a:p>
            <a:r>
              <a:rPr lang="en-US" dirty="0"/>
              <a:t>2. Open res ➪ layout ➪ activity_main.xml , add button simple drag drop or  follow this step’s how to add button in </a:t>
            </a:r>
            <a:r>
              <a:rPr lang="en-US" i="1" dirty="0">
                <a:solidFill>
                  <a:srgbClr val="00B0F0"/>
                </a:solidFill>
              </a:rPr>
              <a:t>Android Button </a:t>
            </a:r>
            <a:r>
              <a:rPr lang="en-US" dirty="0"/>
              <a:t>example , after adding new button change its button name  to “Go To Next “</a:t>
            </a:r>
          </a:p>
          <a:p>
            <a:endParaRPr lang="en-US" dirty="0"/>
          </a:p>
        </p:txBody>
      </p:sp>
      <p:pic>
        <p:nvPicPr>
          <p:cNvPr id="3074" name="Picture 2" descr="android i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33800"/>
            <a:ext cx="6172200" cy="239839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48</a:t>
            </a:fld>
            <a:endParaRPr lang="en-US"/>
          </a:p>
        </p:txBody>
      </p:sp>
    </p:spTree>
    <p:extLst>
      <p:ext uri="{BB962C8B-B14F-4D97-AF65-F5344CB8AC3E}">
        <p14:creationId xmlns:p14="http://schemas.microsoft.com/office/powerpoint/2010/main" val="2906492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Now see acitivty_main.xml file code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94367"/>
            <a:ext cx="7086600" cy="407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49</a:t>
            </a:fld>
            <a:endParaRPr lang="en-US"/>
          </a:p>
        </p:txBody>
      </p:sp>
    </p:spTree>
    <p:extLst>
      <p:ext uri="{BB962C8B-B14F-4D97-AF65-F5344CB8AC3E}">
        <p14:creationId xmlns:p14="http://schemas.microsoft.com/office/powerpoint/2010/main" val="214542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96000" cy="868362"/>
          </a:xfrm>
        </p:spPr>
        <p:txBody>
          <a:bodyPr/>
          <a:lstStyle/>
          <a:p>
            <a:endParaRPr lang="en-US"/>
          </a:p>
        </p:txBody>
      </p:sp>
      <p:sp>
        <p:nvSpPr>
          <p:cNvPr id="5" name="TextBox 4"/>
          <p:cNvSpPr txBox="1"/>
          <p:nvPr/>
        </p:nvSpPr>
        <p:spPr>
          <a:xfrm>
            <a:off x="2354943" y="3646955"/>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Foreground Activity</a:t>
            </a:r>
          </a:p>
        </p:txBody>
      </p:sp>
      <p:sp>
        <p:nvSpPr>
          <p:cNvPr id="7" name="TextBox 6"/>
          <p:cNvSpPr txBox="1"/>
          <p:nvPr/>
        </p:nvSpPr>
        <p:spPr>
          <a:xfrm>
            <a:off x="2315027" y="1447800"/>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Activity doesn’t exist</a:t>
            </a:r>
          </a:p>
        </p:txBody>
      </p:sp>
      <p:sp>
        <p:nvSpPr>
          <p:cNvPr id="9" name="TextBox 8"/>
          <p:cNvSpPr txBox="1"/>
          <p:nvPr/>
        </p:nvSpPr>
        <p:spPr>
          <a:xfrm>
            <a:off x="2334985" y="5887235"/>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Background Activity</a:t>
            </a:r>
          </a:p>
        </p:txBody>
      </p:sp>
      <p:cxnSp>
        <p:nvCxnSpPr>
          <p:cNvPr id="11" name="Straight Arrow Connector 10"/>
          <p:cNvCxnSpPr/>
          <p:nvPr/>
        </p:nvCxnSpPr>
        <p:spPr>
          <a:xfrm>
            <a:off x="4094842" y="1847910"/>
            <a:ext cx="19958" cy="1799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14800" y="4047065"/>
            <a:ext cx="0" cy="1840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3400" y="1994746"/>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Oncreate</a:t>
            </a:r>
            <a:r>
              <a:rPr lang="en-US" sz="2000" dirty="0">
                <a:latin typeface="Cambria" pitchFamily="18" charset="0"/>
                <a:ea typeface="Cambria" pitchFamily="18" charset="0"/>
              </a:rPr>
              <a:t>()</a:t>
            </a:r>
          </a:p>
        </p:txBody>
      </p:sp>
      <p:sp>
        <p:nvSpPr>
          <p:cNvPr id="14" name="TextBox 13"/>
          <p:cNvSpPr txBox="1"/>
          <p:nvPr/>
        </p:nvSpPr>
        <p:spPr>
          <a:xfrm>
            <a:off x="4347029" y="2556449"/>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Onstart</a:t>
            </a:r>
            <a:r>
              <a:rPr lang="en-US" sz="2000" dirty="0">
                <a:latin typeface="Cambria" pitchFamily="18" charset="0"/>
                <a:ea typeface="Cambria" pitchFamily="18" charset="0"/>
              </a:rPr>
              <a:t>()</a:t>
            </a:r>
          </a:p>
        </p:txBody>
      </p:sp>
      <p:sp>
        <p:nvSpPr>
          <p:cNvPr id="15" name="TextBox 14"/>
          <p:cNvSpPr txBox="1"/>
          <p:nvPr/>
        </p:nvSpPr>
        <p:spPr>
          <a:xfrm>
            <a:off x="4347029" y="3124200"/>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sp>
        <p:nvSpPr>
          <p:cNvPr id="19" name="TextBox 18"/>
          <p:cNvSpPr txBox="1"/>
          <p:nvPr/>
        </p:nvSpPr>
        <p:spPr>
          <a:xfrm>
            <a:off x="4339771" y="5311253"/>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Onstop</a:t>
            </a:r>
            <a:r>
              <a:rPr lang="en-US" sz="2000" dirty="0">
                <a:latin typeface="Cambria" pitchFamily="18" charset="0"/>
                <a:ea typeface="Cambria" pitchFamily="18" charset="0"/>
              </a:rPr>
              <a:t>()</a:t>
            </a:r>
          </a:p>
        </p:txBody>
      </p:sp>
      <p:sp>
        <p:nvSpPr>
          <p:cNvPr id="20" name="TextBox 19"/>
          <p:cNvSpPr txBox="1"/>
          <p:nvPr/>
        </p:nvSpPr>
        <p:spPr>
          <a:xfrm>
            <a:off x="4343400" y="4784694"/>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Onpause</a:t>
            </a:r>
            <a:r>
              <a:rPr lang="en-US" sz="2000" dirty="0">
                <a:latin typeface="Cambria" pitchFamily="18" charset="0"/>
                <a:ea typeface="Cambria" pitchFamily="18" charset="0"/>
              </a:rPr>
              <a:t>()</a:t>
            </a:r>
          </a:p>
        </p:txBody>
      </p:sp>
      <p:sp>
        <p:nvSpPr>
          <p:cNvPr id="22" name="TextBox 21"/>
          <p:cNvSpPr txBox="1"/>
          <p:nvPr/>
        </p:nvSpPr>
        <p:spPr>
          <a:xfrm>
            <a:off x="304800" y="4278317"/>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sp>
        <p:nvSpPr>
          <p:cNvPr id="23" name="TextBox 22"/>
          <p:cNvSpPr txBox="1"/>
          <p:nvPr/>
        </p:nvSpPr>
        <p:spPr>
          <a:xfrm>
            <a:off x="304800" y="4911143"/>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Onstart</a:t>
            </a:r>
            <a:r>
              <a:rPr lang="en-US" sz="2000" dirty="0">
                <a:latin typeface="Cambria" pitchFamily="18" charset="0"/>
                <a:ea typeface="Cambria" pitchFamily="18" charset="0"/>
              </a:rPr>
              <a:t>()</a:t>
            </a:r>
          </a:p>
        </p:txBody>
      </p:sp>
      <p:sp>
        <p:nvSpPr>
          <p:cNvPr id="24" name="TextBox 23"/>
          <p:cNvSpPr txBox="1"/>
          <p:nvPr/>
        </p:nvSpPr>
        <p:spPr>
          <a:xfrm>
            <a:off x="304800" y="5402216"/>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Onrestart</a:t>
            </a:r>
            <a:r>
              <a:rPr lang="en-US" sz="2000" dirty="0">
                <a:latin typeface="Cambria" pitchFamily="18" charset="0"/>
                <a:ea typeface="Cambria" pitchFamily="18" charset="0"/>
              </a:rPr>
              <a:t>()</a:t>
            </a:r>
          </a:p>
        </p:txBody>
      </p:sp>
      <p:sp>
        <p:nvSpPr>
          <p:cNvPr id="27" name="TextBox 26"/>
          <p:cNvSpPr txBox="1"/>
          <p:nvPr/>
        </p:nvSpPr>
        <p:spPr>
          <a:xfrm>
            <a:off x="304800" y="1965718"/>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Ondestroy</a:t>
            </a:r>
            <a:r>
              <a:rPr lang="en-US" sz="2000" dirty="0">
                <a:latin typeface="Cambria" pitchFamily="18" charset="0"/>
                <a:ea typeface="Cambria" pitchFamily="18" charset="0"/>
              </a:rPr>
              <a:t>()</a:t>
            </a:r>
          </a:p>
        </p:txBody>
      </p:sp>
      <p:sp>
        <p:nvSpPr>
          <p:cNvPr id="28" name="TextBox 27"/>
          <p:cNvSpPr txBox="1"/>
          <p:nvPr/>
        </p:nvSpPr>
        <p:spPr>
          <a:xfrm>
            <a:off x="304800" y="2556449"/>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Onstop</a:t>
            </a:r>
            <a:r>
              <a:rPr lang="en-US" sz="2000" dirty="0">
                <a:latin typeface="Cambria" pitchFamily="18" charset="0"/>
                <a:ea typeface="Cambria" pitchFamily="18" charset="0"/>
              </a:rPr>
              <a:t>()</a:t>
            </a:r>
          </a:p>
        </p:txBody>
      </p:sp>
      <p:sp>
        <p:nvSpPr>
          <p:cNvPr id="29" name="TextBox 28"/>
          <p:cNvSpPr txBox="1"/>
          <p:nvPr/>
        </p:nvSpPr>
        <p:spPr>
          <a:xfrm>
            <a:off x="304800" y="3164114"/>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err="1">
                <a:latin typeface="Cambria" pitchFamily="18" charset="0"/>
                <a:ea typeface="Cambria" pitchFamily="18" charset="0"/>
              </a:rPr>
              <a:t>Onpause</a:t>
            </a:r>
            <a:r>
              <a:rPr lang="en-US" sz="2000" dirty="0">
                <a:latin typeface="Cambria" pitchFamily="18" charset="0"/>
                <a:ea typeface="Cambria" pitchFamily="18" charset="0"/>
              </a:rPr>
              <a:t>()</a:t>
            </a:r>
          </a:p>
        </p:txBody>
      </p:sp>
      <p:cxnSp>
        <p:nvCxnSpPr>
          <p:cNvPr id="34" name="Straight Arrow Connector 33"/>
          <p:cNvCxnSpPr/>
          <p:nvPr/>
        </p:nvCxnSpPr>
        <p:spPr>
          <a:xfrm flipV="1">
            <a:off x="3124200" y="1847910"/>
            <a:ext cx="0" cy="1799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124200" y="4047065"/>
            <a:ext cx="0" cy="1875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19800" y="3650584"/>
            <a:ext cx="24384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mbria" pitchFamily="18" charset="0"/>
                <a:ea typeface="Cambria" pitchFamily="18" charset="0"/>
              </a:rPr>
              <a:t>Pause(</a:t>
            </a:r>
            <a:r>
              <a:rPr lang="en-US" sz="2000" dirty="0" err="1">
                <a:latin typeface="Cambria" pitchFamily="18" charset="0"/>
                <a:ea typeface="Cambria" pitchFamily="18" charset="0"/>
              </a:rPr>
              <a:t>onpause</a:t>
            </a:r>
            <a:r>
              <a:rPr lang="en-US" sz="2000" dirty="0">
                <a:latin typeface="Cambria" pitchFamily="18" charset="0"/>
                <a:ea typeface="Cambria" pitchFamily="18" charset="0"/>
              </a:rPr>
              <a:t>(), </a:t>
            </a:r>
            <a:r>
              <a:rPr lang="en-US" sz="2000" dirty="0" err="1">
                <a:latin typeface="Cambria" pitchFamily="18" charset="0"/>
                <a:ea typeface="Cambria" pitchFamily="18" charset="0"/>
              </a:rPr>
              <a:t>onresume</a:t>
            </a:r>
            <a:r>
              <a:rPr lang="en-US" sz="2000" dirty="0">
                <a:latin typeface="Cambria" pitchFamily="18" charset="0"/>
                <a:ea typeface="Cambria" pitchFamily="18" charset="0"/>
              </a:rPr>
              <a:t>())</a:t>
            </a:r>
          </a:p>
        </p:txBody>
      </p:sp>
      <p:cxnSp>
        <p:nvCxnSpPr>
          <p:cNvPr id="42" name="Straight Arrow Connector 41"/>
          <p:cNvCxnSpPr>
            <a:stCxn id="5" idx="3"/>
          </p:cNvCxnSpPr>
          <p:nvPr/>
        </p:nvCxnSpPr>
        <p:spPr>
          <a:xfrm>
            <a:off x="4793343" y="3847010"/>
            <a:ext cx="12264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FA0AF89C-70CD-4175-BBAF-353196C29AB9}" type="slidenum">
              <a:rPr lang="en-US" smtClean="0"/>
              <a:pPr/>
              <a:t>5</a:t>
            </a:fld>
            <a:endParaRPr lang="en-US"/>
          </a:p>
        </p:txBody>
      </p:sp>
    </p:spTree>
    <p:extLst>
      <p:ext uri="{BB962C8B-B14F-4D97-AF65-F5344CB8AC3E}">
        <p14:creationId xmlns:p14="http://schemas.microsoft.com/office/powerpoint/2010/main" val="2542593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Now you need second UI for second activity : Right Click on layout folder ➪ New ➪ Android XML file (pop up box open see figure)</a:t>
            </a:r>
          </a:p>
          <a:p>
            <a:endParaRPr lang="en-US" dirty="0"/>
          </a:p>
          <a:p>
            <a:r>
              <a:rPr lang="en-US" dirty="0"/>
              <a:t>4.  Now click add text in </a:t>
            </a:r>
          </a:p>
          <a:p>
            <a:pPr marL="114300" indent="0">
              <a:buNone/>
            </a:pPr>
            <a:r>
              <a:rPr lang="en-US" dirty="0"/>
              <a:t>    second_activity.xml </a:t>
            </a:r>
          </a:p>
          <a:p>
            <a:pPr marL="114300" indent="0">
              <a:buNone/>
            </a:pPr>
            <a:r>
              <a:rPr lang="en-US" dirty="0"/>
              <a:t>    ➪ “This is second Activity”</a:t>
            </a:r>
          </a:p>
        </p:txBody>
      </p:sp>
      <p:pic>
        <p:nvPicPr>
          <p:cNvPr id="5122" name="Picture 2" descr="android int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14600"/>
            <a:ext cx="3533775" cy="4038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droid int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95371"/>
            <a:ext cx="3212432"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50</a:t>
            </a:fld>
            <a:endParaRPr lang="en-US"/>
          </a:p>
        </p:txBody>
      </p:sp>
    </p:spTree>
    <p:extLst>
      <p:ext uri="{BB962C8B-B14F-4D97-AF65-F5344CB8AC3E}">
        <p14:creationId xmlns:p14="http://schemas.microsoft.com/office/powerpoint/2010/main" val="1196300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sp>
        <p:nvSpPr>
          <p:cNvPr id="3" name="Content Placeholder 2"/>
          <p:cNvSpPr>
            <a:spLocks noGrp="1"/>
          </p:cNvSpPr>
          <p:nvPr>
            <p:ph idx="1"/>
          </p:nvPr>
        </p:nvSpPr>
        <p:spPr/>
        <p:txBody>
          <a:bodyPr/>
          <a:lstStyle/>
          <a:p>
            <a:r>
              <a:rPr lang="en-US" dirty="0"/>
              <a:t>Code of second_activity.xml</a:t>
            </a:r>
          </a:p>
          <a:p>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95500"/>
            <a:ext cx="73914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51</a:t>
            </a:fld>
            <a:endParaRPr lang="en-US"/>
          </a:p>
        </p:txBody>
      </p:sp>
    </p:spTree>
    <p:extLst>
      <p:ext uri="{BB962C8B-B14F-4D97-AF65-F5344CB8AC3E}">
        <p14:creationId xmlns:p14="http://schemas.microsoft.com/office/powerpoint/2010/main" val="1624575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a:t>
            </a:r>
          </a:p>
        </p:txBody>
      </p:sp>
      <p:pic>
        <p:nvPicPr>
          <p:cNvPr id="4" name="Picture 4" descr="android intent r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239000" cy="49530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52</a:t>
            </a:fld>
            <a:endParaRPr lang="en-US"/>
          </a:p>
        </p:txBody>
      </p:sp>
      <p:sp>
        <p:nvSpPr>
          <p:cNvPr id="6" name="Rectangle 5"/>
          <p:cNvSpPr/>
          <p:nvPr/>
        </p:nvSpPr>
        <p:spPr>
          <a:xfrm>
            <a:off x="4572000" y="1219200"/>
            <a:ext cx="4114800" cy="646331"/>
          </a:xfrm>
          <a:prstGeom prst="rect">
            <a:avLst/>
          </a:prstGeom>
        </p:spPr>
        <p:txBody>
          <a:bodyPr wrap="square">
            <a:spAutoFit/>
          </a:bodyPr>
          <a:lstStyle/>
          <a:p>
            <a:r>
              <a:rPr lang="en-US" dirty="0">
                <a:hlinkClick r:id="rId3"/>
              </a:rPr>
              <a:t>https://youtu.be/kdaVX5NKk2M</a:t>
            </a:r>
            <a:endParaRPr lang="en-US" dirty="0"/>
          </a:p>
          <a:p>
            <a:r>
              <a:rPr lang="en-GB" dirty="0"/>
              <a:t>Demo</a:t>
            </a:r>
            <a:endParaRPr lang="en-US" dirty="0"/>
          </a:p>
        </p:txBody>
      </p:sp>
    </p:spTree>
    <p:extLst>
      <p:ext uri="{BB962C8B-B14F-4D97-AF65-F5344CB8AC3E}">
        <p14:creationId xmlns:p14="http://schemas.microsoft.com/office/powerpoint/2010/main" val="1381184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components</a:t>
            </a:r>
          </a:p>
        </p:txBody>
      </p:sp>
      <p:sp>
        <p:nvSpPr>
          <p:cNvPr id="3" name="Content Placeholder 2"/>
          <p:cNvSpPr>
            <a:spLocks noGrp="1"/>
          </p:cNvSpPr>
          <p:nvPr>
            <p:ph idx="1"/>
          </p:nvPr>
        </p:nvSpPr>
        <p:spPr/>
        <p:txBody>
          <a:bodyPr>
            <a:normAutofit fontScale="92500" lnSpcReduction="10000"/>
          </a:bodyPr>
          <a:lstStyle/>
          <a:p>
            <a:r>
              <a:rPr lang="en-US" dirty="0"/>
              <a:t>Basic Layouts</a:t>
            </a:r>
          </a:p>
          <a:p>
            <a:r>
              <a:rPr lang="en-US" dirty="0"/>
              <a:t>Input Controls</a:t>
            </a:r>
          </a:p>
          <a:p>
            <a:r>
              <a:rPr lang="en-US" dirty="0"/>
              <a:t>Toast, Dialog and </a:t>
            </a:r>
            <a:r>
              <a:rPr lang="en-US" dirty="0" err="1"/>
              <a:t>Snackbar</a:t>
            </a:r>
            <a:endParaRPr lang="en-US" dirty="0"/>
          </a:p>
          <a:p>
            <a:r>
              <a:rPr lang="en-US" dirty="0"/>
              <a:t>Navigation, </a:t>
            </a:r>
            <a:r>
              <a:rPr lang="en-US" dirty="0" err="1"/>
              <a:t>ActionBar</a:t>
            </a:r>
            <a:r>
              <a:rPr lang="en-US" dirty="0"/>
              <a:t> and Menus</a:t>
            </a:r>
          </a:p>
          <a:p>
            <a:r>
              <a:rPr lang="en-US" dirty="0"/>
              <a:t>Design Support Library</a:t>
            </a:r>
          </a:p>
          <a:p>
            <a:r>
              <a:rPr lang="en-US" dirty="0"/>
              <a:t>Image View</a:t>
            </a:r>
          </a:p>
          <a:p>
            <a:r>
              <a:rPr lang="en-US" dirty="0"/>
              <a:t>Digital Clock</a:t>
            </a:r>
          </a:p>
          <a:p>
            <a:r>
              <a:rPr lang="en-US" dirty="0"/>
              <a:t>Analog Clock</a:t>
            </a:r>
          </a:p>
          <a:p>
            <a:r>
              <a:rPr lang="en-US" dirty="0"/>
              <a:t>Text Clock</a:t>
            </a:r>
          </a:p>
          <a:p>
            <a:r>
              <a:rPr lang="en-US" dirty="0" err="1"/>
              <a:t>SeekBar</a:t>
            </a:r>
            <a:r>
              <a:rPr lang="en-US" dirty="0"/>
              <a:t> Example (</a:t>
            </a:r>
            <a:r>
              <a:rPr lang="en-US" b="1" dirty="0"/>
              <a:t>an extension of </a:t>
            </a:r>
            <a:r>
              <a:rPr lang="en-US" b="1" dirty="0" err="1"/>
              <a:t>ProgressBar</a:t>
            </a:r>
            <a:r>
              <a:rPr lang="en-US" b="1" dirty="0"/>
              <a:t>)</a:t>
            </a:r>
            <a:endParaRPr lang="en-US" dirty="0"/>
          </a:p>
          <a:p>
            <a:r>
              <a:rPr lang="en-US" dirty="0"/>
              <a:t>Calendar View</a:t>
            </a:r>
          </a:p>
          <a:p>
            <a:r>
              <a:rPr lang="en-US" dirty="0"/>
              <a:t>Drop Down List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53</a:t>
            </a:fld>
            <a:endParaRPr lang="en-US"/>
          </a:p>
        </p:txBody>
      </p:sp>
    </p:spTree>
    <p:extLst>
      <p:ext uri="{BB962C8B-B14F-4D97-AF65-F5344CB8AC3E}">
        <p14:creationId xmlns:p14="http://schemas.microsoft.com/office/powerpoint/2010/main" val="4134336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components</a:t>
            </a:r>
          </a:p>
        </p:txBody>
      </p:sp>
      <p:sp>
        <p:nvSpPr>
          <p:cNvPr id="3" name="Content Placeholder 2"/>
          <p:cNvSpPr>
            <a:spLocks noGrp="1"/>
          </p:cNvSpPr>
          <p:nvPr>
            <p:ph idx="1"/>
          </p:nvPr>
        </p:nvSpPr>
        <p:spPr>
          <a:xfrm>
            <a:off x="457200" y="1600200"/>
            <a:ext cx="8458200" cy="4800600"/>
          </a:xfrm>
        </p:spPr>
        <p:txBody>
          <a:bodyPr/>
          <a:lstStyle/>
          <a:p>
            <a:r>
              <a:rPr lang="en-US" dirty="0"/>
              <a:t>A typical user interface of an android application consists of action bar and the application content area.</a:t>
            </a:r>
          </a:p>
          <a:p>
            <a:pPr lvl="1"/>
            <a:r>
              <a:rPr lang="en-US" dirty="0"/>
              <a:t>Main Action Bar (</a:t>
            </a:r>
            <a:r>
              <a:rPr lang="en-GB" sz="1500" b="1" dirty="0"/>
              <a:t>a menu bar that runs across the top of the activity screen</a:t>
            </a:r>
            <a:r>
              <a:rPr lang="en-US" dirty="0"/>
              <a:t>)</a:t>
            </a:r>
          </a:p>
          <a:p>
            <a:pPr lvl="1"/>
            <a:r>
              <a:rPr lang="en-US" dirty="0"/>
              <a:t>View Control</a:t>
            </a:r>
          </a:p>
          <a:p>
            <a:pPr lvl="1"/>
            <a:r>
              <a:rPr lang="en-US" dirty="0"/>
              <a:t>Content Area</a:t>
            </a:r>
          </a:p>
          <a:p>
            <a:pPr lvl="1"/>
            <a:r>
              <a:rPr lang="en-US" dirty="0"/>
              <a:t>Split Action Bar</a:t>
            </a:r>
          </a:p>
          <a:p>
            <a:endParaRPr lang="en-US" dirty="0"/>
          </a:p>
        </p:txBody>
      </p:sp>
      <p:pic>
        <p:nvPicPr>
          <p:cNvPr id="1026" name="Picture 2" descr="Anroid UI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27286"/>
            <a:ext cx="6425184"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54</a:t>
            </a:fld>
            <a:endParaRPr lang="en-US"/>
          </a:p>
        </p:txBody>
      </p:sp>
    </p:spTree>
    <p:extLst>
      <p:ext uri="{BB962C8B-B14F-4D97-AF65-F5344CB8AC3E}">
        <p14:creationId xmlns:p14="http://schemas.microsoft.com/office/powerpoint/2010/main" val="714617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lnSpcReduction="10000"/>
          </a:bodyPr>
          <a:lstStyle/>
          <a:p>
            <a:r>
              <a:rPr lang="en-GB" dirty="0"/>
              <a:t>View is </a:t>
            </a:r>
            <a:r>
              <a:rPr lang="en-GB" b="1" dirty="0"/>
              <a:t>a basic building block of UI (User Interface) in android</a:t>
            </a:r>
            <a:r>
              <a:rPr lang="en-GB" dirty="0"/>
              <a:t>. </a:t>
            </a:r>
          </a:p>
          <a:p>
            <a:r>
              <a:rPr lang="en-US" dirty="0"/>
              <a:t>View Class are the basic </a:t>
            </a:r>
            <a:r>
              <a:rPr lang="en-US" dirty="0">
                <a:solidFill>
                  <a:srgbClr val="FF0000"/>
                </a:solidFill>
              </a:rPr>
              <a:t>building block</a:t>
            </a:r>
            <a:r>
              <a:rPr lang="en-US" dirty="0"/>
              <a:t> for </a:t>
            </a:r>
            <a:r>
              <a:rPr lang="en-US" dirty="0">
                <a:solidFill>
                  <a:srgbClr val="FF0000"/>
                </a:solidFill>
              </a:rPr>
              <a:t>user interface</a:t>
            </a:r>
            <a:r>
              <a:rPr lang="en-US" dirty="0"/>
              <a:t> components. </a:t>
            </a:r>
            <a:r>
              <a:rPr lang="en-GB" dirty="0"/>
              <a:t>A small rectangular box that responds to user inputs.</a:t>
            </a:r>
            <a:endParaRPr lang="en-US" dirty="0"/>
          </a:p>
          <a:p>
            <a:r>
              <a:rPr lang="en-US" dirty="0"/>
              <a:t>A View occupies a 2-dimensional area (say: rectangle) on the screen, which is responsible for framing and handling different type of events.</a:t>
            </a:r>
          </a:p>
          <a:p>
            <a:r>
              <a:rPr lang="en-US" dirty="0"/>
              <a:t>Views are </a:t>
            </a:r>
            <a:r>
              <a:rPr lang="en-US" b="1" dirty="0"/>
              <a:t>used to create input and output fields </a:t>
            </a:r>
            <a:r>
              <a:rPr lang="en-US" dirty="0"/>
              <a:t>in the an Android App. </a:t>
            </a:r>
          </a:p>
          <a:p>
            <a:r>
              <a:rPr lang="en-US" dirty="0"/>
              <a:t>It can be input text field, radio field, image field etc.</a:t>
            </a:r>
          </a:p>
          <a:p>
            <a:r>
              <a:rPr lang="en-US" dirty="0"/>
              <a:t>They are same as, input text field, image tag to show images, radio field in HTML.</a:t>
            </a:r>
          </a:p>
        </p:txBody>
      </p:sp>
      <p:sp>
        <p:nvSpPr>
          <p:cNvPr id="4" name="Slide Number Placeholder 3"/>
          <p:cNvSpPr>
            <a:spLocks noGrp="1"/>
          </p:cNvSpPr>
          <p:nvPr>
            <p:ph type="sldNum" sz="quarter" idx="12"/>
          </p:nvPr>
        </p:nvSpPr>
        <p:spPr/>
        <p:txBody>
          <a:bodyPr/>
          <a:lstStyle/>
          <a:p>
            <a:fld id="{FA0AF89C-70CD-4175-BBAF-353196C29AB9}" type="slidenum">
              <a:rPr lang="en-US" smtClean="0"/>
              <a:pPr/>
              <a:t>55</a:t>
            </a:fld>
            <a:endParaRPr lang="en-US"/>
          </a:p>
        </p:txBody>
      </p:sp>
    </p:spTree>
    <p:extLst>
      <p:ext uri="{BB962C8B-B14F-4D97-AF65-F5344CB8AC3E}">
        <p14:creationId xmlns:p14="http://schemas.microsoft.com/office/powerpoint/2010/main" val="1841027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a:bodyPr>
          <a:lstStyle/>
          <a:p>
            <a:r>
              <a:rPr lang="en-GB" dirty="0"/>
              <a:t>The View class is the base class or we can say that it is the </a:t>
            </a:r>
            <a:r>
              <a:rPr lang="en-GB" b="1" dirty="0" err="1"/>
              <a:t>superclass</a:t>
            </a:r>
            <a:r>
              <a:rPr lang="en-GB" dirty="0"/>
              <a:t> for </a:t>
            </a:r>
            <a:r>
              <a:rPr lang="en-GB" dirty="0">
                <a:solidFill>
                  <a:srgbClr val="FF0000"/>
                </a:solidFill>
              </a:rPr>
              <a:t>all the GUI components </a:t>
            </a:r>
            <a:r>
              <a:rPr lang="en-GB" dirty="0"/>
              <a:t>in android.</a:t>
            </a:r>
          </a:p>
          <a:p>
            <a:r>
              <a:rPr lang="en-GB" b="1" dirty="0"/>
              <a:t>View </a:t>
            </a:r>
            <a:r>
              <a:rPr lang="en-GB" dirty="0"/>
              <a:t>refer to the </a:t>
            </a:r>
            <a:r>
              <a:rPr lang="en-GB" b="1" dirty="0" err="1"/>
              <a:t>android.view.View</a:t>
            </a:r>
            <a:r>
              <a:rPr lang="en-GB" dirty="0"/>
              <a:t> class  </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56</a:t>
            </a:fld>
            <a:endParaRPr lang="en-US"/>
          </a:p>
        </p:txBody>
      </p:sp>
      <p:sp>
        <p:nvSpPr>
          <p:cNvPr id="5" name="Rectangle 4"/>
          <p:cNvSpPr/>
          <p:nvPr/>
        </p:nvSpPr>
        <p:spPr>
          <a:xfrm>
            <a:off x="762000" y="2971800"/>
            <a:ext cx="7467600" cy="3785652"/>
          </a:xfrm>
          <a:prstGeom prst="rect">
            <a:avLst/>
          </a:prstGeom>
        </p:spPr>
        <p:txBody>
          <a:bodyPr wrap="square">
            <a:spAutoFit/>
          </a:bodyPr>
          <a:lstStyle/>
          <a:p>
            <a:pPr fontAlgn="base"/>
            <a:r>
              <a:rPr lang="en-GB" sz="2000" dirty="0">
                <a:latin typeface="+mj-lt"/>
              </a:rPr>
              <a:t>Following are some of the common View subclasses that will be used in android applications.</a:t>
            </a:r>
          </a:p>
          <a:p>
            <a:pPr fontAlgn="base"/>
            <a:r>
              <a:rPr lang="en-GB" sz="2000" u="sng" dirty="0" err="1">
                <a:latin typeface="+mj-lt"/>
                <a:hlinkClick r:id="rId2"/>
              </a:rPr>
              <a:t>TextView</a:t>
            </a:r>
            <a:endParaRPr lang="en-GB" sz="2000" dirty="0">
              <a:latin typeface="+mj-lt"/>
            </a:endParaRPr>
          </a:p>
          <a:p>
            <a:pPr fontAlgn="base"/>
            <a:r>
              <a:rPr lang="en-GB" sz="2000" u="sng" dirty="0" err="1">
                <a:latin typeface="+mj-lt"/>
                <a:hlinkClick r:id="rId3"/>
              </a:rPr>
              <a:t>EditText</a:t>
            </a:r>
            <a:endParaRPr lang="en-GB" sz="2000" dirty="0">
              <a:latin typeface="+mj-lt"/>
            </a:endParaRPr>
          </a:p>
          <a:p>
            <a:pPr fontAlgn="base"/>
            <a:r>
              <a:rPr lang="en-GB" sz="2000" u="sng" dirty="0" err="1">
                <a:latin typeface="+mj-lt"/>
                <a:hlinkClick r:id="rId4"/>
              </a:rPr>
              <a:t>ImageView</a:t>
            </a:r>
            <a:endParaRPr lang="en-GB" sz="2000" dirty="0">
              <a:latin typeface="+mj-lt"/>
            </a:endParaRPr>
          </a:p>
          <a:p>
            <a:pPr fontAlgn="base"/>
            <a:r>
              <a:rPr lang="en-GB" sz="2000" u="sng" dirty="0" err="1">
                <a:latin typeface="+mj-lt"/>
                <a:hlinkClick r:id="rId5"/>
              </a:rPr>
              <a:t>RadioButton</a:t>
            </a:r>
            <a:endParaRPr lang="en-GB" sz="2000" dirty="0">
              <a:latin typeface="+mj-lt"/>
            </a:endParaRPr>
          </a:p>
          <a:p>
            <a:pPr fontAlgn="base"/>
            <a:r>
              <a:rPr lang="en-GB" sz="2000" u="sng" dirty="0">
                <a:latin typeface="+mj-lt"/>
                <a:hlinkClick r:id="rId6"/>
              </a:rPr>
              <a:t>Button</a:t>
            </a:r>
            <a:endParaRPr lang="en-GB" sz="2000" dirty="0">
              <a:latin typeface="+mj-lt"/>
            </a:endParaRPr>
          </a:p>
          <a:p>
            <a:pPr fontAlgn="base"/>
            <a:r>
              <a:rPr lang="en-GB" sz="2000" u="sng" dirty="0" err="1">
                <a:latin typeface="+mj-lt"/>
                <a:hlinkClick r:id="rId7"/>
              </a:rPr>
              <a:t>ImageButton</a:t>
            </a:r>
            <a:endParaRPr lang="en-GB" sz="2000" dirty="0">
              <a:latin typeface="+mj-lt"/>
            </a:endParaRPr>
          </a:p>
          <a:p>
            <a:pPr fontAlgn="base"/>
            <a:r>
              <a:rPr lang="en-GB" sz="2000" u="sng" dirty="0" err="1">
                <a:latin typeface="+mj-lt"/>
                <a:hlinkClick r:id="rId8"/>
              </a:rPr>
              <a:t>CheckBox</a:t>
            </a:r>
            <a:endParaRPr lang="en-GB" sz="2000" dirty="0">
              <a:latin typeface="+mj-lt"/>
            </a:endParaRPr>
          </a:p>
          <a:p>
            <a:pPr fontAlgn="base"/>
            <a:r>
              <a:rPr lang="en-GB" sz="2000" u="sng" dirty="0" err="1">
                <a:latin typeface="+mj-lt"/>
                <a:hlinkClick r:id="rId9"/>
              </a:rPr>
              <a:t>DatePicker</a:t>
            </a:r>
            <a:endParaRPr lang="en-GB" sz="2000" dirty="0">
              <a:latin typeface="+mj-lt"/>
            </a:endParaRPr>
          </a:p>
          <a:p>
            <a:pPr fontAlgn="base"/>
            <a:r>
              <a:rPr lang="en-GB" sz="2000" u="sng" dirty="0">
                <a:latin typeface="+mj-lt"/>
                <a:hlinkClick r:id="rId10"/>
              </a:rPr>
              <a:t>Spinner</a:t>
            </a:r>
            <a:endParaRPr lang="en-GB" sz="2000" dirty="0">
              <a:latin typeface="+mj-lt"/>
            </a:endParaRPr>
          </a:p>
          <a:p>
            <a:pPr fontAlgn="base"/>
            <a:r>
              <a:rPr lang="en-GB" sz="2000" u="sng" dirty="0" err="1">
                <a:latin typeface="+mj-lt"/>
                <a:hlinkClick r:id="rId11"/>
              </a:rPr>
              <a:t>ProgressBar</a:t>
            </a:r>
            <a:r>
              <a:rPr lang="en-GB" sz="2000" u="sng" dirty="0">
                <a:latin typeface="+mj-lt"/>
                <a:hlinkClick r:id="rId11"/>
              </a:rPr>
              <a:t> </a:t>
            </a:r>
            <a:r>
              <a:rPr lang="en-GB" sz="2000" dirty="0">
                <a:latin typeface="+mj-lt"/>
              </a:rPr>
              <a:t>and etc.</a:t>
            </a:r>
          </a:p>
        </p:txBody>
      </p:sp>
    </p:spTree>
    <p:extLst>
      <p:ext uri="{BB962C8B-B14F-4D97-AF65-F5344CB8AC3E}">
        <p14:creationId xmlns:p14="http://schemas.microsoft.com/office/powerpoint/2010/main" val="1841027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different views in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74"/>
            <a:ext cx="4648200" cy="68366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57</a:t>
            </a:fld>
            <a:endParaRPr lang="en-US"/>
          </a:p>
        </p:txBody>
      </p:sp>
    </p:spTree>
    <p:extLst>
      <p:ext uri="{BB962C8B-B14F-4D97-AF65-F5344CB8AC3E}">
        <p14:creationId xmlns:p14="http://schemas.microsoft.com/office/powerpoint/2010/main" val="438961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and View Groups</a:t>
            </a:r>
          </a:p>
        </p:txBody>
      </p:sp>
      <p:sp>
        <p:nvSpPr>
          <p:cNvPr id="3" name="Content Placeholder 2"/>
          <p:cNvSpPr>
            <a:spLocks noGrp="1"/>
          </p:cNvSpPr>
          <p:nvPr>
            <p:ph idx="1"/>
          </p:nvPr>
        </p:nvSpPr>
        <p:spPr/>
        <p:txBody>
          <a:bodyPr>
            <a:normAutofit/>
          </a:bodyPr>
          <a:lstStyle/>
          <a:p>
            <a:r>
              <a:rPr lang="en-US" b="1" dirty="0"/>
              <a:t>View Group Class</a:t>
            </a:r>
          </a:p>
          <a:p>
            <a:pPr lvl="1"/>
            <a:r>
              <a:rPr lang="en-US" dirty="0"/>
              <a:t>The View-Group is the </a:t>
            </a:r>
            <a:r>
              <a:rPr lang="en-US" b="1" dirty="0"/>
              <a:t>base class </a:t>
            </a:r>
            <a:r>
              <a:rPr lang="en-US" dirty="0"/>
              <a:t>for</a:t>
            </a:r>
            <a:r>
              <a:rPr lang="en-US" i="1" dirty="0"/>
              <a:t> </a:t>
            </a:r>
            <a:r>
              <a:rPr lang="en-US" dirty="0">
                <a:solidFill>
                  <a:srgbClr val="FF0000"/>
                </a:solidFill>
              </a:rPr>
              <a:t>layouts</a:t>
            </a:r>
            <a:r>
              <a:rPr lang="en-US" dirty="0"/>
              <a:t>, which holds other Views and define their properties.</a:t>
            </a:r>
          </a:p>
          <a:p>
            <a:pPr lvl="1" algn="l"/>
            <a:r>
              <a:rPr lang="en-GB" dirty="0" err="1"/>
              <a:t>ViewGroup</a:t>
            </a:r>
            <a:r>
              <a:rPr lang="en-GB" dirty="0"/>
              <a:t> is an </a:t>
            </a:r>
            <a:r>
              <a:rPr lang="en-GB" b="1" dirty="0"/>
              <a:t>invisible container </a:t>
            </a:r>
            <a:r>
              <a:rPr lang="en-GB" dirty="0"/>
              <a:t>of </a:t>
            </a:r>
            <a:r>
              <a:rPr lang="en-GB" dirty="0">
                <a:solidFill>
                  <a:srgbClr val="FF0000"/>
                </a:solidFill>
              </a:rPr>
              <a:t>other views </a:t>
            </a:r>
            <a:r>
              <a:rPr lang="en-GB" dirty="0"/>
              <a:t>(child views) and other </a:t>
            </a:r>
            <a:r>
              <a:rPr lang="en-GB" dirty="0" err="1"/>
              <a:t>ViewGroup</a:t>
            </a:r>
            <a:r>
              <a:rPr lang="en-GB" dirty="0"/>
              <a:t>.</a:t>
            </a:r>
          </a:p>
          <a:p>
            <a:pPr lvl="1" algn="l"/>
            <a:r>
              <a:rPr lang="en-GB" dirty="0" err="1">
                <a:solidFill>
                  <a:srgbClr val="FF0000"/>
                </a:solidFill>
              </a:rPr>
              <a:t>ViewGroup</a:t>
            </a:r>
            <a:r>
              <a:rPr lang="en-GB" dirty="0"/>
              <a:t> is a special kind of </a:t>
            </a:r>
            <a:r>
              <a:rPr lang="en-GB" b="1" dirty="0"/>
              <a:t>view</a:t>
            </a:r>
            <a:r>
              <a:rPr lang="en-GB" dirty="0"/>
              <a:t> that is </a:t>
            </a:r>
            <a:r>
              <a:rPr lang="en-GB" dirty="0">
                <a:solidFill>
                  <a:srgbClr val="FF0000"/>
                </a:solidFill>
              </a:rPr>
              <a:t>extended from View</a:t>
            </a:r>
            <a:r>
              <a:rPr lang="en-GB" dirty="0"/>
              <a:t> as its base class. </a:t>
            </a:r>
            <a:endParaRPr lang="en-US" dirty="0"/>
          </a:p>
          <a:p>
            <a:pPr lvl="1"/>
            <a:r>
              <a:rPr lang="en-US" dirty="0"/>
              <a:t>Actually an application comprises combination and nesting of Views-Group and Views Classes.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58</a:t>
            </a:fld>
            <a:endParaRPr lang="en-US"/>
          </a:p>
        </p:txBody>
      </p:sp>
    </p:spTree>
    <p:extLst>
      <p:ext uri="{BB962C8B-B14F-4D97-AF65-F5344CB8AC3E}">
        <p14:creationId xmlns:p14="http://schemas.microsoft.com/office/powerpoint/2010/main" val="2458038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View</a:t>
            </a:r>
          </a:p>
        </p:txBody>
      </p:sp>
      <p:sp>
        <p:nvSpPr>
          <p:cNvPr id="3" name="Content Placeholder 2"/>
          <p:cNvSpPr>
            <a:spLocks noGrp="1"/>
          </p:cNvSpPr>
          <p:nvPr>
            <p:ph idx="1"/>
          </p:nvPr>
        </p:nvSpPr>
        <p:spPr/>
        <p:txBody>
          <a:bodyPr>
            <a:normAutofit/>
          </a:bodyPr>
          <a:lstStyle/>
          <a:p>
            <a:r>
              <a:rPr lang="en-US" b="1" dirty="0"/>
              <a:t>Button</a:t>
            </a:r>
            <a:r>
              <a:rPr lang="en-US" dirty="0"/>
              <a:t>: Button is pushed or pressed or </a:t>
            </a:r>
            <a:r>
              <a:rPr lang="en-US"/>
              <a:t>clicked.</a:t>
            </a:r>
          </a:p>
          <a:p>
            <a:r>
              <a:rPr lang="en-US"/>
              <a:t>Every </a:t>
            </a:r>
            <a:r>
              <a:rPr lang="en-US" dirty="0"/>
              <a:t>view should have a unique identifier which identifies the element in the project. Make sure, two elements should not share their unique ID. We implement certain methods and interfaces which listens to user input and act accordingly.</a:t>
            </a:r>
          </a:p>
          <a:p>
            <a:r>
              <a:rPr lang="en-US" b="1" dirty="0" err="1"/>
              <a:t>TextView</a:t>
            </a:r>
            <a:r>
              <a:rPr lang="en-US" dirty="0"/>
              <a:t>: This view is basically meant for displaying the text of application. For example the label of application is displayed here.</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59</a:t>
            </a:fld>
            <a:endParaRPr lang="en-US"/>
          </a:p>
        </p:txBody>
      </p:sp>
    </p:spTree>
    <p:extLst>
      <p:ext uri="{BB962C8B-B14F-4D97-AF65-F5344CB8AC3E}">
        <p14:creationId xmlns:p14="http://schemas.microsoft.com/office/powerpoint/2010/main" val="86237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Lifecycle methods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199"/>
            <a:ext cx="8153400" cy="504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6</a:t>
            </a:fld>
            <a:endParaRPr lang="en-US"/>
          </a:p>
        </p:txBody>
      </p:sp>
    </p:spTree>
    <p:extLst>
      <p:ext uri="{BB962C8B-B14F-4D97-AF65-F5344CB8AC3E}">
        <p14:creationId xmlns:p14="http://schemas.microsoft.com/office/powerpoint/2010/main" val="3298639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View</a:t>
            </a:r>
          </a:p>
        </p:txBody>
      </p:sp>
      <p:sp>
        <p:nvSpPr>
          <p:cNvPr id="3" name="Content Placeholder 2"/>
          <p:cNvSpPr>
            <a:spLocks noGrp="1"/>
          </p:cNvSpPr>
          <p:nvPr>
            <p:ph idx="1"/>
          </p:nvPr>
        </p:nvSpPr>
        <p:spPr/>
        <p:txBody>
          <a:bodyPr>
            <a:normAutofit lnSpcReduction="10000"/>
          </a:bodyPr>
          <a:lstStyle/>
          <a:p>
            <a:r>
              <a:rPr lang="en-US" b="1" dirty="0" err="1"/>
              <a:t>EditText</a:t>
            </a:r>
            <a:r>
              <a:rPr lang="en-US" b="1" dirty="0"/>
              <a:t>:</a:t>
            </a:r>
            <a:r>
              <a:rPr lang="en-US" dirty="0"/>
              <a:t> This is a modification of Text View. It is editable. User can give input dynamically.</a:t>
            </a:r>
          </a:p>
          <a:p>
            <a:r>
              <a:rPr lang="en-US" b="1" dirty="0"/>
              <a:t>Check Box</a:t>
            </a:r>
            <a:r>
              <a:rPr lang="en-US" dirty="0"/>
              <a:t>: This widget is a two-state button. It can be either checked or unchecked.</a:t>
            </a:r>
          </a:p>
          <a:p>
            <a:r>
              <a:rPr lang="en-US" b="1" dirty="0"/>
              <a:t>Radio Button</a:t>
            </a:r>
            <a:r>
              <a:rPr lang="en-US" dirty="0"/>
              <a:t>: This is also a two-state button. It can be checked or unchecked. It can be checked dynamically.</a:t>
            </a:r>
          </a:p>
          <a:p>
            <a:r>
              <a:rPr lang="en-US" b="1" dirty="0"/>
              <a:t>Radio Group</a:t>
            </a:r>
            <a:r>
              <a:rPr lang="en-US" dirty="0"/>
              <a:t>: This houses radio buttons together. Checking any one of the radio buttons in the group unchecks rest of the buttons.</a:t>
            </a:r>
          </a:p>
          <a:p>
            <a:r>
              <a:rPr lang="en-US" b="1" dirty="0"/>
              <a:t>Image Button</a:t>
            </a:r>
            <a:r>
              <a:rPr lang="en-US" dirty="0"/>
              <a:t>: This a button with image. User can press or click this button. Image on the button is referenced from the </a:t>
            </a:r>
            <a:r>
              <a:rPr lang="en-US" dirty="0" err="1"/>
              <a:t>src</a:t>
            </a:r>
            <a:r>
              <a:rPr lang="en-US" dirty="0"/>
              <a:t> folder of our project.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60</a:t>
            </a:fld>
            <a:endParaRPr lang="en-US"/>
          </a:p>
        </p:txBody>
      </p:sp>
    </p:spTree>
    <p:extLst>
      <p:ext uri="{BB962C8B-B14F-4D97-AF65-F5344CB8AC3E}">
        <p14:creationId xmlns:p14="http://schemas.microsoft.com/office/powerpoint/2010/main" val="1913520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096000" cy="1143000"/>
          </a:xfrm>
        </p:spPr>
        <p:txBody>
          <a:bodyPr/>
          <a:lstStyle/>
          <a:p>
            <a:r>
              <a:rPr lang="en-US" dirty="0"/>
              <a:t>Picker View</a:t>
            </a:r>
          </a:p>
        </p:txBody>
      </p:sp>
      <p:sp>
        <p:nvSpPr>
          <p:cNvPr id="3" name="Content Placeholder 2"/>
          <p:cNvSpPr>
            <a:spLocks noGrp="1"/>
          </p:cNvSpPr>
          <p:nvPr>
            <p:ph idx="1"/>
          </p:nvPr>
        </p:nvSpPr>
        <p:spPr/>
        <p:txBody>
          <a:bodyPr/>
          <a:lstStyle/>
          <a:p>
            <a:r>
              <a:rPr lang="en-US" dirty="0"/>
              <a:t>Android provides controls for the user to pick a time or pick a date as ready-to-use dialogs. </a:t>
            </a:r>
          </a:p>
          <a:p>
            <a:r>
              <a:rPr lang="en-US" dirty="0"/>
              <a:t>Each picker provides controls for selecting each part of the time (hour, minute, AM/PM) or date (month, day, year). </a:t>
            </a:r>
          </a:p>
          <a:p>
            <a:r>
              <a:rPr lang="en-US" dirty="0"/>
              <a:t>Using these pickers helps ensure that your users can pick a time or date that is valid, formatted correctly, and adjusted to the user's locale.</a:t>
            </a:r>
          </a:p>
        </p:txBody>
      </p:sp>
      <p:pic>
        <p:nvPicPr>
          <p:cNvPr id="1026" name="Picture 2" descr="https://developer.android.com/images/ui/pick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673599"/>
            <a:ext cx="381000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ui/pick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4637313"/>
            <a:ext cx="381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A0AF89C-70CD-4175-BBAF-353196C29AB9}" type="slidenum">
              <a:rPr lang="en-US" smtClean="0"/>
              <a:pPr/>
              <a:t>61</a:t>
            </a:fld>
            <a:endParaRPr lang="en-US"/>
          </a:p>
        </p:txBody>
      </p:sp>
    </p:spTree>
    <p:extLst>
      <p:ext uri="{BB962C8B-B14F-4D97-AF65-F5344CB8AC3E}">
        <p14:creationId xmlns:p14="http://schemas.microsoft.com/office/powerpoint/2010/main" val="2686624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 View</a:t>
            </a:r>
          </a:p>
        </p:txBody>
      </p:sp>
      <p:sp>
        <p:nvSpPr>
          <p:cNvPr id="3" name="Content Placeholder 2"/>
          <p:cNvSpPr>
            <a:spLocks noGrp="1"/>
          </p:cNvSpPr>
          <p:nvPr>
            <p:ph idx="1"/>
          </p:nvPr>
        </p:nvSpPr>
        <p:spPr/>
        <p:txBody>
          <a:bodyPr>
            <a:normAutofit lnSpcReduction="10000"/>
          </a:bodyPr>
          <a:lstStyle/>
          <a:p>
            <a:r>
              <a:rPr lang="en-US" dirty="0"/>
              <a:t>We recommend that you use </a:t>
            </a:r>
            <a:r>
              <a:rPr lang="en-US" i="1" dirty="0" err="1">
                <a:solidFill>
                  <a:srgbClr val="00B0F0"/>
                </a:solidFill>
              </a:rPr>
              <a:t>DialogFragment</a:t>
            </a:r>
            <a:r>
              <a:rPr lang="en-US" dirty="0"/>
              <a:t> to host each time or date picker.</a:t>
            </a:r>
          </a:p>
          <a:p>
            <a:r>
              <a:rPr lang="en-US" dirty="0"/>
              <a:t>The </a:t>
            </a:r>
            <a:r>
              <a:rPr lang="en-US" i="1" dirty="0" err="1">
                <a:solidFill>
                  <a:srgbClr val="00B0F0"/>
                </a:solidFill>
              </a:rPr>
              <a:t>DialogFragment</a:t>
            </a:r>
            <a:r>
              <a:rPr lang="en-US" dirty="0"/>
              <a:t> manages the dialog lifecycle for you and allows you to display the pickers in different layout configurations, such as in a basic dialog on handsets or as an embedded part of the layout on large screens.</a:t>
            </a:r>
          </a:p>
          <a:p>
            <a:r>
              <a:rPr lang="en-US" dirty="0"/>
              <a:t>Although </a:t>
            </a:r>
            <a:r>
              <a:rPr lang="en-US" i="1" dirty="0" err="1">
                <a:solidFill>
                  <a:srgbClr val="00B0F0"/>
                </a:solidFill>
              </a:rPr>
              <a:t>DialogFragment</a:t>
            </a:r>
            <a:r>
              <a:rPr lang="en-US" dirty="0"/>
              <a:t> was first added to the platform in Android 3.0 (API level 11), if your app supports versions of Android older than 3.0—even as low as Android 1.6—you can use the </a:t>
            </a:r>
            <a:r>
              <a:rPr lang="en-US" i="1" dirty="0" err="1">
                <a:solidFill>
                  <a:srgbClr val="00B0F0"/>
                </a:solidFill>
              </a:rPr>
              <a:t>DialogFragment</a:t>
            </a:r>
            <a:r>
              <a:rPr lang="en-US" dirty="0"/>
              <a:t> class that's available in the </a:t>
            </a:r>
            <a:r>
              <a:rPr lang="en-US" i="1" dirty="0" err="1">
                <a:solidFill>
                  <a:srgbClr val="00B0F0"/>
                </a:solidFill>
              </a:rPr>
              <a:t>supportlibrary</a:t>
            </a:r>
            <a:r>
              <a:rPr lang="en-US" dirty="0"/>
              <a:t> for backward compatibility.</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62</a:t>
            </a:fld>
            <a:endParaRPr lang="en-US"/>
          </a:p>
        </p:txBody>
      </p:sp>
    </p:spTree>
    <p:extLst>
      <p:ext uri="{BB962C8B-B14F-4D97-AF65-F5344CB8AC3E}">
        <p14:creationId xmlns:p14="http://schemas.microsoft.com/office/powerpoint/2010/main" val="2205271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View</a:t>
            </a:r>
          </a:p>
        </p:txBody>
      </p:sp>
      <p:sp>
        <p:nvSpPr>
          <p:cNvPr id="3" name="Content Placeholder 2"/>
          <p:cNvSpPr>
            <a:spLocks noGrp="1"/>
          </p:cNvSpPr>
          <p:nvPr>
            <p:ph idx="1"/>
          </p:nvPr>
        </p:nvSpPr>
        <p:spPr/>
        <p:txBody>
          <a:bodyPr/>
          <a:lstStyle/>
          <a:p>
            <a:r>
              <a:rPr lang="en-US" dirty="0"/>
              <a:t>Adapter and Adapter View are so popular, that every time you see any app with a List of items or Grid of items, you can say for sure that it is using Adapter and Adapter View.</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9723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63</a:t>
            </a:fld>
            <a:endParaRPr lang="en-US"/>
          </a:p>
        </p:txBody>
      </p:sp>
    </p:spTree>
    <p:extLst>
      <p:ext uri="{BB962C8B-B14F-4D97-AF65-F5344CB8AC3E}">
        <p14:creationId xmlns:p14="http://schemas.microsoft.com/office/powerpoint/2010/main" val="4129638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View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905000"/>
            <a:ext cx="75569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64</a:t>
            </a:fld>
            <a:endParaRPr lang="en-US"/>
          </a:p>
        </p:txBody>
      </p:sp>
    </p:spTree>
    <p:extLst>
      <p:ext uri="{BB962C8B-B14F-4D97-AF65-F5344CB8AC3E}">
        <p14:creationId xmlns:p14="http://schemas.microsoft.com/office/powerpoint/2010/main" val="1327331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dirty="0"/>
              <a:t>Types of layout</a:t>
            </a:r>
          </a:p>
          <a:p>
            <a:pPr lvl="1"/>
            <a:r>
              <a:rPr lang="en-US" dirty="0"/>
              <a:t>Linear Layout</a:t>
            </a:r>
          </a:p>
          <a:p>
            <a:pPr lvl="1"/>
            <a:r>
              <a:rPr lang="en-US" dirty="0"/>
              <a:t>Absolute Layout</a:t>
            </a:r>
          </a:p>
          <a:p>
            <a:pPr lvl="1"/>
            <a:r>
              <a:rPr lang="en-US" dirty="0"/>
              <a:t>Table Layout</a:t>
            </a:r>
          </a:p>
          <a:p>
            <a:pPr lvl="1"/>
            <a:r>
              <a:rPr lang="en-US" dirty="0"/>
              <a:t>Frame Layout</a:t>
            </a:r>
          </a:p>
          <a:p>
            <a:pPr lvl="1"/>
            <a:r>
              <a:rPr lang="en-US" dirty="0"/>
              <a:t>Relative Layout</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65</a:t>
            </a:fld>
            <a:endParaRPr lang="en-US"/>
          </a:p>
        </p:txBody>
      </p:sp>
    </p:spTree>
    <p:extLst>
      <p:ext uri="{BB962C8B-B14F-4D97-AF65-F5344CB8AC3E}">
        <p14:creationId xmlns:p14="http://schemas.microsoft.com/office/powerpoint/2010/main" val="1614123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a:solidFill>
                  <a:srgbClr val="FF0000"/>
                </a:solidFill>
              </a:rPr>
              <a:t>Linear Layout</a:t>
            </a:r>
          </a:p>
          <a:p>
            <a:pPr lvl="1"/>
            <a:r>
              <a:rPr lang="en-US" dirty="0"/>
              <a:t>Linear layout is further divided into horizontal and vertical layout. It means it can arrange views in a single column or in a single row. Here is the code of linear layout(vertical) that includes a text view.</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86200"/>
            <a:ext cx="6781800" cy="243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66</a:t>
            </a:fld>
            <a:endParaRPr lang="en-US"/>
          </a:p>
        </p:txBody>
      </p:sp>
    </p:spTree>
    <p:extLst>
      <p:ext uri="{BB962C8B-B14F-4D97-AF65-F5344CB8AC3E}">
        <p14:creationId xmlns:p14="http://schemas.microsoft.com/office/powerpoint/2010/main" val="11009204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AbsoluteLayout</a:t>
            </a:r>
            <a:endParaRPr lang="en-US" b="1" dirty="0">
              <a:solidFill>
                <a:srgbClr val="FF0000"/>
              </a:solidFill>
            </a:endParaRPr>
          </a:p>
          <a:p>
            <a:pPr lvl="1"/>
            <a:r>
              <a:rPr lang="en-US" dirty="0"/>
              <a:t>The </a:t>
            </a:r>
            <a:r>
              <a:rPr lang="en-US" dirty="0" err="1"/>
              <a:t>AbsoluteLayout</a:t>
            </a:r>
            <a:r>
              <a:rPr lang="en-US" dirty="0"/>
              <a:t> enables you to specify the exact location of its children. It can be declared like this.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3048000"/>
            <a:ext cx="690506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67</a:t>
            </a:fld>
            <a:endParaRPr lang="en-US"/>
          </a:p>
        </p:txBody>
      </p:sp>
    </p:spTree>
    <p:extLst>
      <p:ext uri="{BB962C8B-B14F-4D97-AF65-F5344CB8AC3E}">
        <p14:creationId xmlns:p14="http://schemas.microsoft.com/office/powerpoint/2010/main" val="842374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TableLayout</a:t>
            </a:r>
            <a:endParaRPr lang="en-US" b="1" dirty="0">
              <a:solidFill>
                <a:srgbClr val="FF0000"/>
              </a:solidFill>
            </a:endParaRPr>
          </a:p>
          <a:p>
            <a:pPr lvl="1"/>
            <a:r>
              <a:rPr lang="en-US" dirty="0"/>
              <a:t>The </a:t>
            </a:r>
            <a:r>
              <a:rPr lang="en-US" dirty="0" err="1"/>
              <a:t>TableLayout</a:t>
            </a:r>
            <a:r>
              <a:rPr lang="en-US" dirty="0"/>
              <a:t> groups views into rows and columns. It can be declared like this.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7999"/>
            <a:ext cx="5791200" cy="361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68</a:t>
            </a:fld>
            <a:endParaRPr lang="en-US"/>
          </a:p>
        </p:txBody>
      </p:sp>
    </p:spTree>
    <p:extLst>
      <p:ext uri="{BB962C8B-B14F-4D97-AF65-F5344CB8AC3E}">
        <p14:creationId xmlns:p14="http://schemas.microsoft.com/office/powerpoint/2010/main" val="1877596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dirty="0" err="1">
                <a:solidFill>
                  <a:srgbClr val="FF0000"/>
                </a:solidFill>
              </a:rPr>
              <a:t>RelativeLayout</a:t>
            </a:r>
            <a:endParaRPr lang="en-US" dirty="0">
              <a:solidFill>
                <a:srgbClr val="FF0000"/>
              </a:solidFill>
            </a:endParaRPr>
          </a:p>
          <a:p>
            <a:pPr lvl="1"/>
            <a:r>
              <a:rPr lang="en-US" dirty="0"/>
              <a:t>The </a:t>
            </a:r>
            <a:r>
              <a:rPr lang="en-US" dirty="0" err="1"/>
              <a:t>RelativeLayout</a:t>
            </a:r>
            <a:r>
              <a:rPr lang="en-US" dirty="0"/>
              <a:t> enables you to specify how child views are positioned relative to each other. It can be declared like this.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70" y="3429000"/>
            <a:ext cx="72946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69</a:t>
            </a:fld>
            <a:endParaRPr lang="en-US"/>
          </a:p>
        </p:txBody>
      </p:sp>
    </p:spTree>
    <p:extLst>
      <p:ext uri="{BB962C8B-B14F-4D97-AF65-F5344CB8AC3E}">
        <p14:creationId xmlns:p14="http://schemas.microsoft.com/office/powerpoint/2010/main" val="341603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Lifecycle methods</a:t>
            </a:r>
          </a:p>
        </p:txBody>
      </p:sp>
      <p:pic>
        <p:nvPicPr>
          <p:cNvPr id="2050" name="Picture 2" descr="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1" y="0"/>
            <a:ext cx="8089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FA0AF89C-70CD-4175-BBAF-353196C29AB9}" type="slidenum">
              <a:rPr lang="en-US" smtClean="0"/>
              <a:pPr/>
              <a:t>7</a:t>
            </a:fld>
            <a:endParaRPr lang="en-US"/>
          </a:p>
        </p:txBody>
      </p:sp>
    </p:spTree>
    <p:extLst>
      <p:ext uri="{BB962C8B-B14F-4D97-AF65-F5344CB8AC3E}">
        <p14:creationId xmlns:p14="http://schemas.microsoft.com/office/powerpoint/2010/main" val="3365662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Layouts</a:t>
            </a:r>
          </a:p>
        </p:txBody>
      </p:sp>
      <p:sp>
        <p:nvSpPr>
          <p:cNvPr id="3" name="Content Placeholder 2"/>
          <p:cNvSpPr>
            <a:spLocks noGrp="1"/>
          </p:cNvSpPr>
          <p:nvPr>
            <p:ph idx="1"/>
          </p:nvPr>
        </p:nvSpPr>
        <p:spPr/>
        <p:txBody>
          <a:bodyPr/>
          <a:lstStyle/>
          <a:p>
            <a:r>
              <a:rPr lang="en-US" b="1" dirty="0" err="1">
                <a:solidFill>
                  <a:srgbClr val="FF0000"/>
                </a:solidFill>
              </a:rPr>
              <a:t>FrameLayout</a:t>
            </a:r>
            <a:endParaRPr lang="en-US" b="1" dirty="0">
              <a:solidFill>
                <a:srgbClr val="FF0000"/>
              </a:solidFill>
            </a:endParaRPr>
          </a:p>
          <a:p>
            <a:pPr lvl="1"/>
            <a:r>
              <a:rPr lang="en-US" dirty="0"/>
              <a:t>The </a:t>
            </a:r>
            <a:r>
              <a:rPr lang="en-US" dirty="0" err="1"/>
              <a:t>FrameLayout</a:t>
            </a:r>
            <a:r>
              <a:rPr lang="en-US" dirty="0"/>
              <a:t> is a placeholder on screen that you can use to display a single view. It can be declared like this.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48300" cy="327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70</a:t>
            </a:fld>
            <a:endParaRPr lang="en-US"/>
          </a:p>
        </p:txBody>
      </p:sp>
    </p:spTree>
    <p:extLst>
      <p:ext uri="{BB962C8B-B14F-4D97-AF65-F5344CB8AC3E}">
        <p14:creationId xmlns:p14="http://schemas.microsoft.com/office/powerpoint/2010/main" val="2794703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Widgets</a:t>
            </a:r>
          </a:p>
        </p:txBody>
      </p:sp>
      <p:sp>
        <p:nvSpPr>
          <p:cNvPr id="3" name="Content Placeholder 2"/>
          <p:cNvSpPr>
            <a:spLocks noGrp="1"/>
          </p:cNvSpPr>
          <p:nvPr>
            <p:ph idx="1"/>
          </p:nvPr>
        </p:nvSpPr>
        <p:spPr/>
        <p:txBody>
          <a:bodyPr/>
          <a:lstStyle/>
          <a:p>
            <a:r>
              <a:rPr lang="en-US" dirty="0"/>
              <a:t>App widgets can be thought of as a small window or controller for an Android app that can be embedded in another application (like the </a:t>
            </a:r>
            <a:r>
              <a:rPr lang="en-US" dirty="0" err="1"/>
              <a:t>homescreen</a:t>
            </a:r>
            <a:r>
              <a:rPr lang="en-US" dirty="0"/>
              <a:t>). </a:t>
            </a:r>
          </a:p>
          <a:p>
            <a:r>
              <a:rPr lang="en-US" dirty="0"/>
              <a:t>They can be very useful, allowing users to view or control an app without actually launching it. </a:t>
            </a:r>
          </a:p>
        </p:txBody>
      </p:sp>
      <p:pic>
        <p:nvPicPr>
          <p:cNvPr id="1026" name="Picture 2" descr="Image result for app wid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3682092"/>
            <a:ext cx="3603238" cy="31432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71</a:t>
            </a:fld>
            <a:endParaRPr lang="en-US"/>
          </a:p>
        </p:txBody>
      </p:sp>
      <p:sp>
        <p:nvSpPr>
          <p:cNvPr id="6" name="TextBox 5">
            <a:extLst>
              <a:ext uri="{FF2B5EF4-FFF2-40B4-BE49-F238E27FC236}">
                <a16:creationId xmlns:a16="http://schemas.microsoft.com/office/drawing/2014/main" id="{63F55473-CEA2-2DFF-4FD1-D080451BDA09}"/>
              </a:ext>
            </a:extLst>
          </p:cNvPr>
          <p:cNvSpPr txBox="1"/>
          <p:nvPr/>
        </p:nvSpPr>
        <p:spPr>
          <a:xfrm>
            <a:off x="5257800" y="4419600"/>
            <a:ext cx="2667000" cy="1200329"/>
          </a:xfrm>
          <a:prstGeom prst="rect">
            <a:avLst/>
          </a:prstGeom>
          <a:noFill/>
        </p:spPr>
        <p:txBody>
          <a:bodyPr wrap="square">
            <a:spAutoFit/>
          </a:bodyPr>
          <a:lstStyle/>
          <a:p>
            <a:r>
              <a:rPr lang="en-US" sz="2400" dirty="0">
                <a:latin typeface="Cambria" pitchFamily="18" charset="0"/>
                <a:ea typeface="Cambria" pitchFamily="18" charset="0"/>
              </a:rPr>
              <a:t>music widget, weather widget, clock widget  </a:t>
            </a:r>
            <a:r>
              <a:rPr lang="en-US" sz="2400" dirty="0" err="1">
                <a:latin typeface="Cambria" pitchFamily="18" charset="0"/>
                <a:ea typeface="Cambria" pitchFamily="18" charset="0"/>
              </a:rPr>
              <a:t>etc</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550298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Widgets</a:t>
            </a:r>
          </a:p>
        </p:txBody>
      </p:sp>
      <p:sp>
        <p:nvSpPr>
          <p:cNvPr id="3" name="Content Placeholder 2"/>
          <p:cNvSpPr>
            <a:spLocks noGrp="1"/>
          </p:cNvSpPr>
          <p:nvPr>
            <p:ph idx="1"/>
          </p:nvPr>
        </p:nvSpPr>
        <p:spPr/>
        <p:txBody>
          <a:bodyPr/>
          <a:lstStyle/>
          <a:p>
            <a:r>
              <a:rPr lang="en-US" dirty="0"/>
              <a:t>App widgets are miniature application views that can be embedded in other applications (such as the home screen) and receive periodic updates.</a:t>
            </a:r>
          </a:p>
          <a:p>
            <a:r>
              <a:rPr lang="en-US" dirty="0"/>
              <a:t>An app component that is able to hold other widgets is called an app widget host (or widget host). </a:t>
            </a:r>
          </a:p>
        </p:txBody>
      </p:sp>
      <p:sp>
        <p:nvSpPr>
          <p:cNvPr id="5" name="Slide Number Placeholder 4"/>
          <p:cNvSpPr>
            <a:spLocks noGrp="1"/>
          </p:cNvSpPr>
          <p:nvPr>
            <p:ph type="sldNum" sz="quarter" idx="12"/>
          </p:nvPr>
        </p:nvSpPr>
        <p:spPr/>
        <p:txBody>
          <a:bodyPr/>
          <a:lstStyle/>
          <a:p>
            <a:fld id="{FA0AF89C-70CD-4175-BBAF-353196C29AB9}" type="slidenum">
              <a:rPr lang="en-US" smtClean="0"/>
              <a:pPr/>
              <a:t>72</a:t>
            </a:fld>
            <a:endParaRPr lang="en-US"/>
          </a:p>
        </p:txBody>
      </p:sp>
      <p:pic>
        <p:nvPicPr>
          <p:cNvPr id="4" name="Picture 2" descr="Example of music widget">
            <a:extLst>
              <a:ext uri="{FF2B5EF4-FFF2-40B4-BE49-F238E27FC236}">
                <a16:creationId xmlns:a16="http://schemas.microsoft.com/office/drawing/2014/main" id="{D12C1BA8-F823-9D84-6BA6-AF3A1B84A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191250" cy="20528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DD2630-1D3F-1214-BD7F-A82A4F4B3ECB}"/>
              </a:ext>
            </a:extLst>
          </p:cNvPr>
          <p:cNvSpPr txBox="1"/>
          <p:nvPr/>
        </p:nvSpPr>
        <p:spPr>
          <a:xfrm>
            <a:off x="0" y="6374564"/>
            <a:ext cx="4572000" cy="461665"/>
          </a:xfrm>
          <a:prstGeom prst="rect">
            <a:avLst/>
          </a:prstGeom>
          <a:noFill/>
        </p:spPr>
        <p:txBody>
          <a:bodyPr wrap="square">
            <a:spAutoFit/>
          </a:bodyPr>
          <a:lstStyle/>
          <a:p>
            <a:r>
              <a:rPr lang="en-IN" sz="2400" i="0" dirty="0">
                <a:solidFill>
                  <a:srgbClr val="000000"/>
                </a:solidFill>
                <a:effectLst/>
                <a:latin typeface="Android Euclid"/>
                <a:hlinkClick r:id="rId3"/>
              </a:rPr>
              <a:t>To Create a simple widget</a:t>
            </a:r>
            <a:endParaRPr lang="en-IN" sz="2400" dirty="0"/>
          </a:p>
        </p:txBody>
      </p:sp>
    </p:spTree>
    <p:extLst>
      <p:ext uri="{BB962C8B-B14F-4D97-AF65-F5344CB8AC3E}">
        <p14:creationId xmlns:p14="http://schemas.microsoft.com/office/powerpoint/2010/main" val="3672415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lstStyle/>
          <a:p>
            <a:r>
              <a:rPr lang="en-US" i="1" dirty="0">
                <a:solidFill>
                  <a:srgbClr val="00B0F0"/>
                </a:solidFill>
              </a:rPr>
              <a:t>Android 5.0</a:t>
            </a:r>
            <a:r>
              <a:rPr lang="en-US" dirty="0"/>
              <a:t> brings Material design to Android and gives you an expanded UI toolkit for integrating the new design patterns easily in your apps.</a:t>
            </a:r>
          </a:p>
          <a:p>
            <a:r>
              <a:rPr lang="en-US" dirty="0"/>
              <a:t>New </a:t>
            </a:r>
            <a:r>
              <a:rPr lang="en-US" i="1" dirty="0">
                <a:solidFill>
                  <a:srgbClr val="00B0F0"/>
                </a:solidFill>
              </a:rPr>
              <a:t>3D views</a:t>
            </a:r>
            <a:r>
              <a:rPr lang="en-US" dirty="0"/>
              <a:t> let you set a z-level to raise elements off of the view hierarchy and cast </a:t>
            </a:r>
            <a:r>
              <a:rPr lang="en-US" i="1" dirty="0">
                <a:solidFill>
                  <a:srgbClr val="00B0F0"/>
                </a:solidFill>
              </a:rPr>
              <a:t>realtime shadows</a:t>
            </a:r>
            <a:r>
              <a:rPr lang="en-US" dirty="0"/>
              <a:t>, even as they move.</a:t>
            </a:r>
          </a:p>
          <a:p>
            <a:r>
              <a:rPr lang="en-US" dirty="0"/>
              <a:t>Built-in </a:t>
            </a:r>
            <a:r>
              <a:rPr lang="en-US" i="1" dirty="0">
                <a:solidFill>
                  <a:srgbClr val="00B0F0"/>
                </a:solidFill>
              </a:rPr>
              <a:t>activity transitions</a:t>
            </a:r>
            <a:r>
              <a:rPr lang="en-US" dirty="0"/>
              <a:t> take the user seamlessly from one state to another with beautiful, animated motion.</a:t>
            </a:r>
          </a:p>
          <a:p>
            <a:r>
              <a:rPr lang="en-US" dirty="0"/>
              <a:t>The material theme adds transitions for your activities, including the ability to use </a:t>
            </a:r>
            <a:r>
              <a:rPr lang="en-US" i="1" dirty="0">
                <a:solidFill>
                  <a:srgbClr val="00B0F0"/>
                </a:solidFill>
              </a:rPr>
              <a:t>shared visual elements</a:t>
            </a:r>
            <a:r>
              <a:rPr lang="en-US" dirty="0"/>
              <a:t> across activities.</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73</a:t>
            </a:fld>
            <a:endParaRPr lang="en-US"/>
          </a:p>
        </p:txBody>
      </p:sp>
    </p:spTree>
    <p:extLst>
      <p:ext uri="{BB962C8B-B14F-4D97-AF65-F5344CB8AC3E}">
        <p14:creationId xmlns:p14="http://schemas.microsoft.com/office/powerpoint/2010/main" val="15910327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normAutofit lnSpcReduction="10000"/>
          </a:bodyPr>
          <a:lstStyle/>
          <a:p>
            <a:r>
              <a:rPr lang="en-US" dirty="0"/>
              <a:t>A new system-managed processing thread called </a:t>
            </a:r>
            <a:r>
              <a:rPr lang="en-US" i="1" dirty="0" err="1">
                <a:solidFill>
                  <a:srgbClr val="00B0F0"/>
                </a:solidFill>
              </a:rPr>
              <a:t>RenderThread</a:t>
            </a:r>
            <a:r>
              <a:rPr lang="en-US" dirty="0"/>
              <a:t> keeps animations smooth even when there are delays in the main UI thread.</a:t>
            </a:r>
          </a:p>
          <a:p>
            <a:r>
              <a:rPr lang="en-US" i="1" dirty="0">
                <a:solidFill>
                  <a:srgbClr val="00B0F0"/>
                </a:solidFill>
              </a:rPr>
              <a:t>ART runtime</a:t>
            </a:r>
            <a:r>
              <a:rPr lang="en-US" dirty="0"/>
              <a:t>, built from the ground up to support a mix of ahead-of-time (AOT), just-in-time (JIT), and interpreted code. </a:t>
            </a:r>
          </a:p>
          <a:p>
            <a:r>
              <a:rPr lang="en-US" dirty="0"/>
              <a:t>It’s supported on ARM, x86, and MIPS architectures and is fully 64-bit compatible.</a:t>
            </a:r>
          </a:p>
          <a:p>
            <a:r>
              <a:rPr lang="en-US" dirty="0"/>
              <a:t>ART improves app performance and responsiveness. Efficient garbage collection reduces the number and duration of pauses for GC events, which fit comfortably within the v-sync window so your app doesn’t skip frames.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74</a:t>
            </a:fld>
            <a:endParaRPr lang="en-US"/>
          </a:p>
        </p:txBody>
      </p:sp>
    </p:spTree>
    <p:extLst>
      <p:ext uri="{BB962C8B-B14F-4D97-AF65-F5344CB8AC3E}">
        <p14:creationId xmlns:p14="http://schemas.microsoft.com/office/powerpoint/2010/main" val="1924144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lstStyle/>
          <a:p>
            <a:r>
              <a:rPr lang="en-US" dirty="0"/>
              <a:t>ART also dynamically moves memory to optimize performance for foreground uses.</a:t>
            </a:r>
          </a:p>
          <a:p>
            <a:r>
              <a:rPr lang="en-US" dirty="0">
                <a:solidFill>
                  <a:srgbClr val="FF0000"/>
                </a:solidFill>
              </a:rPr>
              <a:t>Notifications</a:t>
            </a:r>
          </a:p>
          <a:p>
            <a:pPr lvl="1"/>
            <a:r>
              <a:rPr lang="en-US" dirty="0"/>
              <a:t>Notifications in Android 5.0 are more visible, accessible, and configurable.</a:t>
            </a:r>
          </a:p>
          <a:p>
            <a:pPr lvl="1"/>
            <a:r>
              <a:rPr lang="en-US" dirty="0"/>
              <a:t>Varying notification details may appear </a:t>
            </a:r>
            <a:r>
              <a:rPr lang="en-US" i="1" dirty="0">
                <a:solidFill>
                  <a:srgbClr val="00B0F0"/>
                </a:solidFill>
              </a:rPr>
              <a:t>on the lock screen</a:t>
            </a:r>
            <a:r>
              <a:rPr lang="en-US" dirty="0"/>
              <a:t> if desired by the user. Users may elect to allow none, some, or all notification content to be shown on a secure lock screen.</a:t>
            </a:r>
          </a:p>
          <a:p>
            <a:pPr lvl="1"/>
            <a:r>
              <a:rPr lang="en-US" dirty="0">
                <a:hlinkClick r:id="rId2" action="ppaction://hlinkfile"/>
              </a:rPr>
              <a:t>Lollipop Material design video link</a:t>
            </a:r>
            <a:endParaRPr lang="en-US" dirty="0"/>
          </a:p>
          <a:p>
            <a:pPr lvl="1"/>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75</a:t>
            </a:fld>
            <a:endParaRPr lang="en-US"/>
          </a:p>
        </p:txBody>
      </p:sp>
      <p:sp>
        <p:nvSpPr>
          <p:cNvPr id="5" name="Rectangle 4"/>
          <p:cNvSpPr/>
          <p:nvPr/>
        </p:nvSpPr>
        <p:spPr>
          <a:xfrm>
            <a:off x="1905000" y="5943600"/>
            <a:ext cx="3287182" cy="646331"/>
          </a:xfrm>
          <a:prstGeom prst="rect">
            <a:avLst/>
          </a:prstGeom>
        </p:spPr>
        <p:txBody>
          <a:bodyPr wrap="none">
            <a:spAutoFit/>
          </a:bodyPr>
          <a:lstStyle/>
          <a:p>
            <a:r>
              <a:rPr lang="en-US" dirty="0">
                <a:hlinkClick r:id="rId3"/>
              </a:rPr>
              <a:t>https://youtu.be/cAGMdQd8OZY</a:t>
            </a:r>
            <a:endParaRPr lang="en-US" dirty="0"/>
          </a:p>
          <a:p>
            <a:endParaRPr lang="en-US" dirty="0"/>
          </a:p>
        </p:txBody>
      </p:sp>
    </p:spTree>
    <p:extLst>
      <p:ext uri="{BB962C8B-B14F-4D97-AF65-F5344CB8AC3E}">
        <p14:creationId xmlns:p14="http://schemas.microsoft.com/office/powerpoint/2010/main" val="334752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Lollipop Material design</a:t>
            </a:r>
          </a:p>
        </p:txBody>
      </p:sp>
      <p:sp>
        <p:nvSpPr>
          <p:cNvPr id="3" name="Content Placeholder 2"/>
          <p:cNvSpPr>
            <a:spLocks noGrp="1"/>
          </p:cNvSpPr>
          <p:nvPr>
            <p:ph idx="1"/>
          </p:nvPr>
        </p:nvSpPr>
        <p:spPr/>
        <p:txBody>
          <a:bodyPr/>
          <a:lstStyle/>
          <a:p>
            <a:r>
              <a:rPr lang="en-US" dirty="0"/>
              <a:t>ART also dynamically moves memory to optimize performance for foreground uses.</a:t>
            </a:r>
          </a:p>
          <a:p>
            <a:r>
              <a:rPr lang="en-US" dirty="0">
                <a:solidFill>
                  <a:srgbClr val="FF0000"/>
                </a:solidFill>
              </a:rPr>
              <a:t>Notifications</a:t>
            </a:r>
          </a:p>
          <a:p>
            <a:pPr lvl="1"/>
            <a:r>
              <a:rPr lang="en-US" dirty="0"/>
              <a:t>Notifications in Android 5.0 are more visible, accessible, and configurable.</a:t>
            </a:r>
          </a:p>
          <a:p>
            <a:pPr lvl="1"/>
            <a:r>
              <a:rPr lang="en-US" dirty="0"/>
              <a:t>Varying notification details may appear </a:t>
            </a:r>
            <a:r>
              <a:rPr lang="en-US" i="1" dirty="0">
                <a:solidFill>
                  <a:srgbClr val="00B0F0"/>
                </a:solidFill>
              </a:rPr>
              <a:t>on the lock screen</a:t>
            </a:r>
            <a:r>
              <a:rPr lang="en-US" dirty="0"/>
              <a:t> if desired by the user. Users may elect to allow none, some, or all notification content to be shown on a secure lock screen.</a:t>
            </a:r>
          </a:p>
          <a:p>
            <a:pPr lvl="1"/>
            <a:r>
              <a:rPr lang="en-US" dirty="0">
                <a:hlinkClick r:id="rId2" action="ppaction://hlinkfile"/>
              </a:rPr>
              <a:t>Lollipop Material design video link</a:t>
            </a:r>
            <a:endParaRPr lang="en-US" dirty="0"/>
          </a:p>
          <a:p>
            <a:pPr lvl="1"/>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76</a:t>
            </a:fld>
            <a:endParaRPr lang="en-US"/>
          </a:p>
        </p:txBody>
      </p:sp>
      <p:sp>
        <p:nvSpPr>
          <p:cNvPr id="5" name="Rectangle 4"/>
          <p:cNvSpPr/>
          <p:nvPr/>
        </p:nvSpPr>
        <p:spPr>
          <a:xfrm>
            <a:off x="1905000" y="5943600"/>
            <a:ext cx="3287182" cy="646331"/>
          </a:xfrm>
          <a:prstGeom prst="rect">
            <a:avLst/>
          </a:prstGeom>
        </p:spPr>
        <p:txBody>
          <a:bodyPr wrap="none">
            <a:spAutoFit/>
          </a:bodyPr>
          <a:lstStyle/>
          <a:p>
            <a:r>
              <a:rPr lang="en-US" dirty="0">
                <a:hlinkClick r:id="rId3"/>
              </a:rPr>
              <a:t>https://youtu.be/cAGMdQd8OZY</a:t>
            </a:r>
            <a:endParaRPr lang="en-US" dirty="0"/>
          </a:p>
          <a:p>
            <a:endParaRPr lang="en-US" dirty="0"/>
          </a:p>
        </p:txBody>
      </p:sp>
      <p:pic>
        <p:nvPicPr>
          <p:cNvPr id="7" name="Picture 6">
            <a:extLst>
              <a:ext uri="{FF2B5EF4-FFF2-40B4-BE49-F238E27FC236}">
                <a16:creationId xmlns:a16="http://schemas.microsoft.com/office/drawing/2014/main" id="{5D59CD02-6C87-3CE5-5C87-1DDEBEB2B2C1}"/>
              </a:ext>
            </a:extLst>
          </p:cNvPr>
          <p:cNvPicPr>
            <a:picLocks noChangeAspect="1"/>
          </p:cNvPicPr>
          <p:nvPr/>
        </p:nvPicPr>
        <p:blipFill>
          <a:blip r:embed="rId4"/>
          <a:stretch>
            <a:fillRect/>
          </a:stretch>
        </p:blipFill>
        <p:spPr>
          <a:xfrm>
            <a:off x="304800" y="1295400"/>
            <a:ext cx="8095853" cy="4551695"/>
          </a:xfrm>
          <a:prstGeom prst="rect">
            <a:avLst/>
          </a:prstGeom>
        </p:spPr>
      </p:pic>
    </p:spTree>
    <p:extLst>
      <p:ext uri="{BB962C8B-B14F-4D97-AF65-F5344CB8AC3E}">
        <p14:creationId xmlns:p14="http://schemas.microsoft.com/office/powerpoint/2010/main" val="34153439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CardLayout</a:t>
            </a:r>
            <a:r>
              <a:rPr lang="en-US" dirty="0"/>
              <a:t>/ </a:t>
            </a:r>
            <a:r>
              <a:rPr lang="en-US" dirty="0" err="1"/>
              <a:t>CardView</a:t>
            </a:r>
            <a:endParaRPr lang="en-US" dirty="0"/>
          </a:p>
        </p:txBody>
      </p:sp>
      <p:sp>
        <p:nvSpPr>
          <p:cNvPr id="3" name="Content Placeholder 2"/>
          <p:cNvSpPr>
            <a:spLocks noGrp="1"/>
          </p:cNvSpPr>
          <p:nvPr>
            <p:ph idx="1"/>
          </p:nvPr>
        </p:nvSpPr>
        <p:spPr/>
        <p:txBody>
          <a:bodyPr>
            <a:normAutofit/>
          </a:bodyPr>
          <a:lstStyle/>
          <a:p>
            <a:r>
              <a:rPr lang="en-US" dirty="0" err="1">
                <a:solidFill>
                  <a:srgbClr val="C00000"/>
                </a:solidFill>
              </a:rPr>
              <a:t>CardView</a:t>
            </a:r>
            <a:r>
              <a:rPr lang="en-US" dirty="0"/>
              <a:t> represents the information in a card manner with a drop shadow called </a:t>
            </a:r>
            <a:r>
              <a:rPr lang="en-US" dirty="0">
                <a:solidFill>
                  <a:srgbClr val="C00000"/>
                </a:solidFill>
              </a:rPr>
              <a:t>elevation</a:t>
            </a:r>
            <a:r>
              <a:rPr lang="en-US" dirty="0"/>
              <a:t> and corner radius which looks consistent across the platform. </a:t>
            </a:r>
          </a:p>
          <a:p>
            <a:pPr algn="l"/>
            <a:r>
              <a:rPr lang="en-US" dirty="0" err="1"/>
              <a:t>CardView</a:t>
            </a:r>
            <a:r>
              <a:rPr lang="en-US" dirty="0"/>
              <a:t> was introduced in </a:t>
            </a:r>
            <a:br>
              <a:rPr lang="en-US" dirty="0"/>
            </a:br>
            <a:r>
              <a:rPr lang="en-US" dirty="0"/>
              <a:t>Material Design in API level 21 </a:t>
            </a:r>
            <a:br>
              <a:rPr lang="en-US" dirty="0"/>
            </a:br>
            <a:r>
              <a:rPr lang="en-US" dirty="0"/>
              <a:t>(Android 5.0 </a:t>
            </a:r>
            <a:r>
              <a:rPr lang="en-US" dirty="0" err="1"/>
              <a:t>i.e</a:t>
            </a:r>
            <a:r>
              <a:rPr lang="en-US" dirty="0"/>
              <a:t> Lollipop).</a:t>
            </a:r>
          </a:p>
        </p:txBody>
      </p:sp>
      <p:sp>
        <p:nvSpPr>
          <p:cNvPr id="4" name="Slide Number Placeholder 3"/>
          <p:cNvSpPr>
            <a:spLocks noGrp="1"/>
          </p:cNvSpPr>
          <p:nvPr>
            <p:ph type="sldNum" sz="quarter" idx="12"/>
          </p:nvPr>
        </p:nvSpPr>
        <p:spPr/>
        <p:txBody>
          <a:bodyPr/>
          <a:lstStyle/>
          <a:p>
            <a:fld id="{FA0AF89C-70CD-4175-BBAF-353196C29AB9}" type="slidenum">
              <a:rPr lang="en-US" smtClean="0"/>
              <a:pPr/>
              <a:t>77</a:t>
            </a:fld>
            <a:endParaRPr lang="en-US"/>
          </a:p>
        </p:txBody>
      </p:sp>
      <p:pic>
        <p:nvPicPr>
          <p:cNvPr id="2050" name="Picture 2" descr="CardView Example in Android Studio">
            <a:extLst>
              <a:ext uri="{FF2B5EF4-FFF2-40B4-BE49-F238E27FC236}">
                <a16:creationId xmlns:a16="http://schemas.microsoft.com/office/drawing/2014/main" id="{E663BCC5-5364-5233-7F3E-C3A546178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823" y="2819400"/>
            <a:ext cx="231906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622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CardView</a:t>
            </a:r>
            <a:endParaRPr lang="en-US" dirty="0"/>
          </a:p>
        </p:txBody>
      </p:sp>
      <p:sp>
        <p:nvSpPr>
          <p:cNvPr id="3" name="Content Placeholder 2"/>
          <p:cNvSpPr>
            <a:spLocks noGrp="1"/>
          </p:cNvSpPr>
          <p:nvPr>
            <p:ph idx="1"/>
          </p:nvPr>
        </p:nvSpPr>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Menlo"/>
              </a:rPr>
              <a:t>&lt;android.support.v7.widget.CardView</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android:id</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"@+id/</a:t>
            </a:r>
            <a:r>
              <a:rPr kumimoji="0" lang="en-US" altLang="en-US" b="0" i="0" u="none" strike="noStrike" cap="none" normalizeH="0" baseline="0" dirty="0" err="1">
                <a:ln>
                  <a:noFill/>
                </a:ln>
                <a:solidFill>
                  <a:srgbClr val="008800"/>
                </a:solidFill>
                <a:effectLst/>
                <a:latin typeface="Menlo"/>
              </a:rPr>
              <a:t>card_view</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android:layout_width</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"250dp"</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android:layout_height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"250dp"</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android:layout_gravity</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"center"</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card_view:cardElevation</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"30dp"</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card_view:cardBackgroundColor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"#000"</a:t>
            </a:r>
            <a:r>
              <a:rPr kumimoji="0" lang="en-US" altLang="en-US" b="0" i="0" u="none" strike="noStrike" cap="none" normalizeH="0" baseline="0" dirty="0">
                <a:ln>
                  <a:noFill/>
                </a:ln>
                <a:solidFill>
                  <a:srgbClr val="000088"/>
                </a:solidFill>
                <a:effectLst/>
                <a:latin typeface="Menl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80000"/>
                </a:solidFill>
                <a:effectLst/>
                <a:latin typeface="Menlo"/>
              </a:rPr>
              <a:t>&lt;!-- card elevation value 30dp and black background --&gt;</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a:ln>
                  <a:noFill/>
                </a:ln>
                <a:solidFill>
                  <a:srgbClr val="000088"/>
                </a:solidFill>
                <a:effectLst/>
                <a:latin typeface="Menlo"/>
              </a:rPr>
              <a:t>&lt;</a:t>
            </a:r>
            <a:r>
              <a:rPr kumimoji="0" lang="en-US" altLang="en-US" b="0" i="0" u="none" strike="noStrike" cap="none" normalizeH="0" baseline="0" dirty="0" err="1">
                <a:ln>
                  <a:noFill/>
                </a:ln>
                <a:solidFill>
                  <a:srgbClr val="000088"/>
                </a:solidFill>
                <a:effectLst/>
                <a:latin typeface="Menlo"/>
              </a:rPr>
              <a:t>TextView</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android:layout_width</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match_parent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android:layout_height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match_parent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err="1">
                <a:ln>
                  <a:noFill/>
                </a:ln>
                <a:solidFill>
                  <a:srgbClr val="660066"/>
                </a:solidFill>
                <a:effectLst/>
                <a:latin typeface="Menlo"/>
              </a:rPr>
              <a:t>android:text</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AbhiAndroid</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60066"/>
                </a:solidFill>
                <a:effectLst/>
                <a:latin typeface="Menlo"/>
              </a:rPr>
              <a:t>android:textColor</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err="1">
                <a:ln>
                  <a:noFill/>
                </a:ln>
                <a:solidFill>
                  <a:srgbClr val="008800"/>
                </a:solidFill>
                <a:effectLst/>
                <a:latin typeface="Menlo"/>
              </a:rPr>
              <a:t>fff</a:t>
            </a:r>
            <a:r>
              <a:rPr kumimoji="0" lang="en-US" altLang="en-US" b="0" i="0" u="none" strike="noStrike" cap="none" normalizeH="0" baseline="0" dirty="0">
                <a:ln>
                  <a:noFill/>
                </a:ln>
                <a:solidFill>
                  <a:srgbClr val="008800"/>
                </a:solidFill>
                <a:effectLst/>
                <a:latin typeface="Menlo"/>
              </a:rPr>
              <a:t>"</a:t>
            </a:r>
            <a:r>
              <a:rPr kumimoji="0" lang="en-US" altLang="en-US" b="0" i="0" u="none" strike="noStrike" cap="none" normalizeH="0" baseline="0" dirty="0">
                <a:ln>
                  <a:noFill/>
                </a:ln>
                <a:solidFill>
                  <a:srgbClr val="000000"/>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60066"/>
                </a:solidFill>
                <a:effectLst/>
                <a:latin typeface="Menlo"/>
              </a:rPr>
              <a:t>android:textSize</a:t>
            </a:r>
            <a:r>
              <a:rPr kumimoji="0" lang="en-US" altLang="en-US" b="0" i="0" u="none" strike="noStrike" cap="none" normalizeH="0" baseline="0" dirty="0">
                <a:ln>
                  <a:noFill/>
                </a:ln>
                <a:solidFill>
                  <a:srgbClr val="666600"/>
                </a:solidFill>
                <a:effectLst/>
                <a:latin typeface="Menlo"/>
              </a:rPr>
              <a:t>=</a:t>
            </a:r>
            <a:r>
              <a:rPr kumimoji="0" lang="en-US" altLang="en-US" b="0" i="0" u="none" strike="noStrike" cap="none" normalizeH="0" baseline="0" dirty="0">
                <a:ln>
                  <a:noFill/>
                </a:ln>
                <a:solidFill>
                  <a:srgbClr val="008800"/>
                </a:solidFill>
                <a:effectLst/>
                <a:latin typeface="Menlo"/>
              </a:rPr>
              <a:t>"20sp"</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a:ln>
                  <a:noFill/>
                </a:ln>
                <a:solidFill>
                  <a:srgbClr val="000088"/>
                </a:solidFill>
                <a:effectLst/>
                <a:latin typeface="Menlo"/>
              </a:rPr>
              <a:t>/&gt;</a:t>
            </a:r>
            <a:r>
              <a:rPr kumimoji="0" lang="en-US" altLang="en-US" b="0" i="0" u="none" strike="noStrike" cap="none" normalizeH="0" baseline="0" dirty="0">
                <a:ln>
                  <a:noFill/>
                </a:ln>
                <a:solidFill>
                  <a:srgbClr val="000000"/>
                </a:solidFill>
                <a:effectLst/>
                <a:latin typeface="Menlo"/>
              </a:rPr>
              <a:t> </a:t>
            </a:r>
            <a:r>
              <a:rPr kumimoji="0" lang="en-US" altLang="en-US" b="0" i="0" u="none" strike="noStrike" cap="none" normalizeH="0" baseline="0" dirty="0">
                <a:ln>
                  <a:noFill/>
                </a:ln>
                <a:solidFill>
                  <a:srgbClr val="000088"/>
                </a:solidFill>
                <a:effectLst/>
                <a:latin typeface="Menlo"/>
              </a:rPr>
              <a:t>&lt;/android.support.v7.widget.CardView&gt;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78</a:t>
            </a:fld>
            <a:endParaRPr lang="en-US"/>
          </a:p>
        </p:txBody>
      </p:sp>
      <p:pic>
        <p:nvPicPr>
          <p:cNvPr id="3076" name="Picture 4" descr="CardView cardElevation in Android">
            <a:extLst>
              <a:ext uri="{FF2B5EF4-FFF2-40B4-BE49-F238E27FC236}">
                <a16:creationId xmlns:a16="http://schemas.microsoft.com/office/drawing/2014/main" id="{D564F71A-7B18-29FE-BC14-60808A1FC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466975"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656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CardLayout</a:t>
            </a:r>
            <a:r>
              <a:rPr lang="en-US" dirty="0"/>
              <a:t>/ </a:t>
            </a:r>
            <a:r>
              <a:rPr lang="en-US" dirty="0" err="1"/>
              <a:t>CardView</a:t>
            </a:r>
            <a:endParaRPr lang="en-US" dirty="0"/>
          </a:p>
        </p:txBody>
      </p:sp>
      <p:sp>
        <p:nvSpPr>
          <p:cNvPr id="3" name="Content Placeholder 2"/>
          <p:cNvSpPr>
            <a:spLocks noGrp="1"/>
          </p:cNvSpPr>
          <p:nvPr>
            <p:ph idx="1"/>
          </p:nvPr>
        </p:nvSpPr>
        <p:spPr/>
        <p:txBody>
          <a:bodyPr>
            <a:normAutofit/>
          </a:bodyPr>
          <a:lstStyle/>
          <a:p>
            <a:pPr algn="l"/>
            <a:r>
              <a:rPr lang="en-US" b="1" i="0" dirty="0" err="1">
                <a:solidFill>
                  <a:srgbClr val="339600"/>
                </a:solidFill>
                <a:effectLst/>
                <a:latin typeface="+mj-lt"/>
              </a:rPr>
              <a:t>CardView</a:t>
            </a:r>
            <a:r>
              <a:rPr lang="en-US" b="1" i="0" dirty="0">
                <a:solidFill>
                  <a:srgbClr val="339600"/>
                </a:solidFill>
                <a:effectLst/>
                <a:latin typeface="+mj-lt"/>
              </a:rPr>
              <a:t> Example Using </a:t>
            </a:r>
          </a:p>
          <a:p>
            <a:pPr algn="l"/>
            <a:r>
              <a:rPr lang="en-US" b="1" i="0" u="none" strike="noStrike" dirty="0" err="1">
                <a:solidFill>
                  <a:srgbClr val="337AB7"/>
                </a:solidFill>
                <a:effectLst/>
                <a:latin typeface="+mj-lt"/>
                <a:hlinkClick r:id="rId2"/>
              </a:rPr>
              <a:t>RecyclerView</a:t>
            </a:r>
            <a:r>
              <a:rPr lang="en-US" b="1" i="0" dirty="0">
                <a:solidFill>
                  <a:srgbClr val="339600"/>
                </a:solidFill>
                <a:effectLst/>
                <a:latin typeface="+mj-lt"/>
              </a:rPr>
              <a:t> as </a:t>
            </a:r>
            <a:r>
              <a:rPr lang="en-US" b="1" i="0" dirty="0" err="1">
                <a:solidFill>
                  <a:srgbClr val="339600"/>
                </a:solidFill>
                <a:effectLst/>
                <a:latin typeface="+mj-lt"/>
              </a:rPr>
              <a:t>GridView</a:t>
            </a:r>
            <a:endParaRPr lang="en-US" b="0" i="0" dirty="0">
              <a:solidFill>
                <a:srgbClr val="339600"/>
              </a:solidFill>
              <a:effectLst/>
              <a:latin typeface="+mj-lt"/>
            </a:endParaRPr>
          </a:p>
        </p:txBody>
      </p:sp>
      <p:sp>
        <p:nvSpPr>
          <p:cNvPr id="4" name="Slide Number Placeholder 3"/>
          <p:cNvSpPr>
            <a:spLocks noGrp="1"/>
          </p:cNvSpPr>
          <p:nvPr>
            <p:ph type="sldNum" sz="quarter" idx="12"/>
          </p:nvPr>
        </p:nvSpPr>
        <p:spPr/>
        <p:txBody>
          <a:bodyPr/>
          <a:lstStyle/>
          <a:p>
            <a:fld id="{FA0AF89C-70CD-4175-BBAF-353196C29AB9}" type="slidenum">
              <a:rPr lang="en-US" smtClean="0"/>
              <a:pPr/>
              <a:t>79</a:t>
            </a:fld>
            <a:endParaRPr lang="en-US"/>
          </a:p>
        </p:txBody>
      </p:sp>
      <p:pic>
        <p:nvPicPr>
          <p:cNvPr id="4098" name="Picture 2" descr="CardView RecyclerView Example in Android">
            <a:extLst>
              <a:ext uri="{FF2B5EF4-FFF2-40B4-BE49-F238E27FC236}">
                <a16:creationId xmlns:a16="http://schemas.microsoft.com/office/drawing/2014/main" id="{CE55FA42-946B-7111-35AC-975F4D7AF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43000"/>
            <a:ext cx="3400926"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62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lnSpcReduction="10000"/>
          </a:bodyPr>
          <a:lstStyle/>
          <a:p>
            <a:r>
              <a:rPr lang="en-US" b="1" dirty="0"/>
              <a:t>package</a:t>
            </a:r>
            <a:r>
              <a:rPr lang="en-US" dirty="0"/>
              <a:t> </a:t>
            </a:r>
            <a:r>
              <a:rPr lang="en-US" dirty="0" err="1"/>
              <a:t>example.com.activitylifecycle</a:t>
            </a:r>
            <a:r>
              <a:rPr lang="en-US" dirty="0"/>
              <a:t>;  </a:t>
            </a:r>
          </a:p>
          <a:p>
            <a:r>
              <a:rPr lang="en-US" b="1" dirty="0"/>
              <a:t>import</a:t>
            </a:r>
            <a:r>
              <a:rPr lang="en-US" dirty="0"/>
              <a:t> android.app.Activity;  </a:t>
            </a:r>
          </a:p>
          <a:p>
            <a:r>
              <a:rPr lang="en-US" b="1" dirty="0"/>
              <a:t>import</a:t>
            </a:r>
            <a:r>
              <a:rPr lang="en-US" dirty="0"/>
              <a:t> android.os.Bundle;  </a:t>
            </a:r>
          </a:p>
          <a:p>
            <a:r>
              <a:rPr lang="en-US" b="1" dirty="0"/>
              <a:t>import</a:t>
            </a:r>
            <a:r>
              <a:rPr lang="en-US" dirty="0"/>
              <a:t> android.util.Log;    </a:t>
            </a:r>
          </a:p>
          <a:p>
            <a:r>
              <a:rPr lang="en-US" b="1" dirty="0"/>
              <a:t>public</a:t>
            </a:r>
            <a:r>
              <a:rPr lang="en-US" dirty="0"/>
              <a:t> </a:t>
            </a:r>
            <a:r>
              <a:rPr lang="en-US" b="1" dirty="0"/>
              <a:t>class</a:t>
            </a:r>
            <a:r>
              <a:rPr lang="en-US" dirty="0"/>
              <a:t> </a:t>
            </a:r>
            <a:r>
              <a:rPr lang="en-US" i="1" dirty="0">
                <a:solidFill>
                  <a:srgbClr val="FF0000"/>
                </a:solidFill>
              </a:rPr>
              <a:t>MainActivity</a:t>
            </a:r>
            <a:r>
              <a:rPr lang="en-US" dirty="0"/>
              <a:t> </a:t>
            </a:r>
            <a:r>
              <a:rPr lang="en-US" b="1" dirty="0"/>
              <a:t>extends</a:t>
            </a:r>
            <a:r>
              <a:rPr lang="en-US" dirty="0"/>
              <a:t> Activity {  </a:t>
            </a:r>
          </a:p>
          <a:p>
            <a:r>
              <a:rPr lang="en-US" dirty="0"/>
              <a:t>    @Override  </a:t>
            </a:r>
          </a:p>
          <a:p>
            <a:r>
              <a:rPr lang="en-US" dirty="0"/>
              <a:t>    </a:t>
            </a:r>
            <a:r>
              <a:rPr lang="en-US" b="1" dirty="0"/>
              <a:t>protected</a:t>
            </a:r>
            <a:r>
              <a:rPr lang="en-US" dirty="0"/>
              <a:t> </a:t>
            </a:r>
            <a:r>
              <a:rPr lang="en-US" b="1" dirty="0"/>
              <a:t>void</a:t>
            </a:r>
            <a:r>
              <a:rPr lang="en-US" dirty="0"/>
              <a:t> </a:t>
            </a:r>
            <a:r>
              <a:rPr lang="en-US" dirty="0" err="1"/>
              <a:t>onCreate</a:t>
            </a:r>
            <a:r>
              <a:rPr lang="en-US" dirty="0"/>
              <a:t>(Bundle savedInstanceState) {  </a:t>
            </a:r>
          </a:p>
          <a:p>
            <a:r>
              <a:rPr lang="en-US" dirty="0"/>
              <a:t>        </a:t>
            </a:r>
            <a:r>
              <a:rPr lang="en-US" b="1" dirty="0" err="1"/>
              <a:t>super</a:t>
            </a:r>
            <a:r>
              <a:rPr lang="en-US" dirty="0" err="1"/>
              <a:t>.onCreate</a:t>
            </a:r>
            <a:r>
              <a:rPr lang="en-US" dirty="0"/>
              <a:t>(</a:t>
            </a:r>
            <a:r>
              <a:rPr lang="en-US" dirty="0" err="1"/>
              <a:t>savedInstanceState</a:t>
            </a:r>
            <a:r>
              <a:rPr lang="en-US" dirty="0"/>
              <a:t>);  </a:t>
            </a:r>
          </a:p>
          <a:p>
            <a:r>
              <a:rPr lang="en-US" dirty="0"/>
              <a:t>        </a:t>
            </a:r>
            <a:r>
              <a:rPr lang="en-US" dirty="0" err="1"/>
              <a:t>setContentView</a:t>
            </a:r>
            <a:r>
              <a:rPr lang="en-US" dirty="0"/>
              <a:t>(</a:t>
            </a:r>
            <a:r>
              <a:rPr lang="en-US" dirty="0" err="1"/>
              <a:t>R.layout.activity_main</a:t>
            </a:r>
            <a:r>
              <a:rPr lang="en-US" dirty="0"/>
              <a:t>);  </a:t>
            </a:r>
          </a:p>
          <a:p>
            <a:r>
              <a:rPr lang="en-US" dirty="0"/>
              <a:t>        </a:t>
            </a:r>
            <a:r>
              <a:rPr lang="en-US" dirty="0" err="1"/>
              <a:t>Log.d</a:t>
            </a:r>
            <a:r>
              <a:rPr lang="en-US" dirty="0"/>
              <a:t>("</a:t>
            </a:r>
            <a:r>
              <a:rPr lang="en-US" dirty="0" err="1"/>
              <a:t>lifecycle","onCreate</a:t>
            </a:r>
            <a:r>
              <a:rPr lang="en-US" dirty="0"/>
              <a:t> invoked");  </a:t>
            </a:r>
          </a:p>
          <a:p>
            <a:r>
              <a:rPr lang="en-US" dirty="0"/>
              <a:t>    }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a:t>
            </a:fld>
            <a:endParaRPr lang="en-US"/>
          </a:p>
        </p:txBody>
      </p:sp>
    </p:spTree>
    <p:extLst>
      <p:ext uri="{BB962C8B-B14F-4D97-AF65-F5344CB8AC3E}">
        <p14:creationId xmlns:p14="http://schemas.microsoft.com/office/powerpoint/2010/main" val="21162336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normAutofit/>
          </a:bodyPr>
          <a:lstStyle/>
          <a:p>
            <a:r>
              <a:rPr lang="en-GB" dirty="0"/>
              <a:t>The </a:t>
            </a:r>
            <a:r>
              <a:rPr lang="en-GB" dirty="0" err="1"/>
              <a:t>RecyclerView</a:t>
            </a:r>
            <a:r>
              <a:rPr lang="en-GB" dirty="0"/>
              <a:t> class </a:t>
            </a:r>
            <a:r>
              <a:rPr lang="en-GB" dirty="0">
                <a:solidFill>
                  <a:srgbClr val="C00000"/>
                </a:solidFill>
              </a:rPr>
              <a:t>extends</a:t>
            </a:r>
            <a:r>
              <a:rPr lang="en-GB" dirty="0"/>
              <a:t> the </a:t>
            </a:r>
            <a:r>
              <a:rPr lang="en-GB" dirty="0" err="1">
                <a:solidFill>
                  <a:srgbClr val="C00000"/>
                </a:solidFill>
              </a:rPr>
              <a:t>ViewGroup</a:t>
            </a:r>
            <a:r>
              <a:rPr lang="en-GB" dirty="0"/>
              <a:t> class and </a:t>
            </a:r>
            <a:r>
              <a:rPr lang="en-GB" dirty="0">
                <a:solidFill>
                  <a:srgbClr val="C00000"/>
                </a:solidFill>
              </a:rPr>
              <a:t>implements</a:t>
            </a:r>
            <a:r>
              <a:rPr lang="en-GB" dirty="0"/>
              <a:t> </a:t>
            </a:r>
            <a:r>
              <a:rPr lang="en-GB" dirty="0" err="1">
                <a:solidFill>
                  <a:srgbClr val="C00000"/>
                </a:solidFill>
              </a:rPr>
              <a:t>ScrollingView</a:t>
            </a:r>
            <a:r>
              <a:rPr lang="en-GB" dirty="0"/>
              <a:t> interface.</a:t>
            </a:r>
          </a:p>
          <a:p>
            <a:r>
              <a:rPr lang="en-GB" dirty="0" err="1"/>
              <a:t>RecyclerView</a:t>
            </a:r>
            <a:r>
              <a:rPr lang="en-GB" dirty="0"/>
              <a:t> is a </a:t>
            </a:r>
            <a:r>
              <a:rPr lang="en-GB" dirty="0" err="1"/>
              <a:t>ViewGroup</a:t>
            </a:r>
            <a:r>
              <a:rPr lang="en-GB" dirty="0"/>
              <a:t> added to the android studio as a </a:t>
            </a:r>
            <a:r>
              <a:rPr lang="en-GB" dirty="0">
                <a:solidFill>
                  <a:srgbClr val="C00000"/>
                </a:solidFill>
              </a:rPr>
              <a:t>successor of the </a:t>
            </a:r>
            <a:r>
              <a:rPr lang="en-GB" dirty="0" err="1">
                <a:solidFill>
                  <a:srgbClr val="002060"/>
                </a:solidFill>
              </a:rPr>
              <a:t>GridView</a:t>
            </a:r>
            <a:r>
              <a:rPr lang="en-GB" dirty="0">
                <a:solidFill>
                  <a:srgbClr val="002060"/>
                </a:solidFill>
              </a:rPr>
              <a:t> and </a:t>
            </a:r>
            <a:r>
              <a:rPr lang="en-GB" dirty="0" err="1">
                <a:solidFill>
                  <a:srgbClr val="002060"/>
                </a:solidFill>
              </a:rPr>
              <a:t>ListView</a:t>
            </a:r>
            <a:r>
              <a:rPr lang="en-GB" dirty="0">
                <a:solidFill>
                  <a:srgbClr val="C00000"/>
                </a:solidFill>
              </a:rPr>
              <a:t>. </a:t>
            </a:r>
          </a:p>
          <a:p>
            <a:r>
              <a:rPr lang="en-GB" dirty="0"/>
              <a:t>It is introduced in Marshmallow. </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80</a:t>
            </a:fld>
            <a:endParaRPr lang="en-US"/>
          </a:p>
        </p:txBody>
      </p:sp>
    </p:spTree>
    <p:extLst>
      <p:ext uri="{BB962C8B-B14F-4D97-AF65-F5344CB8AC3E}">
        <p14:creationId xmlns:p14="http://schemas.microsoft.com/office/powerpoint/2010/main" val="616170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normAutofit/>
          </a:bodyPr>
          <a:lstStyle/>
          <a:p>
            <a:r>
              <a:rPr lang="en-US" dirty="0"/>
              <a:t>The </a:t>
            </a:r>
            <a:r>
              <a:rPr lang="en-US" i="1" dirty="0" err="1">
                <a:solidFill>
                  <a:srgbClr val="00B0F0"/>
                </a:solidFill>
              </a:rPr>
              <a:t>RecyclerView</a:t>
            </a:r>
            <a:r>
              <a:rPr lang="en-US" dirty="0"/>
              <a:t> class supports the display of a collection of data.</a:t>
            </a:r>
          </a:p>
          <a:p>
            <a:r>
              <a:rPr lang="en-US" dirty="0"/>
              <a:t>It is a modernized version of the </a:t>
            </a:r>
            <a:r>
              <a:rPr lang="en-US" dirty="0">
                <a:solidFill>
                  <a:srgbClr val="00B0F0"/>
                </a:solidFill>
              </a:rPr>
              <a:t>ListView</a:t>
            </a:r>
            <a:r>
              <a:rPr lang="en-US" dirty="0"/>
              <a:t> and the </a:t>
            </a:r>
            <a:r>
              <a:rPr lang="en-US" dirty="0">
                <a:solidFill>
                  <a:srgbClr val="00B0F0"/>
                </a:solidFill>
              </a:rPr>
              <a:t>GridView</a:t>
            </a:r>
            <a:r>
              <a:rPr lang="en-US" dirty="0"/>
              <a:t> classes provided by the Android framework. </a:t>
            </a:r>
          </a:p>
          <a:p>
            <a:r>
              <a:rPr lang="en-US" dirty="0"/>
              <a:t>Recycler view addresses several issues that the existing widgets have.</a:t>
            </a:r>
          </a:p>
          <a:p>
            <a:r>
              <a:rPr lang="en-US" dirty="0"/>
              <a:t>It enforced a programming style that results in good performance.</a:t>
            </a:r>
          </a:p>
          <a:p>
            <a:r>
              <a:rPr lang="en-US" dirty="0"/>
              <a:t>It also comes with default animations for removing and adding elements.</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81</a:t>
            </a:fld>
            <a:endParaRPr lang="en-US"/>
          </a:p>
        </p:txBody>
      </p:sp>
    </p:spTree>
    <p:extLst>
      <p:ext uri="{BB962C8B-B14F-4D97-AF65-F5344CB8AC3E}">
        <p14:creationId xmlns:p14="http://schemas.microsoft.com/office/powerpoint/2010/main" val="4024062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RecyclerView</a:t>
            </a:r>
            <a:endParaRPr lang="en-US" dirty="0"/>
          </a:p>
        </p:txBody>
      </p:sp>
      <p:sp>
        <p:nvSpPr>
          <p:cNvPr id="3" name="Content Placeholder 2"/>
          <p:cNvSpPr>
            <a:spLocks noGrp="1"/>
          </p:cNvSpPr>
          <p:nvPr>
            <p:ph idx="1"/>
          </p:nvPr>
        </p:nvSpPr>
        <p:spPr/>
        <p:txBody>
          <a:bodyPr/>
          <a:lstStyle/>
          <a:p>
            <a:r>
              <a:rPr lang="en-US" i="1" dirty="0" err="1">
                <a:solidFill>
                  <a:srgbClr val="00B0F0"/>
                </a:solidFill>
              </a:rPr>
              <a:t>RecyclerView</a:t>
            </a:r>
            <a:r>
              <a:rPr lang="en-US" dirty="0"/>
              <a:t> allow to use different layout managers for positioning items.</a:t>
            </a:r>
          </a:p>
          <a:p>
            <a:r>
              <a:rPr lang="en-US" dirty="0"/>
              <a:t>Recycler view uses a </a:t>
            </a:r>
            <a:r>
              <a:rPr lang="en-US" i="1" dirty="0">
                <a:solidFill>
                  <a:srgbClr val="00B0F0"/>
                </a:solidFill>
              </a:rPr>
              <a:t>ViewHolder</a:t>
            </a:r>
            <a:r>
              <a:rPr lang="en-US" dirty="0"/>
              <a:t> to store references to the views for one entry in the recycler view.</a:t>
            </a:r>
          </a:p>
          <a:p>
            <a:r>
              <a:rPr lang="en-US" dirty="0"/>
              <a:t>A </a:t>
            </a:r>
            <a:r>
              <a:rPr lang="en-US" i="1" dirty="0">
                <a:solidFill>
                  <a:srgbClr val="00B0F0"/>
                </a:solidFill>
              </a:rPr>
              <a:t>ViewHolder</a:t>
            </a:r>
            <a:r>
              <a:rPr lang="en-US" dirty="0"/>
              <a:t> class is a static inner class in your adapter which holds references to the relevant views.</a:t>
            </a:r>
          </a:p>
          <a:p>
            <a:r>
              <a:rPr lang="en-US" dirty="0"/>
              <a:t>With these references your code can avoid the time-consuming </a:t>
            </a:r>
            <a:r>
              <a:rPr lang="en-US" i="1" dirty="0">
                <a:solidFill>
                  <a:srgbClr val="00B0F0"/>
                </a:solidFill>
              </a:rPr>
              <a:t>findViewById()</a:t>
            </a:r>
            <a:r>
              <a:rPr lang="en-US" dirty="0"/>
              <a:t> method to update the widgets with new data.</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82</a:t>
            </a:fld>
            <a:endParaRPr lang="en-US"/>
          </a:p>
        </p:txBody>
      </p:sp>
      <p:sp>
        <p:nvSpPr>
          <p:cNvPr id="5" name="Rectangle 4"/>
          <p:cNvSpPr/>
          <p:nvPr/>
        </p:nvSpPr>
        <p:spPr>
          <a:xfrm>
            <a:off x="1752600" y="6019800"/>
            <a:ext cx="5867400" cy="646331"/>
          </a:xfrm>
          <a:prstGeom prst="rect">
            <a:avLst/>
          </a:prstGeom>
        </p:spPr>
        <p:txBody>
          <a:bodyPr wrap="square">
            <a:spAutoFit/>
          </a:bodyPr>
          <a:lstStyle/>
          <a:p>
            <a:r>
              <a:rPr lang="en-US" dirty="0">
                <a:hlinkClick r:id="rId2"/>
              </a:rPr>
              <a:t>https://youtu.be/QW0o21ZjmDM</a:t>
            </a:r>
            <a:endParaRPr lang="en-US" dirty="0"/>
          </a:p>
          <a:p>
            <a:endParaRPr lang="en-US" dirty="0"/>
          </a:p>
        </p:txBody>
      </p:sp>
    </p:spTree>
    <p:extLst>
      <p:ext uri="{BB962C8B-B14F-4D97-AF65-F5344CB8AC3E}">
        <p14:creationId xmlns:p14="http://schemas.microsoft.com/office/powerpoint/2010/main" val="12014861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p:txBody>
          <a:bodyPr/>
          <a:lstStyle/>
          <a:p>
            <a:r>
              <a:rPr lang="en-GB" dirty="0"/>
              <a:t>Android Fragment is the </a:t>
            </a:r>
            <a:r>
              <a:rPr lang="en-GB" dirty="0">
                <a:solidFill>
                  <a:srgbClr val="C00000"/>
                </a:solidFill>
              </a:rPr>
              <a:t>part of activity</a:t>
            </a:r>
            <a:r>
              <a:rPr lang="en-GB" dirty="0"/>
              <a:t>, it is also known as sub-activity. </a:t>
            </a:r>
          </a:p>
          <a:p>
            <a:r>
              <a:rPr lang="en-GB" dirty="0"/>
              <a:t>A Fragment is a </a:t>
            </a:r>
            <a:r>
              <a:rPr lang="en-GB" dirty="0">
                <a:solidFill>
                  <a:srgbClr val="C00000"/>
                </a:solidFill>
              </a:rPr>
              <a:t>piece of an activity </a:t>
            </a:r>
            <a:r>
              <a:rPr lang="en-GB" dirty="0"/>
              <a:t>which enable </a:t>
            </a:r>
            <a:r>
              <a:rPr lang="en-GB" b="1" dirty="0">
                <a:solidFill>
                  <a:srgbClr val="002060"/>
                </a:solidFill>
              </a:rPr>
              <a:t>more modular activity design</a:t>
            </a:r>
            <a:r>
              <a:rPr lang="en-GB" dirty="0"/>
              <a:t>.</a:t>
            </a:r>
          </a:p>
          <a:p>
            <a:r>
              <a:rPr lang="en-GB" dirty="0"/>
              <a:t>There can be </a:t>
            </a:r>
            <a:r>
              <a:rPr lang="en-GB" dirty="0">
                <a:solidFill>
                  <a:srgbClr val="C00000"/>
                </a:solidFill>
              </a:rPr>
              <a:t>more than one </a:t>
            </a:r>
            <a:r>
              <a:rPr lang="en-GB" dirty="0"/>
              <a:t>fragment in an activity.</a:t>
            </a:r>
          </a:p>
          <a:p>
            <a:r>
              <a:rPr lang="en-GB" dirty="0"/>
              <a:t>Fragments represent </a:t>
            </a:r>
            <a:r>
              <a:rPr lang="en-GB" dirty="0">
                <a:solidFill>
                  <a:srgbClr val="C00000"/>
                </a:solidFill>
              </a:rPr>
              <a:t>multiple screen in</a:t>
            </a:r>
            <a:r>
              <a:rPr lang="en-GB" dirty="0"/>
              <a:t>side one </a:t>
            </a:r>
            <a:r>
              <a:rPr lang="en-GB" dirty="0">
                <a:solidFill>
                  <a:srgbClr val="C00000"/>
                </a:solidFill>
              </a:rPr>
              <a:t>activity</a:t>
            </a:r>
            <a:r>
              <a:rPr lang="en-US" dirty="0"/>
              <a: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83</a:t>
            </a:fld>
            <a:endParaRPr lang="en-US"/>
          </a:p>
        </p:txBody>
      </p:sp>
    </p:spTree>
    <p:extLst>
      <p:ext uri="{BB962C8B-B14F-4D97-AF65-F5344CB8AC3E}">
        <p14:creationId xmlns:p14="http://schemas.microsoft.com/office/powerpoint/2010/main" val="32682691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p:txBody>
          <a:bodyPr/>
          <a:lstStyle/>
          <a:p>
            <a:r>
              <a:rPr lang="en-US" dirty="0"/>
              <a:t>A Fragment represents a </a:t>
            </a:r>
            <a:r>
              <a:rPr lang="en-US" dirty="0">
                <a:solidFill>
                  <a:srgbClr val="C00000"/>
                </a:solidFill>
              </a:rPr>
              <a:t>behavior</a:t>
            </a:r>
            <a:r>
              <a:rPr lang="en-US" dirty="0"/>
              <a:t> or a portion </a:t>
            </a:r>
            <a:r>
              <a:rPr lang="en-US" dirty="0">
                <a:solidFill>
                  <a:srgbClr val="C00000"/>
                </a:solidFill>
              </a:rPr>
              <a:t>of user interface </a:t>
            </a:r>
            <a:r>
              <a:rPr lang="en-US" dirty="0"/>
              <a:t>in a </a:t>
            </a:r>
            <a:r>
              <a:rPr lang="en-US" dirty="0">
                <a:solidFill>
                  <a:srgbClr val="7030A0"/>
                </a:solidFill>
              </a:rPr>
              <a:t>FragmentActivity</a:t>
            </a:r>
            <a:r>
              <a:rPr lang="en-US" dirty="0"/>
              <a:t>. </a:t>
            </a:r>
          </a:p>
          <a:p>
            <a:r>
              <a:rPr lang="en-US" dirty="0"/>
              <a:t>You can combine multiple fragments in a single activity to build a multi-pane UI and reuse a fragment in multiple activities.</a:t>
            </a:r>
          </a:p>
          <a:p>
            <a:r>
              <a:rPr lang="en-US" dirty="0"/>
              <a:t>A fragment must always be </a:t>
            </a:r>
            <a:r>
              <a:rPr lang="en-US" dirty="0">
                <a:solidFill>
                  <a:srgbClr val="C00000"/>
                </a:solidFill>
              </a:rPr>
              <a:t>hosted in an activity. </a:t>
            </a:r>
          </a:p>
          <a:p>
            <a:r>
              <a:rPr lang="en-US" dirty="0"/>
              <a:t>The </a:t>
            </a:r>
            <a:r>
              <a:rPr lang="en-US" dirty="0">
                <a:solidFill>
                  <a:srgbClr val="C00000"/>
                </a:solidFill>
              </a:rPr>
              <a:t>fragment's lifecycle </a:t>
            </a:r>
            <a:r>
              <a:rPr lang="en-US" dirty="0"/>
              <a:t>is directly affected by the host </a:t>
            </a:r>
            <a:r>
              <a:rPr lang="en-US" dirty="0">
                <a:solidFill>
                  <a:srgbClr val="C00000"/>
                </a:solidFill>
              </a:rPr>
              <a:t>activity's lifecycle</a:t>
            </a:r>
            <a:r>
              <a:rPr lang="en-US" dirty="0"/>
              <a:t>.</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84</a:t>
            </a:fld>
            <a:endParaRPr lang="en-US"/>
          </a:p>
        </p:txBody>
      </p:sp>
    </p:spTree>
    <p:extLst>
      <p:ext uri="{BB962C8B-B14F-4D97-AF65-F5344CB8AC3E}">
        <p14:creationId xmlns:p14="http://schemas.microsoft.com/office/powerpoint/2010/main" val="3268269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sp>
        <p:nvSpPr>
          <p:cNvPr id="3" name="Content Placeholder 2"/>
          <p:cNvSpPr>
            <a:spLocks noGrp="1"/>
          </p:cNvSpPr>
          <p:nvPr>
            <p:ph idx="1"/>
          </p:nvPr>
        </p:nvSpPr>
        <p:spPr>
          <a:xfrm>
            <a:off x="381000" y="1295400"/>
            <a:ext cx="7620000" cy="4800600"/>
          </a:xfrm>
        </p:spPr>
        <p:txBody>
          <a:bodyPr>
            <a:normAutofit/>
          </a:bodyPr>
          <a:lstStyle/>
          <a:p>
            <a:r>
              <a:rPr lang="en-GB" sz="1800" dirty="0"/>
              <a:t>The application can embed two fragments in Activity A, when running on a tablet-sized device. </a:t>
            </a:r>
          </a:p>
          <a:p>
            <a:r>
              <a:rPr lang="en-GB" sz="1800" dirty="0"/>
              <a:t>On a handset-sized screen, there's not enough room for both fragments, so Activity A </a:t>
            </a:r>
            <a:r>
              <a:rPr lang="en-GB" sz="1800" dirty="0" err="1"/>
              <a:t>i`ncludes</a:t>
            </a:r>
            <a:r>
              <a:rPr lang="en-GB" sz="1800" dirty="0"/>
              <a:t> only the fragment for the list of articles, and when the user selects an article, it starts Activity B, which includes the second fragment to read the article.</a:t>
            </a:r>
            <a:endParaRPr lang="en-US" sz="1800"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85</a:t>
            </a:fld>
            <a:endParaRPr lang="en-US"/>
          </a:p>
        </p:txBody>
      </p:sp>
      <p:pic>
        <p:nvPicPr>
          <p:cNvPr id="100354" name="Picture 2" descr="Android Fragment"/>
          <p:cNvPicPr>
            <a:picLocks noChangeAspect="1" noChangeArrowheads="1"/>
          </p:cNvPicPr>
          <p:nvPr/>
        </p:nvPicPr>
        <p:blipFill>
          <a:blip r:embed="rId2"/>
          <a:srcRect/>
          <a:stretch>
            <a:fillRect/>
          </a:stretch>
        </p:blipFill>
        <p:spPr bwMode="auto">
          <a:xfrm>
            <a:off x="1143000" y="3048000"/>
            <a:ext cx="6553200" cy="3779792"/>
          </a:xfrm>
          <a:prstGeom prst="rect">
            <a:avLst/>
          </a:prstGeom>
          <a:noFill/>
        </p:spPr>
      </p:pic>
    </p:spTree>
    <p:extLst>
      <p:ext uri="{BB962C8B-B14F-4D97-AF65-F5344CB8AC3E}">
        <p14:creationId xmlns:p14="http://schemas.microsoft.com/office/powerpoint/2010/main" val="32682691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lstStyle/>
          <a:p>
            <a:r>
              <a:rPr lang="en-US" dirty="0"/>
              <a:t>Android fragments have their own </a:t>
            </a:r>
            <a:r>
              <a:rPr lang="en-US" dirty="0">
                <a:solidFill>
                  <a:srgbClr val="C00000"/>
                </a:solidFill>
              </a:rPr>
              <a:t>life cycle </a:t>
            </a:r>
            <a:r>
              <a:rPr lang="en-US" dirty="0"/>
              <a:t>very </a:t>
            </a:r>
            <a:r>
              <a:rPr lang="en-US" dirty="0">
                <a:solidFill>
                  <a:srgbClr val="C00000"/>
                </a:solidFill>
              </a:rPr>
              <a:t>similar to an android activity</a:t>
            </a:r>
            <a:r>
              <a:rPr lang="en-US" dirty="0"/>
              <a:t>. This section briefs different stages of its life cycle.</a:t>
            </a:r>
          </a:p>
        </p:txBody>
      </p:sp>
      <p:pic>
        <p:nvPicPr>
          <p:cNvPr id="2050" name="Picture 2" descr="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0"/>
            <a:ext cx="7086601"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AF89C-70CD-4175-BBAF-353196C29AB9}" type="slidenum">
              <a:rPr lang="en-US" smtClean="0"/>
              <a:pPr/>
              <a:t>86</a:t>
            </a:fld>
            <a:endParaRPr lang="en-US"/>
          </a:p>
        </p:txBody>
      </p:sp>
    </p:spTree>
    <p:extLst>
      <p:ext uri="{BB962C8B-B14F-4D97-AF65-F5344CB8AC3E}">
        <p14:creationId xmlns:p14="http://schemas.microsoft.com/office/powerpoint/2010/main" val="2265132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FA0AF89C-70CD-4175-BBAF-353196C29AB9}" type="slidenum">
              <a:rPr lang="en-US" smtClean="0"/>
              <a:pPr/>
              <a:t>87</a:t>
            </a:fld>
            <a:endParaRPr lang="en-US"/>
          </a:p>
        </p:txBody>
      </p:sp>
      <p:pic>
        <p:nvPicPr>
          <p:cNvPr id="5122" name="Picture 2" descr="fragment lifecycle states and their relation both the fragment's&#10;            lifecycle callbacks and the fragment's view lifecycle"/>
          <p:cNvPicPr>
            <a:picLocks noChangeAspect="1" noChangeArrowheads="1"/>
          </p:cNvPicPr>
          <p:nvPr/>
        </p:nvPicPr>
        <p:blipFill>
          <a:blip r:embed="rId2"/>
          <a:srcRect/>
          <a:stretch>
            <a:fillRect/>
          </a:stretch>
        </p:blipFill>
        <p:spPr bwMode="auto">
          <a:xfrm>
            <a:off x="1981200" y="1173720"/>
            <a:ext cx="4648200" cy="5684280"/>
          </a:xfrm>
          <a:prstGeom prst="rect">
            <a:avLst/>
          </a:prstGeom>
          <a:noFill/>
        </p:spPr>
      </p:pic>
    </p:spTree>
    <p:extLst>
      <p:ext uri="{BB962C8B-B14F-4D97-AF65-F5344CB8AC3E}">
        <p14:creationId xmlns:p14="http://schemas.microsoft.com/office/powerpoint/2010/main" val="22651320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a:bodyPr>
          <a:lstStyle/>
          <a:p>
            <a:r>
              <a:rPr lang="en-US" i="1" dirty="0" err="1">
                <a:solidFill>
                  <a:srgbClr val="00B0F0"/>
                </a:solidFill>
              </a:rPr>
              <a:t>OnAttach</a:t>
            </a:r>
            <a:r>
              <a:rPr lang="en-US" i="1" dirty="0">
                <a:solidFill>
                  <a:srgbClr val="00B0F0"/>
                </a:solidFill>
              </a:rPr>
              <a:t>() </a:t>
            </a:r>
            <a:r>
              <a:rPr lang="en-US" dirty="0"/>
              <a:t>The fragment instance is associated with an activity instance.</a:t>
            </a:r>
          </a:p>
          <a:p>
            <a:r>
              <a:rPr lang="en-US" dirty="0"/>
              <a:t>The fragment and the activity is not fully initialized. Typically you get in this method a reference to the activity which uses the fragment for further initialization work.</a:t>
            </a:r>
          </a:p>
          <a:p>
            <a:r>
              <a:rPr lang="en-GB" dirty="0"/>
              <a:t>it is called </a:t>
            </a:r>
            <a:r>
              <a:rPr lang="en-GB" dirty="0">
                <a:solidFill>
                  <a:srgbClr val="C00000"/>
                </a:solidFill>
              </a:rPr>
              <a:t>only once </a:t>
            </a:r>
            <a:r>
              <a:rPr lang="en-GB" dirty="0"/>
              <a:t>when it is </a:t>
            </a:r>
            <a:r>
              <a:rPr lang="en-GB" dirty="0">
                <a:solidFill>
                  <a:srgbClr val="C00000"/>
                </a:solidFill>
              </a:rPr>
              <a:t>attached with activity</a:t>
            </a:r>
            <a:r>
              <a:rPr lang="en-GB" dirty="0"/>
              <a:t>.</a:t>
            </a:r>
            <a:endParaRPr lang="en-US" dirty="0"/>
          </a:p>
          <a:p>
            <a:r>
              <a:rPr lang="en-US" i="1" dirty="0">
                <a:solidFill>
                  <a:srgbClr val="00B0F0"/>
                </a:solidFill>
              </a:rPr>
              <a:t>onCreate()</a:t>
            </a:r>
            <a:r>
              <a:rPr lang="en-US" dirty="0"/>
              <a:t> The system calls this method when </a:t>
            </a:r>
            <a:r>
              <a:rPr lang="en-US" dirty="0">
                <a:solidFill>
                  <a:srgbClr val="C00000"/>
                </a:solidFill>
              </a:rPr>
              <a:t>creating the fragment</a:t>
            </a:r>
            <a:r>
              <a:rPr lang="en-US" dirty="0"/>
              <a:t>.</a:t>
            </a:r>
          </a:p>
          <a:p>
            <a:r>
              <a:rPr lang="en-US" dirty="0"/>
              <a:t>You should initialize essential components of the fragment that you want to retain when the fragment is paused or stopped, then resumed.</a:t>
            </a:r>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88</a:t>
            </a:fld>
            <a:endParaRPr lang="en-US"/>
          </a:p>
        </p:txBody>
      </p:sp>
    </p:spTree>
    <p:extLst>
      <p:ext uri="{BB962C8B-B14F-4D97-AF65-F5344CB8AC3E}">
        <p14:creationId xmlns:p14="http://schemas.microsoft.com/office/powerpoint/2010/main" val="18216851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lnSpcReduction="10000"/>
          </a:bodyPr>
          <a:lstStyle/>
          <a:p>
            <a:r>
              <a:rPr lang="en-US" i="1" dirty="0">
                <a:solidFill>
                  <a:srgbClr val="00B0F0"/>
                </a:solidFill>
              </a:rPr>
              <a:t>onCreateView()</a:t>
            </a:r>
            <a:r>
              <a:rPr lang="en-US" dirty="0"/>
              <a:t> The system calls this callback when it's time for the fragment to </a:t>
            </a:r>
            <a:r>
              <a:rPr lang="en-US" dirty="0">
                <a:solidFill>
                  <a:srgbClr val="C00000"/>
                </a:solidFill>
              </a:rPr>
              <a:t>draw its user interface for the first time</a:t>
            </a:r>
            <a:r>
              <a:rPr lang="en-US" dirty="0"/>
              <a:t>.</a:t>
            </a:r>
          </a:p>
          <a:p>
            <a:r>
              <a:rPr lang="en-US" dirty="0"/>
              <a:t>To draw a UI for your fragment, you must return a </a:t>
            </a:r>
            <a:r>
              <a:rPr lang="en-US" i="1" dirty="0">
                <a:solidFill>
                  <a:srgbClr val="00B0F0"/>
                </a:solidFill>
              </a:rPr>
              <a:t>View</a:t>
            </a:r>
            <a:r>
              <a:rPr lang="en-US" dirty="0"/>
              <a:t> component from this method that is the root of your fragment's layout. </a:t>
            </a:r>
          </a:p>
          <a:p>
            <a:r>
              <a:rPr lang="en-US" dirty="0"/>
              <a:t>You can return null if the fragment does not provide a UI.</a:t>
            </a:r>
          </a:p>
          <a:p>
            <a:r>
              <a:rPr lang="en-US" i="1" dirty="0">
                <a:solidFill>
                  <a:srgbClr val="00B0F0"/>
                </a:solidFill>
              </a:rPr>
              <a:t>onActivityCreated() </a:t>
            </a:r>
            <a:r>
              <a:rPr lang="en-US" dirty="0"/>
              <a:t>The onActivityCreated() is called after the onCreateView() method when the </a:t>
            </a:r>
            <a:r>
              <a:rPr lang="en-US" dirty="0">
                <a:solidFill>
                  <a:srgbClr val="C00000"/>
                </a:solidFill>
              </a:rPr>
              <a:t>host activity is created.</a:t>
            </a:r>
            <a:r>
              <a:rPr lang="en-US" dirty="0"/>
              <a:t> </a:t>
            </a:r>
          </a:p>
          <a:p>
            <a:r>
              <a:rPr lang="en-US" dirty="0"/>
              <a:t>Activity and fragment instance have been created as well as the view hierarchy of the activity.</a:t>
            </a:r>
          </a:p>
        </p:txBody>
      </p:sp>
      <p:sp>
        <p:nvSpPr>
          <p:cNvPr id="4" name="Slide Number Placeholder 3"/>
          <p:cNvSpPr>
            <a:spLocks noGrp="1"/>
          </p:cNvSpPr>
          <p:nvPr>
            <p:ph type="sldNum" sz="quarter" idx="12"/>
          </p:nvPr>
        </p:nvSpPr>
        <p:spPr/>
        <p:txBody>
          <a:bodyPr/>
          <a:lstStyle/>
          <a:p>
            <a:fld id="{FA0AF89C-70CD-4175-BBAF-353196C29AB9}" type="slidenum">
              <a:rPr lang="en-US" smtClean="0"/>
              <a:pPr/>
              <a:t>89</a:t>
            </a:fld>
            <a:endParaRPr lang="en-US"/>
          </a:p>
        </p:txBody>
      </p:sp>
    </p:spTree>
    <p:extLst>
      <p:ext uri="{BB962C8B-B14F-4D97-AF65-F5344CB8AC3E}">
        <p14:creationId xmlns:p14="http://schemas.microsoft.com/office/powerpoint/2010/main" val="117032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MainActivity.java</a:t>
            </a:r>
            <a:endParaRPr lang="en-US" dirty="0"/>
          </a:p>
        </p:txBody>
      </p:sp>
      <p:sp>
        <p:nvSpPr>
          <p:cNvPr id="3" name="Content Placeholder 2"/>
          <p:cNvSpPr>
            <a:spLocks noGrp="1"/>
          </p:cNvSpPr>
          <p:nvPr>
            <p:ph idx="1"/>
          </p:nvPr>
        </p:nvSpPr>
        <p:spPr/>
        <p:txBody>
          <a:bodyPr>
            <a:normAutofit/>
          </a:bodyPr>
          <a:lstStyle/>
          <a:p>
            <a:r>
              <a:rPr lang="en-US" dirty="0"/>
              <a:t>    @Override  </a:t>
            </a:r>
          </a:p>
          <a:p>
            <a:r>
              <a:rPr lang="en-US" dirty="0"/>
              <a:t>    </a:t>
            </a:r>
            <a:r>
              <a:rPr lang="en-US" b="1" dirty="0"/>
              <a:t>protected</a:t>
            </a:r>
            <a:r>
              <a:rPr lang="en-US" dirty="0"/>
              <a:t> </a:t>
            </a:r>
            <a:r>
              <a:rPr lang="en-US" b="1" dirty="0"/>
              <a:t>void</a:t>
            </a:r>
            <a:r>
              <a:rPr lang="en-US" dirty="0"/>
              <a:t> </a:t>
            </a:r>
            <a:r>
              <a:rPr lang="en-US" dirty="0" err="1"/>
              <a:t>onStart</a:t>
            </a:r>
            <a:r>
              <a:rPr lang="en-US" dirty="0"/>
              <a:t>() {  </a:t>
            </a:r>
          </a:p>
          <a:p>
            <a:r>
              <a:rPr lang="en-US" dirty="0"/>
              <a:t>        </a:t>
            </a:r>
            <a:r>
              <a:rPr lang="en-US" b="1" dirty="0" err="1"/>
              <a:t>super</a:t>
            </a:r>
            <a:r>
              <a:rPr lang="en-US" dirty="0" err="1"/>
              <a:t>.onStart</a:t>
            </a:r>
            <a:r>
              <a:rPr lang="en-US" dirty="0"/>
              <a:t>();  </a:t>
            </a:r>
          </a:p>
          <a:p>
            <a:r>
              <a:rPr lang="en-US" dirty="0"/>
              <a:t>        </a:t>
            </a:r>
            <a:r>
              <a:rPr lang="en-US" dirty="0" err="1"/>
              <a:t>Log.d</a:t>
            </a:r>
            <a:r>
              <a:rPr lang="en-US" dirty="0"/>
              <a:t>("lifecycle","</a:t>
            </a:r>
            <a:r>
              <a:rPr lang="en-US" dirty="0" err="1"/>
              <a:t>onStart</a:t>
            </a:r>
            <a:r>
              <a:rPr lang="en-US" dirty="0"/>
              <a:t> invoked");  </a:t>
            </a:r>
          </a:p>
          <a:p>
            <a:r>
              <a:rPr lang="en-US" dirty="0"/>
              <a:t>    }  </a:t>
            </a:r>
          </a:p>
          <a:p>
            <a:r>
              <a:rPr lang="en-US" dirty="0"/>
              <a:t>    @Override  </a:t>
            </a:r>
          </a:p>
          <a:p>
            <a:r>
              <a:rPr lang="en-US" dirty="0"/>
              <a:t>    </a:t>
            </a:r>
            <a:r>
              <a:rPr lang="en-US" b="1" dirty="0"/>
              <a:t>protected</a:t>
            </a:r>
            <a:r>
              <a:rPr lang="en-US" dirty="0"/>
              <a:t> </a:t>
            </a:r>
            <a:r>
              <a:rPr lang="en-US" b="1" dirty="0"/>
              <a:t>void</a:t>
            </a:r>
            <a:r>
              <a:rPr lang="en-US" dirty="0"/>
              <a:t> </a:t>
            </a:r>
            <a:r>
              <a:rPr lang="en-US" dirty="0" err="1"/>
              <a:t>onResume</a:t>
            </a:r>
            <a:r>
              <a:rPr lang="en-US" dirty="0"/>
              <a:t>() {  </a:t>
            </a:r>
          </a:p>
          <a:p>
            <a:r>
              <a:rPr lang="en-US" dirty="0"/>
              <a:t>        </a:t>
            </a:r>
            <a:r>
              <a:rPr lang="en-US" b="1" dirty="0" err="1"/>
              <a:t>super</a:t>
            </a:r>
            <a:r>
              <a:rPr lang="en-US" dirty="0" err="1"/>
              <a:t>.onResume</a:t>
            </a:r>
            <a:r>
              <a:rPr lang="en-US" dirty="0"/>
              <a:t>();  </a:t>
            </a:r>
          </a:p>
          <a:p>
            <a:r>
              <a:rPr lang="en-US" dirty="0"/>
              <a:t>        </a:t>
            </a:r>
            <a:r>
              <a:rPr lang="en-US" dirty="0" err="1"/>
              <a:t>Log.d</a:t>
            </a:r>
            <a:r>
              <a:rPr lang="en-US" dirty="0"/>
              <a:t>("lifecycle","</a:t>
            </a:r>
            <a:r>
              <a:rPr lang="en-US" dirty="0" err="1"/>
              <a:t>onResume</a:t>
            </a:r>
            <a:r>
              <a:rPr lang="en-US" dirty="0"/>
              <a:t> invoked");  </a:t>
            </a:r>
          </a:p>
          <a:p>
            <a:r>
              <a:rPr lang="en-US" dirty="0"/>
              <a:t>    }  </a:t>
            </a:r>
          </a:p>
        </p:txBody>
      </p:sp>
      <p:sp>
        <p:nvSpPr>
          <p:cNvPr id="4" name="Slide Number Placeholder 3"/>
          <p:cNvSpPr>
            <a:spLocks noGrp="1"/>
          </p:cNvSpPr>
          <p:nvPr>
            <p:ph type="sldNum" sz="quarter" idx="12"/>
          </p:nvPr>
        </p:nvSpPr>
        <p:spPr/>
        <p:txBody>
          <a:bodyPr/>
          <a:lstStyle/>
          <a:p>
            <a:fld id="{FA0AF89C-70CD-4175-BBAF-353196C29AB9}" type="slidenum">
              <a:rPr lang="en-US" smtClean="0"/>
              <a:pPr/>
              <a:t>9</a:t>
            </a:fld>
            <a:endParaRPr lang="en-US"/>
          </a:p>
        </p:txBody>
      </p:sp>
    </p:spTree>
    <p:extLst>
      <p:ext uri="{BB962C8B-B14F-4D97-AF65-F5344CB8AC3E}">
        <p14:creationId xmlns:p14="http://schemas.microsoft.com/office/powerpoint/2010/main" val="15955809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a:t>
            </a:r>
          </a:p>
        </p:txBody>
      </p:sp>
      <p:sp>
        <p:nvSpPr>
          <p:cNvPr id="3" name="Content Placeholder 2"/>
          <p:cNvSpPr>
            <a:spLocks noGrp="1"/>
          </p:cNvSpPr>
          <p:nvPr>
            <p:ph idx="1"/>
          </p:nvPr>
        </p:nvSpPr>
        <p:spPr/>
        <p:txBody>
          <a:bodyPr>
            <a:normAutofit lnSpcReduction="10000"/>
          </a:bodyPr>
          <a:lstStyle/>
          <a:p>
            <a:r>
              <a:rPr lang="en-US" dirty="0"/>
              <a:t>At this point, view can be accessed with the findViewById() method. </a:t>
            </a:r>
          </a:p>
          <a:p>
            <a:r>
              <a:rPr lang="en-US" i="1" dirty="0" err="1">
                <a:solidFill>
                  <a:srgbClr val="00B0F0"/>
                </a:solidFill>
              </a:rPr>
              <a:t>onStart</a:t>
            </a:r>
            <a:r>
              <a:rPr lang="en-US" i="1" dirty="0">
                <a:solidFill>
                  <a:srgbClr val="00B0F0"/>
                </a:solidFill>
              </a:rPr>
              <a:t>() </a:t>
            </a:r>
            <a:r>
              <a:rPr lang="en-US" dirty="0"/>
              <a:t>The </a:t>
            </a:r>
            <a:r>
              <a:rPr lang="en-US" dirty="0" err="1"/>
              <a:t>onStart</a:t>
            </a:r>
            <a:r>
              <a:rPr lang="en-US" dirty="0"/>
              <a:t>() method is called once the </a:t>
            </a:r>
            <a:r>
              <a:rPr lang="en-US" dirty="0">
                <a:solidFill>
                  <a:srgbClr val="C00000"/>
                </a:solidFill>
              </a:rPr>
              <a:t>fragment gets visible</a:t>
            </a:r>
            <a:r>
              <a:rPr lang="en-US" dirty="0"/>
              <a:t>.</a:t>
            </a:r>
          </a:p>
          <a:p>
            <a:r>
              <a:rPr lang="en-US" i="1" dirty="0" err="1">
                <a:solidFill>
                  <a:srgbClr val="00B0F0"/>
                </a:solidFill>
              </a:rPr>
              <a:t>onResume</a:t>
            </a:r>
            <a:r>
              <a:rPr lang="en-US" i="1" dirty="0">
                <a:solidFill>
                  <a:srgbClr val="00B0F0"/>
                </a:solidFill>
              </a:rPr>
              <a:t>() </a:t>
            </a:r>
            <a:r>
              <a:rPr lang="en-US" dirty="0"/>
              <a:t>Fragment becomes active. makes the </a:t>
            </a:r>
            <a:r>
              <a:rPr lang="en-US" dirty="0">
                <a:solidFill>
                  <a:srgbClr val="C00000"/>
                </a:solidFill>
              </a:rPr>
              <a:t>fragment interactive</a:t>
            </a:r>
            <a:r>
              <a:rPr lang="en-US" dirty="0"/>
              <a:t>.</a:t>
            </a:r>
          </a:p>
          <a:p>
            <a:r>
              <a:rPr lang="en-US" i="1" dirty="0" err="1">
                <a:solidFill>
                  <a:srgbClr val="00B0F0"/>
                </a:solidFill>
              </a:rPr>
              <a:t>onPause</a:t>
            </a:r>
            <a:r>
              <a:rPr lang="en-US" i="1" dirty="0">
                <a:solidFill>
                  <a:srgbClr val="00B0F0"/>
                </a:solidFill>
              </a:rPr>
              <a:t>()</a:t>
            </a:r>
            <a:r>
              <a:rPr lang="en-US" dirty="0"/>
              <a:t> </a:t>
            </a:r>
            <a:r>
              <a:rPr lang="en-GB" dirty="0"/>
              <a:t>is called when fragment is </a:t>
            </a:r>
            <a:r>
              <a:rPr lang="en-GB" dirty="0">
                <a:solidFill>
                  <a:srgbClr val="C00000"/>
                </a:solidFill>
              </a:rPr>
              <a:t>no longer interactive</a:t>
            </a:r>
            <a:r>
              <a:rPr lang="en-US" dirty="0"/>
              <a:t>.</a:t>
            </a:r>
          </a:p>
          <a:p>
            <a:r>
              <a:rPr lang="en-US" dirty="0"/>
              <a:t>This is usually where you should commit any changes that should be persisted beyond the current user session.</a:t>
            </a:r>
          </a:p>
          <a:p>
            <a:r>
              <a:rPr lang="en-US" i="1" dirty="0" err="1">
                <a:solidFill>
                  <a:srgbClr val="00B0F0"/>
                </a:solidFill>
              </a:rPr>
              <a:t>onStop</a:t>
            </a:r>
            <a:r>
              <a:rPr lang="en-US" i="1" dirty="0">
                <a:solidFill>
                  <a:srgbClr val="00B0F0"/>
                </a:solidFill>
              </a:rPr>
              <a:t>()</a:t>
            </a:r>
            <a:r>
              <a:rPr lang="en-US" b="1" dirty="0"/>
              <a:t> </a:t>
            </a:r>
            <a:r>
              <a:rPr lang="en-GB" dirty="0"/>
              <a:t>is called when fragment is </a:t>
            </a:r>
            <a:r>
              <a:rPr lang="en-GB" dirty="0">
                <a:solidFill>
                  <a:srgbClr val="C00000"/>
                </a:solidFill>
              </a:rPr>
              <a:t>no longer visible</a:t>
            </a:r>
            <a:r>
              <a:rPr lang="en-GB" dirty="0"/>
              <a:t>.</a:t>
            </a:r>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90</a:t>
            </a:fld>
            <a:endParaRPr lang="en-US"/>
          </a:p>
        </p:txBody>
      </p:sp>
    </p:spTree>
    <p:extLst>
      <p:ext uri="{BB962C8B-B14F-4D97-AF65-F5344CB8AC3E}">
        <p14:creationId xmlns:p14="http://schemas.microsoft.com/office/powerpoint/2010/main" val="16801312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Fragment Life Cycle</a:t>
            </a:r>
          </a:p>
        </p:txBody>
      </p:sp>
      <p:sp>
        <p:nvSpPr>
          <p:cNvPr id="3" name="Content Placeholder 2"/>
          <p:cNvSpPr>
            <a:spLocks noGrp="1"/>
          </p:cNvSpPr>
          <p:nvPr>
            <p:ph idx="1"/>
          </p:nvPr>
        </p:nvSpPr>
        <p:spPr/>
        <p:txBody>
          <a:bodyPr/>
          <a:lstStyle/>
          <a:p>
            <a:r>
              <a:rPr lang="en-US" i="1" dirty="0" err="1">
                <a:solidFill>
                  <a:srgbClr val="00B0F0"/>
                </a:solidFill>
              </a:rPr>
              <a:t>onDestroyView</a:t>
            </a:r>
            <a:r>
              <a:rPr lang="en-US" i="1" dirty="0">
                <a:solidFill>
                  <a:srgbClr val="00B0F0"/>
                </a:solidFill>
              </a:rPr>
              <a:t>() </a:t>
            </a:r>
            <a:r>
              <a:rPr lang="en-GB" dirty="0"/>
              <a:t>allows the fragment to </a:t>
            </a:r>
            <a:r>
              <a:rPr lang="en-GB" dirty="0">
                <a:solidFill>
                  <a:srgbClr val="C00000"/>
                </a:solidFill>
              </a:rPr>
              <a:t>clean up resources.</a:t>
            </a:r>
            <a:endParaRPr lang="en-US" dirty="0">
              <a:solidFill>
                <a:srgbClr val="C00000"/>
              </a:solidFill>
            </a:endParaRPr>
          </a:p>
          <a:p>
            <a:r>
              <a:rPr lang="en-US" i="1" dirty="0" err="1">
                <a:solidFill>
                  <a:srgbClr val="00B0F0"/>
                </a:solidFill>
              </a:rPr>
              <a:t>onDestroy</a:t>
            </a:r>
            <a:r>
              <a:rPr lang="en-US" i="1" dirty="0">
                <a:solidFill>
                  <a:srgbClr val="00B0F0"/>
                </a:solidFill>
              </a:rPr>
              <a:t>() </a:t>
            </a:r>
            <a:r>
              <a:rPr lang="en-US" dirty="0" err="1"/>
              <a:t>onDestroy</a:t>
            </a:r>
            <a:r>
              <a:rPr lang="en-US" dirty="0"/>
              <a:t>() called to do </a:t>
            </a:r>
            <a:r>
              <a:rPr lang="en-US" dirty="0">
                <a:solidFill>
                  <a:srgbClr val="C00000"/>
                </a:solidFill>
              </a:rPr>
              <a:t>final clean up of the fragment's state </a:t>
            </a:r>
            <a:r>
              <a:rPr lang="en-US" dirty="0"/>
              <a:t>but Not guaranteed to be called by the Android platform.</a:t>
            </a:r>
          </a:p>
          <a:p>
            <a:r>
              <a:rPr lang="en-US" i="1" dirty="0" err="1">
                <a:solidFill>
                  <a:srgbClr val="00B0F0"/>
                </a:solidFill>
              </a:rPr>
              <a:t>OnDetach</a:t>
            </a:r>
            <a:r>
              <a:rPr lang="en-US" i="1" dirty="0">
                <a:solidFill>
                  <a:srgbClr val="00B0F0"/>
                </a:solidFill>
              </a:rPr>
              <a:t>() </a:t>
            </a:r>
            <a:r>
              <a:rPr lang="en-GB" dirty="0"/>
              <a:t>It is called immediately prior to the fragment </a:t>
            </a:r>
            <a:r>
              <a:rPr lang="en-GB" dirty="0">
                <a:solidFill>
                  <a:srgbClr val="C00000"/>
                </a:solidFill>
              </a:rPr>
              <a:t>no longer being associated </a:t>
            </a:r>
            <a:r>
              <a:rPr lang="en-GB" dirty="0"/>
              <a:t>with its </a:t>
            </a:r>
            <a:r>
              <a:rPr lang="en-GB" dirty="0">
                <a:solidFill>
                  <a:srgbClr val="C00000"/>
                </a:solidFill>
              </a:rPr>
              <a:t>activity</a:t>
            </a:r>
            <a:r>
              <a:rPr lang="en-GB" dirty="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A0AF89C-70CD-4175-BBAF-353196C29AB9}" type="slidenum">
              <a:rPr lang="en-US" smtClean="0"/>
              <a:pPr/>
              <a:t>91</a:t>
            </a:fld>
            <a:endParaRPr lang="en-US"/>
          </a:p>
        </p:txBody>
      </p:sp>
      <p:sp>
        <p:nvSpPr>
          <p:cNvPr id="5" name="Rectangle 4"/>
          <p:cNvSpPr/>
          <p:nvPr/>
        </p:nvSpPr>
        <p:spPr>
          <a:xfrm>
            <a:off x="2667000" y="5257800"/>
            <a:ext cx="3012748" cy="646331"/>
          </a:xfrm>
          <a:prstGeom prst="rect">
            <a:avLst/>
          </a:prstGeom>
        </p:spPr>
        <p:txBody>
          <a:bodyPr wrap="none">
            <a:spAutoFit/>
          </a:bodyPr>
          <a:lstStyle/>
          <a:p>
            <a:r>
              <a:rPr lang="en-US" dirty="0">
                <a:hlinkClick r:id="rId2"/>
              </a:rPr>
              <a:t>https://youtu.be/pI5kh94soac</a:t>
            </a:r>
            <a:endParaRPr lang="en-US" dirty="0"/>
          </a:p>
          <a:p>
            <a:endParaRPr lang="en-US" dirty="0"/>
          </a:p>
        </p:txBody>
      </p:sp>
    </p:spTree>
    <p:extLst>
      <p:ext uri="{BB962C8B-B14F-4D97-AF65-F5344CB8AC3E}">
        <p14:creationId xmlns:p14="http://schemas.microsoft.com/office/powerpoint/2010/main" val="1414234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1774</TotalTime>
  <Words>4919</Words>
  <Application>Microsoft Office PowerPoint</Application>
  <PresentationFormat>On-screen Show (4:3)</PresentationFormat>
  <Paragraphs>570</Paragraphs>
  <Slides>91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Android Euclid</vt:lpstr>
      <vt:lpstr>Arial</vt:lpstr>
      <vt:lpstr>Calibri</vt:lpstr>
      <vt:lpstr>Cambria</vt:lpstr>
      <vt:lpstr>Menlo</vt:lpstr>
      <vt:lpstr>Adjacency</vt:lpstr>
      <vt:lpstr>UNIT-2- ANDROID UI DESIGN</vt:lpstr>
      <vt:lpstr>Android Activity Lifecycle</vt:lpstr>
      <vt:lpstr>Android Activity Lifecycle</vt:lpstr>
      <vt:lpstr>Android Activity Lifecycle</vt:lpstr>
      <vt:lpstr>PowerPoint Presentation</vt:lpstr>
      <vt:lpstr>Android Activity Lifecycle methods</vt:lpstr>
      <vt:lpstr>Android Activity Lifecycle methods</vt:lpstr>
      <vt:lpstr>File: MainActivity.java</vt:lpstr>
      <vt:lpstr>File: MainActivity.java</vt:lpstr>
      <vt:lpstr>File: MainActivity.java</vt:lpstr>
      <vt:lpstr>File: MainActivity.java</vt:lpstr>
      <vt:lpstr>Android v7 support library -      API 21 for lower version support</vt:lpstr>
      <vt:lpstr>Android v7 support library –  API 21 for lower version support</vt:lpstr>
      <vt:lpstr>Android v7 support library –  API 21 for lower version support</vt:lpstr>
      <vt:lpstr>Android V7 features</vt:lpstr>
      <vt:lpstr>Android V7 libraries</vt:lpstr>
      <vt:lpstr>v7 appcompat library</vt:lpstr>
      <vt:lpstr>v7 appcompat library</vt:lpstr>
      <vt:lpstr>v7 cardview library</vt:lpstr>
      <vt:lpstr>v7 gridlayout library</vt:lpstr>
      <vt:lpstr>v7 mediarouter library</vt:lpstr>
      <vt:lpstr>v7 palette library</vt:lpstr>
      <vt:lpstr>v7 recyclerview library</vt:lpstr>
      <vt:lpstr>v7 Preference Support Library</vt:lpstr>
      <vt:lpstr>API Level: 21</vt:lpstr>
      <vt:lpstr>Intent</vt:lpstr>
      <vt:lpstr>Intent</vt:lpstr>
      <vt:lpstr>Intent</vt:lpstr>
      <vt:lpstr>Intent</vt:lpstr>
      <vt:lpstr>Intent</vt:lpstr>
      <vt:lpstr>Intent types</vt:lpstr>
      <vt:lpstr>Intent types</vt:lpstr>
      <vt:lpstr>Intent</vt:lpstr>
      <vt:lpstr>Intent</vt:lpstr>
      <vt:lpstr>Intent Objects</vt:lpstr>
      <vt:lpstr>Intent Objects</vt:lpstr>
      <vt:lpstr>PowerPoint Presentation</vt:lpstr>
      <vt:lpstr>PowerPoint Presentation</vt:lpstr>
      <vt:lpstr>Intent Objects</vt:lpstr>
      <vt:lpstr>Intent Objects</vt:lpstr>
      <vt:lpstr>PowerPoint Presentation</vt:lpstr>
      <vt:lpstr>Intent Objects</vt:lpstr>
      <vt:lpstr>PowerPoint Presentation</vt:lpstr>
      <vt:lpstr>Intent Filter</vt:lpstr>
      <vt:lpstr>inter filter</vt:lpstr>
      <vt:lpstr>Intent adding category</vt:lpstr>
      <vt:lpstr>linking activities</vt:lpstr>
      <vt:lpstr>linking activities</vt:lpstr>
      <vt:lpstr>linking activities</vt:lpstr>
      <vt:lpstr>linking activities</vt:lpstr>
      <vt:lpstr>linking activities</vt:lpstr>
      <vt:lpstr>linking activities</vt:lpstr>
      <vt:lpstr>user interface design components</vt:lpstr>
      <vt:lpstr>user interface design components</vt:lpstr>
      <vt:lpstr>Views and View Groups</vt:lpstr>
      <vt:lpstr>Views and View Groups</vt:lpstr>
      <vt:lpstr>PowerPoint Presentation</vt:lpstr>
      <vt:lpstr>Views and View Groups</vt:lpstr>
      <vt:lpstr>Basic View</vt:lpstr>
      <vt:lpstr>Basic View</vt:lpstr>
      <vt:lpstr>Picker View</vt:lpstr>
      <vt:lpstr>Picker View</vt:lpstr>
      <vt:lpstr>Adapter View</vt:lpstr>
      <vt:lpstr>Adapter View</vt:lpstr>
      <vt:lpstr>Different Layouts</vt:lpstr>
      <vt:lpstr>Different Layouts</vt:lpstr>
      <vt:lpstr>Different Layouts</vt:lpstr>
      <vt:lpstr>Different Layouts</vt:lpstr>
      <vt:lpstr>Different Layouts</vt:lpstr>
      <vt:lpstr>Different Layouts</vt:lpstr>
      <vt:lpstr>App Widgets</vt:lpstr>
      <vt:lpstr>App Widgets</vt:lpstr>
      <vt:lpstr>Lollipop Material design</vt:lpstr>
      <vt:lpstr>Lollipop Material design</vt:lpstr>
      <vt:lpstr>Lollipop Material design</vt:lpstr>
      <vt:lpstr>Lollipop Material design</vt:lpstr>
      <vt:lpstr>CardLayout/ CardView</vt:lpstr>
      <vt:lpstr>CardView</vt:lpstr>
      <vt:lpstr>CardLayout/ CardView</vt:lpstr>
      <vt:lpstr>RecyclerView</vt:lpstr>
      <vt:lpstr>RecyclerView</vt:lpstr>
      <vt:lpstr>RecyclerView</vt:lpstr>
      <vt:lpstr>Fragments</vt:lpstr>
      <vt:lpstr>Fragments</vt:lpstr>
      <vt:lpstr>Fragments</vt:lpstr>
      <vt:lpstr>Fragment Life Cycle</vt:lpstr>
      <vt:lpstr>Fragment Life Cycle</vt:lpstr>
      <vt:lpstr>Fragment Life Cycle</vt:lpstr>
      <vt:lpstr>Fragment Life Cycle</vt:lpstr>
      <vt:lpstr>Fragment Life Cycle</vt:lpstr>
      <vt:lpstr>Fragment Life Cycle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sureshanand.cse@gmail.com</cp:lastModifiedBy>
  <cp:revision>308</cp:revision>
  <dcterms:created xsi:type="dcterms:W3CDTF">2018-07-23T06:35:25Z</dcterms:created>
  <dcterms:modified xsi:type="dcterms:W3CDTF">2023-09-04T06:15:21Z</dcterms:modified>
</cp:coreProperties>
</file>