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1" r:id="rId2"/>
    <p:sldMasterId id="2147483675" r:id="rId3"/>
  </p:sldMasterIdLst>
  <p:notesMasterIdLst>
    <p:notesMasterId r:id="rId66"/>
  </p:notesMasterIdLst>
  <p:handoutMasterIdLst>
    <p:handoutMasterId r:id="rId67"/>
  </p:handoutMasterIdLst>
  <p:sldIdLst>
    <p:sldId id="474" r:id="rId4"/>
    <p:sldId id="479" r:id="rId5"/>
    <p:sldId id="507" r:id="rId6"/>
    <p:sldId id="508" r:id="rId7"/>
    <p:sldId id="510" r:id="rId8"/>
    <p:sldId id="509" r:id="rId9"/>
    <p:sldId id="480" r:id="rId10"/>
    <p:sldId id="481" r:id="rId11"/>
    <p:sldId id="482" r:id="rId12"/>
    <p:sldId id="483" r:id="rId13"/>
    <p:sldId id="484" r:id="rId14"/>
    <p:sldId id="485" r:id="rId15"/>
    <p:sldId id="516" r:id="rId16"/>
    <p:sldId id="517" r:id="rId17"/>
    <p:sldId id="511" r:id="rId18"/>
    <p:sldId id="539" r:id="rId19"/>
    <p:sldId id="540" r:id="rId20"/>
    <p:sldId id="486" r:id="rId21"/>
    <p:sldId id="498" r:id="rId22"/>
    <p:sldId id="499" r:id="rId23"/>
    <p:sldId id="487" r:id="rId24"/>
    <p:sldId id="500" r:id="rId25"/>
    <p:sldId id="501" r:id="rId26"/>
    <p:sldId id="502" r:id="rId27"/>
    <p:sldId id="504" r:id="rId28"/>
    <p:sldId id="505" r:id="rId29"/>
    <p:sldId id="512" r:id="rId30"/>
    <p:sldId id="513" r:id="rId31"/>
    <p:sldId id="514" r:id="rId32"/>
    <p:sldId id="515" r:id="rId33"/>
    <p:sldId id="584" r:id="rId34"/>
    <p:sldId id="587" r:id="rId35"/>
    <p:sldId id="576" r:id="rId36"/>
    <p:sldId id="577" r:id="rId37"/>
    <p:sldId id="583" r:id="rId38"/>
    <p:sldId id="550" r:id="rId39"/>
    <p:sldId id="551" r:id="rId40"/>
    <p:sldId id="552" r:id="rId41"/>
    <p:sldId id="553" r:id="rId42"/>
    <p:sldId id="554" r:id="rId43"/>
    <p:sldId id="555" r:id="rId44"/>
    <p:sldId id="556" r:id="rId45"/>
    <p:sldId id="557" r:id="rId46"/>
    <p:sldId id="558" r:id="rId47"/>
    <p:sldId id="559" r:id="rId48"/>
    <p:sldId id="560" r:id="rId49"/>
    <p:sldId id="561" r:id="rId50"/>
    <p:sldId id="562" r:id="rId51"/>
    <p:sldId id="581" r:id="rId52"/>
    <p:sldId id="582" r:id="rId53"/>
    <p:sldId id="586" r:id="rId54"/>
    <p:sldId id="563" r:id="rId55"/>
    <p:sldId id="564" r:id="rId56"/>
    <p:sldId id="565" r:id="rId57"/>
    <p:sldId id="566" r:id="rId58"/>
    <p:sldId id="567" r:id="rId59"/>
    <p:sldId id="575" r:id="rId60"/>
    <p:sldId id="472" r:id="rId61"/>
    <p:sldId id="367" r:id="rId62"/>
    <p:sldId id="588" r:id="rId63"/>
    <p:sldId id="368" r:id="rId64"/>
    <p:sldId id="370" r:id="rId6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CC00"/>
    <a:srgbClr val="00FF00"/>
    <a:srgbClr val="0033CC"/>
    <a:srgbClr val="CC0066"/>
    <a:srgbClr val="000000"/>
    <a:srgbClr val="0000CC"/>
    <a:srgbClr val="990099"/>
    <a:srgbClr val="00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0860" autoAdjust="0"/>
  </p:normalViewPr>
  <p:slideViewPr>
    <p:cSldViewPr>
      <p:cViewPr varScale="1">
        <p:scale>
          <a:sx n="38" d="100"/>
          <a:sy n="38" d="100"/>
        </p:scale>
        <p:origin x="5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8" d="100"/>
        <a:sy n="48" d="100"/>
      </p:scale>
      <p:origin x="0" y="33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5.wmf"/><Relationship Id="rId7" Type="http://schemas.openxmlformats.org/officeDocument/2006/relationships/image" Target="../media/image28.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3.wmf"/><Relationship Id="rId9"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lvl1pPr defTabSz="966621">
              <a:defRPr sz="1200"/>
            </a:lvl1pPr>
          </a:lstStyle>
          <a:p>
            <a:pPr>
              <a:defRPr/>
            </a:pPr>
            <a:endParaRPr lang="en-US"/>
          </a:p>
        </p:txBody>
      </p:sp>
      <p:sp>
        <p:nvSpPr>
          <p:cNvPr id="624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lvl1pPr algn="r" defTabSz="966621">
              <a:defRPr sz="1200"/>
            </a:lvl1pPr>
          </a:lstStyle>
          <a:p>
            <a:pPr>
              <a:defRPr/>
            </a:pPr>
            <a:endParaRPr lang="en-US"/>
          </a:p>
        </p:txBody>
      </p:sp>
      <p:sp>
        <p:nvSpPr>
          <p:cNvPr id="624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29" tIns="48314" rIns="96629" bIns="48314" numCol="1" anchor="b" anchorCtr="0" compatLnSpc="1">
            <a:prstTxWarp prst="textNoShape">
              <a:avLst/>
            </a:prstTxWarp>
          </a:bodyPr>
          <a:lstStyle>
            <a:lvl1pPr defTabSz="966621">
              <a:defRPr sz="1200"/>
            </a:lvl1pPr>
          </a:lstStyle>
          <a:p>
            <a:pPr>
              <a:defRPr/>
            </a:pPr>
            <a:endParaRPr lang="en-US"/>
          </a:p>
        </p:txBody>
      </p:sp>
      <p:sp>
        <p:nvSpPr>
          <p:cNvPr id="624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29" tIns="48314" rIns="96629" bIns="48314" numCol="1" anchor="b" anchorCtr="0" compatLnSpc="1">
            <a:prstTxWarp prst="textNoShape">
              <a:avLst/>
            </a:prstTxWarp>
          </a:bodyPr>
          <a:lstStyle>
            <a:lvl1pPr algn="r" defTabSz="966621">
              <a:defRPr sz="1200"/>
            </a:lvl1pPr>
          </a:lstStyle>
          <a:p>
            <a:pPr>
              <a:defRPr/>
            </a:pPr>
            <a:fld id="{643F1723-DE48-4F2C-AB2E-04F5D09BABBF}" type="slidenum">
              <a:rPr lang="en-US"/>
              <a:pPr>
                <a:defRPr/>
              </a:pPr>
              <a:t>‹#›</a:t>
            </a:fld>
            <a:endParaRPr lang="en-US"/>
          </a:p>
        </p:txBody>
      </p:sp>
    </p:spTree>
    <p:extLst>
      <p:ext uri="{BB962C8B-B14F-4D97-AF65-F5344CB8AC3E}">
        <p14:creationId xmlns:p14="http://schemas.microsoft.com/office/powerpoint/2010/main" val="84120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190875" cy="473075"/>
          </a:xfrm>
          <a:prstGeom prst="rect">
            <a:avLst/>
          </a:prstGeom>
          <a:noFill/>
          <a:ln w="9525">
            <a:noFill/>
            <a:miter lim="800000"/>
            <a:headEnd/>
            <a:tailEnd/>
          </a:ln>
          <a:effectLst/>
        </p:spPr>
        <p:txBody>
          <a:bodyPr vert="horz" wrap="square" lIns="95125" tIns="47563" rIns="95125" bIns="47563" numCol="1" anchor="t" anchorCtr="0" compatLnSpc="1">
            <a:prstTxWarp prst="textNoShape">
              <a:avLst/>
            </a:prstTxWarp>
          </a:bodyPr>
          <a:lstStyle>
            <a:lvl1pPr defTabSz="951801">
              <a:defRPr sz="1200"/>
            </a:lvl1pPr>
          </a:lstStyle>
          <a:p>
            <a:pPr>
              <a:defRPr/>
            </a:pPr>
            <a:endParaRPr lang="en-US"/>
          </a:p>
        </p:txBody>
      </p:sp>
      <p:sp>
        <p:nvSpPr>
          <p:cNvPr id="66563" name="Rectangle 3"/>
          <p:cNvSpPr>
            <a:spLocks noGrp="1" noChangeArrowheads="1"/>
          </p:cNvSpPr>
          <p:nvPr>
            <p:ph type="dt" idx="1"/>
          </p:nvPr>
        </p:nvSpPr>
        <p:spPr bwMode="auto">
          <a:xfrm>
            <a:off x="4149725" y="0"/>
            <a:ext cx="3192463" cy="473075"/>
          </a:xfrm>
          <a:prstGeom prst="rect">
            <a:avLst/>
          </a:prstGeom>
          <a:noFill/>
          <a:ln w="9525">
            <a:noFill/>
            <a:miter lim="800000"/>
            <a:headEnd/>
            <a:tailEnd/>
          </a:ln>
          <a:effectLst/>
        </p:spPr>
        <p:txBody>
          <a:bodyPr vert="horz" wrap="square" lIns="95125" tIns="47563" rIns="95125" bIns="47563" numCol="1" anchor="t" anchorCtr="0" compatLnSpc="1">
            <a:prstTxWarp prst="textNoShape">
              <a:avLst/>
            </a:prstTxWarp>
          </a:bodyPr>
          <a:lstStyle>
            <a:lvl1pPr algn="r" defTabSz="95180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08088" y="709613"/>
            <a:ext cx="4840287" cy="3629025"/>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957263" y="4576763"/>
            <a:ext cx="5346700" cy="4341812"/>
          </a:xfrm>
          <a:prstGeom prst="rect">
            <a:avLst/>
          </a:prstGeom>
          <a:noFill/>
          <a:ln w="9525">
            <a:noFill/>
            <a:miter lim="800000"/>
            <a:headEnd/>
            <a:tailEnd/>
          </a:ln>
          <a:effectLst/>
        </p:spPr>
        <p:txBody>
          <a:bodyPr vert="horz" wrap="square" lIns="95125" tIns="47563" rIns="95125" bIns="4756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155113"/>
            <a:ext cx="3190875" cy="473075"/>
          </a:xfrm>
          <a:prstGeom prst="rect">
            <a:avLst/>
          </a:prstGeom>
          <a:noFill/>
          <a:ln w="9525">
            <a:noFill/>
            <a:miter lim="800000"/>
            <a:headEnd/>
            <a:tailEnd/>
          </a:ln>
          <a:effectLst/>
        </p:spPr>
        <p:txBody>
          <a:bodyPr vert="horz" wrap="square" lIns="95125" tIns="47563" rIns="95125" bIns="47563" numCol="1" anchor="b" anchorCtr="0" compatLnSpc="1">
            <a:prstTxWarp prst="textNoShape">
              <a:avLst/>
            </a:prstTxWarp>
          </a:bodyPr>
          <a:lstStyle>
            <a:lvl1pPr defTabSz="951801">
              <a:defRPr sz="1200"/>
            </a:lvl1pPr>
          </a:lstStyle>
          <a:p>
            <a:pPr>
              <a:defRPr/>
            </a:pPr>
            <a:endParaRPr lang="en-US"/>
          </a:p>
        </p:txBody>
      </p:sp>
      <p:sp>
        <p:nvSpPr>
          <p:cNvPr id="66567" name="Rectangle 7"/>
          <p:cNvSpPr>
            <a:spLocks noGrp="1" noChangeArrowheads="1"/>
          </p:cNvSpPr>
          <p:nvPr>
            <p:ph type="sldNum" sz="quarter" idx="5"/>
          </p:nvPr>
        </p:nvSpPr>
        <p:spPr bwMode="auto">
          <a:xfrm>
            <a:off x="4149725" y="9155113"/>
            <a:ext cx="3192463" cy="473075"/>
          </a:xfrm>
          <a:prstGeom prst="rect">
            <a:avLst/>
          </a:prstGeom>
          <a:noFill/>
          <a:ln w="9525">
            <a:noFill/>
            <a:miter lim="800000"/>
            <a:headEnd/>
            <a:tailEnd/>
          </a:ln>
          <a:effectLst/>
        </p:spPr>
        <p:txBody>
          <a:bodyPr vert="horz" wrap="square" lIns="95125" tIns="47563" rIns="95125" bIns="47563" numCol="1" anchor="b" anchorCtr="0" compatLnSpc="1">
            <a:prstTxWarp prst="textNoShape">
              <a:avLst/>
            </a:prstTxWarp>
          </a:bodyPr>
          <a:lstStyle>
            <a:lvl1pPr algn="r" defTabSz="951801">
              <a:defRPr sz="1200"/>
            </a:lvl1pPr>
          </a:lstStyle>
          <a:p>
            <a:pPr>
              <a:defRPr/>
            </a:pPr>
            <a:fld id="{04ED86E3-554D-4B10-A9E3-94AA7CA2BCD6}" type="slidenum">
              <a:rPr lang="en-US"/>
              <a:pPr>
                <a:defRPr/>
              </a:pPr>
              <a:t>‹#›</a:t>
            </a:fld>
            <a:endParaRPr lang="en-US"/>
          </a:p>
        </p:txBody>
      </p:sp>
    </p:spTree>
    <p:extLst>
      <p:ext uri="{BB962C8B-B14F-4D97-AF65-F5344CB8AC3E}">
        <p14:creationId xmlns:p14="http://schemas.microsoft.com/office/powerpoint/2010/main" val="3848800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6D3C71-86B1-4E0E-9877-33CF807B45E9}" type="slidenum">
              <a:rPr lang="en-US" altLang="zh-TW"/>
              <a:pPr/>
              <a:t>13</a:t>
            </a:fld>
            <a:endParaRPr lang="en-US" altLang="zh-TW"/>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0617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7CC92EA-46FD-43A3-8CAD-233C34AD9D03}" type="slidenum">
              <a:rPr lang="en-US" altLang="zh-TW">
                <a:latin typeface="Arial" pitchFamily="34" charset="0"/>
                <a:ea typeface="PMingLiU" pitchFamily="18" charset="-120"/>
              </a:rPr>
              <a:pPr/>
              <a:t>25</a:t>
            </a:fld>
            <a:endParaRPr lang="en-US" altLang="zh-TW">
              <a:latin typeface="Arial" pitchFamily="34" charset="0"/>
              <a:ea typeface="PMingLiU" pitchFamily="18" charset="-12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7642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E544CEB-D505-4E43-9F50-EB58FA23052A}" type="slidenum">
              <a:rPr lang="en-US" altLang="zh-TW">
                <a:latin typeface="Arial" pitchFamily="34" charset="0"/>
                <a:ea typeface="PMingLiU" pitchFamily="18" charset="-120"/>
              </a:rPr>
              <a:pPr/>
              <a:t>26</a:t>
            </a:fld>
            <a:endParaRPr lang="en-US" altLang="zh-TW">
              <a:latin typeface="Arial" pitchFamily="34" charset="0"/>
              <a:ea typeface="PMingLiU" pitchFamily="18" charset="-12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40137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3857D-5DD4-4D8D-96E0-A20D9FBB585B}" type="slidenum">
              <a:rPr lang="en-US" smtClean="0"/>
              <a:pPr/>
              <a:t>43</a:t>
            </a:fld>
            <a:endParaRPr lang="en-US"/>
          </a:p>
        </p:txBody>
      </p:sp>
    </p:spTree>
    <p:extLst>
      <p:ext uri="{BB962C8B-B14F-4D97-AF65-F5344CB8AC3E}">
        <p14:creationId xmlns:p14="http://schemas.microsoft.com/office/powerpoint/2010/main" val="3158735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4F487AC-7E09-4245-B648-F58B11DA1CB9}" type="slidenum">
              <a:rPr lang="en-US" altLang="zh-CN"/>
              <a:pPr/>
              <a:t>49</a:t>
            </a:fld>
            <a:endParaRPr lang="en-US" altLang="zh-CN"/>
          </a:p>
        </p:txBody>
      </p:sp>
      <p:sp>
        <p:nvSpPr>
          <p:cNvPr id="121858" name="Rectangle 7"/>
          <p:cNvSpPr txBox="1">
            <a:spLocks noGrp="1" noChangeArrowheads="1"/>
          </p:cNvSpPr>
          <p:nvPr/>
        </p:nvSpPr>
        <p:spPr bwMode="auto">
          <a:xfrm>
            <a:off x="4114801" y="9144477"/>
            <a:ext cx="3200400" cy="456724"/>
          </a:xfrm>
          <a:prstGeom prst="rect">
            <a:avLst/>
          </a:prstGeom>
          <a:noFill/>
          <a:ln w="9525">
            <a:noFill/>
            <a:miter lim="800000"/>
            <a:headEnd/>
            <a:tailEnd/>
          </a:ln>
        </p:spPr>
        <p:txBody>
          <a:bodyPr lIns="93172" tIns="46586" rIns="93172" bIns="46586" anchor="b"/>
          <a:lstStyle/>
          <a:p>
            <a:pPr algn="r" defTabSz="931372"/>
            <a:fld id="{51FEFB98-0309-4A04-AADF-158FB55ADF8C}" type="slidenum">
              <a:rPr lang="en-US" altLang="zh-CN" sz="1300"/>
              <a:pPr algn="r" defTabSz="931372"/>
              <a:t>49</a:t>
            </a:fld>
            <a:endParaRPr lang="en-US" altLang="zh-CN" sz="1300" dirty="0"/>
          </a:p>
        </p:txBody>
      </p:sp>
      <p:sp>
        <p:nvSpPr>
          <p:cNvPr id="121859" name="Rectangle 2"/>
          <p:cNvSpPr>
            <a:spLocks noGrp="1" noRot="1" noChangeAspect="1" noChangeArrowheads="1" noTextEdit="1"/>
          </p:cNvSpPr>
          <p:nvPr>
            <p:ph type="sldImg"/>
          </p:nvPr>
        </p:nvSpPr>
        <p:spPr>
          <a:xfrm>
            <a:off x="1219200" y="685800"/>
            <a:ext cx="4878388" cy="3657600"/>
          </a:xfrm>
          <a:ln/>
        </p:spPr>
      </p:sp>
      <p:sp>
        <p:nvSpPr>
          <p:cNvPr id="121860" name="Rectangle 3"/>
          <p:cNvSpPr>
            <a:spLocks noGrp="1" noChangeArrowheads="1"/>
          </p:cNvSpPr>
          <p:nvPr>
            <p:ph type="body" idx="1"/>
          </p:nvPr>
        </p:nvSpPr>
        <p:spPr>
          <a:xfrm>
            <a:off x="990601" y="4572239"/>
            <a:ext cx="5334000" cy="4343876"/>
          </a:xfrm>
        </p:spPr>
        <p:txBody>
          <a:bodyPr lIns="93172" tIns="46586" rIns="93172" bIns="46586"/>
          <a:lstStyle/>
          <a:p>
            <a:endParaRPr lang="en-US"/>
          </a:p>
        </p:txBody>
      </p:sp>
    </p:spTree>
    <p:extLst>
      <p:ext uri="{BB962C8B-B14F-4D97-AF65-F5344CB8AC3E}">
        <p14:creationId xmlns:p14="http://schemas.microsoft.com/office/powerpoint/2010/main" val="4038947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A42737-4EEC-4BFB-9A80-47A6F1C1B8EE}" type="slidenum">
              <a:rPr lang="en-US" smtClean="0"/>
              <a:pPr/>
              <a:t>50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Fig. 2.16</a:t>
            </a:r>
          </a:p>
        </p:txBody>
      </p:sp>
    </p:spTree>
    <p:extLst>
      <p:ext uri="{BB962C8B-B14F-4D97-AF65-F5344CB8AC3E}">
        <p14:creationId xmlns:p14="http://schemas.microsoft.com/office/powerpoint/2010/main" val="2683200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3857D-5DD4-4D8D-96E0-A20D9FBB585B}" type="slidenum">
              <a:rPr lang="en-US" smtClean="0"/>
              <a:pPr/>
              <a:t>56</a:t>
            </a:fld>
            <a:endParaRPr lang="en-US"/>
          </a:p>
        </p:txBody>
      </p:sp>
    </p:spTree>
    <p:extLst>
      <p:ext uri="{BB962C8B-B14F-4D97-AF65-F5344CB8AC3E}">
        <p14:creationId xmlns:p14="http://schemas.microsoft.com/office/powerpoint/2010/main" val="318561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45C05A1-3584-4A07-BF4A-570823301241}" type="slidenum">
              <a:rPr lang="en-US" altLang="zh-TW"/>
              <a:pPr/>
              <a:t>14</a:t>
            </a:fld>
            <a:endParaRPr lang="en-US" altLang="zh-TW"/>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8126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D7D3D68-62F3-4E43-8940-0B4F342DDF1F}" type="slidenum">
              <a:rPr lang="en-US" smtClean="0"/>
              <a:pPr/>
              <a:t>18</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t>Fig. 2.5</a:t>
            </a:r>
          </a:p>
        </p:txBody>
      </p:sp>
    </p:spTree>
    <p:extLst>
      <p:ext uri="{BB962C8B-B14F-4D97-AF65-F5344CB8AC3E}">
        <p14:creationId xmlns:p14="http://schemas.microsoft.com/office/powerpoint/2010/main" val="244645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375A9B1-0CE6-4790-908F-7D579066B2B1}" type="slidenum">
              <a:rPr lang="en-US" altLang="zh-TW">
                <a:latin typeface="Arial" pitchFamily="34" charset="0"/>
                <a:ea typeface="PMingLiU" pitchFamily="18" charset="-120"/>
              </a:rPr>
              <a:pPr/>
              <a:t>19</a:t>
            </a:fld>
            <a:endParaRPr lang="en-US" altLang="zh-TW">
              <a:latin typeface="Arial" pitchFamily="34" charset="0"/>
              <a:ea typeface="PMingLiU" pitchFamily="18" charset="-12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350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20A0B6D-70B3-4DE4-8BEF-AA1FB46BBE3A}" type="slidenum">
              <a:rPr lang="en-US" altLang="zh-TW">
                <a:latin typeface="Arial" pitchFamily="34" charset="0"/>
                <a:ea typeface="PMingLiU" pitchFamily="18" charset="-120"/>
              </a:rPr>
              <a:pPr/>
              <a:t>20</a:t>
            </a:fld>
            <a:endParaRPr lang="en-US" altLang="zh-TW">
              <a:latin typeface="Arial" pitchFamily="34" charset="0"/>
              <a:ea typeface="PMingLiU" pitchFamily="18" charset="-12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ltLang="zh-TW" b="1" smtClean="0">
                <a:latin typeface="Arial" pitchFamily="34" charset="0"/>
              </a:rPr>
              <a:t>ase difference</a:t>
            </a:r>
          </a:p>
          <a:p>
            <a:pPr eaLnBrk="1" hangingPunct="1"/>
            <a:r>
              <a:rPr lang="en-US" altLang="zh-TW" b="1" smtClean="0">
                <a:latin typeface="Arial" pitchFamily="34" charset="0"/>
              </a:rPr>
              <a:t>Path  difference</a:t>
            </a:r>
          </a:p>
        </p:txBody>
      </p:sp>
    </p:spTree>
    <p:extLst>
      <p:ext uri="{BB962C8B-B14F-4D97-AF65-F5344CB8AC3E}">
        <p14:creationId xmlns:p14="http://schemas.microsoft.com/office/powerpoint/2010/main" val="346542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76A2B6F-7C1B-4F64-A4CF-5DEE66A0160F}" type="slidenum">
              <a:rPr lang="en-US" smtClean="0"/>
              <a:pPr/>
              <a:t>21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t>Fig. 2.6</a:t>
            </a:r>
          </a:p>
        </p:txBody>
      </p:sp>
    </p:spTree>
    <p:extLst>
      <p:ext uri="{BB962C8B-B14F-4D97-AF65-F5344CB8AC3E}">
        <p14:creationId xmlns:p14="http://schemas.microsoft.com/office/powerpoint/2010/main" val="324620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3E6B213-88CE-4436-B861-889E7F35E76D}" type="slidenum">
              <a:rPr lang="en-US" altLang="zh-TW">
                <a:latin typeface="Arial" pitchFamily="34" charset="0"/>
                <a:ea typeface="PMingLiU" pitchFamily="18" charset="-120"/>
              </a:rPr>
              <a:pPr/>
              <a:t>22</a:t>
            </a:fld>
            <a:endParaRPr lang="en-US" altLang="zh-TW">
              <a:latin typeface="Arial" pitchFamily="34" charset="0"/>
              <a:ea typeface="PMingLiU" pitchFamily="18" charset="-12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21672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EA0B615-789F-49AC-B5DF-1E949CED4DFE}" type="slidenum">
              <a:rPr lang="en-US" altLang="zh-TW">
                <a:latin typeface="Arial" pitchFamily="34" charset="0"/>
                <a:ea typeface="PMingLiU" pitchFamily="18" charset="-120"/>
              </a:rPr>
              <a:pPr/>
              <a:t>23</a:t>
            </a:fld>
            <a:endParaRPr lang="en-US" altLang="zh-TW">
              <a:latin typeface="Arial" pitchFamily="34" charset="0"/>
              <a:ea typeface="PMingLiU" pitchFamily="18" charset="-12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9392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26FDFF4-E851-40B5-B75C-828DD5F7145F}" type="slidenum">
              <a:rPr lang="en-US" altLang="zh-TW">
                <a:latin typeface="Arial" pitchFamily="34" charset="0"/>
                <a:ea typeface="PMingLiU" pitchFamily="18" charset="-120"/>
              </a:rPr>
              <a:pPr/>
              <a:t>24</a:t>
            </a:fld>
            <a:endParaRPr lang="en-US" altLang="zh-TW">
              <a:latin typeface="Arial" pitchFamily="34" charset="0"/>
              <a:ea typeface="PMingLiU" pitchFamily="18" charset="-12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0856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914A4E3B-60BE-4BAA-9ADE-18DA857CC5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37E63A66-F5AF-4CA8-A90C-88684AB2E7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D3F2E9E8-39B3-4CE2-AC52-AE857CD0AAD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33375"/>
            <a:ext cx="8001000" cy="431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52513"/>
            <a:ext cx="3924300"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52513"/>
            <a:ext cx="3924300"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150255E1-293D-4FA6-9384-B507736EA25E}" type="slidenum">
              <a:rPr lang="en-US" altLang="zh-TW"/>
              <a:pPr>
                <a:defRPr/>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D2139F08-8C5E-4BA0-9B25-3A596E949575}" type="slidenum">
              <a:rPr lang="en-US" altLang="zh-TW"/>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BAC769A4-C587-44F3-86FE-BF2709495856}" type="slidenum">
              <a:rPr lang="en-US" altLang="zh-TW"/>
              <a:pPr/>
              <a:t>‹#›</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6CED6E8F-CDEE-4C6F-9AA0-00A5EC1F5269}" type="slidenum">
              <a:rPr lang="en-US" altLang="zh-TW"/>
              <a:pPr/>
              <a:t>‹#›</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441493DB-18D1-49C9-B714-B5956F6E902B}" type="slidenum">
              <a:rPr lang="en-US" altLang="zh-TW"/>
              <a:pPr/>
              <a:t>‹#›</a:t>
            </a:fld>
            <a:endParaRPr lang="en-US"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789F291C-4861-4F94-8569-E5D35A2657A7}" type="slidenum">
              <a:rPr lang="en-US" altLang="zh-TW"/>
              <a:pPr/>
              <a:t>‹#›</a:t>
            </a:fld>
            <a:endParaRPr lang="en-US"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48DF7487-9FAD-4585-92A0-82AC26673283}" type="slidenum">
              <a:rPr lang="en-US" altLang="zh-TW"/>
              <a:pPr/>
              <a:t>‹#›</a:t>
            </a:fld>
            <a:endParaRPr lang="en-US"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8C908B3A-6D28-4C24-B2B5-8F436F517DE8}"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2444D80D-7279-45E5-9BBA-24303814262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3A2B7C2D-A78F-4EA0-B022-AC5C33F8AB3B}" type="slidenum">
              <a:rPr lang="en-US" altLang="zh-TW"/>
              <a:pPr/>
              <a:t>‹#›</a:t>
            </a:fld>
            <a:endParaRPr lang="en-US"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B62BDE03-AF14-42C4-87F8-E388BC157C3E}" type="slidenum">
              <a:rPr lang="en-US" altLang="zh-TW"/>
              <a:pPr/>
              <a:t>‹#›</a:t>
            </a:fld>
            <a:endParaRPr lang="en-US"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34705340-88CF-4F88-BC2C-11CE02F0D60A}" type="slidenum">
              <a:rPr lang="en-US" altLang="zh-TW"/>
              <a:pPr/>
              <a:t>‹#›</a:t>
            </a:fld>
            <a:endParaRPr lang="en-US"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484B0338-FD28-4DE4-BFF2-CB8BB3AACB63}" type="slidenum">
              <a:rPr lang="en-US" altLang="zh-TW"/>
              <a:pPr/>
              <a:t>‹#›</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382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685800" y="1371600"/>
            <a:ext cx="3810000" cy="4724400"/>
          </a:xfrm>
        </p:spPr>
        <p:txBody>
          <a:bodyPr/>
          <a:lstStyle/>
          <a:p>
            <a:endParaRPr lang="en-US"/>
          </a:p>
        </p:txBody>
      </p:sp>
      <p:sp>
        <p:nvSpPr>
          <p:cNvPr id="4" name="Text Placeholder 3"/>
          <p:cNvSpPr>
            <a:spLocks noGrp="1"/>
          </p:cNvSpPr>
          <p:nvPr>
            <p:ph type="body"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93C24DD-5E3A-49E3-8A4E-17C9A4468DF8}" type="slidenum">
              <a:rPr lang="en-GB"/>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5124" name="Rectangle 4"/>
          <p:cNvSpPr>
            <a:spLocks noGrp="1" noChangeArrowheads="1"/>
          </p:cNvSpPr>
          <p:nvPr>
            <p:ph type="dt" sz="half" idx="2"/>
          </p:nvPr>
        </p:nvSpPr>
        <p:spPr/>
        <p:txBody>
          <a:bodyPr/>
          <a:lstStyle>
            <a:lvl1pPr>
              <a:defRPr/>
            </a:lvl1pPr>
          </a:lstStyle>
          <a:p>
            <a:r>
              <a:rPr lang="en-US" altLang="en-US" smtClean="0"/>
              <a:t>CS 515</a:t>
            </a:r>
            <a:endParaRPr lang="en-US" altLang="en-US"/>
          </a:p>
        </p:txBody>
      </p:sp>
      <p:sp>
        <p:nvSpPr>
          <p:cNvPr id="5125" name="Rectangle 5"/>
          <p:cNvSpPr>
            <a:spLocks noGrp="1" noChangeArrowheads="1"/>
          </p:cNvSpPr>
          <p:nvPr>
            <p:ph type="ftr" sz="quarter" idx="3"/>
          </p:nvPr>
        </p:nvSpPr>
        <p:spPr>
          <a:xfrm>
            <a:off x="3124200" y="6243638"/>
            <a:ext cx="2895600" cy="457200"/>
          </a:xfrm>
        </p:spPr>
        <p:txBody>
          <a:bodyPr/>
          <a:lstStyle>
            <a:lvl1pPr>
              <a:defRPr/>
            </a:lvl1pPr>
          </a:lstStyle>
          <a:p>
            <a:r>
              <a:rPr lang="en-US" altLang="en-US"/>
              <a:t>Ibrahim Korpeoglu</a:t>
            </a:r>
          </a:p>
        </p:txBody>
      </p:sp>
      <p:sp>
        <p:nvSpPr>
          <p:cNvPr id="5126" name="Rectangle 6"/>
          <p:cNvSpPr>
            <a:spLocks noGrp="1" noChangeArrowheads="1"/>
          </p:cNvSpPr>
          <p:nvPr>
            <p:ph type="sldNum" sz="quarter" idx="4"/>
          </p:nvPr>
        </p:nvSpPr>
        <p:spPr/>
        <p:txBody>
          <a:bodyPr/>
          <a:lstStyle>
            <a:lvl1pPr>
              <a:defRPr/>
            </a:lvl1pPr>
          </a:lstStyle>
          <a:p>
            <a:fld id="{43690373-E8DD-4DB0-AFE0-D53C16CED9A8}" type="slidenum">
              <a:rPr lang="en-US" altLang="en-US"/>
              <a:pPr/>
              <a:t>‹#›</a:t>
            </a:fld>
            <a:endParaRPr lang="en-US" altLang="en-US"/>
          </a:p>
        </p:txBody>
      </p:sp>
      <p:sp>
        <p:nvSpPr>
          <p:cNvPr id="5127"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128"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CS 515</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Ibrahim Korpeoglu</a:t>
            </a:r>
          </a:p>
        </p:txBody>
      </p:sp>
      <p:sp>
        <p:nvSpPr>
          <p:cNvPr id="6" name="Slide Number Placeholder 5"/>
          <p:cNvSpPr>
            <a:spLocks noGrp="1"/>
          </p:cNvSpPr>
          <p:nvPr>
            <p:ph type="sldNum" sz="quarter" idx="12"/>
          </p:nvPr>
        </p:nvSpPr>
        <p:spPr/>
        <p:txBody>
          <a:bodyPr/>
          <a:lstStyle>
            <a:lvl1pPr>
              <a:defRPr/>
            </a:lvl1pPr>
          </a:lstStyle>
          <a:p>
            <a:fld id="{F67B4017-4E2D-4641-91CD-A7F4504DF9F8}" type="slidenum">
              <a:rPr lang="en-US" altLang="en-US"/>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CS 515</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Ibrahim Korpeoglu</a:t>
            </a:r>
          </a:p>
        </p:txBody>
      </p:sp>
      <p:sp>
        <p:nvSpPr>
          <p:cNvPr id="6" name="Slide Number Placeholder 5"/>
          <p:cNvSpPr>
            <a:spLocks noGrp="1"/>
          </p:cNvSpPr>
          <p:nvPr>
            <p:ph type="sldNum" sz="quarter" idx="12"/>
          </p:nvPr>
        </p:nvSpPr>
        <p:spPr/>
        <p:txBody>
          <a:bodyPr/>
          <a:lstStyle>
            <a:lvl1pPr>
              <a:defRPr/>
            </a:lvl1pPr>
          </a:lstStyle>
          <a:p>
            <a:fld id="{4AD56BCD-47C0-4A55-AABC-1478F5B85442}" type="slidenum">
              <a:rPr lang="en-US" altLang="en-US"/>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CS 515</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Ibrahim Korpeoglu</a:t>
            </a:r>
          </a:p>
        </p:txBody>
      </p:sp>
      <p:sp>
        <p:nvSpPr>
          <p:cNvPr id="7" name="Slide Number Placeholder 6"/>
          <p:cNvSpPr>
            <a:spLocks noGrp="1"/>
          </p:cNvSpPr>
          <p:nvPr>
            <p:ph type="sldNum" sz="quarter" idx="12"/>
          </p:nvPr>
        </p:nvSpPr>
        <p:spPr/>
        <p:txBody>
          <a:bodyPr/>
          <a:lstStyle>
            <a:lvl1pPr>
              <a:defRPr/>
            </a:lvl1pPr>
          </a:lstStyle>
          <a:p>
            <a:fld id="{90B0A438-F81F-4C64-9048-4A5EC9BC35AD}" type="slidenum">
              <a:rPr lang="en-US" altLang="en-US"/>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CS 515</a:t>
            </a:r>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Ibrahim Korpeoglu</a:t>
            </a:r>
          </a:p>
        </p:txBody>
      </p:sp>
      <p:sp>
        <p:nvSpPr>
          <p:cNvPr id="9" name="Slide Number Placeholder 8"/>
          <p:cNvSpPr>
            <a:spLocks noGrp="1"/>
          </p:cNvSpPr>
          <p:nvPr>
            <p:ph type="sldNum" sz="quarter" idx="12"/>
          </p:nvPr>
        </p:nvSpPr>
        <p:spPr/>
        <p:txBody>
          <a:bodyPr/>
          <a:lstStyle>
            <a:lvl1pPr>
              <a:defRPr/>
            </a:lvl1pPr>
          </a:lstStyle>
          <a:p>
            <a:fld id="{AC977F8A-B4D5-449D-B5CC-C64E84F919E9}"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14B3CC9-C174-49FF-88B9-E636FE7CB68C}"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CS 515</a:t>
            </a:r>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Ibrahim Korpeoglu</a:t>
            </a:r>
          </a:p>
        </p:txBody>
      </p:sp>
      <p:sp>
        <p:nvSpPr>
          <p:cNvPr id="5" name="Slide Number Placeholder 4"/>
          <p:cNvSpPr>
            <a:spLocks noGrp="1"/>
          </p:cNvSpPr>
          <p:nvPr>
            <p:ph type="sldNum" sz="quarter" idx="12"/>
          </p:nvPr>
        </p:nvSpPr>
        <p:spPr/>
        <p:txBody>
          <a:bodyPr/>
          <a:lstStyle>
            <a:lvl1pPr>
              <a:defRPr/>
            </a:lvl1pPr>
          </a:lstStyle>
          <a:p>
            <a:fld id="{E73091E3-CA5D-4105-B836-3FFA736B5071}" type="slidenum">
              <a:rPr lang="en-US" altLang="en-US"/>
              <a:pPr/>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CS 515</a:t>
            </a:r>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Ibrahim Korpeoglu</a:t>
            </a:r>
          </a:p>
        </p:txBody>
      </p:sp>
      <p:sp>
        <p:nvSpPr>
          <p:cNvPr id="4" name="Slide Number Placeholder 3"/>
          <p:cNvSpPr>
            <a:spLocks noGrp="1"/>
          </p:cNvSpPr>
          <p:nvPr>
            <p:ph type="sldNum" sz="quarter" idx="12"/>
          </p:nvPr>
        </p:nvSpPr>
        <p:spPr/>
        <p:txBody>
          <a:bodyPr/>
          <a:lstStyle>
            <a:lvl1pPr>
              <a:defRPr/>
            </a:lvl1pPr>
          </a:lstStyle>
          <a:p>
            <a:fld id="{852F81A5-EE84-444A-AA68-FC5C53EF7DB5}" type="slidenum">
              <a:rPr lang="en-US" altLang="en-US"/>
              <a:pPr/>
              <a:t>‹#›</a:t>
            </a:fld>
            <a:endParaRPr lang="en-US"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CS 515</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Ibrahim Korpeoglu</a:t>
            </a:r>
          </a:p>
        </p:txBody>
      </p:sp>
      <p:sp>
        <p:nvSpPr>
          <p:cNvPr id="7" name="Slide Number Placeholder 6"/>
          <p:cNvSpPr>
            <a:spLocks noGrp="1"/>
          </p:cNvSpPr>
          <p:nvPr>
            <p:ph type="sldNum" sz="quarter" idx="12"/>
          </p:nvPr>
        </p:nvSpPr>
        <p:spPr/>
        <p:txBody>
          <a:bodyPr/>
          <a:lstStyle>
            <a:lvl1pPr>
              <a:defRPr/>
            </a:lvl1pPr>
          </a:lstStyle>
          <a:p>
            <a:fld id="{EA00AB1A-27A3-4780-9BAF-FCC74290D0DD}" type="slidenum">
              <a:rPr lang="en-US" altLang="en-US"/>
              <a:pPr/>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CS 515</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Ibrahim Korpeoglu</a:t>
            </a:r>
          </a:p>
        </p:txBody>
      </p:sp>
      <p:sp>
        <p:nvSpPr>
          <p:cNvPr id="7" name="Slide Number Placeholder 6"/>
          <p:cNvSpPr>
            <a:spLocks noGrp="1"/>
          </p:cNvSpPr>
          <p:nvPr>
            <p:ph type="sldNum" sz="quarter" idx="12"/>
          </p:nvPr>
        </p:nvSpPr>
        <p:spPr/>
        <p:txBody>
          <a:bodyPr/>
          <a:lstStyle>
            <a:lvl1pPr>
              <a:defRPr/>
            </a:lvl1pPr>
          </a:lstStyle>
          <a:p>
            <a:fld id="{426FD8ED-FAEF-4DF4-AB4C-BF7D0C3DAE0E}" type="slidenum">
              <a:rPr lang="en-US" altLang="en-US"/>
              <a:pPr/>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CS 515</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Ibrahim Korpeoglu</a:t>
            </a:r>
          </a:p>
        </p:txBody>
      </p:sp>
      <p:sp>
        <p:nvSpPr>
          <p:cNvPr id="6" name="Slide Number Placeholder 5"/>
          <p:cNvSpPr>
            <a:spLocks noGrp="1"/>
          </p:cNvSpPr>
          <p:nvPr>
            <p:ph type="sldNum" sz="quarter" idx="12"/>
          </p:nvPr>
        </p:nvSpPr>
        <p:spPr/>
        <p:txBody>
          <a:bodyPr/>
          <a:lstStyle>
            <a:lvl1pPr>
              <a:defRPr/>
            </a:lvl1pPr>
          </a:lstStyle>
          <a:p>
            <a:fld id="{3BAE77F2-7269-484F-84D2-CCAE81591D14}" type="slidenum">
              <a:rPr lang="en-US" altLang="en-US"/>
              <a:pPr/>
              <a:t>‹#›</a:t>
            </a:fld>
            <a:endParaRPr lang="en-US"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CS 515</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Ibrahim Korpeoglu</a:t>
            </a:r>
          </a:p>
        </p:txBody>
      </p:sp>
      <p:sp>
        <p:nvSpPr>
          <p:cNvPr id="6" name="Slide Number Placeholder 5"/>
          <p:cNvSpPr>
            <a:spLocks noGrp="1"/>
          </p:cNvSpPr>
          <p:nvPr>
            <p:ph type="sldNum" sz="quarter" idx="12"/>
          </p:nvPr>
        </p:nvSpPr>
        <p:spPr/>
        <p:txBody>
          <a:bodyPr/>
          <a:lstStyle>
            <a:lvl1pPr>
              <a:defRPr/>
            </a:lvl1pPr>
          </a:lstStyle>
          <a:p>
            <a:fld id="{7AB7FEA7-AB5F-4EE3-8888-D3B385957F45}" type="slidenum">
              <a:rPr lang="en-US" altLang="en-US"/>
              <a:pPr/>
              <a:t>‹#›</a:t>
            </a:fld>
            <a:endParaRPr lang="en-US"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r>
              <a:rPr lang="en-US" altLang="en-US" smtClean="0"/>
              <a:t>CS 515</a:t>
            </a:r>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ltLang="en-US"/>
              <a:t>Ibrahim Korpeoglu</a:t>
            </a:r>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F0A5D724-F661-4DD7-BD97-F5A5A940DB1B}" type="slidenum">
              <a:rPr lang="en-US" altLang="en-US"/>
              <a:pPr/>
              <a:t>‹#›</a:t>
            </a:fld>
            <a:endParaRPr lang="en-US"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3638"/>
            <a:ext cx="2133600" cy="457200"/>
          </a:xfrm>
        </p:spPr>
        <p:txBody>
          <a:bodyPr/>
          <a:lstStyle>
            <a:lvl1pPr>
              <a:defRPr/>
            </a:lvl1pPr>
          </a:lstStyle>
          <a:p>
            <a:r>
              <a:rPr lang="en-US" altLang="en-US" smtClean="0"/>
              <a:t>CS 515</a:t>
            </a:r>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en-US" altLang="en-US"/>
              <a:t>Ibrahim Korpeoglu</a:t>
            </a:r>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576FA7E0-54A5-4BB3-BF88-1803AF898257}"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08BA55D-BE5E-4F54-95FD-722844DF55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515C40E-919B-463E-8031-ED37A9093B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FA8C239A-7BA3-46FC-A9AF-6516197D4DA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70B5A003-47B3-436E-BF80-F8F420F8793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F7994B97-6F48-4178-94AE-CBF429C4AE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4FD78C6A-9FC7-4473-9244-57EC51A58B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3075"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pPr>
              <a:defRPr/>
            </a:pPr>
            <a:endParaRPr lang="en-US"/>
          </a:p>
        </p:txBody>
      </p:sp>
      <p:sp>
        <p:nvSpPr>
          <p:cNvPr id="3076"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DBBD28B5-3445-4932-A41D-3E4A611B3D5D}" type="slidenum">
              <a:rPr lang="en-US"/>
              <a:pPr>
                <a:defRPr/>
              </a:pPr>
              <a:t>‹#›</a:t>
            </a:fld>
            <a:endParaRPr lang="en-US"/>
          </a:p>
        </p:txBody>
      </p:sp>
      <p:sp>
        <p:nvSpPr>
          <p:cNvPr id="3077" name="Rectangle 5"/>
          <p:cNvSpPr>
            <a:spLocks noChangeArrowheads="1"/>
          </p:cNvSpPr>
          <p:nvPr/>
        </p:nvSpPr>
        <p:spPr bwMode="auto">
          <a:xfrm>
            <a:off x="0" y="1428750"/>
            <a:ext cx="9132888" cy="74613"/>
          </a:xfrm>
          <a:prstGeom prst="rect">
            <a:avLst/>
          </a:prstGeom>
          <a:gradFill rotWithShape="0">
            <a:gsLst>
              <a:gs pos="0">
                <a:srgbClr val="0000CC">
                  <a:gamma/>
                  <a:shade val="40000"/>
                  <a:invGamma/>
                </a:srgbClr>
              </a:gs>
              <a:gs pos="50000">
                <a:srgbClr val="0000CC"/>
              </a:gs>
              <a:gs pos="100000">
                <a:srgbClr val="0000CC">
                  <a:gamma/>
                  <a:shade val="40000"/>
                  <a:invGamma/>
                </a:srgbClr>
              </a:gs>
            </a:gsLst>
            <a:lin ang="0" scaled="1"/>
          </a:gradFill>
          <a:ln w="9525">
            <a:noFill/>
            <a:miter lim="800000"/>
            <a:headEnd/>
            <a:tailEnd/>
          </a:ln>
          <a:effectLst/>
        </p:spPr>
        <p:txBody>
          <a:bodyPr wrap="none" anchor="ctr"/>
          <a:lstStyle/>
          <a:p>
            <a:pPr>
              <a:defRPr/>
            </a:pPr>
            <a:endParaRPr lang="en-US"/>
          </a:p>
        </p:txBody>
      </p:sp>
      <p:sp>
        <p:nvSpPr>
          <p:cNvPr id="3078" name="Rectangle 6"/>
          <p:cNvSpPr>
            <a:spLocks noChangeArrowheads="1"/>
          </p:cNvSpPr>
          <p:nvPr/>
        </p:nvSpPr>
        <p:spPr bwMode="auto">
          <a:xfrm>
            <a:off x="6350" y="1549400"/>
            <a:ext cx="9120188" cy="25400"/>
          </a:xfrm>
          <a:prstGeom prst="rect">
            <a:avLst/>
          </a:prstGeom>
          <a:gradFill rotWithShape="0">
            <a:gsLst>
              <a:gs pos="0">
                <a:srgbClr val="CC0000"/>
              </a:gs>
              <a:gs pos="100000">
                <a:srgbClr val="CC0000">
                  <a:gamma/>
                  <a:shade val="80000"/>
                  <a:invGamma/>
                </a:srgbClr>
              </a:gs>
            </a:gsLst>
            <a:lin ang="0" scaled="1"/>
          </a:gradFill>
          <a:ln w="12700">
            <a:solidFill>
              <a:srgbClr val="CC0000"/>
            </a:solidFill>
            <a:miter lim="800000"/>
            <a:headEnd/>
            <a:tailEnd/>
          </a:ln>
          <a:effectLst/>
        </p:spPr>
        <p:txBody>
          <a:bodyPr wrap="none" anchor="ctr"/>
          <a:lstStyle/>
          <a:p>
            <a:pPr>
              <a:defRPr/>
            </a:pPr>
            <a:endParaRPr lang="en-US"/>
          </a:p>
        </p:txBody>
      </p:sp>
      <p:sp>
        <p:nvSpPr>
          <p:cNvPr id="6151" name="Rectangle 7"/>
          <p:cNvSpPr>
            <a:spLocks noGrp="1" noChangeArrowheads="1"/>
          </p:cNvSpPr>
          <p:nvPr>
            <p:ph type="title"/>
          </p:nvPr>
        </p:nvSpPr>
        <p:spPr bwMode="auto">
          <a:xfrm>
            <a:off x="609600" y="228600"/>
            <a:ext cx="78486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Techni</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Template</a:t>
            </a:r>
          </a:p>
        </p:txBody>
      </p:sp>
      <p:sp>
        <p:nvSpPr>
          <p:cNvPr id="6152" name="Rectangle 8"/>
          <p:cNvSpPr>
            <a:spLocks noGrp="1" noChangeArrowheads="1"/>
          </p:cNvSpPr>
          <p:nvPr>
            <p:ph type="body" idx="1"/>
          </p:nvPr>
        </p:nvSpPr>
        <p:spPr bwMode="auto">
          <a:xfrm>
            <a:off x="609600" y="1981200"/>
            <a:ext cx="7848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Test</a:t>
            </a:r>
          </a:p>
          <a:p>
            <a:pPr lvl="1"/>
            <a:r>
              <a:rPr lang="en-US" smtClean="0"/>
              <a:t>Test</a:t>
            </a:r>
          </a:p>
          <a:p>
            <a:pPr lvl="1"/>
            <a:r>
              <a:rPr lang="en-US" smtClean="0"/>
              <a:t>Test</a:t>
            </a:r>
          </a:p>
          <a:p>
            <a:pPr lvl="2"/>
            <a:r>
              <a:rPr lang="en-US" smtClean="0"/>
              <a:t>Test</a:t>
            </a:r>
          </a:p>
          <a:p>
            <a:pPr lvl="0"/>
            <a:endParaRPr lang="en-US" smtClean="0"/>
          </a:p>
          <a:p>
            <a:pPr lvl="0"/>
            <a:endParaRPr lang="en-US" smtClean="0"/>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4" r:id="rId12"/>
  </p:sldLayoutIdLst>
  <p:txStyles>
    <p:titleStyle>
      <a:lvl1pPr algn="ctr" rtl="0" eaLnBrk="0" fontAlgn="base" hangingPunct="0">
        <a:spcBef>
          <a:spcPct val="0"/>
        </a:spcBef>
        <a:spcAft>
          <a:spcPct val="0"/>
        </a:spcAft>
        <a:defRPr sz="4800" b="1">
          <a:solidFill>
            <a:srgbClr val="0000CC"/>
          </a:solidFill>
          <a:latin typeface="+mj-lt"/>
          <a:ea typeface="+mj-ea"/>
          <a:cs typeface="+mj-cs"/>
        </a:defRPr>
      </a:lvl1pPr>
      <a:lvl2pPr algn="ctr" rtl="0" eaLnBrk="0" fontAlgn="base" hangingPunct="0">
        <a:spcBef>
          <a:spcPct val="0"/>
        </a:spcBef>
        <a:spcAft>
          <a:spcPct val="0"/>
        </a:spcAft>
        <a:defRPr sz="4800" b="1">
          <a:solidFill>
            <a:srgbClr val="0000CC"/>
          </a:solidFill>
          <a:latin typeface="Garamond" pitchFamily="18" charset="0"/>
        </a:defRPr>
      </a:lvl2pPr>
      <a:lvl3pPr algn="ctr" rtl="0" eaLnBrk="0" fontAlgn="base" hangingPunct="0">
        <a:spcBef>
          <a:spcPct val="0"/>
        </a:spcBef>
        <a:spcAft>
          <a:spcPct val="0"/>
        </a:spcAft>
        <a:defRPr sz="4800" b="1">
          <a:solidFill>
            <a:srgbClr val="0000CC"/>
          </a:solidFill>
          <a:latin typeface="Garamond" pitchFamily="18" charset="0"/>
        </a:defRPr>
      </a:lvl3pPr>
      <a:lvl4pPr algn="ctr" rtl="0" eaLnBrk="0" fontAlgn="base" hangingPunct="0">
        <a:spcBef>
          <a:spcPct val="0"/>
        </a:spcBef>
        <a:spcAft>
          <a:spcPct val="0"/>
        </a:spcAft>
        <a:defRPr sz="4800" b="1">
          <a:solidFill>
            <a:srgbClr val="0000CC"/>
          </a:solidFill>
          <a:latin typeface="Garamond" pitchFamily="18" charset="0"/>
        </a:defRPr>
      </a:lvl4pPr>
      <a:lvl5pPr algn="ctr" rtl="0" eaLnBrk="0" fontAlgn="base" hangingPunct="0">
        <a:spcBef>
          <a:spcPct val="0"/>
        </a:spcBef>
        <a:spcAft>
          <a:spcPct val="0"/>
        </a:spcAft>
        <a:defRPr sz="4800" b="1">
          <a:solidFill>
            <a:srgbClr val="0000CC"/>
          </a:solidFill>
          <a:latin typeface="Garamond" pitchFamily="18" charset="0"/>
        </a:defRPr>
      </a:lvl5pPr>
      <a:lvl6pPr marL="457200" algn="ctr" rtl="0" eaLnBrk="0" fontAlgn="base" hangingPunct="0">
        <a:spcBef>
          <a:spcPct val="0"/>
        </a:spcBef>
        <a:spcAft>
          <a:spcPct val="0"/>
        </a:spcAft>
        <a:defRPr sz="4800" b="1">
          <a:solidFill>
            <a:srgbClr val="0000CC"/>
          </a:solidFill>
          <a:latin typeface="Garamond" pitchFamily="18" charset="0"/>
        </a:defRPr>
      </a:lvl6pPr>
      <a:lvl7pPr marL="914400" algn="ctr" rtl="0" eaLnBrk="0" fontAlgn="base" hangingPunct="0">
        <a:spcBef>
          <a:spcPct val="0"/>
        </a:spcBef>
        <a:spcAft>
          <a:spcPct val="0"/>
        </a:spcAft>
        <a:defRPr sz="4800" b="1">
          <a:solidFill>
            <a:srgbClr val="0000CC"/>
          </a:solidFill>
          <a:latin typeface="Garamond" pitchFamily="18" charset="0"/>
        </a:defRPr>
      </a:lvl7pPr>
      <a:lvl8pPr marL="1371600" algn="ctr" rtl="0" eaLnBrk="0" fontAlgn="base" hangingPunct="0">
        <a:spcBef>
          <a:spcPct val="0"/>
        </a:spcBef>
        <a:spcAft>
          <a:spcPct val="0"/>
        </a:spcAft>
        <a:defRPr sz="4800" b="1">
          <a:solidFill>
            <a:srgbClr val="0000CC"/>
          </a:solidFill>
          <a:latin typeface="Garamond" pitchFamily="18" charset="0"/>
        </a:defRPr>
      </a:lvl8pPr>
      <a:lvl9pPr marL="1828800" algn="ctr" rtl="0" eaLnBrk="0" fontAlgn="base" hangingPunct="0">
        <a:spcBef>
          <a:spcPct val="0"/>
        </a:spcBef>
        <a:spcAft>
          <a:spcPct val="0"/>
        </a:spcAft>
        <a:defRPr sz="4800" b="1">
          <a:solidFill>
            <a:srgbClr val="0000CC"/>
          </a:solidFill>
          <a:latin typeface="Garamond" pitchFamily="18" charset="0"/>
        </a:defRPr>
      </a:lvl9pPr>
    </p:titleStyle>
    <p:bodyStyle>
      <a:lvl1pPr marL="342900" indent="-342900" algn="l" rtl="0" eaLnBrk="0" fontAlgn="base" hangingPunct="0">
        <a:lnSpc>
          <a:spcPct val="120000"/>
        </a:lnSpc>
        <a:spcBef>
          <a:spcPct val="20000"/>
        </a:spcBef>
        <a:spcAft>
          <a:spcPct val="0"/>
        </a:spcAft>
        <a:buClr>
          <a:srgbClr val="0000CC"/>
        </a:buClr>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lnSpc>
          <a:spcPct val="80000"/>
        </a:lnSpc>
        <a:spcBef>
          <a:spcPct val="20000"/>
        </a:spcBef>
        <a:spcAft>
          <a:spcPct val="0"/>
        </a:spcAft>
        <a:buClr>
          <a:srgbClr val="CC0000"/>
        </a:buClr>
        <a:buSzPct val="80000"/>
        <a:buFont typeface="Wingdings" pitchFamily="2" charset="2"/>
        <a:buChar char="l"/>
        <a:defRPr sz="2800" b="1">
          <a:solidFill>
            <a:srgbClr val="0000CC"/>
          </a:solidFill>
          <a:latin typeface="+mn-lt"/>
        </a:defRPr>
      </a:lvl2pPr>
      <a:lvl3pPr marL="1143000" indent="-228600" algn="l" rtl="0" eaLnBrk="0" fontAlgn="base" hangingPunct="0">
        <a:lnSpc>
          <a:spcPct val="80000"/>
        </a:lnSpc>
        <a:spcBef>
          <a:spcPct val="20000"/>
        </a:spcBef>
        <a:spcAft>
          <a:spcPct val="0"/>
        </a:spcAft>
        <a:buClr>
          <a:srgbClr val="0000CC"/>
        </a:buClr>
        <a:buSzPct val="65000"/>
        <a:buFont typeface="ZapfDingbats" pitchFamily="82" charset="2"/>
        <a:buChar char="l"/>
        <a:defRPr sz="2400" b="1">
          <a:solidFill>
            <a:srgbClr val="0000FF"/>
          </a:solidFill>
          <a:latin typeface="+mn-lt"/>
        </a:defRPr>
      </a:lvl3pPr>
      <a:lvl4pPr marL="1600200" indent="-228600" algn="l" rtl="0" eaLnBrk="0" fontAlgn="base" hangingPunct="0">
        <a:spcBef>
          <a:spcPct val="20000"/>
        </a:spcBef>
        <a:spcAft>
          <a:spcPct val="0"/>
        </a:spcAft>
        <a:buClr>
          <a:srgbClr val="DC0081"/>
        </a:buClr>
        <a:buSzPct val="65000"/>
        <a:buFont typeface="Wingdings" pitchFamily="2" charset="2"/>
        <a:buChar char="l"/>
        <a:defRPr sz="2000" b="1">
          <a:solidFill>
            <a:srgbClr val="0000CC"/>
          </a:solidFill>
          <a:latin typeface="+mn-lt"/>
        </a:defRPr>
      </a:lvl4pPr>
      <a:lvl5pPr marL="2057400" indent="-228600" algn="l" rtl="0" eaLnBrk="0" fontAlgn="base" hangingPunct="0">
        <a:spcBef>
          <a:spcPct val="20000"/>
        </a:spcBef>
        <a:spcAft>
          <a:spcPct val="0"/>
        </a:spcAft>
        <a:buClr>
          <a:srgbClr val="DC0081"/>
        </a:buClr>
        <a:buSzPct val="100000"/>
        <a:buFont typeface="Wingdings" pitchFamily="2" charset="2"/>
        <a:buChar char="l"/>
        <a:defRPr sz="2000">
          <a:solidFill>
            <a:schemeClr val="tx1"/>
          </a:solidFill>
          <a:latin typeface="Arial" charset="0"/>
        </a:defRPr>
      </a:lvl5pPr>
      <a:lvl6pPr marL="2514600" indent="-228600" algn="l" rtl="0" eaLnBrk="0" fontAlgn="base" hangingPunct="0">
        <a:spcBef>
          <a:spcPct val="20000"/>
        </a:spcBef>
        <a:spcAft>
          <a:spcPct val="0"/>
        </a:spcAft>
        <a:buClr>
          <a:srgbClr val="DC0081"/>
        </a:buClr>
        <a:buSzPct val="100000"/>
        <a:buFont typeface="Wingdings" pitchFamily="2" charset="2"/>
        <a:buChar char="l"/>
        <a:defRPr sz="2000">
          <a:solidFill>
            <a:schemeClr val="tx1"/>
          </a:solidFill>
          <a:latin typeface="Arial" charset="0"/>
        </a:defRPr>
      </a:lvl6pPr>
      <a:lvl7pPr marL="2971800" indent="-228600" algn="l" rtl="0" eaLnBrk="0" fontAlgn="base" hangingPunct="0">
        <a:spcBef>
          <a:spcPct val="20000"/>
        </a:spcBef>
        <a:spcAft>
          <a:spcPct val="0"/>
        </a:spcAft>
        <a:buClr>
          <a:srgbClr val="DC0081"/>
        </a:buClr>
        <a:buSzPct val="100000"/>
        <a:buFont typeface="Wingdings" pitchFamily="2" charset="2"/>
        <a:buChar char="l"/>
        <a:defRPr sz="2000">
          <a:solidFill>
            <a:schemeClr val="tx1"/>
          </a:solidFill>
          <a:latin typeface="Arial" charset="0"/>
        </a:defRPr>
      </a:lvl7pPr>
      <a:lvl8pPr marL="3429000" indent="-228600" algn="l" rtl="0" eaLnBrk="0" fontAlgn="base" hangingPunct="0">
        <a:spcBef>
          <a:spcPct val="20000"/>
        </a:spcBef>
        <a:spcAft>
          <a:spcPct val="0"/>
        </a:spcAft>
        <a:buClr>
          <a:srgbClr val="DC0081"/>
        </a:buClr>
        <a:buSzPct val="100000"/>
        <a:buFont typeface="Wingdings" pitchFamily="2" charset="2"/>
        <a:buChar char="l"/>
        <a:defRPr sz="2000">
          <a:solidFill>
            <a:schemeClr val="tx1"/>
          </a:solidFill>
          <a:latin typeface="Arial" charset="0"/>
        </a:defRPr>
      </a:lvl8pPr>
      <a:lvl9pPr marL="3886200" indent="-228600" algn="l" rtl="0" eaLnBrk="0" fontAlgn="base" hangingPunct="0">
        <a:spcBef>
          <a:spcPct val="20000"/>
        </a:spcBef>
        <a:spcAft>
          <a:spcPct val="0"/>
        </a:spcAft>
        <a:buClr>
          <a:srgbClr val="DC0081"/>
        </a:buClr>
        <a:buSzPct val="100000"/>
        <a:buFont typeface="Wingdings" pitchFamily="2" charset="2"/>
        <a:buChar char="l"/>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TW"/>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88D624D-6563-45DC-B026-039639B89A87}"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70"/>
          <a:ea typeface="新細明體" pitchFamily="18" charset="-120"/>
        </a:defRPr>
      </a:lvl2pPr>
      <a:lvl3pPr algn="ctr" rtl="0" fontAlgn="base">
        <a:spcBef>
          <a:spcPct val="0"/>
        </a:spcBef>
        <a:spcAft>
          <a:spcPct val="0"/>
        </a:spcAft>
        <a:defRPr kumimoji="1" sz="4400">
          <a:solidFill>
            <a:schemeClr val="tx2"/>
          </a:solidFill>
          <a:latin typeface="Times New Roman" pitchFamily="18" charset="-70"/>
          <a:ea typeface="新細明體" pitchFamily="18" charset="-120"/>
        </a:defRPr>
      </a:lvl3pPr>
      <a:lvl4pPr algn="ctr" rtl="0" fontAlgn="base">
        <a:spcBef>
          <a:spcPct val="0"/>
        </a:spcBef>
        <a:spcAft>
          <a:spcPct val="0"/>
        </a:spcAft>
        <a:defRPr kumimoji="1" sz="4400">
          <a:solidFill>
            <a:schemeClr val="tx2"/>
          </a:solidFill>
          <a:latin typeface="Times New Roman" pitchFamily="18" charset="-70"/>
          <a:ea typeface="新細明體" pitchFamily="18" charset="-120"/>
        </a:defRPr>
      </a:lvl4pPr>
      <a:lvl5pPr algn="ctr" rtl="0" fontAlgn="base">
        <a:spcBef>
          <a:spcPct val="0"/>
        </a:spcBef>
        <a:spcAft>
          <a:spcPct val="0"/>
        </a:spcAft>
        <a:defRPr kumimoji="1" sz="4400">
          <a:solidFill>
            <a:schemeClr val="tx2"/>
          </a:solidFill>
          <a:latin typeface="Times New Roman" pitchFamily="18" charset="-70"/>
          <a:ea typeface="新細明體" pitchFamily="18" charset="-120"/>
        </a:defRPr>
      </a:lvl5pPr>
      <a:lvl6pPr marL="457200" algn="ctr" rtl="0" fontAlgn="base">
        <a:spcBef>
          <a:spcPct val="0"/>
        </a:spcBef>
        <a:spcAft>
          <a:spcPct val="0"/>
        </a:spcAft>
        <a:defRPr kumimoji="1" sz="4400">
          <a:solidFill>
            <a:schemeClr val="tx2"/>
          </a:solidFill>
          <a:latin typeface="Times New Roman" pitchFamily="18" charset="-7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7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7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7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r>
              <a:rPr lang="en-US" altLang="en-US" dirty="0" smtClean="0"/>
              <a:t>CS 515</a:t>
            </a:r>
            <a:endParaRPr lang="en-US" altLang="en-US" dirty="0"/>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lvl1pPr>
          </a:lstStyle>
          <a:p>
            <a:r>
              <a:rPr lang="en-US" altLang="en-US" dirty="0"/>
              <a:t>Ibrahim </a:t>
            </a:r>
            <a:r>
              <a:rPr lang="en-US" altLang="en-US" dirty="0" err="1"/>
              <a:t>Korpeoglu</a:t>
            </a:r>
            <a:endParaRPr lang="en-US" altLang="en-US" dirty="0"/>
          </a:p>
        </p:txBody>
      </p:sp>
      <p:sp>
        <p:nvSpPr>
          <p:cNvPr id="41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3BF0B73-5783-4F3F-9F85-4267725D0C25}" type="slidenum">
              <a:rPr lang="en-US" altLang="en-US"/>
              <a:pPr/>
              <a:t>‹#›</a:t>
            </a:fld>
            <a:endParaRPr lang="en-US" altLang="en-US"/>
          </a:p>
        </p:txBody>
      </p:sp>
      <p:sp>
        <p:nvSpPr>
          <p:cNvPr id="41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Arial" charset="0"/>
        </a:defRPr>
      </a:lvl2pPr>
      <a:lvl3pPr algn="l" rtl="0" fontAlgn="base">
        <a:spcBef>
          <a:spcPct val="0"/>
        </a:spcBef>
        <a:spcAft>
          <a:spcPct val="0"/>
        </a:spcAft>
        <a:defRPr sz="4200">
          <a:solidFill>
            <a:schemeClr val="tx2"/>
          </a:solidFill>
          <a:latin typeface="Arial" charset="0"/>
        </a:defRPr>
      </a:lvl3pPr>
      <a:lvl4pPr algn="l" rtl="0" fontAlgn="base">
        <a:spcBef>
          <a:spcPct val="0"/>
        </a:spcBef>
        <a:spcAft>
          <a:spcPct val="0"/>
        </a:spcAft>
        <a:defRPr sz="4200">
          <a:solidFill>
            <a:schemeClr val="tx2"/>
          </a:solidFill>
          <a:latin typeface="Arial" charset="0"/>
        </a:defRPr>
      </a:lvl4pPr>
      <a:lvl5pPr algn="l" rtl="0" fontAlgn="base">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7.bin"/><Relationship Id="rId18" Type="http://schemas.openxmlformats.org/officeDocument/2006/relationships/image" Target="../media/image29.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6.wmf"/><Relationship Id="rId17" Type="http://schemas.openxmlformats.org/officeDocument/2006/relationships/oleObject" Target="../embeddings/oleObject29.bin"/><Relationship Id="rId2" Type="http://schemas.openxmlformats.org/officeDocument/2006/relationships/slideLayout" Target="../slideLayouts/slideLayout19.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wmf"/><Relationship Id="rId19" Type="http://schemas.openxmlformats.org/officeDocument/2006/relationships/oleObject" Target="../embeddings/oleObject30.bin"/><Relationship Id="rId4" Type="http://schemas.openxmlformats.org/officeDocument/2006/relationships/image" Target="../media/image23.wmf"/><Relationship Id="rId9" Type="http://schemas.openxmlformats.org/officeDocument/2006/relationships/oleObject" Target="../embeddings/oleObject25.bin"/><Relationship Id="rId14" Type="http://schemas.openxmlformats.org/officeDocument/2006/relationships/image" Target="../media/image2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9.xml"/><Relationship Id="rId7" Type="http://schemas.openxmlformats.org/officeDocument/2006/relationships/image" Target="../media/image54.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52.wmf"/><Relationship Id="rId5" Type="http://schemas.openxmlformats.org/officeDocument/2006/relationships/oleObject" Target="../embeddings/oleObject32.bin"/><Relationship Id="rId4" Type="http://schemas.openxmlformats.org/officeDocument/2006/relationships/image" Target="../media/image53.png"/><Relationship Id="rId9"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6.vml"/><Relationship Id="rId6" Type="http://schemas.openxmlformats.org/officeDocument/2006/relationships/image" Target="../media/image69.wmf"/><Relationship Id="rId5" Type="http://schemas.openxmlformats.org/officeDocument/2006/relationships/oleObject" Target="../embeddings/oleObject34.bin"/><Relationship Id="rId4" Type="http://schemas.openxmlformats.org/officeDocument/2006/relationships/image" Target="../media/image6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2.wmf"/><Relationship Id="rId5" Type="http://schemas.openxmlformats.org/officeDocument/2006/relationships/oleObject" Target="../embeddings/oleObject37.bin"/><Relationship Id="rId4" Type="http://schemas.openxmlformats.org/officeDocument/2006/relationships/image" Target="../media/image8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5.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 Type="http://schemas.openxmlformats.org/officeDocument/2006/relationships/slideLayout" Target="../slideLayouts/slideLayout19.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bin"/><Relationship Id="rId18" Type="http://schemas.openxmlformats.org/officeDocument/2006/relationships/image" Target="../media/image9.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17" Type="http://schemas.openxmlformats.org/officeDocument/2006/relationships/oleObject" Target="../embeddings/oleObject16.bin"/><Relationship Id="rId2" Type="http://schemas.openxmlformats.org/officeDocument/2006/relationships/slideLayout" Target="../slideLayouts/slideLayout19.xml"/><Relationship Id="rId16" Type="http://schemas.openxmlformats.org/officeDocument/2006/relationships/image" Target="../media/image17.wmf"/><Relationship Id="rId20"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4.wmf"/><Relationship Id="rId19" Type="http://schemas.openxmlformats.org/officeDocument/2006/relationships/oleObject" Target="../embeddings/oleObject17.bin"/><Relationship Id="rId4" Type="http://schemas.openxmlformats.org/officeDocument/2006/relationships/image" Target="../media/image11.wmf"/><Relationship Id="rId9" Type="http://schemas.openxmlformats.org/officeDocument/2006/relationships/oleObject" Target="../embeddings/oleObject12.bin"/><Relationship Id="rId14"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48600" cy="1143000"/>
          </a:xfrm>
        </p:spPr>
        <p:txBody>
          <a:bodyPr/>
          <a:lstStyle/>
          <a:p>
            <a:r>
              <a:rPr lang="en-US" dirty="0" smtClean="0"/>
              <a:t>Unit-II</a:t>
            </a:r>
            <a:endParaRPr lang="en-US" dirty="0"/>
          </a:p>
        </p:txBody>
      </p:sp>
      <p:sp>
        <p:nvSpPr>
          <p:cNvPr id="3" name="Rectangle 2"/>
          <p:cNvSpPr/>
          <p:nvPr/>
        </p:nvSpPr>
        <p:spPr>
          <a:xfrm>
            <a:off x="3838466" y="3198168"/>
            <a:ext cx="1467068" cy="461665"/>
          </a:xfrm>
          <a:prstGeom prst="rect">
            <a:avLst/>
          </a:prstGeom>
        </p:spPr>
        <p:txBody>
          <a:bodyPr wrap="none">
            <a:spAutoFit/>
          </a:bodyPr>
          <a:lstStyle/>
          <a:p>
            <a:r>
              <a:rPr lang="en-US" dirty="0" smtClean="0"/>
              <a:t>Path Loss </a:t>
            </a:r>
            <a:endParaRPr lang="en-US" dirty="0"/>
          </a:p>
        </p:txBody>
      </p:sp>
      <p:sp>
        <p:nvSpPr>
          <p:cNvPr id="4" name="Rectangle 2"/>
          <p:cNvSpPr txBox="1">
            <a:spLocks noChangeArrowheads="1"/>
          </p:cNvSpPr>
          <p:nvPr/>
        </p:nvSpPr>
        <p:spPr bwMode="auto">
          <a:xfrm>
            <a:off x="685800" y="2971800"/>
            <a:ext cx="7696200" cy="2209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normAutofit/>
          </a:body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4800" b="1" i="0" u="none" strike="noStrike" kern="0" cap="none" spc="0" normalizeH="0" baseline="0" noProof="0" dirty="0" smtClean="0">
                <a:ln>
                  <a:noFill/>
                </a:ln>
                <a:solidFill>
                  <a:srgbClr val="0000CC"/>
                </a:solidFill>
                <a:effectLst/>
                <a:uLnTx/>
                <a:uFillTx/>
                <a:latin typeface="+mj-lt"/>
                <a:ea typeface="Tahoma" pitchFamily="34" charset="0"/>
                <a:cs typeface="Tahoma" pitchFamily="34" charset="0"/>
              </a:rPr>
              <a:t>Mobile</a:t>
            </a:r>
            <a:r>
              <a:rPr kumimoji="0" lang="en-US" sz="4800" b="1" i="0" u="none" strike="noStrike" kern="0" cap="none" spc="0" normalizeH="0" noProof="0" dirty="0" smtClean="0">
                <a:ln>
                  <a:noFill/>
                </a:ln>
                <a:solidFill>
                  <a:srgbClr val="0000CC"/>
                </a:solidFill>
                <a:effectLst/>
                <a:uLnTx/>
                <a:uFillTx/>
                <a:latin typeface="+mj-lt"/>
                <a:ea typeface="Tahoma" pitchFamily="34" charset="0"/>
                <a:cs typeface="Tahoma" pitchFamily="34" charset="0"/>
              </a:rPr>
              <a:t> Radio Wave Propagation</a:t>
            </a:r>
          </a:p>
          <a:p>
            <a:pPr marL="0" marR="0" lvl="0" indent="0" algn="ctr" defTabSz="914400" rtl="0" eaLnBrk="0" fontAlgn="base" latinLnBrk="0" hangingPunct="0">
              <a:lnSpc>
                <a:spcPct val="80000"/>
              </a:lnSpc>
              <a:spcBef>
                <a:spcPct val="0"/>
              </a:spcBef>
              <a:spcAft>
                <a:spcPct val="0"/>
              </a:spcAft>
              <a:buClrTx/>
              <a:buSzTx/>
              <a:buFontTx/>
              <a:buNone/>
              <a:tabLst/>
              <a:defRPr/>
            </a:pPr>
            <a:r>
              <a:rPr lang="en-US" sz="4800" b="1" kern="0" baseline="0" dirty="0" smtClean="0">
                <a:solidFill>
                  <a:srgbClr val="0000CC"/>
                </a:solidFill>
                <a:latin typeface="+mj-lt"/>
                <a:ea typeface="Tahoma" pitchFamily="34" charset="0"/>
                <a:cs typeface="Tahoma" pitchFamily="34" charset="0"/>
              </a:rPr>
              <a:t>(Large</a:t>
            </a:r>
            <a:r>
              <a:rPr lang="en-US" sz="4800" b="1" kern="0" dirty="0" smtClean="0">
                <a:solidFill>
                  <a:srgbClr val="0000CC"/>
                </a:solidFill>
                <a:latin typeface="+mj-lt"/>
                <a:ea typeface="Tahoma" pitchFamily="34" charset="0"/>
                <a:cs typeface="Tahoma" pitchFamily="34" charset="0"/>
              </a:rPr>
              <a:t> Scale Fading</a:t>
            </a:r>
            <a:r>
              <a:rPr lang="en-US" sz="4800" b="1" kern="0" baseline="0" dirty="0" smtClean="0">
                <a:solidFill>
                  <a:srgbClr val="0000CC"/>
                </a:solidFill>
                <a:latin typeface="+mj-lt"/>
                <a:ea typeface="Tahoma" pitchFamily="34" charset="0"/>
                <a:cs typeface="Tahoma" pitchFamily="34" charset="0"/>
              </a:rPr>
              <a:t>)</a:t>
            </a:r>
          </a:p>
          <a:p>
            <a:pPr marL="0" marR="0" lvl="0" indent="0" algn="ctr" defTabSz="914400" rtl="0" eaLnBrk="0" fontAlgn="base" latinLnBrk="0" hangingPunct="0">
              <a:lnSpc>
                <a:spcPct val="80000"/>
              </a:lnSpc>
              <a:spcBef>
                <a:spcPct val="0"/>
              </a:spcBef>
              <a:spcAft>
                <a:spcPct val="0"/>
              </a:spcAft>
              <a:buClrTx/>
              <a:buSzTx/>
              <a:buFontTx/>
              <a:buNone/>
              <a:tabLst/>
              <a:defRPr/>
            </a:pPr>
            <a:endParaRPr kumimoji="0" lang="en-US" sz="4800" b="1" i="0" u="none" strike="noStrike" kern="0" cap="none" spc="0" normalizeH="0" baseline="0" noProof="0" dirty="0" smtClean="0">
              <a:ln>
                <a:noFill/>
              </a:ln>
              <a:solidFill>
                <a:srgbClr val="0000CC"/>
              </a:solidFill>
              <a:effectLst/>
              <a:uLnTx/>
              <a:uFillTx/>
              <a:latin typeface="+mj-l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0" y="762000"/>
            <a:ext cx="7696200" cy="5562600"/>
          </a:xfrm>
          <a:prstGeom prst="rect">
            <a:avLst/>
          </a:prstGeom>
          <a:noFill/>
          <a:ln w="9525">
            <a:noFill/>
            <a:miter lim="800000"/>
            <a:headEnd/>
            <a:tailEnd/>
          </a:ln>
          <a:effectLst/>
        </p:spPr>
        <p:txBody>
          <a:bodyPr/>
          <a:lstStyle/>
          <a:p>
            <a:pPr marL="342900" indent="-342900" algn="just">
              <a:spcBef>
                <a:spcPct val="20000"/>
              </a:spcBef>
              <a:buFontTx/>
              <a:buChar char="•"/>
            </a:pPr>
            <a:r>
              <a:rPr lang="en-US" altLang="zh-TW" sz="2000" dirty="0"/>
              <a:t>The far-field region of a transmitting antenna is defined as the region beyond the far-field distance</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where </a:t>
            </a:r>
            <a:r>
              <a:rPr lang="en-US" altLang="zh-TW" sz="2000" i="1" dirty="0"/>
              <a:t>D</a:t>
            </a:r>
            <a:r>
              <a:rPr lang="en-US" altLang="zh-TW" sz="2000" dirty="0"/>
              <a:t> is the largest physical linear dimension of the antenna.</a:t>
            </a:r>
          </a:p>
          <a:p>
            <a:pPr marL="342900" indent="-342900" algn="just">
              <a:spcBef>
                <a:spcPct val="20000"/>
              </a:spcBef>
              <a:buFontTx/>
              <a:buChar char="•"/>
            </a:pPr>
            <a:r>
              <a:rPr lang="en-US" altLang="zh-TW" sz="2000" dirty="0"/>
              <a:t>To be in the far-filed region the following equations must be satisfied</a:t>
            </a:r>
          </a:p>
          <a:p>
            <a:pPr marL="342900" indent="-342900" algn="just">
              <a:spcBef>
                <a:spcPct val="20000"/>
              </a:spcBef>
            </a:pPr>
            <a:r>
              <a:rPr lang="en-US" altLang="zh-TW" sz="2000" dirty="0"/>
              <a:t>                                                         and</a:t>
            </a:r>
          </a:p>
          <a:p>
            <a:pPr marL="342900" indent="-342900" algn="just">
              <a:spcBef>
                <a:spcPct val="20000"/>
              </a:spcBef>
              <a:buFontTx/>
              <a:buChar char="•"/>
            </a:pPr>
            <a:r>
              <a:rPr lang="en-US" altLang="zh-TW" sz="2000" dirty="0"/>
              <a:t>Furthermore the following equation does not hold for </a:t>
            </a:r>
            <a:r>
              <a:rPr lang="en-US" altLang="zh-TW" sz="2000" i="1" dirty="0"/>
              <a:t>d=0</a:t>
            </a:r>
            <a:r>
              <a:rPr lang="en-US" altLang="zh-TW" sz="2000" dirty="0"/>
              <a:t>.</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buFontTx/>
              <a:buChar char="•"/>
            </a:pPr>
            <a:r>
              <a:rPr lang="en-US" altLang="zh-TW" sz="2000" dirty="0"/>
              <a:t>Use close-in distance     </a:t>
            </a:r>
            <a:r>
              <a:rPr lang="en-US" altLang="zh-TW" sz="2000" dirty="0" smtClean="0"/>
              <a:t>   and </a:t>
            </a:r>
            <a:r>
              <a:rPr lang="en-US" altLang="zh-TW" sz="2000" dirty="0"/>
              <a:t>a known received </a:t>
            </a:r>
            <a:r>
              <a:rPr lang="en-US" altLang="zh-TW" sz="2000" dirty="0" smtClean="0"/>
              <a:t>power             at </a:t>
            </a:r>
            <a:r>
              <a:rPr lang="en-US" altLang="zh-TW" sz="2000" dirty="0"/>
              <a:t>that point</a:t>
            </a:r>
          </a:p>
          <a:p>
            <a:pPr marL="342900" indent="-342900">
              <a:spcBef>
                <a:spcPct val="20000"/>
              </a:spcBef>
              <a:buFontTx/>
              <a:buChar char="•"/>
            </a:pPr>
            <a:endParaRPr lang="en-US" altLang="zh-TW" sz="2000" dirty="0"/>
          </a:p>
          <a:p>
            <a:pPr marL="342900" indent="-342900">
              <a:spcBef>
                <a:spcPct val="20000"/>
              </a:spcBef>
            </a:pPr>
            <a:r>
              <a:rPr lang="en-US" altLang="zh-TW" sz="2000" dirty="0"/>
              <a:t>     or</a:t>
            </a:r>
          </a:p>
        </p:txBody>
      </p:sp>
      <p:graphicFrame>
        <p:nvGraphicFramePr>
          <p:cNvPr id="8195" name="Object 3"/>
          <p:cNvGraphicFramePr>
            <a:graphicFrameLocks noChangeAspect="1"/>
          </p:cNvGraphicFramePr>
          <p:nvPr/>
        </p:nvGraphicFramePr>
        <p:xfrm>
          <a:off x="4343400" y="1371600"/>
          <a:ext cx="1082675" cy="693737"/>
        </p:xfrm>
        <a:graphic>
          <a:graphicData uri="http://schemas.openxmlformats.org/presentationml/2006/ole">
            <mc:AlternateContent xmlns:mc="http://schemas.openxmlformats.org/markup-compatibility/2006">
              <mc:Choice xmlns:v="urn:schemas-microsoft-com:vml" Requires="v">
                <p:oleObj spid="_x0000_s224278" name="方程式" r:id="rId3" imgW="660400" imgH="419100" progId="Equation.3">
                  <p:embed/>
                </p:oleObj>
              </mc:Choice>
              <mc:Fallback>
                <p:oleObj name="方程式" r:id="rId3" imgW="660400" imgH="419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371600"/>
                        <a:ext cx="1082675"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2895600" y="2895600"/>
          <a:ext cx="939800" cy="400050"/>
        </p:xfrm>
        <a:graphic>
          <a:graphicData uri="http://schemas.openxmlformats.org/presentationml/2006/ole">
            <mc:AlternateContent xmlns:mc="http://schemas.openxmlformats.org/markup-compatibility/2006">
              <mc:Choice xmlns:v="urn:schemas-microsoft-com:vml" Requires="v">
                <p:oleObj spid="_x0000_s224279" name="方程式" r:id="rId5" imgW="571252" imgH="241195" progId="Equation.3">
                  <p:embed/>
                </p:oleObj>
              </mc:Choice>
              <mc:Fallback>
                <p:oleObj name="方程式" r:id="rId5" imgW="571252" imgH="24119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895600"/>
                        <a:ext cx="9398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nvGraphicFramePr>
        <p:xfrm>
          <a:off x="5334000" y="2895600"/>
          <a:ext cx="895350" cy="400050"/>
        </p:xfrm>
        <a:graphic>
          <a:graphicData uri="http://schemas.openxmlformats.org/presentationml/2006/ole">
            <mc:AlternateContent xmlns:mc="http://schemas.openxmlformats.org/markup-compatibility/2006">
              <mc:Choice xmlns:v="urn:schemas-microsoft-com:vml" Requires="v">
                <p:oleObj spid="_x0000_s224280" name="方程式" r:id="rId7" imgW="545863" imgH="241195" progId="Equation.3">
                  <p:embed/>
                </p:oleObj>
              </mc:Choice>
              <mc:Fallback>
                <p:oleObj name="方程式" r:id="rId7" imgW="545863" imgH="241195"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2895600"/>
                        <a:ext cx="8953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3657600" y="3629464"/>
          <a:ext cx="1895475" cy="735013"/>
        </p:xfrm>
        <a:graphic>
          <a:graphicData uri="http://schemas.openxmlformats.org/presentationml/2006/ole">
            <mc:AlternateContent xmlns:mc="http://schemas.openxmlformats.org/markup-compatibility/2006">
              <mc:Choice xmlns:v="urn:schemas-microsoft-com:vml" Requires="v">
                <p:oleObj spid="_x0000_s224281" name="方程式" r:id="rId9" imgW="1143000" imgH="444500" progId="Equation.3">
                  <p:embed/>
                </p:oleObj>
              </mc:Choice>
              <mc:Fallback>
                <p:oleObj name="方程式" r:id="rId9" imgW="1143000" imgH="4445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3629464"/>
                        <a:ext cx="189547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7"/>
          <p:cNvGraphicFramePr>
            <a:graphicFrameLocks noChangeAspect="1"/>
          </p:cNvGraphicFramePr>
          <p:nvPr/>
        </p:nvGraphicFramePr>
        <p:xfrm>
          <a:off x="3429000" y="4419600"/>
          <a:ext cx="292100" cy="379413"/>
        </p:xfrm>
        <a:graphic>
          <a:graphicData uri="http://schemas.openxmlformats.org/presentationml/2006/ole">
            <mc:AlternateContent xmlns:mc="http://schemas.openxmlformats.org/markup-compatibility/2006">
              <mc:Choice xmlns:v="urn:schemas-microsoft-com:vml" Requires="v">
                <p:oleObj spid="_x0000_s224282" name="方程式" r:id="rId11" imgW="177646" imgH="228402" progId="Equation.3">
                  <p:embed/>
                </p:oleObj>
              </mc:Choice>
              <mc:Fallback>
                <p:oleObj name="方程式" r:id="rId11" imgW="177646" imgH="228402"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419600"/>
                        <a:ext cx="2921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nvGraphicFramePr>
        <p:xfrm>
          <a:off x="6858000" y="4419600"/>
          <a:ext cx="709613" cy="379413"/>
        </p:xfrm>
        <a:graphic>
          <a:graphicData uri="http://schemas.openxmlformats.org/presentationml/2006/ole">
            <mc:AlternateContent xmlns:mc="http://schemas.openxmlformats.org/markup-compatibility/2006">
              <mc:Choice xmlns:v="urn:schemas-microsoft-com:vml" Requires="v">
                <p:oleObj spid="_x0000_s224283" name="方程式" r:id="rId13" imgW="431613" imgH="228501" progId="Equation.3">
                  <p:embed/>
                </p:oleObj>
              </mc:Choice>
              <mc:Fallback>
                <p:oleObj name="方程式" r:id="rId13" imgW="431613" imgH="228501"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4419600"/>
                        <a:ext cx="709613"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9"/>
          <p:cNvGraphicFramePr>
            <a:graphicFrameLocks noChangeAspect="1"/>
          </p:cNvGraphicFramePr>
          <p:nvPr/>
        </p:nvGraphicFramePr>
        <p:xfrm>
          <a:off x="3511550" y="4772464"/>
          <a:ext cx="2127250" cy="779463"/>
        </p:xfrm>
        <a:graphic>
          <a:graphicData uri="http://schemas.openxmlformats.org/presentationml/2006/ole">
            <mc:AlternateContent xmlns:mc="http://schemas.openxmlformats.org/markup-compatibility/2006">
              <mc:Choice xmlns:v="urn:schemas-microsoft-com:vml" Requires="v">
                <p:oleObj spid="_x0000_s224284" name="方程式" r:id="rId15" imgW="1282700" imgH="469900" progId="Equation.3">
                  <p:embed/>
                </p:oleObj>
              </mc:Choice>
              <mc:Fallback>
                <p:oleObj name="方程式" r:id="rId15" imgW="1282700" imgH="4699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1550" y="4772464"/>
                        <a:ext cx="212725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10"/>
          <p:cNvGraphicFramePr>
            <a:graphicFrameLocks noChangeAspect="1"/>
          </p:cNvGraphicFramePr>
          <p:nvPr/>
        </p:nvGraphicFramePr>
        <p:xfrm>
          <a:off x="7086600" y="5029200"/>
          <a:ext cx="1222375" cy="396875"/>
        </p:xfrm>
        <a:graphic>
          <a:graphicData uri="http://schemas.openxmlformats.org/presentationml/2006/ole">
            <mc:AlternateContent xmlns:mc="http://schemas.openxmlformats.org/markup-compatibility/2006">
              <mc:Choice xmlns:v="urn:schemas-microsoft-com:vml" Requires="v">
                <p:oleObj spid="_x0000_s224285" name="方程式" r:id="rId17" imgW="736600" imgH="241300" progId="Equation.3">
                  <p:embed/>
                </p:oleObj>
              </mc:Choice>
              <mc:Fallback>
                <p:oleObj name="方程式" r:id="rId17" imgW="736600" imgH="2413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6600" y="5029200"/>
                        <a:ext cx="12223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11"/>
          <p:cNvGraphicFramePr>
            <a:graphicFrameLocks noChangeAspect="1"/>
          </p:cNvGraphicFramePr>
          <p:nvPr/>
        </p:nvGraphicFramePr>
        <p:xfrm>
          <a:off x="2295525" y="5763064"/>
          <a:ext cx="4486275" cy="712788"/>
        </p:xfrm>
        <a:graphic>
          <a:graphicData uri="http://schemas.openxmlformats.org/presentationml/2006/ole">
            <mc:AlternateContent xmlns:mc="http://schemas.openxmlformats.org/markup-compatibility/2006">
              <mc:Choice xmlns:v="urn:schemas-microsoft-com:vml" Requires="v">
                <p:oleObj spid="_x0000_s224286" name="方程式" r:id="rId19" imgW="2705100" imgH="431800" progId="Equation.3">
                  <p:embed/>
                </p:oleObj>
              </mc:Choice>
              <mc:Fallback>
                <p:oleObj name="方程式" r:id="rId19" imgW="2705100" imgH="4318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95525" y="5763064"/>
                        <a:ext cx="448627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4" name="Object 12"/>
          <p:cNvGraphicFramePr>
            <a:graphicFrameLocks noChangeAspect="1"/>
          </p:cNvGraphicFramePr>
          <p:nvPr/>
        </p:nvGraphicFramePr>
        <p:xfrm>
          <a:off x="7086600" y="5943600"/>
          <a:ext cx="1222375" cy="396875"/>
        </p:xfrm>
        <a:graphic>
          <a:graphicData uri="http://schemas.openxmlformats.org/presentationml/2006/ole">
            <mc:AlternateContent xmlns:mc="http://schemas.openxmlformats.org/markup-compatibility/2006">
              <mc:Choice xmlns:v="urn:schemas-microsoft-com:vml" Requires="v">
                <p:oleObj spid="_x0000_s224287" name="方程式" r:id="rId21" imgW="736600" imgH="241300" progId="Equation.3">
                  <p:embed/>
                </p:oleObj>
              </mc:Choice>
              <mc:Fallback>
                <p:oleObj name="方程式" r:id="rId21" imgW="736600" imgH="2413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6600" y="5943600"/>
                        <a:ext cx="12223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304800"/>
            <a:ext cx="9144000" cy="762000"/>
          </a:xfrm>
          <a:prstGeom prst="rect">
            <a:avLst/>
          </a:prstGeom>
          <a:noFill/>
          <a:ln w="9525">
            <a:noFill/>
            <a:miter lim="800000"/>
            <a:headEnd/>
            <a:tailEnd/>
          </a:ln>
          <a:effectLst/>
        </p:spPr>
        <p:txBody>
          <a:bodyPr anchor="ctr"/>
          <a:lstStyle/>
          <a:p>
            <a:pPr algn="ctr"/>
            <a:r>
              <a:rPr lang="en-US" altLang="zh-TW" sz="3600" b="1" dirty="0" smtClean="0">
                <a:solidFill>
                  <a:srgbClr val="0000CC"/>
                </a:solidFill>
                <a:latin typeface="Garamond" pitchFamily="18" charset="0"/>
              </a:rPr>
              <a:t>The </a:t>
            </a:r>
            <a:r>
              <a:rPr lang="en-US" altLang="zh-TW" sz="3600" b="1" dirty="0">
                <a:solidFill>
                  <a:srgbClr val="0000CC"/>
                </a:solidFill>
                <a:latin typeface="Garamond" pitchFamily="18" charset="0"/>
              </a:rPr>
              <a:t>Three Basic Propagation Mechanisms</a:t>
            </a:r>
          </a:p>
        </p:txBody>
      </p:sp>
      <p:sp>
        <p:nvSpPr>
          <p:cNvPr id="12291" name="Rectangle 3"/>
          <p:cNvSpPr>
            <a:spLocks noChangeArrowheads="1"/>
          </p:cNvSpPr>
          <p:nvPr/>
        </p:nvSpPr>
        <p:spPr bwMode="auto">
          <a:xfrm>
            <a:off x="533400" y="1371600"/>
            <a:ext cx="8001000" cy="5257800"/>
          </a:xfrm>
          <a:prstGeom prst="rect">
            <a:avLst/>
          </a:prstGeom>
          <a:noFill/>
          <a:ln w="9525">
            <a:noFill/>
            <a:miter lim="800000"/>
            <a:headEnd/>
            <a:tailEnd/>
          </a:ln>
          <a:effectLst/>
        </p:spPr>
        <p:txBody>
          <a:bodyPr/>
          <a:lstStyle/>
          <a:p>
            <a:pPr marL="342900" indent="-342900" algn="just">
              <a:spcBef>
                <a:spcPct val="20000"/>
              </a:spcBef>
              <a:buFontTx/>
              <a:buChar char="•"/>
            </a:pPr>
            <a:r>
              <a:rPr lang="en-US" altLang="zh-TW" sz="2200" b="1" dirty="0">
                <a:solidFill>
                  <a:srgbClr val="0000CC"/>
                </a:solidFill>
                <a:latin typeface="Garamond" pitchFamily="18" charset="0"/>
              </a:rPr>
              <a:t>Basic propagation mechanisms</a:t>
            </a:r>
          </a:p>
          <a:p>
            <a:pPr marL="742950" lvl="1" indent="-285750" algn="just">
              <a:spcBef>
                <a:spcPct val="20000"/>
              </a:spcBef>
              <a:buFontTx/>
              <a:buChar char="–"/>
            </a:pPr>
            <a:r>
              <a:rPr lang="en-US" altLang="zh-TW" sz="2000" b="1" dirty="0">
                <a:solidFill>
                  <a:srgbClr val="0000CC"/>
                </a:solidFill>
                <a:latin typeface="Garamond" pitchFamily="18" charset="0"/>
              </a:rPr>
              <a:t>reflection</a:t>
            </a:r>
          </a:p>
          <a:p>
            <a:pPr marL="742950" lvl="1" indent="-285750" algn="just">
              <a:spcBef>
                <a:spcPct val="20000"/>
              </a:spcBef>
              <a:buFontTx/>
              <a:buChar char="–"/>
            </a:pPr>
            <a:r>
              <a:rPr lang="en-US" altLang="zh-TW" sz="2000" b="1" dirty="0">
                <a:solidFill>
                  <a:srgbClr val="0000CC"/>
                </a:solidFill>
                <a:latin typeface="Garamond" pitchFamily="18" charset="0"/>
              </a:rPr>
              <a:t>diffraction</a:t>
            </a:r>
          </a:p>
          <a:p>
            <a:pPr marL="742950" lvl="1" indent="-285750" algn="just">
              <a:spcBef>
                <a:spcPct val="20000"/>
              </a:spcBef>
              <a:buFontTx/>
              <a:buChar char="–"/>
            </a:pPr>
            <a:r>
              <a:rPr lang="en-US" altLang="zh-TW" sz="2000" b="1" dirty="0">
                <a:solidFill>
                  <a:srgbClr val="0000CC"/>
                </a:solidFill>
                <a:latin typeface="Garamond" pitchFamily="18" charset="0"/>
              </a:rPr>
              <a:t>scattering</a:t>
            </a:r>
          </a:p>
          <a:p>
            <a:pPr marL="342900" indent="-342900" algn="just">
              <a:spcBef>
                <a:spcPct val="20000"/>
              </a:spcBef>
              <a:buFontTx/>
              <a:buChar char="•"/>
            </a:pPr>
            <a:r>
              <a:rPr lang="en-US" altLang="zh-TW" sz="2200" b="1" dirty="0">
                <a:solidFill>
                  <a:srgbClr val="0000CC"/>
                </a:solidFill>
                <a:latin typeface="Garamond" pitchFamily="18" charset="0"/>
              </a:rPr>
              <a:t>Reflection occurs when a propagating electromagnetic wave impinges upon an object which has very large dimensions when compared to the wavelength, e.g., buildings, walls.</a:t>
            </a:r>
          </a:p>
          <a:p>
            <a:pPr marL="342900" indent="-342900" algn="just">
              <a:spcBef>
                <a:spcPct val="20000"/>
              </a:spcBef>
              <a:buFontTx/>
              <a:buChar char="•"/>
            </a:pPr>
            <a:r>
              <a:rPr lang="en-US" altLang="zh-TW" sz="2200" b="1" dirty="0">
                <a:solidFill>
                  <a:srgbClr val="0000CC"/>
                </a:solidFill>
                <a:latin typeface="Garamond" pitchFamily="18" charset="0"/>
              </a:rPr>
              <a:t>Diffraction occurs when the radio path between the transmitter and receiver is obstructed by a surface that has sharp edges</a:t>
            </a:r>
            <a:r>
              <a:rPr lang="en-US" altLang="zh-TW" sz="2200" b="1" dirty="0" smtClean="0">
                <a:solidFill>
                  <a:srgbClr val="0000CC"/>
                </a:solidFill>
                <a:latin typeface="Garamond" pitchFamily="18" charset="0"/>
              </a:rPr>
              <a:t>.</a:t>
            </a:r>
          </a:p>
          <a:p>
            <a:pPr marL="800100" lvl="1" indent="-342900" algn="just">
              <a:spcBef>
                <a:spcPct val="20000"/>
              </a:spcBef>
              <a:buFontTx/>
              <a:buChar char="•"/>
            </a:pPr>
            <a:r>
              <a:rPr lang="en-US" altLang="zh-CN" sz="2200" b="1" dirty="0" smtClean="0">
                <a:solidFill>
                  <a:srgbClr val="0000CC"/>
                </a:solidFill>
                <a:latin typeface="Garamond" pitchFamily="18" charset="0"/>
              </a:rPr>
              <a:t>Waves bend around the obstacle, when LOS (line of sight)  does not exist</a:t>
            </a:r>
            <a:endParaRPr lang="en-US" altLang="zh-TW" sz="2200" b="1" dirty="0">
              <a:solidFill>
                <a:srgbClr val="0000CC"/>
              </a:solidFill>
              <a:latin typeface="Garamond" pitchFamily="18" charset="0"/>
            </a:endParaRPr>
          </a:p>
          <a:p>
            <a:pPr marL="342900" indent="-342900" algn="just">
              <a:spcBef>
                <a:spcPct val="20000"/>
              </a:spcBef>
              <a:buFontTx/>
              <a:buChar char="•"/>
            </a:pPr>
            <a:r>
              <a:rPr lang="en-US" altLang="zh-TW" sz="2200" b="1" dirty="0">
                <a:solidFill>
                  <a:srgbClr val="0000CC"/>
                </a:solidFill>
                <a:latin typeface="Garamond" pitchFamily="18" charset="0"/>
              </a:rPr>
              <a:t>Scattering occurs when the medium through which the wave travels consists of objects with dimensions that are small compared to the wavelength.</a:t>
            </a:r>
          </a:p>
          <a:p>
            <a:pPr marL="342900" indent="-342900">
              <a:spcBef>
                <a:spcPct val="20000"/>
              </a:spcBef>
              <a:buFontTx/>
              <a:buChar char="•"/>
            </a:pPr>
            <a:endParaRPr lang="en-US" altLang="zh-TW" sz="2000" dirty="0"/>
          </a:p>
          <a:p>
            <a:pPr marL="342900" indent="-342900">
              <a:spcBef>
                <a:spcPct val="20000"/>
              </a:spcBef>
              <a:buFontTx/>
              <a:buChar char="•"/>
            </a:pPr>
            <a:endParaRPr lang="en-US" altLang="zh-TW" sz="2000" dirty="0"/>
          </a:p>
          <a:p>
            <a:pPr marL="342900" indent="-342900">
              <a:spcBef>
                <a:spcPct val="20000"/>
              </a:spcBef>
              <a:buFontTx/>
              <a:buChar char="•"/>
            </a:pPr>
            <a:endParaRPr lang="en-US" altLang="zh-TW" sz="2000" i="1" dirty="0"/>
          </a:p>
          <a:p>
            <a:pPr marL="342900" indent="-342900">
              <a:spcBef>
                <a:spcPct val="20000"/>
              </a:spcBef>
              <a:buFontTx/>
              <a:buChar char="•"/>
            </a:pPr>
            <a:endParaRPr lang="en-US" altLang="zh-TW" sz="2000" i="1" dirty="0"/>
          </a:p>
          <a:p>
            <a:pPr marL="342900" indent="-342900">
              <a:spcBef>
                <a:spcPct val="20000"/>
              </a:spcBef>
              <a:buFontTx/>
              <a:buChar char="•"/>
            </a:pPr>
            <a:endParaRPr lang="en-US" altLang="zh-TW" sz="2000" i="1" dirty="0"/>
          </a:p>
          <a:p>
            <a:pPr marL="342900" indent="-342900">
              <a:spcBef>
                <a:spcPct val="20000"/>
              </a:spcBef>
              <a:buFontTx/>
              <a:buChar char="•"/>
            </a:pPr>
            <a:endParaRPr lang="en-US" altLang="zh-TW" sz="2000" i="1" dirty="0"/>
          </a:p>
          <a:p>
            <a:pPr marL="342900" indent="-342900">
              <a:spcBef>
                <a:spcPct val="20000"/>
              </a:spcBef>
            </a:pPr>
            <a:r>
              <a:rPr lang="en-US" altLang="zh-TW" sz="2000" dirty="0"/>
              <a:t>      </a:t>
            </a:r>
          </a:p>
          <a:p>
            <a:pPr marL="342900" indent="-342900">
              <a:spcBef>
                <a:spcPct val="20000"/>
              </a:spcBef>
            </a:pPr>
            <a:r>
              <a:rPr lang="en-US" altLang="zh-TW" sz="2000" dirty="0"/>
              <a:t>      </a:t>
            </a:r>
            <a:endParaRPr lang="en-US" altLang="zh-TW" sz="20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19082" y="252370"/>
            <a:ext cx="8167718" cy="6072230"/>
          </a:xfrm>
          <a:prstGeom prst="rect">
            <a:avLst/>
          </a:prstGeom>
          <a:noFill/>
          <a:ln w="9525">
            <a:noFill/>
            <a:miter lim="800000"/>
            <a:headEnd/>
            <a:tailEnd/>
          </a:ln>
          <a:effectLst/>
        </p:spPr>
        <p:txBody>
          <a:bodyPr/>
          <a:lstStyle/>
          <a:p>
            <a:pPr marL="342900" indent="-342900">
              <a:spcBef>
                <a:spcPct val="20000"/>
              </a:spcBef>
              <a:buFontTx/>
              <a:buChar char="•"/>
            </a:pPr>
            <a:endParaRPr lang="en-US" altLang="zh-TW" sz="2000" dirty="0" smtClean="0"/>
          </a:p>
          <a:p>
            <a:pPr marL="342900" indent="-342900">
              <a:spcBef>
                <a:spcPct val="20000"/>
              </a:spcBef>
              <a:buFontTx/>
              <a:buChar char="•"/>
            </a:pPr>
            <a:r>
              <a:rPr lang="en-US" altLang="zh-TW" b="1" dirty="0" smtClean="0">
                <a:solidFill>
                  <a:srgbClr val="0000CC"/>
                </a:solidFill>
                <a:latin typeface="+mn-lt"/>
              </a:rPr>
              <a:t>Reflection </a:t>
            </a:r>
            <a:r>
              <a:rPr lang="en-US" altLang="zh-TW" b="1" dirty="0">
                <a:solidFill>
                  <a:srgbClr val="0000CC"/>
                </a:solidFill>
                <a:latin typeface="+mn-lt"/>
              </a:rPr>
              <a:t>from </a:t>
            </a:r>
            <a:r>
              <a:rPr lang="en-US" altLang="zh-TW" b="1" dirty="0" smtClean="0">
                <a:solidFill>
                  <a:srgbClr val="0000CC"/>
                </a:solidFill>
                <a:latin typeface="+mn-lt"/>
              </a:rPr>
              <a:t>dielectrics:</a:t>
            </a:r>
            <a:endParaRPr lang="en-US" altLang="zh-TW" b="1" dirty="0">
              <a:solidFill>
                <a:srgbClr val="0000CC"/>
              </a:solidFill>
              <a:latin typeface="+mn-lt"/>
            </a:endParaRPr>
          </a:p>
          <a:p>
            <a:pPr marL="342900" indent="-342900">
              <a:spcBef>
                <a:spcPct val="20000"/>
              </a:spcBef>
              <a:buFontTx/>
              <a:buChar char="•"/>
            </a:pPr>
            <a:endParaRPr lang="en-US" altLang="zh-TW" sz="2000" dirty="0"/>
          </a:p>
          <a:p>
            <a:pPr marL="342900" indent="-342900">
              <a:spcBef>
                <a:spcPct val="20000"/>
              </a:spcBef>
              <a:buFontTx/>
              <a:buChar char="•"/>
            </a:pPr>
            <a:endParaRPr lang="en-US" altLang="zh-TW" sz="2000" dirty="0"/>
          </a:p>
          <a:p>
            <a:pPr marL="342900" indent="-342900">
              <a:spcBef>
                <a:spcPct val="20000"/>
              </a:spcBef>
              <a:buFontTx/>
              <a:buChar char="•"/>
            </a:pPr>
            <a:endParaRPr lang="en-US" altLang="zh-TW" sz="2000" dirty="0"/>
          </a:p>
          <a:p>
            <a:pPr marL="342900" indent="-342900">
              <a:spcBef>
                <a:spcPct val="20000"/>
              </a:spcBef>
              <a:buFontTx/>
              <a:buChar char="•"/>
            </a:pPr>
            <a:endParaRPr lang="en-US" altLang="zh-TW" sz="2000" dirty="0"/>
          </a:p>
          <a:p>
            <a:pPr marL="342900" indent="-342900">
              <a:spcBef>
                <a:spcPct val="20000"/>
              </a:spcBef>
              <a:buFontTx/>
              <a:buChar char="•"/>
            </a:pPr>
            <a:endParaRPr lang="en-US" altLang="zh-TW" sz="2000" dirty="0"/>
          </a:p>
          <a:p>
            <a:pPr marL="342900" indent="-342900">
              <a:spcBef>
                <a:spcPct val="20000"/>
              </a:spcBef>
            </a:pPr>
            <a:endParaRPr lang="en-US" altLang="zh-TW" sz="2000" dirty="0"/>
          </a:p>
          <a:p>
            <a:pPr marL="742950" lvl="1" indent="-285750">
              <a:spcBef>
                <a:spcPct val="20000"/>
              </a:spcBef>
            </a:pPr>
            <a:endParaRPr lang="en-US" altLang="zh-TW" sz="1800" dirty="0" smtClean="0"/>
          </a:p>
          <a:p>
            <a:pPr marL="742950" lvl="1" indent="-285750">
              <a:spcBef>
                <a:spcPct val="20000"/>
              </a:spcBef>
            </a:pPr>
            <a:r>
              <a:rPr lang="en-US" altLang="zh-TW" sz="1800" dirty="0" smtClean="0"/>
              <a:t>  E-field </a:t>
            </a:r>
            <a:r>
              <a:rPr lang="en-US" altLang="zh-TW" sz="1800" dirty="0"/>
              <a:t>normal to the plane of </a:t>
            </a:r>
            <a:r>
              <a:rPr lang="en-US" altLang="zh-TW" sz="1800" dirty="0" smtClean="0"/>
              <a:t>incidence	       E-field in the plane of incidence</a:t>
            </a:r>
          </a:p>
          <a:p>
            <a:pPr marL="742950" lvl="1" indent="-285750">
              <a:spcBef>
                <a:spcPct val="20000"/>
              </a:spcBef>
            </a:pPr>
            <a:r>
              <a:rPr lang="en-US" altLang="zh-TW" sz="1800" dirty="0" smtClean="0"/>
              <a:t> </a:t>
            </a:r>
            <a:endParaRPr lang="en-US" altLang="zh-TW" sz="2000" i="1" dirty="0"/>
          </a:p>
          <a:p>
            <a:pPr marL="342900" indent="-342900">
              <a:spcBef>
                <a:spcPct val="20000"/>
              </a:spcBef>
              <a:buFontTx/>
              <a:buChar char="•"/>
            </a:pPr>
            <a:r>
              <a:rPr lang="en-US" altLang="zh-TW" b="1" dirty="0" smtClean="0">
                <a:solidFill>
                  <a:srgbClr val="0000CC"/>
                </a:solidFill>
                <a:latin typeface="+mn-lt"/>
              </a:rPr>
              <a:t>Reflection from perfect Conductors:</a:t>
            </a:r>
          </a:p>
          <a:p>
            <a:pPr marL="800100" lvl="1" indent="-342900">
              <a:spcBef>
                <a:spcPct val="20000"/>
              </a:spcBef>
              <a:buFontTx/>
              <a:buChar char="•"/>
            </a:pPr>
            <a:r>
              <a:rPr lang="en-US" altLang="zh-TW" sz="1800" dirty="0" smtClean="0"/>
              <a:t>E-field in the plane of incidence </a:t>
            </a:r>
          </a:p>
          <a:p>
            <a:pPr marL="800100" lvl="1" indent="-342900">
              <a:spcBef>
                <a:spcPct val="20000"/>
              </a:spcBef>
            </a:pPr>
            <a:r>
              <a:rPr lang="en-US" altLang="zh-TW" sz="1800" i="1" dirty="0" smtClean="0"/>
              <a:t>	</a:t>
            </a:r>
            <a:r>
              <a:rPr lang="en-US" altLang="zh-TW" sz="1800" i="1" dirty="0" err="1" smtClean="0"/>
              <a:t>θ</a:t>
            </a:r>
            <a:r>
              <a:rPr lang="en-US" altLang="zh-TW" sz="1800" i="1" baseline="-25000" dirty="0" err="1" smtClean="0"/>
              <a:t>i</a:t>
            </a:r>
            <a:r>
              <a:rPr lang="en-US" altLang="zh-TW" sz="1800" i="1" dirty="0" smtClean="0"/>
              <a:t> = </a:t>
            </a:r>
            <a:r>
              <a:rPr lang="en-US" altLang="zh-TW" sz="1800" i="1" dirty="0" err="1" smtClean="0"/>
              <a:t>θ</a:t>
            </a:r>
            <a:r>
              <a:rPr lang="en-US" altLang="zh-TW" sz="1800" i="1" baseline="-25000" dirty="0" err="1" smtClean="0"/>
              <a:t>r</a:t>
            </a:r>
            <a:r>
              <a:rPr lang="en-US" altLang="zh-TW" sz="1800" i="1" dirty="0" smtClean="0"/>
              <a:t> 		and 		</a:t>
            </a:r>
            <a:r>
              <a:rPr lang="en-US" altLang="zh-TW" sz="1800" i="1" dirty="0" err="1" smtClean="0"/>
              <a:t>E</a:t>
            </a:r>
            <a:r>
              <a:rPr lang="en-US" altLang="zh-TW" sz="1800" i="1" baseline="-25000" dirty="0" err="1" smtClean="0"/>
              <a:t>i</a:t>
            </a:r>
            <a:r>
              <a:rPr lang="en-US" altLang="zh-TW" sz="1800" i="1" dirty="0" smtClean="0"/>
              <a:t> = </a:t>
            </a:r>
            <a:r>
              <a:rPr lang="en-US" altLang="zh-TW" sz="1800" i="1" dirty="0" err="1" smtClean="0"/>
              <a:t>E</a:t>
            </a:r>
            <a:r>
              <a:rPr lang="en-US" altLang="zh-TW" sz="1800" i="1" baseline="-25000" dirty="0" err="1" smtClean="0"/>
              <a:t>r</a:t>
            </a:r>
            <a:endParaRPr lang="en-US" altLang="zh-TW" sz="2000" i="1" baseline="-25000" dirty="0" smtClean="0"/>
          </a:p>
          <a:p>
            <a:pPr marL="800100" lvl="2" indent="-342900">
              <a:spcBef>
                <a:spcPct val="20000"/>
              </a:spcBef>
              <a:buFontTx/>
              <a:buChar char="•"/>
            </a:pPr>
            <a:r>
              <a:rPr lang="en-US" altLang="zh-TW" sz="1800" dirty="0" smtClean="0"/>
              <a:t>E-field normal to the plane of incidence	</a:t>
            </a:r>
          </a:p>
          <a:p>
            <a:pPr marL="800100" lvl="2" indent="-342900">
              <a:spcBef>
                <a:spcPct val="20000"/>
              </a:spcBef>
            </a:pPr>
            <a:r>
              <a:rPr lang="en-US" altLang="zh-TW" sz="1800" i="1" dirty="0" smtClean="0"/>
              <a:t>	</a:t>
            </a:r>
            <a:r>
              <a:rPr lang="en-US" altLang="zh-TW" sz="1800" i="1" dirty="0" err="1" smtClean="0"/>
              <a:t>θ</a:t>
            </a:r>
            <a:r>
              <a:rPr lang="en-US" altLang="zh-TW" sz="1800" i="1" baseline="-25000" dirty="0" err="1" smtClean="0"/>
              <a:t>i</a:t>
            </a:r>
            <a:r>
              <a:rPr lang="en-US" altLang="zh-TW" sz="1800" i="1" dirty="0" smtClean="0"/>
              <a:t> = </a:t>
            </a:r>
            <a:r>
              <a:rPr lang="en-US" altLang="zh-TW" sz="1800" i="1" dirty="0" err="1" smtClean="0"/>
              <a:t>θ</a:t>
            </a:r>
            <a:r>
              <a:rPr lang="en-US" altLang="zh-TW" sz="1800" i="1" baseline="-25000" dirty="0" err="1" smtClean="0"/>
              <a:t>r</a:t>
            </a:r>
            <a:r>
              <a:rPr lang="en-US" altLang="zh-TW" sz="1800" i="1" dirty="0" smtClean="0"/>
              <a:t> 		and 		</a:t>
            </a:r>
            <a:r>
              <a:rPr lang="en-US" altLang="zh-TW" sz="1800" i="1" dirty="0" err="1" smtClean="0"/>
              <a:t>E</a:t>
            </a:r>
            <a:r>
              <a:rPr lang="en-US" altLang="zh-TW" sz="1800" i="1" baseline="-25000" dirty="0" err="1" smtClean="0"/>
              <a:t>i</a:t>
            </a:r>
            <a:r>
              <a:rPr lang="en-US" altLang="zh-TW" sz="1800" i="1" dirty="0" smtClean="0"/>
              <a:t> = -</a:t>
            </a:r>
            <a:r>
              <a:rPr lang="en-US" altLang="zh-TW" sz="1800" i="1" dirty="0" err="1" smtClean="0"/>
              <a:t>E</a:t>
            </a:r>
            <a:r>
              <a:rPr lang="en-US" altLang="zh-TW" sz="1800" i="1" baseline="-25000" dirty="0" err="1" smtClean="0"/>
              <a:t>r</a:t>
            </a:r>
            <a:endParaRPr lang="en-US" altLang="zh-TW" sz="1800" baseline="-25000" dirty="0" smtClean="0"/>
          </a:p>
          <a:p>
            <a:pPr marL="342900" indent="-342900">
              <a:spcBef>
                <a:spcPct val="20000"/>
              </a:spcBef>
              <a:buFontTx/>
              <a:buChar char="•"/>
            </a:pPr>
            <a:endParaRPr lang="en-US" altLang="zh-TW" sz="2000" b="1" dirty="0" smtClean="0"/>
          </a:p>
          <a:p>
            <a:pPr marL="342900" indent="-342900">
              <a:spcBef>
                <a:spcPct val="20000"/>
              </a:spcBef>
              <a:buFontTx/>
              <a:buChar char="•"/>
            </a:pPr>
            <a:endParaRPr lang="en-US" altLang="zh-TW" sz="2000" i="1" dirty="0"/>
          </a:p>
          <a:p>
            <a:pPr marL="342900" indent="-342900">
              <a:spcBef>
                <a:spcPct val="20000"/>
              </a:spcBef>
              <a:buFontTx/>
              <a:buChar char="•"/>
            </a:pPr>
            <a:endParaRPr lang="en-US" altLang="zh-TW" sz="2000" i="1" dirty="0"/>
          </a:p>
          <a:p>
            <a:pPr marL="342900" indent="-342900">
              <a:spcBef>
                <a:spcPct val="20000"/>
              </a:spcBef>
              <a:buFontTx/>
              <a:buChar char="•"/>
            </a:pPr>
            <a:endParaRPr lang="en-US" altLang="zh-TW" sz="2000" i="1" dirty="0"/>
          </a:p>
          <a:p>
            <a:pPr marL="342900" indent="-342900">
              <a:spcBef>
                <a:spcPct val="20000"/>
              </a:spcBef>
            </a:pPr>
            <a:r>
              <a:rPr lang="en-US" altLang="zh-TW" sz="2000" dirty="0"/>
              <a:t>      </a:t>
            </a:r>
          </a:p>
          <a:p>
            <a:pPr marL="342900" indent="-342900">
              <a:spcBef>
                <a:spcPct val="20000"/>
              </a:spcBef>
            </a:pPr>
            <a:r>
              <a:rPr lang="en-US" altLang="zh-TW" sz="2000" dirty="0"/>
              <a:t>      </a:t>
            </a:r>
            <a:endParaRPr lang="en-US" altLang="zh-TW" sz="2000" i="1" dirty="0"/>
          </a:p>
        </p:txBody>
      </p:sp>
      <p:pic>
        <p:nvPicPr>
          <p:cNvPr id="13319" name="Picture 7" descr="D:\mcchiu\course\mobile communications\ch3\3_4a.gif"/>
          <p:cNvPicPr>
            <a:picLocks noChangeAspect="1" noChangeArrowheads="1"/>
          </p:cNvPicPr>
          <p:nvPr/>
        </p:nvPicPr>
        <p:blipFill>
          <a:blip r:embed="rId2"/>
          <a:srcRect/>
          <a:stretch>
            <a:fillRect/>
          </a:stretch>
        </p:blipFill>
        <p:spPr bwMode="auto">
          <a:xfrm>
            <a:off x="4929190" y="1143000"/>
            <a:ext cx="3038475" cy="2084388"/>
          </a:xfrm>
          <a:prstGeom prst="rect">
            <a:avLst/>
          </a:prstGeom>
          <a:noFill/>
        </p:spPr>
      </p:pic>
      <p:pic>
        <p:nvPicPr>
          <p:cNvPr id="13320" name="Picture 8" descr="D:\mcchiu\course\mobile communications\ch3\3_4b.gif"/>
          <p:cNvPicPr>
            <a:picLocks noChangeAspect="1" noChangeArrowheads="1"/>
          </p:cNvPicPr>
          <p:nvPr/>
        </p:nvPicPr>
        <p:blipFill>
          <a:blip r:embed="rId3"/>
          <a:srcRect/>
          <a:stretch>
            <a:fillRect/>
          </a:stretch>
        </p:blipFill>
        <p:spPr bwMode="auto">
          <a:xfrm>
            <a:off x="1219200" y="1214437"/>
            <a:ext cx="3124200" cy="21383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TW" sz="6000" dirty="0" smtClean="0"/>
              <a:t>Diffraction model</a:t>
            </a:r>
          </a:p>
        </p:txBody>
      </p:sp>
      <p:sp>
        <p:nvSpPr>
          <p:cNvPr id="37892" name="Rectangle 3"/>
          <p:cNvSpPr>
            <a:spLocks noGrp="1" noChangeArrowheads="1"/>
          </p:cNvSpPr>
          <p:nvPr>
            <p:ph idx="1"/>
          </p:nvPr>
        </p:nvSpPr>
        <p:spPr>
          <a:xfrm>
            <a:off x="609600" y="1524000"/>
            <a:ext cx="8534400" cy="4114800"/>
          </a:xfrm>
        </p:spPr>
        <p:txBody>
          <a:bodyPr/>
          <a:lstStyle/>
          <a:p>
            <a:pPr eaLnBrk="1" hangingPunct="1"/>
            <a:r>
              <a:rPr lang="en-US" altLang="zh-TW" dirty="0" smtClean="0"/>
              <a:t>RF energy can propagate: </a:t>
            </a:r>
          </a:p>
          <a:p>
            <a:pPr lvl="1" eaLnBrk="1" hangingPunct="1"/>
            <a:r>
              <a:rPr lang="en-US" altLang="zh-TW" dirty="0" smtClean="0"/>
              <a:t>around the curved surface of the Earth </a:t>
            </a:r>
          </a:p>
          <a:p>
            <a:pPr lvl="1" eaLnBrk="1" hangingPunct="1"/>
            <a:r>
              <a:rPr lang="en-US" altLang="zh-TW" dirty="0" smtClean="0"/>
              <a:t>beyond the line-of-sight horizon </a:t>
            </a:r>
          </a:p>
          <a:p>
            <a:pPr lvl="1" eaLnBrk="1" hangingPunct="1"/>
            <a:r>
              <a:rPr lang="en-US" altLang="zh-TW" dirty="0" smtClean="0"/>
              <a:t>Behind obstructions </a:t>
            </a:r>
          </a:p>
          <a:p>
            <a:pPr eaLnBrk="1" hangingPunct="1"/>
            <a:r>
              <a:rPr lang="en-US" altLang="zh-TW" dirty="0" smtClean="0"/>
              <a:t>Although EM field strength decays rapidly as Rx moves deeper into “shadowed” or obstructed (OBS) region </a:t>
            </a:r>
          </a:p>
          <a:p>
            <a:pPr eaLnBrk="1" hangingPunct="1"/>
            <a:r>
              <a:rPr lang="en-US" altLang="zh-TW" dirty="0" smtClean="0"/>
              <a:t>The diffraction field often has sufficient strength to produce a useful signal </a:t>
            </a:r>
          </a:p>
          <a:p>
            <a:pPr eaLnBrk="1" hangingPunct="1">
              <a:buFont typeface="Wingdings" pitchFamily="2" charset="2"/>
              <a:buNone/>
            </a:pPr>
            <a:endParaRPr lang="en-US" altLang="zh-TW" dirty="0" smtClean="0"/>
          </a:p>
        </p:txBody>
      </p:sp>
      <p:sp>
        <p:nvSpPr>
          <p:cNvPr id="37890" name="Slide Number Placeholder 5"/>
          <p:cNvSpPr>
            <a:spLocks noGrp="1"/>
          </p:cNvSpPr>
          <p:nvPr>
            <p:ph type="sldNum" sz="quarter" idx="12"/>
          </p:nvPr>
        </p:nvSpPr>
        <p:spPr>
          <a:noFill/>
        </p:spPr>
        <p:txBody>
          <a:bodyPr/>
          <a:lstStyle/>
          <a:p>
            <a:fld id="{6185C3C8-3B33-4BF8-A72F-1948D2CF3B71}" type="slidenum">
              <a:rPr lang="en-US" altLang="zh-TW"/>
              <a:pPr/>
              <a:t>13</a:t>
            </a:fld>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533400" y="228600"/>
            <a:ext cx="7848600" cy="4114800"/>
          </a:xfrm>
        </p:spPr>
        <p:txBody>
          <a:bodyPr/>
          <a:lstStyle/>
          <a:p>
            <a:pPr eaLnBrk="1" hangingPunct="1"/>
            <a:r>
              <a:rPr lang="en-US" altLang="zh-TW" sz="2400" dirty="0" err="1" smtClean="0"/>
              <a:t>Huygen’s</a:t>
            </a:r>
            <a:r>
              <a:rPr lang="en-US" altLang="zh-TW" sz="2400" dirty="0" smtClean="0"/>
              <a:t> principle says points on a </a:t>
            </a:r>
            <a:r>
              <a:rPr lang="en-US" altLang="zh-TW" sz="2400" dirty="0" err="1" smtClean="0"/>
              <a:t>wavefront</a:t>
            </a:r>
            <a:r>
              <a:rPr lang="en-US" altLang="zh-TW" sz="2400" dirty="0" smtClean="0"/>
              <a:t> can be considered sources for additional wavelets.</a:t>
            </a:r>
          </a:p>
          <a:p>
            <a:pPr eaLnBrk="1" hangingPunct="1"/>
            <a:endParaRPr lang="en-US" altLang="zh-TW" dirty="0" smtClean="0"/>
          </a:p>
        </p:txBody>
      </p:sp>
      <p:sp>
        <p:nvSpPr>
          <p:cNvPr id="38914" name="Slide Number Placeholder 5"/>
          <p:cNvSpPr>
            <a:spLocks noGrp="1"/>
          </p:cNvSpPr>
          <p:nvPr>
            <p:ph type="sldNum" sz="quarter" idx="12"/>
          </p:nvPr>
        </p:nvSpPr>
        <p:spPr>
          <a:noFill/>
        </p:spPr>
        <p:txBody>
          <a:bodyPr/>
          <a:lstStyle/>
          <a:p>
            <a:fld id="{29B4FAF6-9C71-4933-A024-BC7B025DCF47}" type="slidenum">
              <a:rPr lang="en-US" altLang="zh-TW"/>
              <a:pPr/>
              <a:t>14</a:t>
            </a:fld>
            <a:endParaRPr lang="en-US" altLang="zh-TW"/>
          </a:p>
        </p:txBody>
      </p:sp>
      <p:pic>
        <p:nvPicPr>
          <p:cNvPr id="38917" name="Picture 4"/>
          <p:cNvPicPr>
            <a:picLocks noChangeAspect="1" noChangeArrowheads="1"/>
          </p:cNvPicPr>
          <p:nvPr/>
        </p:nvPicPr>
        <p:blipFill>
          <a:blip r:embed="rId3"/>
          <a:srcRect/>
          <a:stretch>
            <a:fillRect/>
          </a:stretch>
        </p:blipFill>
        <p:spPr bwMode="auto">
          <a:xfrm>
            <a:off x="914400" y="4095718"/>
            <a:ext cx="7848600" cy="2838482"/>
          </a:xfrm>
          <a:prstGeom prst="rect">
            <a:avLst/>
          </a:prstGeom>
          <a:noFill/>
          <a:ln w="9525">
            <a:noFill/>
            <a:miter lim="800000"/>
            <a:headEnd/>
            <a:tailEnd/>
          </a:ln>
        </p:spPr>
      </p:pic>
      <p:pic>
        <p:nvPicPr>
          <p:cNvPr id="334850" name="Picture 2"/>
          <p:cNvPicPr>
            <a:picLocks noChangeAspect="1" noChangeArrowheads="1"/>
          </p:cNvPicPr>
          <p:nvPr/>
        </p:nvPicPr>
        <p:blipFill>
          <a:blip r:embed="rId4"/>
          <a:srcRect/>
          <a:stretch>
            <a:fillRect/>
          </a:stretch>
        </p:blipFill>
        <p:spPr bwMode="auto">
          <a:xfrm>
            <a:off x="3524250" y="1676400"/>
            <a:ext cx="5619750" cy="2695575"/>
          </a:xfrm>
          <a:prstGeom prst="rect">
            <a:avLst/>
          </a:prstGeom>
          <a:noFill/>
          <a:ln w="9525">
            <a:noFill/>
            <a:miter lim="800000"/>
            <a:headEnd/>
            <a:tailEnd/>
          </a:ln>
          <a:effectLst/>
        </p:spPr>
      </p:pic>
      <p:pic>
        <p:nvPicPr>
          <p:cNvPr id="336897" name="Picture 1"/>
          <p:cNvPicPr>
            <a:picLocks noChangeAspect="1" noChangeArrowheads="1"/>
          </p:cNvPicPr>
          <p:nvPr/>
        </p:nvPicPr>
        <p:blipFill>
          <a:blip r:embed="rId5"/>
          <a:srcRect/>
          <a:stretch>
            <a:fillRect/>
          </a:stretch>
        </p:blipFill>
        <p:spPr bwMode="auto">
          <a:xfrm>
            <a:off x="0" y="1600200"/>
            <a:ext cx="4533900"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6" name="Picture 2"/>
          <p:cNvPicPr>
            <a:picLocks noChangeAspect="1" noChangeArrowheads="1"/>
          </p:cNvPicPr>
          <p:nvPr/>
        </p:nvPicPr>
        <p:blipFill>
          <a:blip r:embed="rId2"/>
          <a:srcRect/>
          <a:stretch>
            <a:fillRect/>
          </a:stretch>
        </p:blipFill>
        <p:spPr bwMode="auto">
          <a:xfrm>
            <a:off x="457200" y="609600"/>
            <a:ext cx="8502535" cy="1295400"/>
          </a:xfrm>
          <a:prstGeom prst="rect">
            <a:avLst/>
          </a:prstGeom>
          <a:noFill/>
          <a:ln w="9525">
            <a:noFill/>
            <a:miter lim="800000"/>
            <a:headEnd/>
            <a:tailEnd/>
          </a:ln>
          <a:effectLst/>
        </p:spPr>
      </p:pic>
      <p:pic>
        <p:nvPicPr>
          <p:cNvPr id="333827" name="Picture 3"/>
          <p:cNvPicPr>
            <a:picLocks noChangeAspect="1" noChangeArrowheads="1"/>
          </p:cNvPicPr>
          <p:nvPr/>
        </p:nvPicPr>
        <p:blipFill>
          <a:blip r:embed="rId3"/>
          <a:srcRect/>
          <a:stretch>
            <a:fillRect/>
          </a:stretch>
        </p:blipFill>
        <p:spPr bwMode="auto">
          <a:xfrm>
            <a:off x="2819400" y="2133600"/>
            <a:ext cx="3803374" cy="1066800"/>
          </a:xfrm>
          <a:prstGeom prst="rect">
            <a:avLst/>
          </a:prstGeom>
          <a:noFill/>
          <a:ln w="9525">
            <a:noFill/>
            <a:miter lim="800000"/>
            <a:headEnd/>
            <a:tailEnd/>
          </a:ln>
          <a:effectLst/>
        </p:spPr>
      </p:pic>
      <p:pic>
        <p:nvPicPr>
          <p:cNvPr id="333828" name="Picture 4"/>
          <p:cNvPicPr>
            <a:picLocks noChangeAspect="1" noChangeArrowheads="1"/>
          </p:cNvPicPr>
          <p:nvPr/>
        </p:nvPicPr>
        <p:blipFill>
          <a:blip r:embed="rId4"/>
          <a:srcRect/>
          <a:stretch>
            <a:fillRect/>
          </a:stretch>
        </p:blipFill>
        <p:spPr bwMode="auto">
          <a:xfrm>
            <a:off x="2667000" y="3200400"/>
            <a:ext cx="3484821" cy="1447800"/>
          </a:xfrm>
          <a:prstGeom prst="rect">
            <a:avLst/>
          </a:prstGeom>
          <a:noFill/>
          <a:ln w="9525">
            <a:noFill/>
            <a:miter lim="800000"/>
            <a:headEnd/>
            <a:tailEnd/>
          </a:ln>
          <a:effectLst/>
        </p:spPr>
      </p:pic>
      <p:pic>
        <p:nvPicPr>
          <p:cNvPr id="333829" name="Picture 5"/>
          <p:cNvPicPr>
            <a:picLocks noChangeAspect="1" noChangeArrowheads="1"/>
          </p:cNvPicPr>
          <p:nvPr/>
        </p:nvPicPr>
        <p:blipFill>
          <a:blip r:embed="rId5"/>
          <a:srcRect/>
          <a:stretch>
            <a:fillRect/>
          </a:stretch>
        </p:blipFill>
        <p:spPr bwMode="auto">
          <a:xfrm>
            <a:off x="457200" y="4724400"/>
            <a:ext cx="8088923"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Scattering</a:t>
            </a:r>
            <a:endParaRPr lang="en-US" dirty="0"/>
          </a:p>
        </p:txBody>
      </p:sp>
      <p:sp>
        <p:nvSpPr>
          <p:cNvPr id="3" name="Content Placeholder 2"/>
          <p:cNvSpPr>
            <a:spLocks noGrp="1"/>
          </p:cNvSpPr>
          <p:nvPr>
            <p:ph idx="1"/>
          </p:nvPr>
        </p:nvSpPr>
        <p:spPr>
          <a:xfrm>
            <a:off x="457200" y="1524000"/>
            <a:ext cx="8229600" cy="5064125"/>
          </a:xfrm>
        </p:spPr>
        <p:txBody>
          <a:bodyPr/>
          <a:lstStyle/>
          <a:p>
            <a:r>
              <a:rPr lang="en-US" sz="2200" dirty="0" smtClean="0"/>
              <a:t>Scattering occurs when the medium through which the wave travels consists of objects with </a:t>
            </a:r>
            <a:r>
              <a:rPr lang="en-US" sz="2200" dirty="0" smtClean="0">
                <a:solidFill>
                  <a:srgbClr val="FF0000"/>
                </a:solidFill>
              </a:rPr>
              <a:t>dimensions that are small </a:t>
            </a:r>
            <a:r>
              <a:rPr lang="en-US" sz="2200" dirty="0" smtClean="0"/>
              <a:t>compared to the </a:t>
            </a:r>
            <a:r>
              <a:rPr lang="en-US" sz="2200" dirty="0" smtClean="0">
                <a:solidFill>
                  <a:srgbClr val="FF0000"/>
                </a:solidFill>
              </a:rPr>
              <a:t>wavelength</a:t>
            </a:r>
            <a:r>
              <a:rPr lang="en-US" sz="2200" dirty="0" smtClean="0"/>
              <a:t>, and where the number of obstacles per unit volume is large.</a:t>
            </a:r>
          </a:p>
          <a:p>
            <a:endParaRPr lang="en-US" sz="2200" dirty="0" smtClean="0"/>
          </a:p>
          <a:p>
            <a:r>
              <a:rPr lang="en-US" sz="2200" dirty="0" smtClean="0"/>
              <a:t>Scattered waves are produced by</a:t>
            </a:r>
          </a:p>
          <a:p>
            <a:pPr lvl="1"/>
            <a:r>
              <a:rPr lang="en-US" sz="1800" dirty="0" smtClean="0">
                <a:solidFill>
                  <a:srgbClr val="FF0000"/>
                </a:solidFill>
              </a:rPr>
              <a:t>rough surfaces</a:t>
            </a:r>
            <a:r>
              <a:rPr lang="en-US" sz="1800" dirty="0" smtClean="0"/>
              <a:t>, </a:t>
            </a:r>
          </a:p>
          <a:p>
            <a:pPr lvl="1"/>
            <a:r>
              <a:rPr lang="en-US" sz="1800" dirty="0" smtClean="0"/>
              <a:t>small </a:t>
            </a:r>
            <a:r>
              <a:rPr lang="en-US" sz="1800" dirty="0" smtClean="0">
                <a:solidFill>
                  <a:srgbClr val="FF0000"/>
                </a:solidFill>
              </a:rPr>
              <a:t>objects</a:t>
            </a:r>
            <a:r>
              <a:rPr lang="en-US" sz="1800" dirty="0" smtClean="0"/>
              <a:t>, </a:t>
            </a:r>
          </a:p>
          <a:p>
            <a:pPr lvl="1"/>
            <a:r>
              <a:rPr lang="en-US" sz="1800" dirty="0" smtClean="0"/>
              <a:t>or by other </a:t>
            </a:r>
            <a:r>
              <a:rPr lang="en-US" sz="1800" dirty="0" smtClean="0">
                <a:solidFill>
                  <a:srgbClr val="FF0000"/>
                </a:solidFill>
              </a:rPr>
              <a:t>irregularities</a:t>
            </a:r>
            <a:r>
              <a:rPr lang="en-US" sz="1800" dirty="0" smtClean="0"/>
              <a:t> in the channel.</a:t>
            </a:r>
          </a:p>
          <a:p>
            <a:pPr lvl="1"/>
            <a:endParaRPr lang="en-US" sz="1800" dirty="0" smtClean="0"/>
          </a:p>
          <a:p>
            <a:r>
              <a:rPr lang="en-US" altLang="zh-TW" sz="2400" dirty="0" smtClean="0"/>
              <a:t>Scattering is caused by trees, lamp posts, towers, etc.</a:t>
            </a:r>
          </a:p>
          <a:p>
            <a:endParaRPr lang="en-US"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t>Scattering</a:t>
            </a:r>
            <a:endParaRPr lang="en-US" dirty="0"/>
          </a:p>
        </p:txBody>
      </p:sp>
      <p:sp>
        <p:nvSpPr>
          <p:cNvPr id="3" name="Content Placeholder 2"/>
          <p:cNvSpPr>
            <a:spLocks noGrp="1"/>
          </p:cNvSpPr>
          <p:nvPr>
            <p:ph idx="1"/>
          </p:nvPr>
        </p:nvSpPr>
        <p:spPr>
          <a:xfrm>
            <a:off x="457200" y="1752600"/>
            <a:ext cx="8229600" cy="4530725"/>
          </a:xfrm>
        </p:spPr>
        <p:txBody>
          <a:bodyPr/>
          <a:lstStyle/>
          <a:p>
            <a:r>
              <a:rPr lang="en-US" altLang="zh-TW" sz="2200" dirty="0" smtClean="0">
                <a:solidFill>
                  <a:srgbClr val="FF0000"/>
                </a:solidFill>
              </a:rPr>
              <a:t>Received</a:t>
            </a:r>
            <a:r>
              <a:rPr lang="en-US" altLang="zh-TW" sz="2200" dirty="0" smtClean="0"/>
              <a:t> signal strength is often </a:t>
            </a:r>
            <a:r>
              <a:rPr lang="en-US" altLang="zh-TW" sz="2200" dirty="0" smtClean="0">
                <a:solidFill>
                  <a:srgbClr val="FF0000"/>
                </a:solidFill>
              </a:rPr>
              <a:t>stronger</a:t>
            </a:r>
            <a:r>
              <a:rPr lang="en-US" altLang="zh-TW" sz="2200" i="1" dirty="0" smtClean="0">
                <a:solidFill>
                  <a:srgbClr val="FF0000"/>
                </a:solidFill>
              </a:rPr>
              <a:t> </a:t>
            </a:r>
            <a:r>
              <a:rPr lang="en-US" altLang="zh-TW" sz="2200" dirty="0" smtClean="0"/>
              <a:t>than that predicted by reflection/diffraction models alone</a:t>
            </a:r>
          </a:p>
          <a:p>
            <a:endParaRPr lang="en-US" altLang="zh-TW" sz="2200" dirty="0" smtClean="0"/>
          </a:p>
          <a:p>
            <a:r>
              <a:rPr lang="en-US" altLang="zh-TW" sz="2200" dirty="0" smtClean="0"/>
              <a:t>The EM wave incident upon a rough or complex surface is </a:t>
            </a:r>
            <a:r>
              <a:rPr lang="en-US" altLang="zh-TW" sz="2200" b="1" dirty="0" smtClean="0"/>
              <a:t>scattered </a:t>
            </a:r>
            <a:r>
              <a:rPr lang="en-US" altLang="zh-TW" sz="2200" dirty="0" smtClean="0"/>
              <a:t>in </a:t>
            </a:r>
            <a:r>
              <a:rPr lang="en-US" altLang="zh-TW" sz="2200" b="1" dirty="0" smtClean="0"/>
              <a:t>many </a:t>
            </a:r>
            <a:r>
              <a:rPr lang="en-US" altLang="zh-TW" sz="2200" dirty="0" smtClean="0"/>
              <a:t>directions and </a:t>
            </a:r>
            <a:r>
              <a:rPr lang="en-US" altLang="zh-TW" sz="2200" dirty="0" smtClean="0">
                <a:solidFill>
                  <a:srgbClr val="FF0000"/>
                </a:solidFill>
              </a:rPr>
              <a:t>provides more energy at a receiver</a:t>
            </a:r>
          </a:p>
          <a:p>
            <a:pPr lvl="1"/>
            <a:r>
              <a:rPr lang="en-US" altLang="zh-TW" sz="2200" dirty="0" smtClean="0"/>
              <a:t>energy that would have been absorbed is instead reflected to the Rx.</a:t>
            </a:r>
          </a:p>
          <a:p>
            <a:pPr lvl="1"/>
            <a:endParaRPr lang="en-US" altLang="zh-TW" sz="2200" dirty="0" smtClean="0"/>
          </a:p>
          <a:p>
            <a:r>
              <a:rPr lang="en-US" altLang="zh-TW" sz="2200" dirty="0" smtClean="0"/>
              <a:t>flat surface → EM reflection (one direction)</a:t>
            </a:r>
          </a:p>
          <a:p>
            <a:r>
              <a:rPr lang="en-US" altLang="zh-TW" sz="2200" dirty="0" smtClean="0"/>
              <a:t>rough surface → EM scattering (many directions)</a:t>
            </a:r>
            <a:endParaRPr lang="en-US" altLang="zh-TW" sz="22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0" y="152400"/>
            <a:ext cx="9144000" cy="1143000"/>
          </a:xfrm>
        </p:spPr>
        <p:txBody>
          <a:bodyPr/>
          <a:lstStyle/>
          <a:p>
            <a:pPr eaLnBrk="1" hangingPunct="1"/>
            <a:r>
              <a:rPr lang="en-US" altLang="en-US" sz="4000" dirty="0" smtClean="0"/>
              <a:t>Classical 2-ray Ground Bounce Model</a:t>
            </a:r>
          </a:p>
        </p:txBody>
      </p:sp>
      <p:pic>
        <p:nvPicPr>
          <p:cNvPr id="11267" name="Picture 14" descr="F4_7"/>
          <p:cNvPicPr>
            <a:picLocks noGrp="1" noChangeAspect="1" noChangeArrowheads="1"/>
          </p:cNvPicPr>
          <p:nvPr>
            <p:ph idx="1"/>
          </p:nvPr>
        </p:nvPicPr>
        <p:blipFill>
          <a:blip r:embed="rId3">
            <a:lum bright="-20000" contrast="40000"/>
          </a:blip>
          <a:srcRect b="12766"/>
          <a:stretch>
            <a:fillRect/>
          </a:stretch>
        </p:blipFill>
        <p:spPr>
          <a:xfrm>
            <a:off x="525057" y="1905001"/>
            <a:ext cx="7933143" cy="3124199"/>
          </a:xfrm>
          <a:noFill/>
        </p:spPr>
      </p:pic>
      <p:sp>
        <p:nvSpPr>
          <p:cNvPr id="4" name="Text Box 8"/>
          <p:cNvSpPr txBox="1">
            <a:spLocks noChangeArrowheads="1"/>
          </p:cNvSpPr>
          <p:nvPr/>
        </p:nvSpPr>
        <p:spPr bwMode="auto">
          <a:xfrm>
            <a:off x="2940043" y="6153090"/>
            <a:ext cx="4006738" cy="297517"/>
          </a:xfrm>
          <a:prstGeom prst="rect">
            <a:avLst/>
          </a:prstGeom>
          <a:noFill/>
          <a:ln w="12700">
            <a:noFill/>
            <a:miter lim="800000"/>
            <a:headEnd type="none" w="sm" len="sm"/>
            <a:tailEnd type="none" w="sm" len="sm"/>
          </a:ln>
        </p:spPr>
        <p:txBody>
          <a:bodyPr wrap="none">
            <a:spAutoFit/>
          </a:bodyPr>
          <a:lstStyle/>
          <a:p>
            <a:r>
              <a:rPr lang="en-US" sz="2000" b="1" baseline="-25000" dirty="0" smtClean="0">
                <a:solidFill>
                  <a:srgbClr val="000000"/>
                </a:solidFill>
              </a:rPr>
              <a:t>(Wireless Communications by Theodore </a:t>
            </a:r>
            <a:r>
              <a:rPr lang="en-US" sz="2000" b="1" baseline="-25000" dirty="0" err="1" smtClean="0">
                <a:solidFill>
                  <a:srgbClr val="000000"/>
                </a:solidFill>
              </a:rPr>
              <a:t>Rappaport</a:t>
            </a:r>
            <a:r>
              <a:rPr lang="en-US" sz="2000" b="1" baseline="-25000" dirty="0" smtClean="0">
                <a:solidFill>
                  <a:srgbClr val="000000"/>
                </a:solidFill>
              </a:rPr>
              <a:t>)</a:t>
            </a:r>
            <a:endParaRPr lang="en-US" sz="2000" b="1" baseline="-25000" dirty="0">
              <a:solidFill>
                <a:srgbClr val="000000"/>
              </a:solidFill>
            </a:endParaRPr>
          </a:p>
        </p:txBody>
      </p:sp>
      <p:sp>
        <p:nvSpPr>
          <p:cNvPr id="6" name="Text Box 8"/>
          <p:cNvSpPr txBox="1">
            <a:spLocks noChangeArrowheads="1"/>
          </p:cNvSpPr>
          <p:nvPr/>
        </p:nvSpPr>
        <p:spPr bwMode="auto">
          <a:xfrm>
            <a:off x="2840441" y="5257800"/>
            <a:ext cx="3587585" cy="400110"/>
          </a:xfrm>
          <a:prstGeom prst="rect">
            <a:avLst/>
          </a:prstGeom>
          <a:noFill/>
          <a:ln w="12700">
            <a:noFill/>
            <a:miter lim="800000"/>
            <a:headEnd type="none" w="sm" len="sm"/>
            <a:tailEnd type="none" w="sm" len="sm"/>
          </a:ln>
        </p:spPr>
        <p:txBody>
          <a:bodyPr wrap="none">
            <a:spAutoFit/>
          </a:bodyPr>
          <a:lstStyle/>
          <a:p>
            <a:r>
              <a:rPr lang="en-US" sz="2000" dirty="0" smtClean="0">
                <a:solidFill>
                  <a:srgbClr val="000000"/>
                </a:solidFill>
              </a:rPr>
              <a:t>Two-ray ground reflection model</a:t>
            </a:r>
            <a:endParaRPr lang="en-US" sz="2000" baseline="-25000"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title"/>
          </p:nvPr>
        </p:nvSpPr>
        <p:spPr>
          <a:xfrm>
            <a:off x="0" y="152400"/>
            <a:ext cx="9144000" cy="1143000"/>
          </a:xfrm>
        </p:spPr>
        <p:txBody>
          <a:bodyPr/>
          <a:lstStyle/>
          <a:p>
            <a:pPr eaLnBrk="1" hangingPunct="1"/>
            <a:r>
              <a:rPr lang="en-US" altLang="en-US" sz="4000" dirty="0" smtClean="0"/>
              <a:t>Classical 2-ray Ground Bounce Model</a:t>
            </a:r>
          </a:p>
        </p:txBody>
      </p:sp>
      <p:sp>
        <p:nvSpPr>
          <p:cNvPr id="29700" name="Rectangle 3"/>
          <p:cNvSpPr>
            <a:spLocks noGrp="1" noChangeArrowheads="1"/>
          </p:cNvSpPr>
          <p:nvPr>
            <p:ph idx="1"/>
          </p:nvPr>
        </p:nvSpPr>
        <p:spPr>
          <a:xfrm>
            <a:off x="609600" y="1752600"/>
            <a:ext cx="7848600" cy="4114800"/>
          </a:xfrm>
        </p:spPr>
        <p:txBody>
          <a:bodyPr/>
          <a:lstStyle/>
          <a:p>
            <a:pPr algn="just" eaLnBrk="1" hangingPunct="1">
              <a:lnSpc>
                <a:spcPct val="90000"/>
              </a:lnSpc>
            </a:pPr>
            <a:r>
              <a:rPr lang="en-US" altLang="zh-TW" sz="2100" dirty="0" smtClean="0"/>
              <a:t>ETOT is the electric field that results from a </a:t>
            </a:r>
            <a:r>
              <a:rPr lang="en-US" altLang="zh-TW" sz="2100" b="1" dirty="0" smtClean="0"/>
              <a:t>combination </a:t>
            </a:r>
            <a:r>
              <a:rPr lang="en-US" altLang="zh-TW" sz="2100" dirty="0" smtClean="0"/>
              <a:t>of a direct line-of-sight path and a ground reflected path </a:t>
            </a:r>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endParaRPr lang="en-US" altLang="zh-TW" sz="2100" dirty="0" smtClean="0"/>
          </a:p>
          <a:p>
            <a:pPr eaLnBrk="1" hangingPunct="1">
              <a:lnSpc>
                <a:spcPct val="90000"/>
              </a:lnSpc>
            </a:pPr>
            <a:r>
              <a:rPr lang="en-US" altLang="zh-TW" sz="2100" dirty="0" smtClean="0"/>
              <a:t>             is the amplitude of the electric field at distance </a:t>
            </a:r>
            <a:r>
              <a:rPr lang="en-US" altLang="zh-TW" sz="2100" i="1" dirty="0" smtClean="0"/>
              <a:t>d </a:t>
            </a:r>
          </a:p>
          <a:p>
            <a:pPr eaLnBrk="1" hangingPunct="1">
              <a:lnSpc>
                <a:spcPct val="90000"/>
              </a:lnSpc>
            </a:pPr>
            <a:r>
              <a:rPr lang="en-US" altLang="zh-TW" sz="2100" dirty="0" err="1" smtClean="0"/>
              <a:t>ω</a:t>
            </a:r>
            <a:r>
              <a:rPr lang="en-US" altLang="zh-TW" sz="2100" i="1" baseline="-25000" dirty="0" err="1" smtClean="0"/>
              <a:t>c</a:t>
            </a:r>
            <a:r>
              <a:rPr lang="en-US" altLang="zh-TW" sz="2100" i="1" dirty="0" smtClean="0"/>
              <a:t> </a:t>
            </a:r>
            <a:r>
              <a:rPr lang="en-US" altLang="zh-TW" sz="2100" dirty="0" smtClean="0"/>
              <a:t>= 2π</a:t>
            </a:r>
            <a:r>
              <a:rPr lang="en-US" altLang="zh-TW" sz="2100" i="1" dirty="0" smtClean="0"/>
              <a:t>f</a:t>
            </a:r>
            <a:r>
              <a:rPr lang="en-US" altLang="zh-TW" sz="2100" i="1" baseline="-25000" dirty="0" smtClean="0"/>
              <a:t>c</a:t>
            </a:r>
            <a:r>
              <a:rPr lang="en-US" altLang="zh-TW" sz="2100" i="1" dirty="0" smtClean="0"/>
              <a:t> </a:t>
            </a:r>
            <a:r>
              <a:rPr lang="en-US" altLang="zh-TW" sz="2100" dirty="0" smtClean="0"/>
              <a:t>where </a:t>
            </a:r>
            <a:r>
              <a:rPr lang="en-US" altLang="zh-TW" sz="2100" i="1" dirty="0" err="1" smtClean="0"/>
              <a:t>f</a:t>
            </a:r>
            <a:r>
              <a:rPr lang="en-US" altLang="zh-TW" sz="2100" i="1" baseline="-25000" dirty="0" err="1" smtClean="0"/>
              <a:t>c</a:t>
            </a:r>
            <a:r>
              <a:rPr lang="en-US" altLang="zh-TW" sz="2100" i="1" dirty="0" smtClean="0"/>
              <a:t> </a:t>
            </a:r>
            <a:r>
              <a:rPr lang="en-US" altLang="zh-TW" sz="2100" dirty="0" smtClean="0"/>
              <a:t>is the carrier frequency of the signal </a:t>
            </a:r>
          </a:p>
          <a:p>
            <a:pPr eaLnBrk="1" hangingPunct="1">
              <a:lnSpc>
                <a:spcPct val="90000"/>
              </a:lnSpc>
            </a:pPr>
            <a:r>
              <a:rPr lang="en-US" altLang="zh-TW" sz="2100" dirty="0" smtClean="0"/>
              <a:t>Notice at different distances </a:t>
            </a:r>
            <a:r>
              <a:rPr lang="en-US" altLang="zh-TW" sz="2100" i="1" dirty="0" smtClean="0"/>
              <a:t>d </a:t>
            </a:r>
            <a:r>
              <a:rPr lang="en-US" altLang="zh-TW" sz="2100" dirty="0" smtClean="0"/>
              <a:t>the wave is at a different phase because of the form similar to</a:t>
            </a:r>
          </a:p>
        </p:txBody>
      </p:sp>
      <p:pic>
        <p:nvPicPr>
          <p:cNvPr id="29701" name="Picture 4"/>
          <p:cNvPicPr>
            <a:picLocks noChangeAspect="1" noChangeArrowheads="1"/>
          </p:cNvPicPr>
          <p:nvPr/>
        </p:nvPicPr>
        <p:blipFill>
          <a:blip r:embed="rId3"/>
          <a:srcRect/>
          <a:stretch>
            <a:fillRect/>
          </a:stretch>
        </p:blipFill>
        <p:spPr bwMode="auto">
          <a:xfrm>
            <a:off x="1331913" y="2438400"/>
            <a:ext cx="4895850" cy="2163762"/>
          </a:xfrm>
          <a:prstGeom prst="rect">
            <a:avLst/>
          </a:prstGeom>
          <a:noFill/>
          <a:ln w="9525">
            <a:noFill/>
            <a:miter lim="800000"/>
            <a:headEnd/>
            <a:tailEnd/>
          </a:ln>
        </p:spPr>
      </p:pic>
      <p:pic>
        <p:nvPicPr>
          <p:cNvPr id="29702" name="Picture 5"/>
          <p:cNvPicPr>
            <a:picLocks noChangeAspect="1" noChangeArrowheads="1"/>
          </p:cNvPicPr>
          <p:nvPr/>
        </p:nvPicPr>
        <p:blipFill>
          <a:blip r:embed="rId4"/>
          <a:srcRect/>
          <a:stretch>
            <a:fillRect/>
          </a:stretch>
        </p:blipFill>
        <p:spPr bwMode="auto">
          <a:xfrm>
            <a:off x="1143001" y="5029200"/>
            <a:ext cx="609600" cy="590843"/>
          </a:xfrm>
          <a:prstGeom prst="rect">
            <a:avLst/>
          </a:prstGeom>
          <a:noFill/>
          <a:ln w="9525">
            <a:noFill/>
            <a:miter lim="800000"/>
            <a:headEnd/>
            <a:tailEnd/>
          </a:ln>
        </p:spPr>
      </p:pic>
      <p:pic>
        <p:nvPicPr>
          <p:cNvPr id="29703" name="Picture 6"/>
          <p:cNvPicPr>
            <a:picLocks noChangeAspect="1" noChangeArrowheads="1"/>
          </p:cNvPicPr>
          <p:nvPr/>
        </p:nvPicPr>
        <p:blipFill>
          <a:blip r:embed="rId5"/>
          <a:srcRect/>
          <a:stretch>
            <a:fillRect/>
          </a:stretch>
        </p:blipFill>
        <p:spPr bwMode="auto">
          <a:xfrm>
            <a:off x="4500563" y="6229350"/>
            <a:ext cx="2066925" cy="32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152400"/>
            <a:ext cx="9144000" cy="1143000"/>
          </a:xfrm>
        </p:spPr>
        <p:txBody>
          <a:bodyPr/>
          <a:lstStyle/>
          <a:p>
            <a:r>
              <a:rPr lang="en-US" altLang="zh-TW" sz="3600" dirty="0" smtClean="0"/>
              <a:t>Introduction </a:t>
            </a:r>
            <a:r>
              <a:rPr lang="en-US" altLang="zh-TW" sz="3600" dirty="0"/>
              <a:t>to Radio Wave Propagation</a:t>
            </a:r>
            <a:endParaRPr lang="en-US" altLang="zh-TW" sz="5400" dirty="0"/>
          </a:p>
        </p:txBody>
      </p:sp>
      <p:sp>
        <p:nvSpPr>
          <p:cNvPr id="3075" name="Rectangle 3"/>
          <p:cNvSpPr>
            <a:spLocks noGrp="1" noChangeArrowheads="1"/>
          </p:cNvSpPr>
          <p:nvPr>
            <p:ph idx="1"/>
          </p:nvPr>
        </p:nvSpPr>
        <p:spPr>
          <a:xfrm>
            <a:off x="533400" y="1600200"/>
            <a:ext cx="8153400" cy="5181600"/>
          </a:xfrm>
        </p:spPr>
        <p:txBody>
          <a:bodyPr/>
          <a:lstStyle/>
          <a:p>
            <a:pPr algn="just"/>
            <a:r>
              <a:rPr lang="en-US" altLang="zh-TW" sz="2200" dirty="0" smtClean="0"/>
              <a:t>Follows the principle of Electromagnetic </a:t>
            </a:r>
            <a:r>
              <a:rPr lang="en-US" altLang="zh-TW" sz="2200" dirty="0"/>
              <a:t>wave propagation</a:t>
            </a:r>
          </a:p>
          <a:p>
            <a:pPr lvl="1" algn="just"/>
            <a:r>
              <a:rPr lang="en-US" altLang="zh-TW" sz="2000" dirty="0"/>
              <a:t>reflection</a:t>
            </a:r>
          </a:p>
          <a:p>
            <a:pPr lvl="1" algn="just"/>
            <a:r>
              <a:rPr lang="en-US" altLang="zh-TW" sz="2000" dirty="0"/>
              <a:t>diffraction</a:t>
            </a:r>
          </a:p>
          <a:p>
            <a:pPr lvl="1" algn="just"/>
            <a:r>
              <a:rPr lang="en-US" altLang="zh-TW" sz="2000" dirty="0"/>
              <a:t>scattering</a:t>
            </a:r>
          </a:p>
          <a:p>
            <a:pPr algn="just"/>
            <a:r>
              <a:rPr lang="en-US" altLang="zh-TW" sz="2200" dirty="0" smtClean="0"/>
              <a:t>Problems with urban </a:t>
            </a:r>
            <a:r>
              <a:rPr lang="en-US" altLang="zh-TW" sz="2200" dirty="0"/>
              <a:t>areas</a:t>
            </a:r>
          </a:p>
          <a:p>
            <a:pPr lvl="1" algn="just"/>
            <a:r>
              <a:rPr lang="en-US" altLang="zh-TW" sz="2000" dirty="0"/>
              <a:t>No direct line-of-sight</a:t>
            </a:r>
          </a:p>
          <a:p>
            <a:pPr lvl="1" algn="just"/>
            <a:r>
              <a:rPr lang="en-US" altLang="zh-TW" sz="2000" dirty="0"/>
              <a:t>high-rise buildings causes severe diffraction loss</a:t>
            </a:r>
          </a:p>
          <a:p>
            <a:pPr lvl="1" algn="just"/>
            <a:r>
              <a:rPr lang="en-US" altLang="zh-TW" sz="2000" dirty="0"/>
              <a:t>multipath fading due to different paths of varying lengths</a:t>
            </a:r>
          </a:p>
          <a:p>
            <a:pPr algn="just"/>
            <a:r>
              <a:rPr lang="en-US" altLang="zh-TW" sz="2200" dirty="0"/>
              <a:t>Large-scale propagation models predict the mean signal strength for an arbitrary </a:t>
            </a:r>
            <a:r>
              <a:rPr lang="en-US" altLang="zh-TW" sz="2200" dirty="0" err="1" smtClean="0"/>
              <a:t>Tx</a:t>
            </a:r>
            <a:r>
              <a:rPr lang="en-US" altLang="zh-TW" sz="2200" dirty="0" smtClean="0"/>
              <a:t>-Rx </a:t>
            </a:r>
            <a:r>
              <a:rPr lang="en-US" altLang="zh-TW" sz="2200" dirty="0"/>
              <a:t>separation distance. </a:t>
            </a:r>
            <a:r>
              <a:rPr lang="en-US" altLang="zh-TW" sz="2200" dirty="0" smtClean="0"/>
              <a:t>(generally for a larger distance).</a:t>
            </a:r>
            <a:endParaRPr lang="en-US" altLang="zh-TW" sz="2200" dirty="0"/>
          </a:p>
          <a:p>
            <a:pPr algn="just"/>
            <a:r>
              <a:rPr lang="en-US" altLang="zh-TW" sz="2200" dirty="0"/>
              <a:t>Small-scale (fading) models characterize the rapid fluctuations of the received signal strength over very short travel distance or short time duration.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0" y="152400"/>
            <a:ext cx="9144000" cy="1143000"/>
          </a:xfrm>
        </p:spPr>
        <p:txBody>
          <a:bodyPr/>
          <a:lstStyle/>
          <a:p>
            <a:pPr eaLnBrk="1" hangingPunct="1"/>
            <a:r>
              <a:rPr lang="en-US" altLang="en-US" sz="4000" dirty="0" smtClean="0"/>
              <a:t>Classical 2-ray Ground Bounce Model</a:t>
            </a:r>
          </a:p>
        </p:txBody>
      </p:sp>
      <p:sp>
        <p:nvSpPr>
          <p:cNvPr id="30724" name="AutoShape 3"/>
          <p:cNvSpPr>
            <a:spLocks noGrp="1" noChangeAspect="1" noChangeArrowheads="1"/>
          </p:cNvSpPr>
          <p:nvPr>
            <p:ph idx="1"/>
          </p:nvPr>
        </p:nvSpPr>
        <p:spPr>
          <a:xfrm>
            <a:off x="471488" y="1528763"/>
            <a:ext cx="8062912" cy="5329237"/>
          </a:xfrm>
        </p:spPr>
        <p:txBody>
          <a:bodyPr/>
          <a:lstStyle/>
          <a:p>
            <a:pPr algn="just" eaLnBrk="1" hangingPunct="1"/>
            <a:r>
              <a:rPr lang="en-US" altLang="zh-TW" sz="2600" dirty="0" smtClean="0"/>
              <a:t>For the direct path let </a:t>
            </a:r>
            <a:r>
              <a:rPr lang="en-US" altLang="zh-TW" sz="2600" i="1" dirty="0" smtClean="0"/>
              <a:t>d = d’ </a:t>
            </a:r>
            <a:r>
              <a:rPr lang="en-US" altLang="zh-TW" sz="2600" dirty="0" smtClean="0"/>
              <a:t>; for the reflected path </a:t>
            </a:r>
          </a:p>
          <a:p>
            <a:pPr eaLnBrk="1" hangingPunct="1">
              <a:buFont typeface="Wingdings" pitchFamily="2" charset="2"/>
              <a:buNone/>
            </a:pPr>
            <a:r>
              <a:rPr lang="en-US" altLang="zh-TW" sz="2600" i="1" dirty="0" smtClean="0"/>
              <a:t>	d = d” </a:t>
            </a:r>
            <a:r>
              <a:rPr lang="en-US" altLang="zh-TW" sz="2600" dirty="0" smtClean="0"/>
              <a:t>then </a:t>
            </a:r>
          </a:p>
          <a:p>
            <a:pPr eaLnBrk="1" hangingPunct="1">
              <a:buNone/>
            </a:pPr>
            <a:endParaRPr lang="en-US" altLang="zh-TW" sz="2600" dirty="0" smtClean="0"/>
          </a:p>
          <a:p>
            <a:pPr algn="just" eaLnBrk="1" hangingPunct="1"/>
            <a:r>
              <a:rPr lang="en-US" altLang="zh-TW" sz="2400" dirty="0" smtClean="0"/>
              <a:t>for large T−R separation : </a:t>
            </a:r>
            <a:r>
              <a:rPr lang="en-US" altLang="zh-TW" sz="2400" dirty="0" err="1" smtClean="0"/>
              <a:t>θ</a:t>
            </a:r>
            <a:r>
              <a:rPr lang="en-US" altLang="zh-TW" sz="2400" i="1" baseline="-25000" dirty="0" err="1" smtClean="0"/>
              <a:t>i</a:t>
            </a:r>
            <a:r>
              <a:rPr lang="en-US" altLang="zh-TW" sz="2400" i="1" dirty="0" smtClean="0"/>
              <a:t> </a:t>
            </a:r>
            <a:r>
              <a:rPr lang="en-US" altLang="zh-TW" sz="2400" dirty="0" smtClean="0"/>
              <a:t>goes to 0 (angle of incidence to the ground of the reflected wave) and Γ = −1 (perfect horizontal E field polarization and ground wave reflection)</a:t>
            </a:r>
          </a:p>
          <a:p>
            <a:pPr algn="just" eaLnBrk="1" hangingPunct="1"/>
            <a:r>
              <a:rPr lang="en-US" altLang="zh-TW" sz="2600" b="1" dirty="0" smtClean="0"/>
              <a:t>Phase difference </a:t>
            </a:r>
            <a:r>
              <a:rPr lang="en-US" altLang="zh-TW" sz="2600" dirty="0" smtClean="0"/>
              <a:t>can occur depending on the phase difference between direct and reflected E fields</a:t>
            </a:r>
          </a:p>
          <a:p>
            <a:pPr algn="just" eaLnBrk="1" hangingPunct="1"/>
            <a:r>
              <a:rPr lang="en-US" altLang="zh-TW" sz="2600" dirty="0" smtClean="0"/>
              <a:t>The </a:t>
            </a:r>
            <a:r>
              <a:rPr lang="en-US" altLang="zh-TW" sz="2600" b="1" dirty="0" smtClean="0"/>
              <a:t>phase difference </a:t>
            </a:r>
            <a:r>
              <a:rPr lang="en-US" altLang="zh-TW" sz="2600" dirty="0" smtClean="0"/>
              <a:t>is θ</a:t>
            </a:r>
            <a:r>
              <a:rPr lang="en-US" altLang="zh-TW" sz="2600" baseline="-25000" dirty="0" smtClean="0"/>
              <a:t>∆ </a:t>
            </a:r>
            <a:r>
              <a:rPr lang="en-US" altLang="zh-TW" sz="2600" dirty="0" smtClean="0"/>
              <a:t>due to </a:t>
            </a:r>
            <a:r>
              <a:rPr lang="en-US" altLang="zh-TW" sz="2600" b="1" dirty="0" smtClean="0"/>
              <a:t>Path  difference</a:t>
            </a:r>
            <a:r>
              <a:rPr lang="en-US" altLang="zh-TW" sz="2600" dirty="0" smtClean="0"/>
              <a:t> , ∆ = </a:t>
            </a:r>
            <a:r>
              <a:rPr lang="en-US" altLang="zh-TW" sz="2600" i="1" dirty="0" smtClean="0"/>
              <a:t>d”</a:t>
            </a:r>
            <a:r>
              <a:rPr lang="en-US" altLang="zh-TW" sz="2600" dirty="0" smtClean="0"/>
              <a:t>− </a:t>
            </a:r>
            <a:r>
              <a:rPr lang="en-US" altLang="zh-TW" sz="2600" i="1" dirty="0" smtClean="0"/>
              <a:t>d’</a:t>
            </a:r>
            <a:r>
              <a:rPr lang="en-US" altLang="zh-TW" sz="2600" dirty="0" smtClean="0"/>
              <a:t>, between</a:t>
            </a:r>
          </a:p>
        </p:txBody>
      </p:sp>
      <p:sp>
        <p:nvSpPr>
          <p:cNvPr id="30722" name="Slide Number Placeholder 5"/>
          <p:cNvSpPr>
            <a:spLocks noGrp="1"/>
          </p:cNvSpPr>
          <p:nvPr>
            <p:ph type="sldNum" sz="quarter" idx="12"/>
          </p:nvPr>
        </p:nvSpPr>
        <p:spPr>
          <a:noFill/>
        </p:spPr>
        <p:txBody>
          <a:bodyPr/>
          <a:lstStyle/>
          <a:p>
            <a:fld id="{488C9D66-28E3-407F-891C-327C6FEF2FF9}" type="slidenum">
              <a:rPr lang="en-US" altLang="zh-TW">
                <a:ea typeface="PMingLiU" pitchFamily="18" charset="-120"/>
              </a:rPr>
              <a:pPr/>
              <a:t>20</a:t>
            </a:fld>
            <a:endParaRPr lang="en-US" altLang="zh-TW">
              <a:ea typeface="PMingLiU" pitchFamily="18" charset="-120"/>
            </a:endParaRPr>
          </a:p>
        </p:txBody>
      </p:sp>
      <p:pic>
        <p:nvPicPr>
          <p:cNvPr id="30725" name="Picture 4"/>
          <p:cNvPicPr>
            <a:picLocks noChangeAspect="1" noChangeArrowheads="1"/>
          </p:cNvPicPr>
          <p:nvPr/>
        </p:nvPicPr>
        <p:blipFill>
          <a:blip r:embed="rId3"/>
          <a:srcRect/>
          <a:stretch>
            <a:fillRect/>
          </a:stretch>
        </p:blipFill>
        <p:spPr bwMode="auto">
          <a:xfrm>
            <a:off x="1066800" y="2514600"/>
            <a:ext cx="6769100" cy="774700"/>
          </a:xfrm>
          <a:prstGeom prst="rect">
            <a:avLst/>
          </a:prstGeom>
          <a:noFill/>
          <a:ln w="9525">
            <a:noFill/>
            <a:miter lim="800000"/>
            <a:headEnd/>
            <a:tailEnd/>
          </a:ln>
        </p:spPr>
      </p:pic>
      <p:pic>
        <p:nvPicPr>
          <p:cNvPr id="30726" name="Picture 5"/>
          <p:cNvPicPr>
            <a:picLocks noChangeAspect="1" noChangeArrowheads="1"/>
          </p:cNvPicPr>
          <p:nvPr/>
        </p:nvPicPr>
        <p:blipFill>
          <a:blip r:embed="rId4"/>
          <a:srcRect/>
          <a:stretch>
            <a:fillRect/>
          </a:stretch>
        </p:blipFill>
        <p:spPr bwMode="auto">
          <a:xfrm>
            <a:off x="3505200" y="6248400"/>
            <a:ext cx="1368425" cy="45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609600" y="228600"/>
            <a:ext cx="7848600" cy="1066800"/>
          </a:xfrm>
        </p:spPr>
        <p:txBody>
          <a:bodyPr/>
          <a:lstStyle/>
          <a:p>
            <a:pPr eaLnBrk="1" hangingPunct="1"/>
            <a:r>
              <a:rPr lang="en-US" altLang="en-US" dirty="0" smtClean="0"/>
              <a:t>Method of Images </a:t>
            </a:r>
          </a:p>
        </p:txBody>
      </p:sp>
      <p:pic>
        <p:nvPicPr>
          <p:cNvPr id="12291" name="Picture 16" descr="F4_8"/>
          <p:cNvPicPr>
            <a:picLocks noGrp="1" noChangeAspect="1" noChangeArrowheads="1"/>
          </p:cNvPicPr>
          <p:nvPr>
            <p:ph idx="1"/>
          </p:nvPr>
        </p:nvPicPr>
        <p:blipFill>
          <a:blip r:embed="rId3"/>
          <a:srcRect b="10004"/>
          <a:stretch>
            <a:fillRect/>
          </a:stretch>
        </p:blipFill>
        <p:spPr>
          <a:xfrm>
            <a:off x="1143000" y="2274368"/>
            <a:ext cx="6324600" cy="3282441"/>
          </a:xfrm>
          <a:noFill/>
          <a:ln w="12700">
            <a:noFill/>
            <a:miter lim="800000"/>
            <a:headEnd type="none" w="sm" len="sm"/>
            <a:tailEnd type="none" w="sm" len="sm"/>
          </a:ln>
        </p:spPr>
      </p:pic>
      <p:sp>
        <p:nvSpPr>
          <p:cNvPr id="4" name="Text Box 8"/>
          <p:cNvSpPr txBox="1">
            <a:spLocks noChangeArrowheads="1"/>
          </p:cNvSpPr>
          <p:nvPr/>
        </p:nvSpPr>
        <p:spPr bwMode="auto">
          <a:xfrm>
            <a:off x="2940043" y="6255683"/>
            <a:ext cx="4006738" cy="297517"/>
          </a:xfrm>
          <a:prstGeom prst="rect">
            <a:avLst/>
          </a:prstGeom>
          <a:noFill/>
          <a:ln w="12700">
            <a:noFill/>
            <a:miter lim="800000"/>
            <a:headEnd type="none" w="sm" len="sm"/>
            <a:tailEnd type="none" w="sm" len="sm"/>
          </a:ln>
        </p:spPr>
        <p:txBody>
          <a:bodyPr wrap="none">
            <a:spAutoFit/>
          </a:bodyPr>
          <a:lstStyle/>
          <a:p>
            <a:r>
              <a:rPr lang="en-US" sz="2000" b="1" baseline="-25000" dirty="0" smtClean="0">
                <a:solidFill>
                  <a:srgbClr val="000000"/>
                </a:solidFill>
              </a:rPr>
              <a:t>(Wireless Communications by Theodore </a:t>
            </a:r>
            <a:r>
              <a:rPr lang="en-US" sz="2000" b="1" baseline="-25000" dirty="0" err="1" smtClean="0">
                <a:solidFill>
                  <a:srgbClr val="000000"/>
                </a:solidFill>
              </a:rPr>
              <a:t>Rappaport</a:t>
            </a:r>
            <a:r>
              <a:rPr lang="en-US" sz="2000" b="1" baseline="-25000" dirty="0" smtClean="0">
                <a:solidFill>
                  <a:srgbClr val="000000"/>
                </a:solidFill>
              </a:rPr>
              <a:t>)</a:t>
            </a:r>
            <a:endParaRPr lang="en-US" sz="2000" b="1" baseline="-25000" dirty="0">
              <a:solidFill>
                <a:srgbClr val="000000"/>
              </a:solidFill>
            </a:endParaRPr>
          </a:p>
        </p:txBody>
      </p:sp>
      <p:sp>
        <p:nvSpPr>
          <p:cNvPr id="5" name="Text Box 8"/>
          <p:cNvSpPr txBox="1">
            <a:spLocks noChangeArrowheads="1"/>
          </p:cNvSpPr>
          <p:nvPr/>
        </p:nvSpPr>
        <p:spPr bwMode="auto">
          <a:xfrm>
            <a:off x="152400" y="5562600"/>
            <a:ext cx="8763000" cy="707886"/>
          </a:xfrm>
          <a:prstGeom prst="rect">
            <a:avLst/>
          </a:prstGeom>
          <a:noFill/>
          <a:ln w="12700">
            <a:noFill/>
            <a:miter lim="800000"/>
            <a:headEnd type="none" w="sm" len="sm"/>
            <a:tailEnd type="none" w="sm" len="sm"/>
          </a:ln>
        </p:spPr>
        <p:txBody>
          <a:bodyPr wrap="square">
            <a:spAutoFit/>
          </a:bodyPr>
          <a:lstStyle/>
          <a:p>
            <a:pPr algn="ctr"/>
            <a:r>
              <a:rPr lang="en-US" sz="2000" dirty="0" smtClean="0">
                <a:solidFill>
                  <a:srgbClr val="000000"/>
                </a:solidFill>
              </a:rPr>
              <a:t>The method of images is used to find the path difference between the LOS and the ground reflected paths</a:t>
            </a:r>
            <a:endParaRPr lang="en-US" sz="2000" baseline="-25000" dirty="0">
              <a:solidFill>
                <a:srgbClr val="000000"/>
              </a:solidFill>
            </a:endParaRPr>
          </a:p>
        </p:txBody>
      </p:sp>
      <p:pic>
        <p:nvPicPr>
          <p:cNvPr id="6" name="Picture 5"/>
          <p:cNvPicPr>
            <a:picLocks noChangeAspect="1" noChangeArrowheads="1"/>
          </p:cNvPicPr>
          <p:nvPr/>
        </p:nvPicPr>
        <p:blipFill>
          <a:blip r:embed="rId4"/>
          <a:srcRect l="25000"/>
          <a:stretch>
            <a:fillRect/>
          </a:stretch>
        </p:blipFill>
        <p:spPr bwMode="auto">
          <a:xfrm>
            <a:off x="1600200" y="1644650"/>
            <a:ext cx="5562600" cy="64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609600" y="1676400"/>
            <a:ext cx="7848600" cy="4114800"/>
          </a:xfrm>
        </p:spPr>
        <p:txBody>
          <a:bodyPr/>
          <a:lstStyle/>
          <a:p>
            <a:pPr eaLnBrk="1" hangingPunct="1"/>
            <a:r>
              <a:rPr lang="en-US" altLang="zh-TW" dirty="0" smtClean="0"/>
              <a:t>∆ can be expanded using a Taylor series expansion</a:t>
            </a:r>
          </a:p>
          <a:p>
            <a:pPr eaLnBrk="1" hangingPunct="1"/>
            <a:endParaRPr lang="en-US" altLang="zh-TW" dirty="0" smtClean="0"/>
          </a:p>
        </p:txBody>
      </p:sp>
      <p:sp>
        <p:nvSpPr>
          <p:cNvPr id="32770" name="Slide Number Placeholder 5"/>
          <p:cNvSpPr>
            <a:spLocks noGrp="1"/>
          </p:cNvSpPr>
          <p:nvPr>
            <p:ph type="sldNum" sz="quarter" idx="12"/>
          </p:nvPr>
        </p:nvSpPr>
        <p:spPr>
          <a:noFill/>
        </p:spPr>
        <p:txBody>
          <a:bodyPr/>
          <a:lstStyle/>
          <a:p>
            <a:fld id="{D89D3AB9-378C-4A85-BCA7-C23DF823FB15}" type="slidenum">
              <a:rPr lang="en-US" altLang="zh-TW">
                <a:ea typeface="PMingLiU" pitchFamily="18" charset="-120"/>
              </a:rPr>
              <a:pPr/>
              <a:t>22</a:t>
            </a:fld>
            <a:endParaRPr lang="en-US" altLang="zh-TW">
              <a:ea typeface="PMingLiU" pitchFamily="18" charset="-120"/>
            </a:endParaRPr>
          </a:p>
        </p:txBody>
      </p:sp>
      <p:pic>
        <p:nvPicPr>
          <p:cNvPr id="32773" name="Picture 5"/>
          <p:cNvPicPr>
            <a:picLocks noChangeAspect="1" noChangeArrowheads="1"/>
          </p:cNvPicPr>
          <p:nvPr/>
        </p:nvPicPr>
        <p:blipFill>
          <a:blip r:embed="rId3"/>
          <a:srcRect/>
          <a:stretch>
            <a:fillRect/>
          </a:stretch>
        </p:blipFill>
        <p:spPr bwMode="auto">
          <a:xfrm>
            <a:off x="1087437" y="2819400"/>
            <a:ext cx="6913563" cy="345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eaLnBrk="1" hangingPunct="1"/>
            <a:endParaRPr lang="en-US" altLang="zh-TW" dirty="0" smtClean="0"/>
          </a:p>
          <a:p>
            <a:pPr eaLnBrk="1" hangingPunct="1"/>
            <a:endParaRPr lang="en-US" altLang="zh-TW" dirty="0" smtClean="0"/>
          </a:p>
          <a:p>
            <a:pPr eaLnBrk="1" hangingPunct="1">
              <a:buNone/>
            </a:pPr>
            <a:endParaRPr lang="en-US" altLang="zh-TW" dirty="0" smtClean="0"/>
          </a:p>
          <a:p>
            <a:pPr eaLnBrk="1" hangingPunct="1">
              <a:buNone/>
            </a:pPr>
            <a:endParaRPr lang="en-US" altLang="zh-TW" dirty="0" smtClean="0"/>
          </a:p>
          <a:p>
            <a:pPr algn="just" eaLnBrk="1" hangingPunct="1"/>
            <a:r>
              <a:rPr lang="en-US" altLang="zh-TW" sz="2800" dirty="0" smtClean="0"/>
              <a:t>which works well for </a:t>
            </a:r>
            <a:r>
              <a:rPr lang="en-US" altLang="zh-TW" sz="2800" i="1" dirty="0" smtClean="0"/>
              <a:t>d </a:t>
            </a:r>
            <a:r>
              <a:rPr lang="en-US" altLang="zh-TW" sz="2800" dirty="0" smtClean="0"/>
              <a:t>&gt;&gt; </a:t>
            </a:r>
            <a:r>
              <a:rPr lang="en-US" altLang="zh-TW" sz="2400" dirty="0" smtClean="0"/>
              <a:t>(</a:t>
            </a:r>
            <a:r>
              <a:rPr lang="en-US" altLang="zh-TW" sz="2400" i="1" dirty="0" smtClean="0"/>
              <a:t>h</a:t>
            </a:r>
            <a:r>
              <a:rPr lang="en-US" altLang="zh-TW" sz="2400" i="1" baseline="-25000" dirty="0" smtClean="0"/>
              <a:t>t </a:t>
            </a:r>
            <a:r>
              <a:rPr lang="en-US" altLang="zh-TW" sz="2400" dirty="0" smtClean="0"/>
              <a:t>+ </a:t>
            </a:r>
            <a:r>
              <a:rPr lang="en-US" altLang="zh-TW" sz="2400" i="1" dirty="0" smtClean="0"/>
              <a:t>h</a:t>
            </a:r>
            <a:r>
              <a:rPr lang="en-US" altLang="zh-TW" sz="2400" i="1" baseline="-25000" dirty="0" smtClean="0"/>
              <a:t>r</a:t>
            </a:r>
            <a:r>
              <a:rPr lang="en-US" altLang="zh-TW" sz="2400" dirty="0" smtClean="0"/>
              <a:t>), </a:t>
            </a:r>
            <a:r>
              <a:rPr lang="en-US" altLang="zh-TW" sz="2800" dirty="0" smtClean="0"/>
              <a:t>which means </a:t>
            </a:r>
          </a:p>
          <a:p>
            <a:pPr eaLnBrk="1" hangingPunct="1">
              <a:buFont typeface="Wingdings" pitchFamily="2" charset="2"/>
              <a:buNone/>
            </a:pPr>
            <a:r>
              <a:rPr lang="en-US" altLang="zh-TW" sz="2800" dirty="0" smtClean="0"/>
              <a:t>                    and                  are small</a:t>
            </a:r>
          </a:p>
        </p:txBody>
      </p:sp>
      <p:sp>
        <p:nvSpPr>
          <p:cNvPr id="33794" name="Slide Number Placeholder 5"/>
          <p:cNvSpPr>
            <a:spLocks noGrp="1"/>
          </p:cNvSpPr>
          <p:nvPr>
            <p:ph type="sldNum" sz="quarter" idx="12"/>
          </p:nvPr>
        </p:nvSpPr>
        <p:spPr>
          <a:noFill/>
        </p:spPr>
        <p:txBody>
          <a:bodyPr/>
          <a:lstStyle/>
          <a:p>
            <a:fld id="{FB3C44CA-0652-4CC1-BEE8-77E7E8F53FAC}" type="slidenum">
              <a:rPr lang="en-US" altLang="zh-TW">
                <a:ea typeface="PMingLiU" pitchFamily="18" charset="-120"/>
              </a:rPr>
              <a:pPr/>
              <a:t>23</a:t>
            </a:fld>
            <a:endParaRPr lang="en-US" altLang="zh-TW">
              <a:ea typeface="PMingLiU" pitchFamily="18" charset="-120"/>
            </a:endParaRPr>
          </a:p>
        </p:txBody>
      </p:sp>
      <p:pic>
        <p:nvPicPr>
          <p:cNvPr id="33797" name="Picture 4"/>
          <p:cNvPicPr>
            <a:picLocks noChangeAspect="1" noChangeArrowheads="1"/>
          </p:cNvPicPr>
          <p:nvPr/>
        </p:nvPicPr>
        <p:blipFill>
          <a:blip r:embed="rId3"/>
          <a:srcRect/>
          <a:stretch>
            <a:fillRect/>
          </a:stretch>
        </p:blipFill>
        <p:spPr bwMode="auto">
          <a:xfrm>
            <a:off x="1905000" y="1676399"/>
            <a:ext cx="5562600" cy="3171085"/>
          </a:xfrm>
          <a:prstGeom prst="rect">
            <a:avLst/>
          </a:prstGeom>
          <a:noFill/>
          <a:ln w="9525">
            <a:noFill/>
            <a:miter lim="800000"/>
            <a:headEnd/>
            <a:tailEnd/>
          </a:ln>
        </p:spPr>
      </p:pic>
      <p:pic>
        <p:nvPicPr>
          <p:cNvPr id="33798" name="Picture 5"/>
          <p:cNvPicPr>
            <a:picLocks noChangeAspect="1" noChangeArrowheads="1"/>
          </p:cNvPicPr>
          <p:nvPr/>
        </p:nvPicPr>
        <p:blipFill>
          <a:blip r:embed="rId4"/>
          <a:srcRect/>
          <a:stretch>
            <a:fillRect/>
          </a:stretch>
        </p:blipFill>
        <p:spPr bwMode="auto">
          <a:xfrm>
            <a:off x="1143000" y="5257800"/>
            <a:ext cx="1223963" cy="801687"/>
          </a:xfrm>
          <a:prstGeom prst="rect">
            <a:avLst/>
          </a:prstGeom>
          <a:noFill/>
          <a:ln w="9525">
            <a:noFill/>
            <a:miter lim="800000"/>
            <a:headEnd/>
            <a:tailEnd/>
          </a:ln>
        </p:spPr>
      </p:pic>
      <p:pic>
        <p:nvPicPr>
          <p:cNvPr id="33799" name="Picture 6"/>
          <p:cNvPicPr>
            <a:picLocks noChangeAspect="1" noChangeArrowheads="1"/>
          </p:cNvPicPr>
          <p:nvPr/>
        </p:nvPicPr>
        <p:blipFill>
          <a:blip r:embed="rId5"/>
          <a:srcRect/>
          <a:stretch>
            <a:fillRect/>
          </a:stretch>
        </p:blipFill>
        <p:spPr bwMode="auto">
          <a:xfrm>
            <a:off x="3203575" y="5226050"/>
            <a:ext cx="1152525" cy="86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9" name="Picture 5"/>
          <p:cNvPicPr>
            <a:picLocks noChangeAspect="1" noChangeArrowheads="1"/>
          </p:cNvPicPr>
          <p:nvPr/>
        </p:nvPicPr>
        <p:blipFill>
          <a:blip r:embed="rId4"/>
          <a:srcRect/>
          <a:stretch>
            <a:fillRect/>
          </a:stretch>
        </p:blipFill>
        <p:spPr bwMode="auto">
          <a:xfrm>
            <a:off x="5105400" y="2057400"/>
            <a:ext cx="3581400" cy="1678053"/>
          </a:xfrm>
          <a:prstGeom prst="rect">
            <a:avLst/>
          </a:prstGeom>
          <a:noFill/>
          <a:ln w="9525">
            <a:noFill/>
            <a:miter lim="800000"/>
            <a:headEnd/>
            <a:tailEnd/>
          </a:ln>
          <a:effectLst/>
        </p:spPr>
      </p:pic>
      <p:sp>
        <p:nvSpPr>
          <p:cNvPr id="2053" name="Rectangle 3"/>
          <p:cNvSpPr>
            <a:spLocks noGrp="1" noChangeArrowheads="1"/>
          </p:cNvSpPr>
          <p:nvPr>
            <p:ph type="body" sz="half" idx="1"/>
          </p:nvPr>
        </p:nvSpPr>
        <p:spPr>
          <a:xfrm>
            <a:off x="152400" y="152400"/>
            <a:ext cx="7739062" cy="5329237"/>
          </a:xfrm>
        </p:spPr>
        <p:txBody>
          <a:bodyPr/>
          <a:lstStyle/>
          <a:p>
            <a:pPr eaLnBrk="1" hangingPunct="1"/>
            <a:r>
              <a:rPr lang="en-US" altLang="zh-TW" sz="2600" dirty="0" smtClean="0"/>
              <a:t>the phase difference between the two arriving signals is </a:t>
            </a:r>
          </a:p>
          <a:p>
            <a:pPr eaLnBrk="1" hangingPunct="1"/>
            <a:endParaRPr lang="en-US" altLang="zh-TW" sz="2600" dirty="0" smtClean="0"/>
          </a:p>
        </p:txBody>
      </p:sp>
      <p:graphicFrame>
        <p:nvGraphicFramePr>
          <p:cNvPr id="2050" name="Object 9"/>
          <p:cNvGraphicFramePr>
            <a:graphicFrameLocks noGrp="1" noChangeAspect="1"/>
          </p:cNvGraphicFramePr>
          <p:nvPr>
            <p:ph sz="half" idx="2"/>
          </p:nvPr>
        </p:nvGraphicFramePr>
        <p:xfrm>
          <a:off x="5029200" y="4114800"/>
          <a:ext cx="3598333" cy="2095500"/>
        </p:xfrm>
        <a:graphic>
          <a:graphicData uri="http://schemas.openxmlformats.org/presentationml/2006/ole">
            <mc:AlternateContent xmlns:mc="http://schemas.openxmlformats.org/markup-compatibility/2006">
              <mc:Choice xmlns:v="urn:schemas-microsoft-com:vml" Requires="v">
                <p:oleObj spid="_x0000_s287748" name="Equation" r:id="rId5" imgW="2158920" imgH="1257120" progId="">
                  <p:embed/>
                </p:oleObj>
              </mc:Choice>
              <mc:Fallback>
                <p:oleObj name="Equation" r:id="rId5" imgW="2158920" imgH="125712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114800"/>
                        <a:ext cx="3598333"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Slide Number Placeholder 6"/>
          <p:cNvSpPr>
            <a:spLocks noGrp="1"/>
          </p:cNvSpPr>
          <p:nvPr>
            <p:ph type="sldNum" sz="quarter" idx="12"/>
          </p:nvPr>
        </p:nvSpPr>
        <p:spPr>
          <a:noFill/>
        </p:spPr>
        <p:txBody>
          <a:bodyPr/>
          <a:lstStyle/>
          <a:p>
            <a:fld id="{C223461C-1F0C-47BA-92B9-755DDC451B93}" type="slidenum">
              <a:rPr lang="en-US" altLang="zh-TW">
                <a:ea typeface="PMingLiU" pitchFamily="18" charset="-120"/>
              </a:rPr>
              <a:pPr/>
              <a:t>24</a:t>
            </a:fld>
            <a:endParaRPr lang="en-US" altLang="zh-TW" dirty="0">
              <a:ea typeface="PMingLiU" pitchFamily="18" charset="-120"/>
            </a:endParaRPr>
          </a:p>
        </p:txBody>
      </p:sp>
      <p:pic>
        <p:nvPicPr>
          <p:cNvPr id="2054" name="Picture 4"/>
          <p:cNvPicPr>
            <a:picLocks noChangeAspect="1" noChangeArrowheads="1"/>
          </p:cNvPicPr>
          <p:nvPr/>
        </p:nvPicPr>
        <p:blipFill>
          <a:blip r:embed="rId7"/>
          <a:srcRect/>
          <a:stretch>
            <a:fillRect/>
          </a:stretch>
        </p:blipFill>
        <p:spPr bwMode="auto">
          <a:xfrm>
            <a:off x="304800" y="1143000"/>
            <a:ext cx="6769100" cy="1150938"/>
          </a:xfrm>
          <a:prstGeom prst="rect">
            <a:avLst/>
          </a:prstGeom>
          <a:noFill/>
          <a:ln w="9525">
            <a:noFill/>
            <a:miter lim="800000"/>
            <a:headEnd/>
            <a:tailEnd/>
          </a:ln>
        </p:spPr>
      </p:pic>
      <p:pic>
        <p:nvPicPr>
          <p:cNvPr id="287747" name="Picture 3"/>
          <p:cNvPicPr>
            <a:picLocks noChangeAspect="1" noChangeArrowheads="1"/>
          </p:cNvPicPr>
          <p:nvPr/>
        </p:nvPicPr>
        <p:blipFill>
          <a:blip r:embed="rId8"/>
          <a:srcRect/>
          <a:stretch>
            <a:fillRect/>
          </a:stretch>
        </p:blipFill>
        <p:spPr bwMode="auto">
          <a:xfrm>
            <a:off x="0" y="2057400"/>
            <a:ext cx="5124450" cy="1533525"/>
          </a:xfrm>
          <a:prstGeom prst="rect">
            <a:avLst/>
          </a:prstGeom>
          <a:noFill/>
          <a:ln w="9525">
            <a:noFill/>
            <a:miter lim="800000"/>
            <a:headEnd/>
            <a:tailEnd/>
          </a:ln>
          <a:effectLst/>
        </p:spPr>
      </p:pic>
      <p:pic>
        <p:nvPicPr>
          <p:cNvPr id="287748" name="Picture 4"/>
          <p:cNvPicPr>
            <a:picLocks noChangeAspect="1" noChangeArrowheads="1"/>
          </p:cNvPicPr>
          <p:nvPr/>
        </p:nvPicPr>
        <p:blipFill>
          <a:blip r:embed="rId9"/>
          <a:srcRect/>
          <a:stretch>
            <a:fillRect/>
          </a:stretch>
        </p:blipFill>
        <p:spPr bwMode="auto">
          <a:xfrm>
            <a:off x="0" y="3581400"/>
            <a:ext cx="4648200" cy="1380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533400" y="1600200"/>
            <a:ext cx="7924800" cy="4114800"/>
          </a:xfrm>
        </p:spPr>
        <p:txBody>
          <a:bodyPr/>
          <a:lstStyle/>
          <a:p>
            <a:pPr algn="just" eaLnBrk="1" hangingPunct="1">
              <a:buSzPct val="70000"/>
            </a:pPr>
            <a:r>
              <a:rPr lang="en-US" altLang="zh-TW" dirty="0" smtClean="0"/>
              <a:t>note that the magnitude is with respect to a reference of </a:t>
            </a:r>
            <a:r>
              <a:rPr lang="en-US" altLang="zh-TW" i="1" dirty="0" smtClean="0"/>
              <a:t>E</a:t>
            </a:r>
            <a:r>
              <a:rPr lang="en-US" altLang="zh-TW" sz="2800" i="1" baseline="-25000" dirty="0" smtClean="0"/>
              <a:t>0</a:t>
            </a:r>
            <a:r>
              <a:rPr lang="en-US" altLang="zh-TW" dirty="0" smtClean="0"/>
              <a:t>=1 at </a:t>
            </a:r>
            <a:r>
              <a:rPr lang="en-US" altLang="zh-TW" i="1" dirty="0" smtClean="0"/>
              <a:t>d</a:t>
            </a:r>
            <a:r>
              <a:rPr lang="en-US" altLang="zh-TW" sz="2800" i="1" baseline="-25000" dirty="0" smtClean="0"/>
              <a:t>0</a:t>
            </a:r>
            <a:r>
              <a:rPr lang="en-US" altLang="zh-TW" dirty="0" smtClean="0"/>
              <a:t>=100 meters, so near 100 meters the signal can be stronger than </a:t>
            </a:r>
            <a:r>
              <a:rPr lang="en-US" altLang="zh-TW" i="1" dirty="0" smtClean="0"/>
              <a:t>E</a:t>
            </a:r>
            <a:r>
              <a:rPr lang="en-US" altLang="zh-TW" sz="2800" i="1" baseline="-25000" dirty="0" smtClean="0"/>
              <a:t>0</a:t>
            </a:r>
            <a:r>
              <a:rPr lang="en-US" altLang="zh-TW" dirty="0" smtClean="0"/>
              <a:t>=1 </a:t>
            </a:r>
          </a:p>
          <a:p>
            <a:pPr lvl="1" eaLnBrk="1" hangingPunct="1">
              <a:buSzPct val="70000"/>
            </a:pPr>
            <a:r>
              <a:rPr lang="en-US" altLang="zh-TW" dirty="0" smtClean="0"/>
              <a:t>the second ray adds in energy that would have been lost otherwise </a:t>
            </a:r>
          </a:p>
          <a:p>
            <a:pPr eaLnBrk="1" hangingPunct="1">
              <a:buSzPct val="70000"/>
            </a:pPr>
            <a:r>
              <a:rPr lang="en-US" altLang="zh-TW" dirty="0" smtClean="0"/>
              <a:t>for large distances                 it can be shown that </a:t>
            </a:r>
          </a:p>
          <a:p>
            <a:pPr eaLnBrk="1" hangingPunct="1"/>
            <a:endParaRPr lang="en-US" altLang="zh-TW" dirty="0" smtClean="0"/>
          </a:p>
        </p:txBody>
      </p:sp>
      <p:sp>
        <p:nvSpPr>
          <p:cNvPr id="35842" name="Slide Number Placeholder 5"/>
          <p:cNvSpPr>
            <a:spLocks noGrp="1"/>
          </p:cNvSpPr>
          <p:nvPr>
            <p:ph type="sldNum" sz="quarter" idx="12"/>
          </p:nvPr>
        </p:nvSpPr>
        <p:spPr>
          <a:noFill/>
        </p:spPr>
        <p:txBody>
          <a:bodyPr/>
          <a:lstStyle/>
          <a:p>
            <a:fld id="{734440A1-4B90-4073-8940-97E47B048E47}" type="slidenum">
              <a:rPr lang="en-US" altLang="zh-TW">
                <a:ea typeface="PMingLiU" pitchFamily="18" charset="-120"/>
              </a:rPr>
              <a:pPr/>
              <a:t>25</a:t>
            </a:fld>
            <a:endParaRPr lang="en-US" altLang="zh-TW">
              <a:ea typeface="PMingLiU" pitchFamily="18" charset="-120"/>
            </a:endParaRPr>
          </a:p>
        </p:txBody>
      </p:sp>
      <p:pic>
        <p:nvPicPr>
          <p:cNvPr id="35845" name="Picture 4"/>
          <p:cNvPicPr>
            <a:picLocks noChangeAspect="1" noChangeArrowheads="1"/>
          </p:cNvPicPr>
          <p:nvPr/>
        </p:nvPicPr>
        <p:blipFill>
          <a:blip r:embed="rId3"/>
          <a:srcRect/>
          <a:stretch>
            <a:fillRect/>
          </a:stretch>
        </p:blipFill>
        <p:spPr bwMode="auto">
          <a:xfrm>
            <a:off x="4341812" y="4953000"/>
            <a:ext cx="1296988" cy="431800"/>
          </a:xfrm>
          <a:prstGeom prst="rect">
            <a:avLst/>
          </a:prstGeom>
          <a:noFill/>
          <a:ln w="9525">
            <a:noFill/>
            <a:miter lim="800000"/>
            <a:headEnd/>
            <a:tailEnd/>
          </a:ln>
        </p:spPr>
      </p:pic>
      <p:pic>
        <p:nvPicPr>
          <p:cNvPr id="35846" name="Picture 5"/>
          <p:cNvPicPr>
            <a:picLocks noChangeAspect="1" noChangeArrowheads="1"/>
          </p:cNvPicPr>
          <p:nvPr/>
        </p:nvPicPr>
        <p:blipFill>
          <a:blip r:embed="rId4"/>
          <a:srcRect r="6772" b="55460"/>
          <a:stretch>
            <a:fillRect/>
          </a:stretch>
        </p:blipFill>
        <p:spPr bwMode="auto">
          <a:xfrm>
            <a:off x="3124200" y="5334000"/>
            <a:ext cx="2819400" cy="990600"/>
          </a:xfrm>
          <a:prstGeom prst="rect">
            <a:avLst/>
          </a:prstGeom>
          <a:noFill/>
          <a:ln w="9525">
            <a:noFill/>
            <a:miter lim="800000"/>
            <a:headEnd/>
            <a:tailEnd/>
          </a:ln>
        </p:spPr>
      </p:pic>
      <p:sp>
        <p:nvSpPr>
          <p:cNvPr id="35847" name="Line 6"/>
          <p:cNvSpPr>
            <a:spLocks noChangeShapeType="1"/>
          </p:cNvSpPr>
          <p:nvPr/>
        </p:nvSpPr>
        <p:spPr bwMode="auto">
          <a:xfrm>
            <a:off x="2124075" y="4292600"/>
            <a:ext cx="0" cy="431800"/>
          </a:xfrm>
          <a:prstGeom prst="line">
            <a:avLst/>
          </a:prstGeom>
          <a:noFill/>
          <a:ln w="9525">
            <a:solidFill>
              <a:schemeClr val="tx1"/>
            </a:solidFill>
            <a:round/>
            <a:headEnd/>
            <a:tailEnd/>
          </a:ln>
        </p:spPr>
        <p:txBody>
          <a:bodyPr/>
          <a:lstStyle/>
          <a:p>
            <a:endParaRPr lang="en-US"/>
          </a:p>
        </p:txBody>
      </p:sp>
      <p:pic>
        <p:nvPicPr>
          <p:cNvPr id="8" name="Picture 5"/>
          <p:cNvPicPr>
            <a:picLocks noChangeAspect="1" noChangeArrowheads="1"/>
          </p:cNvPicPr>
          <p:nvPr/>
        </p:nvPicPr>
        <p:blipFill>
          <a:blip r:embed="rId4"/>
          <a:srcRect l="26929" t="54818" b="7495"/>
          <a:stretch>
            <a:fillRect/>
          </a:stretch>
        </p:blipFill>
        <p:spPr bwMode="auto">
          <a:xfrm>
            <a:off x="6019800" y="5334000"/>
            <a:ext cx="22098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38C95B7B-EF1A-4482-975E-88FE59519258}" type="slidenum">
              <a:rPr lang="en-US" altLang="zh-TW">
                <a:ea typeface="PMingLiU" pitchFamily="18" charset="-120"/>
              </a:rPr>
              <a:pPr/>
              <a:t>26</a:t>
            </a:fld>
            <a:endParaRPr lang="en-US" altLang="zh-TW">
              <a:ea typeface="PMingLiU" pitchFamily="18" charset="-120"/>
            </a:endParaRPr>
          </a:p>
        </p:txBody>
      </p:sp>
      <p:pic>
        <p:nvPicPr>
          <p:cNvPr id="36868" name="Picture 5"/>
          <p:cNvPicPr>
            <a:picLocks noChangeAspect="1" noChangeArrowheads="1"/>
          </p:cNvPicPr>
          <p:nvPr/>
        </p:nvPicPr>
        <p:blipFill>
          <a:blip r:embed="rId3"/>
          <a:srcRect/>
          <a:stretch>
            <a:fillRect/>
          </a:stretch>
        </p:blipFill>
        <p:spPr bwMode="auto">
          <a:xfrm>
            <a:off x="755650" y="1776413"/>
            <a:ext cx="7488238" cy="1500187"/>
          </a:xfrm>
          <a:prstGeom prst="rect">
            <a:avLst/>
          </a:prstGeom>
          <a:noFill/>
          <a:ln w="9525">
            <a:noFill/>
            <a:miter lim="800000"/>
            <a:headEnd/>
            <a:tailEnd/>
          </a:ln>
        </p:spPr>
      </p:pic>
      <p:pic>
        <p:nvPicPr>
          <p:cNvPr id="36869" name="Picture 6"/>
          <p:cNvPicPr>
            <a:picLocks noChangeAspect="1" noChangeArrowheads="1"/>
          </p:cNvPicPr>
          <p:nvPr/>
        </p:nvPicPr>
        <p:blipFill>
          <a:blip r:embed="rId4"/>
          <a:srcRect/>
          <a:stretch>
            <a:fillRect/>
          </a:stretch>
        </p:blipFill>
        <p:spPr bwMode="auto">
          <a:xfrm>
            <a:off x="3505200" y="3260725"/>
            <a:ext cx="2016125" cy="930275"/>
          </a:xfrm>
          <a:prstGeom prst="rect">
            <a:avLst/>
          </a:prstGeom>
          <a:noFill/>
          <a:ln w="9525">
            <a:noFill/>
            <a:miter lim="800000"/>
            <a:headEnd/>
            <a:tailEnd/>
          </a:ln>
        </p:spPr>
      </p:pic>
      <p:pic>
        <p:nvPicPr>
          <p:cNvPr id="36870" name="Picture 7"/>
          <p:cNvPicPr>
            <a:picLocks noChangeAspect="1" noChangeArrowheads="1"/>
          </p:cNvPicPr>
          <p:nvPr/>
        </p:nvPicPr>
        <p:blipFill>
          <a:blip r:embed="rId5"/>
          <a:srcRect/>
          <a:stretch>
            <a:fillRect/>
          </a:stretch>
        </p:blipFill>
        <p:spPr bwMode="auto">
          <a:xfrm>
            <a:off x="3048000" y="4365625"/>
            <a:ext cx="3167063" cy="1190625"/>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Free Space (LOS) Model</a:t>
            </a:r>
          </a:p>
        </p:txBody>
      </p:sp>
      <p:sp>
        <p:nvSpPr>
          <p:cNvPr id="7171" name="Rectangle 3"/>
          <p:cNvSpPr>
            <a:spLocks noGrp="1" noChangeArrowheads="1"/>
          </p:cNvSpPr>
          <p:nvPr>
            <p:ph idx="1"/>
          </p:nvPr>
        </p:nvSpPr>
        <p:spPr>
          <a:xfrm>
            <a:off x="533400" y="3371850"/>
            <a:ext cx="7981950" cy="2628900"/>
          </a:xfrm>
        </p:spPr>
        <p:txBody>
          <a:bodyPr/>
          <a:lstStyle/>
          <a:p>
            <a:r>
              <a:rPr lang="en-US" smtClean="0"/>
              <a:t>Path loss for unobstructed LOS path</a:t>
            </a:r>
          </a:p>
          <a:p>
            <a:r>
              <a:rPr lang="en-US" smtClean="0"/>
              <a:t>Power falls off :</a:t>
            </a:r>
          </a:p>
          <a:p>
            <a:pPr lvl="1"/>
            <a:r>
              <a:rPr lang="en-US" smtClean="0"/>
              <a:t>Proportional to 1/d</a:t>
            </a:r>
            <a:r>
              <a:rPr lang="en-US" baseline="30000" smtClean="0"/>
              <a:t>2</a:t>
            </a:r>
          </a:p>
          <a:p>
            <a:pPr lvl="1">
              <a:lnSpc>
                <a:spcPct val="90000"/>
              </a:lnSpc>
            </a:pPr>
            <a:r>
              <a:rPr lang="en-US" smtClean="0"/>
              <a:t>Proportional to </a:t>
            </a:r>
            <a:r>
              <a:rPr lang="en-US" smtClean="0">
                <a:latin typeface="Symbol" pitchFamily="18" charset="2"/>
              </a:rPr>
              <a:t>l</a:t>
            </a:r>
            <a:r>
              <a:rPr lang="en-US" baseline="30000" smtClean="0"/>
              <a:t>2 </a:t>
            </a:r>
            <a:r>
              <a:rPr lang="en-US" smtClean="0"/>
              <a:t>(inversely proportional to f</a:t>
            </a:r>
            <a:r>
              <a:rPr lang="en-US" baseline="30000" smtClean="0"/>
              <a:t>2</a:t>
            </a:r>
            <a:r>
              <a:rPr lang="en-US" smtClean="0"/>
              <a:t>)</a:t>
            </a:r>
          </a:p>
        </p:txBody>
      </p:sp>
      <p:grpSp>
        <p:nvGrpSpPr>
          <p:cNvPr id="2" name="Group 4"/>
          <p:cNvGrpSpPr>
            <a:grpSpLocks/>
          </p:cNvGrpSpPr>
          <p:nvPr/>
        </p:nvGrpSpPr>
        <p:grpSpPr bwMode="auto">
          <a:xfrm>
            <a:off x="3001963" y="2095500"/>
            <a:ext cx="2228850" cy="490538"/>
            <a:chOff x="3451" y="1236"/>
            <a:chExt cx="1404" cy="309"/>
          </a:xfrm>
        </p:grpSpPr>
        <p:grpSp>
          <p:nvGrpSpPr>
            <p:cNvPr id="3" name="Group 5"/>
            <p:cNvGrpSpPr>
              <a:grpSpLocks/>
            </p:cNvGrpSpPr>
            <p:nvPr/>
          </p:nvGrpSpPr>
          <p:grpSpPr bwMode="auto">
            <a:xfrm>
              <a:off x="3451" y="1248"/>
              <a:ext cx="144" cy="297"/>
              <a:chOff x="805" y="3660"/>
              <a:chExt cx="144" cy="297"/>
            </a:xfrm>
          </p:grpSpPr>
          <p:sp>
            <p:nvSpPr>
              <p:cNvPr id="7182" name="Line 6"/>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7183" name="AutoShape 7"/>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grpSp>
          <p:nvGrpSpPr>
            <p:cNvPr id="4" name="Group 8"/>
            <p:cNvGrpSpPr>
              <a:grpSpLocks/>
            </p:cNvGrpSpPr>
            <p:nvPr/>
          </p:nvGrpSpPr>
          <p:grpSpPr bwMode="auto">
            <a:xfrm>
              <a:off x="4711" y="1236"/>
              <a:ext cx="144" cy="297"/>
              <a:chOff x="805" y="3660"/>
              <a:chExt cx="144" cy="297"/>
            </a:xfrm>
          </p:grpSpPr>
          <p:sp>
            <p:nvSpPr>
              <p:cNvPr id="7180" name="Line 9"/>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7181" name="AutoShape 10"/>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sp>
          <p:nvSpPr>
            <p:cNvPr id="7179" name="Line 11"/>
            <p:cNvSpPr>
              <a:spLocks noChangeShapeType="1"/>
            </p:cNvSpPr>
            <p:nvPr/>
          </p:nvSpPr>
          <p:spPr bwMode="auto">
            <a:xfrm>
              <a:off x="3672" y="1308"/>
              <a:ext cx="984" cy="0"/>
            </a:xfrm>
            <a:prstGeom prst="line">
              <a:avLst/>
            </a:prstGeom>
            <a:noFill/>
            <a:ln w="12700">
              <a:solidFill>
                <a:srgbClr val="CC0000"/>
              </a:solidFill>
              <a:round/>
              <a:headEnd type="none" w="sm" len="sm"/>
              <a:tailEnd type="triangle" w="med" len="med"/>
            </a:ln>
          </p:spPr>
          <p:txBody>
            <a:bodyPr/>
            <a:lstStyle/>
            <a:p>
              <a:endParaRPr lang="en-US"/>
            </a:p>
          </p:txBody>
        </p:sp>
      </p:grpSp>
      <p:grpSp>
        <p:nvGrpSpPr>
          <p:cNvPr id="5" name="Group 12"/>
          <p:cNvGrpSpPr>
            <a:grpSpLocks/>
          </p:cNvGrpSpPr>
          <p:nvPr/>
        </p:nvGrpSpPr>
        <p:grpSpPr bwMode="auto">
          <a:xfrm>
            <a:off x="3048000" y="2555875"/>
            <a:ext cx="2171700" cy="457200"/>
            <a:chOff x="504" y="3626"/>
            <a:chExt cx="1368" cy="288"/>
          </a:xfrm>
        </p:grpSpPr>
        <p:sp>
          <p:nvSpPr>
            <p:cNvPr id="7174" name="Line 13"/>
            <p:cNvSpPr>
              <a:spLocks noChangeShapeType="1"/>
            </p:cNvSpPr>
            <p:nvPr/>
          </p:nvSpPr>
          <p:spPr bwMode="auto">
            <a:xfrm>
              <a:off x="504" y="3768"/>
              <a:ext cx="420" cy="0"/>
            </a:xfrm>
            <a:prstGeom prst="line">
              <a:avLst/>
            </a:prstGeom>
            <a:noFill/>
            <a:ln w="28575">
              <a:solidFill>
                <a:srgbClr val="000000"/>
              </a:solidFill>
              <a:round/>
              <a:headEnd type="triangle" w="med" len="med"/>
              <a:tailEnd type="none" w="sm" len="sm"/>
            </a:ln>
          </p:spPr>
          <p:txBody>
            <a:bodyPr/>
            <a:lstStyle/>
            <a:p>
              <a:endParaRPr lang="en-US"/>
            </a:p>
          </p:txBody>
        </p:sp>
        <p:sp>
          <p:nvSpPr>
            <p:cNvPr id="7175" name="Line 14"/>
            <p:cNvSpPr>
              <a:spLocks noChangeShapeType="1"/>
            </p:cNvSpPr>
            <p:nvPr/>
          </p:nvSpPr>
          <p:spPr bwMode="auto">
            <a:xfrm flipH="1">
              <a:off x="1452" y="3768"/>
              <a:ext cx="420" cy="0"/>
            </a:xfrm>
            <a:prstGeom prst="line">
              <a:avLst/>
            </a:prstGeom>
            <a:noFill/>
            <a:ln w="28575">
              <a:solidFill>
                <a:srgbClr val="000000"/>
              </a:solidFill>
              <a:round/>
              <a:headEnd type="triangle" w="med" len="med"/>
              <a:tailEnd type="none" w="sm" len="sm"/>
            </a:ln>
          </p:spPr>
          <p:txBody>
            <a:bodyPr/>
            <a:lstStyle/>
            <a:p>
              <a:endParaRPr lang="en-US"/>
            </a:p>
          </p:txBody>
        </p:sp>
        <p:sp>
          <p:nvSpPr>
            <p:cNvPr id="7176" name="Text Box 15"/>
            <p:cNvSpPr txBox="1">
              <a:spLocks noChangeArrowheads="1"/>
            </p:cNvSpPr>
            <p:nvPr/>
          </p:nvSpPr>
          <p:spPr bwMode="auto">
            <a:xfrm>
              <a:off x="950" y="3626"/>
              <a:ext cx="492" cy="288"/>
            </a:xfrm>
            <a:prstGeom prst="rect">
              <a:avLst/>
            </a:prstGeom>
            <a:noFill/>
            <a:ln w="12700">
              <a:noFill/>
              <a:miter lim="800000"/>
              <a:headEnd type="none" w="sm" len="sm"/>
              <a:tailEnd type="none" w="sm" len="sm"/>
            </a:ln>
          </p:spPr>
          <p:txBody>
            <a:bodyPr wrap="none">
              <a:spAutoFit/>
            </a:bodyPr>
            <a:lstStyle/>
            <a:p>
              <a:r>
                <a:rPr lang="en-US" b="1">
                  <a:solidFill>
                    <a:srgbClr val="000000"/>
                  </a:solidFill>
                </a:rPr>
                <a:t>d=vt</a:t>
              </a:r>
              <a:endParaRPr lang="en-US" b="1" baseline="-25000">
                <a:solidFill>
                  <a:srgbClr val="000000"/>
                </a:solidFill>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Ray Tracing Approximation</a:t>
            </a:r>
          </a:p>
        </p:txBody>
      </p:sp>
      <p:sp>
        <p:nvSpPr>
          <p:cNvPr id="8195" name="Rectangle 3"/>
          <p:cNvSpPr>
            <a:spLocks noGrp="1" noChangeArrowheads="1"/>
          </p:cNvSpPr>
          <p:nvPr>
            <p:ph idx="1"/>
          </p:nvPr>
        </p:nvSpPr>
        <p:spPr>
          <a:xfrm>
            <a:off x="609600" y="1981200"/>
            <a:ext cx="7848600" cy="4610100"/>
          </a:xfrm>
        </p:spPr>
        <p:txBody>
          <a:bodyPr/>
          <a:lstStyle/>
          <a:p>
            <a:r>
              <a:rPr lang="en-US" smtClean="0"/>
              <a:t>Represent wavefronts as simple particles</a:t>
            </a:r>
          </a:p>
          <a:p>
            <a:pPr>
              <a:lnSpc>
                <a:spcPct val="90000"/>
              </a:lnSpc>
            </a:pPr>
            <a:r>
              <a:rPr lang="en-US" smtClean="0"/>
              <a:t>Geometry determines received signal from each signal component</a:t>
            </a:r>
          </a:p>
          <a:p>
            <a:pPr>
              <a:lnSpc>
                <a:spcPct val="90000"/>
              </a:lnSpc>
            </a:pPr>
            <a:r>
              <a:rPr lang="en-US" smtClean="0"/>
              <a:t>Typically includes reflected rays, can also include scattered and defracted rays.</a:t>
            </a:r>
          </a:p>
          <a:p>
            <a:pPr>
              <a:lnSpc>
                <a:spcPct val="100000"/>
              </a:lnSpc>
            </a:pPr>
            <a:r>
              <a:rPr lang="en-US" smtClean="0"/>
              <a:t>Requires site parameters</a:t>
            </a:r>
          </a:p>
          <a:p>
            <a:pPr lvl="1">
              <a:lnSpc>
                <a:spcPct val="100000"/>
              </a:lnSpc>
            </a:pPr>
            <a:r>
              <a:rPr lang="en-US" smtClean="0"/>
              <a:t>Geometry</a:t>
            </a:r>
          </a:p>
          <a:p>
            <a:pPr lvl="1">
              <a:lnSpc>
                <a:spcPct val="100000"/>
              </a:lnSpc>
            </a:pPr>
            <a:r>
              <a:rPr lang="en-US" smtClean="0"/>
              <a:t>Dielectric properties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Two Path Model</a:t>
            </a:r>
          </a:p>
        </p:txBody>
      </p:sp>
      <p:sp>
        <p:nvSpPr>
          <p:cNvPr id="9219" name="Rectangle 3"/>
          <p:cNvSpPr>
            <a:spLocks noGrp="1" noChangeArrowheads="1"/>
          </p:cNvSpPr>
          <p:nvPr>
            <p:ph idx="1"/>
          </p:nvPr>
        </p:nvSpPr>
        <p:spPr>
          <a:xfrm>
            <a:off x="628650" y="2876550"/>
            <a:ext cx="7848600" cy="3467100"/>
          </a:xfrm>
        </p:spPr>
        <p:txBody>
          <a:bodyPr/>
          <a:lstStyle/>
          <a:p>
            <a:pPr>
              <a:lnSpc>
                <a:spcPct val="90000"/>
              </a:lnSpc>
            </a:pPr>
            <a:r>
              <a:rPr lang="en-US" sz="2800" smtClean="0"/>
              <a:t>Path loss for one LOS path and 1 ground (or reflected) bounce</a:t>
            </a:r>
          </a:p>
          <a:p>
            <a:pPr>
              <a:lnSpc>
                <a:spcPct val="90000"/>
              </a:lnSpc>
            </a:pPr>
            <a:r>
              <a:rPr lang="en-US" sz="2800" smtClean="0"/>
              <a:t>Ground bounce approximately cancels LOS path above critical distance</a:t>
            </a:r>
          </a:p>
          <a:p>
            <a:r>
              <a:rPr lang="en-US" sz="2800" smtClean="0"/>
              <a:t>Power falls off </a:t>
            </a:r>
          </a:p>
          <a:p>
            <a:pPr lvl="1"/>
            <a:r>
              <a:rPr lang="en-US" sz="2400" smtClean="0"/>
              <a:t>Proportional to d</a:t>
            </a:r>
            <a:r>
              <a:rPr lang="en-US" sz="2400" baseline="30000" smtClean="0"/>
              <a:t>2   </a:t>
            </a:r>
            <a:r>
              <a:rPr lang="en-US" sz="2400" smtClean="0"/>
              <a:t>(small d)</a:t>
            </a:r>
          </a:p>
          <a:p>
            <a:pPr lvl="1"/>
            <a:r>
              <a:rPr lang="en-US" sz="2400" smtClean="0"/>
              <a:t>Proportional to d</a:t>
            </a:r>
            <a:r>
              <a:rPr lang="en-US" sz="2400" baseline="30000" smtClean="0"/>
              <a:t>4   </a:t>
            </a:r>
            <a:r>
              <a:rPr lang="en-US" sz="2400" smtClean="0"/>
              <a:t>(d&gt;d</a:t>
            </a:r>
            <a:r>
              <a:rPr lang="en-US" sz="2400" baseline="-25000" smtClean="0"/>
              <a:t>c</a:t>
            </a:r>
            <a:r>
              <a:rPr lang="en-US" sz="2400" smtClean="0"/>
              <a:t>)</a:t>
            </a:r>
          </a:p>
          <a:p>
            <a:pPr lvl="1"/>
            <a:r>
              <a:rPr lang="en-US" sz="2400" smtClean="0"/>
              <a:t>Independent of </a:t>
            </a:r>
            <a:r>
              <a:rPr lang="en-US" sz="2400" smtClean="0">
                <a:latin typeface="Symbol" pitchFamily="18" charset="2"/>
              </a:rPr>
              <a:t>l </a:t>
            </a:r>
            <a:r>
              <a:rPr lang="en-US" sz="2400" smtClean="0"/>
              <a:t>(f)</a:t>
            </a:r>
          </a:p>
          <a:p>
            <a:pPr lvl="1"/>
            <a:endParaRPr lang="en-US" sz="2400" smtClean="0"/>
          </a:p>
        </p:txBody>
      </p:sp>
      <p:grpSp>
        <p:nvGrpSpPr>
          <p:cNvPr id="2" name="Group 4"/>
          <p:cNvGrpSpPr>
            <a:grpSpLocks/>
          </p:cNvGrpSpPr>
          <p:nvPr/>
        </p:nvGrpSpPr>
        <p:grpSpPr bwMode="auto">
          <a:xfrm>
            <a:off x="2982913" y="1924050"/>
            <a:ext cx="2228850" cy="679450"/>
            <a:chOff x="1747" y="1488"/>
            <a:chExt cx="1404" cy="428"/>
          </a:xfrm>
        </p:grpSpPr>
        <p:grpSp>
          <p:nvGrpSpPr>
            <p:cNvPr id="3" name="Group 5"/>
            <p:cNvGrpSpPr>
              <a:grpSpLocks/>
            </p:cNvGrpSpPr>
            <p:nvPr/>
          </p:nvGrpSpPr>
          <p:grpSpPr bwMode="auto">
            <a:xfrm>
              <a:off x="1747" y="1488"/>
              <a:ext cx="1404" cy="309"/>
              <a:chOff x="3451" y="1236"/>
              <a:chExt cx="1404" cy="309"/>
            </a:xfrm>
          </p:grpSpPr>
          <p:grpSp>
            <p:nvGrpSpPr>
              <p:cNvPr id="4" name="Group 6"/>
              <p:cNvGrpSpPr>
                <a:grpSpLocks/>
              </p:cNvGrpSpPr>
              <p:nvPr/>
            </p:nvGrpSpPr>
            <p:grpSpPr bwMode="auto">
              <a:xfrm>
                <a:off x="3451" y="1248"/>
                <a:ext cx="144" cy="297"/>
                <a:chOff x="805" y="3660"/>
                <a:chExt cx="144" cy="297"/>
              </a:xfrm>
            </p:grpSpPr>
            <p:sp>
              <p:nvSpPr>
                <p:cNvPr id="9230" name="Line 7"/>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9231" name="AutoShape 8"/>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grpSp>
            <p:nvGrpSpPr>
              <p:cNvPr id="5" name="Group 9"/>
              <p:cNvGrpSpPr>
                <a:grpSpLocks/>
              </p:cNvGrpSpPr>
              <p:nvPr/>
            </p:nvGrpSpPr>
            <p:grpSpPr bwMode="auto">
              <a:xfrm>
                <a:off x="4711" y="1236"/>
                <a:ext cx="144" cy="297"/>
                <a:chOff x="805" y="3660"/>
                <a:chExt cx="144" cy="297"/>
              </a:xfrm>
            </p:grpSpPr>
            <p:sp>
              <p:nvSpPr>
                <p:cNvPr id="9228" name="Line 10"/>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9229" name="AutoShape 11"/>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sp>
            <p:nvSpPr>
              <p:cNvPr id="9227" name="Line 12"/>
              <p:cNvSpPr>
                <a:spLocks noChangeShapeType="1"/>
              </p:cNvSpPr>
              <p:nvPr/>
            </p:nvSpPr>
            <p:spPr bwMode="auto">
              <a:xfrm>
                <a:off x="3672" y="1308"/>
                <a:ext cx="984" cy="0"/>
              </a:xfrm>
              <a:prstGeom prst="line">
                <a:avLst/>
              </a:prstGeom>
              <a:noFill/>
              <a:ln w="12700">
                <a:solidFill>
                  <a:srgbClr val="CC0000"/>
                </a:solidFill>
                <a:round/>
                <a:headEnd type="none" w="sm" len="sm"/>
                <a:tailEnd type="triangle" w="med" len="med"/>
              </a:ln>
            </p:spPr>
            <p:txBody>
              <a:bodyPr/>
              <a:lstStyle/>
              <a:p>
                <a:endParaRPr lang="en-US"/>
              </a:p>
            </p:txBody>
          </p:sp>
        </p:grpSp>
        <p:sp>
          <p:nvSpPr>
            <p:cNvPr id="9222" name="Line 13"/>
            <p:cNvSpPr>
              <a:spLocks noChangeShapeType="1"/>
            </p:cNvSpPr>
            <p:nvPr/>
          </p:nvSpPr>
          <p:spPr bwMode="auto">
            <a:xfrm>
              <a:off x="2004" y="1560"/>
              <a:ext cx="540" cy="300"/>
            </a:xfrm>
            <a:prstGeom prst="line">
              <a:avLst/>
            </a:prstGeom>
            <a:noFill/>
            <a:ln w="12700">
              <a:solidFill>
                <a:srgbClr val="CC0000"/>
              </a:solidFill>
              <a:round/>
              <a:headEnd type="none" w="sm" len="sm"/>
              <a:tailEnd type="none" w="sm" len="sm"/>
            </a:ln>
          </p:spPr>
          <p:txBody>
            <a:bodyPr/>
            <a:lstStyle/>
            <a:p>
              <a:endParaRPr lang="en-US"/>
            </a:p>
          </p:txBody>
        </p:sp>
        <p:sp>
          <p:nvSpPr>
            <p:cNvPr id="9223" name="Line 14"/>
            <p:cNvSpPr>
              <a:spLocks noChangeShapeType="1"/>
            </p:cNvSpPr>
            <p:nvPr/>
          </p:nvSpPr>
          <p:spPr bwMode="auto">
            <a:xfrm flipV="1">
              <a:off x="2544" y="1620"/>
              <a:ext cx="396" cy="240"/>
            </a:xfrm>
            <a:prstGeom prst="line">
              <a:avLst/>
            </a:prstGeom>
            <a:noFill/>
            <a:ln w="12700">
              <a:solidFill>
                <a:srgbClr val="CC0000"/>
              </a:solidFill>
              <a:round/>
              <a:headEnd type="none" w="sm" len="sm"/>
              <a:tailEnd type="triangle" w="med" len="med"/>
            </a:ln>
          </p:spPr>
          <p:txBody>
            <a:bodyPr/>
            <a:lstStyle/>
            <a:p>
              <a:endParaRPr lang="en-US"/>
            </a:p>
          </p:txBody>
        </p:sp>
        <p:sp>
          <p:nvSpPr>
            <p:cNvPr id="9224" name="Rectangle 15" descr="10%"/>
            <p:cNvSpPr>
              <a:spLocks noChangeArrowheads="1"/>
            </p:cNvSpPr>
            <p:nvPr/>
          </p:nvSpPr>
          <p:spPr bwMode="auto">
            <a:xfrm>
              <a:off x="2328" y="1860"/>
              <a:ext cx="456" cy="56"/>
            </a:xfrm>
            <a:prstGeom prst="rect">
              <a:avLst/>
            </a:prstGeom>
            <a:pattFill prst="pct10">
              <a:fgClr>
                <a:schemeClr val="accent1"/>
              </a:fgClr>
              <a:bgClr>
                <a:schemeClr val="bg1"/>
              </a:bgClr>
            </a:pattFill>
            <a:ln w="12700">
              <a:solidFill>
                <a:schemeClr val="tx1"/>
              </a:solidFill>
              <a:miter lim="800000"/>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143000"/>
          </a:xfrm>
        </p:spPr>
        <p:txBody>
          <a:bodyPr/>
          <a:lstStyle/>
          <a:p>
            <a:r>
              <a:rPr lang="en-US" dirty="0" smtClean="0"/>
              <a:t>Large scale and Small scale fading</a:t>
            </a:r>
            <a:endParaRPr lang="en-US" dirty="0"/>
          </a:p>
        </p:txBody>
      </p:sp>
      <p:pic>
        <p:nvPicPr>
          <p:cNvPr id="252929" name="Picture 1"/>
          <p:cNvPicPr>
            <a:picLocks noChangeAspect="1" noChangeArrowheads="1"/>
          </p:cNvPicPr>
          <p:nvPr/>
        </p:nvPicPr>
        <p:blipFill>
          <a:blip r:embed="rId2"/>
          <a:srcRect/>
          <a:stretch>
            <a:fillRect/>
          </a:stretch>
        </p:blipFill>
        <p:spPr bwMode="auto">
          <a:xfrm>
            <a:off x="838200" y="1752600"/>
            <a:ext cx="7391400" cy="4512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General Ray Tracing</a:t>
            </a:r>
          </a:p>
        </p:txBody>
      </p:sp>
      <p:sp>
        <p:nvSpPr>
          <p:cNvPr id="10243" name="Rectangle 3"/>
          <p:cNvSpPr>
            <a:spLocks noGrp="1" noChangeArrowheads="1"/>
          </p:cNvSpPr>
          <p:nvPr>
            <p:ph idx="1"/>
          </p:nvPr>
        </p:nvSpPr>
        <p:spPr>
          <a:xfrm>
            <a:off x="400050" y="2000250"/>
            <a:ext cx="8172450" cy="4457700"/>
          </a:xfrm>
        </p:spPr>
        <p:txBody>
          <a:bodyPr/>
          <a:lstStyle/>
          <a:p>
            <a:r>
              <a:rPr lang="en-US" dirty="0" smtClean="0"/>
              <a:t>Models all signal components</a:t>
            </a:r>
          </a:p>
          <a:p>
            <a:pPr lvl="1"/>
            <a:r>
              <a:rPr lang="en-US" dirty="0" smtClean="0">
                <a:solidFill>
                  <a:srgbClr val="CC0000"/>
                </a:solidFill>
              </a:rPr>
              <a:t>Reflections</a:t>
            </a:r>
          </a:p>
          <a:p>
            <a:pPr lvl="1"/>
            <a:r>
              <a:rPr lang="en-US" dirty="0" smtClean="0"/>
              <a:t>Scattering</a:t>
            </a:r>
          </a:p>
          <a:p>
            <a:pPr lvl="1"/>
            <a:r>
              <a:rPr lang="en-US" dirty="0" smtClean="0">
                <a:solidFill>
                  <a:srgbClr val="009900"/>
                </a:solidFill>
              </a:rPr>
              <a:t>Diffraction</a:t>
            </a:r>
          </a:p>
          <a:p>
            <a:pPr lvl="1">
              <a:lnSpc>
                <a:spcPct val="100000"/>
              </a:lnSpc>
            </a:pPr>
            <a:endParaRPr lang="en-US" dirty="0" smtClean="0">
              <a:solidFill>
                <a:srgbClr val="009900"/>
              </a:solidFill>
            </a:endParaRPr>
          </a:p>
          <a:p>
            <a:pPr>
              <a:lnSpc>
                <a:spcPct val="70000"/>
              </a:lnSpc>
            </a:pPr>
            <a:r>
              <a:rPr lang="en-US" dirty="0" smtClean="0"/>
              <a:t>Requires detailed geometry and dielectric properties of site</a:t>
            </a:r>
          </a:p>
          <a:p>
            <a:pPr lvl="1">
              <a:lnSpc>
                <a:spcPct val="20000"/>
              </a:lnSpc>
            </a:pPr>
            <a:endParaRPr lang="en-US" dirty="0" smtClean="0"/>
          </a:p>
          <a:p>
            <a:pPr lvl="1">
              <a:lnSpc>
                <a:spcPct val="30000"/>
              </a:lnSpc>
            </a:pPr>
            <a:r>
              <a:rPr lang="en-US" dirty="0" smtClean="0"/>
              <a:t>Similar to Maxwell, but easier math.</a:t>
            </a:r>
          </a:p>
          <a:p>
            <a:r>
              <a:rPr lang="en-US" dirty="0" smtClean="0"/>
              <a:t>Computer packages often used</a:t>
            </a:r>
          </a:p>
        </p:txBody>
      </p:sp>
      <p:grpSp>
        <p:nvGrpSpPr>
          <p:cNvPr id="2" name="Group 4"/>
          <p:cNvGrpSpPr>
            <a:grpSpLocks/>
          </p:cNvGrpSpPr>
          <p:nvPr/>
        </p:nvGrpSpPr>
        <p:grpSpPr bwMode="auto">
          <a:xfrm>
            <a:off x="5040313" y="2095500"/>
            <a:ext cx="3494087" cy="2012950"/>
            <a:chOff x="2887" y="1848"/>
            <a:chExt cx="2201" cy="1268"/>
          </a:xfrm>
        </p:grpSpPr>
        <p:grpSp>
          <p:nvGrpSpPr>
            <p:cNvPr id="3" name="Group 5"/>
            <p:cNvGrpSpPr>
              <a:grpSpLocks/>
            </p:cNvGrpSpPr>
            <p:nvPr/>
          </p:nvGrpSpPr>
          <p:grpSpPr bwMode="auto">
            <a:xfrm>
              <a:off x="2887" y="1848"/>
              <a:ext cx="2201" cy="1268"/>
              <a:chOff x="3703" y="1752"/>
              <a:chExt cx="1481" cy="860"/>
            </a:xfrm>
          </p:grpSpPr>
          <p:sp>
            <p:nvSpPr>
              <p:cNvPr id="10249" name="Rectangle 6" descr="Granite"/>
              <p:cNvSpPr>
                <a:spLocks noChangeArrowheads="1"/>
              </p:cNvSpPr>
              <p:nvPr/>
            </p:nvSpPr>
            <p:spPr bwMode="auto">
              <a:xfrm>
                <a:off x="4368" y="1848"/>
                <a:ext cx="180" cy="288"/>
              </a:xfrm>
              <a:prstGeom prst="rect">
                <a:avLst/>
              </a:prstGeom>
              <a:blipFill dpi="0" rotWithShape="0">
                <a:blip r:embed="rId2" cstate="print"/>
                <a:srcRect/>
                <a:tile tx="0" ty="0" sx="100000" sy="100000" flip="none" algn="tl"/>
              </a:blipFill>
              <a:ln w="12700">
                <a:solidFill>
                  <a:schemeClr val="tx1"/>
                </a:solidFill>
                <a:miter lim="800000"/>
                <a:headEnd type="none" w="sm" len="sm"/>
                <a:tailEnd type="none" w="sm" len="sm"/>
              </a:ln>
            </p:spPr>
            <p:txBody>
              <a:bodyPr wrap="none" anchor="ctr"/>
              <a:lstStyle/>
              <a:p>
                <a:endParaRPr lang="en-US"/>
              </a:p>
            </p:txBody>
          </p:sp>
          <p:grpSp>
            <p:nvGrpSpPr>
              <p:cNvPr id="4" name="Group 7"/>
              <p:cNvGrpSpPr>
                <a:grpSpLocks/>
              </p:cNvGrpSpPr>
              <p:nvPr/>
            </p:nvGrpSpPr>
            <p:grpSpPr bwMode="auto">
              <a:xfrm>
                <a:off x="3703" y="2184"/>
                <a:ext cx="1404" cy="309"/>
                <a:chOff x="3451" y="1236"/>
                <a:chExt cx="1404" cy="309"/>
              </a:xfrm>
            </p:grpSpPr>
            <p:grpSp>
              <p:nvGrpSpPr>
                <p:cNvPr id="5" name="Group 8"/>
                <p:cNvGrpSpPr>
                  <a:grpSpLocks/>
                </p:cNvGrpSpPr>
                <p:nvPr/>
              </p:nvGrpSpPr>
              <p:grpSpPr bwMode="auto">
                <a:xfrm>
                  <a:off x="3451" y="1248"/>
                  <a:ext cx="144" cy="297"/>
                  <a:chOff x="805" y="3660"/>
                  <a:chExt cx="144" cy="297"/>
                </a:xfrm>
              </p:grpSpPr>
              <p:sp>
                <p:nvSpPr>
                  <p:cNvPr id="10266" name="Line 9"/>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10267" name="AutoShape 10"/>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grpSp>
              <p:nvGrpSpPr>
                <p:cNvPr id="6" name="Group 11"/>
                <p:cNvGrpSpPr>
                  <a:grpSpLocks/>
                </p:cNvGrpSpPr>
                <p:nvPr/>
              </p:nvGrpSpPr>
              <p:grpSpPr bwMode="auto">
                <a:xfrm>
                  <a:off x="4711" y="1236"/>
                  <a:ext cx="144" cy="297"/>
                  <a:chOff x="805" y="3660"/>
                  <a:chExt cx="144" cy="297"/>
                </a:xfrm>
              </p:grpSpPr>
              <p:sp>
                <p:nvSpPr>
                  <p:cNvPr id="10264" name="Line 12"/>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10265" name="AutoShape 13"/>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sp>
              <p:nvSpPr>
                <p:cNvPr id="10263" name="Line 14"/>
                <p:cNvSpPr>
                  <a:spLocks noChangeShapeType="1"/>
                </p:cNvSpPr>
                <p:nvPr/>
              </p:nvSpPr>
              <p:spPr bwMode="auto">
                <a:xfrm>
                  <a:off x="3672" y="1308"/>
                  <a:ext cx="984" cy="0"/>
                </a:xfrm>
                <a:prstGeom prst="line">
                  <a:avLst/>
                </a:prstGeom>
                <a:noFill/>
                <a:ln w="12700">
                  <a:solidFill>
                    <a:srgbClr val="CC0000"/>
                  </a:solidFill>
                  <a:round/>
                  <a:headEnd type="none" w="sm" len="sm"/>
                  <a:tailEnd type="triangle" w="med" len="med"/>
                </a:ln>
              </p:spPr>
              <p:txBody>
                <a:bodyPr/>
                <a:lstStyle/>
                <a:p>
                  <a:endParaRPr lang="en-US"/>
                </a:p>
              </p:txBody>
            </p:sp>
          </p:grpSp>
          <p:sp>
            <p:nvSpPr>
              <p:cNvPr id="10251" name="Line 15"/>
              <p:cNvSpPr>
                <a:spLocks noChangeShapeType="1"/>
              </p:cNvSpPr>
              <p:nvPr/>
            </p:nvSpPr>
            <p:spPr bwMode="auto">
              <a:xfrm flipV="1">
                <a:off x="3960" y="1968"/>
                <a:ext cx="492" cy="264"/>
              </a:xfrm>
              <a:prstGeom prst="line">
                <a:avLst/>
              </a:prstGeom>
              <a:noFill/>
              <a:ln w="19050">
                <a:solidFill>
                  <a:srgbClr val="CC0000"/>
                </a:solidFill>
                <a:round/>
                <a:headEnd type="none" w="sm" len="sm"/>
                <a:tailEnd type="none" w="sm" len="sm"/>
              </a:ln>
            </p:spPr>
            <p:txBody>
              <a:bodyPr/>
              <a:lstStyle/>
              <a:p>
                <a:endParaRPr lang="en-US"/>
              </a:p>
            </p:txBody>
          </p:sp>
          <p:sp>
            <p:nvSpPr>
              <p:cNvPr id="10252" name="Line 16"/>
              <p:cNvSpPr>
                <a:spLocks noChangeShapeType="1"/>
              </p:cNvSpPr>
              <p:nvPr/>
            </p:nvSpPr>
            <p:spPr bwMode="auto">
              <a:xfrm>
                <a:off x="4428" y="1980"/>
                <a:ext cx="444" cy="216"/>
              </a:xfrm>
              <a:prstGeom prst="line">
                <a:avLst/>
              </a:prstGeom>
              <a:noFill/>
              <a:ln w="12700">
                <a:solidFill>
                  <a:srgbClr val="CC0000"/>
                </a:solidFill>
                <a:round/>
                <a:headEnd type="none" w="sm" len="sm"/>
                <a:tailEnd type="triangle" w="med" len="med"/>
              </a:ln>
            </p:spPr>
            <p:txBody>
              <a:bodyPr/>
              <a:lstStyle/>
              <a:p>
                <a:endParaRPr lang="en-US"/>
              </a:p>
            </p:txBody>
          </p:sp>
          <p:sp>
            <p:nvSpPr>
              <p:cNvPr id="10253" name="Line 17"/>
              <p:cNvSpPr>
                <a:spLocks noChangeShapeType="1"/>
              </p:cNvSpPr>
              <p:nvPr/>
            </p:nvSpPr>
            <p:spPr bwMode="auto">
              <a:xfrm>
                <a:off x="3960" y="2256"/>
                <a:ext cx="540" cy="300"/>
              </a:xfrm>
              <a:prstGeom prst="line">
                <a:avLst/>
              </a:prstGeom>
              <a:noFill/>
              <a:ln w="12700">
                <a:solidFill>
                  <a:srgbClr val="CC0000"/>
                </a:solidFill>
                <a:round/>
                <a:headEnd type="none" w="sm" len="sm"/>
                <a:tailEnd type="none" w="sm" len="sm"/>
              </a:ln>
            </p:spPr>
            <p:txBody>
              <a:bodyPr/>
              <a:lstStyle/>
              <a:p>
                <a:endParaRPr lang="en-US"/>
              </a:p>
            </p:txBody>
          </p:sp>
          <p:sp>
            <p:nvSpPr>
              <p:cNvPr id="10254" name="Line 18"/>
              <p:cNvSpPr>
                <a:spLocks noChangeShapeType="1"/>
              </p:cNvSpPr>
              <p:nvPr/>
            </p:nvSpPr>
            <p:spPr bwMode="auto">
              <a:xfrm flipV="1">
                <a:off x="4500" y="2316"/>
                <a:ext cx="396" cy="240"/>
              </a:xfrm>
              <a:prstGeom prst="line">
                <a:avLst/>
              </a:prstGeom>
              <a:noFill/>
              <a:ln w="12700">
                <a:solidFill>
                  <a:srgbClr val="CC0000"/>
                </a:solidFill>
                <a:round/>
                <a:headEnd type="none" w="sm" len="sm"/>
                <a:tailEnd type="triangle" w="med" len="med"/>
              </a:ln>
            </p:spPr>
            <p:txBody>
              <a:bodyPr/>
              <a:lstStyle/>
              <a:p>
                <a:endParaRPr lang="en-US"/>
              </a:p>
            </p:txBody>
          </p:sp>
          <p:sp>
            <p:nvSpPr>
              <p:cNvPr id="10255" name="Rectangle 19" descr="10%"/>
              <p:cNvSpPr>
                <a:spLocks noChangeArrowheads="1"/>
              </p:cNvSpPr>
              <p:nvPr/>
            </p:nvSpPr>
            <p:spPr bwMode="auto">
              <a:xfrm>
                <a:off x="4284" y="2556"/>
                <a:ext cx="456" cy="56"/>
              </a:xfrm>
              <a:prstGeom prst="rect">
                <a:avLst/>
              </a:prstGeom>
              <a:pattFill prst="pct10">
                <a:fgClr>
                  <a:schemeClr val="accent1"/>
                </a:fgClr>
                <a:bgClr>
                  <a:schemeClr val="bg1"/>
                </a:bgClr>
              </a:pattFill>
              <a:ln w="12700">
                <a:solidFill>
                  <a:schemeClr val="tx1"/>
                </a:solidFill>
                <a:miter lim="800000"/>
                <a:headEnd type="none" w="sm" len="sm"/>
                <a:tailEnd type="none" w="sm" len="sm"/>
              </a:ln>
            </p:spPr>
            <p:txBody>
              <a:bodyPr wrap="none" anchor="ctr"/>
              <a:lstStyle/>
              <a:p>
                <a:endParaRPr lang="en-US"/>
              </a:p>
            </p:txBody>
          </p:sp>
          <p:sp>
            <p:nvSpPr>
              <p:cNvPr id="10256" name="Rectangle 20" descr="Denim"/>
              <p:cNvSpPr>
                <a:spLocks noChangeArrowheads="1"/>
              </p:cNvSpPr>
              <p:nvPr/>
            </p:nvSpPr>
            <p:spPr bwMode="auto">
              <a:xfrm>
                <a:off x="4728" y="1752"/>
                <a:ext cx="180" cy="288"/>
              </a:xfrm>
              <a:prstGeom prst="rect">
                <a:avLst/>
              </a:prstGeom>
              <a:blipFill dpi="0" rotWithShape="0">
                <a:blip r:embed="rId3" cstate="print"/>
                <a:srcRect/>
                <a:tile tx="0" ty="0" sx="100000" sy="100000" flip="none" algn="tl"/>
              </a:blipFill>
              <a:ln w="12700">
                <a:solidFill>
                  <a:schemeClr val="tx1"/>
                </a:solidFill>
                <a:miter lim="800000"/>
                <a:headEnd type="none" w="sm" len="sm"/>
                <a:tailEnd type="none" w="sm" len="sm"/>
              </a:ln>
            </p:spPr>
            <p:txBody>
              <a:bodyPr wrap="none" anchor="ctr"/>
              <a:lstStyle/>
              <a:p>
                <a:endParaRPr lang="en-US"/>
              </a:p>
            </p:txBody>
          </p:sp>
          <p:sp>
            <p:nvSpPr>
              <p:cNvPr id="10257" name="Line 21"/>
              <p:cNvSpPr>
                <a:spLocks noChangeShapeType="1"/>
              </p:cNvSpPr>
              <p:nvPr/>
            </p:nvSpPr>
            <p:spPr bwMode="auto">
              <a:xfrm flipV="1">
                <a:off x="3972" y="1896"/>
                <a:ext cx="840" cy="312"/>
              </a:xfrm>
              <a:prstGeom prst="line">
                <a:avLst/>
              </a:prstGeom>
              <a:noFill/>
              <a:ln w="12700">
                <a:solidFill>
                  <a:srgbClr val="0033CC"/>
                </a:solidFill>
                <a:round/>
                <a:headEnd type="none" w="sm" len="sm"/>
                <a:tailEnd type="none" w="sm" len="sm"/>
              </a:ln>
            </p:spPr>
            <p:txBody>
              <a:bodyPr/>
              <a:lstStyle/>
              <a:p>
                <a:endParaRPr lang="en-US"/>
              </a:p>
            </p:txBody>
          </p:sp>
          <p:sp>
            <p:nvSpPr>
              <p:cNvPr id="10258" name="Line 22"/>
              <p:cNvSpPr>
                <a:spLocks noChangeShapeType="1"/>
              </p:cNvSpPr>
              <p:nvPr/>
            </p:nvSpPr>
            <p:spPr bwMode="auto">
              <a:xfrm>
                <a:off x="4848" y="1896"/>
                <a:ext cx="336" cy="216"/>
              </a:xfrm>
              <a:prstGeom prst="line">
                <a:avLst/>
              </a:prstGeom>
              <a:noFill/>
              <a:ln w="12700">
                <a:solidFill>
                  <a:srgbClr val="0033CC"/>
                </a:solidFill>
                <a:round/>
                <a:headEnd type="none" w="sm" len="sm"/>
                <a:tailEnd type="triangle" w="med" len="med"/>
              </a:ln>
            </p:spPr>
            <p:txBody>
              <a:bodyPr/>
              <a:lstStyle/>
              <a:p>
                <a:endParaRPr lang="en-US"/>
              </a:p>
            </p:txBody>
          </p:sp>
          <p:sp>
            <p:nvSpPr>
              <p:cNvPr id="10259" name="Line 23"/>
              <p:cNvSpPr>
                <a:spLocks noChangeShapeType="1"/>
              </p:cNvSpPr>
              <p:nvPr/>
            </p:nvSpPr>
            <p:spPr bwMode="auto">
              <a:xfrm>
                <a:off x="4836" y="1896"/>
                <a:ext cx="180" cy="252"/>
              </a:xfrm>
              <a:prstGeom prst="line">
                <a:avLst/>
              </a:prstGeom>
              <a:noFill/>
              <a:ln w="12700">
                <a:solidFill>
                  <a:srgbClr val="0033CC"/>
                </a:solidFill>
                <a:round/>
                <a:headEnd type="none" w="sm" len="sm"/>
                <a:tailEnd type="triangle" w="med" len="med"/>
              </a:ln>
            </p:spPr>
            <p:txBody>
              <a:bodyPr/>
              <a:lstStyle/>
              <a:p>
                <a:endParaRPr lang="en-US"/>
              </a:p>
            </p:txBody>
          </p:sp>
          <p:sp>
            <p:nvSpPr>
              <p:cNvPr id="10260" name="Line 24"/>
              <p:cNvSpPr>
                <a:spLocks noChangeShapeType="1"/>
              </p:cNvSpPr>
              <p:nvPr/>
            </p:nvSpPr>
            <p:spPr bwMode="auto">
              <a:xfrm>
                <a:off x="4848" y="1884"/>
                <a:ext cx="276" cy="84"/>
              </a:xfrm>
              <a:prstGeom prst="line">
                <a:avLst/>
              </a:prstGeom>
              <a:noFill/>
              <a:ln w="12700">
                <a:solidFill>
                  <a:srgbClr val="0033CC"/>
                </a:solidFill>
                <a:round/>
                <a:headEnd type="none" w="sm" len="sm"/>
                <a:tailEnd type="triangle" w="med" len="med"/>
              </a:ln>
            </p:spPr>
            <p:txBody>
              <a:bodyPr/>
              <a:lstStyle/>
              <a:p>
                <a:endParaRPr lang="en-US"/>
              </a:p>
            </p:txBody>
          </p:sp>
        </p:grpSp>
        <p:sp>
          <p:nvSpPr>
            <p:cNvPr id="10246" name="Rectangle 25"/>
            <p:cNvSpPr>
              <a:spLocks noChangeArrowheads="1"/>
            </p:cNvSpPr>
            <p:nvPr/>
          </p:nvSpPr>
          <p:spPr bwMode="auto">
            <a:xfrm>
              <a:off x="3264" y="2160"/>
              <a:ext cx="168"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10247" name="Line 26"/>
            <p:cNvSpPr>
              <a:spLocks noChangeShapeType="1"/>
            </p:cNvSpPr>
            <p:nvPr/>
          </p:nvSpPr>
          <p:spPr bwMode="auto">
            <a:xfrm flipV="1">
              <a:off x="3132" y="2160"/>
              <a:ext cx="288" cy="432"/>
            </a:xfrm>
            <a:prstGeom prst="line">
              <a:avLst/>
            </a:prstGeom>
            <a:noFill/>
            <a:ln w="12700">
              <a:solidFill>
                <a:srgbClr val="009900"/>
              </a:solidFill>
              <a:round/>
              <a:headEnd type="none" w="sm" len="sm"/>
              <a:tailEnd type="none" w="sm" len="sm"/>
            </a:ln>
          </p:spPr>
          <p:txBody>
            <a:bodyPr/>
            <a:lstStyle/>
            <a:p>
              <a:endParaRPr lang="en-US"/>
            </a:p>
          </p:txBody>
        </p:sp>
        <p:sp>
          <p:nvSpPr>
            <p:cNvPr id="10248" name="Line 27"/>
            <p:cNvSpPr>
              <a:spLocks noChangeShapeType="1"/>
            </p:cNvSpPr>
            <p:nvPr/>
          </p:nvSpPr>
          <p:spPr bwMode="auto">
            <a:xfrm>
              <a:off x="3432" y="2160"/>
              <a:ext cx="1248" cy="312"/>
            </a:xfrm>
            <a:prstGeom prst="line">
              <a:avLst/>
            </a:prstGeom>
            <a:noFill/>
            <a:ln w="12700">
              <a:solidFill>
                <a:srgbClr val="009900"/>
              </a:solidFill>
              <a:round/>
              <a:headEnd type="none" w="sm" len="sm"/>
              <a:tailEnd type="triangle" w="med" len="med"/>
            </a:ln>
          </p:spPr>
          <p:txBody>
            <a:bodyPr/>
            <a:lstStyle/>
            <a:p>
              <a:endParaRPr lang="en-US"/>
            </a:p>
          </p:txBody>
        </p:sp>
      </p:grpSp>
      <p:sp>
        <p:nvSpPr>
          <p:cNvPr id="28" name="Text Box 8"/>
          <p:cNvSpPr txBox="1">
            <a:spLocks noChangeArrowheads="1"/>
          </p:cNvSpPr>
          <p:nvPr/>
        </p:nvSpPr>
        <p:spPr bwMode="auto">
          <a:xfrm>
            <a:off x="4953000" y="4005942"/>
            <a:ext cx="3841757" cy="400110"/>
          </a:xfrm>
          <a:prstGeom prst="rect">
            <a:avLst/>
          </a:prstGeom>
          <a:noFill/>
          <a:ln w="12700">
            <a:noFill/>
            <a:miter lim="800000"/>
            <a:headEnd type="none" w="sm" len="sm"/>
            <a:tailEnd type="none" w="sm" len="sm"/>
          </a:ln>
        </p:spPr>
        <p:txBody>
          <a:bodyPr wrap="none">
            <a:spAutoFit/>
          </a:bodyPr>
          <a:lstStyle/>
          <a:p>
            <a:r>
              <a:rPr lang="en-US" sz="2000" b="1" baseline="-25000" dirty="0" smtClean="0">
                <a:solidFill>
                  <a:srgbClr val="000000"/>
                </a:solidFill>
              </a:rPr>
              <a:t>(Wireless Communications by</a:t>
            </a:r>
            <a:r>
              <a:rPr lang="en-US" sz="2000" b="1" dirty="0" smtClean="0">
                <a:solidFill>
                  <a:srgbClr val="000000"/>
                </a:solidFill>
              </a:rPr>
              <a:t> </a:t>
            </a:r>
            <a:r>
              <a:rPr lang="en-US" sz="2000" b="1" baseline="-25000" dirty="0" smtClean="0">
                <a:solidFill>
                  <a:srgbClr val="000000"/>
                </a:solidFill>
              </a:rPr>
              <a:t>Andrea Goldsmith)</a:t>
            </a:r>
            <a:endParaRPr lang="en-US" sz="2000" b="1" baseline="-25000" dirty="0">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dirty="0" smtClean="0"/>
              <a:t>Simplified Path Loss Model</a:t>
            </a:r>
          </a:p>
        </p:txBody>
      </p:sp>
      <p:pic>
        <p:nvPicPr>
          <p:cNvPr id="479237" name="Picture 5"/>
          <p:cNvPicPr>
            <a:picLocks noChangeAspect="1" noChangeArrowheads="1"/>
          </p:cNvPicPr>
          <p:nvPr/>
        </p:nvPicPr>
        <p:blipFill>
          <a:blip r:embed="rId2"/>
          <a:srcRect/>
          <a:stretch>
            <a:fillRect/>
          </a:stretch>
        </p:blipFill>
        <p:spPr bwMode="auto">
          <a:xfrm>
            <a:off x="533400" y="1752600"/>
            <a:ext cx="7839075" cy="466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path loss model</a:t>
            </a:r>
            <a:endParaRPr lang="en-US" dirty="0"/>
          </a:p>
        </p:txBody>
      </p:sp>
      <p:sp>
        <p:nvSpPr>
          <p:cNvPr id="3" name="Content Placeholder 2"/>
          <p:cNvSpPr>
            <a:spLocks noGrp="1"/>
          </p:cNvSpPr>
          <p:nvPr>
            <p:ph idx="1"/>
          </p:nvPr>
        </p:nvSpPr>
        <p:spPr/>
        <p:txBody>
          <a:bodyPr/>
          <a:lstStyle/>
          <a:p>
            <a:endParaRPr lang="en-US"/>
          </a:p>
        </p:txBody>
      </p:sp>
      <p:pic>
        <p:nvPicPr>
          <p:cNvPr id="481282" name="Picture 2"/>
          <p:cNvPicPr>
            <a:picLocks noChangeAspect="1" noChangeArrowheads="1"/>
          </p:cNvPicPr>
          <p:nvPr/>
        </p:nvPicPr>
        <p:blipFill>
          <a:blip r:embed="rId2"/>
          <a:srcRect/>
          <a:stretch>
            <a:fillRect/>
          </a:stretch>
        </p:blipFill>
        <p:spPr bwMode="auto">
          <a:xfrm>
            <a:off x="0" y="1828800"/>
            <a:ext cx="8943975" cy="48672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a:t>Outdoor propagation </a:t>
            </a:r>
            <a:r>
              <a:rPr lang="en-US" dirty="0" smtClean="0"/>
              <a:t>Environment</a:t>
            </a:r>
            <a:endParaRPr lang="en-US" dirty="0"/>
          </a:p>
        </p:txBody>
      </p:sp>
      <p:sp>
        <p:nvSpPr>
          <p:cNvPr id="3" name="Content Placeholder 2"/>
          <p:cNvSpPr>
            <a:spLocks noGrp="1"/>
          </p:cNvSpPr>
          <p:nvPr>
            <p:ph idx="1"/>
          </p:nvPr>
        </p:nvSpPr>
        <p:spPr>
          <a:xfrm>
            <a:off x="457200" y="1143000"/>
            <a:ext cx="8458200" cy="4987925"/>
          </a:xfrm>
        </p:spPr>
        <p:txBody>
          <a:bodyPr/>
          <a:lstStyle/>
          <a:p>
            <a:r>
              <a:rPr lang="en-US" dirty="0" smtClean="0"/>
              <a:t>Based on the coverage area, the Outdoor propagation environment may be divided into three categories</a:t>
            </a:r>
          </a:p>
          <a:p>
            <a:pPr marL="0" indent="0">
              <a:buNone/>
            </a:pPr>
            <a:r>
              <a:rPr lang="en-US" dirty="0"/>
              <a:t> </a:t>
            </a:r>
            <a:r>
              <a:rPr lang="en-US" dirty="0" smtClean="0"/>
              <a:t>  1. Propagation in Macro cells</a:t>
            </a:r>
          </a:p>
          <a:p>
            <a:pPr marL="0" indent="0">
              <a:buNone/>
            </a:pPr>
            <a:r>
              <a:rPr lang="en-US" dirty="0"/>
              <a:t> </a:t>
            </a:r>
            <a:r>
              <a:rPr lang="en-US" dirty="0" smtClean="0"/>
              <a:t>  2. Propagation in Micro cells</a:t>
            </a:r>
          </a:p>
          <a:p>
            <a:pPr marL="0" indent="0">
              <a:buNone/>
            </a:pPr>
            <a:r>
              <a:rPr lang="en-US" dirty="0"/>
              <a:t> </a:t>
            </a:r>
            <a:r>
              <a:rPr lang="en-US" dirty="0" smtClean="0"/>
              <a:t>  3. Propagation in street Micro cells</a:t>
            </a:r>
            <a:endParaRPr lang="en-US"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33</a:t>
            </a:fld>
            <a:endParaRPr lang="en-US" altLang="en-US"/>
          </a:p>
        </p:txBody>
      </p:sp>
    </p:spTree>
    <p:extLst>
      <p:ext uri="{BB962C8B-B14F-4D97-AF65-F5344CB8AC3E}">
        <p14:creationId xmlns:p14="http://schemas.microsoft.com/office/powerpoint/2010/main" val="3387973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dirty="0"/>
              <a:t>Outdoor propagation Environment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34</a:t>
            </a:fld>
            <a:endParaRPr lang="en-US" altLang="en-US"/>
          </a:p>
        </p:txBody>
      </p:sp>
      <p:pic>
        <p:nvPicPr>
          <p:cNvPr id="5" name="Picture 4"/>
          <p:cNvPicPr>
            <a:picLocks noChangeAspect="1"/>
          </p:cNvPicPr>
          <p:nvPr/>
        </p:nvPicPr>
        <p:blipFill>
          <a:blip r:embed="rId2"/>
          <a:stretch>
            <a:fillRect/>
          </a:stretch>
        </p:blipFill>
        <p:spPr>
          <a:xfrm>
            <a:off x="457200" y="1489075"/>
            <a:ext cx="8305800" cy="4683125"/>
          </a:xfrm>
          <a:prstGeom prst="rect">
            <a:avLst/>
          </a:prstGeom>
        </p:spPr>
      </p:pic>
    </p:spTree>
    <p:extLst>
      <p:ext uri="{BB962C8B-B14F-4D97-AF65-F5344CB8AC3E}">
        <p14:creationId xmlns:p14="http://schemas.microsoft.com/office/powerpoint/2010/main" val="3347257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Empirical Models</a:t>
            </a:r>
          </a:p>
        </p:txBody>
      </p:sp>
      <p:sp>
        <p:nvSpPr>
          <p:cNvPr id="11267" name="Rectangle 3"/>
          <p:cNvSpPr>
            <a:spLocks noGrp="1" noChangeArrowheads="1"/>
          </p:cNvSpPr>
          <p:nvPr>
            <p:ph idx="1"/>
          </p:nvPr>
        </p:nvSpPr>
        <p:spPr>
          <a:xfrm>
            <a:off x="419100" y="1676400"/>
            <a:ext cx="8229600" cy="4800600"/>
          </a:xfrm>
        </p:spPr>
        <p:txBody>
          <a:bodyPr/>
          <a:lstStyle/>
          <a:p>
            <a:pPr>
              <a:lnSpc>
                <a:spcPct val="90000"/>
              </a:lnSpc>
            </a:pPr>
            <a:r>
              <a:rPr lang="en-US" sz="2800" dirty="0" smtClean="0"/>
              <a:t>Okumura model</a:t>
            </a:r>
          </a:p>
          <a:p>
            <a:pPr lvl="1">
              <a:lnSpc>
                <a:spcPct val="90000"/>
              </a:lnSpc>
            </a:pPr>
            <a:r>
              <a:rPr lang="en-US" sz="2400" dirty="0" smtClean="0"/>
              <a:t>Empirically based (site/freq specific)</a:t>
            </a:r>
          </a:p>
          <a:p>
            <a:pPr lvl="1">
              <a:lnSpc>
                <a:spcPct val="90000"/>
              </a:lnSpc>
            </a:pPr>
            <a:r>
              <a:rPr lang="en-US" sz="2400" dirty="0" smtClean="0"/>
              <a:t>Awkward (uses graphs)</a:t>
            </a:r>
          </a:p>
          <a:p>
            <a:pPr lvl="1">
              <a:lnSpc>
                <a:spcPct val="20000"/>
              </a:lnSpc>
            </a:pPr>
            <a:endParaRPr lang="en-US" sz="2400" dirty="0" smtClean="0"/>
          </a:p>
          <a:p>
            <a:pPr>
              <a:lnSpc>
                <a:spcPct val="90000"/>
              </a:lnSpc>
            </a:pPr>
            <a:r>
              <a:rPr lang="en-US" sz="2800" dirty="0" err="1" smtClean="0"/>
              <a:t>Hata</a:t>
            </a:r>
            <a:r>
              <a:rPr lang="en-US" sz="2800" dirty="0" smtClean="0"/>
              <a:t> model</a:t>
            </a:r>
          </a:p>
          <a:p>
            <a:pPr lvl="1">
              <a:lnSpc>
                <a:spcPct val="90000"/>
              </a:lnSpc>
            </a:pPr>
            <a:r>
              <a:rPr lang="en-US" sz="2400" dirty="0" smtClean="0"/>
              <a:t>Analytical approximation to Okumura model</a:t>
            </a:r>
          </a:p>
          <a:p>
            <a:pPr lvl="1">
              <a:lnSpc>
                <a:spcPct val="30000"/>
              </a:lnSpc>
            </a:pPr>
            <a:endParaRPr lang="en-US" sz="2400" dirty="0" smtClean="0"/>
          </a:p>
          <a:p>
            <a:pPr>
              <a:lnSpc>
                <a:spcPct val="80000"/>
              </a:lnSpc>
            </a:pPr>
            <a:r>
              <a:rPr lang="en-US" sz="2800" dirty="0" smtClean="0"/>
              <a:t>Cost 231 Model: </a:t>
            </a:r>
          </a:p>
          <a:p>
            <a:pPr lvl="1">
              <a:lnSpc>
                <a:spcPct val="90000"/>
              </a:lnSpc>
            </a:pPr>
            <a:r>
              <a:rPr lang="en-US" sz="2400" dirty="0" smtClean="0"/>
              <a:t>Extends </a:t>
            </a:r>
            <a:r>
              <a:rPr lang="en-US" sz="2400" dirty="0" err="1" smtClean="0"/>
              <a:t>Hata</a:t>
            </a:r>
            <a:r>
              <a:rPr lang="en-US" sz="2400" dirty="0" smtClean="0"/>
              <a:t> model to higher frequency (2 GHz)</a:t>
            </a:r>
          </a:p>
          <a:p>
            <a:pPr lvl="1">
              <a:lnSpc>
                <a:spcPct val="40000"/>
              </a:lnSpc>
            </a:pPr>
            <a:endParaRPr lang="en-US" sz="2400" dirty="0" smtClean="0"/>
          </a:p>
          <a:p>
            <a:pPr>
              <a:lnSpc>
                <a:spcPct val="90000"/>
              </a:lnSpc>
            </a:pPr>
            <a:r>
              <a:rPr lang="en-US" sz="2400" dirty="0" err="1" smtClean="0"/>
              <a:t>Walfish</a:t>
            </a:r>
            <a:r>
              <a:rPr lang="en-US" sz="2400" dirty="0" smtClean="0"/>
              <a:t>/</a:t>
            </a:r>
            <a:r>
              <a:rPr lang="en-US" sz="2400" dirty="0" err="1" smtClean="0"/>
              <a:t>Bertoni</a:t>
            </a:r>
            <a:r>
              <a:rPr lang="en-US" sz="2400" dirty="0" smtClean="0"/>
              <a:t>:</a:t>
            </a:r>
          </a:p>
          <a:p>
            <a:pPr lvl="1">
              <a:lnSpc>
                <a:spcPct val="90000"/>
              </a:lnSpc>
            </a:pPr>
            <a:r>
              <a:rPr lang="en-US" sz="2400" dirty="0" smtClean="0"/>
              <a:t>Cost 231 extension to include diffraction from rooftops</a:t>
            </a:r>
          </a:p>
          <a:p>
            <a:pPr>
              <a:lnSpc>
                <a:spcPct val="90000"/>
              </a:lnSpc>
            </a:pPr>
            <a:r>
              <a:rPr lang="en-US" sz="2400" dirty="0" smtClean="0"/>
              <a:t>Slope model</a:t>
            </a:r>
          </a:p>
          <a:p>
            <a:pPr lvl="1">
              <a:lnSpc>
                <a:spcPct val="90000"/>
              </a:lnSpc>
              <a:buNone/>
            </a:pPr>
            <a:endParaRPr lang="en-US" sz="2400" dirty="0" smtClean="0"/>
          </a:p>
        </p:txBody>
      </p:sp>
      <p:sp>
        <p:nvSpPr>
          <p:cNvPr id="11268" name="Text Box 4"/>
          <p:cNvSpPr txBox="1">
            <a:spLocks noChangeArrowheads="1"/>
          </p:cNvSpPr>
          <p:nvPr/>
        </p:nvSpPr>
        <p:spPr bwMode="auto">
          <a:xfrm>
            <a:off x="990600" y="6338888"/>
            <a:ext cx="6983413" cy="519112"/>
          </a:xfrm>
          <a:prstGeom prst="rect">
            <a:avLst/>
          </a:prstGeom>
          <a:noFill/>
          <a:ln w="12700">
            <a:noFill/>
            <a:miter lim="800000"/>
            <a:headEnd type="none" w="sm" len="sm"/>
            <a:tailEnd type="none" w="sm" len="sm"/>
          </a:ln>
        </p:spPr>
        <p:txBody>
          <a:bodyPr wrap="none">
            <a:spAutoFit/>
          </a:bodyPr>
          <a:lstStyle/>
          <a:p>
            <a:r>
              <a:rPr lang="en-US" sz="2800" b="1" i="1" dirty="0" smtClean="0">
                <a:solidFill>
                  <a:srgbClr val="CC0000"/>
                </a:solidFill>
              </a:rPr>
              <a:t>Commonly used in </a:t>
            </a:r>
            <a:r>
              <a:rPr lang="en-US" sz="2800" b="1" i="1" dirty="0">
                <a:solidFill>
                  <a:srgbClr val="CC0000"/>
                </a:solidFill>
              </a:rPr>
              <a:t>cellular system simulations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a:t>Outdoor </a:t>
            </a:r>
            <a:r>
              <a:rPr lang="en-US" dirty="0" smtClean="0"/>
              <a:t>propagation Models</a:t>
            </a:r>
            <a:endParaRPr lang="en-US" dirty="0"/>
          </a:p>
        </p:txBody>
      </p:sp>
      <p:sp>
        <p:nvSpPr>
          <p:cNvPr id="3" name="Content Placeholder 2"/>
          <p:cNvSpPr>
            <a:spLocks noGrp="1"/>
          </p:cNvSpPr>
          <p:nvPr>
            <p:ph idx="1"/>
          </p:nvPr>
        </p:nvSpPr>
        <p:spPr>
          <a:xfrm>
            <a:off x="457200" y="990600"/>
            <a:ext cx="8229600" cy="5253038"/>
          </a:xfrm>
        </p:spPr>
        <p:txBody>
          <a:bodyPr/>
          <a:lstStyle/>
          <a:p>
            <a:r>
              <a:rPr lang="en-US" dirty="0" smtClean="0"/>
              <a:t>Outdoor radio transmission takes place over an </a:t>
            </a:r>
            <a:r>
              <a:rPr lang="en-US" dirty="0" smtClean="0">
                <a:solidFill>
                  <a:srgbClr val="FF0000"/>
                </a:solidFill>
              </a:rPr>
              <a:t>irregular</a:t>
            </a:r>
            <a:r>
              <a:rPr lang="en-US" dirty="0" smtClean="0"/>
              <a:t> terrain.</a:t>
            </a:r>
          </a:p>
          <a:p>
            <a:r>
              <a:rPr lang="en-US" dirty="0" smtClean="0"/>
              <a:t>The </a:t>
            </a:r>
            <a:r>
              <a:rPr lang="en-US" dirty="0" smtClean="0">
                <a:solidFill>
                  <a:srgbClr val="FF0000"/>
                </a:solidFill>
              </a:rPr>
              <a:t>terrain profile </a:t>
            </a:r>
            <a:r>
              <a:rPr lang="en-US" dirty="0" smtClean="0"/>
              <a:t>must be taken into consideration for estimating the path loss</a:t>
            </a:r>
          </a:p>
          <a:p>
            <a:pPr marL="0" indent="0">
              <a:buNone/>
            </a:pPr>
            <a:r>
              <a:rPr lang="en-US" dirty="0" smtClean="0"/>
              <a:t>    </a:t>
            </a:r>
            <a:r>
              <a:rPr lang="en-US" sz="2400" dirty="0" smtClean="0"/>
              <a:t>e.g. trees buildings and hills must be taken </a:t>
            </a:r>
          </a:p>
          <a:p>
            <a:pPr marL="0" indent="0">
              <a:buNone/>
            </a:pPr>
            <a:r>
              <a:rPr lang="en-US" sz="2400" dirty="0"/>
              <a:t> </a:t>
            </a:r>
            <a:r>
              <a:rPr lang="en-US" sz="2400" dirty="0" smtClean="0"/>
              <a:t>           into consideration </a:t>
            </a:r>
          </a:p>
          <a:p>
            <a:r>
              <a:rPr lang="en-US" dirty="0" smtClean="0"/>
              <a:t>Some common models used are</a:t>
            </a:r>
          </a:p>
          <a:p>
            <a:pPr>
              <a:buFont typeface="Wingdings" panose="05000000000000000000" pitchFamily="2" charset="2"/>
              <a:buChar char="Ø"/>
            </a:pPr>
            <a:r>
              <a:rPr lang="en-US" sz="2400" dirty="0" smtClean="0"/>
              <a:t>Longley Rice Model 1960s</a:t>
            </a:r>
          </a:p>
          <a:p>
            <a:pPr>
              <a:buFont typeface="Wingdings" panose="05000000000000000000" pitchFamily="2" charset="2"/>
              <a:buChar char="Ø"/>
            </a:pPr>
            <a:r>
              <a:rPr lang="en-US" sz="2400" dirty="0" smtClean="0"/>
              <a:t>Okumura Model 1968</a:t>
            </a:r>
          </a:p>
          <a:p>
            <a:pPr>
              <a:buFont typeface="Wingdings" panose="05000000000000000000" pitchFamily="2" charset="2"/>
              <a:buChar char="Ø"/>
            </a:pPr>
            <a:r>
              <a:rPr lang="en-US" sz="2400" dirty="0" err="1" smtClean="0"/>
              <a:t>Hatta</a:t>
            </a:r>
            <a:r>
              <a:rPr lang="en-US" sz="2400" dirty="0" smtClean="0"/>
              <a:t> model 1970s</a:t>
            </a:r>
            <a:endParaRPr lang="en-US" sz="24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36</a:t>
            </a:fld>
            <a:endParaRPr lang="en-US" altLang="en-US"/>
          </a:p>
        </p:txBody>
      </p:sp>
    </p:spTree>
    <p:extLst>
      <p:ext uri="{BB962C8B-B14F-4D97-AF65-F5344CB8AC3E}">
        <p14:creationId xmlns:p14="http://schemas.microsoft.com/office/powerpoint/2010/main" val="1360111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614362"/>
          </a:xfrm>
        </p:spPr>
        <p:txBody>
          <a:bodyPr/>
          <a:lstStyle/>
          <a:p>
            <a:r>
              <a:rPr lang="en-US" sz="4000" dirty="0" smtClean="0"/>
              <a:t>Longley Rice Model</a:t>
            </a:r>
            <a:endParaRPr lang="en-US" sz="4000" dirty="0"/>
          </a:p>
        </p:txBody>
      </p:sp>
      <p:sp>
        <p:nvSpPr>
          <p:cNvPr id="3" name="Content Placeholder 2"/>
          <p:cNvSpPr>
            <a:spLocks noGrp="1"/>
          </p:cNvSpPr>
          <p:nvPr>
            <p:ph idx="1"/>
          </p:nvPr>
        </p:nvSpPr>
        <p:spPr>
          <a:xfrm>
            <a:off x="457200" y="838200"/>
            <a:ext cx="8229600" cy="5405438"/>
          </a:xfrm>
        </p:spPr>
        <p:txBody>
          <a:bodyPr/>
          <a:lstStyle/>
          <a:p>
            <a:r>
              <a:rPr lang="en-US" sz="2600" dirty="0"/>
              <a:t>Longley Rice </a:t>
            </a:r>
            <a:r>
              <a:rPr lang="en-US" sz="2600" dirty="0" smtClean="0"/>
              <a:t>Model is applicable to point to point communication.</a:t>
            </a:r>
          </a:p>
          <a:p>
            <a:r>
              <a:rPr lang="en-US" sz="2600" dirty="0" smtClean="0"/>
              <a:t>It covers 40MHz to 100 GHz</a:t>
            </a:r>
          </a:p>
          <a:p>
            <a:r>
              <a:rPr lang="en-US" sz="2600" dirty="0" smtClean="0"/>
              <a:t>It can be used in wide range of terrain</a:t>
            </a:r>
          </a:p>
          <a:p>
            <a:r>
              <a:rPr lang="en-US" sz="2600" dirty="0" smtClean="0"/>
              <a:t>Path geometry of terrain and the refractivity of troposphere is used for transmission path loss calculations</a:t>
            </a:r>
          </a:p>
          <a:p>
            <a:r>
              <a:rPr lang="en-US" sz="2600" dirty="0" smtClean="0"/>
              <a:t>Geometrical optics is also used along with the two ray model for the calculation of signal strength.</a:t>
            </a:r>
          </a:p>
          <a:p>
            <a:r>
              <a:rPr lang="en-US" sz="2600" dirty="0" smtClean="0"/>
              <a:t>Two modes</a:t>
            </a:r>
          </a:p>
          <a:p>
            <a:pPr lvl="1">
              <a:buFont typeface="Wingdings" panose="05000000000000000000" pitchFamily="2" charset="2"/>
              <a:buChar char="v"/>
            </a:pPr>
            <a:r>
              <a:rPr lang="en-US" sz="2400" dirty="0"/>
              <a:t>Point to point mode prediction</a:t>
            </a:r>
          </a:p>
          <a:p>
            <a:pPr lvl="1">
              <a:buFont typeface="Wingdings" panose="05000000000000000000" pitchFamily="2" charset="2"/>
              <a:buChar char="v"/>
            </a:pPr>
            <a:r>
              <a:rPr lang="en-US" sz="2400" dirty="0"/>
              <a:t>Area mode prediction</a:t>
            </a:r>
          </a:p>
          <a:p>
            <a:endParaRPr lang="en-US" sz="24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37</a:t>
            </a:fld>
            <a:endParaRPr lang="en-US" altLang="en-US"/>
          </a:p>
        </p:txBody>
      </p:sp>
    </p:spTree>
    <p:extLst>
      <p:ext uri="{BB962C8B-B14F-4D97-AF65-F5344CB8AC3E}">
        <p14:creationId xmlns:p14="http://schemas.microsoft.com/office/powerpoint/2010/main" val="29858818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a:t>Longley Rice Model</a:t>
            </a:r>
          </a:p>
        </p:txBody>
      </p:sp>
      <p:sp>
        <p:nvSpPr>
          <p:cNvPr id="3" name="Content Placeholder 2"/>
          <p:cNvSpPr>
            <a:spLocks noGrp="1"/>
          </p:cNvSpPr>
          <p:nvPr>
            <p:ph idx="1"/>
          </p:nvPr>
        </p:nvSpPr>
        <p:spPr>
          <a:xfrm>
            <a:off x="457200" y="1066800"/>
            <a:ext cx="8229600" cy="5064125"/>
          </a:xfrm>
        </p:spPr>
        <p:txBody>
          <a:bodyPr/>
          <a:lstStyle/>
          <a:p>
            <a:r>
              <a:rPr lang="en-US" sz="2800" dirty="0" smtClean="0"/>
              <a:t>Longley Rice Model is normally available as a computer program which takes inputs as</a:t>
            </a:r>
          </a:p>
          <a:p>
            <a:pPr lvl="1"/>
            <a:r>
              <a:rPr lang="en-US" sz="2400" dirty="0" smtClean="0"/>
              <a:t>Transmission frequency</a:t>
            </a:r>
          </a:p>
          <a:p>
            <a:pPr lvl="1"/>
            <a:r>
              <a:rPr lang="en-US" sz="2400" dirty="0" smtClean="0"/>
              <a:t>Path length</a:t>
            </a:r>
          </a:p>
          <a:p>
            <a:pPr lvl="1"/>
            <a:r>
              <a:rPr lang="en-US" sz="2400" dirty="0" smtClean="0"/>
              <a:t>Polarization</a:t>
            </a:r>
          </a:p>
          <a:p>
            <a:pPr lvl="1"/>
            <a:r>
              <a:rPr lang="en-US" sz="2400" dirty="0" smtClean="0"/>
              <a:t>Antenna heights</a:t>
            </a:r>
          </a:p>
          <a:p>
            <a:pPr lvl="1"/>
            <a:r>
              <a:rPr lang="en-US" sz="2400" dirty="0" smtClean="0"/>
              <a:t>Surface reflectivity</a:t>
            </a:r>
          </a:p>
          <a:p>
            <a:pPr lvl="1"/>
            <a:r>
              <a:rPr lang="en-US" sz="2400" dirty="0" smtClean="0"/>
              <a:t>Ground conductivity and dialectic constants</a:t>
            </a:r>
          </a:p>
          <a:p>
            <a:pPr lvl="1"/>
            <a:r>
              <a:rPr lang="en-US" sz="2400" dirty="0" smtClean="0"/>
              <a:t>Climate factors</a:t>
            </a:r>
          </a:p>
          <a:p>
            <a:pPr lvl="1">
              <a:buFont typeface="Wingdings" panose="05000000000000000000" pitchFamily="2" charset="2"/>
              <a:buChar char="v"/>
            </a:pPr>
            <a:r>
              <a:rPr lang="en-US" sz="2800" dirty="0" smtClean="0"/>
              <a:t>A problem with Longley rice is that It doesn't take into account the buildings and multipath.</a:t>
            </a:r>
          </a:p>
          <a:p>
            <a:pPr marL="344487" lvl="1" indent="0">
              <a:buNone/>
            </a:pPr>
            <a:endParaRPr lang="en-US" dirty="0" smtClean="0"/>
          </a:p>
          <a:p>
            <a:pPr marL="344487"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38</a:t>
            </a:fld>
            <a:endParaRPr lang="en-US" altLang="en-US"/>
          </a:p>
        </p:txBody>
      </p:sp>
    </p:spTree>
    <p:extLst>
      <p:ext uri="{BB962C8B-B14F-4D97-AF65-F5344CB8AC3E}">
        <p14:creationId xmlns:p14="http://schemas.microsoft.com/office/powerpoint/2010/main" val="2834144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sz="3600" dirty="0" smtClean="0"/>
              <a:t>Okumura Model</a:t>
            </a:r>
            <a:endParaRPr lang="en-US" sz="3600" dirty="0"/>
          </a:p>
        </p:txBody>
      </p:sp>
      <p:sp>
        <p:nvSpPr>
          <p:cNvPr id="3" name="Content Placeholder 2"/>
          <p:cNvSpPr>
            <a:spLocks noGrp="1"/>
          </p:cNvSpPr>
          <p:nvPr>
            <p:ph idx="1"/>
          </p:nvPr>
        </p:nvSpPr>
        <p:spPr>
          <a:xfrm>
            <a:off x="457200" y="1184275"/>
            <a:ext cx="8229600" cy="5140325"/>
          </a:xfrm>
        </p:spPr>
        <p:txBody>
          <a:bodyPr/>
          <a:lstStyle/>
          <a:p>
            <a:r>
              <a:rPr lang="en-US" sz="2400" dirty="0" smtClean="0"/>
              <a:t>In 1968 Okumura did a lot of </a:t>
            </a:r>
            <a:r>
              <a:rPr lang="en-US" sz="2400" dirty="0" smtClean="0">
                <a:solidFill>
                  <a:srgbClr val="FF0000"/>
                </a:solidFill>
              </a:rPr>
              <a:t>measurements</a:t>
            </a:r>
            <a:r>
              <a:rPr lang="en-US" sz="2400" dirty="0" smtClean="0"/>
              <a:t> and produce a new model.</a:t>
            </a:r>
          </a:p>
          <a:p>
            <a:r>
              <a:rPr lang="en-US" sz="2400" dirty="0" smtClean="0"/>
              <a:t>The new model was used for signal prediction in </a:t>
            </a:r>
            <a:r>
              <a:rPr lang="en-US" sz="2400" dirty="0" smtClean="0">
                <a:solidFill>
                  <a:srgbClr val="FF0000"/>
                </a:solidFill>
              </a:rPr>
              <a:t>Urban areas.</a:t>
            </a:r>
          </a:p>
          <a:p>
            <a:r>
              <a:rPr lang="en-US" sz="2400" dirty="0" smtClean="0"/>
              <a:t>Okumura introduced a </a:t>
            </a:r>
            <a:r>
              <a:rPr lang="en-US" sz="2400" dirty="0" smtClean="0">
                <a:solidFill>
                  <a:srgbClr val="FF0000"/>
                </a:solidFill>
              </a:rPr>
              <a:t>graphical method </a:t>
            </a:r>
            <a:r>
              <a:rPr lang="en-US" sz="2400" dirty="0" smtClean="0"/>
              <a:t>to predict the median attenuation relative to free-space for a quasi-smooth terrain</a:t>
            </a:r>
          </a:p>
          <a:p>
            <a:r>
              <a:rPr lang="en-US" sz="2400" dirty="0" smtClean="0"/>
              <a:t>The model consists of a </a:t>
            </a:r>
            <a:r>
              <a:rPr lang="en-US" sz="2400" dirty="0" smtClean="0">
                <a:solidFill>
                  <a:srgbClr val="FF0000"/>
                </a:solidFill>
              </a:rPr>
              <a:t>set of curves </a:t>
            </a:r>
            <a:r>
              <a:rPr lang="en-US" sz="2400" dirty="0" smtClean="0"/>
              <a:t>developed from measurements and is valid for a particular set of system parameters in terms of </a:t>
            </a:r>
            <a:r>
              <a:rPr lang="en-US" sz="2400" dirty="0" smtClean="0">
                <a:solidFill>
                  <a:srgbClr val="FF0000"/>
                </a:solidFill>
              </a:rPr>
              <a:t>carrier frequency, antenna height</a:t>
            </a:r>
            <a:r>
              <a:rPr lang="en-US" sz="2400" dirty="0" smtClean="0"/>
              <a:t>, etc</a:t>
            </a:r>
            <a:r>
              <a:rPr lang="en-US" sz="2200" dirty="0" smtClean="0"/>
              <a:t>.</a:t>
            </a:r>
          </a:p>
          <a:p>
            <a:endParaRPr lang="en-US" sz="2000" dirty="0" smtClean="0"/>
          </a:p>
          <a:p>
            <a:endParaRPr lang="en-US" sz="2000" dirty="0" smtClean="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wave propagation</a:t>
            </a:r>
            <a:endParaRPr lang="en-US" dirty="0"/>
          </a:p>
        </p:txBody>
      </p:sp>
      <p:sp>
        <p:nvSpPr>
          <p:cNvPr id="4" name="Content Placeholder 2"/>
          <p:cNvSpPr>
            <a:spLocks noGrp="1"/>
          </p:cNvSpPr>
          <p:nvPr>
            <p:ph idx="1"/>
          </p:nvPr>
        </p:nvSpPr>
        <p:spPr>
          <a:xfrm>
            <a:off x="0" y="1609416"/>
            <a:ext cx="9144000" cy="5248584"/>
          </a:xfrm>
        </p:spPr>
        <p:txBody>
          <a:bodyPr>
            <a:noAutofit/>
          </a:bodyPr>
          <a:lstStyle/>
          <a:p>
            <a:r>
              <a:rPr lang="en-US" sz="1600" b="1" dirty="0" smtClean="0"/>
              <a:t>Line of sight </a:t>
            </a:r>
            <a:r>
              <a:rPr lang="en-US" sz="1600" dirty="0" smtClean="0"/>
              <a:t>The line-of-sight (LOS) propagation is the wave propagation in which the </a:t>
            </a:r>
            <a:r>
              <a:rPr lang="en-US" sz="1600" dirty="0" smtClean="0">
                <a:solidFill>
                  <a:srgbClr val="FF0000"/>
                </a:solidFill>
              </a:rPr>
              <a:t>EM ray follows a straight line from the transmitter to the receiver</a:t>
            </a:r>
            <a:r>
              <a:rPr lang="en-US" sz="1600" dirty="0" smtClean="0"/>
              <a:t>. It is shown as a direct ray in the next figure.</a:t>
            </a:r>
          </a:p>
          <a:p>
            <a:r>
              <a:rPr lang="en-US" sz="1600" b="1" dirty="0" smtClean="0"/>
              <a:t>Non-line of sight </a:t>
            </a:r>
            <a:r>
              <a:rPr lang="en-US" sz="1600" dirty="0" smtClean="0"/>
              <a:t>The non-line-of-sight (NLOS) propagation mechanism is based on and is the resultant of the following mechanisms:</a:t>
            </a:r>
          </a:p>
          <a:p>
            <a:r>
              <a:rPr lang="en-US" sz="1600" b="1" i="1" dirty="0" smtClean="0"/>
              <a:t>Reflection </a:t>
            </a:r>
            <a:r>
              <a:rPr lang="en-US" sz="1600" i="1" dirty="0" smtClean="0">
                <a:solidFill>
                  <a:srgbClr val="FF0000"/>
                </a:solidFill>
              </a:rPr>
              <a:t>This occurs when the propagating wave impinges on an object that is larger than </a:t>
            </a:r>
            <a:r>
              <a:rPr lang="en-US" sz="1600" dirty="0" smtClean="0">
                <a:solidFill>
                  <a:srgbClr val="FF0000"/>
                </a:solidFill>
              </a:rPr>
              <a:t>its wavelength. </a:t>
            </a:r>
            <a:r>
              <a:rPr lang="en-US" sz="1600" dirty="0" smtClean="0"/>
              <a:t>Examples of such objects are the surface of the earth, buildings, and walls.</a:t>
            </a:r>
          </a:p>
          <a:p>
            <a:r>
              <a:rPr lang="en-US" sz="1600" b="1" i="1" dirty="0" smtClean="0"/>
              <a:t>Diffraction </a:t>
            </a:r>
            <a:r>
              <a:rPr lang="en-US" sz="1600" i="1" dirty="0" smtClean="0">
                <a:solidFill>
                  <a:srgbClr val="FF0000"/>
                </a:solidFill>
              </a:rPr>
              <a:t>This occurs when the radio path between the transmitter and the </a:t>
            </a:r>
            <a:r>
              <a:rPr lang="en-US" sz="1600" dirty="0" smtClean="0">
                <a:solidFill>
                  <a:srgbClr val="FF0000"/>
                </a:solidFill>
              </a:rPr>
              <a:t>receiver is obstructed by a surface with sharp irregular edges,</a:t>
            </a:r>
            <a:r>
              <a:rPr lang="en-US" sz="1600" dirty="0" smtClean="0"/>
              <a:t> which results in the waves bending around the obstacle. </a:t>
            </a:r>
            <a:r>
              <a:rPr lang="en-US" sz="1600" i="1" dirty="0" smtClean="0"/>
              <a:t>Diffraction is more with low- frequency (LF) signals than with high-frequency (HF)</a:t>
            </a:r>
          </a:p>
          <a:p>
            <a:r>
              <a:rPr lang="en-US" sz="1600" b="1" i="1" dirty="0" smtClean="0"/>
              <a:t>Scattering </a:t>
            </a:r>
            <a:r>
              <a:rPr lang="en-US" sz="1600" i="1" dirty="0" smtClean="0">
                <a:solidFill>
                  <a:srgbClr val="FF0000"/>
                </a:solidFill>
              </a:rPr>
              <a:t>This occurs when the propagating wave is obstructed by objects that are smaller </a:t>
            </a:r>
            <a:r>
              <a:rPr lang="en-US" sz="1600" dirty="0" smtClean="0">
                <a:solidFill>
                  <a:srgbClr val="FF0000"/>
                </a:solidFill>
              </a:rPr>
              <a:t>than its wavelength.</a:t>
            </a:r>
            <a:r>
              <a:rPr lang="en-US" sz="1600" dirty="0" smtClean="0"/>
              <a:t> Examples of such objects are lamp posts, foliage, street signs, and particles in the air.</a:t>
            </a:r>
          </a:p>
          <a:p>
            <a:r>
              <a:rPr lang="en-US" sz="1600" b="1" i="1" dirty="0" smtClean="0"/>
              <a:t>Refraction </a:t>
            </a:r>
            <a:r>
              <a:rPr lang="en-US" sz="1600" i="1" dirty="0" smtClean="0">
                <a:solidFill>
                  <a:srgbClr val="FF0000"/>
                </a:solidFill>
              </a:rPr>
              <a:t>Due to variations in the refractive index of the atmospheric layers, the EM </a:t>
            </a:r>
            <a:r>
              <a:rPr lang="en-US" sz="1600" dirty="0" smtClean="0">
                <a:solidFill>
                  <a:srgbClr val="FF0000"/>
                </a:solidFill>
              </a:rPr>
              <a:t>wave bends (in the cases other than satellite communication).</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z="3600" dirty="0" smtClean="0"/>
              <a:t>Okumura Model</a:t>
            </a:r>
          </a:p>
        </p:txBody>
      </p:sp>
      <p:sp>
        <p:nvSpPr>
          <p:cNvPr id="3" name="Content Placeholder 2"/>
          <p:cNvSpPr>
            <a:spLocks noGrp="1"/>
          </p:cNvSpPr>
          <p:nvPr>
            <p:ph idx="1"/>
          </p:nvPr>
        </p:nvSpPr>
        <p:spPr>
          <a:xfrm>
            <a:off x="457200" y="1066800"/>
            <a:ext cx="8229600" cy="5064125"/>
          </a:xfrm>
        </p:spPr>
        <p:txBody>
          <a:bodyPr/>
          <a:lstStyle/>
          <a:p>
            <a:r>
              <a:rPr lang="en-US" sz="2400" dirty="0" smtClean="0"/>
              <a:t>First of all the model </a:t>
            </a:r>
            <a:r>
              <a:rPr lang="en-US" sz="2400" dirty="0"/>
              <a:t>determined </a:t>
            </a:r>
            <a:r>
              <a:rPr lang="en-US" sz="2400" dirty="0" smtClean="0"/>
              <a:t>the free </a:t>
            </a:r>
            <a:r>
              <a:rPr lang="en-US" sz="2400" dirty="0"/>
              <a:t>space path loss of link</a:t>
            </a:r>
            <a:r>
              <a:rPr lang="en-US" sz="2400" dirty="0" smtClean="0"/>
              <a:t>.</a:t>
            </a:r>
          </a:p>
          <a:p>
            <a:r>
              <a:rPr lang="en-US" sz="2400" dirty="0" smtClean="0"/>
              <a:t>After the free-space path loss has been computed, the median attenuation, as given by Okumura’s curves has to be taken to account</a:t>
            </a:r>
          </a:p>
          <a:p>
            <a:r>
              <a:rPr lang="en-US" sz="2400" dirty="0" smtClean="0"/>
              <a:t>The model was designed for use in the frequency range </a:t>
            </a:r>
            <a:r>
              <a:rPr lang="en-US" sz="2400" smtClean="0"/>
              <a:t>200 MHz </a:t>
            </a:r>
            <a:r>
              <a:rPr lang="en-US" sz="2400" dirty="0" smtClean="0"/>
              <a:t>to 1920 MHz and mostly in an urban propagation environment.</a:t>
            </a:r>
          </a:p>
          <a:p>
            <a:r>
              <a:rPr lang="en-US" sz="2400" dirty="0" smtClean="0"/>
              <a:t>Okumura’s model assumes that the path loss between the TX and RX in the terrestrial propagation environment can be expressed as:</a:t>
            </a:r>
          </a:p>
          <a:p>
            <a:pPr>
              <a:buNone/>
            </a:pPr>
            <a:r>
              <a:rPr lang="en-US" sz="2000" dirty="0" smtClean="0"/>
              <a:t>			</a:t>
            </a:r>
            <a:endParaRPr lang="en-US" sz="2000" baseline="-25000" dirty="0" smtClean="0"/>
          </a:p>
          <a:p>
            <a:endParaRPr lang="en-US" sz="1600" dirty="0" smtClean="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40</a:t>
            </a:fld>
            <a:endParaRPr lang="en-US" altLang="en-US"/>
          </a:p>
        </p:txBody>
      </p:sp>
      <p:pic>
        <p:nvPicPr>
          <p:cNvPr id="53250" name="Picture 2"/>
          <p:cNvPicPr>
            <a:picLocks noChangeAspect="1" noChangeArrowheads="1"/>
          </p:cNvPicPr>
          <p:nvPr/>
        </p:nvPicPr>
        <p:blipFill>
          <a:blip r:embed="rId2"/>
          <a:srcRect/>
          <a:stretch>
            <a:fillRect/>
          </a:stretch>
        </p:blipFill>
        <p:spPr bwMode="auto">
          <a:xfrm>
            <a:off x="2133600" y="5505450"/>
            <a:ext cx="5334000" cy="51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7B4017-4E2D-4641-91CD-A7F4504DF9F8}" type="slidenum">
              <a:rPr lang="en-US" altLang="en-US" smtClean="0"/>
              <a:pPr/>
              <a:t>41</a:t>
            </a:fld>
            <a:endParaRPr lang="en-US" altLang="en-US"/>
          </a:p>
        </p:txBody>
      </p:sp>
      <p:sp>
        <p:nvSpPr>
          <p:cNvPr id="9" name="Slide Number Placeholder 5"/>
          <p:cNvSpPr txBox="1">
            <a:spLocks/>
          </p:cNvSpPr>
          <p:nvPr/>
        </p:nvSpPr>
        <p:spPr bwMode="auto">
          <a:xfrm>
            <a:off x="6648450" y="6477000"/>
            <a:ext cx="2038350" cy="35604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845DEAE-2B28-47C7-98EE-1C531510A789}" type="slidenum">
              <a:rPr kumimoji="0" lang="en-US" sz="12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chemeClr val="tx1"/>
              </a:solidFill>
              <a:effectLst/>
              <a:uLnTx/>
              <a:uFillTx/>
              <a:latin typeface="Arial" charset="0"/>
              <a:ea typeface="+mn-ea"/>
              <a:cs typeface="+mn-cs"/>
            </a:endParaRPr>
          </a:p>
        </p:txBody>
      </p:sp>
      <p:sp>
        <p:nvSpPr>
          <p:cNvPr id="10" name="Text Box 4"/>
          <p:cNvSpPr txBox="1">
            <a:spLocks noChangeArrowheads="1"/>
          </p:cNvSpPr>
          <p:nvPr/>
        </p:nvSpPr>
        <p:spPr bwMode="auto">
          <a:xfrm>
            <a:off x="381000" y="685800"/>
            <a:ext cx="8458200" cy="1938992"/>
          </a:xfrm>
          <a:prstGeom prst="rect">
            <a:avLst/>
          </a:prstGeom>
          <a:noFill/>
          <a:ln w="9525">
            <a:noFill/>
            <a:miter lim="800000"/>
            <a:headEnd/>
            <a:tailEnd/>
          </a:ln>
          <a:effectLst/>
        </p:spPr>
        <p:txBody>
          <a:bodyPr wrap="square" lIns="0" tIns="0" rIns="0" bIns="0">
            <a:spAutoFit/>
          </a:bodyPr>
          <a:lstStyle/>
          <a:p>
            <a:endParaRPr lang="en-US" b="1" dirty="0" smtClean="0"/>
          </a:p>
          <a:p>
            <a:pPr marL="285750" indent="-285750">
              <a:buClr>
                <a:srgbClr val="00B050"/>
              </a:buClr>
              <a:buFont typeface="Wingdings" panose="05000000000000000000" pitchFamily="2" charset="2"/>
              <a:buChar char="§"/>
            </a:pPr>
            <a:r>
              <a:rPr lang="en-US" sz="2400" b="1" dirty="0" smtClean="0"/>
              <a:t>Estimating </a:t>
            </a:r>
            <a:r>
              <a:rPr lang="en-US" sz="2400" b="1" dirty="0"/>
              <a:t>path loss using Okumura </a:t>
            </a:r>
            <a:r>
              <a:rPr lang="en-US" sz="2400" b="1" dirty="0" smtClean="0"/>
              <a:t>Model</a:t>
            </a:r>
          </a:p>
          <a:p>
            <a:pPr>
              <a:buClr>
                <a:srgbClr val="00B050"/>
              </a:buClr>
            </a:pPr>
            <a:endParaRPr lang="en-US" sz="2400" b="1" dirty="0"/>
          </a:p>
          <a:p>
            <a:pPr marL="290513" lvl="1">
              <a:lnSpc>
                <a:spcPct val="150000"/>
              </a:lnSpc>
            </a:pPr>
            <a:r>
              <a:rPr lang="en-US" sz="2000" b="0" dirty="0"/>
              <a:t>1. </a:t>
            </a:r>
            <a:r>
              <a:rPr lang="en-US" sz="2000" b="0" dirty="0" smtClean="0"/>
              <a:t>Determine </a:t>
            </a:r>
            <a:r>
              <a:rPr lang="en-US" sz="2000" b="0" dirty="0"/>
              <a:t>free space </a:t>
            </a:r>
            <a:r>
              <a:rPr lang="en-US" sz="2000" b="0" dirty="0" smtClean="0"/>
              <a:t>loss and</a:t>
            </a:r>
            <a:r>
              <a:rPr lang="en-US" sz="2000" b="0" dirty="0" smtClean="0">
                <a:solidFill>
                  <a:srgbClr val="3333FF"/>
                </a:solidFill>
              </a:rPr>
              <a:t> </a:t>
            </a:r>
            <a:r>
              <a:rPr lang="en-US" sz="2000" b="0" i="1" dirty="0" smtClean="0"/>
              <a:t>A</a:t>
            </a:r>
            <a:r>
              <a:rPr lang="en-US" sz="2000" b="0" i="1" baseline="-25000" dirty="0" smtClean="0"/>
              <a:t>mu</a:t>
            </a:r>
            <a:r>
              <a:rPr lang="en-US" sz="2000" b="0" i="1" dirty="0" smtClean="0"/>
              <a:t>(f ,d )</a:t>
            </a:r>
            <a:r>
              <a:rPr lang="en-US" sz="2000" b="0" dirty="0" smtClean="0"/>
              <a:t>, </a:t>
            </a:r>
            <a:r>
              <a:rPr lang="en-US" sz="2000" b="0" dirty="0"/>
              <a:t>between points of interest</a:t>
            </a:r>
          </a:p>
          <a:p>
            <a:pPr marL="290513" lvl="1">
              <a:lnSpc>
                <a:spcPct val="150000"/>
              </a:lnSpc>
            </a:pPr>
            <a:r>
              <a:rPr lang="en-US" sz="2000" b="0" dirty="0"/>
              <a:t>2. </a:t>
            </a:r>
            <a:r>
              <a:rPr lang="en-US" sz="2000" b="0" dirty="0" smtClean="0"/>
              <a:t>Add </a:t>
            </a:r>
            <a:r>
              <a:rPr lang="en-US" sz="2000" b="0" i="1" dirty="0"/>
              <a:t>Amu(f ,d) </a:t>
            </a:r>
            <a:r>
              <a:rPr lang="en-US" sz="2000" b="0" dirty="0"/>
              <a:t>and correction factors to account for terrain</a:t>
            </a:r>
          </a:p>
        </p:txBody>
      </p:sp>
      <p:sp>
        <p:nvSpPr>
          <p:cNvPr id="12" name="Text Box 7"/>
          <p:cNvSpPr txBox="1">
            <a:spLocks noChangeArrowheads="1"/>
          </p:cNvSpPr>
          <p:nvPr/>
        </p:nvSpPr>
        <p:spPr bwMode="auto">
          <a:xfrm>
            <a:off x="960126" y="3706809"/>
            <a:ext cx="7501249" cy="2400657"/>
          </a:xfrm>
          <a:prstGeom prst="rect">
            <a:avLst/>
          </a:prstGeom>
          <a:noFill/>
          <a:ln w="9525">
            <a:noFill/>
            <a:miter lim="800000"/>
            <a:headEnd/>
            <a:tailEnd/>
          </a:ln>
          <a:effectLst/>
        </p:spPr>
        <p:txBody>
          <a:bodyPr wrap="square" lIns="0" tIns="0" rIns="0" bIns="0">
            <a:spAutoFit/>
          </a:bodyPr>
          <a:lstStyle/>
          <a:p>
            <a:pPr>
              <a:lnSpc>
                <a:spcPct val="130000"/>
              </a:lnSpc>
            </a:pPr>
            <a:r>
              <a:rPr lang="en-US" sz="2000" i="1" dirty="0">
                <a:solidFill>
                  <a:srgbClr val="3333FF"/>
                </a:solidFill>
              </a:rPr>
              <a:t>L</a:t>
            </a:r>
            <a:r>
              <a:rPr lang="en-US" sz="2000" i="1" baseline="-25000" dirty="0">
                <a:solidFill>
                  <a:srgbClr val="3333FF"/>
                </a:solidFill>
              </a:rPr>
              <a:t>50</a:t>
            </a:r>
            <a:r>
              <a:rPr lang="en-US" sz="2000" dirty="0"/>
              <a:t>  =  50% value of propagation path loss (median)</a:t>
            </a:r>
          </a:p>
          <a:p>
            <a:pPr>
              <a:lnSpc>
                <a:spcPct val="130000"/>
              </a:lnSpc>
            </a:pPr>
            <a:r>
              <a:rPr lang="en-US" sz="2000" i="1" dirty="0">
                <a:solidFill>
                  <a:srgbClr val="3333FF"/>
                </a:solidFill>
              </a:rPr>
              <a:t>L</a:t>
            </a:r>
            <a:r>
              <a:rPr lang="en-US" sz="2000" i="1" baseline="-25000" dirty="0">
                <a:solidFill>
                  <a:srgbClr val="3333FF"/>
                </a:solidFill>
              </a:rPr>
              <a:t>F</a:t>
            </a:r>
            <a:r>
              <a:rPr lang="en-US" sz="2000" dirty="0"/>
              <a:t>   =  free space propagation loss</a:t>
            </a:r>
          </a:p>
          <a:p>
            <a:pPr>
              <a:lnSpc>
                <a:spcPct val="130000"/>
              </a:lnSpc>
            </a:pPr>
            <a:r>
              <a:rPr lang="en-US" sz="2000" i="1" dirty="0">
                <a:solidFill>
                  <a:srgbClr val="3333FF"/>
                </a:solidFill>
              </a:rPr>
              <a:t>A</a:t>
            </a:r>
            <a:r>
              <a:rPr lang="en-US" sz="2000" i="1" baseline="-25000" dirty="0">
                <a:solidFill>
                  <a:srgbClr val="3333FF"/>
                </a:solidFill>
              </a:rPr>
              <a:t>mu</a:t>
            </a:r>
            <a:r>
              <a:rPr lang="en-US" sz="2000" i="1" dirty="0">
                <a:solidFill>
                  <a:srgbClr val="3333FF"/>
                </a:solidFill>
              </a:rPr>
              <a:t>(</a:t>
            </a:r>
            <a:r>
              <a:rPr lang="en-US" sz="2000" i="1" dirty="0" err="1">
                <a:solidFill>
                  <a:srgbClr val="3333FF"/>
                </a:solidFill>
              </a:rPr>
              <a:t>f,d</a:t>
            </a:r>
            <a:r>
              <a:rPr lang="en-US" sz="2000" i="1" dirty="0">
                <a:solidFill>
                  <a:srgbClr val="3333FF"/>
                </a:solidFill>
              </a:rPr>
              <a:t>) </a:t>
            </a:r>
            <a:r>
              <a:rPr lang="en-US" sz="2000" i="1" dirty="0"/>
              <a:t>= </a:t>
            </a:r>
            <a:r>
              <a:rPr lang="en-US" sz="2000" i="1" dirty="0">
                <a:solidFill>
                  <a:srgbClr val="3333FF"/>
                </a:solidFill>
              </a:rPr>
              <a:t> </a:t>
            </a:r>
            <a:r>
              <a:rPr lang="en-US" sz="2000" dirty="0"/>
              <a:t>median attenuation relative to free space</a:t>
            </a:r>
          </a:p>
          <a:p>
            <a:pPr>
              <a:lnSpc>
                <a:spcPct val="130000"/>
              </a:lnSpc>
            </a:pPr>
            <a:r>
              <a:rPr lang="en-US" sz="2000" i="1" dirty="0">
                <a:solidFill>
                  <a:srgbClr val="3333FF"/>
                </a:solidFill>
              </a:rPr>
              <a:t>G(</a:t>
            </a:r>
            <a:r>
              <a:rPr lang="en-US" sz="2000" i="1" dirty="0" err="1">
                <a:solidFill>
                  <a:srgbClr val="3333FF"/>
                </a:solidFill>
              </a:rPr>
              <a:t>h</a:t>
            </a:r>
            <a:r>
              <a:rPr lang="en-US" sz="2000" i="1" baseline="-25000" dirty="0" err="1">
                <a:solidFill>
                  <a:srgbClr val="3333FF"/>
                </a:solidFill>
              </a:rPr>
              <a:t>te</a:t>
            </a:r>
            <a:r>
              <a:rPr lang="en-US" sz="2000" i="1" dirty="0">
                <a:solidFill>
                  <a:srgbClr val="3333FF"/>
                </a:solidFill>
              </a:rPr>
              <a:t>)</a:t>
            </a:r>
            <a:r>
              <a:rPr lang="en-US" sz="2000" dirty="0"/>
              <a:t>   =   base station antenna height gain factor</a:t>
            </a:r>
          </a:p>
          <a:p>
            <a:pPr>
              <a:lnSpc>
                <a:spcPct val="130000"/>
              </a:lnSpc>
            </a:pPr>
            <a:r>
              <a:rPr lang="en-US" sz="2000" i="1" dirty="0">
                <a:solidFill>
                  <a:srgbClr val="3333FF"/>
                </a:solidFill>
              </a:rPr>
              <a:t>G(</a:t>
            </a:r>
            <a:r>
              <a:rPr lang="en-US" sz="2000" i="1" dirty="0" err="1">
                <a:solidFill>
                  <a:srgbClr val="3333FF"/>
                </a:solidFill>
              </a:rPr>
              <a:t>h</a:t>
            </a:r>
            <a:r>
              <a:rPr lang="en-US" sz="2000" i="1" baseline="-25000" dirty="0" err="1">
                <a:solidFill>
                  <a:srgbClr val="3333FF"/>
                </a:solidFill>
              </a:rPr>
              <a:t>re</a:t>
            </a:r>
            <a:r>
              <a:rPr lang="en-US" sz="2000" i="1" dirty="0">
                <a:solidFill>
                  <a:srgbClr val="3333FF"/>
                </a:solidFill>
              </a:rPr>
              <a:t>)</a:t>
            </a:r>
            <a:r>
              <a:rPr lang="en-US" sz="2000" dirty="0"/>
              <a:t>   =   mobile antenna height gain factor</a:t>
            </a:r>
          </a:p>
          <a:p>
            <a:pPr>
              <a:lnSpc>
                <a:spcPct val="130000"/>
              </a:lnSpc>
            </a:pPr>
            <a:r>
              <a:rPr lang="en-US" sz="2000" i="1" dirty="0">
                <a:solidFill>
                  <a:srgbClr val="3333FF"/>
                </a:solidFill>
              </a:rPr>
              <a:t>G</a:t>
            </a:r>
            <a:r>
              <a:rPr lang="en-US" sz="2000" i="1" baseline="-25000" dirty="0">
                <a:solidFill>
                  <a:srgbClr val="3333FF"/>
                </a:solidFill>
              </a:rPr>
              <a:t>AREA</a:t>
            </a:r>
            <a:r>
              <a:rPr lang="en-US" sz="2000" i="1" dirty="0">
                <a:solidFill>
                  <a:srgbClr val="3333FF"/>
                </a:solidFill>
              </a:rPr>
              <a:t> </a:t>
            </a:r>
            <a:r>
              <a:rPr lang="en-US" sz="2000" dirty="0"/>
              <a:t>  =   gain due to environment</a:t>
            </a:r>
          </a:p>
        </p:txBody>
      </p:sp>
      <p:sp>
        <p:nvSpPr>
          <p:cNvPr id="5" name="Rectangle 4"/>
          <p:cNvSpPr/>
          <p:nvPr/>
        </p:nvSpPr>
        <p:spPr>
          <a:xfrm>
            <a:off x="381000" y="228600"/>
            <a:ext cx="3467616" cy="646331"/>
          </a:xfrm>
          <a:prstGeom prst="rect">
            <a:avLst/>
          </a:prstGeom>
        </p:spPr>
        <p:txBody>
          <a:bodyPr wrap="none">
            <a:spAutoFit/>
          </a:bodyPr>
          <a:lstStyle/>
          <a:p>
            <a:r>
              <a:rPr lang="en-US" sz="3600" b="0" kern="0" dirty="0">
                <a:solidFill>
                  <a:srgbClr val="003399"/>
                </a:solidFill>
                <a:latin typeface="Arial"/>
              </a:rPr>
              <a:t>Okumura Model</a:t>
            </a:r>
            <a:endParaRPr lang="en-US" dirty="0"/>
          </a:p>
        </p:txBody>
      </p:sp>
      <p:pic>
        <p:nvPicPr>
          <p:cNvPr id="14" name="Picture 2"/>
          <p:cNvPicPr>
            <a:picLocks noChangeAspect="1" noChangeArrowheads="1"/>
          </p:cNvPicPr>
          <p:nvPr/>
        </p:nvPicPr>
        <p:blipFill>
          <a:blip r:embed="rId2"/>
          <a:srcRect/>
          <a:stretch>
            <a:fillRect/>
          </a:stretch>
        </p:blipFill>
        <p:spPr bwMode="auto">
          <a:xfrm>
            <a:off x="1143000" y="2895600"/>
            <a:ext cx="5334000" cy="4349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593724"/>
          </a:xfrm>
        </p:spPr>
        <p:txBody>
          <a:bodyPr/>
          <a:lstStyle/>
          <a:p>
            <a:r>
              <a:rPr lang="en-US" sz="4400" dirty="0">
                <a:solidFill>
                  <a:srgbClr val="003399"/>
                </a:solidFill>
              </a:rPr>
              <a:t>Okumura Model</a:t>
            </a:r>
            <a:r>
              <a:rPr lang="en-US" dirty="0"/>
              <a:t/>
            </a:r>
            <a:br>
              <a:rPr lang="en-US" dirty="0"/>
            </a:br>
            <a:endParaRPr lang="en-US" dirty="0"/>
          </a:p>
        </p:txBody>
      </p:sp>
      <p:sp>
        <p:nvSpPr>
          <p:cNvPr id="3" name="Content Placeholder 2"/>
          <p:cNvSpPr>
            <a:spLocks noGrp="1"/>
          </p:cNvSpPr>
          <p:nvPr>
            <p:ph idx="1"/>
          </p:nvPr>
        </p:nvSpPr>
        <p:spPr>
          <a:xfrm>
            <a:off x="457199" y="990600"/>
            <a:ext cx="8526463" cy="5253038"/>
          </a:xfrm>
        </p:spPr>
        <p:txBody>
          <a:bodyPr/>
          <a:lstStyle/>
          <a:p>
            <a:r>
              <a:rPr lang="en-US" sz="2400" i="1" dirty="0">
                <a:solidFill>
                  <a:srgbClr val="3333FF"/>
                </a:solidFill>
              </a:rPr>
              <a:t>A</a:t>
            </a:r>
            <a:r>
              <a:rPr lang="en-US" sz="2400" i="1" baseline="-25000" dirty="0">
                <a:solidFill>
                  <a:srgbClr val="3333FF"/>
                </a:solidFill>
              </a:rPr>
              <a:t>mu</a:t>
            </a:r>
            <a:r>
              <a:rPr lang="en-US" sz="2400" i="1" dirty="0">
                <a:solidFill>
                  <a:srgbClr val="3333FF"/>
                </a:solidFill>
              </a:rPr>
              <a:t>(</a:t>
            </a:r>
            <a:r>
              <a:rPr lang="en-US" sz="2400" i="1" dirty="0" err="1">
                <a:solidFill>
                  <a:srgbClr val="3333FF"/>
                </a:solidFill>
              </a:rPr>
              <a:t>f,d</a:t>
            </a:r>
            <a:r>
              <a:rPr lang="en-US" sz="2400" i="1" dirty="0">
                <a:solidFill>
                  <a:srgbClr val="3333FF"/>
                </a:solidFill>
              </a:rPr>
              <a:t>)</a:t>
            </a:r>
            <a:r>
              <a:rPr lang="en-US" sz="2400" dirty="0"/>
              <a:t>  &amp; </a:t>
            </a:r>
            <a:r>
              <a:rPr lang="en-US" sz="2400" i="1" dirty="0">
                <a:solidFill>
                  <a:srgbClr val="3333FF"/>
                </a:solidFill>
              </a:rPr>
              <a:t>G</a:t>
            </a:r>
            <a:r>
              <a:rPr lang="en-US" sz="2400" i="1" baseline="-25000" dirty="0">
                <a:solidFill>
                  <a:srgbClr val="3333FF"/>
                </a:solidFill>
              </a:rPr>
              <a:t>AREA</a:t>
            </a:r>
            <a:r>
              <a:rPr lang="en-US" sz="2400" dirty="0"/>
              <a:t> have been plotted for wide range of frequencies    </a:t>
            </a:r>
            <a:endParaRPr lang="en-US" sz="2400" dirty="0" smtClean="0"/>
          </a:p>
          <a:p>
            <a:r>
              <a:rPr lang="en-US" sz="2400" b="1" dirty="0"/>
              <a:t> </a:t>
            </a:r>
            <a:r>
              <a:rPr lang="en-US" sz="2400" dirty="0" smtClean="0"/>
              <a:t>Antenna </a:t>
            </a:r>
            <a:r>
              <a:rPr lang="en-US" sz="2400" dirty="0"/>
              <a:t>gain varies at rate of </a:t>
            </a:r>
            <a:r>
              <a:rPr lang="en-US" sz="2400" dirty="0" smtClean="0"/>
              <a:t>20dB or 10dB </a:t>
            </a:r>
            <a:r>
              <a:rPr lang="en-US" sz="2400" dirty="0"/>
              <a:t>per </a:t>
            </a:r>
            <a:r>
              <a:rPr lang="en-US" sz="2400" dirty="0" smtClean="0"/>
              <a:t>decade</a:t>
            </a:r>
            <a:endParaRPr lang="en-US" dirty="0"/>
          </a:p>
          <a:p>
            <a:endParaRPr lang="en-US" dirty="0" smtClean="0"/>
          </a:p>
          <a:p>
            <a:endParaRPr lang="en-US" dirty="0" smtClean="0"/>
          </a:p>
          <a:p>
            <a:endParaRPr lang="en-US" dirty="0"/>
          </a:p>
          <a:p>
            <a:pPr marL="0" indent="0">
              <a:buNone/>
            </a:pPr>
            <a:endParaRPr lang="en-US" sz="2400" dirty="0"/>
          </a:p>
          <a:p>
            <a:pPr marL="0" indent="0">
              <a:buNone/>
            </a:pPr>
            <a:endParaRPr lang="en-US" sz="2400" b="1" dirty="0" smtClean="0"/>
          </a:p>
          <a:p>
            <a:r>
              <a:rPr lang="en-US" sz="2400" b="1" dirty="0" smtClean="0"/>
              <a:t>model </a:t>
            </a:r>
            <a:r>
              <a:rPr lang="en-US" sz="2400" b="1" dirty="0"/>
              <a:t>corrected</a:t>
            </a:r>
            <a:r>
              <a:rPr lang="en-US" sz="2400" dirty="0"/>
              <a:t> for</a:t>
            </a:r>
          </a:p>
          <a:p>
            <a:pPr marL="0" lvl="1" indent="0">
              <a:buNone/>
            </a:pPr>
            <a:r>
              <a:rPr lang="en-US" i="1" dirty="0">
                <a:solidFill>
                  <a:srgbClr val="3333FF"/>
                </a:solidFill>
                <a:sym typeface="Symbol" pitchFamily="18" charset="2"/>
              </a:rPr>
              <a:t> </a:t>
            </a:r>
            <a:r>
              <a:rPr lang="en-US" i="1" dirty="0">
                <a:sym typeface="Symbol" pitchFamily="18" charset="2"/>
              </a:rPr>
              <a:t>h</a:t>
            </a:r>
            <a:r>
              <a:rPr lang="en-US" dirty="0">
                <a:sym typeface="Symbol" pitchFamily="18" charset="2"/>
              </a:rPr>
              <a:t> = </a:t>
            </a:r>
            <a:r>
              <a:rPr lang="en-US" dirty="0"/>
              <a:t>terrain undulation </a:t>
            </a:r>
            <a:r>
              <a:rPr lang="en-US" dirty="0" smtClean="0"/>
              <a:t>height, </a:t>
            </a:r>
            <a:r>
              <a:rPr lang="en-US" dirty="0"/>
              <a:t>isolated ridge height</a:t>
            </a:r>
          </a:p>
          <a:p>
            <a:pPr marL="0" lvl="1" indent="0">
              <a:buNone/>
            </a:pPr>
            <a:r>
              <a:rPr lang="en-US" dirty="0"/>
              <a:t> average terrain </a:t>
            </a:r>
            <a:r>
              <a:rPr lang="en-US" dirty="0" smtClean="0"/>
              <a:t>slope and mixed </a:t>
            </a:r>
            <a:r>
              <a:rPr lang="en-US" dirty="0"/>
              <a:t>land/sea parameter</a:t>
            </a:r>
          </a:p>
          <a:p>
            <a:endParaRPr lang="en-US"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42</a:t>
            </a:fld>
            <a:endParaRPr lang="en-US" altLang="en-US"/>
          </a:p>
        </p:txBody>
      </p:sp>
      <p:grpSp>
        <p:nvGrpSpPr>
          <p:cNvPr id="5" name="Group 31"/>
          <p:cNvGrpSpPr>
            <a:grpSpLocks/>
          </p:cNvGrpSpPr>
          <p:nvPr/>
        </p:nvGrpSpPr>
        <p:grpSpPr bwMode="auto">
          <a:xfrm>
            <a:off x="1295400" y="2286000"/>
            <a:ext cx="7772400" cy="2362200"/>
            <a:chOff x="288" y="960"/>
            <a:chExt cx="4896" cy="1488"/>
          </a:xfrm>
        </p:grpSpPr>
        <p:grpSp>
          <p:nvGrpSpPr>
            <p:cNvPr id="6" name="Group 29"/>
            <p:cNvGrpSpPr>
              <a:grpSpLocks/>
            </p:cNvGrpSpPr>
            <p:nvPr/>
          </p:nvGrpSpPr>
          <p:grpSpPr bwMode="auto">
            <a:xfrm>
              <a:off x="288" y="960"/>
              <a:ext cx="4843" cy="485"/>
              <a:chOff x="336" y="960"/>
              <a:chExt cx="4843" cy="485"/>
            </a:xfrm>
          </p:grpSpPr>
          <p:sp>
            <p:nvSpPr>
              <p:cNvPr id="15" name="Text Box 5"/>
              <p:cNvSpPr txBox="1">
                <a:spLocks noChangeArrowheads="1"/>
              </p:cNvSpPr>
              <p:nvPr/>
            </p:nvSpPr>
            <p:spPr bwMode="auto">
              <a:xfrm>
                <a:off x="336" y="1073"/>
                <a:ext cx="737" cy="230"/>
              </a:xfrm>
              <a:prstGeom prst="rect">
                <a:avLst/>
              </a:prstGeom>
              <a:noFill/>
              <a:ln w="9525">
                <a:noFill/>
                <a:miter lim="800000"/>
                <a:headEnd/>
                <a:tailEnd/>
              </a:ln>
              <a:effectLst/>
            </p:spPr>
            <p:txBody>
              <a:bodyPr lIns="0" tIns="0" rIns="0" bIns="0">
                <a:spAutoFit/>
              </a:bodyPr>
              <a:lstStyle/>
              <a:p>
                <a:r>
                  <a:rPr lang="en-US" i="1" dirty="0">
                    <a:solidFill>
                      <a:srgbClr val="3333FF"/>
                    </a:solidFill>
                  </a:rPr>
                  <a:t>G(</a:t>
                </a:r>
                <a:r>
                  <a:rPr lang="en-US" i="1" dirty="0" err="1">
                    <a:solidFill>
                      <a:srgbClr val="3333FF"/>
                    </a:solidFill>
                  </a:rPr>
                  <a:t>h</a:t>
                </a:r>
                <a:r>
                  <a:rPr lang="en-US" i="1" baseline="-25000" dirty="0" err="1">
                    <a:solidFill>
                      <a:srgbClr val="3333FF"/>
                    </a:solidFill>
                  </a:rPr>
                  <a:t>te</a:t>
                </a:r>
                <a:r>
                  <a:rPr lang="en-US" i="1" dirty="0">
                    <a:solidFill>
                      <a:srgbClr val="3333FF"/>
                    </a:solidFill>
                  </a:rPr>
                  <a:t>)</a:t>
                </a:r>
                <a:r>
                  <a:rPr lang="en-US" dirty="0"/>
                  <a:t> =</a:t>
                </a:r>
              </a:p>
            </p:txBody>
          </p:sp>
          <p:graphicFrame>
            <p:nvGraphicFramePr>
              <p:cNvPr id="16" name="Object 7"/>
              <p:cNvGraphicFramePr>
                <a:graphicFrameLocks noChangeAspect="1"/>
              </p:cNvGraphicFramePr>
              <p:nvPr/>
            </p:nvGraphicFramePr>
            <p:xfrm>
              <a:off x="1008" y="960"/>
              <a:ext cx="847" cy="485"/>
            </p:xfrm>
            <a:graphic>
              <a:graphicData uri="http://schemas.openxmlformats.org/presentationml/2006/ole">
                <mc:AlternateContent xmlns:mc="http://schemas.openxmlformats.org/markup-compatibility/2006">
                  <mc:Choice xmlns:v="urn:schemas-microsoft-com:vml" Requires="v">
                    <p:oleObj spid="_x0000_s356360" name="Equation" r:id="rId3" imgW="685800" imgH="393700" progId="Equation.3">
                      <p:embed/>
                    </p:oleObj>
                  </mc:Choice>
                  <mc:Fallback>
                    <p:oleObj name="Equation" r:id="rId3" imgW="685800" imgH="3937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960"/>
                            <a:ext cx="847"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9"/>
              <p:cNvSpPr txBox="1">
                <a:spLocks noChangeArrowheads="1"/>
              </p:cNvSpPr>
              <p:nvPr/>
            </p:nvSpPr>
            <p:spPr bwMode="auto">
              <a:xfrm>
                <a:off x="2252" y="1073"/>
                <a:ext cx="2927" cy="174"/>
              </a:xfrm>
              <a:prstGeom prst="rect">
                <a:avLst/>
              </a:prstGeom>
              <a:noFill/>
              <a:ln w="9525">
                <a:noFill/>
                <a:miter lim="800000"/>
                <a:headEnd/>
                <a:tailEnd/>
              </a:ln>
              <a:effectLst/>
            </p:spPr>
            <p:txBody>
              <a:bodyPr lIns="0" tIns="0" rIns="0" bIns="0">
                <a:spAutoFit/>
              </a:bodyPr>
              <a:lstStyle/>
              <a:p>
                <a:r>
                  <a:rPr lang="en-US" dirty="0"/>
                  <a:t>10m &lt;</a:t>
                </a:r>
                <a:r>
                  <a:rPr lang="en-US" i="1" dirty="0">
                    <a:solidFill>
                      <a:srgbClr val="3333FF"/>
                    </a:solidFill>
                  </a:rPr>
                  <a:t> </a:t>
                </a:r>
                <a:r>
                  <a:rPr lang="en-US" i="1" dirty="0" err="1">
                    <a:solidFill>
                      <a:srgbClr val="3333FF"/>
                    </a:solidFill>
                  </a:rPr>
                  <a:t>h</a:t>
                </a:r>
                <a:r>
                  <a:rPr lang="en-US" i="1" baseline="-25000" dirty="0" err="1">
                    <a:solidFill>
                      <a:srgbClr val="3333FF"/>
                    </a:solidFill>
                  </a:rPr>
                  <a:t>te</a:t>
                </a:r>
                <a:r>
                  <a:rPr lang="en-US" baseline="-25000" dirty="0"/>
                  <a:t> </a:t>
                </a:r>
                <a:r>
                  <a:rPr lang="en-US" dirty="0"/>
                  <a:t>&lt; 1000m                </a:t>
                </a:r>
              </a:p>
            </p:txBody>
          </p:sp>
        </p:grpSp>
        <p:grpSp>
          <p:nvGrpSpPr>
            <p:cNvPr id="7" name="Group 28"/>
            <p:cNvGrpSpPr>
              <a:grpSpLocks/>
            </p:cNvGrpSpPr>
            <p:nvPr/>
          </p:nvGrpSpPr>
          <p:grpSpPr bwMode="auto">
            <a:xfrm>
              <a:off x="288" y="1466"/>
              <a:ext cx="4839" cy="485"/>
              <a:chOff x="336" y="1466"/>
              <a:chExt cx="4839" cy="485"/>
            </a:xfrm>
          </p:grpSpPr>
          <p:sp>
            <p:nvSpPr>
              <p:cNvPr id="12" name="Text Box 12"/>
              <p:cNvSpPr txBox="1">
                <a:spLocks noChangeArrowheads="1"/>
              </p:cNvSpPr>
              <p:nvPr/>
            </p:nvSpPr>
            <p:spPr bwMode="auto">
              <a:xfrm>
                <a:off x="336" y="1603"/>
                <a:ext cx="742" cy="230"/>
              </a:xfrm>
              <a:prstGeom prst="rect">
                <a:avLst/>
              </a:prstGeom>
              <a:noFill/>
              <a:ln w="9525">
                <a:noFill/>
                <a:miter lim="800000"/>
                <a:headEnd/>
                <a:tailEnd/>
              </a:ln>
              <a:effectLst/>
            </p:spPr>
            <p:txBody>
              <a:bodyPr lIns="0" tIns="0" rIns="0" bIns="0">
                <a:spAutoFit/>
              </a:bodyPr>
              <a:lstStyle/>
              <a:p>
                <a:r>
                  <a:rPr lang="en-US" i="1">
                    <a:solidFill>
                      <a:srgbClr val="3333FF"/>
                    </a:solidFill>
                  </a:rPr>
                  <a:t>G(h</a:t>
                </a:r>
                <a:r>
                  <a:rPr lang="en-US" i="1" baseline="-25000">
                    <a:solidFill>
                      <a:srgbClr val="3333FF"/>
                    </a:solidFill>
                  </a:rPr>
                  <a:t>re</a:t>
                </a:r>
                <a:r>
                  <a:rPr lang="en-US" i="1">
                    <a:solidFill>
                      <a:srgbClr val="3333FF"/>
                    </a:solidFill>
                  </a:rPr>
                  <a:t>)</a:t>
                </a:r>
                <a:r>
                  <a:rPr lang="en-US"/>
                  <a:t> =</a:t>
                </a:r>
              </a:p>
            </p:txBody>
          </p:sp>
          <p:graphicFrame>
            <p:nvGraphicFramePr>
              <p:cNvPr id="13" name="Object 12"/>
              <p:cNvGraphicFramePr>
                <a:graphicFrameLocks noChangeAspect="1"/>
              </p:cNvGraphicFramePr>
              <p:nvPr/>
            </p:nvGraphicFramePr>
            <p:xfrm>
              <a:off x="960" y="1466"/>
              <a:ext cx="751" cy="485"/>
            </p:xfrm>
            <a:graphic>
              <a:graphicData uri="http://schemas.openxmlformats.org/presentationml/2006/ole">
                <mc:AlternateContent xmlns:mc="http://schemas.openxmlformats.org/markup-compatibility/2006">
                  <mc:Choice xmlns:v="urn:schemas-microsoft-com:vml" Requires="v">
                    <p:oleObj spid="_x0000_s356361" name="Equation" r:id="rId5" imgW="609336" imgH="393529" progId="Equation.3">
                      <p:embed/>
                    </p:oleObj>
                  </mc:Choice>
                  <mc:Fallback>
                    <p:oleObj name="Equation" r:id="rId5" imgW="609336"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466"/>
                            <a:ext cx="751"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4"/>
              <p:cNvSpPr txBox="1">
                <a:spLocks noChangeArrowheads="1"/>
              </p:cNvSpPr>
              <p:nvPr/>
            </p:nvSpPr>
            <p:spPr bwMode="auto">
              <a:xfrm>
                <a:off x="2252" y="1599"/>
                <a:ext cx="2923" cy="174"/>
              </a:xfrm>
              <a:prstGeom prst="rect">
                <a:avLst/>
              </a:prstGeom>
              <a:noFill/>
              <a:ln w="9525">
                <a:noFill/>
                <a:miter lim="800000"/>
                <a:headEnd/>
                <a:tailEnd/>
              </a:ln>
              <a:effectLst/>
            </p:spPr>
            <p:txBody>
              <a:bodyPr lIns="0" tIns="0" rIns="0" bIns="0">
                <a:spAutoFit/>
              </a:bodyPr>
              <a:lstStyle/>
              <a:p>
                <a:r>
                  <a:rPr lang="en-US" i="1" dirty="0" err="1">
                    <a:solidFill>
                      <a:srgbClr val="3333FF"/>
                    </a:solidFill>
                  </a:rPr>
                  <a:t>h</a:t>
                </a:r>
                <a:r>
                  <a:rPr lang="en-US" i="1" baseline="-25000" dirty="0" err="1">
                    <a:solidFill>
                      <a:srgbClr val="3333FF"/>
                    </a:solidFill>
                  </a:rPr>
                  <a:t>re</a:t>
                </a:r>
                <a:r>
                  <a:rPr lang="en-US" baseline="-25000" dirty="0"/>
                  <a:t> </a:t>
                </a:r>
                <a:r>
                  <a:rPr lang="en-US" dirty="0">
                    <a:sym typeface="Symbol" pitchFamily="18" charset="2"/>
                  </a:rPr>
                  <a:t></a:t>
                </a:r>
                <a:r>
                  <a:rPr lang="en-US" dirty="0"/>
                  <a:t> 3m                                 </a:t>
                </a:r>
              </a:p>
            </p:txBody>
          </p:sp>
        </p:grpSp>
        <p:grpSp>
          <p:nvGrpSpPr>
            <p:cNvPr id="8" name="Group 27"/>
            <p:cNvGrpSpPr>
              <a:grpSpLocks/>
            </p:cNvGrpSpPr>
            <p:nvPr/>
          </p:nvGrpSpPr>
          <p:grpSpPr bwMode="auto">
            <a:xfrm>
              <a:off x="288" y="1973"/>
              <a:ext cx="4896" cy="475"/>
              <a:chOff x="288" y="1973"/>
              <a:chExt cx="4896" cy="475"/>
            </a:xfrm>
          </p:grpSpPr>
          <p:sp>
            <p:nvSpPr>
              <p:cNvPr id="9" name="Text Box 16"/>
              <p:cNvSpPr txBox="1">
                <a:spLocks noChangeArrowheads="1"/>
              </p:cNvSpPr>
              <p:nvPr/>
            </p:nvSpPr>
            <p:spPr bwMode="auto">
              <a:xfrm>
                <a:off x="288" y="2083"/>
                <a:ext cx="790" cy="230"/>
              </a:xfrm>
              <a:prstGeom prst="rect">
                <a:avLst/>
              </a:prstGeom>
              <a:noFill/>
              <a:ln w="9525">
                <a:noFill/>
                <a:miter lim="800000"/>
                <a:headEnd/>
                <a:tailEnd/>
              </a:ln>
              <a:effectLst/>
            </p:spPr>
            <p:txBody>
              <a:bodyPr lIns="0" tIns="0" rIns="0" bIns="0">
                <a:spAutoFit/>
              </a:bodyPr>
              <a:lstStyle/>
              <a:p>
                <a:r>
                  <a:rPr lang="en-US" i="1" dirty="0">
                    <a:solidFill>
                      <a:srgbClr val="3333FF"/>
                    </a:solidFill>
                  </a:rPr>
                  <a:t>G(</a:t>
                </a:r>
                <a:r>
                  <a:rPr lang="en-US" i="1" dirty="0" err="1">
                    <a:solidFill>
                      <a:srgbClr val="3333FF"/>
                    </a:solidFill>
                  </a:rPr>
                  <a:t>h</a:t>
                </a:r>
                <a:r>
                  <a:rPr lang="en-US" i="1" baseline="-25000" dirty="0" err="1">
                    <a:solidFill>
                      <a:srgbClr val="3333FF"/>
                    </a:solidFill>
                  </a:rPr>
                  <a:t>re</a:t>
                </a:r>
                <a:r>
                  <a:rPr lang="en-US" i="1" dirty="0">
                    <a:solidFill>
                      <a:srgbClr val="3333FF"/>
                    </a:solidFill>
                  </a:rPr>
                  <a:t>)</a:t>
                </a:r>
                <a:r>
                  <a:rPr lang="en-US" dirty="0"/>
                  <a:t> =</a:t>
                </a:r>
              </a:p>
            </p:txBody>
          </p:sp>
          <p:graphicFrame>
            <p:nvGraphicFramePr>
              <p:cNvPr id="10" name="Object 17"/>
              <p:cNvGraphicFramePr>
                <a:graphicFrameLocks noChangeAspect="1"/>
              </p:cNvGraphicFramePr>
              <p:nvPr/>
            </p:nvGraphicFramePr>
            <p:xfrm>
              <a:off x="960" y="1973"/>
              <a:ext cx="751" cy="475"/>
            </p:xfrm>
            <a:graphic>
              <a:graphicData uri="http://schemas.openxmlformats.org/presentationml/2006/ole">
                <mc:AlternateContent xmlns:mc="http://schemas.openxmlformats.org/markup-compatibility/2006">
                  <mc:Choice xmlns:v="urn:schemas-microsoft-com:vml" Requires="v">
                    <p:oleObj spid="_x0000_s356362" name="Equation" r:id="rId7" imgW="622030" imgH="393529" progId="Equation.3">
                      <p:embed/>
                    </p:oleObj>
                  </mc:Choice>
                  <mc:Fallback>
                    <p:oleObj name="Equation" r:id="rId7" imgW="622030" imgH="393529"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1973"/>
                            <a:ext cx="751" cy="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8"/>
              <p:cNvSpPr txBox="1">
                <a:spLocks noChangeArrowheads="1"/>
              </p:cNvSpPr>
              <p:nvPr/>
            </p:nvSpPr>
            <p:spPr bwMode="auto">
              <a:xfrm>
                <a:off x="2252" y="2083"/>
                <a:ext cx="2932" cy="174"/>
              </a:xfrm>
              <a:prstGeom prst="rect">
                <a:avLst/>
              </a:prstGeom>
              <a:noFill/>
              <a:ln w="9525">
                <a:noFill/>
                <a:miter lim="800000"/>
                <a:headEnd/>
                <a:tailEnd/>
              </a:ln>
              <a:effectLst/>
            </p:spPr>
            <p:txBody>
              <a:bodyPr lIns="0" tIns="0" rIns="0" bIns="0">
                <a:spAutoFit/>
              </a:bodyPr>
              <a:lstStyle/>
              <a:p>
                <a:r>
                  <a:rPr lang="en-US" dirty="0"/>
                  <a:t>3m &lt; </a:t>
                </a:r>
                <a:r>
                  <a:rPr lang="en-US" i="1" dirty="0" err="1">
                    <a:solidFill>
                      <a:srgbClr val="3333FF"/>
                    </a:solidFill>
                  </a:rPr>
                  <a:t>h</a:t>
                </a:r>
                <a:r>
                  <a:rPr lang="en-US" i="1" baseline="-25000" dirty="0" err="1">
                    <a:solidFill>
                      <a:srgbClr val="3333FF"/>
                    </a:solidFill>
                  </a:rPr>
                  <a:t>re</a:t>
                </a:r>
                <a:r>
                  <a:rPr lang="en-US" i="1" baseline="-25000" dirty="0">
                    <a:solidFill>
                      <a:srgbClr val="3333FF"/>
                    </a:solidFill>
                  </a:rPr>
                  <a:t> </a:t>
                </a:r>
                <a:r>
                  <a:rPr lang="en-US" dirty="0">
                    <a:sym typeface="Symbol" pitchFamily="18" charset="2"/>
                  </a:rPr>
                  <a:t>&lt;10</a:t>
                </a:r>
                <a:r>
                  <a:rPr lang="en-US" dirty="0"/>
                  <a:t>m                       </a:t>
                </a:r>
              </a:p>
            </p:txBody>
          </p:sp>
        </p:grpSp>
      </p:grpSp>
    </p:spTree>
    <p:extLst>
      <p:ext uri="{BB962C8B-B14F-4D97-AF65-F5344CB8AC3E}">
        <p14:creationId xmlns:p14="http://schemas.microsoft.com/office/powerpoint/2010/main" val="7146461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7B4017-4E2D-4641-91CD-A7F4504DF9F8}" type="slidenum">
              <a:rPr lang="en-US" altLang="en-US" smtClean="0"/>
              <a:pPr/>
              <a:t>43</a:t>
            </a:fld>
            <a:endParaRPr lang="en-US" altLang="en-US"/>
          </a:p>
        </p:txBody>
      </p:sp>
      <p:sp>
        <p:nvSpPr>
          <p:cNvPr id="5" name="Slide Number Placeholder 5"/>
          <p:cNvSpPr txBox="1">
            <a:spLocks/>
          </p:cNvSpPr>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CA2130-13B5-4BCA-958F-121588A16DC9}" type="slidenum">
              <a:rPr kumimoji="0" lang="en-US" sz="12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dirty="0">
              <a:ln>
                <a:noFill/>
              </a:ln>
              <a:solidFill>
                <a:schemeClr val="tx1"/>
              </a:solidFill>
              <a:effectLst/>
              <a:uLnTx/>
              <a:uFillTx/>
              <a:latin typeface="Arial" charset="0"/>
              <a:ea typeface="+mn-ea"/>
              <a:cs typeface="+mn-cs"/>
            </a:endParaRPr>
          </a:p>
        </p:txBody>
      </p:sp>
      <p:grpSp>
        <p:nvGrpSpPr>
          <p:cNvPr id="2" name="Group 152"/>
          <p:cNvGrpSpPr>
            <a:grpSpLocks/>
          </p:cNvGrpSpPr>
          <p:nvPr/>
        </p:nvGrpSpPr>
        <p:grpSpPr bwMode="auto">
          <a:xfrm>
            <a:off x="762000" y="-228600"/>
            <a:ext cx="7324725" cy="6607175"/>
            <a:chOff x="480" y="-34"/>
            <a:chExt cx="4614" cy="4162"/>
          </a:xfrm>
        </p:grpSpPr>
        <p:grpSp>
          <p:nvGrpSpPr>
            <p:cNvPr id="6" name="Group 150"/>
            <p:cNvGrpSpPr>
              <a:grpSpLocks/>
            </p:cNvGrpSpPr>
            <p:nvPr/>
          </p:nvGrpSpPr>
          <p:grpSpPr bwMode="auto">
            <a:xfrm>
              <a:off x="480" y="-34"/>
              <a:ext cx="4614" cy="4162"/>
              <a:chOff x="480" y="-34"/>
              <a:chExt cx="4614" cy="4162"/>
            </a:xfrm>
          </p:grpSpPr>
          <p:grpSp>
            <p:nvGrpSpPr>
              <p:cNvPr id="7" name="Group 139"/>
              <p:cNvGrpSpPr>
                <a:grpSpLocks/>
              </p:cNvGrpSpPr>
              <p:nvPr/>
            </p:nvGrpSpPr>
            <p:grpSpPr bwMode="auto">
              <a:xfrm>
                <a:off x="480" y="638"/>
                <a:ext cx="624" cy="3128"/>
                <a:chOff x="528" y="590"/>
                <a:chExt cx="624" cy="3128"/>
              </a:xfrm>
            </p:grpSpPr>
            <p:sp>
              <p:nvSpPr>
                <p:cNvPr id="47" name="Text Box 31"/>
                <p:cNvSpPr txBox="1">
                  <a:spLocks noChangeAspect="1" noChangeArrowheads="1"/>
                </p:cNvSpPr>
                <p:nvPr/>
              </p:nvSpPr>
              <p:spPr bwMode="auto">
                <a:xfrm>
                  <a:off x="876" y="590"/>
                  <a:ext cx="276" cy="3128"/>
                </a:xfrm>
                <a:prstGeom prst="rect">
                  <a:avLst/>
                </a:prstGeom>
                <a:noFill/>
                <a:ln w="9525">
                  <a:noFill/>
                  <a:miter lim="800000"/>
                  <a:headEnd/>
                  <a:tailEnd/>
                </a:ln>
                <a:effectLst/>
              </p:spPr>
              <p:txBody>
                <a:bodyPr lIns="0" tIns="0" rIns="0" bIns="0">
                  <a:spAutoFit/>
                </a:bodyPr>
                <a:lstStyle/>
                <a:p>
                  <a:r>
                    <a:rPr lang="en-US" dirty="0">
                      <a:solidFill>
                        <a:srgbClr val="008000"/>
                      </a:solidFill>
                    </a:rPr>
                    <a:t>70</a:t>
                  </a:r>
                </a:p>
                <a:p>
                  <a:pPr>
                    <a:lnSpc>
                      <a:spcPct val="210000"/>
                    </a:lnSpc>
                  </a:pPr>
                  <a:r>
                    <a:rPr lang="en-US" dirty="0">
                      <a:solidFill>
                        <a:srgbClr val="008000"/>
                      </a:solidFill>
                    </a:rPr>
                    <a:t>60</a:t>
                  </a:r>
                </a:p>
                <a:p>
                  <a:pPr>
                    <a:lnSpc>
                      <a:spcPct val="210000"/>
                    </a:lnSpc>
                  </a:pPr>
                  <a:r>
                    <a:rPr lang="en-US" dirty="0">
                      <a:solidFill>
                        <a:srgbClr val="008000"/>
                      </a:solidFill>
                    </a:rPr>
                    <a:t>50</a:t>
                  </a:r>
                </a:p>
                <a:p>
                  <a:pPr>
                    <a:lnSpc>
                      <a:spcPct val="210000"/>
                    </a:lnSpc>
                  </a:pPr>
                  <a:r>
                    <a:rPr lang="en-US" dirty="0">
                      <a:solidFill>
                        <a:srgbClr val="008000"/>
                      </a:solidFill>
                    </a:rPr>
                    <a:t>40</a:t>
                  </a:r>
                </a:p>
                <a:p>
                  <a:pPr>
                    <a:lnSpc>
                      <a:spcPct val="210000"/>
                    </a:lnSpc>
                  </a:pPr>
                  <a:r>
                    <a:rPr lang="en-US" dirty="0">
                      <a:solidFill>
                        <a:srgbClr val="008000"/>
                      </a:solidFill>
                    </a:rPr>
                    <a:t>30</a:t>
                  </a:r>
                </a:p>
                <a:p>
                  <a:pPr>
                    <a:lnSpc>
                      <a:spcPct val="210000"/>
                    </a:lnSpc>
                  </a:pPr>
                  <a:r>
                    <a:rPr lang="en-US" dirty="0">
                      <a:solidFill>
                        <a:srgbClr val="008000"/>
                      </a:solidFill>
                    </a:rPr>
                    <a:t>20</a:t>
                  </a:r>
                </a:p>
                <a:p>
                  <a:pPr>
                    <a:lnSpc>
                      <a:spcPct val="210000"/>
                    </a:lnSpc>
                  </a:pPr>
                  <a:r>
                    <a:rPr lang="en-US" dirty="0">
                      <a:solidFill>
                        <a:srgbClr val="008000"/>
                      </a:solidFill>
                    </a:rPr>
                    <a:t>10</a:t>
                  </a:r>
                </a:p>
              </p:txBody>
            </p:sp>
            <p:sp>
              <p:nvSpPr>
                <p:cNvPr id="48" name="Text Box 32"/>
                <p:cNvSpPr txBox="1">
                  <a:spLocks noChangeAspect="1" noChangeArrowheads="1"/>
                </p:cNvSpPr>
                <p:nvPr/>
              </p:nvSpPr>
              <p:spPr bwMode="auto">
                <a:xfrm rot="-5400000">
                  <a:off x="-496" y="1998"/>
                  <a:ext cx="2277" cy="230"/>
                </a:xfrm>
                <a:prstGeom prst="rect">
                  <a:avLst/>
                </a:prstGeom>
                <a:noFill/>
                <a:ln w="9525">
                  <a:noFill/>
                  <a:miter lim="800000"/>
                  <a:headEnd/>
                  <a:tailEnd/>
                </a:ln>
                <a:effectLst/>
              </p:spPr>
              <p:txBody>
                <a:bodyPr lIns="0" tIns="0" rIns="0" bIns="0">
                  <a:spAutoFit/>
                </a:bodyPr>
                <a:lstStyle/>
                <a:p>
                  <a:pPr algn="ctr"/>
                  <a:r>
                    <a:rPr lang="en-US" i="1" dirty="0">
                      <a:solidFill>
                        <a:srgbClr val="008000"/>
                      </a:solidFill>
                    </a:rPr>
                    <a:t>A</a:t>
                  </a:r>
                  <a:r>
                    <a:rPr lang="en-US" i="1" baseline="-25000" dirty="0">
                      <a:solidFill>
                        <a:srgbClr val="008000"/>
                      </a:solidFill>
                    </a:rPr>
                    <a:t>mu</a:t>
                  </a:r>
                  <a:r>
                    <a:rPr lang="en-US" i="1" dirty="0">
                      <a:solidFill>
                        <a:srgbClr val="008000"/>
                      </a:solidFill>
                    </a:rPr>
                    <a:t>(</a:t>
                  </a:r>
                  <a:r>
                    <a:rPr lang="en-US" i="1" dirty="0" err="1">
                      <a:solidFill>
                        <a:srgbClr val="008000"/>
                      </a:solidFill>
                    </a:rPr>
                    <a:t>f,d</a:t>
                  </a:r>
                  <a:r>
                    <a:rPr lang="en-US" i="1" dirty="0">
                      <a:solidFill>
                        <a:srgbClr val="008000"/>
                      </a:solidFill>
                    </a:rPr>
                    <a:t>) (dB)</a:t>
                  </a:r>
                  <a:endParaRPr lang="en-US" i="1" dirty="0">
                    <a:solidFill>
                      <a:srgbClr val="008000"/>
                    </a:solidFill>
                    <a:sym typeface="Symbol" pitchFamily="18" charset="2"/>
                  </a:endParaRPr>
                </a:p>
              </p:txBody>
            </p:sp>
          </p:grpSp>
          <p:grpSp>
            <p:nvGrpSpPr>
              <p:cNvPr id="8" name="Group 149"/>
              <p:cNvGrpSpPr>
                <a:grpSpLocks/>
              </p:cNvGrpSpPr>
              <p:nvPr/>
            </p:nvGrpSpPr>
            <p:grpSpPr bwMode="auto">
              <a:xfrm>
                <a:off x="645" y="-34"/>
                <a:ext cx="4449" cy="4162"/>
                <a:chOff x="645" y="-34"/>
                <a:chExt cx="4449" cy="4162"/>
              </a:xfrm>
            </p:grpSpPr>
            <p:grpSp>
              <p:nvGrpSpPr>
                <p:cNvPr id="12" name="Group 148"/>
                <p:cNvGrpSpPr>
                  <a:grpSpLocks/>
                </p:cNvGrpSpPr>
                <p:nvPr/>
              </p:nvGrpSpPr>
              <p:grpSpPr bwMode="auto">
                <a:xfrm>
                  <a:off x="645" y="3783"/>
                  <a:ext cx="4449" cy="345"/>
                  <a:chOff x="645" y="3783"/>
                  <a:chExt cx="4449" cy="345"/>
                </a:xfrm>
              </p:grpSpPr>
              <p:grpSp>
                <p:nvGrpSpPr>
                  <p:cNvPr id="13" name="Group 131"/>
                  <p:cNvGrpSpPr>
                    <a:grpSpLocks/>
                  </p:cNvGrpSpPr>
                  <p:nvPr/>
                </p:nvGrpSpPr>
                <p:grpSpPr bwMode="auto">
                  <a:xfrm>
                    <a:off x="645" y="3893"/>
                    <a:ext cx="4449" cy="235"/>
                    <a:chOff x="687" y="3783"/>
                    <a:chExt cx="4449" cy="235"/>
                  </a:xfrm>
                </p:grpSpPr>
                <p:sp>
                  <p:nvSpPr>
                    <p:cNvPr id="45" name="Text Box 34"/>
                    <p:cNvSpPr txBox="1">
                      <a:spLocks noChangeAspect="1" noChangeArrowheads="1"/>
                    </p:cNvSpPr>
                    <p:nvPr/>
                  </p:nvSpPr>
                  <p:spPr bwMode="auto">
                    <a:xfrm>
                      <a:off x="687" y="3783"/>
                      <a:ext cx="3819" cy="179"/>
                    </a:xfrm>
                    <a:prstGeom prst="rect">
                      <a:avLst/>
                    </a:prstGeom>
                    <a:noFill/>
                    <a:ln w="9525">
                      <a:noFill/>
                      <a:miter lim="800000"/>
                      <a:headEnd/>
                      <a:tailEnd/>
                    </a:ln>
                    <a:effectLst/>
                  </p:spPr>
                  <p:txBody>
                    <a:bodyPr wrap="square" lIns="0" tIns="0" rIns="0" bIns="0">
                      <a:spAutoFit/>
                    </a:bodyPr>
                    <a:lstStyle/>
                    <a:p>
                      <a:r>
                        <a:rPr lang="en-US" dirty="0"/>
                        <a:t> </a:t>
                      </a:r>
                      <a:r>
                        <a:rPr lang="en-US" dirty="0" smtClean="0"/>
                        <a:t>       </a:t>
                      </a:r>
                      <a:r>
                        <a:rPr lang="en-US" dirty="0"/>
                        <a:t>100       200 </a:t>
                      </a:r>
                      <a:r>
                        <a:rPr lang="en-US" dirty="0" smtClean="0"/>
                        <a:t> 300   500  700 </a:t>
                      </a:r>
                      <a:r>
                        <a:rPr lang="en-US" dirty="0"/>
                        <a:t>1000  </a:t>
                      </a:r>
                      <a:r>
                        <a:rPr lang="en-US" dirty="0" smtClean="0"/>
                        <a:t>   2000       3000</a:t>
                      </a:r>
                      <a:endParaRPr lang="en-US" dirty="0"/>
                    </a:p>
                  </p:txBody>
                </p:sp>
                <p:sp>
                  <p:nvSpPr>
                    <p:cNvPr id="46" name="Text Box 35"/>
                    <p:cNvSpPr txBox="1">
                      <a:spLocks noChangeAspect="1" noChangeArrowheads="1"/>
                    </p:cNvSpPr>
                    <p:nvPr/>
                  </p:nvSpPr>
                  <p:spPr bwMode="auto">
                    <a:xfrm>
                      <a:off x="4443" y="3788"/>
                      <a:ext cx="693" cy="230"/>
                    </a:xfrm>
                    <a:prstGeom prst="rect">
                      <a:avLst/>
                    </a:prstGeom>
                    <a:noFill/>
                    <a:ln w="9525">
                      <a:noFill/>
                      <a:miter lim="800000"/>
                      <a:headEnd/>
                      <a:tailEnd/>
                    </a:ln>
                    <a:effectLst/>
                  </p:spPr>
                  <p:txBody>
                    <a:bodyPr lIns="0" tIns="0" rIns="0" bIns="0">
                      <a:spAutoFit/>
                    </a:bodyPr>
                    <a:lstStyle/>
                    <a:p>
                      <a:r>
                        <a:rPr lang="en-US" i="1" dirty="0">
                          <a:sym typeface="Symbol" pitchFamily="18" charset="2"/>
                        </a:rPr>
                        <a:t>f</a:t>
                      </a:r>
                      <a:r>
                        <a:rPr lang="en-US" dirty="0">
                          <a:sym typeface="Symbol" pitchFamily="18" charset="2"/>
                        </a:rPr>
                        <a:t> (MHz)</a:t>
                      </a:r>
                    </a:p>
                  </p:txBody>
                </p:sp>
              </p:grpSp>
              <p:grpSp>
                <p:nvGrpSpPr>
                  <p:cNvPr id="14" name="Group 90"/>
                  <p:cNvGrpSpPr>
                    <a:grpSpLocks noChangeAspect="1"/>
                  </p:cNvGrpSpPr>
                  <p:nvPr/>
                </p:nvGrpSpPr>
                <p:grpSpPr bwMode="auto">
                  <a:xfrm>
                    <a:off x="741" y="3783"/>
                    <a:ext cx="2640" cy="102"/>
                    <a:chOff x="1536" y="3168"/>
                    <a:chExt cx="2640" cy="96"/>
                  </a:xfrm>
                </p:grpSpPr>
                <p:sp>
                  <p:nvSpPr>
                    <p:cNvPr id="36" name="Line 51"/>
                    <p:cNvSpPr>
                      <a:spLocks noChangeAspect="1" noChangeShapeType="1"/>
                    </p:cNvSpPr>
                    <p:nvPr/>
                  </p:nvSpPr>
                  <p:spPr bwMode="auto">
                    <a:xfrm>
                      <a:off x="1536" y="3168"/>
                      <a:ext cx="0" cy="96"/>
                    </a:xfrm>
                    <a:prstGeom prst="line">
                      <a:avLst/>
                    </a:prstGeom>
                    <a:noFill/>
                    <a:ln w="9525">
                      <a:solidFill>
                        <a:schemeClr val="tx1"/>
                      </a:solidFill>
                      <a:round/>
                      <a:headEnd/>
                      <a:tailEnd/>
                    </a:ln>
                    <a:effectLst/>
                  </p:spPr>
                  <p:txBody>
                    <a:bodyPr lIns="0" tIns="0" rIns="0" bIns="0"/>
                    <a:lstStyle/>
                    <a:p>
                      <a:endParaRPr lang="en-US"/>
                    </a:p>
                  </p:txBody>
                </p:sp>
                <p:grpSp>
                  <p:nvGrpSpPr>
                    <p:cNvPr id="15" name="Group 65"/>
                    <p:cNvGrpSpPr>
                      <a:grpSpLocks noChangeAspect="1"/>
                    </p:cNvGrpSpPr>
                    <p:nvPr/>
                  </p:nvGrpSpPr>
                  <p:grpSpPr bwMode="auto">
                    <a:xfrm>
                      <a:off x="1824" y="3168"/>
                      <a:ext cx="2352" cy="96"/>
                      <a:chOff x="1968" y="3168"/>
                      <a:chExt cx="2352" cy="96"/>
                    </a:xfrm>
                  </p:grpSpPr>
                  <p:sp>
                    <p:nvSpPr>
                      <p:cNvPr id="38" name="Line 52"/>
                      <p:cNvSpPr>
                        <a:spLocks noChangeAspect="1" noChangeShapeType="1"/>
                      </p:cNvSpPr>
                      <p:nvPr/>
                    </p:nvSpPr>
                    <p:spPr bwMode="auto">
                      <a:xfrm>
                        <a:off x="1968" y="3168"/>
                        <a:ext cx="0" cy="96"/>
                      </a:xfrm>
                      <a:prstGeom prst="line">
                        <a:avLst/>
                      </a:prstGeom>
                      <a:noFill/>
                      <a:ln w="9525">
                        <a:solidFill>
                          <a:schemeClr val="tx1"/>
                        </a:solidFill>
                        <a:round/>
                        <a:headEnd/>
                        <a:tailEnd/>
                      </a:ln>
                      <a:effectLst/>
                    </p:spPr>
                    <p:txBody>
                      <a:bodyPr lIns="0" tIns="0" rIns="0" bIns="0"/>
                      <a:lstStyle/>
                      <a:p>
                        <a:endParaRPr lang="en-US"/>
                      </a:p>
                    </p:txBody>
                  </p:sp>
                  <p:sp>
                    <p:nvSpPr>
                      <p:cNvPr id="39" name="Line 53"/>
                      <p:cNvSpPr>
                        <a:spLocks noChangeAspect="1" noChangeShapeType="1"/>
                      </p:cNvSpPr>
                      <p:nvPr/>
                    </p:nvSpPr>
                    <p:spPr bwMode="auto">
                      <a:xfrm>
                        <a:off x="2544" y="3168"/>
                        <a:ext cx="0" cy="96"/>
                      </a:xfrm>
                      <a:prstGeom prst="line">
                        <a:avLst/>
                      </a:prstGeom>
                      <a:noFill/>
                      <a:ln w="9525">
                        <a:solidFill>
                          <a:schemeClr val="tx1"/>
                        </a:solidFill>
                        <a:round/>
                        <a:headEnd/>
                        <a:tailEnd/>
                      </a:ln>
                      <a:effectLst/>
                    </p:spPr>
                    <p:txBody>
                      <a:bodyPr lIns="0" tIns="0" rIns="0" bIns="0"/>
                      <a:lstStyle/>
                      <a:p>
                        <a:endParaRPr lang="en-US"/>
                      </a:p>
                    </p:txBody>
                  </p:sp>
                  <p:sp>
                    <p:nvSpPr>
                      <p:cNvPr id="40" name="Line 55"/>
                      <p:cNvSpPr>
                        <a:spLocks noChangeAspect="1" noChangeShapeType="1"/>
                      </p:cNvSpPr>
                      <p:nvPr/>
                    </p:nvSpPr>
                    <p:spPr bwMode="auto">
                      <a:xfrm>
                        <a:off x="2832" y="3168"/>
                        <a:ext cx="0" cy="96"/>
                      </a:xfrm>
                      <a:prstGeom prst="line">
                        <a:avLst/>
                      </a:prstGeom>
                      <a:noFill/>
                      <a:ln w="9525">
                        <a:solidFill>
                          <a:schemeClr val="tx1"/>
                        </a:solidFill>
                        <a:round/>
                        <a:headEnd/>
                        <a:tailEnd/>
                      </a:ln>
                      <a:effectLst/>
                    </p:spPr>
                    <p:txBody>
                      <a:bodyPr lIns="0" tIns="0" rIns="0" bIns="0"/>
                      <a:lstStyle/>
                      <a:p>
                        <a:endParaRPr lang="en-US"/>
                      </a:p>
                    </p:txBody>
                  </p:sp>
                  <p:sp>
                    <p:nvSpPr>
                      <p:cNvPr id="41" name="Line 56"/>
                      <p:cNvSpPr>
                        <a:spLocks noChangeAspect="1" noChangeShapeType="1"/>
                      </p:cNvSpPr>
                      <p:nvPr/>
                    </p:nvSpPr>
                    <p:spPr bwMode="auto">
                      <a:xfrm>
                        <a:off x="3216" y="3168"/>
                        <a:ext cx="0" cy="96"/>
                      </a:xfrm>
                      <a:prstGeom prst="line">
                        <a:avLst/>
                      </a:prstGeom>
                      <a:noFill/>
                      <a:ln w="9525">
                        <a:solidFill>
                          <a:schemeClr val="tx1"/>
                        </a:solidFill>
                        <a:round/>
                        <a:headEnd/>
                        <a:tailEnd/>
                      </a:ln>
                      <a:effectLst/>
                    </p:spPr>
                    <p:txBody>
                      <a:bodyPr lIns="0" tIns="0" rIns="0" bIns="0"/>
                      <a:lstStyle/>
                      <a:p>
                        <a:endParaRPr lang="en-US"/>
                      </a:p>
                    </p:txBody>
                  </p:sp>
                  <p:sp>
                    <p:nvSpPr>
                      <p:cNvPr id="42" name="Line 57"/>
                      <p:cNvSpPr>
                        <a:spLocks noChangeAspect="1" noChangeShapeType="1"/>
                      </p:cNvSpPr>
                      <p:nvPr/>
                    </p:nvSpPr>
                    <p:spPr bwMode="auto">
                      <a:xfrm>
                        <a:off x="3504" y="3168"/>
                        <a:ext cx="0" cy="96"/>
                      </a:xfrm>
                      <a:prstGeom prst="line">
                        <a:avLst/>
                      </a:prstGeom>
                      <a:noFill/>
                      <a:ln w="9525">
                        <a:solidFill>
                          <a:schemeClr val="tx1"/>
                        </a:solidFill>
                        <a:round/>
                        <a:headEnd/>
                        <a:tailEnd/>
                      </a:ln>
                      <a:effectLst/>
                    </p:spPr>
                    <p:txBody>
                      <a:bodyPr lIns="0" tIns="0" rIns="0" bIns="0"/>
                      <a:lstStyle/>
                      <a:p>
                        <a:endParaRPr lang="en-US"/>
                      </a:p>
                    </p:txBody>
                  </p:sp>
                  <p:sp>
                    <p:nvSpPr>
                      <p:cNvPr id="43" name="Line 58"/>
                      <p:cNvSpPr>
                        <a:spLocks noChangeAspect="1" noChangeShapeType="1"/>
                      </p:cNvSpPr>
                      <p:nvPr/>
                    </p:nvSpPr>
                    <p:spPr bwMode="auto">
                      <a:xfrm>
                        <a:off x="3792" y="3168"/>
                        <a:ext cx="0" cy="96"/>
                      </a:xfrm>
                      <a:prstGeom prst="line">
                        <a:avLst/>
                      </a:prstGeom>
                      <a:noFill/>
                      <a:ln w="9525">
                        <a:solidFill>
                          <a:schemeClr val="tx1"/>
                        </a:solidFill>
                        <a:round/>
                        <a:headEnd/>
                        <a:tailEnd/>
                      </a:ln>
                      <a:effectLst/>
                    </p:spPr>
                    <p:txBody>
                      <a:bodyPr lIns="0" tIns="0" rIns="0" bIns="0"/>
                      <a:lstStyle/>
                      <a:p>
                        <a:endParaRPr lang="en-US"/>
                      </a:p>
                    </p:txBody>
                  </p:sp>
                  <p:sp>
                    <p:nvSpPr>
                      <p:cNvPr id="44" name="Line 59"/>
                      <p:cNvSpPr>
                        <a:spLocks noChangeAspect="1" noChangeShapeType="1"/>
                      </p:cNvSpPr>
                      <p:nvPr/>
                    </p:nvSpPr>
                    <p:spPr bwMode="auto">
                      <a:xfrm>
                        <a:off x="4320" y="3168"/>
                        <a:ext cx="0" cy="96"/>
                      </a:xfrm>
                      <a:prstGeom prst="line">
                        <a:avLst/>
                      </a:prstGeom>
                      <a:noFill/>
                      <a:ln w="9525">
                        <a:solidFill>
                          <a:schemeClr val="tx1"/>
                        </a:solidFill>
                        <a:round/>
                        <a:headEnd/>
                        <a:tailEnd/>
                      </a:ln>
                      <a:effectLst/>
                    </p:spPr>
                    <p:txBody>
                      <a:bodyPr lIns="0" tIns="0" rIns="0" bIns="0"/>
                      <a:lstStyle/>
                      <a:p>
                        <a:endParaRPr lang="en-US"/>
                      </a:p>
                    </p:txBody>
                  </p:sp>
                </p:grpSp>
              </p:grpSp>
            </p:grpSp>
            <p:grpSp>
              <p:nvGrpSpPr>
                <p:cNvPr id="17" name="Group 147"/>
                <p:cNvGrpSpPr>
                  <a:grpSpLocks/>
                </p:cNvGrpSpPr>
                <p:nvPr/>
              </p:nvGrpSpPr>
              <p:grpSpPr bwMode="auto">
                <a:xfrm>
                  <a:off x="764" y="-34"/>
                  <a:ext cx="3318" cy="3862"/>
                  <a:chOff x="764" y="-34"/>
                  <a:chExt cx="3318" cy="3862"/>
                </a:xfrm>
              </p:grpSpPr>
              <p:sp>
                <p:nvSpPr>
                  <p:cNvPr id="16" name="Line 71"/>
                  <p:cNvSpPr>
                    <a:spLocks noChangeAspect="1" noChangeShapeType="1"/>
                  </p:cNvSpPr>
                  <p:nvPr/>
                </p:nvSpPr>
                <p:spPr bwMode="auto">
                  <a:xfrm>
                    <a:off x="764" y="576"/>
                    <a:ext cx="3318" cy="0"/>
                  </a:xfrm>
                  <a:prstGeom prst="line">
                    <a:avLst/>
                  </a:prstGeom>
                  <a:noFill/>
                  <a:ln w="19050">
                    <a:solidFill>
                      <a:schemeClr val="tx1"/>
                    </a:solidFill>
                    <a:round/>
                    <a:headEnd/>
                    <a:tailEnd/>
                  </a:ln>
                  <a:effectLst/>
                </p:spPr>
                <p:txBody>
                  <a:bodyPr lIns="0" tIns="0" rIns="0" bIns="0"/>
                  <a:lstStyle/>
                  <a:p>
                    <a:endParaRPr lang="en-US"/>
                  </a:p>
                </p:txBody>
              </p:sp>
              <p:grpSp>
                <p:nvGrpSpPr>
                  <p:cNvPr id="34" name="Group 146"/>
                  <p:cNvGrpSpPr>
                    <a:grpSpLocks/>
                  </p:cNvGrpSpPr>
                  <p:nvPr/>
                </p:nvGrpSpPr>
                <p:grpSpPr bwMode="auto">
                  <a:xfrm>
                    <a:off x="1179" y="-34"/>
                    <a:ext cx="2885" cy="3680"/>
                    <a:chOff x="1179" y="-34"/>
                    <a:chExt cx="2885" cy="3680"/>
                  </a:xfrm>
                </p:grpSpPr>
                <p:sp>
                  <p:nvSpPr>
                    <p:cNvPr id="22" name="Arc 83"/>
                    <p:cNvSpPr>
                      <a:spLocks noChangeAspect="1"/>
                    </p:cNvSpPr>
                    <p:nvPr/>
                  </p:nvSpPr>
                  <p:spPr bwMode="auto">
                    <a:xfrm flipV="1">
                      <a:off x="1179" y="2558"/>
                      <a:ext cx="2885" cy="1088"/>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prstDash val="sysDot"/>
                      <a:round/>
                      <a:headEnd/>
                      <a:tailEnd/>
                    </a:ln>
                    <a:effectLst/>
                  </p:spPr>
                  <p:txBody>
                    <a:bodyPr lIns="0" tIns="0" rIns="0" bIns="0" anchor="ctr"/>
                    <a:lstStyle/>
                    <a:p>
                      <a:endParaRPr lang="en-US"/>
                    </a:p>
                  </p:txBody>
                </p:sp>
                <p:sp>
                  <p:nvSpPr>
                    <p:cNvPr id="23" name="Arc 44"/>
                    <p:cNvSpPr>
                      <a:spLocks noChangeAspect="1"/>
                    </p:cNvSpPr>
                    <p:nvPr/>
                  </p:nvSpPr>
                  <p:spPr bwMode="auto">
                    <a:xfrm flipV="1">
                      <a:off x="1179" y="-34"/>
                      <a:ext cx="2885" cy="1495"/>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round/>
                      <a:headEnd/>
                      <a:tailEnd/>
                    </a:ln>
                    <a:effectLst/>
                  </p:spPr>
                  <p:txBody>
                    <a:bodyPr lIns="0" tIns="0" rIns="0" bIns="0" anchor="ctr"/>
                    <a:lstStyle/>
                    <a:p>
                      <a:endParaRPr lang="en-US"/>
                    </a:p>
                  </p:txBody>
                </p:sp>
                <p:sp>
                  <p:nvSpPr>
                    <p:cNvPr id="24" name="Arc 72"/>
                    <p:cNvSpPr>
                      <a:spLocks noChangeAspect="1"/>
                    </p:cNvSpPr>
                    <p:nvPr/>
                  </p:nvSpPr>
                  <p:spPr bwMode="auto">
                    <a:xfrm flipV="1">
                      <a:off x="1179" y="271"/>
                      <a:ext cx="2885" cy="1444"/>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prstDash val="sysDot"/>
                      <a:round/>
                      <a:headEnd/>
                      <a:tailEnd/>
                    </a:ln>
                    <a:effectLst/>
                  </p:spPr>
                  <p:txBody>
                    <a:bodyPr lIns="0" tIns="0" rIns="0" bIns="0" anchor="ctr"/>
                    <a:lstStyle/>
                    <a:p>
                      <a:endParaRPr lang="en-US"/>
                    </a:p>
                  </p:txBody>
                </p:sp>
                <p:sp>
                  <p:nvSpPr>
                    <p:cNvPr id="25" name="Arc 73"/>
                    <p:cNvSpPr>
                      <a:spLocks noChangeAspect="1"/>
                    </p:cNvSpPr>
                    <p:nvPr/>
                  </p:nvSpPr>
                  <p:spPr bwMode="auto">
                    <a:xfrm flipV="1">
                      <a:off x="1179" y="474"/>
                      <a:ext cx="2885" cy="1393"/>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round/>
                      <a:headEnd/>
                      <a:tailEnd/>
                    </a:ln>
                    <a:effectLst/>
                  </p:spPr>
                  <p:txBody>
                    <a:bodyPr lIns="0" tIns="0" rIns="0" bIns="0" anchor="ctr"/>
                    <a:lstStyle/>
                    <a:p>
                      <a:endParaRPr lang="en-US"/>
                    </a:p>
                  </p:txBody>
                </p:sp>
                <p:sp>
                  <p:nvSpPr>
                    <p:cNvPr id="26" name="Arc 74"/>
                    <p:cNvSpPr>
                      <a:spLocks noChangeAspect="1"/>
                    </p:cNvSpPr>
                    <p:nvPr/>
                  </p:nvSpPr>
                  <p:spPr bwMode="auto">
                    <a:xfrm flipV="1">
                      <a:off x="1179" y="728"/>
                      <a:ext cx="2885" cy="1343"/>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prstDash val="sysDot"/>
                      <a:round/>
                      <a:headEnd/>
                      <a:tailEnd/>
                    </a:ln>
                    <a:effectLst/>
                  </p:spPr>
                  <p:txBody>
                    <a:bodyPr lIns="0" tIns="0" rIns="0" bIns="0" anchor="ctr"/>
                    <a:lstStyle/>
                    <a:p>
                      <a:endParaRPr lang="en-US"/>
                    </a:p>
                  </p:txBody>
                </p:sp>
                <p:sp>
                  <p:nvSpPr>
                    <p:cNvPr id="27" name="Arc 75"/>
                    <p:cNvSpPr>
                      <a:spLocks noChangeAspect="1"/>
                    </p:cNvSpPr>
                    <p:nvPr/>
                  </p:nvSpPr>
                  <p:spPr bwMode="auto">
                    <a:xfrm flipV="1">
                      <a:off x="1179" y="982"/>
                      <a:ext cx="2885" cy="1343"/>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round/>
                      <a:headEnd/>
                      <a:tailEnd/>
                    </a:ln>
                    <a:effectLst/>
                  </p:spPr>
                  <p:txBody>
                    <a:bodyPr lIns="0" tIns="0" rIns="0" bIns="0" anchor="ctr"/>
                    <a:lstStyle/>
                    <a:p>
                      <a:endParaRPr lang="en-US"/>
                    </a:p>
                  </p:txBody>
                </p:sp>
                <p:sp>
                  <p:nvSpPr>
                    <p:cNvPr id="28" name="Arc 76"/>
                    <p:cNvSpPr>
                      <a:spLocks noChangeAspect="1"/>
                    </p:cNvSpPr>
                    <p:nvPr/>
                  </p:nvSpPr>
                  <p:spPr bwMode="auto">
                    <a:xfrm flipV="1">
                      <a:off x="1179" y="1236"/>
                      <a:ext cx="2885" cy="1292"/>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prstDash val="sysDot"/>
                      <a:round/>
                      <a:headEnd/>
                      <a:tailEnd/>
                    </a:ln>
                    <a:effectLst/>
                  </p:spPr>
                  <p:txBody>
                    <a:bodyPr lIns="0" tIns="0" rIns="0" bIns="0" anchor="ctr"/>
                    <a:lstStyle/>
                    <a:p>
                      <a:endParaRPr lang="en-US"/>
                    </a:p>
                  </p:txBody>
                </p:sp>
                <p:sp>
                  <p:nvSpPr>
                    <p:cNvPr id="29" name="Arc 77"/>
                    <p:cNvSpPr>
                      <a:spLocks noChangeAspect="1"/>
                    </p:cNvSpPr>
                    <p:nvPr/>
                  </p:nvSpPr>
                  <p:spPr bwMode="auto">
                    <a:xfrm flipV="1">
                      <a:off x="1179" y="1491"/>
                      <a:ext cx="2885" cy="1291"/>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round/>
                      <a:headEnd/>
                      <a:tailEnd/>
                    </a:ln>
                    <a:effectLst/>
                  </p:spPr>
                  <p:txBody>
                    <a:bodyPr lIns="0" tIns="0" rIns="0" bIns="0" anchor="ctr"/>
                    <a:lstStyle/>
                    <a:p>
                      <a:endParaRPr lang="en-US"/>
                    </a:p>
                  </p:txBody>
                </p:sp>
                <p:sp>
                  <p:nvSpPr>
                    <p:cNvPr id="30" name="Arc 78"/>
                    <p:cNvSpPr>
                      <a:spLocks noChangeAspect="1"/>
                    </p:cNvSpPr>
                    <p:nvPr/>
                  </p:nvSpPr>
                  <p:spPr bwMode="auto">
                    <a:xfrm flipV="1">
                      <a:off x="1179" y="1745"/>
                      <a:ext cx="2885" cy="1240"/>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prstDash val="sysDot"/>
                      <a:round/>
                      <a:headEnd/>
                      <a:tailEnd/>
                    </a:ln>
                    <a:effectLst/>
                  </p:spPr>
                  <p:txBody>
                    <a:bodyPr lIns="0" tIns="0" rIns="0" bIns="0" anchor="ctr"/>
                    <a:lstStyle/>
                    <a:p>
                      <a:endParaRPr lang="en-US"/>
                    </a:p>
                  </p:txBody>
                </p:sp>
                <p:sp>
                  <p:nvSpPr>
                    <p:cNvPr id="31" name="Arc 79"/>
                    <p:cNvSpPr>
                      <a:spLocks noChangeAspect="1"/>
                    </p:cNvSpPr>
                    <p:nvPr/>
                  </p:nvSpPr>
                  <p:spPr bwMode="auto">
                    <a:xfrm flipV="1">
                      <a:off x="1179" y="1948"/>
                      <a:ext cx="2885" cy="1190"/>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round/>
                      <a:headEnd/>
                      <a:tailEnd/>
                    </a:ln>
                    <a:effectLst/>
                  </p:spPr>
                  <p:txBody>
                    <a:bodyPr lIns="0" tIns="0" rIns="0" bIns="0" anchor="ctr"/>
                    <a:lstStyle/>
                    <a:p>
                      <a:endParaRPr lang="en-US"/>
                    </a:p>
                  </p:txBody>
                </p:sp>
                <p:sp>
                  <p:nvSpPr>
                    <p:cNvPr id="32" name="Arc 80"/>
                    <p:cNvSpPr>
                      <a:spLocks noChangeAspect="1"/>
                    </p:cNvSpPr>
                    <p:nvPr/>
                  </p:nvSpPr>
                  <p:spPr bwMode="auto">
                    <a:xfrm flipV="1">
                      <a:off x="1179" y="2151"/>
                      <a:ext cx="2885" cy="1139"/>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prstDash val="sysDot"/>
                      <a:round/>
                      <a:headEnd/>
                      <a:tailEnd/>
                    </a:ln>
                    <a:effectLst/>
                  </p:spPr>
                  <p:txBody>
                    <a:bodyPr lIns="0" tIns="0" rIns="0" bIns="0" anchor="ctr"/>
                    <a:lstStyle/>
                    <a:p>
                      <a:endParaRPr lang="en-US"/>
                    </a:p>
                  </p:txBody>
                </p:sp>
                <p:sp>
                  <p:nvSpPr>
                    <p:cNvPr id="33" name="Arc 81"/>
                    <p:cNvSpPr>
                      <a:spLocks noChangeAspect="1"/>
                    </p:cNvSpPr>
                    <p:nvPr/>
                  </p:nvSpPr>
                  <p:spPr bwMode="auto">
                    <a:xfrm flipV="1">
                      <a:off x="1179" y="2354"/>
                      <a:ext cx="2885" cy="1140"/>
                    </a:xfrm>
                    <a:custGeom>
                      <a:avLst/>
                      <a:gdLst>
                        <a:gd name="G0" fmla="+- 0 0 0"/>
                        <a:gd name="G1" fmla="+- 21600 0 0"/>
                        <a:gd name="G2" fmla="+- 21600 0 0"/>
                        <a:gd name="T0" fmla="*/ 0 w 19044"/>
                        <a:gd name="T1" fmla="*/ 0 h 21600"/>
                        <a:gd name="T2" fmla="*/ 19044 w 19044"/>
                        <a:gd name="T3" fmla="*/ 11407 h 21600"/>
                        <a:gd name="T4" fmla="*/ 0 w 19044"/>
                        <a:gd name="T5" fmla="*/ 21600 h 21600"/>
                      </a:gdLst>
                      <a:ahLst/>
                      <a:cxnLst>
                        <a:cxn ang="0">
                          <a:pos x="T0" y="T1"/>
                        </a:cxn>
                        <a:cxn ang="0">
                          <a:pos x="T2" y="T3"/>
                        </a:cxn>
                        <a:cxn ang="0">
                          <a:pos x="T4" y="T5"/>
                        </a:cxn>
                      </a:cxnLst>
                      <a:rect l="0" t="0" r="r" b="b"/>
                      <a:pathLst>
                        <a:path w="19044" h="21600" fill="none" extrusionOk="0">
                          <a:moveTo>
                            <a:pt x="-1" y="0"/>
                          </a:moveTo>
                          <a:cubicBezTo>
                            <a:pt x="7965" y="0"/>
                            <a:pt x="15284" y="4384"/>
                            <a:pt x="19043" y="11407"/>
                          </a:cubicBezTo>
                        </a:path>
                        <a:path w="19044" h="21600" stroke="0" extrusionOk="0">
                          <a:moveTo>
                            <a:pt x="-1" y="0"/>
                          </a:moveTo>
                          <a:cubicBezTo>
                            <a:pt x="7965" y="0"/>
                            <a:pt x="15284" y="4384"/>
                            <a:pt x="19043" y="11407"/>
                          </a:cubicBezTo>
                          <a:lnTo>
                            <a:pt x="0" y="21600"/>
                          </a:lnTo>
                          <a:close/>
                        </a:path>
                      </a:pathLst>
                    </a:custGeom>
                    <a:noFill/>
                    <a:ln w="22225">
                      <a:solidFill>
                        <a:srgbClr val="006600"/>
                      </a:solidFill>
                      <a:round/>
                      <a:headEnd/>
                      <a:tailEnd/>
                    </a:ln>
                    <a:effectLst/>
                  </p:spPr>
                  <p:txBody>
                    <a:bodyPr lIns="0" tIns="0" rIns="0" bIns="0" anchor="ctr"/>
                    <a:lstStyle/>
                    <a:p>
                      <a:endParaRPr lang="en-US"/>
                    </a:p>
                  </p:txBody>
                </p:sp>
              </p:grpSp>
              <p:sp>
                <p:nvSpPr>
                  <p:cNvPr id="18" name="Line 84"/>
                  <p:cNvSpPr>
                    <a:spLocks noChangeAspect="1" noChangeShapeType="1"/>
                  </p:cNvSpPr>
                  <p:nvPr/>
                </p:nvSpPr>
                <p:spPr bwMode="auto">
                  <a:xfrm rot="5400000">
                    <a:off x="2456" y="2202"/>
                    <a:ext cx="3252" cy="0"/>
                  </a:xfrm>
                  <a:prstGeom prst="line">
                    <a:avLst/>
                  </a:prstGeom>
                  <a:noFill/>
                  <a:ln w="19050">
                    <a:solidFill>
                      <a:schemeClr val="tx1"/>
                    </a:solidFill>
                    <a:round/>
                    <a:headEnd/>
                    <a:tailEnd/>
                  </a:ln>
                  <a:effectLst/>
                </p:spPr>
                <p:txBody>
                  <a:bodyPr lIns="0" tIns="0" rIns="0" bIns="0"/>
                  <a:lstStyle/>
                  <a:p>
                    <a:endParaRPr lang="en-US"/>
                  </a:p>
                </p:txBody>
              </p:sp>
              <p:sp>
                <p:nvSpPr>
                  <p:cNvPr id="19" name="Line 86"/>
                  <p:cNvSpPr>
                    <a:spLocks noChangeAspect="1" noChangeShapeType="1"/>
                  </p:cNvSpPr>
                  <p:nvPr/>
                </p:nvSpPr>
                <p:spPr bwMode="auto">
                  <a:xfrm rot="5400000">
                    <a:off x="-506" y="2202"/>
                    <a:ext cx="3252" cy="0"/>
                  </a:xfrm>
                  <a:prstGeom prst="line">
                    <a:avLst/>
                  </a:prstGeom>
                  <a:noFill/>
                  <a:ln w="19050">
                    <a:solidFill>
                      <a:schemeClr val="tx1"/>
                    </a:solidFill>
                    <a:round/>
                    <a:headEnd/>
                    <a:tailEnd/>
                  </a:ln>
                  <a:effectLst/>
                </p:spPr>
                <p:txBody>
                  <a:bodyPr lIns="0" tIns="0" rIns="0" bIns="0"/>
                  <a:lstStyle/>
                  <a:p>
                    <a:endParaRPr lang="en-US"/>
                  </a:p>
                </p:txBody>
              </p:sp>
              <p:sp>
                <p:nvSpPr>
                  <p:cNvPr id="20" name="Line 87"/>
                  <p:cNvSpPr>
                    <a:spLocks noChangeAspect="1" noChangeShapeType="1"/>
                  </p:cNvSpPr>
                  <p:nvPr/>
                </p:nvSpPr>
                <p:spPr bwMode="auto">
                  <a:xfrm rot="5400000">
                    <a:off x="-862" y="2202"/>
                    <a:ext cx="3252" cy="0"/>
                  </a:xfrm>
                  <a:prstGeom prst="line">
                    <a:avLst/>
                  </a:prstGeom>
                  <a:noFill/>
                  <a:ln w="19050">
                    <a:solidFill>
                      <a:schemeClr val="tx1"/>
                    </a:solidFill>
                    <a:round/>
                    <a:headEnd/>
                    <a:tailEnd/>
                  </a:ln>
                  <a:effectLst/>
                </p:spPr>
                <p:txBody>
                  <a:bodyPr lIns="0" tIns="0" rIns="0" bIns="0"/>
                  <a:lstStyle/>
                  <a:p>
                    <a:endParaRPr lang="en-US"/>
                  </a:p>
                </p:txBody>
              </p:sp>
              <p:sp>
                <p:nvSpPr>
                  <p:cNvPr id="21" name="Line 88"/>
                  <p:cNvSpPr>
                    <a:spLocks noChangeAspect="1" noChangeShapeType="1"/>
                  </p:cNvSpPr>
                  <p:nvPr/>
                </p:nvSpPr>
                <p:spPr bwMode="auto">
                  <a:xfrm rot="10800000">
                    <a:off x="764" y="3828"/>
                    <a:ext cx="3316" cy="0"/>
                  </a:xfrm>
                  <a:prstGeom prst="line">
                    <a:avLst/>
                  </a:prstGeom>
                  <a:noFill/>
                  <a:ln w="19050">
                    <a:solidFill>
                      <a:schemeClr val="tx1"/>
                    </a:solidFill>
                    <a:round/>
                    <a:headEnd/>
                    <a:tailEnd/>
                  </a:ln>
                  <a:effectLst/>
                </p:spPr>
                <p:txBody>
                  <a:bodyPr lIns="0" tIns="0" rIns="0" bIns="0"/>
                  <a:lstStyle/>
                  <a:p>
                    <a:r>
                      <a:rPr lang="en-US" dirty="0" smtClean="0"/>
                      <a:t>   </a:t>
                    </a:r>
                    <a:endParaRPr lang="en-US" dirty="0"/>
                  </a:p>
                </p:txBody>
              </p:sp>
            </p:grpSp>
          </p:grpSp>
        </p:grpSp>
        <p:grpSp>
          <p:nvGrpSpPr>
            <p:cNvPr id="35" name="Group 151"/>
            <p:cNvGrpSpPr>
              <a:grpSpLocks/>
            </p:cNvGrpSpPr>
            <p:nvPr/>
          </p:nvGrpSpPr>
          <p:grpSpPr bwMode="auto">
            <a:xfrm>
              <a:off x="4118" y="590"/>
              <a:ext cx="528" cy="2576"/>
              <a:chOff x="4118" y="590"/>
              <a:chExt cx="528" cy="2576"/>
            </a:xfrm>
          </p:grpSpPr>
          <p:sp>
            <p:nvSpPr>
              <p:cNvPr id="10" name="Text Box 29"/>
              <p:cNvSpPr txBox="1">
                <a:spLocks noChangeAspect="1" noChangeArrowheads="1"/>
              </p:cNvSpPr>
              <p:nvPr/>
            </p:nvSpPr>
            <p:spPr bwMode="auto">
              <a:xfrm>
                <a:off x="4118" y="590"/>
                <a:ext cx="330" cy="2576"/>
              </a:xfrm>
              <a:prstGeom prst="rect">
                <a:avLst/>
              </a:prstGeom>
              <a:noFill/>
              <a:ln w="9525">
                <a:noFill/>
                <a:miter lim="800000"/>
                <a:headEnd/>
                <a:tailEnd/>
              </a:ln>
              <a:effectLst/>
            </p:spPr>
            <p:txBody>
              <a:bodyPr lIns="0" tIns="0" rIns="0" bIns="0">
                <a:spAutoFit/>
              </a:bodyPr>
              <a:lstStyle/>
              <a:p>
                <a:pPr>
                  <a:lnSpc>
                    <a:spcPct val="80000"/>
                  </a:lnSpc>
                </a:pPr>
                <a:r>
                  <a:rPr lang="en-US">
                    <a:solidFill>
                      <a:srgbClr val="3333FF"/>
                    </a:solidFill>
                  </a:rPr>
                  <a:t>100</a:t>
                </a:r>
              </a:p>
              <a:p>
                <a:pPr>
                  <a:lnSpc>
                    <a:spcPct val="150000"/>
                  </a:lnSpc>
                </a:pPr>
                <a:r>
                  <a:rPr lang="en-US">
                    <a:solidFill>
                      <a:srgbClr val="3333FF"/>
                    </a:solidFill>
                  </a:rPr>
                  <a:t>80</a:t>
                </a:r>
              </a:p>
              <a:p>
                <a:pPr>
                  <a:lnSpc>
                    <a:spcPct val="70000"/>
                  </a:lnSpc>
                </a:pPr>
                <a:r>
                  <a:rPr lang="en-US">
                    <a:solidFill>
                      <a:srgbClr val="3333FF"/>
                    </a:solidFill>
                  </a:rPr>
                  <a:t>70</a:t>
                </a:r>
              </a:p>
              <a:p>
                <a:pPr>
                  <a:lnSpc>
                    <a:spcPct val="90000"/>
                  </a:lnSpc>
                </a:pPr>
                <a:r>
                  <a:rPr lang="en-US">
                    <a:solidFill>
                      <a:srgbClr val="3333FF"/>
                    </a:solidFill>
                  </a:rPr>
                  <a:t>60</a:t>
                </a:r>
              </a:p>
              <a:p>
                <a:pPr>
                  <a:lnSpc>
                    <a:spcPct val="110000"/>
                  </a:lnSpc>
                </a:pPr>
                <a:r>
                  <a:rPr lang="en-US">
                    <a:solidFill>
                      <a:srgbClr val="3333FF"/>
                    </a:solidFill>
                  </a:rPr>
                  <a:t>50</a:t>
                </a:r>
              </a:p>
              <a:p>
                <a:pPr>
                  <a:lnSpc>
                    <a:spcPct val="90000"/>
                  </a:lnSpc>
                </a:pPr>
                <a:r>
                  <a:rPr lang="en-US">
                    <a:solidFill>
                      <a:srgbClr val="3333FF"/>
                    </a:solidFill>
                  </a:rPr>
                  <a:t>40</a:t>
                </a:r>
              </a:p>
              <a:p>
                <a:pPr>
                  <a:lnSpc>
                    <a:spcPct val="120000"/>
                  </a:lnSpc>
                </a:pPr>
                <a:r>
                  <a:rPr lang="en-US">
                    <a:solidFill>
                      <a:srgbClr val="3333FF"/>
                    </a:solidFill>
                  </a:rPr>
                  <a:t>30</a:t>
                </a:r>
              </a:p>
              <a:p>
                <a:pPr>
                  <a:lnSpc>
                    <a:spcPct val="90000"/>
                  </a:lnSpc>
                </a:pPr>
                <a:r>
                  <a:rPr lang="en-US">
                    <a:solidFill>
                      <a:srgbClr val="3333FF"/>
                    </a:solidFill>
                  </a:rPr>
                  <a:t>20</a:t>
                </a:r>
              </a:p>
              <a:p>
                <a:pPr>
                  <a:lnSpc>
                    <a:spcPct val="70000"/>
                  </a:lnSpc>
                </a:pPr>
                <a:r>
                  <a:rPr lang="en-US">
                    <a:solidFill>
                      <a:srgbClr val="3333FF"/>
                    </a:solidFill>
                  </a:rPr>
                  <a:t>10</a:t>
                </a:r>
              </a:p>
              <a:p>
                <a:pPr>
                  <a:lnSpc>
                    <a:spcPct val="90000"/>
                  </a:lnSpc>
                </a:pPr>
                <a:r>
                  <a:rPr lang="en-US">
                    <a:solidFill>
                      <a:srgbClr val="3333FF"/>
                    </a:solidFill>
                  </a:rPr>
                  <a:t>5</a:t>
                </a:r>
              </a:p>
              <a:p>
                <a:pPr>
                  <a:lnSpc>
                    <a:spcPct val="70000"/>
                  </a:lnSpc>
                </a:pPr>
                <a:r>
                  <a:rPr lang="en-US">
                    <a:solidFill>
                      <a:srgbClr val="3333FF"/>
                    </a:solidFill>
                  </a:rPr>
                  <a:t>2</a:t>
                </a:r>
              </a:p>
              <a:p>
                <a:pPr>
                  <a:lnSpc>
                    <a:spcPct val="90000"/>
                  </a:lnSpc>
                </a:pPr>
                <a:r>
                  <a:rPr lang="en-US">
                    <a:solidFill>
                      <a:srgbClr val="3333FF"/>
                    </a:solidFill>
                  </a:rPr>
                  <a:t>1</a:t>
                </a:r>
              </a:p>
            </p:txBody>
          </p:sp>
          <p:sp>
            <p:nvSpPr>
              <p:cNvPr id="11" name="Text Box 103"/>
              <p:cNvSpPr txBox="1">
                <a:spLocks noChangeAspect="1" noChangeArrowheads="1"/>
              </p:cNvSpPr>
              <p:nvPr/>
            </p:nvSpPr>
            <p:spPr bwMode="auto">
              <a:xfrm rot="5400000">
                <a:off x="4288" y="1857"/>
                <a:ext cx="485" cy="230"/>
              </a:xfrm>
              <a:prstGeom prst="rect">
                <a:avLst/>
              </a:prstGeom>
              <a:noFill/>
              <a:ln w="9525">
                <a:noFill/>
                <a:miter lim="800000"/>
                <a:headEnd/>
                <a:tailEnd/>
              </a:ln>
              <a:effectLst/>
            </p:spPr>
            <p:txBody>
              <a:bodyPr lIns="0" tIns="0" rIns="0" bIns="0">
                <a:spAutoFit/>
              </a:bodyPr>
              <a:lstStyle/>
              <a:p>
                <a:r>
                  <a:rPr lang="en-US" i="1">
                    <a:solidFill>
                      <a:srgbClr val="3333FF"/>
                    </a:solidFill>
                  </a:rPr>
                  <a:t>d(km)</a:t>
                </a:r>
              </a:p>
            </p:txBody>
          </p:sp>
        </p:grpSp>
        <p:sp>
          <p:nvSpPr>
            <p:cNvPr id="9" name="Text Box 108"/>
            <p:cNvSpPr txBox="1">
              <a:spLocks noChangeAspect="1" noChangeArrowheads="1"/>
            </p:cNvSpPr>
            <p:nvPr/>
          </p:nvSpPr>
          <p:spPr bwMode="auto">
            <a:xfrm>
              <a:off x="1257" y="649"/>
              <a:ext cx="1421" cy="598"/>
            </a:xfrm>
            <a:prstGeom prst="rect">
              <a:avLst/>
            </a:prstGeom>
            <a:noFill/>
            <a:ln w="9525">
              <a:noFill/>
              <a:miter lim="800000"/>
              <a:headEnd/>
              <a:tailEnd/>
            </a:ln>
            <a:effectLst/>
          </p:spPr>
          <p:txBody>
            <a:bodyPr lIns="0" tIns="0" rIns="0" bIns="0">
              <a:spAutoFit/>
            </a:bodyPr>
            <a:lstStyle/>
            <a:p>
              <a:r>
                <a:rPr lang="en-US" dirty="0"/>
                <a:t>Urban Area</a:t>
              </a:r>
            </a:p>
            <a:p>
              <a:pPr>
                <a:lnSpc>
                  <a:spcPct val="80000"/>
                </a:lnSpc>
              </a:pPr>
              <a:r>
                <a:rPr lang="en-US" i="1" dirty="0">
                  <a:solidFill>
                    <a:srgbClr val="3333FF"/>
                  </a:solidFill>
                </a:rPr>
                <a:t>h</a:t>
              </a:r>
              <a:r>
                <a:rPr lang="en-US" i="1" baseline="-25000" dirty="0">
                  <a:solidFill>
                    <a:srgbClr val="3333FF"/>
                  </a:solidFill>
                </a:rPr>
                <a:t>t</a:t>
              </a:r>
              <a:r>
                <a:rPr lang="en-US" i="1" dirty="0">
                  <a:solidFill>
                    <a:srgbClr val="3333FF"/>
                  </a:solidFill>
                </a:rPr>
                <a:t> </a:t>
              </a:r>
              <a:r>
                <a:rPr lang="en-US" dirty="0"/>
                <a:t>= 200m</a:t>
              </a:r>
            </a:p>
            <a:p>
              <a:pPr>
                <a:lnSpc>
                  <a:spcPct val="80000"/>
                </a:lnSpc>
              </a:pPr>
              <a:r>
                <a:rPr lang="en-US" i="1" dirty="0">
                  <a:solidFill>
                    <a:srgbClr val="3333FF"/>
                  </a:solidFill>
                </a:rPr>
                <a:t>h</a:t>
              </a:r>
              <a:r>
                <a:rPr lang="en-US" i="1" baseline="-25000" dirty="0">
                  <a:solidFill>
                    <a:srgbClr val="3333FF"/>
                  </a:solidFill>
                </a:rPr>
                <a:t>r</a:t>
              </a:r>
              <a:r>
                <a:rPr lang="en-US" i="1" dirty="0">
                  <a:solidFill>
                    <a:srgbClr val="3333FF"/>
                  </a:solidFill>
                </a:rPr>
                <a:t> </a:t>
              </a:r>
              <a:r>
                <a:rPr lang="en-US" dirty="0"/>
                <a:t>= 3m</a:t>
              </a:r>
            </a:p>
          </p:txBody>
        </p:sp>
      </p:grpSp>
      <p:sp>
        <p:nvSpPr>
          <p:cNvPr id="49" name="Text Box 123"/>
          <p:cNvSpPr txBox="1">
            <a:spLocks noChangeAspect="1" noChangeArrowheads="1"/>
          </p:cNvSpPr>
          <p:nvPr/>
        </p:nvSpPr>
        <p:spPr bwMode="auto">
          <a:xfrm rot="10800000" flipV="1">
            <a:off x="457200" y="381001"/>
            <a:ext cx="7620000" cy="307777"/>
          </a:xfrm>
          <a:prstGeom prst="rect">
            <a:avLst/>
          </a:prstGeom>
          <a:noFill/>
          <a:ln w="9525">
            <a:noFill/>
            <a:miter lim="800000"/>
            <a:headEnd/>
            <a:tailEnd/>
          </a:ln>
          <a:effectLst/>
        </p:spPr>
        <p:txBody>
          <a:bodyPr wrap="square" lIns="0" tIns="0" rIns="0" bIns="0">
            <a:spAutoFit/>
          </a:bodyPr>
          <a:lstStyle/>
          <a:p>
            <a:r>
              <a:rPr lang="en-US" sz="2000" b="1" dirty="0"/>
              <a:t>Median Attenuation Relative to Free Space </a:t>
            </a:r>
            <a:r>
              <a:rPr lang="en-US" sz="2000" dirty="0"/>
              <a:t>= </a:t>
            </a:r>
            <a:r>
              <a:rPr lang="en-US" sz="2000" i="1" dirty="0">
                <a:solidFill>
                  <a:srgbClr val="3333FF"/>
                </a:solidFill>
              </a:rPr>
              <a:t>A</a:t>
            </a:r>
            <a:r>
              <a:rPr lang="en-US" sz="2000" i="1" baseline="-25000" dirty="0">
                <a:solidFill>
                  <a:srgbClr val="3333FF"/>
                </a:solidFill>
              </a:rPr>
              <a:t>mu</a:t>
            </a:r>
            <a:r>
              <a:rPr lang="en-US" sz="2000" i="1" dirty="0">
                <a:solidFill>
                  <a:srgbClr val="3333FF"/>
                </a:solidFill>
              </a:rPr>
              <a:t>(</a:t>
            </a:r>
            <a:r>
              <a:rPr lang="en-US" sz="2000" i="1" dirty="0" err="1">
                <a:solidFill>
                  <a:srgbClr val="3333FF"/>
                </a:solidFill>
              </a:rPr>
              <a:t>f,d</a:t>
            </a:r>
            <a:r>
              <a:rPr lang="en-US" sz="2000" i="1" dirty="0">
                <a:solidFill>
                  <a:srgbClr val="3333FF"/>
                </a:solidFill>
              </a:rPr>
              <a:t>) (dB)</a:t>
            </a:r>
            <a:endParaRPr lang="en-US" sz="2000" i="1" dirty="0">
              <a:solidFill>
                <a:srgbClr val="3333FF"/>
              </a:solidFill>
              <a:sym typeface="Symbol" pitchFamily="18" charset="2"/>
            </a:endParaRPr>
          </a:p>
        </p:txBody>
      </p:sp>
      <p:cxnSp>
        <p:nvCxnSpPr>
          <p:cNvPr id="3" name="Straight Connector 2"/>
          <p:cNvCxnSpPr>
            <a:stCxn id="18" idx="1"/>
          </p:cNvCxnSpPr>
          <p:nvPr/>
        </p:nvCxnSpPr>
        <p:spPr bwMode="auto">
          <a:xfrm flipH="1">
            <a:off x="6477000" y="5902325"/>
            <a:ext cx="3175" cy="11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Correction Factor G</a:t>
            </a:r>
            <a:r>
              <a:rPr lang="en-US" baseline="-25000" dirty="0" smtClean="0"/>
              <a:t>AREA</a:t>
            </a:r>
            <a:endParaRPr lang="en-US" baseline="-250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44</a:t>
            </a:fld>
            <a:endParaRPr lang="en-US" altLang="en-US" dirty="0"/>
          </a:p>
        </p:txBody>
      </p:sp>
      <p:pic>
        <p:nvPicPr>
          <p:cNvPr id="49154" name="Picture 2"/>
          <p:cNvPicPr>
            <a:picLocks noGrp="1" noChangeAspect="1" noChangeArrowheads="1"/>
          </p:cNvPicPr>
          <p:nvPr>
            <p:ph idx="1"/>
          </p:nvPr>
        </p:nvPicPr>
        <p:blipFill>
          <a:blip r:embed="rId2"/>
          <a:srcRect/>
          <a:stretch>
            <a:fillRect/>
          </a:stretch>
        </p:blipFill>
        <p:spPr bwMode="auto">
          <a:xfrm>
            <a:off x="990600" y="1371600"/>
            <a:ext cx="6857999" cy="475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152400" y="1143000"/>
            <a:ext cx="8305799" cy="2819401"/>
          </a:xfrm>
          <a:prstGeom prst="rect">
            <a:avLst/>
          </a:prstGeom>
        </p:spPr>
      </p:pic>
      <p:sp>
        <p:nvSpPr>
          <p:cNvPr id="4" name="Slide Number Placeholder 3"/>
          <p:cNvSpPr>
            <a:spLocks noGrp="1"/>
          </p:cNvSpPr>
          <p:nvPr>
            <p:ph type="sldNum" sz="quarter" idx="12"/>
          </p:nvPr>
        </p:nvSpPr>
        <p:spPr/>
        <p:txBody>
          <a:bodyPr/>
          <a:lstStyle/>
          <a:p>
            <a:fld id="{F67B4017-4E2D-4641-91CD-A7F4504DF9F8}" type="slidenum">
              <a:rPr lang="en-US" altLang="en-US" smtClean="0"/>
              <a:pPr/>
              <a:t>45</a:t>
            </a:fld>
            <a:endParaRPr lang="en-US" altLang="en-US"/>
          </a:p>
        </p:txBody>
      </p:sp>
      <p:pic>
        <p:nvPicPr>
          <p:cNvPr id="6" name="Picture 5"/>
          <p:cNvPicPr>
            <a:picLocks noChangeAspect="1"/>
          </p:cNvPicPr>
          <p:nvPr/>
        </p:nvPicPr>
        <p:blipFill>
          <a:blip r:embed="rId3"/>
          <a:stretch>
            <a:fillRect/>
          </a:stretch>
        </p:blipFill>
        <p:spPr>
          <a:xfrm>
            <a:off x="609600" y="3962401"/>
            <a:ext cx="6705600" cy="2362199"/>
          </a:xfrm>
          <a:prstGeom prst="rect">
            <a:avLst/>
          </a:prstGeom>
        </p:spPr>
      </p:pic>
    </p:spTree>
    <p:extLst>
      <p:ext uri="{BB962C8B-B14F-4D97-AF65-F5344CB8AC3E}">
        <p14:creationId xmlns:p14="http://schemas.microsoft.com/office/powerpoint/2010/main" val="573940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Hata Model</a:t>
            </a:r>
            <a:endParaRPr lang="en-US" dirty="0"/>
          </a:p>
        </p:txBody>
      </p:sp>
      <p:sp>
        <p:nvSpPr>
          <p:cNvPr id="3" name="Content Placeholder 2"/>
          <p:cNvSpPr>
            <a:spLocks noGrp="1"/>
          </p:cNvSpPr>
          <p:nvPr>
            <p:ph idx="1"/>
          </p:nvPr>
        </p:nvSpPr>
        <p:spPr>
          <a:xfrm>
            <a:off x="381000" y="990600"/>
            <a:ext cx="8229600" cy="5140325"/>
          </a:xfrm>
        </p:spPr>
        <p:txBody>
          <a:bodyPr/>
          <a:lstStyle/>
          <a:p>
            <a:r>
              <a:rPr lang="en-US" sz="2400" dirty="0" smtClean="0"/>
              <a:t>Most widely used model in Radio frequency.</a:t>
            </a:r>
          </a:p>
          <a:p>
            <a:endParaRPr lang="en-US" sz="2400" dirty="0" smtClean="0"/>
          </a:p>
          <a:p>
            <a:r>
              <a:rPr lang="en-US" sz="2400" dirty="0" smtClean="0"/>
              <a:t>Predicting the behavior of cellular communication in built up areas.</a:t>
            </a:r>
          </a:p>
          <a:p>
            <a:endParaRPr lang="en-US" sz="2400" dirty="0" smtClean="0"/>
          </a:p>
          <a:p>
            <a:r>
              <a:rPr lang="en-US" sz="2400" dirty="0" smtClean="0"/>
              <a:t>Applicable to the transmission inside cities.</a:t>
            </a:r>
          </a:p>
          <a:p>
            <a:endParaRPr lang="en-US" sz="2400" dirty="0" smtClean="0"/>
          </a:p>
          <a:p>
            <a:r>
              <a:rPr lang="en-US" sz="2400" dirty="0" smtClean="0"/>
              <a:t>Suited for point to point and broadcast transmission.</a:t>
            </a:r>
          </a:p>
          <a:p>
            <a:endParaRPr lang="en-US" sz="2400" dirty="0" smtClean="0"/>
          </a:p>
          <a:p>
            <a:r>
              <a:rPr lang="en-US" sz="2400" dirty="0" smtClean="0"/>
              <a:t>150 MHz to 1.5 GHz, Transmission height up to 200m and link distance less than 20 Km.</a:t>
            </a: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813"/>
            <a:ext cx="8305800" cy="636587"/>
          </a:xfrm>
        </p:spPr>
        <p:txBody>
          <a:bodyPr/>
          <a:lstStyle/>
          <a:p>
            <a:r>
              <a:rPr lang="en-US" sz="3600" dirty="0" smtClean="0"/>
              <a:t>Hata Model</a:t>
            </a:r>
            <a:endParaRPr lang="en-US" sz="3600" dirty="0"/>
          </a:p>
        </p:txBody>
      </p:sp>
      <p:sp>
        <p:nvSpPr>
          <p:cNvPr id="3" name="Content Placeholder 2"/>
          <p:cNvSpPr>
            <a:spLocks noGrp="1"/>
          </p:cNvSpPr>
          <p:nvPr>
            <p:ph idx="1"/>
          </p:nvPr>
        </p:nvSpPr>
        <p:spPr>
          <a:xfrm>
            <a:off x="0" y="914400"/>
            <a:ext cx="9372600" cy="5216525"/>
          </a:xfrm>
        </p:spPr>
        <p:txBody>
          <a:bodyPr/>
          <a:lstStyle/>
          <a:p>
            <a:r>
              <a:rPr lang="en-US" sz="2000" dirty="0" smtClean="0"/>
              <a:t>Hata transformed Okumura’s graphical model into an analytical framework.</a:t>
            </a:r>
          </a:p>
          <a:p>
            <a:endParaRPr lang="en-US" sz="2000" dirty="0" smtClean="0"/>
          </a:p>
          <a:p>
            <a:r>
              <a:rPr lang="en-US" sz="2000" dirty="0" smtClean="0"/>
              <a:t>The Hata model for urban areas is given by the empirical formula:</a:t>
            </a:r>
          </a:p>
          <a:p>
            <a:pPr marL="0" indent="0">
              <a:buNone/>
            </a:pPr>
            <a:endParaRPr lang="en-US" sz="2000" dirty="0"/>
          </a:p>
          <a:p>
            <a:pPr marL="0" indent="0">
              <a:buNone/>
            </a:pPr>
            <a:r>
              <a:rPr lang="en-US" sz="1900" dirty="0" smtClean="0">
                <a:solidFill>
                  <a:schemeClr val="tx2">
                    <a:lumMod val="60000"/>
                    <a:lumOff val="40000"/>
                  </a:schemeClr>
                </a:solidFill>
              </a:rPr>
              <a:t>L50, </a:t>
            </a:r>
            <a:r>
              <a:rPr lang="en-US" sz="1900" baseline="-25000" dirty="0" smtClean="0">
                <a:solidFill>
                  <a:schemeClr val="tx2">
                    <a:lumMod val="60000"/>
                    <a:lumOff val="40000"/>
                  </a:schemeClr>
                </a:solidFill>
              </a:rPr>
              <a:t>urban</a:t>
            </a:r>
            <a:r>
              <a:rPr lang="en-US" sz="1900" dirty="0" smtClean="0">
                <a:solidFill>
                  <a:schemeClr val="tx2">
                    <a:lumMod val="60000"/>
                    <a:lumOff val="40000"/>
                  </a:schemeClr>
                </a:solidFill>
              </a:rPr>
              <a:t> = 69.55 dB +26.16 log(f</a:t>
            </a:r>
            <a:r>
              <a:rPr lang="en-US" sz="1900" baseline="-25000" dirty="0" smtClean="0">
                <a:solidFill>
                  <a:schemeClr val="tx2">
                    <a:lumMod val="60000"/>
                    <a:lumOff val="40000"/>
                  </a:schemeClr>
                </a:solidFill>
              </a:rPr>
              <a:t>c</a:t>
            </a:r>
            <a:r>
              <a:rPr lang="en-US" sz="1900" dirty="0" smtClean="0">
                <a:solidFill>
                  <a:schemeClr val="tx2">
                    <a:lumMod val="60000"/>
                    <a:lumOff val="40000"/>
                  </a:schemeClr>
                </a:solidFill>
              </a:rPr>
              <a:t>)- 3.82 log(h</a:t>
            </a:r>
            <a:r>
              <a:rPr lang="en-US" sz="1900" baseline="-25000" dirty="0" smtClean="0">
                <a:solidFill>
                  <a:schemeClr val="tx2">
                    <a:lumMod val="60000"/>
                    <a:lumOff val="40000"/>
                  </a:schemeClr>
                </a:solidFill>
              </a:rPr>
              <a:t>t</a:t>
            </a:r>
            <a:r>
              <a:rPr lang="en-US" sz="1900" dirty="0" smtClean="0">
                <a:solidFill>
                  <a:schemeClr val="tx2">
                    <a:lumMod val="60000"/>
                    <a:lumOff val="40000"/>
                  </a:schemeClr>
                </a:solidFill>
              </a:rPr>
              <a:t>) -</a:t>
            </a:r>
            <a:r>
              <a:rPr lang="pl-PL" sz="1900" dirty="0" smtClean="0">
                <a:solidFill>
                  <a:schemeClr val="tx2">
                    <a:lumMod val="60000"/>
                    <a:lumOff val="40000"/>
                  </a:schemeClr>
                </a:solidFill>
              </a:rPr>
              <a:t>a(h</a:t>
            </a:r>
            <a:r>
              <a:rPr lang="pl-PL" sz="1900" baseline="-25000" dirty="0" smtClean="0">
                <a:solidFill>
                  <a:schemeClr val="tx2">
                    <a:lumMod val="60000"/>
                    <a:lumOff val="40000"/>
                  </a:schemeClr>
                </a:solidFill>
              </a:rPr>
              <a:t>r</a:t>
            </a:r>
            <a:r>
              <a:rPr lang="pl-PL" sz="1900" dirty="0" smtClean="0">
                <a:solidFill>
                  <a:schemeClr val="tx2">
                    <a:lumMod val="60000"/>
                    <a:lumOff val="40000"/>
                  </a:schemeClr>
                </a:solidFill>
              </a:rPr>
              <a:t>) </a:t>
            </a:r>
            <a:r>
              <a:rPr lang="en-US" sz="1900" dirty="0" smtClean="0">
                <a:solidFill>
                  <a:schemeClr val="tx2">
                    <a:lumMod val="60000"/>
                    <a:lumOff val="40000"/>
                  </a:schemeClr>
                </a:solidFill>
              </a:rPr>
              <a:t>+</a:t>
            </a:r>
            <a:r>
              <a:rPr lang="pl-PL" sz="1900" dirty="0" smtClean="0">
                <a:solidFill>
                  <a:schemeClr val="tx2">
                    <a:lumMod val="60000"/>
                    <a:lumOff val="40000"/>
                  </a:schemeClr>
                </a:solidFill>
              </a:rPr>
              <a:t> (44.9 − 6.55</a:t>
            </a:r>
            <a:r>
              <a:rPr lang="en-US" sz="1900" dirty="0" smtClean="0">
                <a:solidFill>
                  <a:schemeClr val="tx2">
                    <a:lumMod val="60000"/>
                    <a:lumOff val="40000"/>
                  </a:schemeClr>
                </a:solidFill>
              </a:rPr>
              <a:t> </a:t>
            </a:r>
            <a:r>
              <a:rPr lang="pl-PL" sz="1900" dirty="0" smtClean="0">
                <a:solidFill>
                  <a:schemeClr val="tx2">
                    <a:lumMod val="60000"/>
                    <a:lumOff val="40000"/>
                  </a:schemeClr>
                </a:solidFill>
              </a:rPr>
              <a:t>log(h</a:t>
            </a:r>
            <a:r>
              <a:rPr lang="pl-PL" sz="1900" baseline="-25000" dirty="0" smtClean="0">
                <a:solidFill>
                  <a:schemeClr val="tx2">
                    <a:lumMod val="60000"/>
                    <a:lumOff val="40000"/>
                  </a:schemeClr>
                </a:solidFill>
              </a:rPr>
              <a:t>t</a:t>
            </a:r>
            <a:r>
              <a:rPr lang="pl-PL" sz="1900" dirty="0" smtClean="0">
                <a:solidFill>
                  <a:schemeClr val="tx2">
                    <a:lumMod val="60000"/>
                    <a:lumOff val="40000"/>
                  </a:schemeClr>
                </a:solidFill>
              </a:rPr>
              <a:t>)) log(d)</a:t>
            </a:r>
            <a:endParaRPr lang="en-US" sz="1900" dirty="0" smtClean="0">
              <a:solidFill>
                <a:schemeClr val="tx2">
                  <a:lumMod val="60000"/>
                  <a:lumOff val="40000"/>
                </a:schemeClr>
              </a:solidFill>
            </a:endParaRPr>
          </a:p>
          <a:p>
            <a:endParaRPr lang="pl-PL" sz="2000" dirty="0" smtClean="0"/>
          </a:p>
          <a:p>
            <a:r>
              <a:rPr lang="en-US" sz="2000" dirty="0" smtClean="0"/>
              <a:t>Where L50, </a:t>
            </a:r>
            <a:r>
              <a:rPr lang="en-US" sz="2000" baseline="-25000" dirty="0" smtClean="0"/>
              <a:t>urban</a:t>
            </a:r>
            <a:r>
              <a:rPr lang="en-US" sz="2000" dirty="0" smtClean="0"/>
              <a:t> is the median path loss in dB.</a:t>
            </a:r>
          </a:p>
          <a:p>
            <a:endParaRPr lang="en-US" sz="2000" dirty="0" smtClean="0"/>
          </a:p>
          <a:p>
            <a:r>
              <a:rPr lang="en-US" sz="2000" dirty="0" smtClean="0"/>
              <a:t>The formula is valid for </a:t>
            </a:r>
          </a:p>
          <a:p>
            <a:pPr>
              <a:buNone/>
            </a:pPr>
            <a:r>
              <a:rPr lang="en-US" sz="2000" dirty="0" smtClean="0"/>
              <a:t>		150 MHz&lt;=f</a:t>
            </a:r>
            <a:r>
              <a:rPr lang="en-US" sz="2000" baseline="-25000" dirty="0" smtClean="0"/>
              <a:t>c</a:t>
            </a:r>
            <a:r>
              <a:rPr lang="en-US" sz="2000" dirty="0" smtClean="0"/>
              <a:t>&lt;=1.5GHz, </a:t>
            </a:r>
          </a:p>
          <a:p>
            <a:pPr>
              <a:buNone/>
            </a:pPr>
            <a:r>
              <a:rPr lang="de-DE" sz="2000" dirty="0" smtClean="0"/>
              <a:t>		1 m</a:t>
            </a:r>
            <a:r>
              <a:rPr lang="en-US" sz="2000" dirty="0" smtClean="0"/>
              <a:t>&lt;=</a:t>
            </a:r>
            <a:r>
              <a:rPr lang="de-DE" sz="2000" dirty="0" smtClean="0"/>
              <a:t>h</a:t>
            </a:r>
            <a:r>
              <a:rPr lang="de-DE" sz="2000" baseline="-25000" dirty="0" smtClean="0"/>
              <a:t>r</a:t>
            </a:r>
            <a:r>
              <a:rPr lang="en-US" sz="2000" dirty="0" smtClean="0"/>
              <a:t>&lt;=</a:t>
            </a:r>
            <a:r>
              <a:rPr lang="de-DE" sz="2000" dirty="0" smtClean="0"/>
              <a:t>10m, 30m</a:t>
            </a:r>
            <a:r>
              <a:rPr lang="en-US" sz="2000" dirty="0" smtClean="0"/>
              <a:t>&lt;=</a:t>
            </a:r>
            <a:r>
              <a:rPr lang="de-DE" sz="2000" dirty="0" smtClean="0"/>
              <a:t>h</a:t>
            </a:r>
            <a:r>
              <a:rPr lang="de-DE" sz="2000" baseline="-25000" dirty="0" smtClean="0"/>
              <a:t>t</a:t>
            </a:r>
            <a:r>
              <a:rPr lang="en-US" sz="2000" dirty="0" smtClean="0"/>
              <a:t>&lt;=</a:t>
            </a:r>
            <a:r>
              <a:rPr lang="de-DE" sz="2000" dirty="0" smtClean="0"/>
              <a:t>200m, </a:t>
            </a:r>
          </a:p>
          <a:p>
            <a:pPr>
              <a:buNone/>
            </a:pPr>
            <a:r>
              <a:rPr lang="de-DE" sz="2000" dirty="0" smtClean="0"/>
              <a:t>		</a:t>
            </a:r>
            <a:r>
              <a:rPr lang="nn-NO" sz="2000" dirty="0" smtClean="0"/>
              <a:t>1km&lt;d&lt;20km</a:t>
            </a:r>
            <a:endParaRPr lang="en-US" sz="20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47</a:t>
            </a:fld>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t>Hata Model</a:t>
            </a:r>
            <a:endParaRPr lang="en-US" dirty="0"/>
          </a:p>
        </p:txBody>
      </p:sp>
      <p:sp>
        <p:nvSpPr>
          <p:cNvPr id="3" name="Content Placeholder 2"/>
          <p:cNvSpPr>
            <a:spLocks noGrp="1"/>
          </p:cNvSpPr>
          <p:nvPr>
            <p:ph idx="1"/>
          </p:nvPr>
        </p:nvSpPr>
        <p:spPr>
          <a:xfrm>
            <a:off x="457200" y="1066800"/>
            <a:ext cx="8229600" cy="5064125"/>
          </a:xfrm>
        </p:spPr>
        <p:txBody>
          <a:bodyPr/>
          <a:lstStyle/>
          <a:p>
            <a:r>
              <a:rPr lang="en-US" sz="2000" dirty="0" smtClean="0"/>
              <a:t>The correction factor a(h</a:t>
            </a:r>
            <a:r>
              <a:rPr lang="en-US" sz="2000" baseline="-25000" dirty="0" smtClean="0"/>
              <a:t>r</a:t>
            </a:r>
            <a:r>
              <a:rPr lang="en-US" sz="2000" dirty="0" smtClean="0"/>
              <a:t>) for mobile antenna height hr for a small or     </a:t>
            </a:r>
          </a:p>
          <a:p>
            <a:pPr marL="0" indent="0">
              <a:buNone/>
            </a:pPr>
            <a:r>
              <a:rPr lang="en-US" sz="2000" dirty="0" smtClean="0"/>
              <a:t>       medium-sized city is given by:</a:t>
            </a:r>
          </a:p>
          <a:p>
            <a:pPr>
              <a:buNone/>
            </a:pPr>
            <a:r>
              <a:rPr lang="en-US" sz="2000" dirty="0" smtClean="0"/>
              <a:t>		a(h</a:t>
            </a:r>
            <a:r>
              <a:rPr lang="en-US" sz="2000" baseline="-25000" dirty="0" smtClean="0"/>
              <a:t>r</a:t>
            </a:r>
            <a:r>
              <a:rPr lang="en-US" sz="2000" dirty="0" smtClean="0"/>
              <a:t>) = (1.1 logf</a:t>
            </a:r>
            <a:r>
              <a:rPr lang="en-US" sz="2000" baseline="-25000" dirty="0" smtClean="0"/>
              <a:t>c</a:t>
            </a:r>
            <a:r>
              <a:rPr lang="en-US" sz="2000" dirty="0" smtClean="0"/>
              <a:t> − 0.7)h</a:t>
            </a:r>
            <a:r>
              <a:rPr lang="en-US" sz="2000" baseline="-25000" dirty="0" smtClean="0"/>
              <a:t>r</a:t>
            </a:r>
            <a:r>
              <a:rPr lang="en-US" sz="2000" dirty="0" smtClean="0"/>
              <a:t> − (1.56 log(f</a:t>
            </a:r>
            <a:r>
              <a:rPr lang="en-US" sz="2000" baseline="-25000" dirty="0" smtClean="0"/>
              <a:t>c</a:t>
            </a:r>
            <a:r>
              <a:rPr lang="en-US" sz="2000" dirty="0" smtClean="0"/>
              <a:t>) − 0.8) dB</a:t>
            </a:r>
          </a:p>
          <a:p>
            <a:endParaRPr lang="en-US" sz="2000" dirty="0" smtClean="0"/>
          </a:p>
          <a:p>
            <a:r>
              <a:rPr lang="en-US" sz="2000" dirty="0" smtClean="0"/>
              <a:t>For a large city it is given by</a:t>
            </a:r>
          </a:p>
          <a:p>
            <a:pPr>
              <a:buNone/>
            </a:pPr>
            <a:r>
              <a:rPr lang="en-US" sz="2000" dirty="0" smtClean="0"/>
              <a:t>		a(h</a:t>
            </a:r>
            <a:r>
              <a:rPr lang="en-US" sz="2000" baseline="-25000" dirty="0" smtClean="0"/>
              <a:t>r</a:t>
            </a:r>
            <a:r>
              <a:rPr lang="en-US" sz="2000" dirty="0" smtClean="0"/>
              <a:t>) = 8.29[log(1.54h</a:t>
            </a:r>
            <a:r>
              <a:rPr lang="en-US" sz="2000" baseline="-25000" dirty="0" smtClean="0"/>
              <a:t>r</a:t>
            </a:r>
            <a:r>
              <a:rPr lang="en-US" sz="2000" dirty="0" smtClean="0"/>
              <a:t>)]</a:t>
            </a:r>
            <a:r>
              <a:rPr lang="en-US" sz="2000" baseline="30000" dirty="0" smtClean="0"/>
              <a:t>2 </a:t>
            </a:r>
            <a:r>
              <a:rPr lang="en-US" sz="2000" dirty="0" smtClean="0"/>
              <a:t>− 1.10 dB  	for f</a:t>
            </a:r>
            <a:r>
              <a:rPr lang="en-US" sz="2000" baseline="-25000" dirty="0" smtClean="0"/>
              <a:t>c</a:t>
            </a:r>
            <a:r>
              <a:rPr lang="en-US" sz="2000" dirty="0" smtClean="0"/>
              <a:t> &lt;=300 MHz</a:t>
            </a:r>
          </a:p>
          <a:p>
            <a:pPr>
              <a:buNone/>
            </a:pPr>
            <a:r>
              <a:rPr lang="en-US" sz="1600" dirty="0" smtClean="0"/>
              <a:t>			</a:t>
            </a:r>
            <a:r>
              <a:rPr lang="en-US" sz="2000" dirty="0" smtClean="0"/>
              <a:t>3.20[log (11.75h</a:t>
            </a:r>
            <a:r>
              <a:rPr lang="en-US" sz="2000" baseline="-25000" dirty="0" smtClean="0"/>
              <a:t>r</a:t>
            </a:r>
            <a:r>
              <a:rPr lang="en-US" sz="2000" dirty="0" smtClean="0"/>
              <a:t>)]</a:t>
            </a:r>
            <a:r>
              <a:rPr lang="en-US" sz="2000" baseline="30000" dirty="0" smtClean="0"/>
              <a:t>2</a:t>
            </a:r>
            <a:r>
              <a:rPr lang="en-US" sz="2000" dirty="0" smtClean="0"/>
              <a:t> − 4.97 dB 	for f</a:t>
            </a:r>
            <a:r>
              <a:rPr lang="en-US" sz="2000" baseline="-25000" dirty="0" smtClean="0"/>
              <a:t>c</a:t>
            </a:r>
            <a:r>
              <a:rPr lang="en-US" sz="2000" dirty="0" smtClean="0"/>
              <a:t> &gt;= 300 MHz</a:t>
            </a:r>
          </a:p>
          <a:p>
            <a:endParaRPr lang="en-US" sz="2000" dirty="0" smtClean="0"/>
          </a:p>
          <a:p>
            <a:r>
              <a:rPr lang="en-US" sz="2000" dirty="0" smtClean="0"/>
              <a:t>To obtain path loss for suburban area the standard Hata model is modified as</a:t>
            </a:r>
          </a:p>
          <a:p>
            <a:pPr>
              <a:buNone/>
            </a:pPr>
            <a:r>
              <a:rPr lang="en-US" sz="2000" dirty="0" smtClean="0">
                <a:solidFill>
                  <a:schemeClr val="tx2">
                    <a:lumMod val="60000"/>
                    <a:lumOff val="40000"/>
                  </a:schemeClr>
                </a:solidFill>
              </a:rPr>
              <a:t>			L</a:t>
            </a:r>
            <a:r>
              <a:rPr lang="en-US" sz="2000" baseline="-25000" dirty="0" smtClean="0">
                <a:solidFill>
                  <a:schemeClr val="tx2">
                    <a:lumMod val="60000"/>
                    <a:lumOff val="40000"/>
                  </a:schemeClr>
                </a:solidFill>
              </a:rPr>
              <a:t>50</a:t>
            </a:r>
            <a:r>
              <a:rPr lang="en-US" sz="2000" dirty="0" smtClean="0">
                <a:solidFill>
                  <a:schemeClr val="tx2">
                    <a:lumMod val="60000"/>
                    <a:lumOff val="40000"/>
                  </a:schemeClr>
                </a:solidFill>
              </a:rPr>
              <a:t> =L</a:t>
            </a:r>
            <a:r>
              <a:rPr lang="en-US" sz="2000" baseline="-25000" dirty="0" smtClean="0">
                <a:solidFill>
                  <a:schemeClr val="tx2">
                    <a:lumMod val="60000"/>
                    <a:lumOff val="40000"/>
                  </a:schemeClr>
                </a:solidFill>
              </a:rPr>
              <a:t>50</a:t>
            </a:r>
            <a:r>
              <a:rPr lang="en-US" sz="2000" dirty="0" smtClean="0">
                <a:solidFill>
                  <a:schemeClr val="tx2">
                    <a:lumMod val="60000"/>
                    <a:lumOff val="40000"/>
                  </a:schemeClr>
                </a:solidFill>
              </a:rPr>
              <a:t>(urban)-2[log(</a:t>
            </a:r>
            <a:r>
              <a:rPr lang="en-US" sz="2000" dirty="0" err="1" smtClean="0">
                <a:solidFill>
                  <a:schemeClr val="tx2">
                    <a:lumMod val="60000"/>
                    <a:lumOff val="40000"/>
                  </a:schemeClr>
                </a:solidFill>
              </a:rPr>
              <a:t>f</a:t>
            </a:r>
            <a:r>
              <a:rPr lang="en-US" sz="2000" baseline="-25000" dirty="0" err="1" smtClean="0">
                <a:solidFill>
                  <a:schemeClr val="tx2">
                    <a:lumMod val="60000"/>
                    <a:lumOff val="40000"/>
                  </a:schemeClr>
                </a:solidFill>
              </a:rPr>
              <a:t>c</a:t>
            </a:r>
            <a:r>
              <a:rPr lang="en-US" sz="2000" dirty="0" smtClean="0">
                <a:solidFill>
                  <a:schemeClr val="tx2">
                    <a:lumMod val="60000"/>
                    <a:lumOff val="40000"/>
                  </a:schemeClr>
                </a:solidFill>
              </a:rPr>
              <a:t>/28)]</a:t>
            </a:r>
            <a:r>
              <a:rPr lang="en-US" sz="2000" baseline="30000" dirty="0" smtClean="0">
                <a:solidFill>
                  <a:schemeClr val="tx2">
                    <a:lumMod val="60000"/>
                    <a:lumOff val="40000"/>
                  </a:schemeClr>
                </a:solidFill>
              </a:rPr>
              <a:t>2</a:t>
            </a:r>
            <a:r>
              <a:rPr lang="en-US" sz="2000" dirty="0" smtClean="0">
                <a:solidFill>
                  <a:schemeClr val="tx2">
                    <a:lumMod val="60000"/>
                    <a:lumOff val="40000"/>
                  </a:schemeClr>
                </a:solidFill>
              </a:rPr>
              <a:t>-5.4</a:t>
            </a:r>
          </a:p>
          <a:p>
            <a:r>
              <a:rPr lang="en-US" sz="2000" dirty="0" smtClean="0"/>
              <a:t>For rural areas</a:t>
            </a:r>
          </a:p>
          <a:p>
            <a:pPr>
              <a:buNone/>
            </a:pPr>
            <a:r>
              <a:rPr lang="en-US" sz="2000" dirty="0" smtClean="0">
                <a:solidFill>
                  <a:schemeClr val="tx2">
                    <a:lumMod val="60000"/>
                    <a:lumOff val="40000"/>
                  </a:schemeClr>
                </a:solidFill>
              </a:rPr>
              <a:t>			L</a:t>
            </a:r>
            <a:r>
              <a:rPr lang="en-US" sz="2000" baseline="-25000" dirty="0" smtClean="0">
                <a:solidFill>
                  <a:schemeClr val="tx2">
                    <a:lumMod val="60000"/>
                    <a:lumOff val="40000"/>
                  </a:schemeClr>
                </a:solidFill>
              </a:rPr>
              <a:t>50</a:t>
            </a:r>
            <a:r>
              <a:rPr lang="en-US" sz="2000" dirty="0" smtClean="0">
                <a:solidFill>
                  <a:schemeClr val="tx2">
                    <a:lumMod val="60000"/>
                    <a:lumOff val="40000"/>
                  </a:schemeClr>
                </a:solidFill>
              </a:rPr>
              <a:t> =L</a:t>
            </a:r>
            <a:r>
              <a:rPr lang="en-US" sz="2000" baseline="-25000" dirty="0" smtClean="0">
                <a:solidFill>
                  <a:schemeClr val="tx2">
                    <a:lumMod val="60000"/>
                    <a:lumOff val="40000"/>
                  </a:schemeClr>
                </a:solidFill>
              </a:rPr>
              <a:t>50</a:t>
            </a:r>
            <a:r>
              <a:rPr lang="en-US" sz="2000" dirty="0" smtClean="0">
                <a:solidFill>
                  <a:schemeClr val="tx2">
                    <a:lumMod val="60000"/>
                    <a:lumOff val="40000"/>
                  </a:schemeClr>
                </a:solidFill>
              </a:rPr>
              <a:t>(urban)-4.78log(</a:t>
            </a:r>
            <a:r>
              <a:rPr lang="en-US" sz="2000" dirty="0" err="1" smtClean="0">
                <a:solidFill>
                  <a:schemeClr val="tx2">
                    <a:lumMod val="60000"/>
                    <a:lumOff val="40000"/>
                  </a:schemeClr>
                </a:solidFill>
              </a:rPr>
              <a:t>f</a:t>
            </a:r>
            <a:r>
              <a:rPr lang="en-US" sz="2000" baseline="-25000" dirty="0" err="1" smtClean="0">
                <a:solidFill>
                  <a:schemeClr val="tx2">
                    <a:lumMod val="60000"/>
                    <a:lumOff val="40000"/>
                  </a:schemeClr>
                </a:solidFill>
              </a:rPr>
              <a:t>c</a:t>
            </a:r>
            <a:r>
              <a:rPr lang="en-US" sz="2000" dirty="0" smtClean="0">
                <a:solidFill>
                  <a:schemeClr val="tx2">
                    <a:lumMod val="60000"/>
                    <a:lumOff val="40000"/>
                  </a:schemeClr>
                </a:solidFill>
              </a:rPr>
              <a:t>)</a:t>
            </a:r>
            <a:r>
              <a:rPr lang="en-US" sz="2000" baseline="30000" dirty="0" smtClean="0">
                <a:solidFill>
                  <a:schemeClr val="tx2">
                    <a:lumMod val="60000"/>
                    <a:lumOff val="40000"/>
                  </a:schemeClr>
                </a:solidFill>
              </a:rPr>
              <a:t>2</a:t>
            </a:r>
            <a:r>
              <a:rPr lang="en-US" sz="2000" dirty="0" smtClean="0">
                <a:solidFill>
                  <a:schemeClr val="tx2">
                    <a:lumMod val="60000"/>
                    <a:lumOff val="40000"/>
                  </a:schemeClr>
                </a:solidFill>
              </a:rPr>
              <a:t>-18.33logf</a:t>
            </a:r>
            <a:r>
              <a:rPr lang="en-US" sz="2000" baseline="-25000" dirty="0" smtClean="0">
                <a:solidFill>
                  <a:schemeClr val="tx2">
                    <a:lumMod val="60000"/>
                    <a:lumOff val="40000"/>
                  </a:schemeClr>
                </a:solidFill>
              </a:rPr>
              <a:t>c  </a:t>
            </a:r>
            <a:r>
              <a:rPr lang="en-US" sz="2000" dirty="0" smtClean="0">
                <a:solidFill>
                  <a:schemeClr val="tx2">
                    <a:lumMod val="60000"/>
                    <a:lumOff val="40000"/>
                  </a:schemeClr>
                </a:solidFill>
              </a:rPr>
              <a:t>-40.98</a:t>
            </a:r>
            <a:endParaRPr lang="en-US" sz="2000" dirty="0" smtClean="0"/>
          </a:p>
          <a:p>
            <a:pPr>
              <a:buNone/>
            </a:pPr>
            <a:r>
              <a:rPr lang="en-US" sz="2000" dirty="0" smtClean="0"/>
              <a:t>			</a:t>
            </a:r>
            <a:endParaRPr lang="en-US" sz="2000" dirty="0" smtClean="0">
              <a:solidFill>
                <a:schemeClr val="tx2">
                  <a:lumMod val="60000"/>
                  <a:lumOff val="40000"/>
                </a:schemeClr>
              </a:solidFill>
            </a:endParaRPr>
          </a:p>
          <a:p>
            <a:endParaRPr lang="en-US" sz="2000" dirty="0" smtClean="0"/>
          </a:p>
          <a:p>
            <a:pPr>
              <a:buNone/>
            </a:pPr>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idx="4294967295"/>
          </p:nvPr>
        </p:nvSpPr>
        <p:spPr>
          <a:xfrm>
            <a:off x="0" y="533400"/>
            <a:ext cx="9372600" cy="838200"/>
          </a:xfrm>
        </p:spPr>
        <p:txBody>
          <a:bodyPr lIns="92075" tIns="46038" rIns="92075" bIns="46038" anchor="b"/>
          <a:lstStyle/>
          <a:p>
            <a:r>
              <a:rPr lang="en-US" altLang="zh-CN" sz="4400" dirty="0" smtClean="0"/>
              <a:t>COST 231 Extension of </a:t>
            </a:r>
            <a:r>
              <a:rPr lang="en-US" altLang="zh-CN" sz="4400" dirty="0" err="1" smtClean="0"/>
              <a:t>Hata</a:t>
            </a:r>
            <a:r>
              <a:rPr lang="en-US" altLang="zh-CN" sz="4400" dirty="0" smtClean="0"/>
              <a:t> Model</a:t>
            </a:r>
            <a:endParaRPr lang="en-US" altLang="zh-CN" sz="4400" dirty="0"/>
          </a:p>
        </p:txBody>
      </p:sp>
      <p:sp>
        <p:nvSpPr>
          <p:cNvPr id="120837" name="Rectangle 4"/>
          <p:cNvSpPr>
            <a:spLocks noGrp="1" noChangeArrowheads="1"/>
          </p:cNvSpPr>
          <p:nvPr>
            <p:ph type="body" idx="4294967295"/>
          </p:nvPr>
        </p:nvSpPr>
        <p:spPr>
          <a:xfrm>
            <a:off x="0" y="1600200"/>
            <a:ext cx="7696200" cy="4114800"/>
          </a:xfrm>
        </p:spPr>
        <p:txBody>
          <a:bodyPr lIns="92075" tIns="46038" rIns="92075" bIns="46038"/>
          <a:lstStyle/>
          <a:p>
            <a:r>
              <a:rPr lang="en-US" altLang="zh-TW" sz="2400" dirty="0"/>
              <a:t>COST-231 </a:t>
            </a:r>
            <a:r>
              <a:rPr lang="en-US" altLang="zh-TW" sz="2400" dirty="0" err="1"/>
              <a:t>Hata</a:t>
            </a:r>
            <a:r>
              <a:rPr lang="en-US" altLang="zh-TW" sz="2400" dirty="0"/>
              <a:t> Model, European standard</a:t>
            </a:r>
          </a:p>
          <a:p>
            <a:r>
              <a:rPr lang="en-US" altLang="zh-CN" sz="2400" dirty="0"/>
              <a:t>Higher frequencies: up to 2GHz</a:t>
            </a:r>
          </a:p>
          <a:p>
            <a:r>
              <a:rPr lang="en-US" altLang="zh-CN" sz="2400" dirty="0"/>
              <a:t>Smaller cell sizes</a:t>
            </a:r>
          </a:p>
          <a:p>
            <a:r>
              <a:rPr lang="en-US" altLang="zh-CN" sz="2400" dirty="0"/>
              <a:t>Lower antenna heights</a:t>
            </a:r>
          </a:p>
        </p:txBody>
      </p:sp>
      <p:sp>
        <p:nvSpPr>
          <p:cNvPr id="120836" name="Rectangle 3"/>
          <p:cNvSpPr>
            <a:spLocks noChangeArrowheads="1"/>
          </p:cNvSpPr>
          <p:nvPr/>
        </p:nvSpPr>
        <p:spPr bwMode="auto">
          <a:xfrm>
            <a:off x="336550" y="1143000"/>
            <a:ext cx="8426450" cy="5181600"/>
          </a:xfrm>
          <a:prstGeom prst="rect">
            <a:avLst/>
          </a:prstGeom>
          <a:noFill/>
          <a:ln w="9525">
            <a:noFill/>
            <a:miter lim="800000"/>
            <a:headEnd/>
            <a:tailEnd/>
          </a:ln>
        </p:spPr>
        <p:txBody>
          <a:bodyPr lIns="92075" tIns="46038" rIns="92075" bIns="46038"/>
          <a:lstStyle/>
          <a:p>
            <a:pPr marL="342900" indent="-342900" eaLnBrk="0" hangingPunct="0">
              <a:lnSpc>
                <a:spcPct val="95000"/>
              </a:lnSpc>
              <a:spcBef>
                <a:spcPct val="25000"/>
              </a:spcBef>
              <a:spcAft>
                <a:spcPct val="15000"/>
              </a:spcAft>
              <a:buClr>
                <a:schemeClr val="tx2"/>
              </a:buClr>
              <a:buSzPct val="75000"/>
              <a:buFont typeface="Wingdings" pitchFamily="2" charset="2"/>
              <a:buChar char="l"/>
            </a:pPr>
            <a:endParaRPr lang="en-US" sz="2400">
              <a:latin typeface="Times New Roman" pitchFamily="18" charset="0"/>
            </a:endParaRPr>
          </a:p>
        </p:txBody>
      </p:sp>
      <p:pic>
        <p:nvPicPr>
          <p:cNvPr id="447493" name="Picture 5"/>
          <p:cNvPicPr>
            <a:picLocks noChangeAspect="1" noChangeArrowheads="1"/>
          </p:cNvPicPr>
          <p:nvPr/>
        </p:nvPicPr>
        <p:blipFill>
          <a:blip r:embed="rId3"/>
          <a:srcRect/>
          <a:stretch>
            <a:fillRect/>
          </a:stretch>
        </p:blipFill>
        <p:spPr bwMode="auto">
          <a:xfrm>
            <a:off x="0" y="3810000"/>
            <a:ext cx="9144000" cy="609600"/>
          </a:xfrm>
          <a:prstGeom prst="rect">
            <a:avLst/>
          </a:prstGeom>
          <a:noFill/>
          <a:ln w="9525">
            <a:noFill/>
            <a:miter lim="800000"/>
            <a:headEnd/>
            <a:tailEnd/>
          </a:ln>
          <a:effectLst/>
        </p:spPr>
      </p:pic>
      <p:sp>
        <p:nvSpPr>
          <p:cNvPr id="11" name="Rectangle 10"/>
          <p:cNvSpPr/>
          <p:nvPr/>
        </p:nvSpPr>
        <p:spPr>
          <a:xfrm>
            <a:off x="304800" y="4495800"/>
            <a:ext cx="8839200" cy="2308324"/>
          </a:xfrm>
          <a:prstGeom prst="rect">
            <a:avLst/>
          </a:prstGeom>
        </p:spPr>
        <p:txBody>
          <a:bodyPr wrap="square">
            <a:spAutoFit/>
          </a:bodyPr>
          <a:lstStyle/>
          <a:p>
            <a:pPr algn="just"/>
            <a:r>
              <a:rPr lang="en-US" dirty="0" smtClean="0">
                <a:solidFill>
                  <a:srgbClr val="FF0000"/>
                </a:solidFill>
              </a:rPr>
              <a:t>a(hr) is the same correction factor as before and CM is 0 dB for medium sized cities and suburbs, and 3 dB for metropolitan areas. This model is referred to as the COST-231 extension to the </a:t>
            </a:r>
            <a:r>
              <a:rPr lang="en-US" dirty="0" err="1" smtClean="0">
                <a:solidFill>
                  <a:srgbClr val="FF0000"/>
                </a:solidFill>
              </a:rPr>
              <a:t>Hata</a:t>
            </a:r>
            <a:r>
              <a:rPr lang="en-US" dirty="0" smtClean="0">
                <a:solidFill>
                  <a:srgbClr val="FF0000"/>
                </a:solidFill>
              </a:rPr>
              <a:t> model, and is restricted to the following range of parameters: </a:t>
            </a:r>
          </a:p>
          <a:p>
            <a:pPr algn="just"/>
            <a:r>
              <a:rPr lang="en-US" dirty="0" smtClean="0">
                <a:solidFill>
                  <a:srgbClr val="FF0000"/>
                </a:solidFill>
              </a:rPr>
              <a:t>1.5GHz &lt; </a:t>
            </a:r>
            <a:r>
              <a:rPr lang="en-US" dirty="0" err="1" smtClean="0">
                <a:solidFill>
                  <a:srgbClr val="FF0000"/>
                </a:solidFill>
              </a:rPr>
              <a:t>fc</a:t>
            </a:r>
            <a:r>
              <a:rPr lang="en-US" dirty="0" smtClean="0">
                <a:solidFill>
                  <a:srgbClr val="FF0000"/>
                </a:solidFill>
              </a:rPr>
              <a:t> &lt; 2 GHz, 30m &lt; ht&lt; 200 m, 1m &lt; hr &lt; 10 m, </a:t>
            </a:r>
          </a:p>
          <a:p>
            <a:pPr algn="just"/>
            <a:r>
              <a:rPr lang="en-US" dirty="0" smtClean="0">
                <a:solidFill>
                  <a:srgbClr val="FF0000"/>
                </a:solidFill>
              </a:rPr>
              <a:t>1Km &lt;d&lt; 20 Km.</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 Signal variations</a:t>
            </a:r>
            <a:endParaRPr lang="en-US" dirty="0"/>
          </a:p>
        </p:txBody>
      </p:sp>
      <p:pic>
        <p:nvPicPr>
          <p:cNvPr id="4" name="Picture 2" descr="C:\Users\U D Dalal\Desktop\edited chapters\Chapters-3 and 4-WCN\Chapter-3\GR02.jpg"/>
          <p:cNvPicPr>
            <a:picLocks noChangeAspect="1" noChangeArrowheads="1"/>
          </p:cNvPicPr>
          <p:nvPr/>
        </p:nvPicPr>
        <p:blipFill>
          <a:blip r:embed="rId2">
            <a:extLst>
              <a:ext uri="{BEBA8EAE-BF5A-486C-A8C5-ECC9F3942E4B}">
                <a14:imgProps xmlns:a14="http://schemas.microsoft.com/office/drawing/2010/main">
                  <a14:imgLayer>
                    <a14:imgEffect>
                      <a14:saturation sat="400000"/>
                    </a14:imgEffect>
                  </a14:imgLayer>
                </a14:imgProps>
              </a:ext>
            </a:extLst>
          </a:blip>
          <a:srcRect/>
          <a:stretch>
            <a:fillRect/>
          </a:stretch>
        </p:blipFill>
        <p:spPr bwMode="auto">
          <a:xfrm>
            <a:off x="1043608" y="1988840"/>
            <a:ext cx="7344456" cy="4189631"/>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err="1" smtClean="0"/>
              <a:t>Walfisch</a:t>
            </a:r>
            <a:r>
              <a:rPr lang="en-US" altLang="en-US" dirty="0" smtClean="0"/>
              <a:t> and </a:t>
            </a:r>
            <a:r>
              <a:rPr lang="en-US" altLang="en-US" dirty="0" err="1" smtClean="0"/>
              <a:t>Bertoni’s</a:t>
            </a:r>
            <a:r>
              <a:rPr lang="en-US" altLang="en-US" dirty="0" smtClean="0"/>
              <a:t> Model</a:t>
            </a:r>
          </a:p>
        </p:txBody>
      </p:sp>
      <p:pic>
        <p:nvPicPr>
          <p:cNvPr id="30723" name="Picture 7" descr="F4_25"/>
          <p:cNvPicPr>
            <a:picLocks noGrp="1" noChangeAspect="1" noChangeArrowheads="1"/>
          </p:cNvPicPr>
          <p:nvPr>
            <p:ph idx="1"/>
          </p:nvPr>
        </p:nvPicPr>
        <p:blipFill>
          <a:blip r:embed="rId3">
            <a:lum bright="-20000" contrast="40000"/>
          </a:blip>
          <a:srcRect b="18111"/>
          <a:stretch>
            <a:fillRect/>
          </a:stretch>
        </p:blipFill>
        <p:spPr>
          <a:xfrm>
            <a:off x="228600" y="3581400"/>
            <a:ext cx="8382000" cy="2743200"/>
          </a:xfrm>
          <a:noFill/>
        </p:spPr>
      </p:pic>
      <p:sp>
        <p:nvSpPr>
          <p:cNvPr id="4" name="Text Box 8"/>
          <p:cNvSpPr txBox="1">
            <a:spLocks noChangeArrowheads="1"/>
          </p:cNvSpPr>
          <p:nvPr/>
        </p:nvSpPr>
        <p:spPr bwMode="auto">
          <a:xfrm>
            <a:off x="381000" y="6252706"/>
            <a:ext cx="8153400" cy="605294"/>
          </a:xfrm>
          <a:prstGeom prst="rect">
            <a:avLst/>
          </a:prstGeom>
          <a:noFill/>
          <a:ln w="12700">
            <a:noFill/>
            <a:miter lim="800000"/>
            <a:headEnd type="none" w="sm" len="sm"/>
            <a:tailEnd type="none" w="sm" len="sm"/>
          </a:ln>
        </p:spPr>
        <p:txBody>
          <a:bodyPr wrap="square">
            <a:spAutoFit/>
          </a:bodyPr>
          <a:lstStyle/>
          <a:p>
            <a:pPr algn="ctr"/>
            <a:r>
              <a:rPr lang="en-US" sz="2000" dirty="0" smtClean="0">
                <a:solidFill>
                  <a:srgbClr val="000000"/>
                </a:solidFill>
              </a:rPr>
              <a:t>Propagation geometry for model proposed by </a:t>
            </a:r>
            <a:r>
              <a:rPr lang="en-US" sz="2000" dirty="0" err="1" smtClean="0">
                <a:solidFill>
                  <a:srgbClr val="000000"/>
                </a:solidFill>
              </a:rPr>
              <a:t>Walfisch</a:t>
            </a:r>
            <a:r>
              <a:rPr lang="en-US" sz="2000" dirty="0" smtClean="0">
                <a:solidFill>
                  <a:srgbClr val="000000"/>
                </a:solidFill>
              </a:rPr>
              <a:t> and </a:t>
            </a:r>
            <a:r>
              <a:rPr lang="en-US" sz="2000" dirty="0" err="1" smtClean="0">
                <a:solidFill>
                  <a:srgbClr val="000000"/>
                </a:solidFill>
              </a:rPr>
              <a:t>Bertoni</a:t>
            </a:r>
            <a:endParaRPr lang="en-US" sz="2000" dirty="0" smtClean="0">
              <a:solidFill>
                <a:srgbClr val="000000"/>
              </a:solidFill>
            </a:endParaRPr>
          </a:p>
          <a:p>
            <a:pPr algn="ctr"/>
            <a:endParaRPr lang="en-US" sz="2000" baseline="-25000" dirty="0">
              <a:solidFill>
                <a:srgbClr val="000000"/>
              </a:solidFill>
            </a:endParaRPr>
          </a:p>
        </p:txBody>
      </p:sp>
      <p:sp>
        <p:nvSpPr>
          <p:cNvPr id="5" name="Text Box 8"/>
          <p:cNvSpPr txBox="1">
            <a:spLocks noChangeArrowheads="1"/>
          </p:cNvSpPr>
          <p:nvPr/>
        </p:nvSpPr>
        <p:spPr bwMode="auto">
          <a:xfrm>
            <a:off x="5137262" y="3886200"/>
            <a:ext cx="4006738" cy="297517"/>
          </a:xfrm>
          <a:prstGeom prst="rect">
            <a:avLst/>
          </a:prstGeom>
          <a:noFill/>
          <a:ln w="12700">
            <a:noFill/>
            <a:miter lim="800000"/>
            <a:headEnd type="none" w="sm" len="sm"/>
            <a:tailEnd type="none" w="sm" len="sm"/>
          </a:ln>
        </p:spPr>
        <p:txBody>
          <a:bodyPr wrap="none">
            <a:spAutoFit/>
          </a:bodyPr>
          <a:lstStyle/>
          <a:p>
            <a:r>
              <a:rPr lang="en-US" sz="2000" b="1" baseline="-25000" dirty="0" smtClean="0">
                <a:solidFill>
                  <a:srgbClr val="000000"/>
                </a:solidFill>
              </a:rPr>
              <a:t>(Wireless Communications by Theodore </a:t>
            </a:r>
            <a:r>
              <a:rPr lang="en-US" sz="2000" b="1" baseline="-25000" dirty="0" err="1" smtClean="0">
                <a:solidFill>
                  <a:srgbClr val="000000"/>
                </a:solidFill>
              </a:rPr>
              <a:t>Rappaport</a:t>
            </a:r>
            <a:r>
              <a:rPr lang="en-US" sz="2000" b="1" baseline="-25000" dirty="0" smtClean="0">
                <a:solidFill>
                  <a:srgbClr val="000000"/>
                </a:solidFill>
              </a:rPr>
              <a:t>)</a:t>
            </a:r>
            <a:endParaRPr lang="en-US" sz="2000" b="1" baseline="-25000" dirty="0">
              <a:solidFill>
                <a:srgbClr val="000000"/>
              </a:solidFill>
            </a:endParaRPr>
          </a:p>
        </p:txBody>
      </p:sp>
      <p:pic>
        <p:nvPicPr>
          <p:cNvPr id="475137" name="Picture 1"/>
          <p:cNvPicPr>
            <a:picLocks noChangeAspect="1" noChangeArrowheads="1"/>
          </p:cNvPicPr>
          <p:nvPr/>
        </p:nvPicPr>
        <p:blipFill>
          <a:blip r:embed="rId4"/>
          <a:srcRect/>
          <a:stretch>
            <a:fillRect/>
          </a:stretch>
        </p:blipFill>
        <p:spPr bwMode="auto">
          <a:xfrm>
            <a:off x="3200400" y="2438400"/>
            <a:ext cx="1600200" cy="520995"/>
          </a:xfrm>
          <a:prstGeom prst="rect">
            <a:avLst/>
          </a:prstGeom>
          <a:noFill/>
          <a:ln w="9525">
            <a:noFill/>
            <a:miter lim="800000"/>
            <a:headEnd/>
            <a:tailEnd/>
          </a:ln>
          <a:effectLst/>
        </p:spPr>
      </p:pic>
      <p:sp>
        <p:nvSpPr>
          <p:cNvPr id="7" name="Rectangle 6"/>
          <p:cNvSpPr/>
          <p:nvPr/>
        </p:nvSpPr>
        <p:spPr>
          <a:xfrm>
            <a:off x="304800" y="1676400"/>
            <a:ext cx="8458200" cy="1200329"/>
          </a:xfrm>
          <a:prstGeom prst="rect">
            <a:avLst/>
          </a:prstGeom>
        </p:spPr>
        <p:txBody>
          <a:bodyPr wrap="square">
            <a:spAutoFit/>
          </a:bodyPr>
          <a:lstStyle/>
          <a:p>
            <a:r>
              <a:rPr lang="en-US" dirty="0" smtClean="0">
                <a:solidFill>
                  <a:srgbClr val="FF0000"/>
                </a:solidFill>
              </a:rPr>
              <a:t>This model uses diffraction to predict average signal strength at street level. The model considers the path loss to be the product of three factors:</a:t>
            </a:r>
            <a:endParaRPr lang="en-US" dirty="0">
              <a:solidFill>
                <a:srgbClr val="FF0000"/>
              </a:solidFill>
            </a:endParaRPr>
          </a:p>
        </p:txBody>
      </p:sp>
      <p:sp>
        <p:nvSpPr>
          <p:cNvPr id="8" name="Rectangle 7"/>
          <p:cNvSpPr/>
          <p:nvPr/>
        </p:nvSpPr>
        <p:spPr>
          <a:xfrm>
            <a:off x="0" y="2895600"/>
            <a:ext cx="9144000" cy="646331"/>
          </a:xfrm>
          <a:prstGeom prst="rect">
            <a:avLst/>
          </a:prstGeom>
        </p:spPr>
        <p:txBody>
          <a:bodyPr wrap="square">
            <a:spAutoFit/>
          </a:bodyPr>
          <a:lstStyle/>
          <a:p>
            <a:r>
              <a:rPr lang="en-US" sz="1800" dirty="0" smtClean="0">
                <a:solidFill>
                  <a:srgbClr val="FF0000"/>
                </a:solidFill>
              </a:rPr>
              <a:t>Q2 reflects the signal power reduction due to buildings that block the receiver at street level and P1 is based on the signal loss from the rooftop to the street due to diffraction.</a:t>
            </a:r>
            <a:endParaRPr lang="en-US" sz="1800"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Piece wise linear model</a:t>
            </a:r>
            <a:endParaRPr lang="en-US" dirty="0"/>
          </a:p>
        </p:txBody>
      </p:sp>
      <p:pic>
        <p:nvPicPr>
          <p:cNvPr id="480258" name="Picture 2"/>
          <p:cNvPicPr>
            <a:picLocks noChangeAspect="1" noChangeArrowheads="1"/>
          </p:cNvPicPr>
          <p:nvPr/>
        </p:nvPicPr>
        <p:blipFill>
          <a:blip r:embed="rId2"/>
          <a:srcRect/>
          <a:stretch>
            <a:fillRect/>
          </a:stretch>
        </p:blipFill>
        <p:spPr bwMode="auto">
          <a:xfrm>
            <a:off x="228600" y="5486400"/>
            <a:ext cx="8915400" cy="954578"/>
          </a:xfrm>
          <a:prstGeom prst="rect">
            <a:avLst/>
          </a:prstGeom>
          <a:noFill/>
          <a:ln w="9525">
            <a:noFill/>
            <a:miter lim="800000"/>
            <a:headEnd/>
            <a:tailEnd/>
          </a:ln>
          <a:effectLst/>
        </p:spPr>
      </p:pic>
      <p:pic>
        <p:nvPicPr>
          <p:cNvPr id="480259" name="Picture 3"/>
          <p:cNvPicPr>
            <a:picLocks noChangeAspect="1" noChangeArrowheads="1"/>
          </p:cNvPicPr>
          <p:nvPr/>
        </p:nvPicPr>
        <p:blipFill>
          <a:blip r:embed="rId3"/>
          <a:srcRect/>
          <a:stretch>
            <a:fillRect/>
          </a:stretch>
        </p:blipFill>
        <p:spPr bwMode="auto">
          <a:xfrm>
            <a:off x="2362200" y="1524000"/>
            <a:ext cx="4220981" cy="2362200"/>
          </a:xfrm>
          <a:prstGeom prst="rect">
            <a:avLst/>
          </a:prstGeom>
          <a:noFill/>
          <a:ln w="9525">
            <a:noFill/>
            <a:miter lim="800000"/>
            <a:headEnd/>
            <a:tailEnd/>
          </a:ln>
          <a:effectLst/>
        </p:spPr>
      </p:pic>
      <p:sp>
        <p:nvSpPr>
          <p:cNvPr id="6" name="Rectangle 5"/>
          <p:cNvSpPr/>
          <p:nvPr/>
        </p:nvSpPr>
        <p:spPr>
          <a:xfrm>
            <a:off x="2819400" y="3962400"/>
            <a:ext cx="4572000" cy="307777"/>
          </a:xfrm>
          <a:prstGeom prst="rect">
            <a:avLst/>
          </a:prstGeom>
        </p:spPr>
        <p:txBody>
          <a:bodyPr>
            <a:spAutoFit/>
          </a:bodyPr>
          <a:lstStyle/>
          <a:p>
            <a:r>
              <a:rPr lang="en-US" sz="1400" dirty="0" smtClean="0">
                <a:solidFill>
                  <a:srgbClr val="FF0000"/>
                </a:solidFill>
              </a:rPr>
              <a:t>Piecewise Linear Model for Path Loss.</a:t>
            </a:r>
            <a:endParaRPr lang="en-US" sz="1400" dirty="0">
              <a:solidFill>
                <a:srgbClr val="FF0000"/>
              </a:solidFill>
            </a:endParaRPr>
          </a:p>
        </p:txBody>
      </p:sp>
      <p:sp>
        <p:nvSpPr>
          <p:cNvPr id="7" name="Rectangle 6"/>
          <p:cNvSpPr/>
          <p:nvPr/>
        </p:nvSpPr>
        <p:spPr>
          <a:xfrm>
            <a:off x="228600" y="4267200"/>
            <a:ext cx="8686800" cy="646331"/>
          </a:xfrm>
          <a:prstGeom prst="rect">
            <a:avLst/>
          </a:prstGeom>
        </p:spPr>
        <p:txBody>
          <a:bodyPr wrap="square">
            <a:spAutoFit/>
          </a:bodyPr>
          <a:lstStyle/>
          <a:p>
            <a:r>
              <a:rPr lang="en-US" sz="1800" dirty="0" smtClean="0">
                <a:solidFill>
                  <a:srgbClr val="FF0000"/>
                </a:solidFill>
              </a:rPr>
              <a:t>A piecewise linear model with N segments must specify N − 1 breakpoints d1,...,dN−1 and the slopes corresponding to each segment s1,...,</a:t>
            </a:r>
            <a:r>
              <a:rPr lang="en-US" sz="1800" dirty="0" err="1" smtClean="0">
                <a:solidFill>
                  <a:srgbClr val="FF0000"/>
                </a:solidFill>
              </a:rPr>
              <a:t>sN</a:t>
            </a:r>
            <a:r>
              <a:rPr lang="en-US" sz="1800" dirty="0" smtClean="0">
                <a:solidFill>
                  <a:srgbClr val="FF0000"/>
                </a:solidFill>
              </a:rPr>
              <a:t> .</a:t>
            </a:r>
            <a:endParaRPr lang="en-US" sz="1800" dirty="0">
              <a:solidFill>
                <a:srgbClr val="FF0000"/>
              </a:solidFill>
            </a:endParaRPr>
          </a:p>
        </p:txBody>
      </p:sp>
      <p:sp>
        <p:nvSpPr>
          <p:cNvPr id="8" name="Rectangle 7"/>
          <p:cNvSpPr/>
          <p:nvPr/>
        </p:nvSpPr>
        <p:spPr>
          <a:xfrm>
            <a:off x="228600" y="5181600"/>
            <a:ext cx="2012089" cy="400110"/>
          </a:xfrm>
          <a:prstGeom prst="rect">
            <a:avLst/>
          </a:prstGeom>
        </p:spPr>
        <p:txBody>
          <a:bodyPr wrap="none">
            <a:spAutoFit/>
          </a:bodyPr>
          <a:lstStyle/>
          <a:p>
            <a:r>
              <a:rPr lang="en-US" sz="2000" dirty="0" smtClean="0">
                <a:solidFill>
                  <a:srgbClr val="FF0000"/>
                </a:solidFill>
              </a:rPr>
              <a:t>Dual-slope model</a:t>
            </a:r>
            <a:endParaRPr lang="en-US" sz="2000"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Indoor Models</a:t>
            </a:r>
            <a:endParaRPr lang="en-US" dirty="0"/>
          </a:p>
        </p:txBody>
      </p:sp>
      <p:sp>
        <p:nvSpPr>
          <p:cNvPr id="3" name="Content Placeholder 2"/>
          <p:cNvSpPr>
            <a:spLocks noGrp="1"/>
          </p:cNvSpPr>
          <p:nvPr>
            <p:ph idx="1"/>
          </p:nvPr>
        </p:nvSpPr>
        <p:spPr>
          <a:xfrm>
            <a:off x="457200" y="990600"/>
            <a:ext cx="8382000" cy="5253038"/>
          </a:xfrm>
        </p:spPr>
        <p:txBody>
          <a:bodyPr/>
          <a:lstStyle/>
          <a:p>
            <a:r>
              <a:rPr lang="en-US" sz="2800" dirty="0" smtClean="0"/>
              <a:t>Indoor Channels are different from traditional channels in two ways</a:t>
            </a:r>
          </a:p>
          <a:p>
            <a:pPr marL="0" indent="0">
              <a:buNone/>
            </a:pPr>
            <a:r>
              <a:rPr lang="en-US" dirty="0"/>
              <a:t> </a:t>
            </a:r>
            <a:r>
              <a:rPr lang="en-US" dirty="0" smtClean="0"/>
              <a:t> </a:t>
            </a:r>
            <a:r>
              <a:rPr lang="en-US" sz="2400" dirty="0" smtClean="0"/>
              <a:t>1.The distances covered are much smaller</a:t>
            </a:r>
          </a:p>
          <a:p>
            <a:pPr marL="0" indent="0">
              <a:buNone/>
            </a:pPr>
            <a:r>
              <a:rPr lang="en-US" dirty="0" smtClean="0"/>
              <a:t>   </a:t>
            </a:r>
            <a:r>
              <a:rPr lang="en-US" sz="2400" dirty="0" smtClean="0"/>
              <a:t>2.The variability of environment is much greater for a      </a:t>
            </a:r>
          </a:p>
          <a:p>
            <a:pPr marL="0" indent="0">
              <a:buNone/>
            </a:pPr>
            <a:r>
              <a:rPr lang="en-US" sz="2400" dirty="0"/>
              <a:t> </a:t>
            </a:r>
            <a:r>
              <a:rPr lang="en-US" sz="2400" dirty="0" smtClean="0"/>
              <a:t>       much small range of </a:t>
            </a:r>
            <a:r>
              <a:rPr lang="en-US" sz="2400" dirty="0" err="1" smtClean="0"/>
              <a:t>Tx</a:t>
            </a:r>
            <a:r>
              <a:rPr lang="en-US" sz="2400" dirty="0" smtClean="0"/>
              <a:t> and Rx separation.</a:t>
            </a:r>
          </a:p>
          <a:p>
            <a:r>
              <a:rPr lang="en-US" dirty="0" smtClean="0"/>
              <a:t>Propagation inside a building is influenced by:</a:t>
            </a:r>
          </a:p>
          <a:p>
            <a:pPr marL="0" indent="0">
              <a:buNone/>
            </a:pPr>
            <a:r>
              <a:rPr lang="en-US" sz="2400" dirty="0" smtClean="0"/>
              <a:t>   - Layout of the building</a:t>
            </a:r>
          </a:p>
          <a:p>
            <a:pPr marL="0" indent="0">
              <a:buNone/>
            </a:pPr>
            <a:r>
              <a:rPr lang="en-US" sz="2400" dirty="0"/>
              <a:t> </a:t>
            </a:r>
            <a:r>
              <a:rPr lang="en-US" sz="2400" dirty="0" smtClean="0"/>
              <a:t>  - Construction materials</a:t>
            </a:r>
          </a:p>
          <a:p>
            <a:pPr marL="0" indent="0">
              <a:buNone/>
            </a:pPr>
            <a:r>
              <a:rPr lang="en-US" sz="2400" dirty="0"/>
              <a:t> </a:t>
            </a:r>
            <a:r>
              <a:rPr lang="en-US" sz="2400" dirty="0" smtClean="0"/>
              <a:t>  - Building Type: office , Home or factory</a:t>
            </a:r>
          </a:p>
          <a:p>
            <a:pPr marL="0" indent="0">
              <a:buNone/>
            </a:pPr>
            <a:r>
              <a:rPr lang="en-US" sz="2400" dirty="0" smtClean="0"/>
              <a:t>Floor losses, Partition losses, Penetration losses</a:t>
            </a:r>
            <a:endParaRPr lang="en-US" sz="24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52</a:t>
            </a:fld>
            <a:endParaRPr lang="en-US" altLang="en-US"/>
          </a:p>
        </p:txBody>
      </p:sp>
    </p:spTree>
    <p:extLst>
      <p:ext uri="{BB962C8B-B14F-4D97-AF65-F5344CB8AC3E}">
        <p14:creationId xmlns:p14="http://schemas.microsoft.com/office/powerpoint/2010/main" val="175509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Indoor Models</a:t>
            </a:r>
            <a:endParaRPr lang="en-US" dirty="0"/>
          </a:p>
        </p:txBody>
      </p:sp>
      <p:sp>
        <p:nvSpPr>
          <p:cNvPr id="3" name="Content Placeholder 2"/>
          <p:cNvSpPr>
            <a:spLocks noGrp="1"/>
          </p:cNvSpPr>
          <p:nvPr>
            <p:ph idx="1"/>
          </p:nvPr>
        </p:nvSpPr>
        <p:spPr>
          <a:xfrm>
            <a:off x="457200" y="1066800"/>
            <a:ext cx="8382000" cy="4911725"/>
          </a:xfrm>
        </p:spPr>
        <p:txBody>
          <a:bodyPr/>
          <a:lstStyle/>
          <a:p>
            <a:r>
              <a:rPr lang="en-US" sz="2800" dirty="0" smtClean="0"/>
              <a:t>Indoor models are dominated by the same mechanism as out door models:</a:t>
            </a:r>
          </a:p>
          <a:p>
            <a:pPr marL="0" indent="0">
              <a:buNone/>
            </a:pPr>
            <a:r>
              <a:rPr lang="en-US" sz="2800" dirty="0" smtClean="0"/>
              <a:t>   - </a:t>
            </a:r>
            <a:r>
              <a:rPr lang="en-US" sz="2400" dirty="0" smtClean="0"/>
              <a:t>Reflection, Diffraction and scattering</a:t>
            </a:r>
          </a:p>
          <a:p>
            <a:r>
              <a:rPr lang="en-US" sz="2800" dirty="0" smtClean="0"/>
              <a:t>Conditions are much more variable </a:t>
            </a:r>
          </a:p>
          <a:p>
            <a:pPr marL="0" indent="0">
              <a:buNone/>
            </a:pPr>
            <a:r>
              <a:rPr lang="en-US" sz="2800" dirty="0" smtClean="0"/>
              <a:t>   - </a:t>
            </a:r>
            <a:r>
              <a:rPr lang="en-US" sz="2400" dirty="0" smtClean="0"/>
              <a:t>Doors/Windows open or not</a:t>
            </a:r>
          </a:p>
          <a:p>
            <a:pPr marL="0" indent="0">
              <a:buNone/>
            </a:pPr>
            <a:r>
              <a:rPr lang="en-US" sz="2400" dirty="0"/>
              <a:t> </a:t>
            </a:r>
            <a:r>
              <a:rPr lang="en-US" sz="2400" dirty="0" smtClean="0"/>
              <a:t>  - Antenna mounting : desk ceiling </a:t>
            </a:r>
            <a:r>
              <a:rPr lang="en-US" sz="2400" dirty="0" err="1" smtClean="0"/>
              <a:t>etc</a:t>
            </a:r>
            <a:endParaRPr lang="en-US" sz="2400" dirty="0" smtClean="0"/>
          </a:p>
          <a:p>
            <a:pPr marL="0" indent="0">
              <a:buNone/>
            </a:pPr>
            <a:r>
              <a:rPr lang="en-US" sz="2400" dirty="0"/>
              <a:t> </a:t>
            </a:r>
            <a:r>
              <a:rPr lang="en-US" sz="2400" dirty="0" smtClean="0"/>
              <a:t>  - The levels of floor</a:t>
            </a:r>
          </a:p>
          <a:p>
            <a:r>
              <a:rPr lang="en-US" sz="2800" dirty="0" smtClean="0"/>
              <a:t>Indoor models are classifies as</a:t>
            </a:r>
          </a:p>
          <a:p>
            <a:pPr marL="0" indent="0">
              <a:buNone/>
            </a:pPr>
            <a:r>
              <a:rPr lang="en-US" sz="2800" dirty="0"/>
              <a:t> </a:t>
            </a:r>
            <a:r>
              <a:rPr lang="en-US" sz="2800" dirty="0" smtClean="0"/>
              <a:t>  </a:t>
            </a:r>
            <a:r>
              <a:rPr lang="en-US" sz="2400" dirty="0" smtClean="0"/>
              <a:t>- Line of sight (LOS)</a:t>
            </a:r>
          </a:p>
          <a:p>
            <a:pPr marL="0" indent="0">
              <a:buNone/>
            </a:pPr>
            <a:r>
              <a:rPr lang="en-US" sz="2400" dirty="0"/>
              <a:t> </a:t>
            </a:r>
            <a:r>
              <a:rPr lang="en-US" sz="2400" dirty="0" smtClean="0"/>
              <a:t>  - Obstructed (OBS) with varying degree of clutter </a:t>
            </a:r>
          </a:p>
          <a:p>
            <a:pPr marL="0" indent="0">
              <a:buNone/>
            </a:pPr>
            <a:r>
              <a:rPr lang="en-US" sz="2800" dirty="0" smtClean="0"/>
              <a:t> </a:t>
            </a:r>
          </a:p>
          <a:p>
            <a:endParaRPr lang="en-US" sz="28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53</a:t>
            </a:fld>
            <a:endParaRPr lang="en-US" altLang="en-US"/>
          </a:p>
        </p:txBody>
      </p:sp>
    </p:spTree>
    <p:extLst>
      <p:ext uri="{BB962C8B-B14F-4D97-AF65-F5344CB8AC3E}">
        <p14:creationId xmlns:p14="http://schemas.microsoft.com/office/powerpoint/2010/main" val="3796421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a:t>Indoor Models</a:t>
            </a:r>
          </a:p>
        </p:txBody>
      </p:sp>
      <p:sp>
        <p:nvSpPr>
          <p:cNvPr id="3" name="Content Placeholder 2"/>
          <p:cNvSpPr>
            <a:spLocks noGrp="1"/>
          </p:cNvSpPr>
          <p:nvPr>
            <p:ph idx="1"/>
          </p:nvPr>
        </p:nvSpPr>
        <p:spPr>
          <a:xfrm>
            <a:off x="457200" y="914400"/>
            <a:ext cx="8229600" cy="5329238"/>
          </a:xfrm>
        </p:spPr>
        <p:txBody>
          <a:bodyPr/>
          <a:lstStyle/>
          <a:p>
            <a:r>
              <a:rPr lang="en-US" dirty="0"/>
              <a:t>Portable receiver usually experience</a:t>
            </a:r>
          </a:p>
          <a:p>
            <a:pPr marL="0" indent="0">
              <a:buNone/>
            </a:pPr>
            <a:r>
              <a:rPr lang="en-US" dirty="0"/>
              <a:t>   </a:t>
            </a:r>
            <a:r>
              <a:rPr lang="en-US" sz="2400" dirty="0"/>
              <a:t>- </a:t>
            </a:r>
            <a:r>
              <a:rPr lang="en-US" sz="2400" dirty="0">
                <a:solidFill>
                  <a:srgbClr val="FF0000"/>
                </a:solidFill>
              </a:rPr>
              <a:t>Rayleigh</a:t>
            </a:r>
            <a:r>
              <a:rPr lang="en-US" sz="2400" dirty="0"/>
              <a:t> fading for </a:t>
            </a:r>
            <a:r>
              <a:rPr lang="en-US" sz="2400" dirty="0">
                <a:solidFill>
                  <a:srgbClr val="FF0000"/>
                </a:solidFill>
              </a:rPr>
              <a:t>OBS</a:t>
            </a:r>
            <a:r>
              <a:rPr lang="en-US" sz="2400" dirty="0"/>
              <a:t> propagation paths</a:t>
            </a:r>
          </a:p>
          <a:p>
            <a:pPr marL="0" indent="0">
              <a:buNone/>
            </a:pPr>
            <a:r>
              <a:rPr lang="en-US" sz="2400" dirty="0"/>
              <a:t>   </a:t>
            </a:r>
            <a:r>
              <a:rPr lang="en-US" sz="2400" dirty="0" smtClean="0"/>
              <a:t> - </a:t>
            </a:r>
            <a:r>
              <a:rPr lang="en-US" sz="2400" dirty="0" err="1">
                <a:solidFill>
                  <a:srgbClr val="FF0000"/>
                </a:solidFill>
              </a:rPr>
              <a:t>Ricean</a:t>
            </a:r>
            <a:r>
              <a:rPr lang="en-US" sz="2400" dirty="0"/>
              <a:t> fading for </a:t>
            </a:r>
            <a:r>
              <a:rPr lang="en-US" sz="2400" dirty="0">
                <a:solidFill>
                  <a:srgbClr val="FF0000"/>
                </a:solidFill>
              </a:rPr>
              <a:t>LOS</a:t>
            </a:r>
            <a:r>
              <a:rPr lang="en-US" sz="2400" dirty="0"/>
              <a:t> propagation </a:t>
            </a:r>
            <a:r>
              <a:rPr lang="en-US" sz="2400" dirty="0" smtClean="0"/>
              <a:t>path</a:t>
            </a:r>
            <a:endParaRPr lang="en-US" sz="2400" dirty="0"/>
          </a:p>
          <a:p>
            <a:r>
              <a:rPr lang="en-US" dirty="0" smtClean="0"/>
              <a:t>Indoors models are effected by type of building e.g. Residential buildings, offices, stores and sports area etc.</a:t>
            </a:r>
          </a:p>
          <a:p>
            <a:r>
              <a:rPr lang="en-US" dirty="0" smtClean="0"/>
              <a:t>Multipath delay spread</a:t>
            </a:r>
          </a:p>
          <a:p>
            <a:pPr marL="0" indent="0">
              <a:buNone/>
            </a:pPr>
            <a:r>
              <a:rPr lang="en-US" sz="2400" dirty="0" smtClean="0"/>
              <a:t>    - Building with small amount of metal and hard partition  </a:t>
            </a:r>
          </a:p>
          <a:p>
            <a:pPr marL="0" indent="0">
              <a:buNone/>
            </a:pPr>
            <a:r>
              <a:rPr lang="en-US" sz="2400" dirty="0"/>
              <a:t> </a:t>
            </a:r>
            <a:r>
              <a:rPr lang="en-US" sz="2400" dirty="0" smtClean="0"/>
              <a:t>      have small delay spread </a:t>
            </a:r>
            <a:r>
              <a:rPr lang="en-US" sz="2400" dirty="0" smtClean="0">
                <a:solidFill>
                  <a:srgbClr val="FF0000"/>
                </a:solidFill>
              </a:rPr>
              <a:t>30 to 60ns</a:t>
            </a:r>
            <a:endParaRPr lang="en-US" sz="2400" dirty="0">
              <a:solidFill>
                <a:srgbClr val="FF0000"/>
              </a:solidFill>
            </a:endParaRPr>
          </a:p>
          <a:p>
            <a:pPr marL="0" indent="0">
              <a:buNone/>
            </a:pPr>
            <a:r>
              <a:rPr lang="en-US" sz="2400" dirty="0"/>
              <a:t>    - Building with </a:t>
            </a:r>
            <a:r>
              <a:rPr lang="en-US" sz="2400" dirty="0" smtClean="0"/>
              <a:t>large </a:t>
            </a:r>
            <a:r>
              <a:rPr lang="en-US" sz="2400" dirty="0"/>
              <a:t>amount of metal and </a:t>
            </a:r>
            <a:r>
              <a:rPr lang="en-US" sz="2400" dirty="0" smtClean="0"/>
              <a:t>open isles </a:t>
            </a:r>
          </a:p>
          <a:p>
            <a:pPr marL="0" indent="0">
              <a:buNone/>
            </a:pPr>
            <a:r>
              <a:rPr lang="en-US" sz="2400" dirty="0"/>
              <a:t> </a:t>
            </a:r>
            <a:r>
              <a:rPr lang="en-US" sz="2400" dirty="0" smtClean="0"/>
              <a:t>      have </a:t>
            </a:r>
            <a:r>
              <a:rPr lang="en-US" sz="2400" dirty="0"/>
              <a:t>delay spread </a:t>
            </a:r>
            <a:r>
              <a:rPr lang="en-US" sz="2400" dirty="0" smtClean="0"/>
              <a:t>up to </a:t>
            </a:r>
            <a:r>
              <a:rPr lang="en-US" sz="2400" dirty="0" smtClean="0">
                <a:solidFill>
                  <a:srgbClr val="FF0000"/>
                </a:solidFill>
              </a:rPr>
              <a:t>300ns</a:t>
            </a:r>
            <a:endParaRPr lang="en-US" sz="2400" dirty="0">
              <a:solidFill>
                <a:srgbClr val="FF0000"/>
              </a:solidFill>
            </a:endParaRPr>
          </a:p>
          <a:p>
            <a:pPr marL="0" indent="0">
              <a:buSzPct val="92000"/>
              <a:buNone/>
            </a:pPr>
            <a:endParaRPr lang="en-US"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54</a:t>
            </a:fld>
            <a:endParaRPr lang="en-US" altLang="en-US" dirty="0"/>
          </a:p>
        </p:txBody>
      </p:sp>
    </p:spTree>
    <p:extLst>
      <p:ext uri="{BB962C8B-B14F-4D97-AF65-F5344CB8AC3E}">
        <p14:creationId xmlns:p14="http://schemas.microsoft.com/office/powerpoint/2010/main" val="2629317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t>Partition losses (same floor)</a:t>
            </a:r>
            <a:endParaRPr lang="en-US" dirty="0"/>
          </a:p>
        </p:txBody>
      </p:sp>
      <p:sp>
        <p:nvSpPr>
          <p:cNvPr id="3" name="Content Placeholder 2"/>
          <p:cNvSpPr>
            <a:spLocks noGrp="1"/>
          </p:cNvSpPr>
          <p:nvPr>
            <p:ph idx="1"/>
          </p:nvPr>
        </p:nvSpPr>
        <p:spPr>
          <a:xfrm>
            <a:off x="457200" y="1066800"/>
            <a:ext cx="8229600" cy="5064125"/>
          </a:xfrm>
        </p:spPr>
        <p:txBody>
          <a:bodyPr/>
          <a:lstStyle/>
          <a:p>
            <a:r>
              <a:rPr lang="en-US" dirty="0" smtClean="0"/>
              <a:t>Two types of partitions </a:t>
            </a:r>
          </a:p>
          <a:p>
            <a:pPr marL="0" indent="0">
              <a:buNone/>
            </a:pPr>
            <a:r>
              <a:rPr lang="en-US" dirty="0" smtClean="0"/>
              <a:t>  1. hard partitions: Walls of room</a:t>
            </a:r>
          </a:p>
          <a:p>
            <a:pPr marL="0" indent="0">
              <a:buNone/>
            </a:pPr>
            <a:r>
              <a:rPr lang="en-US" dirty="0" smtClean="0"/>
              <a:t>  2. Soft partitions : Moveable partitions that </a:t>
            </a:r>
          </a:p>
          <a:p>
            <a:pPr marL="0" indent="0">
              <a:buNone/>
            </a:pPr>
            <a:r>
              <a:rPr lang="en-US" dirty="0"/>
              <a:t> </a:t>
            </a:r>
            <a:r>
              <a:rPr lang="en-US" dirty="0" smtClean="0"/>
              <a:t>     do not span to ceiling </a:t>
            </a:r>
          </a:p>
          <a:p>
            <a:pPr marL="0" indent="0">
              <a:buNone/>
            </a:pPr>
            <a:endParaRPr lang="en-US" dirty="0" smtClean="0"/>
          </a:p>
          <a:p>
            <a:r>
              <a:rPr lang="en-US" dirty="0" smtClean="0"/>
              <a:t>Partitions vary widely in their Physical and electrical properties. </a:t>
            </a:r>
          </a:p>
          <a:p>
            <a:endParaRPr lang="en-US" dirty="0" smtClean="0"/>
          </a:p>
          <a:p>
            <a:r>
              <a:rPr lang="en-US" dirty="0" smtClean="0"/>
              <a:t>Path loss depend upon the types </a:t>
            </a:r>
            <a:r>
              <a:rPr lang="en-US" dirty="0"/>
              <a:t>of </a:t>
            </a:r>
            <a:r>
              <a:rPr lang="en-US" dirty="0" smtClean="0"/>
              <a:t>partitions</a:t>
            </a:r>
          </a:p>
          <a:p>
            <a:pPr marL="0" indent="0">
              <a:buNone/>
            </a:pPr>
            <a:r>
              <a:rPr lang="en-US" dirty="0" smtClean="0"/>
              <a:t> </a:t>
            </a: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55</a:t>
            </a:fld>
            <a:endParaRPr lang="en-US" altLang="en-US"/>
          </a:p>
        </p:txBody>
      </p:sp>
    </p:spTree>
    <p:extLst>
      <p:ext uri="{BB962C8B-B14F-4D97-AF65-F5344CB8AC3E}">
        <p14:creationId xmlns:p14="http://schemas.microsoft.com/office/powerpoint/2010/main" val="27350261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dirty="0"/>
              <a:t>Partition losses (same floor)</a:t>
            </a:r>
          </a:p>
        </p:txBody>
      </p:sp>
      <p:pic>
        <p:nvPicPr>
          <p:cNvPr id="5" name="Content Placeholder 4"/>
          <p:cNvPicPr>
            <a:picLocks noGrp="1" noChangeAspect="1"/>
          </p:cNvPicPr>
          <p:nvPr>
            <p:ph idx="1"/>
          </p:nvPr>
        </p:nvPicPr>
        <p:blipFill>
          <a:blip r:embed="rId3"/>
          <a:stretch>
            <a:fillRect/>
          </a:stretch>
        </p:blipFill>
        <p:spPr>
          <a:xfrm>
            <a:off x="228600" y="1219200"/>
            <a:ext cx="8763000" cy="4876800"/>
          </a:xfrm>
          <a:prstGeom prst="rect">
            <a:avLst/>
          </a:prstGeom>
        </p:spPr>
      </p:pic>
      <p:sp>
        <p:nvSpPr>
          <p:cNvPr id="4" name="Slide Number Placeholder 3"/>
          <p:cNvSpPr>
            <a:spLocks noGrp="1"/>
          </p:cNvSpPr>
          <p:nvPr>
            <p:ph type="sldNum" sz="quarter" idx="12"/>
          </p:nvPr>
        </p:nvSpPr>
        <p:spPr/>
        <p:txBody>
          <a:bodyPr/>
          <a:lstStyle/>
          <a:p>
            <a:fld id="{F67B4017-4E2D-4641-91CD-A7F4504DF9F8}" type="slidenum">
              <a:rPr lang="en-US" altLang="en-US" smtClean="0"/>
              <a:pPr/>
              <a:t>56</a:t>
            </a:fld>
            <a:endParaRPr lang="en-US" altLang="en-US"/>
          </a:p>
        </p:txBody>
      </p:sp>
    </p:spTree>
    <p:extLst>
      <p:ext uri="{BB962C8B-B14F-4D97-AF65-F5344CB8AC3E}">
        <p14:creationId xmlns:p14="http://schemas.microsoft.com/office/powerpoint/2010/main" val="37262422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Signal penetration into building</a:t>
            </a:r>
            <a:endParaRPr lang="en-US" dirty="0"/>
          </a:p>
        </p:txBody>
      </p:sp>
      <p:sp>
        <p:nvSpPr>
          <p:cNvPr id="3" name="Content Placeholder 2"/>
          <p:cNvSpPr>
            <a:spLocks noGrp="1"/>
          </p:cNvSpPr>
          <p:nvPr>
            <p:ph idx="1"/>
          </p:nvPr>
        </p:nvSpPr>
        <p:spPr>
          <a:xfrm>
            <a:off x="457200" y="1219200"/>
            <a:ext cx="8229600" cy="5024438"/>
          </a:xfrm>
        </p:spPr>
        <p:txBody>
          <a:bodyPr/>
          <a:lstStyle/>
          <a:p>
            <a:r>
              <a:rPr lang="en-US" u="sng" dirty="0" smtClean="0"/>
              <a:t>Effect of frequency</a:t>
            </a:r>
          </a:p>
          <a:p>
            <a:pPr marL="0" indent="0">
              <a:lnSpc>
                <a:spcPct val="150000"/>
              </a:lnSpc>
              <a:buNone/>
            </a:pPr>
            <a:r>
              <a:rPr lang="en-US" sz="2400" dirty="0" smtClean="0"/>
              <a:t>  - Penetration loss decreases with increasing frequency</a:t>
            </a:r>
            <a:endParaRPr lang="en-US" dirty="0"/>
          </a:p>
          <a:p>
            <a:pPr>
              <a:lnSpc>
                <a:spcPct val="150000"/>
              </a:lnSpc>
            </a:pPr>
            <a:r>
              <a:rPr lang="en-US" u="sng" dirty="0" smtClean="0"/>
              <a:t>Effect of Height</a:t>
            </a:r>
          </a:p>
          <a:p>
            <a:r>
              <a:rPr lang="en-US" sz="2600" dirty="0" smtClean="0"/>
              <a:t>Penetration loss decreases with the height of building up to some certain height.</a:t>
            </a:r>
          </a:p>
          <a:p>
            <a:pPr marL="0" indent="0">
              <a:buNone/>
            </a:pPr>
            <a:r>
              <a:rPr lang="en-US" dirty="0" smtClean="0"/>
              <a:t>  </a:t>
            </a:r>
            <a:r>
              <a:rPr lang="en-US" sz="2200" dirty="0" smtClean="0"/>
              <a:t>- At lower heights the Urban clutter induces greater attenuation </a:t>
            </a:r>
          </a:p>
          <a:p>
            <a:pPr marL="0" indent="0">
              <a:buNone/>
            </a:pPr>
            <a:r>
              <a:rPr lang="en-US" sz="2200" dirty="0"/>
              <a:t> </a:t>
            </a:r>
            <a:r>
              <a:rPr lang="en-US" sz="2200" dirty="0" smtClean="0"/>
              <a:t> - Up to some height attenuation decreases but then again  </a:t>
            </a:r>
          </a:p>
          <a:p>
            <a:pPr marL="0" indent="0">
              <a:buNone/>
            </a:pPr>
            <a:r>
              <a:rPr lang="en-US" sz="2200" dirty="0"/>
              <a:t> </a:t>
            </a:r>
            <a:r>
              <a:rPr lang="en-US" sz="2200" dirty="0" smtClean="0"/>
              <a:t>    increase after a few floors  </a:t>
            </a:r>
          </a:p>
          <a:p>
            <a:pPr marL="0" indent="0">
              <a:buNone/>
            </a:pPr>
            <a:r>
              <a:rPr lang="en-US" sz="2200" dirty="0" smtClean="0"/>
              <a:t>  - Increase in attenuation at higher floors is due to the </a:t>
            </a:r>
          </a:p>
          <a:p>
            <a:pPr marL="0" indent="0">
              <a:buNone/>
            </a:pPr>
            <a:r>
              <a:rPr lang="en-US" sz="2200" dirty="0"/>
              <a:t> </a:t>
            </a:r>
            <a:r>
              <a:rPr lang="en-US" sz="2200" dirty="0" smtClean="0"/>
              <a:t>    Shadowing effects of adjacent buildings</a:t>
            </a:r>
            <a:endParaRPr lang="en-US" sz="2200" dirty="0"/>
          </a:p>
        </p:txBody>
      </p:sp>
      <p:sp>
        <p:nvSpPr>
          <p:cNvPr id="4" name="Slide Number Placeholder 3"/>
          <p:cNvSpPr>
            <a:spLocks noGrp="1"/>
          </p:cNvSpPr>
          <p:nvPr>
            <p:ph type="sldNum" sz="quarter" idx="12"/>
          </p:nvPr>
        </p:nvSpPr>
        <p:spPr/>
        <p:txBody>
          <a:bodyPr/>
          <a:lstStyle/>
          <a:p>
            <a:fld id="{F67B4017-4E2D-4641-91CD-A7F4504DF9F8}" type="slidenum">
              <a:rPr lang="en-US" altLang="en-US" smtClean="0"/>
              <a:pPr/>
              <a:t>57</a:t>
            </a:fld>
            <a:endParaRPr lang="en-US" altLang="en-US"/>
          </a:p>
        </p:txBody>
      </p:sp>
    </p:spTree>
    <p:extLst>
      <p:ext uri="{BB962C8B-B14F-4D97-AF65-F5344CB8AC3E}">
        <p14:creationId xmlns:p14="http://schemas.microsoft.com/office/powerpoint/2010/main" val="38328556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Shadowing</a:t>
            </a:r>
          </a:p>
        </p:txBody>
      </p:sp>
      <p:sp>
        <p:nvSpPr>
          <p:cNvPr id="12291" name="Rectangle 3"/>
          <p:cNvSpPr>
            <a:spLocks noGrp="1" noChangeArrowheads="1"/>
          </p:cNvSpPr>
          <p:nvPr>
            <p:ph idx="1"/>
          </p:nvPr>
        </p:nvSpPr>
        <p:spPr>
          <a:xfrm>
            <a:off x="342900" y="3086100"/>
            <a:ext cx="8286750" cy="3143250"/>
          </a:xfrm>
        </p:spPr>
        <p:txBody>
          <a:bodyPr/>
          <a:lstStyle/>
          <a:p>
            <a:pPr>
              <a:lnSpc>
                <a:spcPct val="110000"/>
              </a:lnSpc>
            </a:pPr>
            <a:r>
              <a:rPr lang="en-US" sz="2800" smtClean="0"/>
              <a:t>Models attenuation from obstructions</a:t>
            </a:r>
          </a:p>
          <a:p>
            <a:pPr>
              <a:lnSpc>
                <a:spcPct val="100000"/>
              </a:lnSpc>
            </a:pPr>
            <a:r>
              <a:rPr lang="en-US" sz="2800" smtClean="0"/>
              <a:t>Random due to random # and type of obstructions</a:t>
            </a:r>
          </a:p>
          <a:p>
            <a:pPr>
              <a:lnSpc>
                <a:spcPct val="100000"/>
              </a:lnSpc>
            </a:pPr>
            <a:r>
              <a:rPr lang="en-US" sz="2800" smtClean="0"/>
              <a:t>Typically follows a log-normal distribution</a:t>
            </a:r>
          </a:p>
          <a:p>
            <a:pPr lvl="1">
              <a:lnSpc>
                <a:spcPct val="100000"/>
              </a:lnSpc>
            </a:pPr>
            <a:r>
              <a:rPr lang="en-US" sz="2400" smtClean="0"/>
              <a:t>dB value of power is normally distributed</a:t>
            </a:r>
          </a:p>
          <a:p>
            <a:pPr lvl="1">
              <a:lnSpc>
                <a:spcPct val="100000"/>
              </a:lnSpc>
            </a:pPr>
            <a:r>
              <a:rPr lang="en-US" sz="2400" smtClean="0">
                <a:latin typeface="Symbol" pitchFamily="18" charset="2"/>
              </a:rPr>
              <a:t>m</a:t>
            </a:r>
            <a:r>
              <a:rPr lang="en-US" sz="2400" smtClean="0"/>
              <a:t>=0 (mean captured in path loss), 4&lt;</a:t>
            </a:r>
            <a:r>
              <a:rPr lang="en-US" sz="2400" smtClean="0">
                <a:latin typeface="Symbol" pitchFamily="18" charset="2"/>
              </a:rPr>
              <a:t>s</a:t>
            </a:r>
            <a:r>
              <a:rPr lang="en-US" sz="2400" smtClean="0"/>
              <a:t>&lt;12 (empirical)</a:t>
            </a:r>
          </a:p>
          <a:p>
            <a:pPr lvl="1">
              <a:lnSpc>
                <a:spcPct val="100000"/>
              </a:lnSpc>
            </a:pPr>
            <a:r>
              <a:rPr lang="en-US" sz="2400" smtClean="0"/>
              <a:t>LLN used to explain this model</a:t>
            </a:r>
          </a:p>
          <a:p>
            <a:pPr lvl="1">
              <a:lnSpc>
                <a:spcPct val="100000"/>
              </a:lnSpc>
            </a:pPr>
            <a:r>
              <a:rPr lang="en-US" sz="2400" smtClean="0"/>
              <a:t>Decorrelated over decorrelation distance X</a:t>
            </a:r>
            <a:r>
              <a:rPr lang="en-US" sz="2400" baseline="-25000" smtClean="0"/>
              <a:t>c</a:t>
            </a:r>
          </a:p>
        </p:txBody>
      </p:sp>
      <p:grpSp>
        <p:nvGrpSpPr>
          <p:cNvPr id="2" name="Group 15"/>
          <p:cNvGrpSpPr>
            <a:grpSpLocks/>
          </p:cNvGrpSpPr>
          <p:nvPr/>
        </p:nvGrpSpPr>
        <p:grpSpPr bwMode="auto">
          <a:xfrm>
            <a:off x="2601913" y="1790700"/>
            <a:ext cx="3352800" cy="952500"/>
            <a:chOff x="2491" y="2148"/>
            <a:chExt cx="2112" cy="600"/>
          </a:xfrm>
        </p:grpSpPr>
        <p:grpSp>
          <p:nvGrpSpPr>
            <p:cNvPr id="3" name="Group 5"/>
            <p:cNvGrpSpPr>
              <a:grpSpLocks/>
            </p:cNvGrpSpPr>
            <p:nvPr/>
          </p:nvGrpSpPr>
          <p:grpSpPr bwMode="auto">
            <a:xfrm>
              <a:off x="2491" y="2364"/>
              <a:ext cx="144" cy="297"/>
              <a:chOff x="805" y="3660"/>
              <a:chExt cx="144" cy="297"/>
            </a:xfrm>
          </p:grpSpPr>
          <p:sp>
            <p:nvSpPr>
              <p:cNvPr id="12303" name="Line 6"/>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12304" name="AutoShape 7"/>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grpSp>
          <p:nvGrpSpPr>
            <p:cNvPr id="4" name="Group 8"/>
            <p:cNvGrpSpPr>
              <a:grpSpLocks/>
            </p:cNvGrpSpPr>
            <p:nvPr/>
          </p:nvGrpSpPr>
          <p:grpSpPr bwMode="auto">
            <a:xfrm>
              <a:off x="4459" y="2376"/>
              <a:ext cx="144" cy="297"/>
              <a:chOff x="805" y="3660"/>
              <a:chExt cx="144" cy="297"/>
            </a:xfrm>
          </p:grpSpPr>
          <p:sp>
            <p:nvSpPr>
              <p:cNvPr id="12301" name="Line 9"/>
              <p:cNvSpPr>
                <a:spLocks noChangeShapeType="1"/>
              </p:cNvSpPr>
              <p:nvPr/>
            </p:nvSpPr>
            <p:spPr bwMode="auto">
              <a:xfrm>
                <a:off x="876" y="3765"/>
                <a:ext cx="0" cy="192"/>
              </a:xfrm>
              <a:prstGeom prst="line">
                <a:avLst/>
              </a:prstGeom>
              <a:noFill/>
              <a:ln w="28575">
                <a:solidFill>
                  <a:schemeClr val="bg2"/>
                </a:solidFill>
                <a:round/>
                <a:headEnd type="none" w="sm" len="sm"/>
                <a:tailEnd type="none" w="sm" len="sm"/>
              </a:ln>
            </p:spPr>
            <p:txBody>
              <a:bodyPr/>
              <a:lstStyle/>
              <a:p>
                <a:endParaRPr lang="en-US"/>
              </a:p>
            </p:txBody>
          </p:sp>
          <p:sp>
            <p:nvSpPr>
              <p:cNvPr id="12302" name="AutoShape 10"/>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wrap="none" anchor="ctr"/>
              <a:lstStyle/>
              <a:p>
                <a:endParaRPr lang="en-US"/>
              </a:p>
            </p:txBody>
          </p:sp>
        </p:grpSp>
        <p:sp>
          <p:nvSpPr>
            <p:cNvPr id="12297" name="Line 11"/>
            <p:cNvSpPr>
              <a:spLocks noChangeShapeType="1"/>
            </p:cNvSpPr>
            <p:nvPr/>
          </p:nvSpPr>
          <p:spPr bwMode="auto">
            <a:xfrm flipV="1">
              <a:off x="2712" y="2424"/>
              <a:ext cx="1704" cy="0"/>
            </a:xfrm>
            <a:prstGeom prst="line">
              <a:avLst/>
            </a:prstGeom>
            <a:noFill/>
            <a:ln w="12700">
              <a:solidFill>
                <a:srgbClr val="CC0000"/>
              </a:solidFill>
              <a:round/>
              <a:headEnd type="none" w="sm" len="sm"/>
              <a:tailEnd type="triangle" w="med" len="med"/>
            </a:ln>
          </p:spPr>
          <p:txBody>
            <a:bodyPr/>
            <a:lstStyle/>
            <a:p>
              <a:endParaRPr lang="en-US"/>
            </a:p>
          </p:txBody>
        </p:sp>
        <p:sp>
          <p:nvSpPr>
            <p:cNvPr id="12298" name="Rectangle 12" descr="Horizontal brick"/>
            <p:cNvSpPr>
              <a:spLocks noChangeArrowheads="1"/>
            </p:cNvSpPr>
            <p:nvPr/>
          </p:nvSpPr>
          <p:spPr bwMode="auto">
            <a:xfrm>
              <a:off x="3036" y="2148"/>
              <a:ext cx="156" cy="588"/>
            </a:xfrm>
            <a:prstGeom prst="rect">
              <a:avLst/>
            </a:prstGeom>
            <a:pattFill prst="horzBrick">
              <a:fgClr>
                <a:srgbClr val="000000"/>
              </a:fgClr>
              <a:bgClr>
                <a:srgbClr val="CC0000"/>
              </a:bgClr>
            </a:pattFill>
            <a:ln w="12700">
              <a:pattFill prst="horzBrick">
                <a:fgClr>
                  <a:schemeClr val="tx1"/>
                </a:fgClr>
                <a:bgClr>
                  <a:srgbClr val="FFFFFF"/>
                </a:bgClr>
              </a:pattFill>
              <a:miter lim="800000"/>
              <a:headEnd type="none" w="sm" len="sm"/>
              <a:tailEnd type="none" w="sm" len="sm"/>
            </a:ln>
          </p:spPr>
          <p:txBody>
            <a:bodyPr wrap="none" anchor="ctr"/>
            <a:lstStyle/>
            <a:p>
              <a:endParaRPr lang="en-US"/>
            </a:p>
          </p:txBody>
        </p:sp>
        <p:sp>
          <p:nvSpPr>
            <p:cNvPr id="12299" name="Rectangle 13" descr="Granite"/>
            <p:cNvSpPr>
              <a:spLocks noChangeArrowheads="1"/>
            </p:cNvSpPr>
            <p:nvPr/>
          </p:nvSpPr>
          <p:spPr bwMode="auto">
            <a:xfrm>
              <a:off x="3444" y="2160"/>
              <a:ext cx="180" cy="588"/>
            </a:xfrm>
            <a:prstGeom prst="rect">
              <a:avLst/>
            </a:prstGeom>
            <a:blipFill dpi="0" rotWithShape="0">
              <a:blip r:embed="rId2" cstate="print"/>
              <a:srcRect/>
              <a:tile tx="0" ty="0" sx="100000" sy="100000" flip="none" algn="tl"/>
            </a:blipFill>
            <a:ln w="12700">
              <a:pattFill prst="horzBrick">
                <a:fgClr>
                  <a:schemeClr val="tx1"/>
                </a:fgClr>
                <a:bgClr>
                  <a:srgbClr val="FFFFFF"/>
                </a:bgClr>
              </a:pattFill>
              <a:miter lim="800000"/>
              <a:headEnd type="none" w="sm" len="sm"/>
              <a:tailEnd type="none" w="sm" len="sm"/>
            </a:ln>
          </p:spPr>
          <p:txBody>
            <a:bodyPr wrap="none" anchor="ctr"/>
            <a:lstStyle/>
            <a:p>
              <a:endParaRPr lang="en-US"/>
            </a:p>
          </p:txBody>
        </p:sp>
        <p:sp>
          <p:nvSpPr>
            <p:cNvPr id="12300" name="Rectangle 14" descr="Sand"/>
            <p:cNvSpPr>
              <a:spLocks noChangeArrowheads="1"/>
            </p:cNvSpPr>
            <p:nvPr/>
          </p:nvSpPr>
          <p:spPr bwMode="auto">
            <a:xfrm>
              <a:off x="3840" y="2148"/>
              <a:ext cx="312" cy="588"/>
            </a:xfrm>
            <a:prstGeom prst="rect">
              <a:avLst/>
            </a:prstGeom>
            <a:blipFill dpi="0" rotWithShape="0">
              <a:blip r:embed="rId3" cstate="print"/>
              <a:srcRect/>
              <a:tile tx="0" ty="0" sx="100000" sy="100000" flip="none" algn="tl"/>
            </a:blipFill>
            <a:ln w="12700">
              <a:pattFill prst="horzBrick">
                <a:fgClr>
                  <a:schemeClr val="tx1"/>
                </a:fgClr>
                <a:bgClr>
                  <a:srgbClr val="FFFFFF"/>
                </a:bgClr>
              </a:pattFill>
              <a:miter lim="800000"/>
              <a:headEnd type="none" w="sm" len="sm"/>
              <a:tailEnd type="none" w="sm" len="sm"/>
            </a:ln>
          </p:spPr>
          <p:txBody>
            <a:bodyPr wrap="none" anchor="ctr"/>
            <a:lstStyle/>
            <a:p>
              <a:endParaRPr lang="en-US"/>
            </a:p>
          </p:txBody>
        </p:sp>
      </p:grpSp>
      <p:sp>
        <p:nvSpPr>
          <p:cNvPr id="12293" name="Line 16"/>
          <p:cNvSpPr>
            <a:spLocks noChangeShapeType="1"/>
          </p:cNvSpPr>
          <p:nvPr/>
        </p:nvSpPr>
        <p:spPr bwMode="auto">
          <a:xfrm>
            <a:off x="4762500" y="2857500"/>
            <a:ext cx="495300" cy="0"/>
          </a:xfrm>
          <a:prstGeom prst="line">
            <a:avLst/>
          </a:prstGeom>
          <a:noFill/>
          <a:ln w="12700">
            <a:solidFill>
              <a:srgbClr val="000000"/>
            </a:solidFill>
            <a:round/>
            <a:headEnd type="triangle" w="med" len="med"/>
            <a:tailEnd type="triangle" w="med" len="med"/>
          </a:ln>
        </p:spPr>
        <p:txBody>
          <a:bodyPr/>
          <a:lstStyle/>
          <a:p>
            <a:endParaRPr lang="en-US"/>
          </a:p>
        </p:txBody>
      </p:sp>
      <p:sp>
        <p:nvSpPr>
          <p:cNvPr id="12294" name="Text Box 17"/>
          <p:cNvSpPr txBox="1">
            <a:spLocks noChangeArrowheads="1"/>
          </p:cNvSpPr>
          <p:nvPr/>
        </p:nvSpPr>
        <p:spPr bwMode="auto">
          <a:xfrm>
            <a:off x="5222875" y="2613025"/>
            <a:ext cx="495300" cy="457200"/>
          </a:xfrm>
          <a:prstGeom prst="rect">
            <a:avLst/>
          </a:prstGeom>
          <a:noFill/>
          <a:ln w="12700">
            <a:noFill/>
            <a:miter lim="800000"/>
            <a:headEnd type="none" w="sm" len="sm"/>
            <a:tailEnd type="none" w="sm" len="sm"/>
          </a:ln>
        </p:spPr>
        <p:txBody>
          <a:bodyPr wrap="none">
            <a:spAutoFit/>
          </a:bodyPr>
          <a:lstStyle/>
          <a:p>
            <a:r>
              <a:rPr lang="en-US" b="1">
                <a:solidFill>
                  <a:srgbClr val="000000"/>
                </a:solidFill>
              </a:rPr>
              <a:t>X</a:t>
            </a:r>
            <a:r>
              <a:rPr lang="en-US" b="1" baseline="-25000">
                <a:solidFill>
                  <a:srgbClr val="000000"/>
                </a:solidFill>
              </a:rPr>
              <a:t>c</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a:lnSpc>
                <a:spcPct val="80000"/>
              </a:lnSpc>
            </a:pPr>
            <a:r>
              <a:rPr lang="en-US" smtClean="0"/>
              <a:t>Combined Path Loss </a:t>
            </a:r>
            <a:br>
              <a:rPr lang="en-US" smtClean="0"/>
            </a:br>
            <a:r>
              <a:rPr lang="en-US" smtClean="0"/>
              <a:t>and Shadowing</a:t>
            </a:r>
          </a:p>
        </p:txBody>
      </p:sp>
      <p:sp>
        <p:nvSpPr>
          <p:cNvPr id="1029" name="Rectangle 3"/>
          <p:cNvSpPr>
            <a:spLocks noGrp="1" noChangeArrowheads="1"/>
          </p:cNvSpPr>
          <p:nvPr>
            <p:ph idx="1"/>
          </p:nvPr>
        </p:nvSpPr>
        <p:spPr>
          <a:xfrm>
            <a:off x="361950" y="1714500"/>
            <a:ext cx="7848600" cy="4114800"/>
          </a:xfrm>
        </p:spPr>
        <p:txBody>
          <a:bodyPr/>
          <a:lstStyle/>
          <a:p>
            <a:r>
              <a:rPr lang="en-US" dirty="0" smtClean="0"/>
              <a:t>Linear Model: </a:t>
            </a:r>
            <a:r>
              <a:rPr lang="en-US" i="1" dirty="0" smtClean="0">
                <a:latin typeface="Symbol" pitchFamily="18" charset="2"/>
              </a:rPr>
              <a:t>y</a:t>
            </a:r>
            <a:r>
              <a:rPr lang="en-US" dirty="0" smtClean="0"/>
              <a:t> lognormal</a:t>
            </a:r>
          </a:p>
          <a:p>
            <a:endParaRPr lang="en-US" dirty="0" smtClean="0"/>
          </a:p>
          <a:p>
            <a:pPr>
              <a:lnSpc>
                <a:spcPct val="150000"/>
              </a:lnSpc>
            </a:pPr>
            <a:endParaRPr lang="en-US" dirty="0" smtClean="0"/>
          </a:p>
          <a:p>
            <a:pPr>
              <a:lnSpc>
                <a:spcPct val="70000"/>
              </a:lnSpc>
            </a:pPr>
            <a:endParaRPr lang="en-US" dirty="0" smtClean="0"/>
          </a:p>
          <a:p>
            <a:r>
              <a:rPr lang="en-US" dirty="0" smtClean="0"/>
              <a:t>dB Model</a:t>
            </a:r>
          </a:p>
        </p:txBody>
      </p:sp>
      <p:graphicFrame>
        <p:nvGraphicFramePr>
          <p:cNvPr id="1026" name="Object 0"/>
          <p:cNvGraphicFramePr>
            <a:graphicFrameLocks noChangeAspect="1"/>
          </p:cNvGraphicFramePr>
          <p:nvPr/>
        </p:nvGraphicFramePr>
        <p:xfrm>
          <a:off x="1263650" y="2406650"/>
          <a:ext cx="2711450" cy="1227138"/>
        </p:xfrm>
        <a:graphic>
          <a:graphicData uri="http://schemas.openxmlformats.org/presentationml/2006/ole">
            <mc:AlternateContent xmlns:mc="http://schemas.openxmlformats.org/markup-compatibility/2006">
              <mc:Choice xmlns:v="urn:schemas-microsoft-com:vml" Requires="v">
                <p:oleObj spid="_x0000_s66568" name="Equation" r:id="rId3" imgW="977760" imgH="482400" progId="Equation.3">
                  <p:embed/>
                </p:oleObj>
              </mc:Choice>
              <mc:Fallback>
                <p:oleObj name="Equation" r:id="rId3" imgW="977760" imgH="4824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50" y="2406650"/>
                        <a:ext cx="2711450" cy="1227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
          <p:cNvGraphicFramePr>
            <a:graphicFrameLocks noChangeAspect="1"/>
          </p:cNvGraphicFramePr>
          <p:nvPr/>
        </p:nvGraphicFramePr>
        <p:xfrm>
          <a:off x="809625" y="4668838"/>
          <a:ext cx="6972300" cy="2378075"/>
        </p:xfrm>
        <a:graphic>
          <a:graphicData uri="http://schemas.openxmlformats.org/presentationml/2006/ole">
            <mc:AlternateContent xmlns:mc="http://schemas.openxmlformats.org/markup-compatibility/2006">
              <mc:Choice xmlns:v="urn:schemas-microsoft-com:vml" Requires="v">
                <p:oleObj spid="_x0000_s66569" name="Equation" r:id="rId5" imgW="2628720" imgH="977760" progId="Equation.3">
                  <p:embed/>
                </p:oleObj>
              </mc:Choice>
              <mc:Fallback>
                <p:oleObj name="Equation" r:id="rId5" imgW="2628720" imgH="97776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4668838"/>
                        <a:ext cx="6972300" cy="237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Line 6"/>
          <p:cNvSpPr>
            <a:spLocks noChangeShapeType="1"/>
          </p:cNvSpPr>
          <p:nvPr/>
        </p:nvSpPr>
        <p:spPr bwMode="auto">
          <a:xfrm>
            <a:off x="5273675" y="2895600"/>
            <a:ext cx="0" cy="1619250"/>
          </a:xfrm>
          <a:prstGeom prst="line">
            <a:avLst/>
          </a:prstGeom>
          <a:noFill/>
          <a:ln w="28575">
            <a:solidFill>
              <a:srgbClr val="000000"/>
            </a:solidFill>
            <a:round/>
            <a:headEnd type="none" w="sm" len="sm"/>
            <a:tailEnd type="none" w="sm" len="sm"/>
          </a:ln>
        </p:spPr>
        <p:txBody>
          <a:bodyPr/>
          <a:lstStyle/>
          <a:p>
            <a:endParaRPr lang="en-US"/>
          </a:p>
        </p:txBody>
      </p:sp>
      <p:sp>
        <p:nvSpPr>
          <p:cNvPr id="1031" name="Line 7"/>
          <p:cNvSpPr>
            <a:spLocks noChangeShapeType="1"/>
          </p:cNvSpPr>
          <p:nvPr/>
        </p:nvSpPr>
        <p:spPr bwMode="auto">
          <a:xfrm>
            <a:off x="5292725" y="4495800"/>
            <a:ext cx="2647950" cy="0"/>
          </a:xfrm>
          <a:prstGeom prst="line">
            <a:avLst/>
          </a:prstGeom>
          <a:noFill/>
          <a:ln w="28575">
            <a:solidFill>
              <a:srgbClr val="000000"/>
            </a:solidFill>
            <a:round/>
            <a:headEnd type="none" w="sm" len="sm"/>
            <a:tailEnd type="none" w="sm" len="sm"/>
          </a:ln>
        </p:spPr>
        <p:txBody>
          <a:bodyPr/>
          <a:lstStyle/>
          <a:p>
            <a:endParaRPr lang="en-US"/>
          </a:p>
        </p:txBody>
      </p:sp>
      <p:sp>
        <p:nvSpPr>
          <p:cNvPr id="1032" name="Freeform 8"/>
          <p:cNvSpPr>
            <a:spLocks/>
          </p:cNvSpPr>
          <p:nvPr/>
        </p:nvSpPr>
        <p:spPr bwMode="auto">
          <a:xfrm>
            <a:off x="5788025" y="3038475"/>
            <a:ext cx="1588" cy="142875"/>
          </a:xfrm>
          <a:custGeom>
            <a:avLst/>
            <a:gdLst>
              <a:gd name="T0" fmla="*/ 0 w 1"/>
              <a:gd name="T1" fmla="*/ 90 h 90"/>
              <a:gd name="T2" fmla="*/ 0 w 1"/>
              <a:gd name="T3" fmla="*/ 6 h 90"/>
              <a:gd name="T4" fmla="*/ 0 w 1"/>
              <a:gd name="T5" fmla="*/ 90 h 90"/>
              <a:gd name="T6" fmla="*/ 0 60000 65536"/>
              <a:gd name="T7" fmla="*/ 0 60000 65536"/>
              <a:gd name="T8" fmla="*/ 0 60000 65536"/>
              <a:gd name="T9" fmla="*/ 0 w 1"/>
              <a:gd name="T10" fmla="*/ 0 h 90"/>
              <a:gd name="T11" fmla="*/ 1 w 1"/>
              <a:gd name="T12" fmla="*/ 90 h 90"/>
            </a:gdLst>
            <a:ahLst/>
            <a:cxnLst>
              <a:cxn ang="T6">
                <a:pos x="T0" y="T1"/>
              </a:cxn>
              <a:cxn ang="T7">
                <a:pos x="T2" y="T3"/>
              </a:cxn>
              <a:cxn ang="T8">
                <a:pos x="T4" y="T5"/>
              </a:cxn>
            </a:cxnLst>
            <a:rect l="T9" t="T10" r="T11" b="T12"/>
            <a:pathLst>
              <a:path w="1" h="90">
                <a:moveTo>
                  <a:pt x="0" y="90"/>
                </a:moveTo>
                <a:cubicBezTo>
                  <a:pt x="0" y="90"/>
                  <a:pt x="0" y="0"/>
                  <a:pt x="0" y="6"/>
                </a:cubicBezTo>
                <a:cubicBezTo>
                  <a:pt x="0" y="12"/>
                  <a:pt x="0" y="90"/>
                  <a:pt x="0" y="90"/>
                </a:cubicBezTo>
                <a:close/>
              </a:path>
            </a:pathLst>
          </a:custGeom>
          <a:solidFill>
            <a:schemeClr val="accent1"/>
          </a:solidFill>
          <a:ln w="12700">
            <a:solidFill>
              <a:schemeClr val="tx1"/>
            </a:solidFill>
            <a:round/>
            <a:headEnd type="none" w="sm" len="sm"/>
            <a:tailEnd type="none" w="sm" len="sm"/>
          </a:ln>
        </p:spPr>
        <p:txBody>
          <a:bodyPr/>
          <a:lstStyle/>
          <a:p>
            <a:endParaRPr lang="en-US"/>
          </a:p>
        </p:txBody>
      </p:sp>
      <p:sp>
        <p:nvSpPr>
          <p:cNvPr id="1033" name="Text Box 9"/>
          <p:cNvSpPr txBox="1">
            <a:spLocks noChangeArrowheads="1"/>
          </p:cNvSpPr>
          <p:nvPr/>
        </p:nvSpPr>
        <p:spPr bwMode="auto">
          <a:xfrm>
            <a:off x="4400550" y="3394075"/>
            <a:ext cx="849313" cy="822325"/>
          </a:xfrm>
          <a:prstGeom prst="rect">
            <a:avLst/>
          </a:prstGeom>
          <a:noFill/>
          <a:ln w="12700">
            <a:noFill/>
            <a:miter lim="800000"/>
            <a:headEnd type="none" w="sm" len="sm"/>
            <a:tailEnd type="none" w="sm" len="sm"/>
          </a:ln>
        </p:spPr>
        <p:txBody>
          <a:bodyPr wrap="none">
            <a:spAutoFit/>
          </a:bodyPr>
          <a:lstStyle/>
          <a:p>
            <a:r>
              <a:rPr lang="en-US" b="1">
                <a:solidFill>
                  <a:srgbClr val="000000"/>
                </a:solidFill>
              </a:rPr>
              <a:t>P</a:t>
            </a:r>
            <a:r>
              <a:rPr lang="en-US" b="1" baseline="-25000">
                <a:solidFill>
                  <a:srgbClr val="000000"/>
                </a:solidFill>
              </a:rPr>
              <a:t>r</a:t>
            </a:r>
            <a:r>
              <a:rPr lang="en-US" b="1">
                <a:solidFill>
                  <a:srgbClr val="000000"/>
                </a:solidFill>
              </a:rPr>
              <a:t>/P</a:t>
            </a:r>
            <a:r>
              <a:rPr lang="en-US" b="1" baseline="-25000">
                <a:solidFill>
                  <a:srgbClr val="000000"/>
                </a:solidFill>
              </a:rPr>
              <a:t>t </a:t>
            </a:r>
          </a:p>
          <a:p>
            <a:r>
              <a:rPr lang="en-US" b="1" baseline="-25000">
                <a:solidFill>
                  <a:srgbClr val="000000"/>
                </a:solidFill>
              </a:rPr>
              <a:t> </a:t>
            </a:r>
            <a:r>
              <a:rPr lang="en-US" b="1">
                <a:solidFill>
                  <a:srgbClr val="000000"/>
                </a:solidFill>
              </a:rPr>
              <a:t>(dB)</a:t>
            </a:r>
          </a:p>
        </p:txBody>
      </p:sp>
      <p:sp>
        <p:nvSpPr>
          <p:cNvPr id="1034" name="Text Box 10"/>
          <p:cNvSpPr txBox="1">
            <a:spLocks noChangeArrowheads="1"/>
          </p:cNvSpPr>
          <p:nvPr/>
        </p:nvSpPr>
        <p:spPr bwMode="auto">
          <a:xfrm>
            <a:off x="7962900" y="4251325"/>
            <a:ext cx="819150" cy="457200"/>
          </a:xfrm>
          <a:prstGeom prst="rect">
            <a:avLst/>
          </a:prstGeom>
          <a:noFill/>
          <a:ln w="12700">
            <a:noFill/>
            <a:miter lim="800000"/>
            <a:headEnd type="none" w="sm" len="sm"/>
            <a:tailEnd type="none" w="sm" len="sm"/>
          </a:ln>
        </p:spPr>
        <p:txBody>
          <a:bodyPr wrap="none">
            <a:spAutoFit/>
          </a:bodyPr>
          <a:lstStyle/>
          <a:p>
            <a:r>
              <a:rPr lang="en-US" b="1">
                <a:solidFill>
                  <a:srgbClr val="000000"/>
                </a:solidFill>
              </a:rPr>
              <a:t>log d</a:t>
            </a:r>
            <a:endParaRPr lang="en-US" b="1" baseline="-25000">
              <a:solidFill>
                <a:srgbClr val="000000"/>
              </a:solidFill>
            </a:endParaRPr>
          </a:p>
        </p:txBody>
      </p:sp>
      <p:sp>
        <p:nvSpPr>
          <p:cNvPr id="1035" name="Line 13"/>
          <p:cNvSpPr>
            <a:spLocks noChangeShapeType="1"/>
          </p:cNvSpPr>
          <p:nvPr/>
        </p:nvSpPr>
        <p:spPr bwMode="auto">
          <a:xfrm flipH="1">
            <a:off x="7426325" y="3905250"/>
            <a:ext cx="171450" cy="342900"/>
          </a:xfrm>
          <a:prstGeom prst="line">
            <a:avLst/>
          </a:prstGeom>
          <a:noFill/>
          <a:ln w="38100">
            <a:solidFill>
              <a:srgbClr val="0033CC"/>
            </a:solidFill>
            <a:round/>
            <a:headEnd/>
            <a:tailEnd type="triangle" w="med" len="med"/>
          </a:ln>
        </p:spPr>
        <p:txBody>
          <a:bodyPr/>
          <a:lstStyle/>
          <a:p>
            <a:endParaRPr lang="en-US"/>
          </a:p>
        </p:txBody>
      </p:sp>
      <p:sp>
        <p:nvSpPr>
          <p:cNvPr id="1036" name="Text Box 14"/>
          <p:cNvSpPr txBox="1">
            <a:spLocks noChangeArrowheads="1"/>
          </p:cNvSpPr>
          <p:nvPr/>
        </p:nvSpPr>
        <p:spPr bwMode="auto">
          <a:xfrm>
            <a:off x="7486650" y="3662363"/>
            <a:ext cx="1047750" cy="336550"/>
          </a:xfrm>
          <a:prstGeom prst="rect">
            <a:avLst/>
          </a:prstGeom>
          <a:noFill/>
          <a:ln w="12700">
            <a:noFill/>
            <a:miter lim="800000"/>
            <a:headEnd type="none" w="sm" len="sm"/>
            <a:tailEnd type="none" w="sm" len="sm"/>
          </a:ln>
        </p:spPr>
        <p:txBody>
          <a:bodyPr wrap="none">
            <a:spAutoFit/>
          </a:bodyPr>
          <a:lstStyle/>
          <a:p>
            <a:r>
              <a:rPr lang="en-US" sz="1600" b="1">
                <a:solidFill>
                  <a:srgbClr val="0033CC"/>
                </a:solidFill>
              </a:rPr>
              <a:t>Very slow</a:t>
            </a:r>
          </a:p>
        </p:txBody>
      </p:sp>
      <p:grpSp>
        <p:nvGrpSpPr>
          <p:cNvPr id="2" name="Group 15"/>
          <p:cNvGrpSpPr>
            <a:grpSpLocks/>
          </p:cNvGrpSpPr>
          <p:nvPr/>
        </p:nvGrpSpPr>
        <p:grpSpPr bwMode="auto">
          <a:xfrm>
            <a:off x="5597525" y="2805113"/>
            <a:ext cx="2152650" cy="1554162"/>
            <a:chOff x="3540" y="2811"/>
            <a:chExt cx="1356" cy="979"/>
          </a:xfrm>
        </p:grpSpPr>
        <p:sp>
          <p:nvSpPr>
            <p:cNvPr id="1043" name="Freeform 16"/>
            <p:cNvSpPr>
              <a:spLocks/>
            </p:cNvSpPr>
            <p:nvPr/>
          </p:nvSpPr>
          <p:spPr bwMode="auto">
            <a:xfrm>
              <a:off x="3540" y="2994"/>
              <a:ext cx="1356" cy="796"/>
            </a:xfrm>
            <a:custGeom>
              <a:avLst/>
              <a:gdLst>
                <a:gd name="T0" fmla="*/ 0 w 1356"/>
                <a:gd name="T1" fmla="*/ 18 h 796"/>
                <a:gd name="T2" fmla="*/ 144 w 1356"/>
                <a:gd name="T3" fmla="*/ 18 h 796"/>
                <a:gd name="T4" fmla="*/ 240 w 1356"/>
                <a:gd name="T5" fmla="*/ 126 h 796"/>
                <a:gd name="T6" fmla="*/ 252 w 1356"/>
                <a:gd name="T7" fmla="*/ 270 h 796"/>
                <a:gd name="T8" fmla="*/ 240 w 1356"/>
                <a:gd name="T9" fmla="*/ 438 h 796"/>
                <a:gd name="T10" fmla="*/ 288 w 1356"/>
                <a:gd name="T11" fmla="*/ 546 h 796"/>
                <a:gd name="T12" fmla="*/ 396 w 1356"/>
                <a:gd name="T13" fmla="*/ 582 h 796"/>
                <a:gd name="T14" fmla="*/ 504 w 1356"/>
                <a:gd name="T15" fmla="*/ 546 h 796"/>
                <a:gd name="T16" fmla="*/ 588 w 1356"/>
                <a:gd name="T17" fmla="*/ 462 h 796"/>
                <a:gd name="T18" fmla="*/ 780 w 1356"/>
                <a:gd name="T19" fmla="*/ 414 h 796"/>
                <a:gd name="T20" fmla="*/ 924 w 1356"/>
                <a:gd name="T21" fmla="*/ 474 h 796"/>
                <a:gd name="T22" fmla="*/ 1008 w 1356"/>
                <a:gd name="T23" fmla="*/ 594 h 796"/>
                <a:gd name="T24" fmla="*/ 1068 w 1356"/>
                <a:gd name="T25" fmla="*/ 714 h 796"/>
                <a:gd name="T26" fmla="*/ 1200 w 1356"/>
                <a:gd name="T27" fmla="*/ 786 h 796"/>
                <a:gd name="T28" fmla="*/ 1356 w 1356"/>
                <a:gd name="T29" fmla="*/ 774 h 7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6"/>
                <a:gd name="T46" fmla="*/ 0 h 796"/>
                <a:gd name="T47" fmla="*/ 1356 w 1356"/>
                <a:gd name="T48" fmla="*/ 796 h 7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6" h="796">
                  <a:moveTo>
                    <a:pt x="0" y="18"/>
                  </a:moveTo>
                  <a:cubicBezTo>
                    <a:pt x="52" y="9"/>
                    <a:pt x="104" y="0"/>
                    <a:pt x="144" y="18"/>
                  </a:cubicBezTo>
                  <a:cubicBezTo>
                    <a:pt x="184" y="36"/>
                    <a:pt x="222" y="84"/>
                    <a:pt x="240" y="126"/>
                  </a:cubicBezTo>
                  <a:cubicBezTo>
                    <a:pt x="258" y="168"/>
                    <a:pt x="252" y="218"/>
                    <a:pt x="252" y="270"/>
                  </a:cubicBezTo>
                  <a:cubicBezTo>
                    <a:pt x="252" y="322"/>
                    <a:pt x="234" y="392"/>
                    <a:pt x="240" y="438"/>
                  </a:cubicBezTo>
                  <a:cubicBezTo>
                    <a:pt x="246" y="484"/>
                    <a:pt x="262" y="522"/>
                    <a:pt x="288" y="546"/>
                  </a:cubicBezTo>
                  <a:cubicBezTo>
                    <a:pt x="314" y="570"/>
                    <a:pt x="360" y="582"/>
                    <a:pt x="396" y="582"/>
                  </a:cubicBezTo>
                  <a:cubicBezTo>
                    <a:pt x="432" y="582"/>
                    <a:pt x="472" y="566"/>
                    <a:pt x="504" y="546"/>
                  </a:cubicBezTo>
                  <a:cubicBezTo>
                    <a:pt x="536" y="526"/>
                    <a:pt x="542" y="484"/>
                    <a:pt x="588" y="462"/>
                  </a:cubicBezTo>
                  <a:cubicBezTo>
                    <a:pt x="634" y="440"/>
                    <a:pt x="724" y="412"/>
                    <a:pt x="780" y="414"/>
                  </a:cubicBezTo>
                  <a:cubicBezTo>
                    <a:pt x="836" y="416"/>
                    <a:pt x="886" y="444"/>
                    <a:pt x="924" y="474"/>
                  </a:cubicBezTo>
                  <a:cubicBezTo>
                    <a:pt x="962" y="504"/>
                    <a:pt x="984" y="554"/>
                    <a:pt x="1008" y="594"/>
                  </a:cubicBezTo>
                  <a:cubicBezTo>
                    <a:pt x="1032" y="634"/>
                    <a:pt x="1036" y="682"/>
                    <a:pt x="1068" y="714"/>
                  </a:cubicBezTo>
                  <a:cubicBezTo>
                    <a:pt x="1100" y="746"/>
                    <a:pt x="1152" y="776"/>
                    <a:pt x="1200" y="786"/>
                  </a:cubicBezTo>
                  <a:cubicBezTo>
                    <a:pt x="1248" y="796"/>
                    <a:pt x="1302" y="785"/>
                    <a:pt x="1356" y="774"/>
                  </a:cubicBezTo>
                </a:path>
              </a:pathLst>
            </a:custGeom>
            <a:noFill/>
            <a:ln w="38100">
              <a:solidFill>
                <a:srgbClr val="CC0000"/>
              </a:solidFill>
              <a:round/>
              <a:headEnd type="none" w="sm" len="sm"/>
              <a:tailEnd type="none" w="sm" len="sm"/>
            </a:ln>
          </p:spPr>
          <p:txBody>
            <a:bodyPr/>
            <a:lstStyle/>
            <a:p>
              <a:endParaRPr lang="en-US"/>
            </a:p>
          </p:txBody>
        </p:sp>
        <p:sp>
          <p:nvSpPr>
            <p:cNvPr id="1044" name="Line 17"/>
            <p:cNvSpPr>
              <a:spLocks noChangeShapeType="1"/>
            </p:cNvSpPr>
            <p:nvPr/>
          </p:nvSpPr>
          <p:spPr bwMode="auto">
            <a:xfrm flipH="1">
              <a:off x="3816" y="2916"/>
              <a:ext cx="108" cy="216"/>
            </a:xfrm>
            <a:prstGeom prst="line">
              <a:avLst/>
            </a:prstGeom>
            <a:noFill/>
            <a:ln w="38100">
              <a:solidFill>
                <a:srgbClr val="CC0000"/>
              </a:solidFill>
              <a:round/>
              <a:headEnd/>
              <a:tailEnd type="triangle" w="med" len="med"/>
            </a:ln>
          </p:spPr>
          <p:txBody>
            <a:bodyPr/>
            <a:lstStyle/>
            <a:p>
              <a:endParaRPr lang="en-US"/>
            </a:p>
          </p:txBody>
        </p:sp>
        <p:sp>
          <p:nvSpPr>
            <p:cNvPr id="1045" name="Text Box 18"/>
            <p:cNvSpPr txBox="1">
              <a:spLocks noChangeArrowheads="1"/>
            </p:cNvSpPr>
            <p:nvPr/>
          </p:nvSpPr>
          <p:spPr bwMode="auto">
            <a:xfrm>
              <a:off x="3902" y="2811"/>
              <a:ext cx="379" cy="212"/>
            </a:xfrm>
            <a:prstGeom prst="rect">
              <a:avLst/>
            </a:prstGeom>
            <a:noFill/>
            <a:ln w="12700">
              <a:noFill/>
              <a:miter lim="800000"/>
              <a:headEnd type="none" w="sm" len="sm"/>
              <a:tailEnd type="none" w="sm" len="sm"/>
            </a:ln>
          </p:spPr>
          <p:txBody>
            <a:bodyPr wrap="none">
              <a:spAutoFit/>
            </a:bodyPr>
            <a:lstStyle/>
            <a:p>
              <a:r>
                <a:rPr lang="en-US" sz="1600" b="1">
                  <a:solidFill>
                    <a:srgbClr val="CC0000"/>
                  </a:solidFill>
                </a:rPr>
                <a:t>Slow</a:t>
              </a:r>
            </a:p>
          </p:txBody>
        </p:sp>
      </p:grpSp>
      <p:sp>
        <p:nvSpPr>
          <p:cNvPr id="1038" name="Line 23"/>
          <p:cNvSpPr>
            <a:spLocks noChangeShapeType="1"/>
          </p:cNvSpPr>
          <p:nvPr/>
        </p:nvSpPr>
        <p:spPr bwMode="auto">
          <a:xfrm>
            <a:off x="5257800" y="2990850"/>
            <a:ext cx="2533650" cy="1466850"/>
          </a:xfrm>
          <a:prstGeom prst="line">
            <a:avLst/>
          </a:prstGeom>
          <a:noFill/>
          <a:ln w="38100">
            <a:solidFill>
              <a:srgbClr val="0033CC"/>
            </a:solidFill>
            <a:round/>
            <a:headEnd type="none" w="sm" len="sm"/>
            <a:tailEnd type="none" w="sm" len="sm"/>
          </a:ln>
        </p:spPr>
        <p:txBody>
          <a:bodyPr/>
          <a:lstStyle/>
          <a:p>
            <a:endParaRPr lang="en-US"/>
          </a:p>
        </p:txBody>
      </p:sp>
      <p:sp>
        <p:nvSpPr>
          <p:cNvPr id="1039" name="Line 24"/>
          <p:cNvSpPr>
            <a:spLocks noChangeShapeType="1"/>
          </p:cNvSpPr>
          <p:nvPr/>
        </p:nvSpPr>
        <p:spPr bwMode="auto">
          <a:xfrm>
            <a:off x="6902450" y="3925888"/>
            <a:ext cx="0" cy="393700"/>
          </a:xfrm>
          <a:prstGeom prst="line">
            <a:avLst/>
          </a:prstGeom>
          <a:noFill/>
          <a:ln w="38100">
            <a:solidFill>
              <a:srgbClr val="0033CC"/>
            </a:solidFill>
            <a:round/>
            <a:headEnd type="none" w="sm" len="sm"/>
            <a:tailEnd type="none" w="sm" len="sm"/>
          </a:ln>
        </p:spPr>
        <p:txBody>
          <a:bodyPr/>
          <a:lstStyle/>
          <a:p>
            <a:endParaRPr lang="en-US"/>
          </a:p>
        </p:txBody>
      </p:sp>
      <p:sp>
        <p:nvSpPr>
          <p:cNvPr id="1040" name="Line 25"/>
          <p:cNvSpPr>
            <a:spLocks noChangeShapeType="1"/>
          </p:cNvSpPr>
          <p:nvPr/>
        </p:nvSpPr>
        <p:spPr bwMode="auto">
          <a:xfrm flipV="1">
            <a:off x="6902450" y="4286250"/>
            <a:ext cx="565150" cy="19050"/>
          </a:xfrm>
          <a:prstGeom prst="line">
            <a:avLst/>
          </a:prstGeom>
          <a:noFill/>
          <a:ln w="38100">
            <a:solidFill>
              <a:srgbClr val="0033CC"/>
            </a:solidFill>
            <a:round/>
            <a:headEnd type="none" w="sm" len="sm"/>
            <a:tailEnd type="none" w="sm" len="sm"/>
          </a:ln>
        </p:spPr>
        <p:txBody>
          <a:bodyPr/>
          <a:lstStyle/>
          <a:p>
            <a:endParaRPr lang="en-US"/>
          </a:p>
        </p:txBody>
      </p:sp>
      <p:sp>
        <p:nvSpPr>
          <p:cNvPr id="1041" name="Text Box 26"/>
          <p:cNvSpPr txBox="1">
            <a:spLocks noChangeArrowheads="1"/>
          </p:cNvSpPr>
          <p:nvPr/>
        </p:nvSpPr>
        <p:spPr bwMode="auto">
          <a:xfrm>
            <a:off x="4321175" y="2784475"/>
            <a:ext cx="958850" cy="396875"/>
          </a:xfrm>
          <a:prstGeom prst="rect">
            <a:avLst/>
          </a:prstGeom>
          <a:noFill/>
          <a:ln w="12700">
            <a:noFill/>
            <a:miter lim="800000"/>
            <a:headEnd type="none" w="sm" len="sm"/>
            <a:tailEnd type="none" w="sm" len="sm"/>
          </a:ln>
        </p:spPr>
        <p:txBody>
          <a:bodyPr wrap="none">
            <a:spAutoFit/>
          </a:bodyPr>
          <a:lstStyle/>
          <a:p>
            <a:r>
              <a:rPr lang="en-US" sz="2000" b="1">
                <a:solidFill>
                  <a:srgbClr val="0033CC"/>
                </a:solidFill>
              </a:rPr>
              <a:t>10</a:t>
            </a:r>
            <a:r>
              <a:rPr lang="en-US" sz="2000" b="1">
                <a:solidFill>
                  <a:srgbClr val="0033CC"/>
                </a:solidFill>
                <a:latin typeface="Garamond" pitchFamily="18" charset="0"/>
              </a:rPr>
              <a:t>log</a:t>
            </a:r>
            <a:r>
              <a:rPr lang="en-US" sz="2000" b="1">
                <a:solidFill>
                  <a:srgbClr val="0033CC"/>
                </a:solidFill>
                <a:latin typeface="Symbol" pitchFamily="18" charset="2"/>
              </a:rPr>
              <a:t>K</a:t>
            </a:r>
          </a:p>
        </p:txBody>
      </p:sp>
      <p:sp>
        <p:nvSpPr>
          <p:cNvPr id="1042" name="Text Box 27"/>
          <p:cNvSpPr txBox="1">
            <a:spLocks noChangeArrowheads="1"/>
          </p:cNvSpPr>
          <p:nvPr/>
        </p:nvSpPr>
        <p:spPr bwMode="auto">
          <a:xfrm>
            <a:off x="6245225" y="3917950"/>
            <a:ext cx="627063" cy="396875"/>
          </a:xfrm>
          <a:prstGeom prst="rect">
            <a:avLst/>
          </a:prstGeom>
          <a:noFill/>
          <a:ln w="12700">
            <a:noFill/>
            <a:miter lim="800000"/>
            <a:headEnd type="none" w="sm" len="sm"/>
            <a:tailEnd type="none" w="sm" len="sm"/>
          </a:ln>
        </p:spPr>
        <p:txBody>
          <a:bodyPr wrap="none">
            <a:spAutoFit/>
          </a:bodyPr>
          <a:lstStyle/>
          <a:p>
            <a:r>
              <a:rPr lang="en-US" sz="2000" b="1">
                <a:solidFill>
                  <a:srgbClr val="0033CC"/>
                </a:solidFill>
              </a:rPr>
              <a:t>-10</a:t>
            </a:r>
            <a:r>
              <a:rPr lang="en-US" sz="2000" b="1">
                <a:solidFill>
                  <a:srgbClr val="0033CC"/>
                </a:solidFill>
                <a:latin typeface="Symbol" pitchFamily="18" charset="2"/>
              </a:rPr>
              <a:t>g</a:t>
            </a:r>
          </a:p>
        </p:txBody>
      </p:sp>
      <p:graphicFrame>
        <p:nvGraphicFramePr>
          <p:cNvPr id="66564" name="Object 4"/>
          <p:cNvGraphicFramePr>
            <a:graphicFrameLocks noChangeAspect="1"/>
          </p:cNvGraphicFramePr>
          <p:nvPr/>
        </p:nvGraphicFramePr>
        <p:xfrm>
          <a:off x="1066800" y="6477000"/>
          <a:ext cx="2133600" cy="177800"/>
        </p:xfrm>
        <a:graphic>
          <a:graphicData uri="http://schemas.openxmlformats.org/presentationml/2006/ole">
            <mc:AlternateContent xmlns:mc="http://schemas.openxmlformats.org/markup-compatibility/2006">
              <mc:Choice xmlns:v="urn:schemas-microsoft-com:vml" Requires="v">
                <p:oleObj spid="_x0000_s66570" name="Equation" r:id="rId7" imgW="2006280" imgH="177480" progId="Equation.3">
                  <p:embed/>
                </p:oleObj>
              </mc:Choice>
              <mc:Fallback>
                <p:oleObj name="Equation" r:id="rId7" imgW="2006280" imgH="177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6477000"/>
                        <a:ext cx="2133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86890" cy="5072098"/>
          </a:xfrm>
        </p:spPr>
        <p:txBody>
          <a:bodyPr>
            <a:noAutofit/>
          </a:bodyPr>
          <a:lstStyle/>
          <a:p>
            <a:pPr algn="just"/>
            <a:r>
              <a:rPr lang="en-US" sz="2000" b="1" dirty="0" smtClean="0"/>
              <a:t>Attenuation  </a:t>
            </a:r>
            <a:r>
              <a:rPr lang="en-US" sz="2000" dirty="0" smtClean="0">
                <a:solidFill>
                  <a:srgbClr val="FF0000"/>
                </a:solidFill>
              </a:rPr>
              <a:t>It is the drop in the signal power when it is being transmitted from one point to another. </a:t>
            </a:r>
            <a:r>
              <a:rPr lang="en-US" sz="2000" dirty="0" smtClean="0"/>
              <a:t>It is caused by the transmission path length, obstructions in the signal path, and multipath effect.</a:t>
            </a:r>
          </a:p>
          <a:p>
            <a:pPr algn="just"/>
            <a:r>
              <a:rPr lang="en-US" sz="2000" b="1" dirty="0" smtClean="0"/>
              <a:t>Fading   </a:t>
            </a:r>
            <a:r>
              <a:rPr lang="en-US" sz="2000" dirty="0" smtClean="0"/>
              <a:t>As there are obstacles and reflectors in the wireless propagation channel, the transmitted signal arrives at the receiver from various directions over multiple paths. Such a phenomenon is called </a:t>
            </a:r>
            <a:r>
              <a:rPr lang="en-US" sz="2000" i="1" dirty="0" smtClean="0"/>
              <a:t>multipath. </a:t>
            </a:r>
            <a:r>
              <a:rPr lang="en-US" sz="2000" i="1" dirty="0" smtClean="0">
                <a:solidFill>
                  <a:srgbClr val="FF0000"/>
                </a:solidFill>
              </a:rPr>
              <a:t>Fading is the result of multipath in which the signal strength varies continuously</a:t>
            </a:r>
            <a:r>
              <a:rPr lang="en-US" sz="2000" i="1" dirty="0" smtClean="0"/>
              <a:t> </a:t>
            </a:r>
            <a:r>
              <a:rPr lang="en-US" sz="2000" dirty="0" smtClean="0"/>
              <a:t>with respect to distance and with time from the transmitter to the receiver along with the attenuation</a:t>
            </a:r>
          </a:p>
          <a:p>
            <a:pPr algn="just"/>
            <a:r>
              <a:rPr lang="en-US" sz="2000" b="1" dirty="0" smtClean="0"/>
              <a:t>Shadowing  </a:t>
            </a:r>
            <a:r>
              <a:rPr lang="en-US" sz="2000" dirty="0" smtClean="0">
                <a:solidFill>
                  <a:srgbClr val="FF0000"/>
                </a:solidFill>
              </a:rPr>
              <a:t>This occurs whenever there is an obstruction between the transmitter and the receiver, and it can be observed in long-distance as well as short distance communication. </a:t>
            </a:r>
            <a:r>
              <a:rPr lang="en-US" sz="2000" dirty="0" smtClean="0"/>
              <a:t>It is generally caused by buildings and hills.</a:t>
            </a:r>
            <a:endParaRPr lang="en-US" sz="2000" dirty="0"/>
          </a:p>
        </p:txBody>
      </p:sp>
      <p:sp>
        <p:nvSpPr>
          <p:cNvPr id="4" name="Rounded Rectangle 3"/>
          <p:cNvSpPr/>
          <p:nvPr/>
        </p:nvSpPr>
        <p:spPr>
          <a:xfrm>
            <a:off x="0" y="381000"/>
            <a:ext cx="9144000" cy="838200"/>
          </a:xfrm>
          <a:prstGeom prst="roundRect">
            <a:avLst>
              <a:gd name="adj" fmla="val 0"/>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2700000" scaled="1"/>
            <a:tileRect/>
          </a:gra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4400" dirty="0">
                <a:solidFill>
                  <a:srgbClr val="FF0000"/>
                </a:solidFill>
              </a:rPr>
              <a:t>Propagation Channel Effects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1143000"/>
          </a:xfrm>
        </p:spPr>
        <p:txBody>
          <a:bodyPr/>
          <a:lstStyle/>
          <a:p>
            <a:r>
              <a:rPr lang="en-US" dirty="0" smtClean="0"/>
              <a:t>Outage Probability under path loss and shadowing</a:t>
            </a:r>
            <a:endParaRPr lang="en-US" dirty="0"/>
          </a:p>
        </p:txBody>
      </p:sp>
      <p:pic>
        <p:nvPicPr>
          <p:cNvPr id="433154" name="Picture 2"/>
          <p:cNvPicPr>
            <a:picLocks noGrp="1" noChangeAspect="1" noChangeArrowheads="1"/>
          </p:cNvPicPr>
          <p:nvPr>
            <p:ph idx="1"/>
          </p:nvPr>
        </p:nvPicPr>
        <p:blipFill>
          <a:blip r:embed="rId2"/>
          <a:srcRect/>
          <a:stretch>
            <a:fillRect/>
          </a:stretch>
        </p:blipFill>
        <p:spPr bwMode="auto">
          <a:xfrm>
            <a:off x="533400" y="3733800"/>
            <a:ext cx="7848600" cy="2288096"/>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a:lnSpc>
                <a:spcPct val="80000"/>
              </a:lnSpc>
            </a:pPr>
            <a:r>
              <a:rPr lang="en-US" dirty="0" smtClean="0"/>
              <a:t>Cell Coverage Area</a:t>
            </a:r>
          </a:p>
        </p:txBody>
      </p:sp>
      <p:sp>
        <p:nvSpPr>
          <p:cNvPr id="2052" name="Rectangle 3"/>
          <p:cNvSpPr>
            <a:spLocks noGrp="1" noChangeArrowheads="1"/>
          </p:cNvSpPr>
          <p:nvPr>
            <p:ph idx="1"/>
          </p:nvPr>
        </p:nvSpPr>
        <p:spPr>
          <a:xfrm>
            <a:off x="228600" y="1790700"/>
            <a:ext cx="8572500" cy="4819650"/>
          </a:xfrm>
        </p:spPr>
        <p:txBody>
          <a:bodyPr/>
          <a:lstStyle/>
          <a:p>
            <a:r>
              <a:rPr lang="en-US" dirty="0" smtClean="0"/>
              <a:t>Path loss: circular cells</a:t>
            </a:r>
          </a:p>
          <a:p>
            <a:pPr>
              <a:lnSpc>
                <a:spcPct val="110000"/>
              </a:lnSpc>
            </a:pPr>
            <a:r>
              <a:rPr lang="en-US" dirty="0" smtClean="0"/>
              <a:t>Path </a:t>
            </a:r>
            <a:r>
              <a:rPr lang="en-US" dirty="0" err="1" smtClean="0"/>
              <a:t>loss+shadowing</a:t>
            </a:r>
            <a:r>
              <a:rPr lang="en-US" dirty="0" smtClean="0"/>
              <a:t>: amoeba cells</a:t>
            </a:r>
          </a:p>
          <a:p>
            <a:pPr lvl="1"/>
            <a:r>
              <a:rPr lang="en-US" dirty="0" smtClean="0"/>
              <a:t>Tradeoff between coverage and interference</a:t>
            </a:r>
          </a:p>
          <a:p>
            <a:r>
              <a:rPr lang="en-US" dirty="0" smtClean="0"/>
              <a:t>Outage probability</a:t>
            </a:r>
          </a:p>
          <a:p>
            <a:pPr lvl="1"/>
            <a:r>
              <a:rPr lang="en-US" dirty="0" smtClean="0"/>
              <a:t>Probability received power below given minimum</a:t>
            </a:r>
          </a:p>
          <a:p>
            <a:pPr>
              <a:lnSpc>
                <a:spcPct val="110000"/>
              </a:lnSpc>
            </a:pPr>
            <a:r>
              <a:rPr lang="en-US" dirty="0" smtClean="0"/>
              <a:t>Cell coverage area</a:t>
            </a:r>
          </a:p>
          <a:p>
            <a:pPr lvl="1"/>
            <a:r>
              <a:rPr lang="en-US" dirty="0" smtClean="0"/>
              <a:t>% of cell locations at desired power</a:t>
            </a:r>
          </a:p>
          <a:p>
            <a:pPr lvl="1"/>
            <a:r>
              <a:rPr lang="en-US" dirty="0" smtClean="0"/>
              <a:t>Increases as shadowing variance decreases</a:t>
            </a:r>
          </a:p>
          <a:p>
            <a:pPr lvl="1"/>
            <a:r>
              <a:rPr lang="en-US" dirty="0" smtClean="0"/>
              <a:t>Large % indicates interference to other cells</a:t>
            </a:r>
          </a:p>
        </p:txBody>
      </p:sp>
      <p:grpSp>
        <p:nvGrpSpPr>
          <p:cNvPr id="2" name="Group 11"/>
          <p:cNvGrpSpPr>
            <a:grpSpLocks/>
          </p:cNvGrpSpPr>
          <p:nvPr/>
        </p:nvGrpSpPr>
        <p:grpSpPr bwMode="auto">
          <a:xfrm>
            <a:off x="7029450" y="1673225"/>
            <a:ext cx="1847850" cy="1470025"/>
            <a:chOff x="4044" y="1018"/>
            <a:chExt cx="1560" cy="1202"/>
          </a:xfrm>
        </p:grpSpPr>
        <p:sp>
          <p:nvSpPr>
            <p:cNvPr id="2054" name="Freeform 5"/>
            <p:cNvSpPr>
              <a:spLocks/>
            </p:cNvSpPr>
            <p:nvPr/>
          </p:nvSpPr>
          <p:spPr bwMode="auto">
            <a:xfrm>
              <a:off x="4044" y="1018"/>
              <a:ext cx="1560" cy="1202"/>
            </a:xfrm>
            <a:custGeom>
              <a:avLst/>
              <a:gdLst>
                <a:gd name="T0" fmla="*/ 972 w 1560"/>
                <a:gd name="T1" fmla="*/ 122 h 1202"/>
                <a:gd name="T2" fmla="*/ 996 w 1560"/>
                <a:gd name="T3" fmla="*/ 194 h 1202"/>
                <a:gd name="T4" fmla="*/ 1008 w 1560"/>
                <a:gd name="T5" fmla="*/ 230 h 1202"/>
                <a:gd name="T6" fmla="*/ 972 w 1560"/>
                <a:gd name="T7" fmla="*/ 362 h 1202"/>
                <a:gd name="T8" fmla="*/ 1272 w 1560"/>
                <a:gd name="T9" fmla="*/ 542 h 1202"/>
                <a:gd name="T10" fmla="*/ 1404 w 1560"/>
                <a:gd name="T11" fmla="*/ 602 h 1202"/>
                <a:gd name="T12" fmla="*/ 1476 w 1560"/>
                <a:gd name="T13" fmla="*/ 650 h 1202"/>
                <a:gd name="T14" fmla="*/ 1560 w 1560"/>
                <a:gd name="T15" fmla="*/ 794 h 1202"/>
                <a:gd name="T16" fmla="*/ 1536 w 1560"/>
                <a:gd name="T17" fmla="*/ 902 h 1202"/>
                <a:gd name="T18" fmla="*/ 1368 w 1560"/>
                <a:gd name="T19" fmla="*/ 1046 h 1202"/>
                <a:gd name="T20" fmla="*/ 1308 w 1560"/>
                <a:gd name="T21" fmla="*/ 1082 h 1202"/>
                <a:gd name="T22" fmla="*/ 1236 w 1560"/>
                <a:gd name="T23" fmla="*/ 1106 h 1202"/>
                <a:gd name="T24" fmla="*/ 756 w 1560"/>
                <a:gd name="T25" fmla="*/ 1094 h 1202"/>
                <a:gd name="T26" fmla="*/ 552 w 1560"/>
                <a:gd name="T27" fmla="*/ 1154 h 1202"/>
                <a:gd name="T28" fmla="*/ 288 w 1560"/>
                <a:gd name="T29" fmla="*/ 1202 h 1202"/>
                <a:gd name="T30" fmla="*/ 72 w 1560"/>
                <a:gd name="T31" fmla="*/ 1130 h 1202"/>
                <a:gd name="T32" fmla="*/ 0 w 1560"/>
                <a:gd name="T33" fmla="*/ 974 h 1202"/>
                <a:gd name="T34" fmla="*/ 24 w 1560"/>
                <a:gd name="T35" fmla="*/ 902 h 1202"/>
                <a:gd name="T36" fmla="*/ 132 w 1560"/>
                <a:gd name="T37" fmla="*/ 842 h 1202"/>
                <a:gd name="T38" fmla="*/ 264 w 1560"/>
                <a:gd name="T39" fmla="*/ 794 h 1202"/>
                <a:gd name="T40" fmla="*/ 336 w 1560"/>
                <a:gd name="T41" fmla="*/ 758 h 1202"/>
                <a:gd name="T42" fmla="*/ 372 w 1560"/>
                <a:gd name="T43" fmla="*/ 686 h 1202"/>
                <a:gd name="T44" fmla="*/ 420 w 1560"/>
                <a:gd name="T45" fmla="*/ 530 h 1202"/>
                <a:gd name="T46" fmla="*/ 432 w 1560"/>
                <a:gd name="T47" fmla="*/ 254 h 1202"/>
                <a:gd name="T48" fmla="*/ 504 w 1560"/>
                <a:gd name="T49" fmla="*/ 146 h 1202"/>
                <a:gd name="T50" fmla="*/ 660 w 1560"/>
                <a:gd name="T51" fmla="*/ 2 h 1202"/>
                <a:gd name="T52" fmla="*/ 864 w 1560"/>
                <a:gd name="T53" fmla="*/ 38 h 1202"/>
                <a:gd name="T54" fmla="*/ 936 w 1560"/>
                <a:gd name="T55" fmla="*/ 62 h 1202"/>
                <a:gd name="T56" fmla="*/ 948 w 1560"/>
                <a:gd name="T57" fmla="*/ 98 h 1202"/>
                <a:gd name="T58" fmla="*/ 972 w 1560"/>
                <a:gd name="T59" fmla="*/ 122 h 12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60"/>
                <a:gd name="T91" fmla="*/ 0 h 1202"/>
                <a:gd name="T92" fmla="*/ 1560 w 1560"/>
                <a:gd name="T93" fmla="*/ 1202 h 120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60" h="1202">
                  <a:moveTo>
                    <a:pt x="972" y="122"/>
                  </a:moveTo>
                  <a:cubicBezTo>
                    <a:pt x="980" y="146"/>
                    <a:pt x="988" y="170"/>
                    <a:pt x="996" y="194"/>
                  </a:cubicBezTo>
                  <a:cubicBezTo>
                    <a:pt x="1000" y="206"/>
                    <a:pt x="1008" y="230"/>
                    <a:pt x="1008" y="230"/>
                  </a:cubicBezTo>
                  <a:cubicBezTo>
                    <a:pt x="981" y="338"/>
                    <a:pt x="994" y="295"/>
                    <a:pt x="972" y="362"/>
                  </a:cubicBezTo>
                  <a:cubicBezTo>
                    <a:pt x="1009" y="512"/>
                    <a:pt x="1138" y="527"/>
                    <a:pt x="1272" y="542"/>
                  </a:cubicBezTo>
                  <a:cubicBezTo>
                    <a:pt x="1321" y="554"/>
                    <a:pt x="1361" y="576"/>
                    <a:pt x="1404" y="602"/>
                  </a:cubicBezTo>
                  <a:cubicBezTo>
                    <a:pt x="1429" y="617"/>
                    <a:pt x="1476" y="650"/>
                    <a:pt x="1476" y="650"/>
                  </a:cubicBezTo>
                  <a:cubicBezTo>
                    <a:pt x="1509" y="700"/>
                    <a:pt x="1542" y="739"/>
                    <a:pt x="1560" y="794"/>
                  </a:cubicBezTo>
                  <a:cubicBezTo>
                    <a:pt x="1555" y="822"/>
                    <a:pt x="1551" y="872"/>
                    <a:pt x="1536" y="902"/>
                  </a:cubicBezTo>
                  <a:cubicBezTo>
                    <a:pt x="1502" y="970"/>
                    <a:pt x="1430" y="1008"/>
                    <a:pt x="1368" y="1046"/>
                  </a:cubicBezTo>
                  <a:cubicBezTo>
                    <a:pt x="1348" y="1058"/>
                    <a:pt x="1330" y="1075"/>
                    <a:pt x="1308" y="1082"/>
                  </a:cubicBezTo>
                  <a:cubicBezTo>
                    <a:pt x="1284" y="1090"/>
                    <a:pt x="1236" y="1106"/>
                    <a:pt x="1236" y="1106"/>
                  </a:cubicBezTo>
                  <a:cubicBezTo>
                    <a:pt x="924" y="1073"/>
                    <a:pt x="1084" y="1078"/>
                    <a:pt x="756" y="1094"/>
                  </a:cubicBezTo>
                  <a:cubicBezTo>
                    <a:pt x="686" y="1108"/>
                    <a:pt x="621" y="1137"/>
                    <a:pt x="552" y="1154"/>
                  </a:cubicBezTo>
                  <a:cubicBezTo>
                    <a:pt x="463" y="1176"/>
                    <a:pt x="380" y="1191"/>
                    <a:pt x="288" y="1202"/>
                  </a:cubicBezTo>
                  <a:cubicBezTo>
                    <a:pt x="214" y="1177"/>
                    <a:pt x="138" y="1174"/>
                    <a:pt x="72" y="1130"/>
                  </a:cubicBezTo>
                  <a:cubicBezTo>
                    <a:pt x="28" y="1065"/>
                    <a:pt x="18" y="1047"/>
                    <a:pt x="0" y="974"/>
                  </a:cubicBezTo>
                  <a:cubicBezTo>
                    <a:pt x="8" y="950"/>
                    <a:pt x="16" y="926"/>
                    <a:pt x="24" y="902"/>
                  </a:cubicBezTo>
                  <a:cubicBezTo>
                    <a:pt x="38" y="860"/>
                    <a:pt x="103" y="853"/>
                    <a:pt x="132" y="842"/>
                  </a:cubicBezTo>
                  <a:cubicBezTo>
                    <a:pt x="175" y="825"/>
                    <a:pt x="225" y="820"/>
                    <a:pt x="264" y="794"/>
                  </a:cubicBezTo>
                  <a:cubicBezTo>
                    <a:pt x="311" y="763"/>
                    <a:pt x="286" y="775"/>
                    <a:pt x="336" y="758"/>
                  </a:cubicBezTo>
                  <a:cubicBezTo>
                    <a:pt x="380" y="627"/>
                    <a:pt x="310" y="826"/>
                    <a:pt x="372" y="686"/>
                  </a:cubicBezTo>
                  <a:cubicBezTo>
                    <a:pt x="393" y="638"/>
                    <a:pt x="407" y="582"/>
                    <a:pt x="420" y="530"/>
                  </a:cubicBezTo>
                  <a:cubicBezTo>
                    <a:pt x="424" y="438"/>
                    <a:pt x="425" y="346"/>
                    <a:pt x="432" y="254"/>
                  </a:cubicBezTo>
                  <a:cubicBezTo>
                    <a:pt x="436" y="202"/>
                    <a:pt x="470" y="176"/>
                    <a:pt x="504" y="146"/>
                  </a:cubicBezTo>
                  <a:cubicBezTo>
                    <a:pt x="558" y="98"/>
                    <a:pt x="600" y="42"/>
                    <a:pt x="660" y="2"/>
                  </a:cubicBezTo>
                  <a:cubicBezTo>
                    <a:pt x="817" y="16"/>
                    <a:pt x="750" y="0"/>
                    <a:pt x="864" y="38"/>
                  </a:cubicBezTo>
                  <a:cubicBezTo>
                    <a:pt x="888" y="46"/>
                    <a:pt x="936" y="62"/>
                    <a:pt x="936" y="62"/>
                  </a:cubicBezTo>
                  <a:cubicBezTo>
                    <a:pt x="940" y="74"/>
                    <a:pt x="940" y="88"/>
                    <a:pt x="948" y="98"/>
                  </a:cubicBezTo>
                  <a:cubicBezTo>
                    <a:pt x="969" y="124"/>
                    <a:pt x="1004" y="122"/>
                    <a:pt x="972" y="122"/>
                  </a:cubicBezTo>
                  <a:close/>
                </a:path>
              </a:pathLst>
            </a:custGeom>
            <a:solidFill>
              <a:srgbClr val="CC0000"/>
            </a:solidFill>
            <a:ln w="12700">
              <a:solidFill>
                <a:schemeClr val="tx1"/>
              </a:solidFill>
              <a:round/>
              <a:headEnd type="none" w="sm" len="sm"/>
              <a:tailEnd type="none" w="sm" len="sm"/>
            </a:ln>
          </p:spPr>
          <p:txBody>
            <a:bodyPr/>
            <a:lstStyle/>
            <a:p>
              <a:endParaRPr lang="en-US"/>
            </a:p>
          </p:txBody>
        </p:sp>
        <p:sp>
          <p:nvSpPr>
            <p:cNvPr id="2055" name="Oval 4"/>
            <p:cNvSpPr>
              <a:spLocks noChangeArrowheads="1"/>
            </p:cNvSpPr>
            <p:nvPr/>
          </p:nvSpPr>
          <p:spPr bwMode="auto">
            <a:xfrm>
              <a:off x="4284" y="1188"/>
              <a:ext cx="1068" cy="1008"/>
            </a:xfrm>
            <a:prstGeom prst="ellipse">
              <a:avLst/>
            </a:prstGeom>
            <a:noFill/>
            <a:ln w="38100">
              <a:solidFill>
                <a:srgbClr val="000000"/>
              </a:solidFill>
              <a:round/>
              <a:headEnd type="none" w="sm" len="sm"/>
              <a:tailEnd type="none" w="sm" len="sm"/>
            </a:ln>
          </p:spPr>
          <p:txBody>
            <a:bodyPr wrap="none" anchor="ctr"/>
            <a:lstStyle/>
            <a:p>
              <a:endParaRPr lang="en-US"/>
            </a:p>
          </p:txBody>
        </p:sp>
        <p:sp>
          <p:nvSpPr>
            <p:cNvPr id="2056" name="AutoShape 6"/>
            <p:cNvSpPr>
              <a:spLocks noChangeArrowheads="1"/>
            </p:cNvSpPr>
            <p:nvPr/>
          </p:nvSpPr>
          <p:spPr bwMode="auto">
            <a:xfrm>
              <a:off x="4764" y="1548"/>
              <a:ext cx="96" cy="216"/>
            </a:xfrm>
            <a:prstGeom prst="can">
              <a:avLst>
                <a:gd name="adj" fmla="val 56250"/>
              </a:avLst>
            </a:prstGeom>
            <a:solidFill>
              <a:srgbClr val="0033CC"/>
            </a:solidFill>
            <a:ln w="12700">
              <a:solidFill>
                <a:schemeClr val="tx1"/>
              </a:solidFill>
              <a:round/>
              <a:headEnd type="none" w="sm" len="sm"/>
              <a:tailEnd type="none" w="sm" len="sm"/>
            </a:ln>
          </p:spPr>
          <p:txBody>
            <a:bodyPr wrap="none" anchor="ctr"/>
            <a:lstStyle/>
            <a:p>
              <a:endParaRPr lang="en-US"/>
            </a:p>
          </p:txBody>
        </p:sp>
      </p:grpSp>
      <p:graphicFrame>
        <p:nvGraphicFramePr>
          <p:cNvPr id="2050" name="Object 1024"/>
          <p:cNvGraphicFramePr>
            <a:graphicFrameLocks noChangeAspect="1"/>
          </p:cNvGraphicFramePr>
          <p:nvPr/>
        </p:nvGraphicFramePr>
        <p:xfrm>
          <a:off x="8413750" y="1733550"/>
          <a:ext cx="336550" cy="466725"/>
        </p:xfrm>
        <a:graphic>
          <a:graphicData uri="http://schemas.openxmlformats.org/presentationml/2006/ole">
            <mc:AlternateContent xmlns:mc="http://schemas.openxmlformats.org/markup-compatibility/2006">
              <mc:Choice xmlns:v="urn:schemas-microsoft-com:vml" Requires="v">
                <p:oleObj spid="_x0000_s67588" name="Equation" r:id="rId3" imgW="164880" imgH="228600" progId="Equation.3">
                  <p:embed/>
                </p:oleObj>
              </mc:Choice>
              <mc:Fallback>
                <p:oleObj name="Equation" r:id="rId3" imgW="164880" imgH="228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0" y="1733550"/>
                        <a:ext cx="3365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6540776" y="3352800"/>
            <a:ext cx="2374624" cy="605294"/>
          </a:xfrm>
          <a:prstGeom prst="rect">
            <a:avLst/>
          </a:prstGeom>
          <a:noFill/>
          <a:ln w="12700">
            <a:noFill/>
            <a:miter lim="800000"/>
            <a:headEnd type="none" w="sm" len="sm"/>
            <a:tailEnd type="none" w="sm" len="sm"/>
          </a:ln>
        </p:spPr>
        <p:txBody>
          <a:bodyPr wrap="square">
            <a:spAutoFit/>
          </a:bodyPr>
          <a:lstStyle/>
          <a:p>
            <a:pPr algn="ctr"/>
            <a:r>
              <a:rPr lang="en-US" sz="2000" b="1" baseline="-25000" dirty="0" smtClean="0">
                <a:solidFill>
                  <a:srgbClr val="000000"/>
                </a:solidFill>
              </a:rPr>
              <a:t>(Wireless Communications by</a:t>
            </a:r>
          </a:p>
          <a:p>
            <a:pPr algn="ctr"/>
            <a:r>
              <a:rPr lang="en-US" sz="2000" b="1" dirty="0" smtClean="0">
                <a:solidFill>
                  <a:srgbClr val="000000"/>
                </a:solidFill>
              </a:rPr>
              <a:t> </a:t>
            </a:r>
            <a:r>
              <a:rPr lang="en-US" sz="2000" b="1" baseline="-25000" dirty="0" smtClean="0">
                <a:solidFill>
                  <a:srgbClr val="000000"/>
                </a:solidFill>
              </a:rPr>
              <a:t>Andrea Goldsmith)</a:t>
            </a:r>
            <a:endParaRPr lang="en-US" sz="2000" b="1" baseline="-25000" dirty="0">
              <a:solidFill>
                <a:srgbClr val="0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Main Points</a:t>
            </a:r>
          </a:p>
        </p:txBody>
      </p:sp>
      <p:sp>
        <p:nvSpPr>
          <p:cNvPr id="8195" name="Rectangle 3"/>
          <p:cNvSpPr>
            <a:spLocks noGrp="1" noChangeArrowheads="1"/>
          </p:cNvSpPr>
          <p:nvPr>
            <p:ph idx="1"/>
          </p:nvPr>
        </p:nvSpPr>
        <p:spPr>
          <a:xfrm>
            <a:off x="361950" y="1524000"/>
            <a:ext cx="8362950" cy="5334000"/>
          </a:xfrm>
        </p:spPr>
        <p:txBody>
          <a:bodyPr/>
          <a:lstStyle/>
          <a:p>
            <a:pPr lvl="1">
              <a:lnSpc>
                <a:spcPct val="40000"/>
              </a:lnSpc>
              <a:buFont typeface="Wingdings" pitchFamily="2" charset="2"/>
              <a:buNone/>
            </a:pPr>
            <a:endParaRPr lang="en-US" sz="2400" dirty="0" smtClean="0"/>
          </a:p>
          <a:p>
            <a:pPr>
              <a:lnSpc>
                <a:spcPct val="90000"/>
              </a:lnSpc>
            </a:pPr>
            <a:r>
              <a:rPr lang="en-US" sz="2800" dirty="0" smtClean="0"/>
              <a:t>Random attenuation due to shadowing modeled as log-normal (empirical parameters)</a:t>
            </a:r>
          </a:p>
          <a:p>
            <a:pPr>
              <a:lnSpc>
                <a:spcPct val="150000"/>
              </a:lnSpc>
            </a:pPr>
            <a:r>
              <a:rPr lang="en-US" sz="2800" dirty="0" smtClean="0"/>
              <a:t>Shadowing </a:t>
            </a:r>
            <a:r>
              <a:rPr lang="en-US" sz="2800" dirty="0" err="1" smtClean="0"/>
              <a:t>decorrelates</a:t>
            </a:r>
            <a:r>
              <a:rPr lang="en-US" sz="2800" dirty="0" smtClean="0"/>
              <a:t> over </a:t>
            </a:r>
            <a:r>
              <a:rPr lang="en-US" sz="2800" dirty="0" err="1" smtClean="0"/>
              <a:t>decorrelation</a:t>
            </a:r>
            <a:r>
              <a:rPr lang="en-US" sz="2800" dirty="0" smtClean="0"/>
              <a:t> distance</a:t>
            </a:r>
          </a:p>
          <a:p>
            <a:pPr>
              <a:lnSpc>
                <a:spcPct val="20000"/>
              </a:lnSpc>
            </a:pPr>
            <a:endParaRPr lang="en-US" sz="2800" dirty="0" smtClean="0"/>
          </a:p>
          <a:p>
            <a:pPr>
              <a:lnSpc>
                <a:spcPct val="90000"/>
              </a:lnSpc>
            </a:pPr>
            <a:r>
              <a:rPr lang="en-US" sz="2800" dirty="0" smtClean="0"/>
              <a:t>Combined path loss and shadowing leads to outage and amoeba-like cell shapes</a:t>
            </a:r>
          </a:p>
          <a:p>
            <a:pPr>
              <a:lnSpc>
                <a:spcPct val="30000"/>
              </a:lnSpc>
            </a:pPr>
            <a:endParaRPr lang="en-US" sz="2800" dirty="0" smtClean="0"/>
          </a:p>
          <a:p>
            <a:pPr>
              <a:lnSpc>
                <a:spcPct val="90000"/>
              </a:lnSpc>
            </a:pPr>
            <a:r>
              <a:rPr lang="en-US" sz="2800" dirty="0" smtClean="0"/>
              <a:t>Cellular coverage area dictates the percentage of locations within a cell that are not in outage</a:t>
            </a:r>
          </a:p>
          <a:p>
            <a:pPr>
              <a:lnSpc>
                <a:spcPct val="40000"/>
              </a:lnSpc>
            </a:pPr>
            <a:endParaRPr lang="en-US" sz="2800" dirty="0" smtClean="0"/>
          </a:p>
          <a:p>
            <a:pPr>
              <a:lnSpc>
                <a:spcPct val="90000"/>
              </a:lnSpc>
            </a:pPr>
            <a:r>
              <a:rPr lang="en-US" sz="2800" dirty="0" smtClean="0"/>
              <a:t>Path loss and shadowing parameters are obtained from empirical measurements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8600" y="228600"/>
            <a:ext cx="8534400" cy="1143000"/>
          </a:xfrm>
          <a:prstGeom prst="rect">
            <a:avLst/>
          </a:prstGeom>
          <a:noFill/>
          <a:ln w="9525">
            <a:noFill/>
            <a:miter lim="800000"/>
            <a:headEnd/>
            <a:tailEnd/>
          </a:ln>
          <a:effectLst/>
        </p:spPr>
        <p:txBody>
          <a:bodyPr anchor="ctr"/>
          <a:lstStyle/>
          <a:p>
            <a:pPr algn="ctr"/>
            <a:r>
              <a:rPr lang="en-US" altLang="zh-TW" sz="4400" b="1" dirty="0" smtClean="0">
                <a:solidFill>
                  <a:srgbClr val="0000CC"/>
                </a:solidFill>
                <a:latin typeface="+mj-lt"/>
                <a:ea typeface="+mj-ea"/>
                <a:cs typeface="+mj-cs"/>
              </a:rPr>
              <a:t>Free </a:t>
            </a:r>
            <a:r>
              <a:rPr lang="en-US" altLang="zh-TW" sz="4400" b="1" dirty="0">
                <a:solidFill>
                  <a:srgbClr val="0000CC"/>
                </a:solidFill>
                <a:latin typeface="+mj-lt"/>
                <a:ea typeface="+mj-ea"/>
                <a:cs typeface="+mj-cs"/>
              </a:rPr>
              <a:t>Space Propagation Model</a:t>
            </a:r>
          </a:p>
        </p:txBody>
      </p:sp>
      <p:sp>
        <p:nvSpPr>
          <p:cNvPr id="5123" name="Rectangle 3"/>
          <p:cNvSpPr>
            <a:spLocks noChangeArrowheads="1"/>
          </p:cNvSpPr>
          <p:nvPr/>
        </p:nvSpPr>
        <p:spPr bwMode="auto">
          <a:xfrm>
            <a:off x="609600" y="1524000"/>
            <a:ext cx="8001000" cy="4572000"/>
          </a:xfrm>
          <a:prstGeom prst="rect">
            <a:avLst/>
          </a:prstGeom>
          <a:noFill/>
          <a:ln w="9525">
            <a:noFill/>
            <a:miter lim="800000"/>
            <a:headEnd/>
            <a:tailEnd/>
          </a:ln>
          <a:effectLst/>
        </p:spPr>
        <p:txBody>
          <a:bodyPr/>
          <a:lstStyle/>
          <a:p>
            <a:pPr marL="342900" indent="-342900" algn="just">
              <a:lnSpc>
                <a:spcPct val="120000"/>
              </a:lnSpc>
              <a:spcBef>
                <a:spcPct val="20000"/>
              </a:spcBef>
              <a:buClr>
                <a:srgbClr val="0000CC"/>
              </a:buClr>
              <a:buSzPct val="75000"/>
              <a:buFont typeface="Wingdings" pitchFamily="2" charset="2"/>
              <a:buChar char="l"/>
            </a:pPr>
            <a:r>
              <a:rPr lang="en-US" altLang="zh-TW" sz="2200" b="1" dirty="0">
                <a:solidFill>
                  <a:srgbClr val="0000CC"/>
                </a:solidFill>
                <a:latin typeface="Garamond" pitchFamily="18" charset="0"/>
              </a:rPr>
              <a:t>The free space propagation model is used to predict received signal strength when the transmitter and receiver have a clear line-of-sight path between them.</a:t>
            </a:r>
          </a:p>
          <a:p>
            <a:pPr marL="342900" lvl="1" indent="-342900" algn="just">
              <a:lnSpc>
                <a:spcPct val="120000"/>
              </a:lnSpc>
              <a:spcBef>
                <a:spcPct val="20000"/>
              </a:spcBef>
              <a:buClr>
                <a:srgbClr val="0000CC"/>
              </a:buClr>
              <a:buSzPct val="75000"/>
              <a:buFont typeface="Courier New" pitchFamily="49" charset="0"/>
              <a:buChar char="o"/>
            </a:pPr>
            <a:r>
              <a:rPr lang="en-US" altLang="zh-TW" sz="2200" b="1" dirty="0">
                <a:solidFill>
                  <a:srgbClr val="0000CC"/>
                </a:solidFill>
                <a:latin typeface="Garamond" pitchFamily="18" charset="0"/>
              </a:rPr>
              <a:t>satellite communication</a:t>
            </a:r>
          </a:p>
          <a:p>
            <a:pPr marL="342900" lvl="1" indent="-342900" algn="just">
              <a:lnSpc>
                <a:spcPct val="120000"/>
              </a:lnSpc>
              <a:spcBef>
                <a:spcPct val="20000"/>
              </a:spcBef>
              <a:buClr>
                <a:srgbClr val="0000CC"/>
              </a:buClr>
              <a:buSzPct val="75000"/>
              <a:buFont typeface="Courier New" pitchFamily="49" charset="0"/>
              <a:buChar char="o"/>
            </a:pPr>
            <a:r>
              <a:rPr lang="en-US" altLang="zh-TW" sz="2200" b="1" dirty="0">
                <a:solidFill>
                  <a:srgbClr val="0000CC"/>
                </a:solidFill>
                <a:latin typeface="Garamond" pitchFamily="18" charset="0"/>
              </a:rPr>
              <a:t>microwave line-of-sight radio link</a:t>
            </a:r>
          </a:p>
          <a:p>
            <a:pPr marL="342900" indent="-342900" algn="just">
              <a:lnSpc>
                <a:spcPct val="120000"/>
              </a:lnSpc>
              <a:spcBef>
                <a:spcPct val="20000"/>
              </a:spcBef>
              <a:buClr>
                <a:srgbClr val="0000CC"/>
              </a:buClr>
              <a:buSzPct val="75000"/>
              <a:buFont typeface="Wingdings" pitchFamily="2" charset="2"/>
              <a:buChar char="l"/>
            </a:pPr>
            <a:r>
              <a:rPr lang="en-US" altLang="zh-TW" sz="2200" b="1" dirty="0" err="1">
                <a:solidFill>
                  <a:srgbClr val="0000CC"/>
                </a:solidFill>
                <a:latin typeface="Garamond" pitchFamily="18" charset="0"/>
              </a:rPr>
              <a:t>Friis</a:t>
            </a:r>
            <a:r>
              <a:rPr lang="en-US" altLang="zh-TW" sz="2200" b="1" dirty="0">
                <a:solidFill>
                  <a:srgbClr val="0000CC"/>
                </a:solidFill>
                <a:latin typeface="Garamond" pitchFamily="18" charset="0"/>
              </a:rPr>
              <a:t> free space </a:t>
            </a:r>
            <a:r>
              <a:rPr lang="en-US" altLang="zh-TW" sz="2200" b="1" dirty="0" smtClean="0">
                <a:solidFill>
                  <a:srgbClr val="0000CC"/>
                </a:solidFill>
                <a:latin typeface="Garamond" pitchFamily="18" charset="0"/>
              </a:rPr>
              <a:t>equation</a:t>
            </a:r>
          </a:p>
          <a:p>
            <a:pPr marL="342900" indent="-342900">
              <a:spcBef>
                <a:spcPct val="20000"/>
              </a:spcBef>
            </a:pPr>
            <a:r>
              <a:rPr lang="en-US" altLang="zh-TW" sz="2000" dirty="0" smtClean="0"/>
              <a:t>                    : </a:t>
            </a:r>
            <a:r>
              <a:rPr lang="en-US" altLang="zh-TW" sz="1800" dirty="0" smtClean="0"/>
              <a:t>transmitted power                             : T-R separation distance (m)</a:t>
            </a:r>
          </a:p>
          <a:p>
            <a:pPr marL="742950" lvl="1" indent="-285750">
              <a:spcBef>
                <a:spcPct val="20000"/>
              </a:spcBef>
            </a:pPr>
            <a:r>
              <a:rPr lang="en-US" altLang="zh-TW" sz="1800" dirty="0" smtClean="0"/>
              <a:t>                  : </a:t>
            </a:r>
            <a:r>
              <a:rPr lang="en-US" altLang="zh-TW" sz="1800" dirty="0"/>
              <a:t>received power                              </a:t>
            </a:r>
            <a:r>
              <a:rPr lang="en-US" altLang="zh-TW" sz="1800" dirty="0" smtClean="0"/>
              <a:t>: </a:t>
            </a:r>
            <a:r>
              <a:rPr lang="en-US" altLang="zh-TW" sz="1800" dirty="0"/>
              <a:t>system loss </a:t>
            </a:r>
            <a:r>
              <a:rPr lang="en-US" altLang="zh-TW" sz="1800" dirty="0" smtClean="0"/>
              <a:t>factor</a:t>
            </a:r>
            <a:endParaRPr lang="en-US" altLang="zh-TW" sz="1800" dirty="0"/>
          </a:p>
          <a:p>
            <a:pPr marL="742950" lvl="1" indent="-285750">
              <a:spcBef>
                <a:spcPct val="20000"/>
              </a:spcBef>
            </a:pPr>
            <a:r>
              <a:rPr lang="en-US" altLang="zh-TW" sz="1800" dirty="0"/>
              <a:t>            </a:t>
            </a:r>
            <a:r>
              <a:rPr lang="en-US" altLang="zh-TW" sz="1800" dirty="0" smtClean="0"/>
              <a:t> : </a:t>
            </a:r>
            <a:r>
              <a:rPr lang="en-US" altLang="zh-TW" sz="1800" dirty="0"/>
              <a:t>transmitter antenna gain                     : wave length in meters</a:t>
            </a:r>
          </a:p>
          <a:p>
            <a:pPr marL="742950" lvl="1" indent="-285750">
              <a:spcBef>
                <a:spcPct val="20000"/>
              </a:spcBef>
            </a:pPr>
            <a:r>
              <a:rPr lang="en-US" altLang="zh-TW" sz="1800" dirty="0"/>
              <a:t>            </a:t>
            </a:r>
            <a:r>
              <a:rPr lang="en-US" altLang="zh-TW" sz="1800" dirty="0" smtClean="0"/>
              <a:t> : </a:t>
            </a:r>
            <a:r>
              <a:rPr lang="en-US" altLang="zh-TW" sz="1800" dirty="0"/>
              <a:t>receiver antenna gain</a:t>
            </a:r>
          </a:p>
          <a:p>
            <a:pPr marL="742950" lvl="1" indent="-285750">
              <a:spcBef>
                <a:spcPct val="20000"/>
              </a:spcBef>
            </a:pPr>
            <a:r>
              <a:rPr lang="en-US" altLang="zh-TW" sz="1800" dirty="0"/>
              <a:t>            </a:t>
            </a:r>
          </a:p>
        </p:txBody>
      </p:sp>
      <p:graphicFrame>
        <p:nvGraphicFramePr>
          <p:cNvPr id="5124" name="Object 4"/>
          <p:cNvGraphicFramePr>
            <a:graphicFrameLocks noChangeAspect="1"/>
          </p:cNvGraphicFramePr>
          <p:nvPr/>
        </p:nvGraphicFramePr>
        <p:xfrm>
          <a:off x="4505325" y="3532187"/>
          <a:ext cx="1895475" cy="735013"/>
        </p:xfrm>
        <a:graphic>
          <a:graphicData uri="http://schemas.openxmlformats.org/presentationml/2006/ole">
            <mc:AlternateContent xmlns:mc="http://schemas.openxmlformats.org/markup-compatibility/2006">
              <mc:Choice xmlns:v="urn:schemas-microsoft-com:vml" Requires="v">
                <p:oleObj spid="_x0000_s219154" name="方程式" r:id="rId3" imgW="1143000" imgH="444500" progId="Equation.3">
                  <p:embed/>
                </p:oleObj>
              </mc:Choice>
              <mc:Fallback>
                <p:oleObj name="方程式" r:id="rId3" imgW="1143000" imgH="444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3532187"/>
                        <a:ext cx="189547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nvGraphicFramePr>
        <p:xfrm>
          <a:off x="1676400" y="4267200"/>
          <a:ext cx="247650" cy="379413"/>
        </p:xfrm>
        <a:graphic>
          <a:graphicData uri="http://schemas.openxmlformats.org/presentationml/2006/ole">
            <mc:AlternateContent xmlns:mc="http://schemas.openxmlformats.org/markup-compatibility/2006">
              <mc:Choice xmlns:v="urn:schemas-microsoft-com:vml" Requires="v">
                <p:oleObj spid="_x0000_s219155" name="方程式" r:id="rId5" imgW="152334" imgH="228501" progId="Equation.3">
                  <p:embed/>
                </p:oleObj>
              </mc:Choice>
              <mc:Fallback>
                <p:oleObj name="方程式" r:id="rId5" imgW="152334" imgH="22850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267200"/>
                        <a:ext cx="2476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7"/>
          <p:cNvGraphicFramePr>
            <a:graphicFrameLocks noChangeAspect="1"/>
          </p:cNvGraphicFramePr>
          <p:nvPr/>
        </p:nvGraphicFramePr>
        <p:xfrm>
          <a:off x="1600200" y="4572000"/>
          <a:ext cx="609600" cy="344488"/>
        </p:xfrm>
        <a:graphic>
          <a:graphicData uri="http://schemas.openxmlformats.org/presentationml/2006/ole">
            <mc:AlternateContent xmlns:mc="http://schemas.openxmlformats.org/markup-compatibility/2006">
              <mc:Choice xmlns:v="urn:schemas-microsoft-com:vml" Requires="v">
                <p:oleObj spid="_x0000_s219156" name="方程式" r:id="rId7" imgW="380835" imgH="215806" progId="Equation.3">
                  <p:embed/>
                </p:oleObj>
              </mc:Choice>
              <mc:Fallback>
                <p:oleObj name="方程式" r:id="rId7" imgW="380835" imgH="21580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572000"/>
                        <a:ext cx="6096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8"/>
          <p:cNvGraphicFramePr>
            <a:graphicFrameLocks noChangeAspect="1"/>
          </p:cNvGraphicFramePr>
          <p:nvPr/>
        </p:nvGraphicFramePr>
        <p:xfrm>
          <a:off x="1600200" y="4876800"/>
          <a:ext cx="282575" cy="366713"/>
        </p:xfrm>
        <a:graphic>
          <a:graphicData uri="http://schemas.openxmlformats.org/presentationml/2006/ole">
            <mc:AlternateContent xmlns:mc="http://schemas.openxmlformats.org/markup-compatibility/2006">
              <mc:Choice xmlns:v="urn:schemas-microsoft-com:vml" Requires="v">
                <p:oleObj spid="_x0000_s219157" name="方程式" r:id="rId9" imgW="177646" imgH="228402" progId="Equation.3">
                  <p:embed/>
                </p:oleObj>
              </mc:Choice>
              <mc:Fallback>
                <p:oleObj name="方程式" r:id="rId9" imgW="177646" imgH="228402"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876800"/>
                        <a:ext cx="2825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9"/>
          <p:cNvGraphicFramePr>
            <a:graphicFrameLocks noChangeAspect="1"/>
          </p:cNvGraphicFramePr>
          <p:nvPr/>
        </p:nvGraphicFramePr>
        <p:xfrm>
          <a:off x="1600200" y="5257800"/>
          <a:ext cx="304800" cy="344488"/>
        </p:xfrm>
        <a:graphic>
          <a:graphicData uri="http://schemas.openxmlformats.org/presentationml/2006/ole">
            <mc:AlternateContent xmlns:mc="http://schemas.openxmlformats.org/markup-compatibility/2006">
              <mc:Choice xmlns:v="urn:schemas-microsoft-com:vml" Requires="v">
                <p:oleObj spid="_x0000_s219158" name="方程式" r:id="rId11" imgW="190335" imgH="215713" progId="Equation.3">
                  <p:embed/>
                </p:oleObj>
              </mc:Choice>
              <mc:Fallback>
                <p:oleObj name="方程式" r:id="rId11" imgW="190335" imgH="215713"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257800"/>
                        <a:ext cx="3048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 name="Object 10"/>
          <p:cNvGraphicFramePr>
            <a:graphicFrameLocks noChangeAspect="1"/>
          </p:cNvGraphicFramePr>
          <p:nvPr/>
        </p:nvGraphicFramePr>
        <p:xfrm>
          <a:off x="5186363" y="4267200"/>
          <a:ext cx="223837" cy="282575"/>
        </p:xfrm>
        <a:graphic>
          <a:graphicData uri="http://schemas.openxmlformats.org/presentationml/2006/ole">
            <mc:AlternateContent xmlns:mc="http://schemas.openxmlformats.org/markup-compatibility/2006">
              <mc:Choice xmlns:v="urn:schemas-microsoft-com:vml" Requires="v">
                <p:oleObj spid="_x0000_s219159" name="方程式" r:id="rId13" imgW="139579" imgH="177646" progId="Equation.3">
                  <p:embed/>
                </p:oleObj>
              </mc:Choice>
              <mc:Fallback>
                <p:oleObj name="方程式" r:id="rId13" imgW="139579" imgH="177646"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6363" y="4267200"/>
                        <a:ext cx="223837"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1" name="Object 11"/>
          <p:cNvGraphicFramePr>
            <a:graphicFrameLocks noChangeAspect="1"/>
          </p:cNvGraphicFramePr>
          <p:nvPr/>
        </p:nvGraphicFramePr>
        <p:xfrm>
          <a:off x="5181600" y="4648200"/>
          <a:ext cx="223838" cy="241300"/>
        </p:xfrm>
        <a:graphic>
          <a:graphicData uri="http://schemas.openxmlformats.org/presentationml/2006/ole">
            <mc:AlternateContent xmlns:mc="http://schemas.openxmlformats.org/markup-compatibility/2006">
              <mc:Choice xmlns:v="urn:schemas-microsoft-com:vml" Requires="v">
                <p:oleObj spid="_x0000_s219160" name="方程式" r:id="rId15" imgW="139639" imgH="152334" progId="Equation.3">
                  <p:embed/>
                </p:oleObj>
              </mc:Choice>
              <mc:Fallback>
                <p:oleObj name="方程式" r:id="rId15" imgW="139639" imgH="152334"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1600" y="4648200"/>
                        <a:ext cx="223838"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2" name="Object 12"/>
          <p:cNvGraphicFramePr>
            <a:graphicFrameLocks noChangeAspect="1"/>
          </p:cNvGraphicFramePr>
          <p:nvPr/>
        </p:nvGraphicFramePr>
        <p:xfrm>
          <a:off x="5181600" y="4953000"/>
          <a:ext cx="223838" cy="280988"/>
        </p:xfrm>
        <a:graphic>
          <a:graphicData uri="http://schemas.openxmlformats.org/presentationml/2006/ole">
            <mc:AlternateContent xmlns:mc="http://schemas.openxmlformats.org/markup-compatibility/2006">
              <mc:Choice xmlns:v="urn:schemas-microsoft-com:vml" Requires="v">
                <p:oleObj spid="_x0000_s219161" name="方程式" r:id="rId17" imgW="139579" imgH="177646" progId="Equation.3">
                  <p:embed/>
                </p:oleObj>
              </mc:Choice>
              <mc:Fallback>
                <p:oleObj name="方程式" r:id="rId17" imgW="139579" imgH="177646"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1600" y="4953000"/>
                        <a:ext cx="223838"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62000" y="762000"/>
            <a:ext cx="7772400" cy="5562600"/>
          </a:xfrm>
          <a:prstGeom prst="rect">
            <a:avLst/>
          </a:prstGeom>
          <a:noFill/>
          <a:ln w="9525">
            <a:noFill/>
            <a:miter lim="800000"/>
            <a:headEnd/>
            <a:tailEnd/>
          </a:ln>
          <a:effectLst/>
        </p:spPr>
        <p:txBody>
          <a:bodyPr/>
          <a:lstStyle/>
          <a:p>
            <a:pPr marL="342900" indent="-342900" algn="just">
              <a:spcBef>
                <a:spcPct val="20000"/>
              </a:spcBef>
              <a:buFontTx/>
              <a:buChar char="•"/>
            </a:pPr>
            <a:r>
              <a:rPr lang="en-US" altLang="zh-TW" sz="2000" dirty="0"/>
              <a:t>The gain of the antenna</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 effective aperture is related to the physical size of the antenna</a:t>
            </a:r>
          </a:p>
          <a:p>
            <a:pPr marL="342900" indent="-342900" algn="just">
              <a:spcBef>
                <a:spcPct val="20000"/>
              </a:spcBef>
              <a:buFontTx/>
              <a:buChar char="•"/>
            </a:pPr>
            <a:r>
              <a:rPr lang="en-US" altLang="zh-TW" sz="2000" dirty="0"/>
              <a:t>The wave length      is related to the carrier frequency by</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 carrier frequency in Hertz</a:t>
            </a:r>
          </a:p>
          <a:p>
            <a:pPr marL="342900" indent="-342900" algn="just">
              <a:spcBef>
                <a:spcPct val="20000"/>
              </a:spcBef>
            </a:pPr>
            <a:r>
              <a:rPr lang="en-US" altLang="zh-TW" sz="2000" dirty="0"/>
              <a:t>          : carrier frequency in radians</a:t>
            </a:r>
          </a:p>
          <a:p>
            <a:pPr marL="342900" indent="-342900" algn="just">
              <a:spcBef>
                <a:spcPct val="20000"/>
              </a:spcBef>
            </a:pPr>
            <a:r>
              <a:rPr lang="en-US" altLang="zh-TW" sz="2000" dirty="0"/>
              <a:t>          : speed of light (meters/s) </a:t>
            </a:r>
          </a:p>
          <a:p>
            <a:pPr marL="342900" indent="-342900" algn="just">
              <a:spcBef>
                <a:spcPct val="20000"/>
              </a:spcBef>
              <a:buFontTx/>
              <a:buChar char="•"/>
            </a:pPr>
            <a:r>
              <a:rPr lang="en-US" altLang="zh-TW" sz="2200" b="1" dirty="0">
                <a:solidFill>
                  <a:srgbClr val="0000CC"/>
                </a:solidFill>
                <a:latin typeface="Garamond" pitchFamily="18" charset="0"/>
              </a:rPr>
              <a:t>The losses      </a:t>
            </a:r>
            <a:r>
              <a:rPr lang="en-US" altLang="zh-TW" sz="2200" b="1" dirty="0" smtClean="0">
                <a:solidFill>
                  <a:srgbClr val="0000CC"/>
                </a:solidFill>
                <a:latin typeface="Garamond" pitchFamily="18" charset="0"/>
              </a:rPr>
              <a:t>are </a:t>
            </a:r>
            <a:r>
              <a:rPr lang="en-US" altLang="zh-TW" sz="2200" b="1" dirty="0">
                <a:solidFill>
                  <a:srgbClr val="0000CC"/>
                </a:solidFill>
                <a:latin typeface="Garamond" pitchFamily="18" charset="0"/>
              </a:rPr>
              <a:t>usually due to transmission line attenuation, filter losses, and antenna losses in the communication system. A value of L=1 indicates no loss in the system hardware.</a:t>
            </a:r>
          </a:p>
        </p:txBody>
      </p:sp>
      <p:graphicFrame>
        <p:nvGraphicFramePr>
          <p:cNvPr id="6147" name="Object 3"/>
          <p:cNvGraphicFramePr>
            <a:graphicFrameLocks noChangeAspect="1"/>
          </p:cNvGraphicFramePr>
          <p:nvPr/>
        </p:nvGraphicFramePr>
        <p:xfrm>
          <a:off x="4076700" y="1101725"/>
          <a:ext cx="1028700" cy="650875"/>
        </p:xfrm>
        <a:graphic>
          <a:graphicData uri="http://schemas.openxmlformats.org/presentationml/2006/ole">
            <mc:AlternateContent xmlns:mc="http://schemas.openxmlformats.org/markup-compatibility/2006">
              <mc:Choice xmlns:v="urn:schemas-microsoft-com:vml" Requires="v">
                <p:oleObj spid="_x0000_s220180" name="方程式" r:id="rId3" imgW="622030" imgH="393529" progId="Equation.3">
                  <p:embed/>
                </p:oleObj>
              </mc:Choice>
              <mc:Fallback>
                <p:oleObj name="方程式" r:id="rId3" imgW="622030" imgH="39352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1101725"/>
                        <a:ext cx="10287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1143000" y="1905000"/>
          <a:ext cx="292100" cy="379413"/>
        </p:xfrm>
        <a:graphic>
          <a:graphicData uri="http://schemas.openxmlformats.org/presentationml/2006/ole">
            <mc:AlternateContent xmlns:mc="http://schemas.openxmlformats.org/markup-compatibility/2006">
              <mc:Choice xmlns:v="urn:schemas-microsoft-com:vml" Requires="v">
                <p:oleObj spid="_x0000_s220181" name="方程式" r:id="rId5" imgW="177646" imgH="228402" progId="Equation.3">
                  <p:embed/>
                </p:oleObj>
              </mc:Choice>
              <mc:Fallback>
                <p:oleObj name="方程式" r:id="rId5" imgW="177646" imgH="22840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905000"/>
                        <a:ext cx="2921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2971800" y="2286000"/>
          <a:ext cx="230188" cy="292100"/>
        </p:xfrm>
        <a:graphic>
          <a:graphicData uri="http://schemas.openxmlformats.org/presentationml/2006/ole">
            <mc:AlternateContent xmlns:mc="http://schemas.openxmlformats.org/markup-compatibility/2006">
              <mc:Choice xmlns:v="urn:schemas-microsoft-com:vml" Requires="v">
                <p:oleObj spid="_x0000_s220182" name="方程式" r:id="rId7" imgW="139579" imgH="177646" progId="Equation.3">
                  <p:embed/>
                </p:oleObj>
              </mc:Choice>
              <mc:Fallback>
                <p:oleObj name="方程式" r:id="rId7" imgW="139579" imgH="17764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2286000"/>
                        <a:ext cx="230188"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p:cNvGraphicFramePr>
            <a:graphicFrameLocks noChangeAspect="1"/>
          </p:cNvGraphicFramePr>
          <p:nvPr/>
        </p:nvGraphicFramePr>
        <p:xfrm>
          <a:off x="4038600" y="2667000"/>
          <a:ext cx="1381125" cy="712788"/>
        </p:xfrm>
        <a:graphic>
          <a:graphicData uri="http://schemas.openxmlformats.org/presentationml/2006/ole">
            <mc:AlternateContent xmlns:mc="http://schemas.openxmlformats.org/markup-compatibility/2006">
              <mc:Choice xmlns:v="urn:schemas-microsoft-com:vml" Requires="v">
                <p:oleObj spid="_x0000_s220183" name="方程式" r:id="rId9" imgW="837836" imgH="431613" progId="Equation.3">
                  <p:embed/>
                </p:oleObj>
              </mc:Choice>
              <mc:Fallback>
                <p:oleObj name="方程式" r:id="rId9" imgW="837836" imgH="431613"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2667000"/>
                        <a:ext cx="13811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7"/>
          <p:cNvGraphicFramePr>
            <a:graphicFrameLocks noChangeAspect="1"/>
          </p:cNvGraphicFramePr>
          <p:nvPr/>
        </p:nvGraphicFramePr>
        <p:xfrm>
          <a:off x="1219200" y="3352800"/>
          <a:ext cx="249238" cy="334963"/>
        </p:xfrm>
        <a:graphic>
          <a:graphicData uri="http://schemas.openxmlformats.org/presentationml/2006/ole">
            <mc:AlternateContent xmlns:mc="http://schemas.openxmlformats.org/markup-compatibility/2006">
              <mc:Choice xmlns:v="urn:schemas-microsoft-com:vml" Requires="v">
                <p:oleObj spid="_x0000_s220184" name="方程式" r:id="rId11" imgW="152268" imgH="203024" progId="Equation.3">
                  <p:embed/>
                </p:oleObj>
              </mc:Choice>
              <mc:Fallback>
                <p:oleObj name="方程式" r:id="rId11" imgW="152268" imgH="203024"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3352800"/>
                        <a:ext cx="249238"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8"/>
          <p:cNvGraphicFramePr>
            <a:graphicFrameLocks noChangeAspect="1"/>
          </p:cNvGraphicFramePr>
          <p:nvPr/>
        </p:nvGraphicFramePr>
        <p:xfrm>
          <a:off x="1219200" y="3657600"/>
          <a:ext cx="314325" cy="381000"/>
        </p:xfrm>
        <a:graphic>
          <a:graphicData uri="http://schemas.openxmlformats.org/presentationml/2006/ole">
            <mc:AlternateContent xmlns:mc="http://schemas.openxmlformats.org/markup-compatibility/2006">
              <mc:Choice xmlns:v="urn:schemas-microsoft-com:vml" Requires="v">
                <p:oleObj spid="_x0000_s220185" name="方程式" r:id="rId13" imgW="190500" imgH="228600" progId="Equation.3">
                  <p:embed/>
                </p:oleObj>
              </mc:Choice>
              <mc:Fallback>
                <p:oleObj name="方程式" r:id="rId13" imgW="1905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657600"/>
                        <a:ext cx="3143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9"/>
          <p:cNvGraphicFramePr>
            <a:graphicFrameLocks noChangeAspect="1"/>
          </p:cNvGraphicFramePr>
          <p:nvPr/>
        </p:nvGraphicFramePr>
        <p:xfrm>
          <a:off x="1282700" y="4113213"/>
          <a:ext cx="187325" cy="231775"/>
        </p:xfrm>
        <a:graphic>
          <a:graphicData uri="http://schemas.openxmlformats.org/presentationml/2006/ole">
            <mc:AlternateContent xmlns:mc="http://schemas.openxmlformats.org/markup-compatibility/2006">
              <mc:Choice xmlns:v="urn:schemas-microsoft-com:vml" Requires="v">
                <p:oleObj spid="_x0000_s220186" name="方程式" r:id="rId15" imgW="114201" imgH="139579" progId="Equation.3">
                  <p:embed/>
                </p:oleObj>
              </mc:Choice>
              <mc:Fallback>
                <p:oleObj name="方程式" r:id="rId15" imgW="114201" imgH="139579"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2700" y="4113213"/>
                        <a:ext cx="187325"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10"/>
          <p:cNvGraphicFramePr>
            <a:graphicFrameLocks noChangeAspect="1"/>
          </p:cNvGraphicFramePr>
          <p:nvPr/>
        </p:nvGraphicFramePr>
        <p:xfrm>
          <a:off x="2663825" y="4524828"/>
          <a:ext cx="231775" cy="249238"/>
        </p:xfrm>
        <a:graphic>
          <a:graphicData uri="http://schemas.openxmlformats.org/presentationml/2006/ole">
            <mc:AlternateContent xmlns:mc="http://schemas.openxmlformats.org/markup-compatibility/2006">
              <mc:Choice xmlns:v="urn:schemas-microsoft-com:vml" Requires="v">
                <p:oleObj spid="_x0000_s220187" name="方程式" r:id="rId17" imgW="139639" imgH="152334" progId="Equation.3">
                  <p:embed/>
                </p:oleObj>
              </mc:Choice>
              <mc:Fallback>
                <p:oleObj name="方程式" r:id="rId17" imgW="139639" imgH="152334"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3825" y="4524828"/>
                        <a:ext cx="231775"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1"/>
          <p:cNvGraphicFramePr>
            <a:graphicFrameLocks noChangeAspect="1"/>
          </p:cNvGraphicFramePr>
          <p:nvPr/>
        </p:nvGraphicFramePr>
        <p:xfrm>
          <a:off x="2898775" y="4495800"/>
          <a:ext cx="758825" cy="333375"/>
        </p:xfrm>
        <a:graphic>
          <a:graphicData uri="http://schemas.openxmlformats.org/presentationml/2006/ole">
            <mc:AlternateContent xmlns:mc="http://schemas.openxmlformats.org/markup-compatibility/2006">
              <mc:Choice xmlns:v="urn:schemas-microsoft-com:vml" Requires="v">
                <p:oleObj spid="_x0000_s220188" name="方程式" r:id="rId19" imgW="457002" imgH="203112" progId="Equation.3">
                  <p:embed/>
                </p:oleObj>
              </mc:Choice>
              <mc:Fallback>
                <p:oleObj name="方程式" r:id="rId19" imgW="457002" imgH="203112"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8775" y="4495800"/>
                        <a:ext cx="7588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3400" y="685800"/>
            <a:ext cx="8153400" cy="5867400"/>
          </a:xfrm>
          <a:prstGeom prst="rect">
            <a:avLst/>
          </a:prstGeom>
          <a:noFill/>
          <a:ln w="9525">
            <a:noFill/>
            <a:miter lim="800000"/>
            <a:headEnd/>
            <a:tailEnd/>
          </a:ln>
          <a:effectLst/>
        </p:spPr>
        <p:txBody>
          <a:bodyPr/>
          <a:lstStyle/>
          <a:p>
            <a:pPr marL="342900" indent="-342900" algn="just">
              <a:lnSpc>
                <a:spcPct val="120000"/>
              </a:lnSpc>
              <a:spcBef>
                <a:spcPct val="20000"/>
              </a:spcBef>
              <a:buClr>
                <a:srgbClr val="0000CC"/>
              </a:buClr>
              <a:buSzPct val="75000"/>
              <a:buFontTx/>
              <a:buChar char="•"/>
            </a:pPr>
            <a:r>
              <a:rPr lang="en-US" altLang="zh-TW" sz="2200" b="1" dirty="0">
                <a:solidFill>
                  <a:srgbClr val="0000CC"/>
                </a:solidFill>
                <a:latin typeface="Garamond" pitchFamily="18" charset="0"/>
              </a:rPr>
              <a:t>Isotropic radiator is an ideal antenna which radiates power with unit gain.</a:t>
            </a:r>
          </a:p>
          <a:p>
            <a:pPr marL="342900" indent="-342900" algn="just">
              <a:spcBef>
                <a:spcPct val="20000"/>
              </a:spcBef>
              <a:buFontTx/>
              <a:buChar char="•"/>
            </a:pPr>
            <a:r>
              <a:rPr lang="en-US" altLang="zh-TW" sz="2000" dirty="0"/>
              <a:t>Effective isotropic radiated power (EIRP) is defined as</a:t>
            </a:r>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and represents the maximum radiated power available from transmitter in the direction of maximum antenna gain as compared to an isotropic radiator.</a:t>
            </a:r>
          </a:p>
          <a:p>
            <a:pPr marL="342900" indent="-342900" algn="just">
              <a:spcBef>
                <a:spcPct val="20000"/>
              </a:spcBef>
              <a:buFontTx/>
              <a:buChar char="•"/>
            </a:pPr>
            <a:r>
              <a:rPr lang="en-US" altLang="zh-TW" sz="2000" dirty="0"/>
              <a:t>Path loss for the free space model with antenna gains</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buFontTx/>
              <a:buChar char="•"/>
            </a:pPr>
            <a:r>
              <a:rPr lang="en-US" altLang="zh-TW" sz="2000" dirty="0"/>
              <a:t>When antenna gains are excluded</a:t>
            </a:r>
          </a:p>
          <a:p>
            <a:pPr marL="342900" indent="-342900" algn="just">
              <a:spcBef>
                <a:spcPct val="20000"/>
              </a:spcBef>
              <a:buFontTx/>
              <a:buChar char="•"/>
            </a:pPr>
            <a:endParaRPr lang="en-US" altLang="zh-TW" sz="2000" dirty="0"/>
          </a:p>
          <a:p>
            <a:pPr marL="342900" indent="-342900" algn="just">
              <a:spcBef>
                <a:spcPct val="20000"/>
              </a:spcBef>
            </a:pPr>
            <a:endParaRPr lang="en-US" altLang="zh-TW" sz="2000" dirty="0"/>
          </a:p>
          <a:p>
            <a:pPr marL="342900" indent="-342900" algn="just">
              <a:lnSpc>
                <a:spcPct val="120000"/>
              </a:lnSpc>
              <a:spcBef>
                <a:spcPct val="20000"/>
              </a:spcBef>
              <a:buClr>
                <a:srgbClr val="0000CC"/>
              </a:buClr>
              <a:buSzPct val="75000"/>
              <a:buFontTx/>
              <a:buChar char="•"/>
            </a:pPr>
            <a:r>
              <a:rPr lang="en-US" altLang="zh-TW" sz="2200" b="1" dirty="0">
                <a:solidFill>
                  <a:srgbClr val="0000CC"/>
                </a:solidFill>
                <a:latin typeface="Garamond" pitchFamily="18" charset="0"/>
              </a:rPr>
              <a:t>The </a:t>
            </a:r>
            <a:r>
              <a:rPr lang="en-US" altLang="zh-TW" sz="2200" b="1" dirty="0" err="1">
                <a:solidFill>
                  <a:srgbClr val="0000CC"/>
                </a:solidFill>
                <a:latin typeface="Garamond" pitchFamily="18" charset="0"/>
              </a:rPr>
              <a:t>Friis</a:t>
            </a:r>
            <a:r>
              <a:rPr lang="en-US" altLang="zh-TW" sz="2200" b="1" dirty="0">
                <a:solidFill>
                  <a:srgbClr val="0000CC"/>
                </a:solidFill>
                <a:latin typeface="Garamond" pitchFamily="18" charset="0"/>
              </a:rPr>
              <a:t> free space model is only a valid predictor for    </a:t>
            </a:r>
            <a:r>
              <a:rPr lang="en-US" altLang="zh-TW" sz="2200" b="1" dirty="0" smtClean="0">
                <a:solidFill>
                  <a:srgbClr val="0000CC"/>
                </a:solidFill>
                <a:latin typeface="Garamond" pitchFamily="18" charset="0"/>
              </a:rPr>
              <a:t>, for </a:t>
            </a:r>
            <a:r>
              <a:rPr lang="en-US" altLang="zh-TW" sz="2200" b="1" dirty="0">
                <a:solidFill>
                  <a:srgbClr val="0000CC"/>
                </a:solidFill>
                <a:latin typeface="Garamond" pitchFamily="18" charset="0"/>
              </a:rPr>
              <a:t>values of d which is in the far-field (</a:t>
            </a:r>
            <a:r>
              <a:rPr lang="en-US" altLang="zh-TW" sz="2200" b="1" dirty="0" err="1">
                <a:solidFill>
                  <a:srgbClr val="0000CC"/>
                </a:solidFill>
                <a:latin typeface="Garamond" pitchFamily="18" charset="0"/>
              </a:rPr>
              <a:t>Fraunhofer</a:t>
            </a:r>
            <a:r>
              <a:rPr lang="en-US" altLang="zh-TW" sz="2200" b="1" dirty="0">
                <a:solidFill>
                  <a:srgbClr val="0000CC"/>
                </a:solidFill>
                <a:latin typeface="Garamond" pitchFamily="18" charset="0"/>
              </a:rPr>
              <a:t> region) of the transmission antenna. </a:t>
            </a:r>
          </a:p>
        </p:txBody>
      </p:sp>
      <p:graphicFrame>
        <p:nvGraphicFramePr>
          <p:cNvPr id="7171" name="Object 3"/>
          <p:cNvGraphicFramePr>
            <a:graphicFrameLocks noChangeAspect="1"/>
          </p:cNvGraphicFramePr>
          <p:nvPr/>
        </p:nvGraphicFramePr>
        <p:xfrm>
          <a:off x="3808412" y="1963056"/>
          <a:ext cx="1296988" cy="379413"/>
        </p:xfrm>
        <a:graphic>
          <a:graphicData uri="http://schemas.openxmlformats.org/presentationml/2006/ole">
            <mc:AlternateContent xmlns:mc="http://schemas.openxmlformats.org/markup-compatibility/2006">
              <mc:Choice xmlns:v="urn:schemas-microsoft-com:vml" Requires="v">
                <p:oleObj spid="_x0000_s221194" name="方程式" r:id="rId3" imgW="787400" imgH="228600" progId="Equation.3">
                  <p:embed/>
                </p:oleObj>
              </mc:Choice>
              <mc:Fallback>
                <p:oleObj name="方程式" r:id="rId3" imgW="787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412" y="1963056"/>
                        <a:ext cx="1296988"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2570162" y="3596820"/>
          <a:ext cx="4059238" cy="798513"/>
        </p:xfrm>
        <a:graphic>
          <a:graphicData uri="http://schemas.openxmlformats.org/presentationml/2006/ole">
            <mc:AlternateContent xmlns:mc="http://schemas.openxmlformats.org/markup-compatibility/2006">
              <mc:Choice xmlns:v="urn:schemas-microsoft-com:vml" Requires="v">
                <p:oleObj spid="_x0000_s221195" name="方程式" r:id="rId5" imgW="2463800" imgH="482600" progId="Equation.3">
                  <p:embed/>
                </p:oleObj>
              </mc:Choice>
              <mc:Fallback>
                <p:oleObj name="方程式" r:id="rId5" imgW="2463800" imgH="482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162" y="3596820"/>
                        <a:ext cx="40592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2514600" y="4706256"/>
          <a:ext cx="4059238" cy="798513"/>
        </p:xfrm>
        <a:graphic>
          <a:graphicData uri="http://schemas.openxmlformats.org/presentationml/2006/ole">
            <mc:AlternateContent xmlns:mc="http://schemas.openxmlformats.org/markup-compatibility/2006">
              <mc:Choice xmlns:v="urn:schemas-microsoft-com:vml" Requires="v">
                <p:oleObj spid="_x0000_s221196" name="方程式" r:id="rId7" imgW="2463800" imgH="482600" progId="Equation.3">
                  <p:embed/>
                </p:oleObj>
              </mc:Choice>
              <mc:Fallback>
                <p:oleObj name="方程式" r:id="rId7" imgW="2463800" imgH="482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706256"/>
                        <a:ext cx="40592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nvGraphicFramePr>
        <p:xfrm>
          <a:off x="7772400" y="5562600"/>
          <a:ext cx="269875" cy="355600"/>
        </p:xfrm>
        <a:graphic>
          <a:graphicData uri="http://schemas.openxmlformats.org/presentationml/2006/ole">
            <mc:AlternateContent xmlns:mc="http://schemas.openxmlformats.org/markup-compatibility/2006">
              <mc:Choice xmlns:v="urn:schemas-microsoft-com:vml" Requires="v">
                <p:oleObj spid="_x0000_s221197" name="方程式" r:id="rId9" imgW="164885" imgH="215619" progId="Equation.3">
                  <p:embed/>
                </p:oleObj>
              </mc:Choice>
              <mc:Fallback>
                <p:oleObj name="方程式" r:id="rId9" imgW="164885" imgH="215619"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5562600"/>
                        <a:ext cx="2698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ueRed">
  <a:themeElements>
    <a:clrScheme name="">
      <a:dk1>
        <a:srgbClr val="474747"/>
      </a:dk1>
      <a:lt1>
        <a:srgbClr val="FFFFFF"/>
      </a:lt1>
      <a:dk2>
        <a:srgbClr val="772655"/>
      </a:dk2>
      <a:lt2>
        <a:srgbClr val="00DFCA"/>
      </a:lt2>
      <a:accent1>
        <a:srgbClr val="DC0081"/>
      </a:accent1>
      <a:accent2>
        <a:srgbClr val="FAFD00"/>
      </a:accent2>
      <a:accent3>
        <a:srgbClr val="BDACB4"/>
      </a:accent3>
      <a:accent4>
        <a:srgbClr val="DADADA"/>
      </a:accent4>
      <a:accent5>
        <a:srgbClr val="EBAAC1"/>
      </a:accent5>
      <a:accent6>
        <a:srgbClr val="E3E500"/>
      </a:accent6>
      <a:hlink>
        <a:srgbClr val="FE9B03"/>
      </a:hlink>
      <a:folHlink>
        <a:srgbClr val="D989B8"/>
      </a:folHlink>
    </a:clrScheme>
    <a:fontScheme name="BlueRed">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eRe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Re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Re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Re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Re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Re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Re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7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70"/>
            <a:ea typeface="新細明體" pitchFamily="18" charset="-12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50979</TotalTime>
  <Words>3111</Words>
  <Application>Microsoft Office PowerPoint</Application>
  <PresentationFormat>On-screen Show (4:3)</PresentationFormat>
  <Paragraphs>534</Paragraphs>
  <Slides>62</Slides>
  <Notes>15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62</vt:i4>
      </vt:variant>
    </vt:vector>
  </HeadingPairs>
  <TitlesOfParts>
    <vt:vector size="78" baseType="lpstr">
      <vt:lpstr>宋体</vt:lpstr>
      <vt:lpstr>Arial</vt:lpstr>
      <vt:lpstr>Courier New</vt:lpstr>
      <vt:lpstr>Garamond</vt:lpstr>
      <vt:lpstr>新細明體</vt:lpstr>
      <vt:lpstr>新細明體</vt:lpstr>
      <vt:lpstr>Symbol</vt:lpstr>
      <vt:lpstr>Tahoma</vt:lpstr>
      <vt:lpstr>Times New Roman</vt:lpstr>
      <vt:lpstr>Wingdings</vt:lpstr>
      <vt:lpstr>ZapfDingbats</vt:lpstr>
      <vt:lpstr>BlueRed</vt:lpstr>
      <vt:lpstr>Office Theme</vt:lpstr>
      <vt:lpstr>Edge</vt:lpstr>
      <vt:lpstr>方程式</vt:lpstr>
      <vt:lpstr>Equation</vt:lpstr>
      <vt:lpstr>Unit-II</vt:lpstr>
      <vt:lpstr>Introduction to Radio Wave Propagation</vt:lpstr>
      <vt:lpstr>Large scale and Small scale fading</vt:lpstr>
      <vt:lpstr>Radio wave propagation</vt:lpstr>
      <vt:lpstr>T-R Signal variations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Diffraction model</vt:lpstr>
      <vt:lpstr>PowerPoint Presentation</vt:lpstr>
      <vt:lpstr>PowerPoint Presentation</vt:lpstr>
      <vt:lpstr>Scattering</vt:lpstr>
      <vt:lpstr>Scattering</vt:lpstr>
      <vt:lpstr>Classical 2-ray Ground Bounce Model</vt:lpstr>
      <vt:lpstr>Classical 2-ray Ground Bounce Model</vt:lpstr>
      <vt:lpstr>Classical 2-ray Ground Bounce Model</vt:lpstr>
      <vt:lpstr>Method of Images </vt:lpstr>
      <vt:lpstr>PowerPoint Presentation</vt:lpstr>
      <vt:lpstr>PowerPoint Presentation</vt:lpstr>
      <vt:lpstr>PowerPoint Presentation</vt:lpstr>
      <vt:lpstr>PowerPoint Presentation</vt:lpstr>
      <vt:lpstr>PowerPoint Presentation</vt:lpstr>
      <vt:lpstr>Free Space (LOS) Model</vt:lpstr>
      <vt:lpstr>Ray Tracing Approximation</vt:lpstr>
      <vt:lpstr>Two Path Model</vt:lpstr>
      <vt:lpstr>General Ray Tracing</vt:lpstr>
      <vt:lpstr>Simplified Path Loss Model</vt:lpstr>
      <vt:lpstr>Simplified path loss model</vt:lpstr>
      <vt:lpstr>Outdoor propagation Environment</vt:lpstr>
      <vt:lpstr>Outdoor propagation Environment</vt:lpstr>
      <vt:lpstr>Empirical Models</vt:lpstr>
      <vt:lpstr>Outdoor propagation Models</vt:lpstr>
      <vt:lpstr>Longley Rice Model</vt:lpstr>
      <vt:lpstr>Longley Rice Model</vt:lpstr>
      <vt:lpstr>Okumura Model</vt:lpstr>
      <vt:lpstr>Okumura Model</vt:lpstr>
      <vt:lpstr>PowerPoint Presentation</vt:lpstr>
      <vt:lpstr>Okumura Model </vt:lpstr>
      <vt:lpstr>PowerPoint Presentation</vt:lpstr>
      <vt:lpstr>Correction Factor GAREA</vt:lpstr>
      <vt:lpstr>Example</vt:lpstr>
      <vt:lpstr>Hata Model</vt:lpstr>
      <vt:lpstr>Hata Model</vt:lpstr>
      <vt:lpstr>Hata Model</vt:lpstr>
      <vt:lpstr>COST 231 Extension of Hata Model</vt:lpstr>
      <vt:lpstr>Walfisch and Bertoni’s Model</vt:lpstr>
      <vt:lpstr>Piece wise linear model</vt:lpstr>
      <vt:lpstr>Indoor Models</vt:lpstr>
      <vt:lpstr>Indoor Models</vt:lpstr>
      <vt:lpstr>Indoor Models</vt:lpstr>
      <vt:lpstr>Partition losses (same floor)</vt:lpstr>
      <vt:lpstr>Partition losses (same floor)</vt:lpstr>
      <vt:lpstr>Signal penetration into building</vt:lpstr>
      <vt:lpstr>Shadowing</vt:lpstr>
      <vt:lpstr>Combined Path Loss  and Shadowing</vt:lpstr>
      <vt:lpstr>Outage Probability under path loss and shadowing</vt:lpstr>
      <vt:lpstr>Cell Coverage Area</vt:lpstr>
      <vt:lpstr>Main Points</vt:lpstr>
    </vt:vector>
  </TitlesOfParts>
  <Company>Cal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Research Overview</dc:title>
  <dc:creator>Andrea Goldsmith</dc:creator>
  <cp:lastModifiedBy>Srivatsan RK</cp:lastModifiedBy>
  <cp:revision>231</cp:revision>
  <cp:lastPrinted>2000-03-17T02:49:38Z</cp:lastPrinted>
  <dcterms:created xsi:type="dcterms:W3CDTF">1999-01-27T20:08:30Z</dcterms:created>
  <dcterms:modified xsi:type="dcterms:W3CDTF">2021-08-19T03:21:12Z</dcterms:modified>
</cp:coreProperties>
</file>