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5" r:id="rId2"/>
  </p:sldMasterIdLst>
  <p:notesMasterIdLst>
    <p:notesMasterId r:id="rId31"/>
  </p:notesMasterIdLst>
  <p:sldIdLst>
    <p:sldId id="336" r:id="rId3"/>
    <p:sldId id="514" r:id="rId4"/>
    <p:sldId id="257" r:id="rId5"/>
    <p:sldId id="259" r:id="rId6"/>
    <p:sldId id="258" r:id="rId7"/>
    <p:sldId id="260" r:id="rId8"/>
    <p:sldId id="261" r:id="rId9"/>
    <p:sldId id="263" r:id="rId10"/>
    <p:sldId id="262" r:id="rId11"/>
    <p:sldId id="264" r:id="rId12"/>
    <p:sldId id="265" r:id="rId13"/>
    <p:sldId id="273" r:id="rId14"/>
    <p:sldId id="274" r:id="rId15"/>
    <p:sldId id="275" r:id="rId16"/>
    <p:sldId id="266" r:id="rId17"/>
    <p:sldId id="267" r:id="rId18"/>
    <p:sldId id="268" r:id="rId19"/>
    <p:sldId id="269" r:id="rId20"/>
    <p:sldId id="270" r:id="rId21"/>
    <p:sldId id="276" r:id="rId22"/>
    <p:sldId id="277" r:id="rId23"/>
    <p:sldId id="278" r:id="rId24"/>
    <p:sldId id="279" r:id="rId25"/>
    <p:sldId id="280" r:id="rId26"/>
    <p:sldId id="271" r:id="rId27"/>
    <p:sldId id="272" r:id="rId28"/>
    <p:sldId id="419" r:id="rId29"/>
    <p:sldId id="51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D00"/>
    <a:srgbClr val="2EACDC"/>
    <a:srgbClr val="D4D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4291" autoAdjust="0"/>
  </p:normalViewPr>
  <p:slideViewPr>
    <p:cSldViewPr snapToGrid="0" showGuides="1">
      <p:cViewPr varScale="1">
        <p:scale>
          <a:sx n="64" d="100"/>
          <a:sy n="64" d="100"/>
        </p:scale>
        <p:origin x="774" y="60"/>
      </p:cViewPr>
      <p:guideLst>
        <p:guide orient="horz" pos="2136"/>
        <p:guide pos="3864"/>
      </p:guideLst>
    </p:cSldViewPr>
  </p:slideViewPr>
  <p:outlineViewPr>
    <p:cViewPr>
      <p:scale>
        <a:sx n="33" d="100"/>
        <a:sy n="33" d="100"/>
      </p:scale>
      <p:origin x="0" y="-1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9AB5-54A5-4DC7-8A77-2F6369B32B5D}"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98F76-A6B3-426D-B172-D08EC5C93E30}" type="slidenum">
              <a:rPr lang="en-US" smtClean="0"/>
              <a:t>‹#›</a:t>
            </a:fld>
            <a:endParaRPr lang="en-US"/>
          </a:p>
        </p:txBody>
      </p:sp>
    </p:spTree>
    <p:extLst>
      <p:ext uri="{BB962C8B-B14F-4D97-AF65-F5344CB8AC3E}">
        <p14:creationId xmlns:p14="http://schemas.microsoft.com/office/powerpoint/2010/main" val="333198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1F7DB-68E4-4155-B0AC-333BA2DEA0B6}"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0A8B4FBA-35E9-4E90-82D7-B4CD9369584F}"/>
              </a:ext>
            </a:extLst>
          </p:cNvPr>
          <p:cNvPicPr/>
          <p:nvPr userDrawn="1"/>
        </p:nvPicPr>
        <p:blipFill>
          <a:blip r:embed="rId2"/>
          <a:srcRect/>
          <a:stretch>
            <a:fillRect/>
          </a:stretch>
        </p:blipFill>
        <p:spPr bwMode="auto">
          <a:xfrm>
            <a:off x="10209211" y="105286"/>
            <a:ext cx="1753701" cy="84905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DF39C-A655-4F9B-903C-6C44F4269084}"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EA3CB-1210-4B96-9B00-09BBA43D7C4A}"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2EB8A4-F5B2-424E-A8E2-6A7A29866F39}"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2911E0-2562-42FC-B24E-4846AF479B57}"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A3320D-C91F-496B-A775-EDA397D4DE04}"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A61D3-1C2D-452C-9D96-B26ADA4D33B2}"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1F403-2711-4354-B2AF-63F7DF6E5419}"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BBA543-DD84-476B-AD90-EC241FB29BE5}"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pic>
        <p:nvPicPr>
          <p:cNvPr id="8" name="image2.jpg" descr="Srmist - Srm University Amaravati Logo, HD Png Download -  1024x346(#4152286) - PngFind">
            <a:extLst>
              <a:ext uri="{FF2B5EF4-FFF2-40B4-BE49-F238E27FC236}">
                <a16:creationId xmlns:a16="http://schemas.microsoft.com/office/drawing/2014/main" id="{C429FBE6-B8EE-4C83-8BC9-5E0EF3412C45}"/>
              </a:ext>
            </a:extLst>
          </p:cNvPr>
          <p:cNvPicPr/>
          <p:nvPr userDrawn="1"/>
        </p:nvPicPr>
        <p:blipFill>
          <a:blip r:embed="rId2"/>
          <a:srcRect/>
          <a:stretch>
            <a:fillRect/>
          </a:stretch>
        </p:blipFill>
        <p:spPr>
          <a:xfrm>
            <a:off x="10724607" y="95954"/>
            <a:ext cx="1354001" cy="700880"/>
          </a:xfrm>
          <a:prstGeom prst="rect">
            <a:avLst/>
          </a:prstGeom>
          <a:ln/>
        </p:spPr>
      </p:pic>
    </p:spTree>
    <p:extLst>
      <p:ext uri="{BB962C8B-B14F-4D97-AF65-F5344CB8AC3E}">
        <p14:creationId xmlns:p14="http://schemas.microsoft.com/office/powerpoint/2010/main" val="2158199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25FF1-1019-44DE-8ED8-7EEEC9481007}"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image2.jpg" descr="Srmist - Srm University Amaravati Logo, HD Png Download -  1024x346(#4152286) - PngFind">
            <a:extLst>
              <a:ext uri="{FF2B5EF4-FFF2-40B4-BE49-F238E27FC236}">
                <a16:creationId xmlns:a16="http://schemas.microsoft.com/office/drawing/2014/main" id="{20B67DE7-51E9-4530-A3C2-2CD7703AE100}"/>
              </a:ext>
            </a:extLst>
          </p:cNvPr>
          <p:cNvPicPr/>
          <p:nvPr userDrawn="1"/>
        </p:nvPicPr>
        <p:blipFill>
          <a:blip r:embed="rId2"/>
          <a:srcRect/>
          <a:stretch>
            <a:fillRect/>
          </a:stretch>
        </p:blipFill>
        <p:spPr>
          <a:xfrm>
            <a:off x="10816046" y="58783"/>
            <a:ext cx="1291544" cy="655592"/>
          </a:xfrm>
          <a:prstGeom prst="rect">
            <a:avLst/>
          </a:prstGeom>
          <a:ln/>
        </p:spPr>
      </p:pic>
    </p:spTree>
    <p:extLst>
      <p:ext uri="{BB962C8B-B14F-4D97-AF65-F5344CB8AC3E}">
        <p14:creationId xmlns:p14="http://schemas.microsoft.com/office/powerpoint/2010/main" val="428390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63115-9893-46AE-89F3-DA258380E5B6}"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21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760E9-FEFB-40C5-BC2C-5CCA02A0A17F}"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Picture 8">
            <a:extLst>
              <a:ext uri="{FF2B5EF4-FFF2-40B4-BE49-F238E27FC236}">
                <a16:creationId xmlns:a16="http://schemas.microsoft.com/office/drawing/2014/main" id="{F853E66B-5E39-4C2A-B2BB-7E480FCC7429}"/>
              </a:ext>
            </a:extLst>
          </p:cNvPr>
          <p:cNvPicPr/>
          <p:nvPr userDrawn="1"/>
        </p:nvPicPr>
        <p:blipFill>
          <a:blip r:embed="rId2"/>
          <a:srcRect/>
          <a:stretch>
            <a:fillRect/>
          </a:stretch>
        </p:blipFill>
        <p:spPr bwMode="auto">
          <a:xfrm>
            <a:off x="10209211" y="105286"/>
            <a:ext cx="1753701" cy="841491"/>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03E4E-0956-477A-A9E8-6CB1A197BA48}"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8045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608D5E-A4AF-41DE-9914-4C4D44B4E385}" type="datetime1">
              <a:rPr lang="en-US" smtClean="0"/>
              <a:t>11/2/2022</a:t>
            </a:fld>
            <a:endParaRPr lang="en-US" dirty="0"/>
          </a:p>
        </p:txBody>
      </p:sp>
      <p:sp>
        <p:nvSpPr>
          <p:cNvPr id="8" name="Footer Placeholder 7"/>
          <p:cNvSpPr>
            <a:spLocks noGrp="1"/>
          </p:cNvSpPr>
          <p:nvPr>
            <p:ph type="ftr" sz="quarter" idx="11"/>
          </p:nvPr>
        </p:nvSpPr>
        <p:spPr/>
        <p:txBody>
          <a:bodyPr/>
          <a:lstStyle/>
          <a:p>
            <a:r>
              <a:rPr lang="en-US"/>
              <a:t>18ECE220T - UNIT 4</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5532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E5268-70A8-41D6-A8F2-186498C79190}" type="datetime1">
              <a:rPr lang="en-US" smtClean="0"/>
              <a:t>11/2/2022</a:t>
            </a:fld>
            <a:endParaRPr lang="en-US" dirty="0"/>
          </a:p>
        </p:txBody>
      </p:sp>
      <p:sp>
        <p:nvSpPr>
          <p:cNvPr id="4" name="Footer Placeholder 3"/>
          <p:cNvSpPr>
            <a:spLocks noGrp="1"/>
          </p:cNvSpPr>
          <p:nvPr>
            <p:ph type="ftr" sz="quarter" idx="11"/>
          </p:nvPr>
        </p:nvSpPr>
        <p:spPr/>
        <p:txBody>
          <a:bodyPr/>
          <a:lstStyle/>
          <a:p>
            <a:r>
              <a:rPr lang="en-US"/>
              <a:t>18ECE220T - UNIT 4</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2794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A1005-5575-4D07-88C7-5673531D03F2}" type="datetime1">
              <a:rPr lang="en-US" smtClean="0"/>
              <a:t>11/2/2022</a:t>
            </a:fld>
            <a:endParaRPr lang="en-US" dirty="0"/>
          </a:p>
        </p:txBody>
      </p:sp>
      <p:sp>
        <p:nvSpPr>
          <p:cNvPr id="3" name="Footer Placeholder 2"/>
          <p:cNvSpPr>
            <a:spLocks noGrp="1"/>
          </p:cNvSpPr>
          <p:nvPr>
            <p:ph type="ftr" sz="quarter" idx="11"/>
          </p:nvPr>
        </p:nvSpPr>
        <p:spPr/>
        <p:txBody>
          <a:bodyPr/>
          <a:lstStyle/>
          <a:p>
            <a:r>
              <a:rPr lang="en-US"/>
              <a:t>18ECE220T - UNIT 4</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5675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15A35-20EA-4D18-A851-D87297B0F6FB}"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5157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483BD-16D3-493E-9C37-051D399BF815}"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2747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B0628-9289-4EC9-AB96-4C4F0C4213CB}"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3629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DDA48-7154-4FB3-9923-DC210D50F65D}"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887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434D88-D5D6-44FD-BB37-DC23FB5E6BC2}"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48295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AE34A-2D17-4BBD-8F4B-F8F9CD2F8188}"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45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0FF0A-4B99-411D-936F-14198F7D3F89}"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B67AD9-3BB3-4C28-9F1F-2ACDCCA0DE34}"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65463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5F1A0-4CD6-45B9-BF95-B91E895CA22C}"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8255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39FC9-AFAC-4560-9E49-F47CBD0248B0}"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18ECE220T - UNIT 4</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591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D21780-D089-4F2C-995B-B51E14547A48}"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68AB82-F507-4B9B-9717-DFA9C6852901}" type="datetime1">
              <a:rPr lang="en-US" smtClean="0"/>
              <a:t>11/2/2022</a:t>
            </a:fld>
            <a:endParaRPr lang="en-US" dirty="0"/>
          </a:p>
        </p:txBody>
      </p:sp>
      <p:sp>
        <p:nvSpPr>
          <p:cNvPr id="8" name="Footer Placeholder 7"/>
          <p:cNvSpPr>
            <a:spLocks noGrp="1"/>
          </p:cNvSpPr>
          <p:nvPr>
            <p:ph type="ftr" sz="quarter" idx="11"/>
          </p:nvPr>
        </p:nvSpPr>
        <p:spPr/>
        <p:txBody>
          <a:bodyPr/>
          <a:lstStyle/>
          <a:p>
            <a:r>
              <a:rPr lang="en-US"/>
              <a:t>18ECE220T - UNIT 4</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ADD1B-59F2-4496-94F2-13D898512943}" type="datetime1">
              <a:rPr lang="en-US" smtClean="0"/>
              <a:t>11/2/2022</a:t>
            </a:fld>
            <a:endParaRPr lang="en-US" dirty="0"/>
          </a:p>
        </p:txBody>
      </p:sp>
      <p:sp>
        <p:nvSpPr>
          <p:cNvPr id="4" name="Footer Placeholder 3"/>
          <p:cNvSpPr>
            <a:spLocks noGrp="1"/>
          </p:cNvSpPr>
          <p:nvPr>
            <p:ph type="ftr" sz="quarter" idx="11"/>
          </p:nvPr>
        </p:nvSpPr>
        <p:spPr/>
        <p:txBody>
          <a:bodyPr/>
          <a:lstStyle/>
          <a:p>
            <a:r>
              <a:rPr lang="en-US"/>
              <a:t>18ECE220T - UNIT 4</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97AA3-06B7-4CEF-BF7D-803FCE661103}" type="datetime1">
              <a:rPr lang="en-US" smtClean="0"/>
              <a:t>11/2/2022</a:t>
            </a:fld>
            <a:endParaRPr lang="en-US" dirty="0"/>
          </a:p>
        </p:txBody>
      </p:sp>
      <p:sp>
        <p:nvSpPr>
          <p:cNvPr id="3" name="Footer Placeholder 2"/>
          <p:cNvSpPr>
            <a:spLocks noGrp="1"/>
          </p:cNvSpPr>
          <p:nvPr>
            <p:ph type="ftr" sz="quarter" idx="11"/>
          </p:nvPr>
        </p:nvSpPr>
        <p:spPr/>
        <p:txBody>
          <a:bodyPr/>
          <a:lstStyle/>
          <a:p>
            <a:r>
              <a:rPr lang="en-US"/>
              <a:t>18ECE220T - UNIT 4</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90700-70B0-4340-AC34-715A729BFCDE}"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2CB8E-2352-4153-95F3-EBED3D1064E4}"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18ECE220T - UNIT 4</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63B4C3-27BF-4A7B-9B16-4E9128E32DD5}" type="datetime1">
              <a:rPr lang="en-US" smtClean="0"/>
              <a:t>11/2/2022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18ECE220T - UNIT 4</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2565EF-C358-4AC1-8E04-14377595991B}" type="datetime1">
              <a:rPr lang="en-US" smtClean="0"/>
              <a:t>11/2/2022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18ECE220T - UNIT 4</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885318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1875">
              <a:srgbClr val="EDF4F6"/>
            </a:gs>
            <a:gs pos="0">
              <a:srgbClr val="EFF6F8"/>
            </a:gs>
            <a:gs pos="14200">
              <a:srgbClr val="F7FAFB"/>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39508" y="1232452"/>
            <a:ext cx="8915399" cy="3405809"/>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4000" b="1" dirty="0">
                <a:solidFill>
                  <a:srgbClr val="0070C0"/>
                </a:solidFill>
                <a:latin typeface="Broadway" panose="04040905080B02020502" pitchFamily="82" charset="0"/>
              </a:rPr>
              <a:t>18ECE220T – Module 4</a:t>
            </a:r>
            <a:br>
              <a:rPr lang="en-US" sz="4400" b="1" dirty="0">
                <a:solidFill>
                  <a:srgbClr val="0070C0"/>
                </a:solidFill>
                <a:latin typeface="Broadway" panose="04040905080B02020502" pitchFamily="82" charset="0"/>
              </a:rPr>
            </a:br>
            <a:r>
              <a:rPr lang="en-US" sz="4400" dirty="0">
                <a:solidFill>
                  <a:srgbClr val="0070C0"/>
                </a:solidFill>
                <a:latin typeface="Bookman Old Style" panose="02050604050505020204" pitchFamily="18" charset="0"/>
              </a:rPr>
              <a:t>Cognitive Spectrum Management</a:t>
            </a:r>
            <a:br>
              <a:rPr lang="en-US" sz="3600" dirty="0">
                <a:solidFill>
                  <a:srgbClr val="0070C0"/>
                </a:solidFill>
              </a:rPr>
            </a:br>
            <a:r>
              <a:rPr lang="en-US" sz="4000" b="1" dirty="0">
                <a:solidFill>
                  <a:srgbClr val="0070C0"/>
                </a:solidFill>
                <a:latin typeface="Bookman Old Style" panose="02050604050505020204" pitchFamily="18" charset="0"/>
              </a:rPr>
              <a:t>S </a:t>
            </a:r>
            <a:r>
              <a:rPr lang="en-US" sz="4000" dirty="0">
                <a:solidFill>
                  <a:srgbClr val="0070C0"/>
                </a:solidFill>
              </a:rPr>
              <a:t>– </a:t>
            </a:r>
            <a:r>
              <a:rPr lang="en-US" sz="4000" b="1" dirty="0">
                <a:solidFill>
                  <a:srgbClr val="0070C0"/>
                </a:solidFill>
                <a:latin typeface="Bookman Old Style" panose="02050604050505020204" pitchFamily="18" charset="0"/>
              </a:rPr>
              <a:t>8, 9 </a:t>
            </a:r>
            <a:br>
              <a:rPr lang="en-US" dirty="0"/>
            </a:br>
            <a:endParaRPr lang="en-US" dirty="0"/>
          </a:p>
        </p:txBody>
      </p:sp>
      <p:sp>
        <p:nvSpPr>
          <p:cNvPr id="3" name="Subtitle 2"/>
          <p:cNvSpPr>
            <a:spLocks noGrp="1"/>
          </p:cNvSpPr>
          <p:nvPr>
            <p:ph type="subTitle" idx="1"/>
          </p:nvPr>
        </p:nvSpPr>
        <p:spPr>
          <a:xfrm>
            <a:off x="2004469" y="4638261"/>
            <a:ext cx="8785475" cy="1126283"/>
          </a:xfrm>
        </p:spPr>
        <p:txBody>
          <a:bodyPr>
            <a:normAutofit lnSpcReduction="10000"/>
          </a:bodyPr>
          <a:lstStyle/>
          <a:p>
            <a:pPr algn="ctr"/>
            <a:r>
              <a:rPr lang="en-US" dirty="0"/>
              <a:t>                                                                                        </a:t>
            </a:r>
            <a:r>
              <a:rPr lang="en-US" b="1" dirty="0">
                <a:latin typeface="+mj-lt"/>
                <a:cs typeface="Times New Roman" panose="02020603050405020304" pitchFamily="18" charset="0"/>
              </a:rPr>
              <a:t>Prepared by</a:t>
            </a:r>
            <a:endParaRPr lang="en-US" b="1" dirty="0">
              <a:latin typeface="+mj-lt"/>
            </a:endParaRPr>
          </a:p>
          <a:p>
            <a:pPr algn="r"/>
            <a:r>
              <a:rPr lang="en-US" b="1" dirty="0">
                <a:cs typeface="Times New Roman" panose="02020603050405020304" pitchFamily="18" charset="0"/>
              </a:rPr>
              <a:t> Dr. Diwakar R. </a:t>
            </a:r>
            <a:r>
              <a:rPr lang="en-US" b="1" dirty="0" err="1">
                <a:cs typeface="Times New Roman" panose="02020603050405020304" pitchFamily="18" charset="0"/>
              </a:rPr>
              <a:t>Marur</a:t>
            </a:r>
            <a:endParaRPr lang="en-US" b="1" dirty="0">
              <a:cs typeface="Times New Roman" panose="02020603050405020304" pitchFamily="18" charset="0"/>
            </a:endParaRPr>
          </a:p>
          <a:p>
            <a:pPr algn="r"/>
            <a:r>
              <a:rPr lang="en-US" b="1" dirty="0">
                <a:cs typeface="Times New Roman" panose="02020603050405020304" pitchFamily="18" charset="0"/>
              </a:rPr>
              <a:t>Mr. P. Prabhu</a:t>
            </a:r>
            <a:r>
              <a:rPr lang="en-US" b="1" dirty="0">
                <a:solidFill>
                  <a:schemeClr val="bg1"/>
                </a:solidFill>
                <a:cs typeface="Times New Roman" panose="02020603050405020304" pitchFamily="18" charset="0"/>
              </a:rPr>
              <a:t>--------   </a:t>
            </a:r>
            <a:endParaRPr lang="en-US" b="1" dirty="0">
              <a:solidFill>
                <a:schemeClr val="bg1"/>
              </a:solidFill>
              <a:latin typeface="+mj-lt"/>
            </a:endParaRPr>
          </a:p>
          <a:p>
            <a:endParaRPr lang="en-US" dirty="0"/>
          </a:p>
        </p:txBody>
      </p:sp>
    </p:spTree>
    <p:extLst>
      <p:ext uri="{BB962C8B-B14F-4D97-AF65-F5344CB8AC3E}">
        <p14:creationId xmlns:p14="http://schemas.microsoft.com/office/powerpoint/2010/main" val="147417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C628-EE84-4B48-B7E3-65B9BF5506F1}"/>
              </a:ext>
            </a:extLst>
          </p:cNvPr>
          <p:cNvSpPr>
            <a:spLocks noGrp="1"/>
          </p:cNvSpPr>
          <p:nvPr>
            <p:ph type="title"/>
          </p:nvPr>
        </p:nvSpPr>
        <p:spPr>
          <a:xfrm>
            <a:off x="1676400" y="572052"/>
            <a:ext cx="10515600" cy="750311"/>
          </a:xfrm>
        </p:spPr>
        <p:txBody>
          <a:bodyPr>
            <a:normAutofit/>
          </a:bodyPr>
          <a:lstStyle/>
          <a:p>
            <a:r>
              <a:rPr lang="en-US" dirty="0">
                <a:solidFill>
                  <a:srgbClr val="00B050"/>
                </a:solidFill>
              </a:rPr>
              <a:t>1.2 Primary Receiver Detection</a:t>
            </a:r>
            <a:endParaRPr lang="en-IN" dirty="0">
              <a:solidFill>
                <a:srgbClr val="00B050"/>
              </a:solidFill>
            </a:endParaRPr>
          </a:p>
        </p:txBody>
      </p:sp>
      <p:sp>
        <p:nvSpPr>
          <p:cNvPr id="3" name="Content Placeholder 2">
            <a:extLst>
              <a:ext uri="{FF2B5EF4-FFF2-40B4-BE49-F238E27FC236}">
                <a16:creationId xmlns:a16="http://schemas.microsoft.com/office/drawing/2014/main" id="{C3E07166-2537-4F8F-BC81-AB2FBD35D4CE}"/>
              </a:ext>
            </a:extLst>
          </p:cNvPr>
          <p:cNvSpPr>
            <a:spLocks noGrp="1"/>
          </p:cNvSpPr>
          <p:nvPr>
            <p:ph idx="1"/>
          </p:nvPr>
        </p:nvSpPr>
        <p:spPr>
          <a:xfrm>
            <a:off x="1555652" y="1553416"/>
            <a:ext cx="9371011" cy="4351338"/>
          </a:xfrm>
        </p:spPr>
        <p:txBody>
          <a:bodyPr/>
          <a:lstStyle/>
          <a:p>
            <a:pPr algn="just"/>
            <a:r>
              <a:rPr lang="en-US" sz="2200" dirty="0"/>
              <a:t>Although cooperative detection reduces the probability of interference, the most efficient way to detect spectrum holes is to detect the primary users that are receiving data within the communication range of a CR user. </a:t>
            </a:r>
          </a:p>
          <a:p>
            <a:pPr algn="just"/>
            <a:r>
              <a:rPr lang="en-US" sz="2200" dirty="0"/>
              <a:t>Usually, the Local Oscillator (LO) leakage power emitted by the RF front-end of the primary receiver is exploited.</a:t>
            </a:r>
          </a:p>
          <a:p>
            <a:pPr algn="just"/>
            <a:r>
              <a:rPr lang="en-US" sz="2200" dirty="0"/>
              <a:t> However, because the LO leakage signal is typically weak, implementation of a reliable detector is not trivial.</a:t>
            </a:r>
          </a:p>
          <a:p>
            <a:pPr algn="just"/>
            <a:r>
              <a:rPr lang="en-US" sz="2200" dirty="0"/>
              <a:t> Currently, this method is only feasible in the detection of TV receivers.</a:t>
            </a:r>
          </a:p>
          <a:p>
            <a:endParaRPr lang="en-IN" dirty="0"/>
          </a:p>
        </p:txBody>
      </p:sp>
      <p:sp>
        <p:nvSpPr>
          <p:cNvPr id="4" name="Footer Placeholder 3">
            <a:extLst>
              <a:ext uri="{FF2B5EF4-FFF2-40B4-BE49-F238E27FC236}">
                <a16:creationId xmlns:a16="http://schemas.microsoft.com/office/drawing/2014/main" id="{7B6DCAAF-8ED1-4BFF-9EA6-D174C7956D5C}"/>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FCD608A7-5CFB-4327-8D83-AA7DDD1423B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376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B708-6DD1-43DF-852F-43EA2032F637}"/>
              </a:ext>
            </a:extLst>
          </p:cNvPr>
          <p:cNvSpPr>
            <a:spLocks noGrp="1"/>
          </p:cNvSpPr>
          <p:nvPr>
            <p:ph type="title"/>
          </p:nvPr>
        </p:nvSpPr>
        <p:spPr>
          <a:xfrm>
            <a:off x="1553817" y="686113"/>
            <a:ext cx="10638183" cy="933588"/>
          </a:xfrm>
        </p:spPr>
        <p:txBody>
          <a:bodyPr>
            <a:normAutofit fontScale="90000"/>
          </a:bodyPr>
          <a:lstStyle/>
          <a:p>
            <a:r>
              <a:rPr lang="en-US" sz="4000" dirty="0">
                <a:solidFill>
                  <a:srgbClr val="00B050"/>
                </a:solidFill>
              </a:rPr>
              <a:t>1.3 Interference Temperature Management</a:t>
            </a:r>
            <a:endParaRPr lang="en-IN" sz="4000" dirty="0">
              <a:solidFill>
                <a:srgbClr val="00B050"/>
              </a:solidFill>
            </a:endParaRPr>
          </a:p>
        </p:txBody>
      </p:sp>
      <p:sp>
        <p:nvSpPr>
          <p:cNvPr id="3" name="Content Placeholder 2">
            <a:extLst>
              <a:ext uri="{FF2B5EF4-FFF2-40B4-BE49-F238E27FC236}">
                <a16:creationId xmlns:a16="http://schemas.microsoft.com/office/drawing/2014/main" id="{EF88E06D-851A-49C3-A790-AD4E58B2225F}"/>
              </a:ext>
            </a:extLst>
          </p:cNvPr>
          <p:cNvSpPr>
            <a:spLocks noGrp="1"/>
          </p:cNvSpPr>
          <p:nvPr>
            <p:ph idx="1"/>
          </p:nvPr>
        </p:nvSpPr>
        <p:spPr>
          <a:xfrm>
            <a:off x="921695" y="1619701"/>
            <a:ext cx="10515600" cy="4878249"/>
          </a:xfrm>
        </p:spPr>
        <p:txBody>
          <a:bodyPr>
            <a:noAutofit/>
          </a:bodyPr>
          <a:lstStyle/>
          <a:p>
            <a:pPr algn="just"/>
            <a:r>
              <a:rPr lang="en-US" sz="2200" dirty="0"/>
              <a:t>Traditionally, interference can be controlled at the transmitter through the radiated power and location of individual transmitters. However, interference actually takes place at the receivers, as shown in Fig. 4a.</a:t>
            </a:r>
          </a:p>
          <a:p>
            <a:pPr algn="just"/>
            <a:r>
              <a:rPr lang="en-US" sz="2200" dirty="0"/>
              <a:t> New model for measuring interference, referred as Interference Temperature (</a:t>
            </a:r>
            <a:r>
              <a:rPr lang="en-US" sz="2200" dirty="0" err="1">
                <a:solidFill>
                  <a:srgbClr val="C00000"/>
                </a:solidFill>
              </a:rPr>
              <a:t>InT</a:t>
            </a:r>
            <a:r>
              <a:rPr lang="en-US" sz="2200" dirty="0"/>
              <a:t>), is introduced by the Federal Communications Commission (FCC). </a:t>
            </a:r>
          </a:p>
          <a:p>
            <a:pPr algn="just"/>
            <a:r>
              <a:rPr lang="en-US" sz="2200" dirty="0"/>
              <a:t>This model limits the interference at the receiver through an </a:t>
            </a:r>
            <a:r>
              <a:rPr lang="en-US" sz="2200" dirty="0" err="1">
                <a:solidFill>
                  <a:srgbClr val="C00000"/>
                </a:solidFill>
              </a:rPr>
              <a:t>InT</a:t>
            </a:r>
            <a:r>
              <a:rPr lang="en-US" sz="2200" dirty="0"/>
              <a:t> limit, which is the quantum of interference the receiver could tolerate. </a:t>
            </a:r>
          </a:p>
          <a:p>
            <a:pPr algn="just"/>
            <a:r>
              <a:rPr lang="en-US" sz="2200" dirty="0"/>
              <a:t>As long as CR users do not exceed this limit, they can use the spectrum band. This  model faces the difficulty in accurately determining the </a:t>
            </a:r>
            <a:r>
              <a:rPr lang="en-US" sz="2200" dirty="0" err="1"/>
              <a:t>InT</a:t>
            </a:r>
            <a:r>
              <a:rPr lang="en-US" sz="2200" dirty="0"/>
              <a:t> limit.</a:t>
            </a:r>
            <a:endParaRPr lang="en-IN" sz="2200" dirty="0"/>
          </a:p>
        </p:txBody>
      </p:sp>
      <p:sp>
        <p:nvSpPr>
          <p:cNvPr id="4" name="Footer Placeholder 3">
            <a:extLst>
              <a:ext uri="{FF2B5EF4-FFF2-40B4-BE49-F238E27FC236}">
                <a16:creationId xmlns:a16="http://schemas.microsoft.com/office/drawing/2014/main" id="{3F790FBF-1805-4519-A717-A78A9C48C7B4}"/>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1C1ED77F-3D26-4FCD-A070-F1C5E71D394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3898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29E9-E6CD-4B70-A970-F22BDD5C46DE}"/>
              </a:ext>
            </a:extLst>
          </p:cNvPr>
          <p:cNvSpPr>
            <a:spLocks noGrp="1"/>
          </p:cNvSpPr>
          <p:nvPr>
            <p:ph type="title"/>
          </p:nvPr>
        </p:nvSpPr>
        <p:spPr>
          <a:xfrm>
            <a:off x="1676400" y="700043"/>
            <a:ext cx="10515600" cy="868363"/>
          </a:xfrm>
        </p:spPr>
        <p:txBody>
          <a:bodyPr/>
          <a:lstStyle/>
          <a:p>
            <a:r>
              <a:rPr lang="en-IN" dirty="0">
                <a:solidFill>
                  <a:srgbClr val="00B050"/>
                </a:solidFill>
              </a:rPr>
              <a:t>1a. Spectrum Sensing – PHY &amp; MAC Layers</a:t>
            </a:r>
          </a:p>
        </p:txBody>
      </p:sp>
      <p:pic>
        <p:nvPicPr>
          <p:cNvPr id="5" name="Content Placeholder 4">
            <a:extLst>
              <a:ext uri="{FF2B5EF4-FFF2-40B4-BE49-F238E27FC236}">
                <a16:creationId xmlns:a16="http://schemas.microsoft.com/office/drawing/2014/main" id="{744D664D-B1CC-4A6E-9D98-1AE4046CA2C2}"/>
              </a:ext>
            </a:extLst>
          </p:cNvPr>
          <p:cNvPicPr>
            <a:picLocks noGrp="1" noChangeAspect="1"/>
          </p:cNvPicPr>
          <p:nvPr>
            <p:ph idx="1"/>
          </p:nvPr>
        </p:nvPicPr>
        <p:blipFill>
          <a:blip r:embed="rId2"/>
          <a:stretch>
            <a:fillRect/>
          </a:stretch>
        </p:blipFill>
        <p:spPr>
          <a:xfrm>
            <a:off x="1626658" y="1233488"/>
            <a:ext cx="9467166" cy="4690288"/>
          </a:xfrm>
        </p:spPr>
      </p:pic>
      <p:sp>
        <p:nvSpPr>
          <p:cNvPr id="6" name="TextBox 5">
            <a:extLst>
              <a:ext uri="{FF2B5EF4-FFF2-40B4-BE49-F238E27FC236}">
                <a16:creationId xmlns:a16="http://schemas.microsoft.com/office/drawing/2014/main" id="{02361CB0-7BB7-4116-99B5-8285996A0BEE}"/>
              </a:ext>
            </a:extLst>
          </p:cNvPr>
          <p:cNvSpPr txBox="1"/>
          <p:nvPr/>
        </p:nvSpPr>
        <p:spPr>
          <a:xfrm>
            <a:off x="1754623" y="5937281"/>
            <a:ext cx="9211235" cy="369332"/>
          </a:xfrm>
          <a:prstGeom prst="rect">
            <a:avLst/>
          </a:prstGeom>
          <a:noFill/>
        </p:spPr>
        <p:txBody>
          <a:bodyPr wrap="square" rtlCol="0">
            <a:spAutoFit/>
          </a:bodyPr>
          <a:lstStyle/>
          <a:p>
            <a:r>
              <a:rPr lang="en-IN" dirty="0"/>
              <a:t>Figure: </a:t>
            </a:r>
            <a:r>
              <a:rPr lang="en-US" dirty="0"/>
              <a:t>A generic layered protocol architecture for a CR system  </a:t>
            </a:r>
            <a:r>
              <a:rPr lang="en-US" sz="1400" b="1" dirty="0">
                <a:solidFill>
                  <a:srgbClr val="002060"/>
                </a:solidFill>
              </a:rPr>
              <a:t>Source: Reference [2]</a:t>
            </a:r>
            <a:endParaRPr lang="en-IN" sz="1400" b="1" dirty="0">
              <a:solidFill>
                <a:srgbClr val="002060"/>
              </a:solidFill>
            </a:endParaRPr>
          </a:p>
        </p:txBody>
      </p:sp>
      <p:sp>
        <p:nvSpPr>
          <p:cNvPr id="3" name="Footer Placeholder 2">
            <a:extLst>
              <a:ext uri="{FF2B5EF4-FFF2-40B4-BE49-F238E27FC236}">
                <a16:creationId xmlns:a16="http://schemas.microsoft.com/office/drawing/2014/main" id="{15E4B807-5AA0-4DB8-B681-A565C7E71D37}"/>
              </a:ext>
            </a:extLst>
          </p:cNvPr>
          <p:cNvSpPr>
            <a:spLocks noGrp="1"/>
          </p:cNvSpPr>
          <p:nvPr>
            <p:ph type="ftr" sz="quarter" idx="11"/>
          </p:nvPr>
        </p:nvSpPr>
        <p:spPr/>
        <p:txBody>
          <a:bodyPr/>
          <a:lstStyle/>
          <a:p>
            <a:r>
              <a:rPr lang="en-US" dirty="0"/>
              <a:t>18ECE220T - UNIT 4</a:t>
            </a:r>
          </a:p>
        </p:txBody>
      </p:sp>
      <p:sp>
        <p:nvSpPr>
          <p:cNvPr id="4" name="Slide Number Placeholder 3">
            <a:extLst>
              <a:ext uri="{FF2B5EF4-FFF2-40B4-BE49-F238E27FC236}">
                <a16:creationId xmlns:a16="http://schemas.microsoft.com/office/drawing/2014/main" id="{9CDF75AF-0A1E-4EB5-8E33-41528F81B50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2895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9EB0-061C-4A27-97F2-9E839143BD51}"/>
              </a:ext>
            </a:extLst>
          </p:cNvPr>
          <p:cNvSpPr>
            <a:spLocks noGrp="1"/>
          </p:cNvSpPr>
          <p:nvPr>
            <p:ph type="title"/>
          </p:nvPr>
        </p:nvSpPr>
        <p:spPr>
          <a:xfrm>
            <a:off x="1640156" y="647115"/>
            <a:ext cx="8911687" cy="775098"/>
          </a:xfrm>
        </p:spPr>
        <p:txBody>
          <a:bodyPr/>
          <a:lstStyle/>
          <a:p>
            <a:r>
              <a:rPr lang="en-IN" dirty="0">
                <a:solidFill>
                  <a:srgbClr val="00B050"/>
                </a:solidFill>
              </a:rPr>
              <a:t>1a. Spectrum Sensing – Cross Layer </a:t>
            </a:r>
          </a:p>
        </p:txBody>
      </p:sp>
      <p:sp>
        <p:nvSpPr>
          <p:cNvPr id="3" name="Content Placeholder 2">
            <a:extLst>
              <a:ext uri="{FF2B5EF4-FFF2-40B4-BE49-F238E27FC236}">
                <a16:creationId xmlns:a16="http://schemas.microsoft.com/office/drawing/2014/main" id="{73EB4BA3-BA23-414C-95C1-8FE9AA8368DE}"/>
              </a:ext>
            </a:extLst>
          </p:cNvPr>
          <p:cNvSpPr>
            <a:spLocks noGrp="1"/>
          </p:cNvSpPr>
          <p:nvPr>
            <p:ph idx="1"/>
          </p:nvPr>
        </p:nvSpPr>
        <p:spPr>
          <a:xfrm>
            <a:off x="838200" y="1422213"/>
            <a:ext cx="10515600" cy="5070662"/>
          </a:xfrm>
        </p:spPr>
        <p:txBody>
          <a:bodyPr>
            <a:normAutofit lnSpcReduction="10000"/>
          </a:bodyPr>
          <a:lstStyle/>
          <a:p>
            <a:pPr marL="0" indent="0">
              <a:buNone/>
            </a:pPr>
            <a:r>
              <a:rPr lang="en-IN" sz="2600" b="1" dirty="0">
                <a:solidFill>
                  <a:schemeClr val="tx1">
                    <a:lumMod val="50000"/>
                    <a:lumOff val="50000"/>
                  </a:schemeClr>
                </a:solidFill>
              </a:rPr>
              <a:t>A. Physical-Layer Sensing Methods</a:t>
            </a:r>
          </a:p>
          <a:p>
            <a:r>
              <a:rPr lang="en-US" sz="2000" dirty="0"/>
              <a:t>Bandwidth, resolution, and real-time capability are the widely employed metrics to evaluate performance of spectrum sensing algorithms.</a:t>
            </a:r>
          </a:p>
          <a:p>
            <a:pPr lvl="1"/>
            <a:r>
              <a:rPr lang="en-US" sz="2000" dirty="0">
                <a:solidFill>
                  <a:srgbClr val="C00000"/>
                </a:solidFill>
              </a:rPr>
              <a:t>Bandwidth</a:t>
            </a:r>
            <a:r>
              <a:rPr lang="en-US" sz="2000" dirty="0"/>
              <a:t>  - spectrum range that is covered by the sensing CR. A wider bandwidth leads to a greater capacity of CR systems.</a:t>
            </a:r>
          </a:p>
          <a:p>
            <a:pPr lvl="1"/>
            <a:r>
              <a:rPr lang="en-US" sz="2000" dirty="0">
                <a:solidFill>
                  <a:srgbClr val="C00000"/>
                </a:solidFill>
              </a:rPr>
              <a:t>Resolution</a:t>
            </a:r>
            <a:r>
              <a:rPr lang="en-US" sz="2000" dirty="0"/>
              <a:t> is the smallest spectrum step based on which the whole bandwidth range is quantized. </a:t>
            </a:r>
          </a:p>
          <a:p>
            <a:pPr lvl="1"/>
            <a:r>
              <a:rPr lang="en-US" sz="2000" dirty="0">
                <a:solidFill>
                  <a:srgbClr val="C00000"/>
                </a:solidFill>
              </a:rPr>
              <a:t>Real-time capability </a:t>
            </a:r>
            <a:r>
              <a:rPr lang="en-US" sz="2000" dirty="0"/>
              <a:t>is the time taken for a CR to reliably sense the environment and then make adaptive decisions. Thumb rule is the sensing latency should be less than coherence time of the channel. (Assumption: Time varying channel)</a:t>
            </a:r>
          </a:p>
          <a:p>
            <a:pPr lvl="1"/>
            <a:r>
              <a:rPr lang="en-US" sz="2000" dirty="0"/>
              <a:t>The spectrum sensing algorithm design is essentially to find an optimized tradeoff between these metrics.</a:t>
            </a:r>
          </a:p>
          <a:p>
            <a:pPr lvl="1"/>
            <a:r>
              <a:rPr lang="en-US" sz="2000" dirty="0"/>
              <a:t>All non-cooperative sensing comes under physical-layer sensing methods</a:t>
            </a:r>
          </a:p>
          <a:p>
            <a:endParaRPr lang="en-IN" dirty="0"/>
          </a:p>
        </p:txBody>
      </p:sp>
      <p:sp>
        <p:nvSpPr>
          <p:cNvPr id="4" name="Footer Placeholder 3">
            <a:extLst>
              <a:ext uri="{FF2B5EF4-FFF2-40B4-BE49-F238E27FC236}">
                <a16:creationId xmlns:a16="http://schemas.microsoft.com/office/drawing/2014/main" id="{F2D15833-71D1-42B3-A4FA-A15AA65799D9}"/>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615E80E7-73DA-49D0-950A-BEE58D93CD4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9201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B9D0-4722-440E-A47A-FA79B410B066}"/>
              </a:ext>
            </a:extLst>
          </p:cNvPr>
          <p:cNvSpPr>
            <a:spLocks noGrp="1"/>
          </p:cNvSpPr>
          <p:nvPr>
            <p:ph type="title"/>
          </p:nvPr>
        </p:nvSpPr>
        <p:spPr>
          <a:xfrm>
            <a:off x="1676400" y="633575"/>
            <a:ext cx="10515600" cy="831663"/>
          </a:xfrm>
        </p:spPr>
        <p:txBody>
          <a:bodyPr/>
          <a:lstStyle/>
          <a:p>
            <a:r>
              <a:rPr lang="en-IN" dirty="0">
                <a:solidFill>
                  <a:srgbClr val="00B050"/>
                </a:solidFill>
              </a:rPr>
              <a:t>1a. Spectrum Sensing – Cross Layer </a:t>
            </a:r>
          </a:p>
        </p:txBody>
      </p:sp>
      <p:sp>
        <p:nvSpPr>
          <p:cNvPr id="3" name="Content Placeholder 2">
            <a:extLst>
              <a:ext uri="{FF2B5EF4-FFF2-40B4-BE49-F238E27FC236}">
                <a16:creationId xmlns:a16="http://schemas.microsoft.com/office/drawing/2014/main" id="{26939F12-8020-414F-8B13-6CA59DEB41AE}"/>
              </a:ext>
            </a:extLst>
          </p:cNvPr>
          <p:cNvSpPr>
            <a:spLocks noGrp="1"/>
          </p:cNvSpPr>
          <p:nvPr>
            <p:ph idx="1"/>
          </p:nvPr>
        </p:nvSpPr>
        <p:spPr>
          <a:xfrm>
            <a:off x="1141411" y="1389931"/>
            <a:ext cx="10515600" cy="4351338"/>
          </a:xfrm>
        </p:spPr>
        <p:txBody>
          <a:bodyPr>
            <a:normAutofit fontScale="92500" lnSpcReduction="20000"/>
          </a:bodyPr>
          <a:lstStyle/>
          <a:p>
            <a:pPr marL="0" indent="0">
              <a:buNone/>
            </a:pPr>
            <a:r>
              <a:rPr lang="en-IN" sz="2800" b="1" dirty="0">
                <a:solidFill>
                  <a:schemeClr val="tx1">
                    <a:lumMod val="50000"/>
                    <a:lumOff val="50000"/>
                  </a:schemeClr>
                </a:solidFill>
              </a:rPr>
              <a:t>B. Cooperative Spectrum Sensing</a:t>
            </a:r>
          </a:p>
          <a:p>
            <a:pPr algn="just"/>
            <a:r>
              <a:rPr lang="en-US" sz="2400" dirty="0"/>
              <a:t>A more promising solution is to allow the sensing information to be shared among local cognitive users so that the spectrum sensing is performed collectively rather than individually across different network layers. </a:t>
            </a:r>
          </a:p>
          <a:p>
            <a:pPr algn="just"/>
            <a:r>
              <a:rPr lang="en-US" sz="2400" dirty="0"/>
              <a:t>The obtained physical-layer spectrum usage status is reported to the MAC layer. The </a:t>
            </a:r>
            <a:r>
              <a:rPr lang="en-US" sz="2400" dirty="0">
                <a:solidFill>
                  <a:srgbClr val="C00000"/>
                </a:solidFill>
              </a:rPr>
              <a:t>MAC</a:t>
            </a:r>
            <a:r>
              <a:rPr lang="en-US" sz="2400" dirty="0"/>
              <a:t> will then allocate the available spectrum to establish a safe CR link.</a:t>
            </a:r>
          </a:p>
          <a:p>
            <a:pPr algn="just"/>
            <a:r>
              <a:rPr lang="en-US" sz="2400" dirty="0"/>
              <a:t>Cooperative sensing will reduce the probability of interference to a primary user and in turn alleviate the problem of detecting the primary user. </a:t>
            </a:r>
          </a:p>
          <a:p>
            <a:pPr algn="just"/>
            <a:r>
              <a:rPr lang="en-US" sz="2400" dirty="0"/>
              <a:t>In cooperative sensing we rely on the variability of signal strengths at various locations.</a:t>
            </a:r>
          </a:p>
          <a:p>
            <a:pPr marL="0" indent="0" algn="just">
              <a:buNone/>
            </a:pPr>
            <a:r>
              <a:rPr lang="en-US" sz="2600" dirty="0"/>
              <a:t>Spectrum sensing is best addressed as a cross-layer design problem.</a:t>
            </a:r>
          </a:p>
          <a:p>
            <a:pPr algn="just"/>
            <a:endParaRPr lang="en-IN" sz="2400" dirty="0"/>
          </a:p>
        </p:txBody>
      </p:sp>
      <p:sp>
        <p:nvSpPr>
          <p:cNvPr id="4" name="Footer Placeholder 3">
            <a:extLst>
              <a:ext uri="{FF2B5EF4-FFF2-40B4-BE49-F238E27FC236}">
                <a16:creationId xmlns:a16="http://schemas.microsoft.com/office/drawing/2014/main" id="{DC1F6C48-3901-426F-9B52-F31ADF98774E}"/>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DE1AE22E-B20F-4715-A34E-8E0960F0B94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05956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7618-BE81-4BEE-8FB1-3E31E34DCA52}"/>
              </a:ext>
            </a:extLst>
          </p:cNvPr>
          <p:cNvSpPr>
            <a:spLocks noGrp="1"/>
          </p:cNvSpPr>
          <p:nvPr>
            <p:ph type="title"/>
          </p:nvPr>
        </p:nvSpPr>
        <p:spPr>
          <a:xfrm>
            <a:off x="1676400" y="600714"/>
            <a:ext cx="10515600" cy="721553"/>
          </a:xfrm>
        </p:spPr>
        <p:txBody>
          <a:bodyPr/>
          <a:lstStyle/>
          <a:p>
            <a:r>
              <a:rPr lang="en-US" dirty="0">
                <a:solidFill>
                  <a:srgbClr val="00B050"/>
                </a:solidFill>
              </a:rPr>
              <a:t>2. Spectrum decision</a:t>
            </a:r>
            <a:endParaRPr lang="en-IN" dirty="0"/>
          </a:p>
        </p:txBody>
      </p:sp>
      <p:sp>
        <p:nvSpPr>
          <p:cNvPr id="3" name="Content Placeholder 2">
            <a:extLst>
              <a:ext uri="{FF2B5EF4-FFF2-40B4-BE49-F238E27FC236}">
                <a16:creationId xmlns:a16="http://schemas.microsoft.com/office/drawing/2014/main" id="{4F46987E-4EEA-47A6-89EC-AA95CC7158A6}"/>
              </a:ext>
            </a:extLst>
          </p:cNvPr>
          <p:cNvSpPr>
            <a:spLocks noGrp="1"/>
          </p:cNvSpPr>
          <p:nvPr>
            <p:ph idx="1"/>
          </p:nvPr>
        </p:nvSpPr>
        <p:spPr>
          <a:xfrm>
            <a:off x="1415562" y="1308869"/>
            <a:ext cx="9360876" cy="4557359"/>
          </a:xfrm>
        </p:spPr>
        <p:txBody>
          <a:bodyPr>
            <a:normAutofit/>
          </a:bodyPr>
          <a:lstStyle/>
          <a:p>
            <a:pPr marL="0" indent="0" algn="just">
              <a:buNone/>
            </a:pPr>
            <a:r>
              <a:rPr lang="en-US" sz="2200" dirty="0"/>
              <a:t>SPECTRUM DECISION: CR networks require the capability to decide which is the best spectrum band among the available bands according to the QoS requirements of the applications. </a:t>
            </a:r>
          </a:p>
          <a:p>
            <a:pPr marL="0" indent="0" algn="just">
              <a:buNone/>
            </a:pPr>
            <a:r>
              <a:rPr lang="en-US" sz="2200" dirty="0"/>
              <a:t>Spectrum decision is closely related to the channel characteristics and operations of primary users. Furthermore, spectrum decision is affected by the activities of other CR users in the network. </a:t>
            </a:r>
          </a:p>
          <a:p>
            <a:pPr algn="just">
              <a:buFont typeface="Courier New" panose="02070309020205020404" pitchFamily="49" charset="0"/>
              <a:buChar char="o"/>
            </a:pPr>
            <a:r>
              <a:rPr lang="en-US" sz="2200" dirty="0">
                <a:solidFill>
                  <a:srgbClr val="C00000"/>
                </a:solidFill>
              </a:rPr>
              <a:t>Step ONE: </a:t>
            </a:r>
            <a:r>
              <a:rPr lang="en-US" sz="2200" dirty="0"/>
              <a:t>Each spectrum band is characterized, based on not only local observations of CR users but also statistical information of primary networks. </a:t>
            </a:r>
          </a:p>
          <a:p>
            <a:pPr algn="just">
              <a:buFont typeface="Courier New" panose="02070309020205020404" pitchFamily="49" charset="0"/>
              <a:buChar char="o"/>
            </a:pPr>
            <a:r>
              <a:rPr lang="en-US" sz="2200" dirty="0">
                <a:solidFill>
                  <a:srgbClr val="C00000"/>
                </a:solidFill>
              </a:rPr>
              <a:t>Step TWO:  </a:t>
            </a:r>
            <a:r>
              <a:rPr lang="en-US" sz="2200" dirty="0"/>
              <a:t>Based on this characterization, the most appropriate spectrum band can be chosen. </a:t>
            </a:r>
          </a:p>
        </p:txBody>
      </p:sp>
      <p:sp>
        <p:nvSpPr>
          <p:cNvPr id="4" name="Footer Placeholder 3">
            <a:extLst>
              <a:ext uri="{FF2B5EF4-FFF2-40B4-BE49-F238E27FC236}">
                <a16:creationId xmlns:a16="http://schemas.microsoft.com/office/drawing/2014/main" id="{3C696E64-B902-49F8-9FC0-E63109D0BBF1}"/>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3791F6D6-D0D3-4B68-A127-61AF999BD4E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4527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3DAC-BC9E-4089-A000-2777BC3E7A23}"/>
              </a:ext>
            </a:extLst>
          </p:cNvPr>
          <p:cNvSpPr>
            <a:spLocks noGrp="1"/>
          </p:cNvSpPr>
          <p:nvPr>
            <p:ph type="title"/>
          </p:nvPr>
        </p:nvSpPr>
        <p:spPr>
          <a:xfrm>
            <a:off x="1676400" y="607107"/>
            <a:ext cx="10515600" cy="761310"/>
          </a:xfrm>
        </p:spPr>
        <p:txBody>
          <a:bodyPr>
            <a:normAutofit/>
          </a:bodyPr>
          <a:lstStyle/>
          <a:p>
            <a:r>
              <a:rPr lang="en-US" dirty="0">
                <a:solidFill>
                  <a:srgbClr val="00B050"/>
                </a:solidFill>
              </a:rPr>
              <a:t>2.1 Channel Characteristics </a:t>
            </a:r>
            <a:endParaRPr lang="en-IN" b="1" dirty="0"/>
          </a:p>
        </p:txBody>
      </p:sp>
      <p:sp>
        <p:nvSpPr>
          <p:cNvPr id="3" name="Content Placeholder 2">
            <a:extLst>
              <a:ext uri="{FF2B5EF4-FFF2-40B4-BE49-F238E27FC236}">
                <a16:creationId xmlns:a16="http://schemas.microsoft.com/office/drawing/2014/main" id="{96483AE2-9B72-4F55-9E2D-058B6ECB00D2}"/>
              </a:ext>
            </a:extLst>
          </p:cNvPr>
          <p:cNvSpPr>
            <a:spLocks noGrp="1"/>
          </p:cNvSpPr>
          <p:nvPr>
            <p:ph idx="1"/>
          </p:nvPr>
        </p:nvSpPr>
        <p:spPr>
          <a:xfrm>
            <a:off x="1775812" y="1368417"/>
            <a:ext cx="8897632" cy="4351338"/>
          </a:xfrm>
        </p:spPr>
        <p:txBody>
          <a:bodyPr>
            <a:normAutofit/>
          </a:bodyPr>
          <a:lstStyle/>
          <a:p>
            <a:r>
              <a:rPr lang="en-US" sz="2200" dirty="0"/>
              <a:t>Spectrum holes characteristics vary over time, each spectrum hole should be characterized considering both the time-varying radio environment and spectrum parameters, such as operating frequency and bandwidth.</a:t>
            </a:r>
          </a:p>
          <a:p>
            <a:r>
              <a:rPr lang="en-US" sz="2200" dirty="0"/>
              <a:t>Essential parameters for a particular spectrum band as follows:</a:t>
            </a:r>
          </a:p>
          <a:p>
            <a:pPr lvl="1">
              <a:buFont typeface="Courier New" panose="02070309020205020404" pitchFamily="49" charset="0"/>
              <a:buChar char="o"/>
            </a:pPr>
            <a:r>
              <a:rPr lang="en-IN" sz="2200" dirty="0"/>
              <a:t>Interference</a:t>
            </a:r>
            <a:endParaRPr lang="en-US" sz="2200" dirty="0"/>
          </a:p>
          <a:p>
            <a:pPr lvl="1">
              <a:buFont typeface="Courier New" panose="02070309020205020404" pitchFamily="49" charset="0"/>
              <a:buChar char="o"/>
            </a:pPr>
            <a:r>
              <a:rPr lang="en-IN" sz="2200" dirty="0"/>
              <a:t>Path loss</a:t>
            </a:r>
            <a:endParaRPr lang="en-US" sz="2200" dirty="0"/>
          </a:p>
          <a:p>
            <a:pPr lvl="1">
              <a:buFont typeface="Courier New" panose="02070309020205020404" pitchFamily="49" charset="0"/>
              <a:buChar char="o"/>
            </a:pPr>
            <a:r>
              <a:rPr lang="en-IN" sz="2200" dirty="0"/>
              <a:t>Wireless link errors</a:t>
            </a:r>
            <a:endParaRPr lang="en-US" sz="2200" dirty="0"/>
          </a:p>
          <a:p>
            <a:pPr lvl="1">
              <a:buFont typeface="Courier New" panose="02070309020205020404" pitchFamily="49" charset="0"/>
              <a:buChar char="o"/>
            </a:pPr>
            <a:r>
              <a:rPr lang="en-IN" sz="2200" dirty="0"/>
              <a:t>Link layer delay</a:t>
            </a:r>
          </a:p>
        </p:txBody>
      </p:sp>
      <p:sp>
        <p:nvSpPr>
          <p:cNvPr id="4" name="Footer Placeholder 3">
            <a:extLst>
              <a:ext uri="{FF2B5EF4-FFF2-40B4-BE49-F238E27FC236}">
                <a16:creationId xmlns:a16="http://schemas.microsoft.com/office/drawing/2014/main" id="{8360A423-D1D2-40CE-90AA-DD7B5F234F63}"/>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B9D66079-19DE-422C-87F6-94B5486F142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5088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471D-74D4-469B-A393-170FBCF44963}"/>
              </a:ext>
            </a:extLst>
          </p:cNvPr>
          <p:cNvSpPr>
            <a:spLocks noGrp="1"/>
          </p:cNvSpPr>
          <p:nvPr>
            <p:ph type="title"/>
          </p:nvPr>
        </p:nvSpPr>
        <p:spPr>
          <a:xfrm>
            <a:off x="1676400" y="583063"/>
            <a:ext cx="10515600" cy="774562"/>
          </a:xfrm>
        </p:spPr>
        <p:txBody>
          <a:bodyPr>
            <a:normAutofit/>
          </a:bodyPr>
          <a:lstStyle/>
          <a:p>
            <a:r>
              <a:rPr lang="en-US" dirty="0">
                <a:solidFill>
                  <a:srgbClr val="00B050"/>
                </a:solidFill>
              </a:rPr>
              <a:t>2.2 Decision Procedure </a:t>
            </a:r>
            <a:endParaRPr lang="en-IN" dirty="0">
              <a:solidFill>
                <a:srgbClr val="00B050"/>
              </a:solidFill>
            </a:endParaRPr>
          </a:p>
        </p:txBody>
      </p:sp>
      <p:sp>
        <p:nvSpPr>
          <p:cNvPr id="3" name="Content Placeholder 2">
            <a:extLst>
              <a:ext uri="{FF2B5EF4-FFF2-40B4-BE49-F238E27FC236}">
                <a16:creationId xmlns:a16="http://schemas.microsoft.com/office/drawing/2014/main" id="{9CDC7446-E4F1-4F61-B31B-048694A4619A}"/>
              </a:ext>
            </a:extLst>
          </p:cNvPr>
          <p:cNvSpPr>
            <a:spLocks noGrp="1"/>
          </p:cNvSpPr>
          <p:nvPr>
            <p:ph idx="1"/>
          </p:nvPr>
        </p:nvSpPr>
        <p:spPr>
          <a:xfrm>
            <a:off x="1048646" y="1272575"/>
            <a:ext cx="10701130" cy="5239543"/>
          </a:xfrm>
        </p:spPr>
        <p:txBody>
          <a:bodyPr>
            <a:normAutofit lnSpcReduction="10000"/>
          </a:bodyPr>
          <a:lstStyle/>
          <a:p>
            <a:pPr algn="just"/>
            <a:r>
              <a:rPr lang="en-US" sz="2200" dirty="0"/>
              <a:t>After the available spectrum bands are characterized, the most appropriate spectrum band should be selected, considering the QoS requirements and spectrum characteristics. Accordingly, the transmission mode and bandwidth for the transmission can be reconfigured. </a:t>
            </a:r>
          </a:p>
          <a:p>
            <a:pPr algn="just"/>
            <a:r>
              <a:rPr lang="en-US" sz="2200" dirty="0"/>
              <a:t>To describe the dynamic nature of CR networks, a new metric — </a:t>
            </a:r>
            <a:r>
              <a:rPr lang="en-US" sz="2200" dirty="0">
                <a:solidFill>
                  <a:srgbClr val="C00000"/>
                </a:solidFill>
              </a:rPr>
              <a:t>primary user activity </a:t>
            </a:r>
            <a:r>
              <a:rPr lang="en-US" sz="2200" dirty="0"/>
              <a:t>— is proposed.</a:t>
            </a:r>
          </a:p>
          <a:p>
            <a:pPr algn="just"/>
            <a:r>
              <a:rPr lang="en-US" sz="2200" dirty="0"/>
              <a:t>It is defined as the probability of a primary user appearance during CR user transmission.</a:t>
            </a:r>
          </a:p>
          <a:p>
            <a:pPr lvl="1" algn="just">
              <a:buFont typeface="Wingdings" panose="05000000000000000000" pitchFamily="2" charset="2"/>
              <a:buChar char="q"/>
            </a:pPr>
            <a:r>
              <a:rPr lang="en-US" sz="1800" dirty="0"/>
              <a:t>Because there is no guarantee that a spectrum band will be available during the entire communication of a CR user, it is important to consider how often the primary user appears on the spectrum band.</a:t>
            </a:r>
          </a:p>
          <a:p>
            <a:pPr algn="just"/>
            <a:r>
              <a:rPr lang="en-US" sz="2200" dirty="0"/>
              <a:t>Due to the operation of primary networks, CR users cannot obtain a reliable communication channel for a long time period.</a:t>
            </a:r>
          </a:p>
          <a:p>
            <a:pPr algn="just"/>
            <a:r>
              <a:rPr lang="en-US" sz="2200" dirty="0"/>
              <a:t> Sometimes, CR users may not detect any single spectrum band to meet the user’s requirements</a:t>
            </a:r>
            <a:endParaRPr lang="en-IN" sz="2200" dirty="0"/>
          </a:p>
        </p:txBody>
      </p:sp>
      <p:sp>
        <p:nvSpPr>
          <p:cNvPr id="4" name="Footer Placeholder 3">
            <a:extLst>
              <a:ext uri="{FF2B5EF4-FFF2-40B4-BE49-F238E27FC236}">
                <a16:creationId xmlns:a16="http://schemas.microsoft.com/office/drawing/2014/main" id="{7E761686-3782-4D79-89B1-B2C3076D08EA}"/>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3BE7F752-95AB-410C-AEB4-70F4FD97300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53518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1137-A5E0-4F41-815A-DB7A307F956C}"/>
              </a:ext>
            </a:extLst>
          </p:cNvPr>
          <p:cNvSpPr>
            <a:spLocks noGrp="1"/>
          </p:cNvSpPr>
          <p:nvPr>
            <p:ph type="title"/>
          </p:nvPr>
        </p:nvSpPr>
        <p:spPr>
          <a:xfrm>
            <a:off x="1676400" y="595460"/>
            <a:ext cx="10515600" cy="768115"/>
          </a:xfrm>
        </p:spPr>
        <p:txBody>
          <a:bodyPr>
            <a:normAutofit/>
          </a:bodyPr>
          <a:lstStyle/>
          <a:p>
            <a:r>
              <a:rPr lang="en-IN" dirty="0">
                <a:solidFill>
                  <a:srgbClr val="00B050"/>
                </a:solidFill>
              </a:rPr>
              <a:t>3. Spectrum Sharing </a:t>
            </a:r>
          </a:p>
        </p:txBody>
      </p:sp>
      <p:sp>
        <p:nvSpPr>
          <p:cNvPr id="3" name="Content Placeholder 2">
            <a:extLst>
              <a:ext uri="{FF2B5EF4-FFF2-40B4-BE49-F238E27FC236}">
                <a16:creationId xmlns:a16="http://schemas.microsoft.com/office/drawing/2014/main" id="{E29C1E78-4542-43DB-B769-B44A349D0751}"/>
              </a:ext>
            </a:extLst>
          </p:cNvPr>
          <p:cNvSpPr>
            <a:spLocks noGrp="1"/>
          </p:cNvSpPr>
          <p:nvPr>
            <p:ph idx="1"/>
          </p:nvPr>
        </p:nvSpPr>
        <p:spPr>
          <a:xfrm>
            <a:off x="838200" y="1363575"/>
            <a:ext cx="10515600" cy="4772233"/>
          </a:xfrm>
        </p:spPr>
        <p:txBody>
          <a:bodyPr>
            <a:normAutofit/>
          </a:bodyPr>
          <a:lstStyle/>
          <a:p>
            <a:pPr algn="just"/>
            <a:r>
              <a:rPr lang="en-US" sz="2200" dirty="0"/>
              <a:t>The shared nature of the wireless channel requires the coordination of transmission attempts between CR users.</a:t>
            </a:r>
          </a:p>
          <a:p>
            <a:pPr algn="just"/>
            <a:r>
              <a:rPr lang="en-US" sz="2200" dirty="0"/>
              <a:t>Spectrum sharing should include much of the functionality of a </a:t>
            </a:r>
            <a:r>
              <a:rPr lang="en-US" sz="2200" dirty="0">
                <a:solidFill>
                  <a:srgbClr val="C00000"/>
                </a:solidFill>
              </a:rPr>
              <a:t>MAC</a:t>
            </a:r>
            <a:r>
              <a:rPr lang="en-US" sz="2200" dirty="0"/>
              <a:t> protocol. Moreover, the unique characteristics of CRs, such as the coexistence of CR users with licensed users and the wide range of available spectrum, incur substantially different challenges for spectrum sharing in CR networks. </a:t>
            </a:r>
          </a:p>
          <a:p>
            <a:pPr algn="just"/>
            <a:r>
              <a:rPr lang="en-US" sz="2200" dirty="0"/>
              <a:t>Spectrum can be classified by four aspects: </a:t>
            </a:r>
          </a:p>
          <a:p>
            <a:pPr lvl="1" algn="just">
              <a:lnSpc>
                <a:spcPct val="120000"/>
              </a:lnSpc>
              <a:spcBef>
                <a:spcPts val="0"/>
              </a:spcBef>
              <a:buFont typeface="Courier New" panose="02070309020205020404" pitchFamily="49" charset="0"/>
              <a:buChar char="o"/>
            </a:pPr>
            <a:r>
              <a:rPr lang="en-US" sz="2000" dirty="0"/>
              <a:t>The architecture,</a:t>
            </a:r>
          </a:p>
          <a:p>
            <a:pPr lvl="1" algn="just">
              <a:lnSpc>
                <a:spcPct val="120000"/>
              </a:lnSpc>
              <a:spcBef>
                <a:spcPts val="0"/>
              </a:spcBef>
              <a:buFont typeface="Courier New" panose="02070309020205020404" pitchFamily="49" charset="0"/>
              <a:buChar char="o"/>
            </a:pPr>
            <a:r>
              <a:rPr lang="en-US" sz="2000" dirty="0"/>
              <a:t>Spectrum allocation behavior, </a:t>
            </a:r>
          </a:p>
          <a:p>
            <a:pPr lvl="1" algn="just">
              <a:lnSpc>
                <a:spcPct val="120000"/>
              </a:lnSpc>
              <a:spcBef>
                <a:spcPts val="0"/>
              </a:spcBef>
              <a:buFont typeface="Courier New" panose="02070309020205020404" pitchFamily="49" charset="0"/>
              <a:buChar char="o"/>
            </a:pPr>
            <a:r>
              <a:rPr lang="en-US" sz="2000" dirty="0"/>
              <a:t>Spectrum access technique, </a:t>
            </a:r>
          </a:p>
          <a:p>
            <a:pPr lvl="1" algn="just">
              <a:lnSpc>
                <a:spcPct val="120000"/>
              </a:lnSpc>
              <a:spcBef>
                <a:spcPts val="0"/>
              </a:spcBef>
              <a:buFont typeface="Courier New" panose="02070309020205020404" pitchFamily="49" charset="0"/>
              <a:buChar char="o"/>
            </a:pPr>
            <a:r>
              <a:rPr lang="en-US" sz="2000" dirty="0"/>
              <a:t>Scope.</a:t>
            </a:r>
            <a:endParaRPr lang="en-IN" sz="2000" dirty="0"/>
          </a:p>
        </p:txBody>
      </p:sp>
      <p:sp>
        <p:nvSpPr>
          <p:cNvPr id="4" name="Footer Placeholder 3">
            <a:extLst>
              <a:ext uri="{FF2B5EF4-FFF2-40B4-BE49-F238E27FC236}">
                <a16:creationId xmlns:a16="http://schemas.microsoft.com/office/drawing/2014/main" id="{B2DFDE0D-5B79-40E9-A9B2-55B9E994A18E}"/>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7B9F0515-4ABE-4BDC-8D2F-2A11E776BE1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4612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A65B-EA86-4ECA-8F14-D30E629ECC55}"/>
              </a:ext>
            </a:extLst>
          </p:cNvPr>
          <p:cNvSpPr>
            <a:spLocks noGrp="1"/>
          </p:cNvSpPr>
          <p:nvPr>
            <p:ph type="title"/>
          </p:nvPr>
        </p:nvSpPr>
        <p:spPr>
          <a:xfrm>
            <a:off x="1575582" y="807511"/>
            <a:ext cx="10406571" cy="785818"/>
          </a:xfrm>
        </p:spPr>
        <p:txBody>
          <a:bodyPr>
            <a:noAutofit/>
          </a:bodyPr>
          <a:lstStyle/>
          <a:p>
            <a:r>
              <a:rPr lang="en-US" dirty="0">
                <a:solidFill>
                  <a:srgbClr val="00B050"/>
                </a:solidFill>
              </a:rPr>
              <a:t>3. Classification Spectrum Sharing Techniques</a:t>
            </a:r>
            <a:endParaRPr lang="en-IN" dirty="0">
              <a:solidFill>
                <a:srgbClr val="00B050"/>
              </a:solidFill>
            </a:endParaRPr>
          </a:p>
        </p:txBody>
      </p:sp>
      <p:sp>
        <p:nvSpPr>
          <p:cNvPr id="3" name="Content Placeholder 2">
            <a:extLst>
              <a:ext uri="{FF2B5EF4-FFF2-40B4-BE49-F238E27FC236}">
                <a16:creationId xmlns:a16="http://schemas.microsoft.com/office/drawing/2014/main" id="{B9EF0882-30F5-41A9-A311-08659FED35D9}"/>
              </a:ext>
            </a:extLst>
          </p:cNvPr>
          <p:cNvSpPr>
            <a:spLocks noGrp="1"/>
          </p:cNvSpPr>
          <p:nvPr>
            <p:ph idx="1"/>
          </p:nvPr>
        </p:nvSpPr>
        <p:spPr>
          <a:xfrm>
            <a:off x="620906" y="1937010"/>
            <a:ext cx="5667352" cy="3732270"/>
          </a:xfrm>
          <a:solidFill>
            <a:schemeClr val="accent2">
              <a:lumMod val="20000"/>
              <a:lumOff val="80000"/>
            </a:schemeClr>
          </a:solidFill>
        </p:spPr>
        <p:txBody>
          <a:bodyPr>
            <a:noAutofit/>
          </a:bodyPr>
          <a:lstStyle/>
          <a:p>
            <a:pPr marL="0" indent="0" defTabSz="914400">
              <a:lnSpc>
                <a:spcPct val="90000"/>
              </a:lnSpc>
              <a:buNone/>
            </a:pPr>
            <a:r>
              <a:rPr lang="en-IN" sz="2400" b="1" dirty="0">
                <a:solidFill>
                  <a:schemeClr val="tx1"/>
                </a:solidFill>
              </a:rPr>
              <a:t>TYPE 1</a:t>
            </a:r>
          </a:p>
          <a:p>
            <a:pPr marL="914400" lvl="1" indent="-457200" defTabSz="914400">
              <a:lnSpc>
                <a:spcPct val="90000"/>
              </a:lnSpc>
              <a:buFont typeface="+mj-lt"/>
              <a:buAutoNum type="arabicPeriod"/>
            </a:pPr>
            <a:r>
              <a:rPr lang="en-IN" sz="2400" dirty="0">
                <a:solidFill>
                  <a:schemeClr val="tx1"/>
                </a:solidFill>
              </a:rPr>
              <a:t>Centralized spectrum sharing</a:t>
            </a:r>
          </a:p>
          <a:p>
            <a:pPr marL="914400" lvl="1" indent="-457200" defTabSz="914400">
              <a:lnSpc>
                <a:spcPct val="90000"/>
              </a:lnSpc>
              <a:buFont typeface="+mj-lt"/>
              <a:buAutoNum type="arabicPeriod"/>
            </a:pPr>
            <a:r>
              <a:rPr lang="en-IN" sz="2400" dirty="0">
                <a:solidFill>
                  <a:schemeClr val="tx1"/>
                </a:solidFill>
              </a:rPr>
              <a:t>Distributed spectrum sharing</a:t>
            </a:r>
          </a:p>
          <a:p>
            <a:pPr marL="457200" lvl="1" indent="0" defTabSz="914400">
              <a:lnSpc>
                <a:spcPct val="90000"/>
              </a:lnSpc>
              <a:buNone/>
            </a:pPr>
            <a:endParaRPr lang="en-IN" sz="2400" b="1" dirty="0">
              <a:solidFill>
                <a:schemeClr val="tx1"/>
              </a:solidFill>
            </a:endParaRPr>
          </a:p>
          <a:p>
            <a:pPr marL="0" indent="0" defTabSz="914400">
              <a:lnSpc>
                <a:spcPct val="90000"/>
              </a:lnSpc>
              <a:buNone/>
            </a:pPr>
            <a:r>
              <a:rPr lang="en-IN" sz="2400" b="1" dirty="0">
                <a:solidFill>
                  <a:schemeClr val="tx1"/>
                </a:solidFill>
              </a:rPr>
              <a:t>TYPE 2</a:t>
            </a:r>
          </a:p>
          <a:p>
            <a:pPr marL="914400" lvl="1" indent="-457200" defTabSz="914400">
              <a:lnSpc>
                <a:spcPct val="90000"/>
              </a:lnSpc>
              <a:buFont typeface="+mj-lt"/>
              <a:buAutoNum type="arabicPeriod"/>
            </a:pPr>
            <a:r>
              <a:rPr lang="en-IN" sz="2400" dirty="0">
                <a:solidFill>
                  <a:schemeClr val="tx1"/>
                </a:solidFill>
              </a:rPr>
              <a:t>Cooperative spectrum sharing</a:t>
            </a:r>
          </a:p>
          <a:p>
            <a:pPr marL="914400" lvl="1" indent="-457200" defTabSz="914400">
              <a:lnSpc>
                <a:spcPct val="90000"/>
              </a:lnSpc>
              <a:buFont typeface="+mj-lt"/>
              <a:buAutoNum type="arabicPeriod"/>
            </a:pPr>
            <a:r>
              <a:rPr lang="en-IN" sz="2400" dirty="0">
                <a:solidFill>
                  <a:schemeClr val="tx1"/>
                </a:solidFill>
              </a:rPr>
              <a:t>Non-cooperative spectrum sharing</a:t>
            </a:r>
          </a:p>
        </p:txBody>
      </p:sp>
      <p:sp>
        <p:nvSpPr>
          <p:cNvPr id="4" name="Content Placeholder 2">
            <a:extLst>
              <a:ext uri="{FF2B5EF4-FFF2-40B4-BE49-F238E27FC236}">
                <a16:creationId xmlns:a16="http://schemas.microsoft.com/office/drawing/2014/main" id="{3BB5519F-0F19-499C-8CEE-AA0A654A52AD}"/>
              </a:ext>
            </a:extLst>
          </p:cNvPr>
          <p:cNvSpPr txBox="1">
            <a:spLocks/>
          </p:cNvSpPr>
          <p:nvPr/>
        </p:nvSpPr>
        <p:spPr>
          <a:xfrm>
            <a:off x="6203850" y="1951078"/>
            <a:ext cx="5778303" cy="3450916"/>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t>TYPE 3</a:t>
            </a:r>
          </a:p>
          <a:p>
            <a:pPr marL="914400" lvl="1" indent="-457200">
              <a:spcBef>
                <a:spcPts val="1000"/>
              </a:spcBef>
              <a:buFont typeface="+mj-lt"/>
              <a:buAutoNum type="arabicPeriod"/>
            </a:pPr>
            <a:r>
              <a:rPr lang="en-IN" dirty="0"/>
              <a:t>Overlay spectrum sharing</a:t>
            </a:r>
          </a:p>
          <a:p>
            <a:pPr marL="914400" lvl="1" indent="-457200">
              <a:spcBef>
                <a:spcPts val="1000"/>
              </a:spcBef>
              <a:buFont typeface="+mj-lt"/>
              <a:buAutoNum type="arabicPeriod"/>
            </a:pPr>
            <a:r>
              <a:rPr lang="en-IN" dirty="0"/>
              <a:t>Underlay spectrum sharing</a:t>
            </a:r>
          </a:p>
          <a:p>
            <a:pPr marL="457200" lvl="1" indent="0">
              <a:buNone/>
            </a:pPr>
            <a:endParaRPr lang="en-IN" dirty="0"/>
          </a:p>
          <a:p>
            <a:pPr marL="0" indent="0">
              <a:buFont typeface="Arial" panose="020B0604020202020204" pitchFamily="34" charset="0"/>
              <a:buNone/>
            </a:pPr>
            <a:r>
              <a:rPr lang="en-IN" sz="2400" b="1" dirty="0"/>
              <a:t>TYPE 4</a:t>
            </a:r>
          </a:p>
          <a:p>
            <a:pPr marL="914400" lvl="1" indent="-457200">
              <a:spcBef>
                <a:spcPts val="1000"/>
              </a:spcBef>
              <a:buFont typeface="+mj-lt"/>
              <a:buAutoNum type="arabicPeriod"/>
            </a:pPr>
            <a:r>
              <a:rPr lang="en-IN" dirty="0"/>
              <a:t> </a:t>
            </a:r>
            <a:r>
              <a:rPr lang="en-IN" dirty="0" err="1"/>
              <a:t>Intranetwork</a:t>
            </a:r>
            <a:r>
              <a:rPr lang="en-IN" dirty="0"/>
              <a:t> spectrum sharing</a:t>
            </a:r>
          </a:p>
          <a:p>
            <a:pPr marL="914400" lvl="1" indent="-457200">
              <a:spcBef>
                <a:spcPts val="1000"/>
              </a:spcBef>
              <a:buFont typeface="+mj-lt"/>
              <a:buAutoNum type="arabicPeriod"/>
            </a:pPr>
            <a:r>
              <a:rPr lang="en-IN" dirty="0"/>
              <a:t> Internetwork spectrum sharing</a:t>
            </a:r>
          </a:p>
        </p:txBody>
      </p:sp>
      <p:sp>
        <p:nvSpPr>
          <p:cNvPr id="5" name="Footer Placeholder 4">
            <a:extLst>
              <a:ext uri="{FF2B5EF4-FFF2-40B4-BE49-F238E27FC236}">
                <a16:creationId xmlns:a16="http://schemas.microsoft.com/office/drawing/2014/main" id="{7F43647A-0133-49AC-9166-A195879A2446}"/>
              </a:ext>
            </a:extLst>
          </p:cNvPr>
          <p:cNvSpPr>
            <a:spLocks noGrp="1"/>
          </p:cNvSpPr>
          <p:nvPr>
            <p:ph type="ftr" sz="quarter" idx="11"/>
          </p:nvPr>
        </p:nvSpPr>
        <p:spPr/>
        <p:txBody>
          <a:bodyPr/>
          <a:lstStyle/>
          <a:p>
            <a:r>
              <a:rPr lang="en-US" dirty="0"/>
              <a:t>18ECE220T - UNIT 4</a:t>
            </a:r>
          </a:p>
        </p:txBody>
      </p:sp>
      <p:sp>
        <p:nvSpPr>
          <p:cNvPr id="6" name="Slide Number Placeholder 5">
            <a:extLst>
              <a:ext uri="{FF2B5EF4-FFF2-40B4-BE49-F238E27FC236}">
                <a16:creationId xmlns:a16="http://schemas.microsoft.com/office/drawing/2014/main" id="{C4394963-B6A9-4D22-87D4-6F6D0D615D0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4323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99026" y="1059187"/>
            <a:ext cx="8911687" cy="3920776"/>
          </a:xfrm>
        </p:spPr>
        <p:txBody>
          <a:bodyPr>
            <a:normAutofit/>
          </a:bodyPr>
          <a:lstStyle/>
          <a:p>
            <a:pPr algn="ctr"/>
            <a:r>
              <a:rPr lang="en-US" sz="6700" b="1" dirty="0">
                <a:solidFill>
                  <a:srgbClr val="FFC000"/>
                </a:solidFill>
                <a:latin typeface="Bookman Old Style" panose="02050604050505020204" pitchFamily="18" charset="0"/>
              </a:rPr>
              <a:t>S </a:t>
            </a:r>
            <a:r>
              <a:rPr lang="en-US" sz="6700" dirty="0">
                <a:solidFill>
                  <a:srgbClr val="FFC000"/>
                </a:solidFill>
              </a:rPr>
              <a:t>–</a:t>
            </a:r>
            <a:r>
              <a:rPr lang="en-US" sz="6700" b="1" dirty="0">
                <a:solidFill>
                  <a:srgbClr val="FFC000"/>
                </a:solidFill>
                <a:latin typeface="Bookman Old Style" panose="02050604050505020204" pitchFamily="18" charset="0"/>
              </a:rPr>
              <a:t> 8, 9</a:t>
            </a:r>
            <a:br>
              <a:rPr lang="en-US" sz="4400" b="1" dirty="0">
                <a:solidFill>
                  <a:schemeClr val="tx2">
                    <a:lumMod val="60000"/>
                    <a:lumOff val="40000"/>
                  </a:schemeClr>
                </a:solidFill>
                <a:latin typeface="Bookman Old Style" panose="02050604050505020204" pitchFamily="18" charset="0"/>
              </a:rPr>
            </a:br>
            <a:br>
              <a:rPr lang="en-US" sz="3200" dirty="0"/>
            </a:br>
            <a:r>
              <a:rPr lang="en-US" sz="3200" dirty="0"/>
              <a:t> </a:t>
            </a:r>
            <a:r>
              <a:rPr lang="en-US" dirty="0"/>
              <a:t>Spectrum Management</a:t>
            </a:r>
            <a:br>
              <a:rPr lang="en-US" dirty="0"/>
            </a:br>
            <a:br>
              <a:rPr lang="en-US" dirty="0"/>
            </a:br>
            <a:r>
              <a:rPr lang="en-US" sz="3200" dirty="0"/>
              <a:t> </a:t>
            </a:r>
            <a:endParaRPr lang="en-IN" sz="3200" dirty="0"/>
          </a:p>
        </p:txBody>
      </p:sp>
      <p:sp>
        <p:nvSpPr>
          <p:cNvPr id="3" name="Footer Placeholder 2">
            <a:extLst>
              <a:ext uri="{FF2B5EF4-FFF2-40B4-BE49-F238E27FC236}">
                <a16:creationId xmlns:a16="http://schemas.microsoft.com/office/drawing/2014/main" id="{54C67456-6818-41F7-9735-3F9648573ABA}"/>
              </a:ext>
            </a:extLst>
          </p:cNvPr>
          <p:cNvSpPr>
            <a:spLocks noGrp="1"/>
          </p:cNvSpPr>
          <p:nvPr>
            <p:ph type="ftr" sz="quarter" idx="11"/>
          </p:nvPr>
        </p:nvSpPr>
        <p:spPr/>
        <p:txBody>
          <a:bodyPr/>
          <a:lstStyle/>
          <a:p>
            <a:r>
              <a:rPr lang="en-US"/>
              <a:t>18ECE220T - UNIT 4</a:t>
            </a:r>
            <a:endParaRPr lang="en-US" dirty="0"/>
          </a:p>
        </p:txBody>
      </p:sp>
      <p:sp>
        <p:nvSpPr>
          <p:cNvPr id="4" name="Slide Number Placeholder 3">
            <a:extLst>
              <a:ext uri="{FF2B5EF4-FFF2-40B4-BE49-F238E27FC236}">
                <a16:creationId xmlns:a16="http://schemas.microsoft.com/office/drawing/2014/main" id="{606D25F8-4139-4ECF-B68D-35E59EF1C1C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52108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6CF4-F1F4-4165-BE16-57B1761079A8}"/>
              </a:ext>
            </a:extLst>
          </p:cNvPr>
          <p:cNvSpPr>
            <a:spLocks noGrp="1"/>
          </p:cNvSpPr>
          <p:nvPr>
            <p:ph type="title"/>
          </p:nvPr>
        </p:nvSpPr>
        <p:spPr>
          <a:xfrm>
            <a:off x="1527517" y="244443"/>
            <a:ext cx="10515600" cy="1086678"/>
          </a:xfrm>
        </p:spPr>
        <p:txBody>
          <a:bodyPr>
            <a:noAutofit/>
          </a:bodyPr>
          <a:lstStyle/>
          <a:p>
            <a:r>
              <a:rPr lang="en-IN" dirty="0">
                <a:solidFill>
                  <a:srgbClr val="00B050"/>
                </a:solidFill>
              </a:rPr>
              <a:t>TYPE 1 (Spectrum Sharing Technique)</a:t>
            </a:r>
            <a:br>
              <a:rPr lang="en-IN" dirty="0">
                <a:solidFill>
                  <a:srgbClr val="00B050"/>
                </a:solidFill>
              </a:rPr>
            </a:br>
            <a:endParaRPr lang="en-IN" dirty="0">
              <a:solidFill>
                <a:srgbClr val="00B050"/>
              </a:solidFill>
            </a:endParaRPr>
          </a:p>
        </p:txBody>
      </p:sp>
      <p:sp>
        <p:nvSpPr>
          <p:cNvPr id="3" name="Content Placeholder 2">
            <a:extLst>
              <a:ext uri="{FF2B5EF4-FFF2-40B4-BE49-F238E27FC236}">
                <a16:creationId xmlns:a16="http://schemas.microsoft.com/office/drawing/2014/main" id="{2186B5C8-37E6-4891-8302-FB63D8A0AD12}"/>
              </a:ext>
            </a:extLst>
          </p:cNvPr>
          <p:cNvSpPr>
            <a:spLocks noGrp="1"/>
          </p:cNvSpPr>
          <p:nvPr>
            <p:ph idx="1"/>
          </p:nvPr>
        </p:nvSpPr>
        <p:spPr>
          <a:xfrm>
            <a:off x="921695" y="1179700"/>
            <a:ext cx="11121422" cy="5007069"/>
          </a:xfrm>
        </p:spPr>
        <p:txBody>
          <a:bodyPr>
            <a:normAutofit fontScale="92500" lnSpcReduction="10000"/>
          </a:bodyPr>
          <a:lstStyle/>
          <a:p>
            <a:pPr marL="0" indent="0">
              <a:buNone/>
            </a:pPr>
            <a:r>
              <a:rPr lang="en-US" sz="2600" b="1" dirty="0">
                <a:solidFill>
                  <a:schemeClr val="accent1">
                    <a:lumMod val="60000"/>
                    <a:lumOff val="40000"/>
                  </a:schemeClr>
                </a:solidFill>
              </a:rPr>
              <a:t>A. Centralized spectrum sharing</a:t>
            </a:r>
          </a:p>
          <a:p>
            <a:pPr lvl="1">
              <a:buFont typeface="Courier New" panose="02070309020205020404" pitchFamily="49" charset="0"/>
              <a:buChar char="o"/>
            </a:pPr>
            <a:r>
              <a:rPr lang="en-US" sz="2200" dirty="0"/>
              <a:t>The spectrum allocation and access procedures are controlled by a central entity. </a:t>
            </a:r>
          </a:p>
          <a:p>
            <a:pPr lvl="1">
              <a:buFont typeface="Courier New" panose="02070309020205020404" pitchFamily="49" charset="0"/>
              <a:buChar char="o"/>
            </a:pPr>
            <a:r>
              <a:rPr lang="en-US" sz="2200" dirty="0"/>
              <a:t>A distributed sensing procedure is used make spectrum measurements  and forward it to the central entity. Using this a spectrum allocation map is constructed. </a:t>
            </a:r>
          </a:p>
          <a:p>
            <a:pPr lvl="1">
              <a:buFont typeface="Courier New" panose="02070309020205020404" pitchFamily="49" charset="0"/>
              <a:buChar char="o"/>
            </a:pPr>
            <a:r>
              <a:rPr lang="en-US" sz="2200" dirty="0"/>
              <a:t>Central entity can lease spectrum to users in a limited geographical region for a specific amount of time. Leasing leads competition for users.</a:t>
            </a:r>
          </a:p>
          <a:p>
            <a:pPr marL="0" indent="0">
              <a:buNone/>
            </a:pPr>
            <a:r>
              <a:rPr lang="en-US" sz="2600" b="1" dirty="0">
                <a:solidFill>
                  <a:schemeClr val="accent1">
                    <a:lumMod val="60000"/>
                    <a:lumOff val="40000"/>
                  </a:schemeClr>
                </a:solidFill>
              </a:rPr>
              <a:t>B. Distributed spectrum sharing</a:t>
            </a:r>
          </a:p>
          <a:p>
            <a:pPr lvl="1">
              <a:buFont typeface="Courier New" panose="02070309020205020404" pitchFamily="49" charset="0"/>
              <a:buChar char="o"/>
            </a:pPr>
            <a:r>
              <a:rPr lang="en-US" sz="2200" dirty="0"/>
              <a:t>Spectrum allocation and access are based on local (or possibly global) policies* that are performed by each node </a:t>
            </a:r>
            <a:r>
              <a:rPr lang="en-US" sz="2200" dirty="0" err="1"/>
              <a:t>distributively</a:t>
            </a:r>
            <a:r>
              <a:rPr lang="en-US" sz="2200" dirty="0"/>
              <a:t>. </a:t>
            </a:r>
          </a:p>
          <a:p>
            <a:pPr lvl="1">
              <a:spcBef>
                <a:spcPts val="800"/>
              </a:spcBef>
              <a:buFont typeface="Courier New" panose="02070309020205020404" pitchFamily="49" charset="0"/>
              <a:buChar char="o"/>
            </a:pPr>
            <a:r>
              <a:rPr lang="en-US" sz="2200" dirty="0"/>
              <a:t>Distributed solutions also are used between different networks such that a base station (BS) competes with its interferer BSs according to the QoS requirements of its users to allocate a portion of the spectrum.</a:t>
            </a:r>
          </a:p>
          <a:p>
            <a:pPr marL="0" indent="0">
              <a:buNone/>
            </a:pPr>
            <a:r>
              <a:rPr lang="en-IN" sz="1900" b="1" i="1" dirty="0"/>
              <a:t>*Policy – Set of rules</a:t>
            </a:r>
            <a:endParaRPr lang="en-US" sz="1900" b="1" i="1" dirty="0"/>
          </a:p>
        </p:txBody>
      </p:sp>
      <p:sp>
        <p:nvSpPr>
          <p:cNvPr id="4" name="Footer Placeholder 3">
            <a:extLst>
              <a:ext uri="{FF2B5EF4-FFF2-40B4-BE49-F238E27FC236}">
                <a16:creationId xmlns:a16="http://schemas.microsoft.com/office/drawing/2014/main" id="{5CED403F-1922-4DBC-A259-6E0B69690D62}"/>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F4BE13D1-7ABE-4954-BC08-71822A565AA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933566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0E49-BFA8-4CDE-9339-0F23DDB1901C}"/>
              </a:ext>
            </a:extLst>
          </p:cNvPr>
          <p:cNvSpPr>
            <a:spLocks noGrp="1"/>
          </p:cNvSpPr>
          <p:nvPr>
            <p:ph type="title"/>
          </p:nvPr>
        </p:nvSpPr>
        <p:spPr>
          <a:xfrm>
            <a:off x="1676400" y="516802"/>
            <a:ext cx="10515600" cy="907084"/>
          </a:xfrm>
        </p:spPr>
        <p:txBody>
          <a:bodyPr>
            <a:normAutofit/>
          </a:bodyPr>
          <a:lstStyle/>
          <a:p>
            <a:r>
              <a:rPr lang="en-IN" dirty="0">
                <a:solidFill>
                  <a:srgbClr val="00B050"/>
                </a:solidFill>
              </a:rPr>
              <a:t>TYPE 2 (Spectrum Sharing Technique)</a:t>
            </a:r>
          </a:p>
        </p:txBody>
      </p:sp>
      <p:sp>
        <p:nvSpPr>
          <p:cNvPr id="3" name="Content Placeholder 2">
            <a:extLst>
              <a:ext uri="{FF2B5EF4-FFF2-40B4-BE49-F238E27FC236}">
                <a16:creationId xmlns:a16="http://schemas.microsoft.com/office/drawing/2014/main" id="{65000916-176E-4C12-B90B-5D3867957F78}"/>
              </a:ext>
            </a:extLst>
          </p:cNvPr>
          <p:cNvSpPr>
            <a:spLocks noGrp="1"/>
          </p:cNvSpPr>
          <p:nvPr>
            <p:ph idx="1"/>
          </p:nvPr>
        </p:nvSpPr>
        <p:spPr>
          <a:xfrm>
            <a:off x="838200" y="1272210"/>
            <a:ext cx="10515600" cy="5220664"/>
          </a:xfrm>
        </p:spPr>
        <p:txBody>
          <a:bodyPr>
            <a:normAutofit fontScale="92500" lnSpcReduction="10000"/>
          </a:bodyPr>
          <a:lstStyle/>
          <a:p>
            <a:pPr marL="0" indent="0">
              <a:lnSpc>
                <a:spcPct val="80000"/>
              </a:lnSpc>
              <a:buNone/>
            </a:pPr>
            <a:r>
              <a:rPr lang="en-US" sz="2600" b="1" dirty="0">
                <a:solidFill>
                  <a:schemeClr val="accent1">
                    <a:lumMod val="60000"/>
                    <a:lumOff val="40000"/>
                  </a:schemeClr>
                </a:solidFill>
              </a:rPr>
              <a:t>A. Cooperative spectrum sharing</a:t>
            </a:r>
          </a:p>
          <a:p>
            <a:pPr lvl="1">
              <a:buFont typeface="Courier New" panose="02070309020205020404" pitchFamily="49" charset="0"/>
              <a:buChar char="o"/>
            </a:pPr>
            <a:r>
              <a:rPr lang="en-US" sz="2200" dirty="0"/>
              <a:t>Cooperative (or collaborative) solutions exploit the interference measurements of each node such that the effect of the communication of one node on other nodes is considered.</a:t>
            </a:r>
          </a:p>
          <a:p>
            <a:pPr lvl="1">
              <a:buFont typeface="Courier New" panose="02070309020205020404" pitchFamily="49" charset="0"/>
              <a:buChar char="o"/>
            </a:pPr>
            <a:r>
              <a:rPr lang="en-US" sz="2200" dirty="0"/>
              <a:t>Nodes form a </a:t>
            </a:r>
            <a:r>
              <a:rPr lang="en-US" sz="2200" dirty="0">
                <a:solidFill>
                  <a:srgbClr val="C00000"/>
                </a:solidFill>
              </a:rPr>
              <a:t>clusters </a:t>
            </a:r>
            <a:r>
              <a:rPr lang="en-US" sz="2200" dirty="0"/>
              <a:t>to share interference information locally. This localized operation provides an effective balance between a fully centralized and a distributed scheme. </a:t>
            </a:r>
          </a:p>
          <a:p>
            <a:pPr marL="0" indent="0">
              <a:lnSpc>
                <a:spcPct val="80000"/>
              </a:lnSpc>
              <a:buNone/>
            </a:pPr>
            <a:r>
              <a:rPr lang="en-US" sz="2600" b="1" dirty="0">
                <a:solidFill>
                  <a:schemeClr val="accent1">
                    <a:lumMod val="60000"/>
                    <a:lumOff val="40000"/>
                  </a:schemeClr>
                </a:solidFill>
              </a:rPr>
              <a:t>B. Non-cooperative spectrum sharing</a:t>
            </a:r>
          </a:p>
          <a:p>
            <a:pPr lvl="1">
              <a:spcBef>
                <a:spcPts val="600"/>
              </a:spcBef>
              <a:buFont typeface="Courier New" panose="02070309020205020404" pitchFamily="49" charset="0"/>
              <a:buChar char="o"/>
            </a:pPr>
            <a:r>
              <a:rPr lang="en-US" sz="2200" dirty="0"/>
              <a:t>Only a single node is considered here. </a:t>
            </a:r>
          </a:p>
          <a:p>
            <a:pPr lvl="1">
              <a:spcBef>
                <a:spcPts val="600"/>
              </a:spcBef>
              <a:buFont typeface="Courier New" panose="02070309020205020404" pitchFamily="49" charset="0"/>
              <a:buChar char="o"/>
            </a:pPr>
            <a:r>
              <a:rPr lang="en-US" sz="2200" dirty="0"/>
              <a:t>As other CR nodes interference not considered, spectrum utilization is reduced. </a:t>
            </a:r>
          </a:p>
          <a:p>
            <a:pPr lvl="1">
              <a:spcBef>
                <a:spcPts val="600"/>
              </a:spcBef>
              <a:buFont typeface="Courier New" panose="02070309020205020404" pitchFamily="49" charset="0"/>
              <a:buChar char="o"/>
            </a:pPr>
            <a:r>
              <a:rPr lang="en-US" sz="2200" dirty="0"/>
              <a:t>No need of  frequent message exchanges between neighbors as in cooperative solutions.</a:t>
            </a:r>
          </a:p>
          <a:p>
            <a:pPr lvl="1">
              <a:spcBef>
                <a:spcPts val="600"/>
              </a:spcBef>
              <a:buFont typeface="Courier New" panose="02070309020205020404" pitchFamily="49" charset="0"/>
              <a:buChar char="o"/>
            </a:pPr>
            <a:r>
              <a:rPr lang="en-US" sz="2200" dirty="0"/>
              <a:t> Non-cooperative sensing performing poorly and lacks fairness compared to cooperative sensing</a:t>
            </a:r>
            <a:endParaRPr lang="en-IN" sz="2200" dirty="0"/>
          </a:p>
        </p:txBody>
      </p:sp>
      <p:sp>
        <p:nvSpPr>
          <p:cNvPr id="4" name="Footer Placeholder 3">
            <a:extLst>
              <a:ext uri="{FF2B5EF4-FFF2-40B4-BE49-F238E27FC236}">
                <a16:creationId xmlns:a16="http://schemas.microsoft.com/office/drawing/2014/main" id="{3F811369-7F73-4FF3-A22B-767431051B28}"/>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20143D9E-2CB9-4305-87DD-CD2FD6322B8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39647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0CEC-7A57-48FC-8374-87A93AC78566}"/>
              </a:ext>
            </a:extLst>
          </p:cNvPr>
          <p:cNvSpPr>
            <a:spLocks noGrp="1"/>
          </p:cNvSpPr>
          <p:nvPr>
            <p:ph type="title"/>
          </p:nvPr>
        </p:nvSpPr>
        <p:spPr>
          <a:xfrm>
            <a:off x="1640156" y="641280"/>
            <a:ext cx="8911687" cy="729638"/>
          </a:xfrm>
        </p:spPr>
        <p:txBody>
          <a:bodyPr>
            <a:normAutofit/>
          </a:bodyPr>
          <a:lstStyle/>
          <a:p>
            <a:r>
              <a:rPr lang="en-IN" dirty="0">
                <a:solidFill>
                  <a:srgbClr val="00B050"/>
                </a:solidFill>
              </a:rPr>
              <a:t>TYPE 3 (Spectrum Sharing Technique)</a:t>
            </a:r>
          </a:p>
        </p:txBody>
      </p:sp>
      <p:sp>
        <p:nvSpPr>
          <p:cNvPr id="3" name="Content Placeholder 2">
            <a:extLst>
              <a:ext uri="{FF2B5EF4-FFF2-40B4-BE49-F238E27FC236}">
                <a16:creationId xmlns:a16="http://schemas.microsoft.com/office/drawing/2014/main" id="{2BE9DAAD-C0B9-4921-9A29-678ACCDD04B5}"/>
              </a:ext>
            </a:extLst>
          </p:cNvPr>
          <p:cNvSpPr>
            <a:spLocks noGrp="1"/>
          </p:cNvSpPr>
          <p:nvPr>
            <p:ph idx="1"/>
          </p:nvPr>
        </p:nvSpPr>
        <p:spPr>
          <a:xfrm>
            <a:off x="838200" y="1505243"/>
            <a:ext cx="10515600" cy="4711477"/>
          </a:xfrm>
        </p:spPr>
        <p:txBody>
          <a:bodyPr>
            <a:normAutofit/>
          </a:bodyPr>
          <a:lstStyle/>
          <a:p>
            <a:pPr marL="0" indent="0">
              <a:lnSpc>
                <a:spcPct val="60000"/>
              </a:lnSpc>
              <a:buNone/>
            </a:pPr>
            <a:r>
              <a:rPr lang="en-US" sz="2400" b="1" dirty="0">
                <a:solidFill>
                  <a:schemeClr val="accent1">
                    <a:lumMod val="60000"/>
                    <a:lumOff val="40000"/>
                  </a:schemeClr>
                </a:solidFill>
              </a:rPr>
              <a:t>A. Overlay spectrum sharing</a:t>
            </a:r>
          </a:p>
          <a:p>
            <a:pPr lvl="1">
              <a:buClr>
                <a:schemeClr val="tx1">
                  <a:lumMod val="65000"/>
                  <a:lumOff val="35000"/>
                </a:schemeClr>
              </a:buClr>
              <a:buFont typeface="Wingdings" panose="05000000000000000000" pitchFamily="2" charset="2"/>
              <a:buChar char="§"/>
            </a:pPr>
            <a:r>
              <a:rPr lang="en-US" sz="2200" dirty="0"/>
              <a:t>Nodes access the network using a portion of the spectrum that has not been used by licensed users.</a:t>
            </a:r>
          </a:p>
          <a:p>
            <a:pPr lvl="1">
              <a:buClr>
                <a:schemeClr val="tx1">
                  <a:lumMod val="65000"/>
                  <a:lumOff val="35000"/>
                </a:schemeClr>
              </a:buClr>
              <a:buFont typeface="Wingdings" panose="05000000000000000000" pitchFamily="2" charset="2"/>
              <a:buChar char="§"/>
            </a:pPr>
            <a:r>
              <a:rPr lang="en-US" sz="2200" dirty="0"/>
              <a:t> This minimizes interference to the primary network.</a:t>
            </a:r>
          </a:p>
          <a:p>
            <a:pPr marL="457200" lvl="1" indent="0">
              <a:buClr>
                <a:schemeClr val="tx1">
                  <a:lumMod val="65000"/>
                  <a:lumOff val="35000"/>
                </a:schemeClr>
              </a:buClr>
              <a:buNone/>
            </a:pPr>
            <a:endParaRPr lang="en-US" sz="2200" dirty="0"/>
          </a:p>
          <a:p>
            <a:pPr marL="0" indent="0">
              <a:lnSpc>
                <a:spcPct val="60000"/>
              </a:lnSpc>
              <a:buNone/>
            </a:pPr>
            <a:r>
              <a:rPr lang="en-US" sz="2400" b="1" dirty="0">
                <a:solidFill>
                  <a:schemeClr val="accent1">
                    <a:lumMod val="60000"/>
                    <a:lumOff val="40000"/>
                  </a:schemeClr>
                </a:solidFill>
              </a:rPr>
              <a:t>B. Underlay spectrum sharing</a:t>
            </a:r>
          </a:p>
          <a:p>
            <a:pPr lvl="1">
              <a:buClr>
                <a:schemeClr val="tx1">
                  <a:lumMod val="65000"/>
                  <a:lumOff val="35000"/>
                </a:schemeClr>
              </a:buClr>
              <a:buFont typeface="Wingdings" panose="05000000000000000000" pitchFamily="2" charset="2"/>
              <a:buChar char="§"/>
            </a:pPr>
            <a:r>
              <a:rPr lang="en-US" sz="2200" dirty="0"/>
              <a:t>The spread spectrum techniques are exploited such that the transmission of a CR node is regarded as noise by licensed users. </a:t>
            </a:r>
            <a:endParaRPr lang="en-IN" sz="2200" dirty="0"/>
          </a:p>
        </p:txBody>
      </p:sp>
      <p:sp>
        <p:nvSpPr>
          <p:cNvPr id="4" name="Footer Placeholder 3">
            <a:extLst>
              <a:ext uri="{FF2B5EF4-FFF2-40B4-BE49-F238E27FC236}">
                <a16:creationId xmlns:a16="http://schemas.microsoft.com/office/drawing/2014/main" id="{B2C1C9E0-3FAD-49A9-8627-9423E260BB99}"/>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5DD6C64C-AFBB-4B25-9953-1A0843151E4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421192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4AB8-15BF-4DE7-9B81-5E33C468B8C7}"/>
              </a:ext>
            </a:extLst>
          </p:cNvPr>
          <p:cNvSpPr>
            <a:spLocks noGrp="1"/>
          </p:cNvSpPr>
          <p:nvPr>
            <p:ph type="title"/>
          </p:nvPr>
        </p:nvSpPr>
        <p:spPr>
          <a:xfrm>
            <a:off x="1748863" y="761577"/>
            <a:ext cx="8911687" cy="782659"/>
          </a:xfrm>
        </p:spPr>
        <p:txBody>
          <a:bodyPr>
            <a:normAutofit/>
          </a:bodyPr>
          <a:lstStyle/>
          <a:p>
            <a:r>
              <a:rPr lang="en-IN" dirty="0">
                <a:solidFill>
                  <a:srgbClr val="00B050"/>
                </a:solidFill>
              </a:rPr>
              <a:t>TYPE 4 (Spectrum Sharing Technique)</a:t>
            </a:r>
          </a:p>
        </p:txBody>
      </p:sp>
      <p:sp>
        <p:nvSpPr>
          <p:cNvPr id="3" name="Content Placeholder 2">
            <a:extLst>
              <a:ext uri="{FF2B5EF4-FFF2-40B4-BE49-F238E27FC236}">
                <a16:creationId xmlns:a16="http://schemas.microsoft.com/office/drawing/2014/main" id="{115FAD9D-ABCF-4F30-85E2-4B31879DDF6D}"/>
              </a:ext>
            </a:extLst>
          </p:cNvPr>
          <p:cNvSpPr>
            <a:spLocks noGrp="1"/>
          </p:cNvSpPr>
          <p:nvPr>
            <p:ph idx="1"/>
          </p:nvPr>
        </p:nvSpPr>
        <p:spPr>
          <a:xfrm>
            <a:off x="1527736" y="1540189"/>
            <a:ext cx="10162515" cy="4556234"/>
          </a:xfrm>
        </p:spPr>
        <p:txBody>
          <a:bodyPr>
            <a:normAutofit/>
          </a:bodyPr>
          <a:lstStyle/>
          <a:p>
            <a:pPr marL="0" indent="0">
              <a:lnSpc>
                <a:spcPct val="70000"/>
              </a:lnSpc>
              <a:buNone/>
            </a:pPr>
            <a:r>
              <a:rPr lang="en-US" sz="2400" b="1" dirty="0">
                <a:solidFill>
                  <a:schemeClr val="accent1">
                    <a:lumMod val="60000"/>
                    <a:lumOff val="40000"/>
                  </a:schemeClr>
                </a:solidFill>
              </a:rPr>
              <a:t>A. Intra-network spectrum sharing</a:t>
            </a:r>
          </a:p>
          <a:p>
            <a:pPr lvl="1">
              <a:spcBef>
                <a:spcPts val="600"/>
              </a:spcBef>
              <a:buFont typeface="Courier New" panose="02070309020205020404" pitchFamily="49" charset="0"/>
              <a:buChar char="o"/>
            </a:pPr>
            <a:r>
              <a:rPr lang="en-US" sz="2200" dirty="0"/>
              <a:t>These solutions focus on spectrum allocation between the entities of a CR network, as shown in Fig. 6.</a:t>
            </a:r>
          </a:p>
          <a:p>
            <a:pPr lvl="1">
              <a:spcBef>
                <a:spcPts val="600"/>
              </a:spcBef>
              <a:buFont typeface="Courier New" panose="02070309020205020404" pitchFamily="49" charset="0"/>
              <a:buChar char="o"/>
            </a:pPr>
            <a:r>
              <a:rPr lang="en-US" sz="2200" dirty="0"/>
              <a:t>Here the users of a CR network try to access the available spectrum without causing interference to the primary users. </a:t>
            </a:r>
          </a:p>
          <a:p>
            <a:pPr lvl="1">
              <a:spcBef>
                <a:spcPts val="600"/>
              </a:spcBef>
              <a:buFont typeface="Courier New" panose="02070309020205020404" pitchFamily="49" charset="0"/>
              <a:buChar char="o"/>
            </a:pPr>
            <a:r>
              <a:rPr lang="en-US" sz="2200" dirty="0"/>
              <a:t>This method poses unique challenges. These problems are unknown in wireless communications systems</a:t>
            </a:r>
          </a:p>
          <a:p>
            <a:pPr marL="0" indent="0">
              <a:lnSpc>
                <a:spcPct val="70000"/>
              </a:lnSpc>
              <a:buNone/>
            </a:pPr>
            <a:r>
              <a:rPr lang="en-US" sz="2400" b="1" dirty="0">
                <a:solidFill>
                  <a:schemeClr val="accent1">
                    <a:lumMod val="60000"/>
                    <a:lumOff val="40000"/>
                  </a:schemeClr>
                </a:solidFill>
              </a:rPr>
              <a:t>B. Internetwork spectrum sharing</a:t>
            </a:r>
          </a:p>
          <a:p>
            <a:pPr lvl="1">
              <a:spcBef>
                <a:spcPts val="600"/>
              </a:spcBef>
              <a:buFont typeface="Courier New" panose="02070309020205020404" pitchFamily="49" charset="0"/>
              <a:buChar char="o"/>
            </a:pPr>
            <a:r>
              <a:rPr lang="en-US" sz="2200" dirty="0"/>
              <a:t>The CR architecture enables multiple systems to be deployed in overlapping locations and spectrum, as shown in Fig. 6.</a:t>
            </a:r>
          </a:p>
          <a:p>
            <a:pPr lvl="1">
              <a:spcBef>
                <a:spcPts val="600"/>
              </a:spcBef>
              <a:buFont typeface="Courier New" panose="02070309020205020404" pitchFamily="49" charset="0"/>
              <a:buChar char="o"/>
            </a:pPr>
            <a:r>
              <a:rPr lang="en-US" sz="2200" dirty="0"/>
              <a:t>This type of solutions provide a broader view of the spectrum sharing concept by including certain operator policies.</a:t>
            </a:r>
            <a:endParaRPr lang="en-IN" sz="2200" dirty="0"/>
          </a:p>
        </p:txBody>
      </p:sp>
      <p:sp>
        <p:nvSpPr>
          <p:cNvPr id="4" name="Footer Placeholder 3">
            <a:extLst>
              <a:ext uri="{FF2B5EF4-FFF2-40B4-BE49-F238E27FC236}">
                <a16:creationId xmlns:a16="http://schemas.microsoft.com/office/drawing/2014/main" id="{9436F13D-6786-4D1B-B62E-EFEF82E957A8}"/>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27358521-F11E-4773-9A86-C8CD85D1C8E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404152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8D2E-9F3C-4A22-BA9B-9CD4FE33D2CB}"/>
              </a:ext>
            </a:extLst>
          </p:cNvPr>
          <p:cNvSpPr>
            <a:spLocks noGrp="1"/>
          </p:cNvSpPr>
          <p:nvPr>
            <p:ph type="title"/>
          </p:nvPr>
        </p:nvSpPr>
        <p:spPr>
          <a:xfrm>
            <a:off x="1676400" y="530054"/>
            <a:ext cx="10515600" cy="880579"/>
          </a:xfrm>
        </p:spPr>
        <p:txBody>
          <a:bodyPr>
            <a:normAutofit fontScale="90000"/>
          </a:bodyPr>
          <a:lstStyle/>
          <a:p>
            <a:r>
              <a:rPr lang="en-IN" sz="4000" dirty="0">
                <a:solidFill>
                  <a:srgbClr val="00B050"/>
                </a:solidFill>
              </a:rPr>
              <a:t>TYPE 4 (Spectrum Sharing Technique) </a:t>
            </a:r>
            <a:r>
              <a:rPr lang="en-IN" sz="2700" b="1" dirty="0" err="1">
                <a:solidFill>
                  <a:srgbClr val="00B050"/>
                </a:solidFill>
              </a:rPr>
              <a:t>Contd</a:t>
            </a:r>
            <a:r>
              <a:rPr lang="en-IN" sz="2700" b="1" dirty="0"/>
              <a:t>…</a:t>
            </a:r>
          </a:p>
        </p:txBody>
      </p:sp>
      <p:pic>
        <p:nvPicPr>
          <p:cNvPr id="5" name="Content Placeholder 4">
            <a:extLst>
              <a:ext uri="{FF2B5EF4-FFF2-40B4-BE49-F238E27FC236}">
                <a16:creationId xmlns:a16="http://schemas.microsoft.com/office/drawing/2014/main" id="{3BABF848-C53E-41CD-9124-A43652F73B81}"/>
              </a:ext>
            </a:extLst>
          </p:cNvPr>
          <p:cNvPicPr>
            <a:picLocks noGrp="1" noChangeAspect="1"/>
          </p:cNvPicPr>
          <p:nvPr>
            <p:ph idx="1"/>
          </p:nvPr>
        </p:nvPicPr>
        <p:blipFill>
          <a:blip r:embed="rId2"/>
          <a:stretch>
            <a:fillRect/>
          </a:stretch>
        </p:blipFill>
        <p:spPr>
          <a:xfrm>
            <a:off x="1701462" y="1152907"/>
            <a:ext cx="8820764" cy="4489783"/>
          </a:xfrm>
        </p:spPr>
      </p:pic>
      <p:sp>
        <p:nvSpPr>
          <p:cNvPr id="6" name="TextBox 5">
            <a:extLst>
              <a:ext uri="{FF2B5EF4-FFF2-40B4-BE49-F238E27FC236}">
                <a16:creationId xmlns:a16="http://schemas.microsoft.com/office/drawing/2014/main" id="{5338635B-387A-4D7D-8632-E4718031511A}"/>
              </a:ext>
            </a:extLst>
          </p:cNvPr>
          <p:cNvSpPr txBox="1"/>
          <p:nvPr/>
        </p:nvSpPr>
        <p:spPr>
          <a:xfrm>
            <a:off x="1754936" y="5621722"/>
            <a:ext cx="8454275" cy="369332"/>
          </a:xfrm>
          <a:prstGeom prst="rect">
            <a:avLst/>
          </a:prstGeom>
          <a:noFill/>
        </p:spPr>
        <p:txBody>
          <a:bodyPr wrap="square" rtlCol="0">
            <a:spAutoFit/>
          </a:bodyPr>
          <a:lstStyle/>
          <a:p>
            <a:r>
              <a:rPr lang="en-US" b="1" dirty="0"/>
              <a:t>Figure 6. </a:t>
            </a:r>
            <a:r>
              <a:rPr lang="en-US" dirty="0"/>
              <a:t>Inter-network and intra-network spectrum sharing in CR networks. </a:t>
            </a:r>
            <a:endParaRPr lang="en-IN" dirty="0"/>
          </a:p>
        </p:txBody>
      </p:sp>
      <p:sp>
        <p:nvSpPr>
          <p:cNvPr id="3" name="Footer Placeholder 2">
            <a:extLst>
              <a:ext uri="{FF2B5EF4-FFF2-40B4-BE49-F238E27FC236}">
                <a16:creationId xmlns:a16="http://schemas.microsoft.com/office/drawing/2014/main" id="{268B1DB1-0A3B-44FF-A5D6-AB6EF6E62298}"/>
              </a:ext>
            </a:extLst>
          </p:cNvPr>
          <p:cNvSpPr>
            <a:spLocks noGrp="1"/>
          </p:cNvSpPr>
          <p:nvPr>
            <p:ph type="ftr" sz="quarter" idx="11"/>
          </p:nvPr>
        </p:nvSpPr>
        <p:spPr/>
        <p:txBody>
          <a:bodyPr/>
          <a:lstStyle/>
          <a:p>
            <a:r>
              <a:rPr lang="en-US"/>
              <a:t>18ECE220T - UNIT 4</a:t>
            </a:r>
            <a:endParaRPr lang="en-US" dirty="0"/>
          </a:p>
        </p:txBody>
      </p:sp>
      <p:sp>
        <p:nvSpPr>
          <p:cNvPr id="4" name="Slide Number Placeholder 3">
            <a:extLst>
              <a:ext uri="{FF2B5EF4-FFF2-40B4-BE49-F238E27FC236}">
                <a16:creationId xmlns:a16="http://schemas.microsoft.com/office/drawing/2014/main" id="{6A3B88A0-6BBB-4581-AF8C-278FEC69DB2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3589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D74-817F-452D-A1C9-AC116E33378D}"/>
              </a:ext>
            </a:extLst>
          </p:cNvPr>
          <p:cNvSpPr>
            <a:spLocks noGrp="1"/>
          </p:cNvSpPr>
          <p:nvPr>
            <p:ph type="title"/>
          </p:nvPr>
        </p:nvSpPr>
        <p:spPr>
          <a:xfrm>
            <a:off x="1688123" y="624110"/>
            <a:ext cx="9816489" cy="684185"/>
          </a:xfrm>
        </p:spPr>
        <p:txBody>
          <a:bodyPr/>
          <a:lstStyle/>
          <a:p>
            <a:r>
              <a:rPr lang="en-US" dirty="0">
                <a:solidFill>
                  <a:srgbClr val="00B050"/>
                </a:solidFill>
              </a:rPr>
              <a:t>4. Spectrum Mobility</a:t>
            </a:r>
            <a:endParaRPr lang="en-IN" dirty="0"/>
          </a:p>
        </p:txBody>
      </p:sp>
      <p:sp>
        <p:nvSpPr>
          <p:cNvPr id="3" name="Content Placeholder 2">
            <a:extLst>
              <a:ext uri="{FF2B5EF4-FFF2-40B4-BE49-F238E27FC236}">
                <a16:creationId xmlns:a16="http://schemas.microsoft.com/office/drawing/2014/main" id="{4513C01B-5F45-449B-8CF6-7EF9D9DA868A}"/>
              </a:ext>
            </a:extLst>
          </p:cNvPr>
          <p:cNvSpPr>
            <a:spLocks noGrp="1"/>
          </p:cNvSpPr>
          <p:nvPr>
            <p:ph idx="1"/>
          </p:nvPr>
        </p:nvSpPr>
        <p:spPr>
          <a:xfrm>
            <a:off x="1635368" y="1308295"/>
            <a:ext cx="9970477" cy="3777622"/>
          </a:xfrm>
        </p:spPr>
        <p:txBody>
          <a:bodyPr>
            <a:noAutofit/>
          </a:bodyPr>
          <a:lstStyle/>
          <a:p>
            <a:pPr algn="just">
              <a:buFont typeface="Arial" panose="020B0604020202020204" pitchFamily="34" charset="0"/>
              <a:buChar char="•"/>
            </a:pPr>
            <a:r>
              <a:rPr lang="en-US" sz="2200" dirty="0"/>
              <a:t>After a CR captures the best available spectrum, primary user activity on the selected spectrum may necessitate that the user change its operating spectrum band(s), which is referred to as spectrum mobility. </a:t>
            </a:r>
          </a:p>
          <a:p>
            <a:pPr algn="just">
              <a:buFont typeface="Arial" panose="020B0604020202020204" pitchFamily="34" charset="0"/>
              <a:buChar char="•"/>
            </a:pPr>
            <a:r>
              <a:rPr lang="en-US" sz="2200" dirty="0"/>
              <a:t>Spectrum mobility gives rise to a new type of handoff in CR networks, spectrum handoff. </a:t>
            </a:r>
          </a:p>
          <a:p>
            <a:pPr algn="just">
              <a:buFont typeface="Arial" panose="020B0604020202020204" pitchFamily="34" charset="0"/>
              <a:buChar char="•"/>
            </a:pPr>
            <a:r>
              <a:rPr lang="en-US" sz="2200" dirty="0"/>
              <a:t>Protocols for different layers of the network stack must adapt to the channel parameters of the operating frequency. </a:t>
            </a:r>
          </a:p>
          <a:p>
            <a:pPr algn="just">
              <a:buFont typeface="Arial" panose="020B0604020202020204" pitchFamily="34" charset="0"/>
              <a:buChar char="•"/>
            </a:pPr>
            <a:r>
              <a:rPr lang="en-US" sz="2200" dirty="0"/>
              <a:t>Protocols should be transparent to spectrum handoff and the associated latency.</a:t>
            </a:r>
          </a:p>
          <a:p>
            <a:pPr algn="just">
              <a:buFont typeface="Arial" panose="020B0604020202020204" pitchFamily="34" charset="0"/>
              <a:buChar char="•"/>
            </a:pPr>
            <a:r>
              <a:rPr lang="en-US" sz="2200" dirty="0"/>
              <a:t>Each time a CR user changes its frequency of operation, the network protocols may require modifications to the operation parameters. </a:t>
            </a:r>
          </a:p>
        </p:txBody>
      </p:sp>
      <p:sp>
        <p:nvSpPr>
          <p:cNvPr id="4" name="Footer Placeholder 3">
            <a:extLst>
              <a:ext uri="{FF2B5EF4-FFF2-40B4-BE49-F238E27FC236}">
                <a16:creationId xmlns:a16="http://schemas.microsoft.com/office/drawing/2014/main" id="{D4FA76D1-215C-4FCC-A590-48208AF01AA1}"/>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2098772B-076F-4E91-928F-4E73D974BC0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0688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951F-26EE-40F8-BD0C-2436E63469C9}"/>
              </a:ext>
            </a:extLst>
          </p:cNvPr>
          <p:cNvSpPr>
            <a:spLocks noGrp="1"/>
          </p:cNvSpPr>
          <p:nvPr>
            <p:ph type="title"/>
          </p:nvPr>
        </p:nvSpPr>
        <p:spPr>
          <a:xfrm>
            <a:off x="1640156" y="567840"/>
            <a:ext cx="8911687" cy="863395"/>
          </a:xfrm>
        </p:spPr>
        <p:txBody>
          <a:bodyPr/>
          <a:lstStyle/>
          <a:p>
            <a:r>
              <a:rPr lang="en-US" dirty="0">
                <a:solidFill>
                  <a:srgbClr val="00B050"/>
                </a:solidFill>
              </a:rPr>
              <a:t>4. Spectrum Mobility </a:t>
            </a:r>
            <a:r>
              <a:rPr lang="en-US" sz="3200" b="1" dirty="0">
                <a:solidFill>
                  <a:srgbClr val="00B050"/>
                </a:solidFill>
              </a:rPr>
              <a:t>(2)</a:t>
            </a:r>
            <a:endParaRPr lang="en-IN" sz="3200" b="1" dirty="0"/>
          </a:p>
        </p:txBody>
      </p:sp>
      <p:sp>
        <p:nvSpPr>
          <p:cNvPr id="3" name="Content Placeholder 2">
            <a:extLst>
              <a:ext uri="{FF2B5EF4-FFF2-40B4-BE49-F238E27FC236}">
                <a16:creationId xmlns:a16="http://schemas.microsoft.com/office/drawing/2014/main" id="{1F922D75-B7AD-4F0B-B76E-68AEF2A30760}"/>
              </a:ext>
            </a:extLst>
          </p:cNvPr>
          <p:cNvSpPr>
            <a:spLocks noGrp="1"/>
          </p:cNvSpPr>
          <p:nvPr>
            <p:ph idx="1"/>
          </p:nvPr>
        </p:nvSpPr>
        <p:spPr>
          <a:xfrm>
            <a:off x="838200" y="1431235"/>
            <a:ext cx="10515600" cy="4745728"/>
          </a:xfrm>
        </p:spPr>
        <p:txBody>
          <a:bodyPr>
            <a:normAutofit/>
          </a:bodyPr>
          <a:lstStyle/>
          <a:p>
            <a:pPr algn="just"/>
            <a:r>
              <a:rPr lang="en-US" sz="2400" dirty="0"/>
              <a:t> Spectrum mobility ensures smooth and fast transition leading to minimum performance degradation during a spectrum handoff. </a:t>
            </a:r>
          </a:p>
          <a:p>
            <a:pPr algn="just"/>
            <a:r>
              <a:rPr lang="en-US" sz="2400" dirty="0"/>
              <a:t>Information about the duration of a spectrum handoff is an important information. It is provided by the sensing algorithm. </a:t>
            </a:r>
          </a:p>
          <a:p>
            <a:pPr algn="just"/>
            <a:r>
              <a:rPr lang="en-US" sz="2400" dirty="0"/>
              <a:t>After the latency information is available, the ongoing communications can be preserved with only minimum performance degradation. </a:t>
            </a:r>
          </a:p>
          <a:p>
            <a:pPr algn="just"/>
            <a:r>
              <a:rPr lang="en-US" sz="2400" dirty="0"/>
              <a:t>The intrinsic characteristics of a CR network give rise to two novel concepts:</a:t>
            </a:r>
          </a:p>
          <a:p>
            <a:pPr lvl="1" algn="just">
              <a:buFont typeface="Courier New" panose="02070309020205020404" pitchFamily="49" charset="0"/>
              <a:buChar char="o"/>
            </a:pPr>
            <a:r>
              <a:rPr lang="en-US" sz="2200" dirty="0"/>
              <a:t>Spectrum mobility </a:t>
            </a:r>
          </a:p>
          <a:p>
            <a:pPr lvl="1" algn="just">
              <a:buFont typeface="Courier New" panose="02070309020205020404" pitchFamily="49" charset="0"/>
              <a:buChar char="o"/>
            </a:pPr>
            <a:r>
              <a:rPr lang="en-US" sz="2200" dirty="0"/>
              <a:t>Spectrum handoff.</a:t>
            </a:r>
          </a:p>
          <a:p>
            <a:endParaRPr lang="en-IN" dirty="0"/>
          </a:p>
        </p:txBody>
      </p:sp>
    </p:spTree>
    <p:extLst>
      <p:ext uri="{BB962C8B-B14F-4D97-AF65-F5344CB8AC3E}">
        <p14:creationId xmlns:p14="http://schemas.microsoft.com/office/powerpoint/2010/main" val="423814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95B0-DFA1-42C0-94D8-EBCB46FD52B1}"/>
              </a:ext>
            </a:extLst>
          </p:cNvPr>
          <p:cNvSpPr>
            <a:spLocks noGrp="1"/>
          </p:cNvSpPr>
          <p:nvPr>
            <p:ph type="title"/>
          </p:nvPr>
        </p:nvSpPr>
        <p:spPr>
          <a:xfrm>
            <a:off x="1911428" y="592024"/>
            <a:ext cx="8911687" cy="754524"/>
          </a:xfrm>
        </p:spPr>
        <p:txBody>
          <a:bodyPr/>
          <a:lstStyle/>
          <a:p>
            <a:r>
              <a:rPr lang="en-IN" dirty="0"/>
              <a:t>References</a:t>
            </a:r>
          </a:p>
        </p:txBody>
      </p:sp>
      <p:sp>
        <p:nvSpPr>
          <p:cNvPr id="3" name="Content Placeholder 2">
            <a:extLst>
              <a:ext uri="{FF2B5EF4-FFF2-40B4-BE49-F238E27FC236}">
                <a16:creationId xmlns:a16="http://schemas.microsoft.com/office/drawing/2014/main" id="{1A93356F-511E-429B-A538-BD06781A86CD}"/>
              </a:ext>
            </a:extLst>
          </p:cNvPr>
          <p:cNvSpPr>
            <a:spLocks noGrp="1"/>
          </p:cNvSpPr>
          <p:nvPr>
            <p:ph idx="1"/>
          </p:nvPr>
        </p:nvSpPr>
        <p:spPr>
          <a:xfrm>
            <a:off x="1156834" y="1540189"/>
            <a:ext cx="10111387" cy="3777622"/>
          </a:xfrm>
        </p:spPr>
        <p:txBody>
          <a:bodyPr>
            <a:normAutofit/>
          </a:bodyPr>
          <a:lstStyle/>
          <a:p>
            <a:pPr>
              <a:buFont typeface="+mj-lt"/>
              <a:buAutoNum type="arabicPeriod"/>
            </a:pPr>
            <a:r>
              <a:rPr lang="en-US" sz="2000" dirty="0" err="1"/>
              <a:t>Akyildiz</a:t>
            </a:r>
            <a:r>
              <a:rPr lang="en-US" sz="2000" dirty="0"/>
              <a:t> IF, Lee WY, </a:t>
            </a:r>
            <a:r>
              <a:rPr lang="en-US" sz="2000" dirty="0" err="1"/>
              <a:t>Vuran</a:t>
            </a:r>
            <a:r>
              <a:rPr lang="en-US" sz="2000" dirty="0"/>
              <a:t> MC, Mohanty S., “A survey on spectrum management in cognitive radio networks</a:t>
            </a:r>
            <a:r>
              <a:rPr lang="en-US" sz="2000" i="1" dirty="0"/>
              <a:t>”,  IEEE Communications magazine,</a:t>
            </a:r>
            <a:r>
              <a:rPr lang="en-US" sz="2000" dirty="0"/>
              <a:t> vol. 46, no. 4, pp. 40–48, 2008.</a:t>
            </a:r>
          </a:p>
          <a:p>
            <a:pPr>
              <a:buFont typeface="+mj-lt"/>
              <a:buAutoNum type="arabicPeriod"/>
            </a:pPr>
            <a:r>
              <a:rPr lang="en-US" sz="2000" dirty="0"/>
              <a:t>Hong, X., Chen, Z., Wang, C.X., </a:t>
            </a:r>
            <a:r>
              <a:rPr lang="en-US" sz="2000" dirty="0" err="1"/>
              <a:t>Vorobyov</a:t>
            </a:r>
            <a:r>
              <a:rPr lang="en-US" sz="2000" dirty="0"/>
              <a:t>, S.A. and Thompson, J.S., “Cognitive radio networks,” </a:t>
            </a:r>
            <a:r>
              <a:rPr lang="en-US" sz="2000" i="1" dirty="0"/>
              <a:t>IEEE vehicular technology magazine</a:t>
            </a:r>
            <a:r>
              <a:rPr lang="en-US" sz="2000" dirty="0"/>
              <a:t>, vol. 4, no. 4, pp.76-84, 2009.</a:t>
            </a:r>
          </a:p>
          <a:p>
            <a:pPr marL="0" indent="0">
              <a:buNone/>
            </a:pPr>
            <a:r>
              <a:rPr lang="en-US" sz="2000" dirty="0"/>
              <a:t>First Paper in Cognitive Radio</a:t>
            </a:r>
          </a:p>
          <a:p>
            <a:pPr marL="400050" lvl="1" indent="0">
              <a:buNone/>
            </a:pPr>
            <a:r>
              <a:rPr lang="en-US" sz="2000" dirty="0" err="1"/>
              <a:t>Mitola</a:t>
            </a:r>
            <a:r>
              <a:rPr lang="en-US" sz="2000" dirty="0"/>
              <a:t>, Joseph, and Gerald Q. Maguire. “Cognitive radio: making software radios more personal”, </a:t>
            </a:r>
            <a:r>
              <a:rPr lang="en-US" sz="2000" i="1" dirty="0"/>
              <a:t>IEEE personal communications, vol. 6, no. 4, pp. 13–18, 1999.</a:t>
            </a:r>
            <a:endParaRPr lang="en-US" sz="2000" dirty="0"/>
          </a:p>
          <a:p>
            <a:pPr>
              <a:buFont typeface="+mj-lt"/>
              <a:buAutoNum type="arabicPeriod"/>
            </a:pPr>
            <a:endParaRPr lang="en-US" sz="2000" dirty="0"/>
          </a:p>
          <a:p>
            <a:pPr>
              <a:buFont typeface="+mj-lt"/>
              <a:buAutoNum type="arabicPeriod"/>
            </a:pPr>
            <a:endParaRPr lang="en-IN" sz="2000" dirty="0"/>
          </a:p>
          <a:p>
            <a:endParaRPr lang="en-IN" dirty="0"/>
          </a:p>
        </p:txBody>
      </p:sp>
      <p:sp>
        <p:nvSpPr>
          <p:cNvPr id="4" name="Footer Placeholder 3">
            <a:extLst>
              <a:ext uri="{FF2B5EF4-FFF2-40B4-BE49-F238E27FC236}">
                <a16:creationId xmlns:a16="http://schemas.microsoft.com/office/drawing/2014/main" id="{EACCE586-EFC9-48CD-B5EF-9CE15CE4C052}"/>
              </a:ext>
            </a:extLst>
          </p:cNvPr>
          <p:cNvSpPr>
            <a:spLocks noGrp="1"/>
          </p:cNvSpPr>
          <p:nvPr>
            <p:ph type="ftr" sz="quarter" idx="11"/>
          </p:nvPr>
        </p:nvSpPr>
        <p:spPr/>
        <p:txBody>
          <a:bodyPr/>
          <a:lstStyle/>
          <a:p>
            <a:r>
              <a:rPr lang="en-US" dirty="0"/>
              <a:t>18ECE220T - UNIT 4</a:t>
            </a:r>
          </a:p>
        </p:txBody>
      </p:sp>
      <p:sp>
        <p:nvSpPr>
          <p:cNvPr id="5" name="Slide Number Placeholder 4">
            <a:extLst>
              <a:ext uri="{FF2B5EF4-FFF2-40B4-BE49-F238E27FC236}">
                <a16:creationId xmlns:a16="http://schemas.microsoft.com/office/drawing/2014/main" id="{89BA1C3D-642C-4302-8D91-23188F900B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40859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773-82C8-4AFF-B82A-086C912F38F8}"/>
              </a:ext>
            </a:extLst>
          </p:cNvPr>
          <p:cNvSpPr>
            <a:spLocks noGrp="1"/>
          </p:cNvSpPr>
          <p:nvPr>
            <p:ph type="title"/>
          </p:nvPr>
        </p:nvSpPr>
        <p:spPr>
          <a:xfrm>
            <a:off x="2089342" y="3106608"/>
            <a:ext cx="8911687" cy="1280890"/>
          </a:xfrm>
        </p:spPr>
        <p:txBody>
          <a:bodyPr>
            <a:normAutofit/>
          </a:bodyPr>
          <a:lstStyle/>
          <a:p>
            <a:pPr algn="ctr"/>
            <a:r>
              <a:rPr lang="en-IN" sz="6600" b="1" dirty="0">
                <a:latin typeface="Edwardian Script ITC" panose="030303020407070D0804" pitchFamily="66" charset="0"/>
              </a:rPr>
              <a:t>Thank You </a:t>
            </a:r>
          </a:p>
        </p:txBody>
      </p:sp>
      <p:sp>
        <p:nvSpPr>
          <p:cNvPr id="3" name="Footer Placeholder 2">
            <a:extLst>
              <a:ext uri="{FF2B5EF4-FFF2-40B4-BE49-F238E27FC236}">
                <a16:creationId xmlns:a16="http://schemas.microsoft.com/office/drawing/2014/main" id="{1D2DAC38-E14B-4AE7-A6ED-30A739A9EFF5}"/>
              </a:ext>
            </a:extLst>
          </p:cNvPr>
          <p:cNvSpPr>
            <a:spLocks noGrp="1"/>
          </p:cNvSpPr>
          <p:nvPr>
            <p:ph type="ftr" sz="quarter" idx="11"/>
          </p:nvPr>
        </p:nvSpPr>
        <p:spPr/>
        <p:txBody>
          <a:bodyPr/>
          <a:lstStyle/>
          <a:p>
            <a:r>
              <a:rPr lang="en-US"/>
              <a:t>18ECE220T - UNIT 4</a:t>
            </a:r>
            <a:endParaRPr lang="en-US" dirty="0"/>
          </a:p>
        </p:txBody>
      </p:sp>
      <p:sp>
        <p:nvSpPr>
          <p:cNvPr id="4" name="Slide Number Placeholder 3">
            <a:extLst>
              <a:ext uri="{FF2B5EF4-FFF2-40B4-BE49-F238E27FC236}">
                <a16:creationId xmlns:a16="http://schemas.microsoft.com/office/drawing/2014/main" id="{4BB8732C-4A34-492E-85BF-E2709F1CF932}"/>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5134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EB21-EA53-4A2F-8626-966DCB0928F5}"/>
              </a:ext>
            </a:extLst>
          </p:cNvPr>
          <p:cNvSpPr>
            <a:spLocks noGrp="1"/>
          </p:cNvSpPr>
          <p:nvPr>
            <p:ph type="title"/>
          </p:nvPr>
        </p:nvSpPr>
        <p:spPr>
          <a:xfrm>
            <a:off x="1758826" y="404645"/>
            <a:ext cx="10267122" cy="827571"/>
          </a:xfrm>
        </p:spPr>
        <p:txBody>
          <a:bodyPr/>
          <a:lstStyle/>
          <a:p>
            <a:r>
              <a:rPr lang="en-US" dirty="0">
                <a:solidFill>
                  <a:srgbClr val="00B050"/>
                </a:solidFill>
              </a:rPr>
              <a:t>Spectrum Management Challenges</a:t>
            </a:r>
            <a:endParaRPr lang="en-IN" dirty="0">
              <a:solidFill>
                <a:srgbClr val="00B050"/>
              </a:solidFill>
            </a:endParaRPr>
          </a:p>
        </p:txBody>
      </p:sp>
      <p:sp>
        <p:nvSpPr>
          <p:cNvPr id="3" name="Content Placeholder 2">
            <a:extLst>
              <a:ext uri="{FF2B5EF4-FFF2-40B4-BE49-F238E27FC236}">
                <a16:creationId xmlns:a16="http://schemas.microsoft.com/office/drawing/2014/main" id="{83AAC37C-5288-48F4-970F-D94710F0975C}"/>
              </a:ext>
            </a:extLst>
          </p:cNvPr>
          <p:cNvSpPr>
            <a:spLocks noGrp="1"/>
          </p:cNvSpPr>
          <p:nvPr>
            <p:ph idx="1"/>
          </p:nvPr>
        </p:nvSpPr>
        <p:spPr>
          <a:xfrm>
            <a:off x="921695" y="1232216"/>
            <a:ext cx="10993640" cy="5306579"/>
          </a:xfrm>
        </p:spPr>
        <p:txBody>
          <a:bodyPr>
            <a:normAutofit/>
          </a:bodyPr>
          <a:lstStyle/>
          <a:p>
            <a:pPr marL="0" indent="0">
              <a:buNone/>
            </a:pPr>
            <a:r>
              <a:rPr lang="en-US" sz="2200" dirty="0"/>
              <a:t>CR networks impose unique challenges due to their coexistence with primary networks as well as diverse QoS requirements.</a:t>
            </a:r>
          </a:p>
          <a:p>
            <a:pPr marL="0" indent="0">
              <a:buNone/>
            </a:pPr>
            <a:r>
              <a:rPr lang="en-US" sz="2200" dirty="0"/>
              <a:t>Critical Design Challenges</a:t>
            </a:r>
          </a:p>
          <a:p>
            <a:pPr lvl="1"/>
            <a:r>
              <a:rPr lang="en-US" sz="2200" dirty="0">
                <a:solidFill>
                  <a:srgbClr val="C00000"/>
                </a:solidFill>
              </a:rPr>
              <a:t>Interference avoidance: </a:t>
            </a:r>
            <a:r>
              <a:rPr lang="en-US" sz="2200" dirty="0"/>
              <a:t>CR networks should avoid interference with primary networks.</a:t>
            </a:r>
          </a:p>
          <a:p>
            <a:pPr lvl="1"/>
            <a:r>
              <a:rPr lang="en-US" sz="2200" dirty="0">
                <a:solidFill>
                  <a:srgbClr val="C00000"/>
                </a:solidFill>
              </a:rPr>
              <a:t>QoS awareness: </a:t>
            </a:r>
            <a:r>
              <a:rPr lang="en-US" sz="2200" dirty="0"/>
              <a:t>To decide on an appropriate spectrum band, CR networks should support QoS-aware communication, considering the dynamic and heterogeneous spectrum environment. </a:t>
            </a:r>
          </a:p>
          <a:p>
            <a:pPr lvl="1"/>
            <a:r>
              <a:rPr lang="en-US" sz="2200" dirty="0"/>
              <a:t> </a:t>
            </a:r>
            <a:r>
              <a:rPr lang="en-US" sz="2200" dirty="0">
                <a:solidFill>
                  <a:srgbClr val="C00000"/>
                </a:solidFill>
              </a:rPr>
              <a:t>Seamless communication: </a:t>
            </a:r>
            <a:r>
              <a:rPr lang="en-US" sz="2200" dirty="0"/>
              <a:t>CR networks should provide seamless communication regardless of the appearance of primary users.</a:t>
            </a:r>
          </a:p>
          <a:p>
            <a:r>
              <a:rPr lang="en-US" sz="2200" dirty="0"/>
              <a:t> To address these challenges, we provide a directory for different functionalities required for spectrum management in CR networks. </a:t>
            </a:r>
          </a:p>
        </p:txBody>
      </p:sp>
      <p:sp>
        <p:nvSpPr>
          <p:cNvPr id="4" name="Footer Placeholder 3">
            <a:extLst>
              <a:ext uri="{FF2B5EF4-FFF2-40B4-BE49-F238E27FC236}">
                <a16:creationId xmlns:a16="http://schemas.microsoft.com/office/drawing/2014/main" id="{6BE60D29-FF3C-40B6-A937-F40590562ED5}"/>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365205AB-2EEC-442C-8ECE-EB7440E92C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78447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BFBB-0DDE-4682-80F1-E0927A75EA62}"/>
              </a:ext>
            </a:extLst>
          </p:cNvPr>
          <p:cNvSpPr>
            <a:spLocks noGrp="1"/>
          </p:cNvSpPr>
          <p:nvPr>
            <p:ph type="title"/>
          </p:nvPr>
        </p:nvSpPr>
        <p:spPr>
          <a:xfrm>
            <a:off x="1873347" y="510897"/>
            <a:ext cx="10515600" cy="973345"/>
          </a:xfrm>
        </p:spPr>
        <p:txBody>
          <a:bodyPr/>
          <a:lstStyle/>
          <a:p>
            <a:r>
              <a:rPr lang="en-IN" dirty="0">
                <a:solidFill>
                  <a:srgbClr val="00B050"/>
                </a:solidFill>
              </a:rPr>
              <a:t>4 Steps of Spectrum Management</a:t>
            </a:r>
          </a:p>
        </p:txBody>
      </p:sp>
      <p:sp>
        <p:nvSpPr>
          <p:cNvPr id="3" name="Content Placeholder 2">
            <a:extLst>
              <a:ext uri="{FF2B5EF4-FFF2-40B4-BE49-F238E27FC236}">
                <a16:creationId xmlns:a16="http://schemas.microsoft.com/office/drawing/2014/main" id="{0AE37A4B-1C8B-43F4-9BFF-BC28BEB29B48}"/>
              </a:ext>
            </a:extLst>
          </p:cNvPr>
          <p:cNvSpPr>
            <a:spLocks noGrp="1"/>
          </p:cNvSpPr>
          <p:nvPr>
            <p:ph idx="1"/>
          </p:nvPr>
        </p:nvSpPr>
        <p:spPr>
          <a:xfrm>
            <a:off x="838200" y="1484242"/>
            <a:ext cx="10515600" cy="5155709"/>
          </a:xfrm>
        </p:spPr>
        <p:txBody>
          <a:bodyPr>
            <a:normAutofit fontScale="92500" lnSpcReduction="10000"/>
          </a:bodyPr>
          <a:lstStyle/>
          <a:p>
            <a:pPr marL="514350" indent="-514350" algn="just">
              <a:buFont typeface="+mj-lt"/>
              <a:buAutoNum type="arabicPeriod"/>
            </a:pPr>
            <a:r>
              <a:rPr lang="en-US" sz="2400" dirty="0">
                <a:solidFill>
                  <a:srgbClr val="C00000"/>
                </a:solidFill>
              </a:rPr>
              <a:t>Spectrum sensing: </a:t>
            </a:r>
            <a:r>
              <a:rPr lang="en-US" sz="2400" dirty="0"/>
              <a:t>A CR user can allocate only an unused portion of the spectrum. Therefore, a CR user should monitor the available spectrum bands, capture their information, and then detect spectrum holes.</a:t>
            </a:r>
          </a:p>
          <a:p>
            <a:pPr marL="514350" indent="-514350" algn="just">
              <a:buFont typeface="+mj-lt"/>
              <a:buAutoNum type="arabicPeriod"/>
            </a:pPr>
            <a:r>
              <a:rPr lang="en-US" sz="2400" dirty="0">
                <a:solidFill>
                  <a:srgbClr val="C00000"/>
                </a:solidFill>
              </a:rPr>
              <a:t>Spectrum decision: </a:t>
            </a:r>
            <a:r>
              <a:rPr lang="en-US" sz="2400" dirty="0"/>
              <a:t>Based on the spectrum availability, CR users can allocate a channel. This allocation not only depends on spectrum availability, but is also determined based on internal (and possibly external) policies. </a:t>
            </a:r>
          </a:p>
          <a:p>
            <a:pPr marL="514350" indent="-514350" algn="just">
              <a:buFont typeface="+mj-lt"/>
              <a:buAutoNum type="arabicPeriod"/>
            </a:pPr>
            <a:r>
              <a:rPr lang="en-US" sz="2400" dirty="0">
                <a:solidFill>
                  <a:srgbClr val="C00000"/>
                </a:solidFill>
              </a:rPr>
              <a:t>Spectrum sharing: </a:t>
            </a:r>
            <a:r>
              <a:rPr lang="en-US" sz="2400" dirty="0"/>
              <a:t>Because there may be multiple CR users trying to access the spectrum, CR network access should be coordinated to prevent multiple users colliding in overlapping portions of the spectrum. </a:t>
            </a:r>
          </a:p>
          <a:p>
            <a:pPr marL="514350" indent="-514350" algn="just">
              <a:buFont typeface="+mj-lt"/>
              <a:buAutoNum type="arabicPeriod"/>
            </a:pPr>
            <a:r>
              <a:rPr lang="en-US" sz="2400" dirty="0">
                <a:solidFill>
                  <a:srgbClr val="C00000"/>
                </a:solidFill>
              </a:rPr>
              <a:t>Spectrum mobility: </a:t>
            </a:r>
            <a:r>
              <a:rPr lang="en-US" sz="2400" dirty="0"/>
              <a:t>CR users are regarded as visitors to the spectrum. Hence, if the specific portion of the spectrum in use is required by a primary user, the communication must be continued in another vacant portion of the spectrum. </a:t>
            </a:r>
          </a:p>
          <a:p>
            <a:pPr marL="0" indent="0">
              <a:buNone/>
            </a:pPr>
            <a:r>
              <a:rPr lang="en-US" dirty="0"/>
              <a:t>.</a:t>
            </a:r>
            <a:endParaRPr lang="en-IN" dirty="0"/>
          </a:p>
          <a:p>
            <a:endParaRPr lang="en-IN" dirty="0"/>
          </a:p>
        </p:txBody>
      </p:sp>
      <p:sp>
        <p:nvSpPr>
          <p:cNvPr id="4" name="Footer Placeholder 3">
            <a:extLst>
              <a:ext uri="{FF2B5EF4-FFF2-40B4-BE49-F238E27FC236}">
                <a16:creationId xmlns:a16="http://schemas.microsoft.com/office/drawing/2014/main" id="{DEE5BC3E-E8A2-418E-941F-095560564CCB}"/>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FC005AE4-3A6E-43A5-B0B4-19D449A3AA1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0650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C002-21C2-48A7-8EF2-A0C6B5929FC9}"/>
              </a:ext>
            </a:extLst>
          </p:cNvPr>
          <p:cNvSpPr>
            <a:spLocks noGrp="1"/>
          </p:cNvSpPr>
          <p:nvPr>
            <p:ph type="title"/>
          </p:nvPr>
        </p:nvSpPr>
        <p:spPr>
          <a:xfrm>
            <a:off x="711998" y="80348"/>
            <a:ext cx="10200861" cy="880579"/>
          </a:xfrm>
        </p:spPr>
        <p:txBody>
          <a:bodyPr/>
          <a:lstStyle/>
          <a:p>
            <a:r>
              <a:rPr lang="en-US" dirty="0">
                <a:solidFill>
                  <a:srgbClr val="00B050"/>
                </a:solidFill>
              </a:rPr>
              <a:t>Spectrum management framework for CR</a:t>
            </a:r>
            <a:endParaRPr lang="en-IN" dirty="0">
              <a:solidFill>
                <a:srgbClr val="00B050"/>
              </a:solidFill>
            </a:endParaRPr>
          </a:p>
        </p:txBody>
      </p:sp>
      <p:pic>
        <p:nvPicPr>
          <p:cNvPr id="5" name="Content Placeholder 4">
            <a:extLst>
              <a:ext uri="{FF2B5EF4-FFF2-40B4-BE49-F238E27FC236}">
                <a16:creationId xmlns:a16="http://schemas.microsoft.com/office/drawing/2014/main" id="{226BB80E-B389-45F5-8D07-9F55CEB615C5}"/>
              </a:ext>
            </a:extLst>
          </p:cNvPr>
          <p:cNvPicPr>
            <a:picLocks noGrp="1" noChangeAspect="1"/>
          </p:cNvPicPr>
          <p:nvPr>
            <p:ph idx="1"/>
          </p:nvPr>
        </p:nvPicPr>
        <p:blipFill>
          <a:blip r:embed="rId2"/>
          <a:stretch>
            <a:fillRect/>
          </a:stretch>
        </p:blipFill>
        <p:spPr>
          <a:xfrm>
            <a:off x="1514737" y="1138750"/>
            <a:ext cx="8138146" cy="5080882"/>
          </a:xfrm>
        </p:spPr>
      </p:pic>
      <p:sp>
        <p:nvSpPr>
          <p:cNvPr id="6" name="TextBox 5">
            <a:extLst>
              <a:ext uri="{FF2B5EF4-FFF2-40B4-BE49-F238E27FC236}">
                <a16:creationId xmlns:a16="http://schemas.microsoft.com/office/drawing/2014/main" id="{E5F28635-44F1-4C47-A204-72F5BAD1002C}"/>
              </a:ext>
            </a:extLst>
          </p:cNvPr>
          <p:cNvSpPr txBox="1"/>
          <p:nvPr/>
        </p:nvSpPr>
        <p:spPr>
          <a:xfrm>
            <a:off x="9856041" y="1152907"/>
            <a:ext cx="1995166" cy="4093428"/>
          </a:xfrm>
          <a:prstGeom prst="rect">
            <a:avLst/>
          </a:prstGeom>
          <a:noFill/>
        </p:spPr>
        <p:txBody>
          <a:bodyPr wrap="square" rtlCol="0">
            <a:spAutoFit/>
          </a:bodyPr>
          <a:lstStyle/>
          <a:p>
            <a:r>
              <a:rPr lang="en-US" sz="2000" dirty="0"/>
              <a:t>It is evident from the significant number of interactions that the spectrum management functions require a </a:t>
            </a:r>
            <a:r>
              <a:rPr lang="en-US" sz="2000" b="1" dirty="0"/>
              <a:t>cross-layer design approach</a:t>
            </a:r>
            <a:endParaRPr lang="en-IN" sz="2000" b="1" dirty="0"/>
          </a:p>
        </p:txBody>
      </p:sp>
      <p:sp>
        <p:nvSpPr>
          <p:cNvPr id="4" name="Slide Number Placeholder 3">
            <a:extLst>
              <a:ext uri="{FF2B5EF4-FFF2-40B4-BE49-F238E27FC236}">
                <a16:creationId xmlns:a16="http://schemas.microsoft.com/office/drawing/2014/main" id="{C6952B68-C548-4267-BC05-8C3D464C150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TextBox 8">
            <a:extLst>
              <a:ext uri="{FF2B5EF4-FFF2-40B4-BE49-F238E27FC236}">
                <a16:creationId xmlns:a16="http://schemas.microsoft.com/office/drawing/2014/main" id="{05C15D08-6655-4950-A4DD-6B870E4A994F}"/>
              </a:ext>
            </a:extLst>
          </p:cNvPr>
          <p:cNvSpPr txBox="1"/>
          <p:nvPr/>
        </p:nvSpPr>
        <p:spPr>
          <a:xfrm>
            <a:off x="1514737" y="6219632"/>
            <a:ext cx="3052689" cy="307777"/>
          </a:xfrm>
          <a:prstGeom prst="rect">
            <a:avLst/>
          </a:prstGeom>
          <a:noFill/>
        </p:spPr>
        <p:txBody>
          <a:bodyPr wrap="square" rtlCol="0">
            <a:spAutoFit/>
          </a:bodyPr>
          <a:lstStyle/>
          <a:p>
            <a:r>
              <a:rPr lang="en-US" sz="1400" b="1" dirty="0">
                <a:solidFill>
                  <a:srgbClr val="002060"/>
                </a:solidFill>
              </a:rPr>
              <a:t>Source: Reference [1]</a:t>
            </a:r>
            <a:endParaRPr lang="en-IN" sz="1400" dirty="0"/>
          </a:p>
        </p:txBody>
      </p:sp>
    </p:spTree>
    <p:extLst>
      <p:ext uri="{BB962C8B-B14F-4D97-AF65-F5344CB8AC3E}">
        <p14:creationId xmlns:p14="http://schemas.microsoft.com/office/powerpoint/2010/main" val="250569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B6BF-5829-4C58-AA93-8C6EB28F95D2}"/>
              </a:ext>
            </a:extLst>
          </p:cNvPr>
          <p:cNvSpPr>
            <a:spLocks noGrp="1"/>
          </p:cNvSpPr>
          <p:nvPr>
            <p:ph type="title"/>
          </p:nvPr>
        </p:nvSpPr>
        <p:spPr>
          <a:xfrm>
            <a:off x="1748864" y="512463"/>
            <a:ext cx="8911687" cy="766356"/>
          </a:xfrm>
        </p:spPr>
        <p:txBody>
          <a:bodyPr/>
          <a:lstStyle/>
          <a:p>
            <a:r>
              <a:rPr lang="en-US" dirty="0">
                <a:solidFill>
                  <a:srgbClr val="00B050"/>
                </a:solidFill>
              </a:rPr>
              <a:t>1. Spectrum Sensing</a:t>
            </a:r>
            <a:endParaRPr lang="en-IN" dirty="0">
              <a:solidFill>
                <a:srgbClr val="00B050"/>
              </a:solidFill>
            </a:endParaRPr>
          </a:p>
        </p:txBody>
      </p:sp>
      <p:sp>
        <p:nvSpPr>
          <p:cNvPr id="3" name="Content Placeholder 2">
            <a:extLst>
              <a:ext uri="{FF2B5EF4-FFF2-40B4-BE49-F238E27FC236}">
                <a16:creationId xmlns:a16="http://schemas.microsoft.com/office/drawing/2014/main" id="{3AA8B752-24FE-48FF-A760-CFB4749AC8FE}"/>
              </a:ext>
            </a:extLst>
          </p:cNvPr>
          <p:cNvSpPr>
            <a:spLocks noGrp="1"/>
          </p:cNvSpPr>
          <p:nvPr>
            <p:ph idx="1"/>
          </p:nvPr>
        </p:nvSpPr>
        <p:spPr>
          <a:xfrm>
            <a:off x="838200" y="1404730"/>
            <a:ext cx="10515600" cy="4772233"/>
          </a:xfrm>
        </p:spPr>
        <p:txBody>
          <a:bodyPr>
            <a:noAutofit/>
          </a:bodyPr>
          <a:lstStyle/>
          <a:p>
            <a:pPr algn="just"/>
            <a:r>
              <a:rPr lang="en-US" sz="2200" dirty="0"/>
              <a:t>A CR should be aware of and sensitive to the changes in its surroundings.</a:t>
            </a:r>
          </a:p>
          <a:p>
            <a:pPr algn="just"/>
            <a:r>
              <a:rPr lang="en-US" sz="2200" dirty="0"/>
              <a:t> Spectrum sensing is an important need for the realization of CR networks. </a:t>
            </a:r>
          </a:p>
          <a:p>
            <a:pPr algn="just"/>
            <a:r>
              <a:rPr lang="en-US" sz="2200" dirty="0"/>
              <a:t>Spectrum sensing helps to spectrum holes without causing interference to the primary network. This can be accomplished through a real-time wideband sensing capability to detect weak primary signals in a wide spectrum range. </a:t>
            </a:r>
          </a:p>
          <a:p>
            <a:pPr algn="just"/>
            <a:r>
              <a:rPr lang="en-US" sz="2200" dirty="0"/>
              <a:t>Generally, spectrum sensing techniques can be classified into three groups:</a:t>
            </a:r>
          </a:p>
          <a:p>
            <a:pPr lvl="1"/>
            <a:r>
              <a:rPr lang="en-US" sz="2200" dirty="0"/>
              <a:t>Primary transmitter detection</a:t>
            </a:r>
          </a:p>
          <a:p>
            <a:pPr lvl="1"/>
            <a:r>
              <a:rPr lang="en-US" sz="2200" dirty="0"/>
              <a:t>Primary receiver detection</a:t>
            </a:r>
          </a:p>
          <a:p>
            <a:pPr lvl="1"/>
            <a:r>
              <a:rPr lang="en-US" sz="2200" dirty="0"/>
              <a:t>Interference temperature management</a:t>
            </a:r>
            <a:endParaRPr lang="en-IN" sz="2200" dirty="0"/>
          </a:p>
        </p:txBody>
      </p:sp>
      <p:sp>
        <p:nvSpPr>
          <p:cNvPr id="4" name="Footer Placeholder 3">
            <a:extLst>
              <a:ext uri="{FF2B5EF4-FFF2-40B4-BE49-F238E27FC236}">
                <a16:creationId xmlns:a16="http://schemas.microsoft.com/office/drawing/2014/main" id="{178C5A32-16C6-4B3A-A015-399856272EEA}"/>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F32B5E55-2D7E-4FA8-B823-726E4B2720E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2135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B6CE-3E3D-469D-B6E9-09B85BC8CD83}"/>
              </a:ext>
            </a:extLst>
          </p:cNvPr>
          <p:cNvSpPr>
            <a:spLocks noGrp="1"/>
          </p:cNvSpPr>
          <p:nvPr>
            <p:ph type="title"/>
          </p:nvPr>
        </p:nvSpPr>
        <p:spPr>
          <a:xfrm>
            <a:off x="1640156" y="512462"/>
            <a:ext cx="8911687" cy="781766"/>
          </a:xfrm>
        </p:spPr>
        <p:txBody>
          <a:bodyPr>
            <a:normAutofit/>
          </a:bodyPr>
          <a:lstStyle/>
          <a:p>
            <a:r>
              <a:rPr lang="en-US" dirty="0">
                <a:solidFill>
                  <a:srgbClr val="00B050"/>
                </a:solidFill>
              </a:rPr>
              <a:t>1.1 Primary Transmitter Detection</a:t>
            </a:r>
            <a:endParaRPr lang="en-IN" dirty="0">
              <a:solidFill>
                <a:srgbClr val="00B050"/>
              </a:solidFill>
            </a:endParaRPr>
          </a:p>
        </p:txBody>
      </p:sp>
      <p:sp>
        <p:nvSpPr>
          <p:cNvPr id="3" name="Content Placeholder 2">
            <a:extLst>
              <a:ext uri="{FF2B5EF4-FFF2-40B4-BE49-F238E27FC236}">
                <a16:creationId xmlns:a16="http://schemas.microsoft.com/office/drawing/2014/main" id="{6AAD358C-944F-41E9-87B8-B2491CF279D6}"/>
              </a:ext>
            </a:extLst>
          </p:cNvPr>
          <p:cNvSpPr>
            <a:spLocks noGrp="1"/>
          </p:cNvSpPr>
          <p:nvPr>
            <p:ph idx="1"/>
          </p:nvPr>
        </p:nvSpPr>
        <p:spPr>
          <a:xfrm>
            <a:off x="1293810" y="1540188"/>
            <a:ext cx="10340171" cy="4595619"/>
          </a:xfrm>
        </p:spPr>
        <p:txBody>
          <a:bodyPr>
            <a:normAutofit fontScale="62500" lnSpcReduction="20000"/>
          </a:bodyPr>
          <a:lstStyle/>
          <a:p>
            <a:pPr algn="just"/>
            <a:r>
              <a:rPr lang="en-US" sz="3500" dirty="0"/>
              <a:t>Transmitter detection is based on the detection of a weak signal from a primary transmitter through the local observations of CR users. </a:t>
            </a:r>
          </a:p>
          <a:p>
            <a:pPr algn="just"/>
            <a:r>
              <a:rPr lang="en-US" sz="3500" dirty="0"/>
              <a:t>Following three schemes are generally used for transmitter detection: </a:t>
            </a:r>
          </a:p>
          <a:p>
            <a:pPr marL="914400" lvl="1" indent="-457200" algn="just">
              <a:buFont typeface="+mj-lt"/>
              <a:buAutoNum type="arabicPeriod"/>
            </a:pPr>
            <a:r>
              <a:rPr lang="en-US" sz="3500" dirty="0"/>
              <a:t>Matched filter detection, </a:t>
            </a:r>
          </a:p>
          <a:p>
            <a:pPr marL="914400" lvl="1" indent="-457200" algn="just">
              <a:buFont typeface="+mj-lt"/>
              <a:buAutoNum type="arabicPeriod"/>
            </a:pPr>
            <a:r>
              <a:rPr lang="en-US" sz="3500" dirty="0"/>
              <a:t>Energy detection, and</a:t>
            </a:r>
          </a:p>
          <a:p>
            <a:pPr marL="914400" lvl="1" indent="-457200" algn="just">
              <a:buFont typeface="+mj-lt"/>
              <a:buAutoNum type="arabicPeriod"/>
            </a:pPr>
            <a:r>
              <a:rPr lang="en-US" sz="3500" dirty="0"/>
              <a:t>Feature detection</a:t>
            </a:r>
          </a:p>
          <a:p>
            <a:pPr algn="just"/>
            <a:r>
              <a:rPr lang="en-US" sz="3500" dirty="0"/>
              <a:t> Lack of interactions between primary users and CR users, transmitter detection techniques rely only on weak signals from the primary transmitters. Hence, transmitter detection techniques alone cannot avoid interference to primary receivers because of the lack of primary receiver information as depicted in Fig. 4a. </a:t>
            </a:r>
          </a:p>
          <a:p>
            <a:endParaRPr lang="en-US" sz="2400" dirty="0"/>
          </a:p>
          <a:p>
            <a:endParaRPr lang="en-IN" dirty="0"/>
          </a:p>
        </p:txBody>
      </p:sp>
      <p:sp>
        <p:nvSpPr>
          <p:cNvPr id="4" name="Footer Placeholder 3">
            <a:extLst>
              <a:ext uri="{FF2B5EF4-FFF2-40B4-BE49-F238E27FC236}">
                <a16:creationId xmlns:a16="http://schemas.microsoft.com/office/drawing/2014/main" id="{E8239D8B-994D-4D5F-89AA-811A3D5CA40D}"/>
              </a:ext>
            </a:extLst>
          </p:cNvPr>
          <p:cNvSpPr>
            <a:spLocks noGrp="1"/>
          </p:cNvSpPr>
          <p:nvPr>
            <p:ph type="ftr" sz="quarter" idx="11"/>
          </p:nvPr>
        </p:nvSpPr>
        <p:spPr/>
        <p:txBody>
          <a:bodyPr/>
          <a:lstStyle/>
          <a:p>
            <a:r>
              <a:rPr lang="en-US"/>
              <a:t>18ECE220T - UNIT 4</a:t>
            </a:r>
            <a:endParaRPr lang="en-US" dirty="0"/>
          </a:p>
        </p:txBody>
      </p:sp>
      <p:sp>
        <p:nvSpPr>
          <p:cNvPr id="5" name="Slide Number Placeholder 4">
            <a:extLst>
              <a:ext uri="{FF2B5EF4-FFF2-40B4-BE49-F238E27FC236}">
                <a16:creationId xmlns:a16="http://schemas.microsoft.com/office/drawing/2014/main" id="{805503BA-C319-4ED2-9B8C-54AA0BFE42D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1271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C817-C7EC-4CE1-AC14-0AA0B4EE7B04}"/>
              </a:ext>
            </a:extLst>
          </p:cNvPr>
          <p:cNvSpPr>
            <a:spLocks noGrp="1"/>
          </p:cNvSpPr>
          <p:nvPr>
            <p:ph type="title"/>
          </p:nvPr>
        </p:nvSpPr>
        <p:spPr>
          <a:xfrm>
            <a:off x="1527517" y="536680"/>
            <a:ext cx="10515600" cy="867327"/>
          </a:xfrm>
        </p:spPr>
        <p:txBody>
          <a:bodyPr>
            <a:normAutofit/>
          </a:bodyPr>
          <a:lstStyle/>
          <a:p>
            <a:r>
              <a:rPr lang="en-US" dirty="0">
                <a:solidFill>
                  <a:srgbClr val="00B050"/>
                </a:solidFill>
              </a:rPr>
              <a:t>1.1 Primary Transmitter Detection </a:t>
            </a:r>
            <a:r>
              <a:rPr lang="en-US" sz="2400" b="1" dirty="0">
                <a:solidFill>
                  <a:srgbClr val="00B050"/>
                </a:solidFill>
              </a:rPr>
              <a:t>(2)</a:t>
            </a:r>
            <a:endParaRPr lang="en-IN" sz="2400" b="1" dirty="0">
              <a:solidFill>
                <a:srgbClr val="00B050"/>
              </a:solidFill>
            </a:endParaRPr>
          </a:p>
        </p:txBody>
      </p:sp>
      <p:sp>
        <p:nvSpPr>
          <p:cNvPr id="3" name="Content Placeholder 2">
            <a:extLst>
              <a:ext uri="{FF2B5EF4-FFF2-40B4-BE49-F238E27FC236}">
                <a16:creationId xmlns:a16="http://schemas.microsoft.com/office/drawing/2014/main" id="{D6A22786-DC3E-4F6C-8EC0-36143332925B}"/>
              </a:ext>
            </a:extLst>
          </p:cNvPr>
          <p:cNvSpPr>
            <a:spLocks noGrp="1"/>
          </p:cNvSpPr>
          <p:nvPr>
            <p:ph idx="1"/>
          </p:nvPr>
        </p:nvSpPr>
        <p:spPr>
          <a:xfrm>
            <a:off x="838200" y="1232452"/>
            <a:ext cx="10515600" cy="4944511"/>
          </a:xfrm>
        </p:spPr>
        <p:txBody>
          <a:bodyPr>
            <a:noAutofit/>
          </a:bodyPr>
          <a:lstStyle/>
          <a:p>
            <a:pPr algn="just">
              <a:spcBef>
                <a:spcPts val="0"/>
              </a:spcBef>
            </a:pPr>
            <a:r>
              <a:rPr lang="en-US" sz="2200" dirty="0"/>
              <a:t>Transmitter detection models cannot prevent the hidden terminal problem. A CR user (transmitter) can have a good line of sight to a CR receiver but may not be able to detect the primary transmitter due to shadowing, as shown in Fig. 4b. </a:t>
            </a:r>
          </a:p>
          <a:p>
            <a:pPr algn="just">
              <a:spcBef>
                <a:spcPts val="0"/>
              </a:spcBef>
            </a:pPr>
            <a:r>
              <a:rPr lang="en-US" sz="2200" dirty="0"/>
              <a:t>For accurate primary transmitter detection go for </a:t>
            </a:r>
            <a:r>
              <a:rPr lang="en-US" sz="2200" dirty="0">
                <a:solidFill>
                  <a:srgbClr val="0070C0"/>
                </a:solidFill>
              </a:rPr>
              <a:t>cooperative detection</a:t>
            </a:r>
            <a:r>
              <a:rPr lang="en-US" sz="2200" dirty="0"/>
              <a:t>.</a:t>
            </a:r>
          </a:p>
          <a:p>
            <a:pPr algn="just"/>
            <a:r>
              <a:rPr lang="en-US" sz="2200" dirty="0"/>
              <a:t>Advantages</a:t>
            </a:r>
          </a:p>
          <a:p>
            <a:pPr lvl="1" algn="just">
              <a:spcBef>
                <a:spcPts val="0"/>
              </a:spcBef>
              <a:buFont typeface="Courier New" panose="02070309020205020404" pitchFamily="49" charset="0"/>
              <a:buChar char="o"/>
            </a:pPr>
            <a:r>
              <a:rPr lang="en-US" sz="2000" dirty="0"/>
              <a:t>Cooperative detection is theoretically more accurate because the uncertainty in a single user’s detection can be minimized through collaboration. </a:t>
            </a:r>
          </a:p>
          <a:p>
            <a:pPr lvl="1" algn="just">
              <a:spcBef>
                <a:spcPts val="0"/>
              </a:spcBef>
              <a:buFont typeface="Courier New" panose="02070309020205020404" pitchFamily="49" charset="0"/>
              <a:buChar char="o"/>
            </a:pPr>
            <a:r>
              <a:rPr lang="en-US" sz="2000" dirty="0"/>
              <a:t>Moreover, multipath fading and shadowing effects can be mitigated so that the detection </a:t>
            </a:r>
          </a:p>
          <a:p>
            <a:pPr algn="just"/>
            <a:r>
              <a:rPr lang="en-US" sz="2200" dirty="0"/>
              <a:t>Disadvantage: </a:t>
            </a:r>
          </a:p>
          <a:p>
            <a:pPr lvl="1" algn="just">
              <a:spcBef>
                <a:spcPts val="0"/>
              </a:spcBef>
              <a:buFont typeface="Courier New" panose="02070309020205020404" pitchFamily="49" charset="0"/>
              <a:buChar char="o"/>
            </a:pPr>
            <a:r>
              <a:rPr lang="en-US" sz="2000" dirty="0"/>
              <a:t>Causes adverse effects on resource constrained networks due to the overhead traffic required for cooperation.</a:t>
            </a:r>
            <a:endParaRPr lang="en-IN" sz="2000" dirty="0"/>
          </a:p>
        </p:txBody>
      </p:sp>
      <p:sp>
        <p:nvSpPr>
          <p:cNvPr id="4" name="Footer Placeholder 3">
            <a:extLst>
              <a:ext uri="{FF2B5EF4-FFF2-40B4-BE49-F238E27FC236}">
                <a16:creationId xmlns:a16="http://schemas.microsoft.com/office/drawing/2014/main" id="{FBDD796F-43BE-4F60-9C04-8370800A8251}"/>
              </a:ext>
            </a:extLst>
          </p:cNvPr>
          <p:cNvSpPr>
            <a:spLocks noGrp="1"/>
          </p:cNvSpPr>
          <p:nvPr>
            <p:ph type="ftr" sz="quarter" idx="11"/>
          </p:nvPr>
        </p:nvSpPr>
        <p:spPr/>
        <p:txBody>
          <a:bodyPr/>
          <a:lstStyle/>
          <a:p>
            <a:r>
              <a:rPr lang="en-US" dirty="0"/>
              <a:t>18ECE220T - UNIT 4</a:t>
            </a:r>
          </a:p>
        </p:txBody>
      </p:sp>
      <p:sp>
        <p:nvSpPr>
          <p:cNvPr id="5" name="Slide Number Placeholder 4">
            <a:extLst>
              <a:ext uri="{FF2B5EF4-FFF2-40B4-BE49-F238E27FC236}">
                <a16:creationId xmlns:a16="http://schemas.microsoft.com/office/drawing/2014/main" id="{3A9204BF-ED1D-4C30-8DA1-BD465D9B7D0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0665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61E4-4AD7-4E85-8B5D-9442343663BE}"/>
              </a:ext>
            </a:extLst>
          </p:cNvPr>
          <p:cNvSpPr>
            <a:spLocks noGrp="1"/>
          </p:cNvSpPr>
          <p:nvPr>
            <p:ph type="title"/>
          </p:nvPr>
        </p:nvSpPr>
        <p:spPr>
          <a:xfrm>
            <a:off x="1724312" y="379522"/>
            <a:ext cx="8911687" cy="773385"/>
          </a:xfrm>
        </p:spPr>
        <p:txBody>
          <a:bodyPr/>
          <a:lstStyle/>
          <a:p>
            <a:r>
              <a:rPr lang="en-US" dirty="0">
                <a:solidFill>
                  <a:srgbClr val="00B050"/>
                </a:solidFill>
              </a:rPr>
              <a:t>1.1 Transmitter detection problem</a:t>
            </a:r>
            <a:endParaRPr lang="en-IN" dirty="0">
              <a:solidFill>
                <a:srgbClr val="00B050"/>
              </a:solidFill>
            </a:endParaRPr>
          </a:p>
        </p:txBody>
      </p:sp>
      <p:pic>
        <p:nvPicPr>
          <p:cNvPr id="5" name="Picture 4">
            <a:extLst>
              <a:ext uri="{FF2B5EF4-FFF2-40B4-BE49-F238E27FC236}">
                <a16:creationId xmlns:a16="http://schemas.microsoft.com/office/drawing/2014/main" id="{9FAC0E58-E96A-46EB-BE65-395AC97C72DA}"/>
              </a:ext>
            </a:extLst>
          </p:cNvPr>
          <p:cNvPicPr>
            <a:picLocks noChangeAspect="1"/>
          </p:cNvPicPr>
          <p:nvPr/>
        </p:nvPicPr>
        <p:blipFill>
          <a:blip r:embed="rId2"/>
          <a:stretch>
            <a:fillRect/>
          </a:stretch>
        </p:blipFill>
        <p:spPr>
          <a:xfrm>
            <a:off x="1725478" y="1306026"/>
            <a:ext cx="9182758" cy="3675796"/>
          </a:xfrm>
          <a:prstGeom prst="rect">
            <a:avLst/>
          </a:prstGeom>
        </p:spPr>
      </p:pic>
      <p:sp>
        <p:nvSpPr>
          <p:cNvPr id="6" name="TextBox 5">
            <a:extLst>
              <a:ext uri="{FF2B5EF4-FFF2-40B4-BE49-F238E27FC236}">
                <a16:creationId xmlns:a16="http://schemas.microsoft.com/office/drawing/2014/main" id="{1662B57F-D16E-4852-AF72-54EF3AD724AB}"/>
              </a:ext>
            </a:extLst>
          </p:cNvPr>
          <p:cNvSpPr txBox="1"/>
          <p:nvPr/>
        </p:nvSpPr>
        <p:spPr>
          <a:xfrm>
            <a:off x="1724312" y="5077231"/>
            <a:ext cx="9183924" cy="369332"/>
          </a:xfrm>
          <a:prstGeom prst="rect">
            <a:avLst/>
          </a:prstGeom>
          <a:noFill/>
        </p:spPr>
        <p:txBody>
          <a:bodyPr wrap="none" rtlCol="0">
            <a:spAutoFit/>
          </a:bodyPr>
          <a:lstStyle/>
          <a:p>
            <a:r>
              <a:rPr lang="en-US" b="1" dirty="0"/>
              <a:t> Figure 4 (a) receiver uncertainty;                               4 (b) shadowing uncertainty</a:t>
            </a:r>
            <a:r>
              <a:rPr lang="en-US" dirty="0"/>
              <a:t>.</a:t>
            </a:r>
            <a:endParaRPr lang="en-IN" dirty="0"/>
          </a:p>
        </p:txBody>
      </p:sp>
      <p:sp>
        <p:nvSpPr>
          <p:cNvPr id="3" name="Footer Placeholder 2">
            <a:extLst>
              <a:ext uri="{FF2B5EF4-FFF2-40B4-BE49-F238E27FC236}">
                <a16:creationId xmlns:a16="http://schemas.microsoft.com/office/drawing/2014/main" id="{895098A9-0A4E-43BD-8428-5E3E9771ACED}"/>
              </a:ext>
            </a:extLst>
          </p:cNvPr>
          <p:cNvSpPr>
            <a:spLocks noGrp="1"/>
          </p:cNvSpPr>
          <p:nvPr>
            <p:ph type="ftr" sz="quarter" idx="11"/>
          </p:nvPr>
        </p:nvSpPr>
        <p:spPr/>
        <p:txBody>
          <a:bodyPr/>
          <a:lstStyle/>
          <a:p>
            <a:r>
              <a:rPr lang="en-US"/>
              <a:t>18ECE220T - UNIT 4</a:t>
            </a:r>
            <a:endParaRPr lang="en-US" dirty="0"/>
          </a:p>
        </p:txBody>
      </p:sp>
      <p:sp>
        <p:nvSpPr>
          <p:cNvPr id="4" name="Slide Number Placeholder 3">
            <a:extLst>
              <a:ext uri="{FF2B5EF4-FFF2-40B4-BE49-F238E27FC236}">
                <a16:creationId xmlns:a16="http://schemas.microsoft.com/office/drawing/2014/main" id="{A9865275-7B12-4F40-BE8C-96550853515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TextBox 6">
            <a:extLst>
              <a:ext uri="{FF2B5EF4-FFF2-40B4-BE49-F238E27FC236}">
                <a16:creationId xmlns:a16="http://schemas.microsoft.com/office/drawing/2014/main" id="{0F2B0C05-085E-43F9-B3A0-1FC98A7256FC}"/>
              </a:ext>
            </a:extLst>
          </p:cNvPr>
          <p:cNvSpPr txBox="1"/>
          <p:nvPr/>
        </p:nvSpPr>
        <p:spPr>
          <a:xfrm>
            <a:off x="1724312" y="5541972"/>
            <a:ext cx="3052689" cy="307777"/>
          </a:xfrm>
          <a:prstGeom prst="rect">
            <a:avLst/>
          </a:prstGeom>
          <a:noFill/>
        </p:spPr>
        <p:txBody>
          <a:bodyPr wrap="square" rtlCol="0">
            <a:spAutoFit/>
          </a:bodyPr>
          <a:lstStyle/>
          <a:p>
            <a:r>
              <a:rPr lang="en-US" sz="1400" b="1" dirty="0">
                <a:solidFill>
                  <a:srgbClr val="002060"/>
                </a:solidFill>
              </a:rPr>
              <a:t>Source: Reference [1]</a:t>
            </a:r>
            <a:endParaRPr lang="en-IN" sz="1400" dirty="0"/>
          </a:p>
        </p:txBody>
      </p:sp>
    </p:spTree>
    <p:extLst>
      <p:ext uri="{BB962C8B-B14F-4D97-AF65-F5344CB8AC3E}">
        <p14:creationId xmlns:p14="http://schemas.microsoft.com/office/powerpoint/2010/main" val="27561292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3790</TotalTime>
  <Words>2553</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Bookman Old Style</vt:lpstr>
      <vt:lpstr>Broadway</vt:lpstr>
      <vt:lpstr>Calibri</vt:lpstr>
      <vt:lpstr>Century Gothic</vt:lpstr>
      <vt:lpstr>Courier New</vt:lpstr>
      <vt:lpstr>Edwardian Script ITC</vt:lpstr>
      <vt:lpstr>Times New Roman</vt:lpstr>
      <vt:lpstr>Wingdings</vt:lpstr>
      <vt:lpstr>Wingdings 3</vt:lpstr>
      <vt:lpstr>Wisp</vt:lpstr>
      <vt:lpstr>1_Wisp</vt:lpstr>
      <vt:lpstr>        18ECE220T – Module 4 Cognitive Spectrum Management S – 8, 9  </vt:lpstr>
      <vt:lpstr>S – 8, 9   Spectrum Management   </vt:lpstr>
      <vt:lpstr>Spectrum Management Challenges</vt:lpstr>
      <vt:lpstr>4 Steps of Spectrum Management</vt:lpstr>
      <vt:lpstr>Spectrum management framework for CR</vt:lpstr>
      <vt:lpstr>1. Spectrum Sensing</vt:lpstr>
      <vt:lpstr>1.1 Primary Transmitter Detection</vt:lpstr>
      <vt:lpstr>1.1 Primary Transmitter Detection (2)</vt:lpstr>
      <vt:lpstr>1.1 Transmitter detection problem</vt:lpstr>
      <vt:lpstr>1.2 Primary Receiver Detection</vt:lpstr>
      <vt:lpstr>1.3 Interference Temperature Management</vt:lpstr>
      <vt:lpstr>1a. Spectrum Sensing – PHY &amp; MAC Layers</vt:lpstr>
      <vt:lpstr>1a. Spectrum Sensing – Cross Layer </vt:lpstr>
      <vt:lpstr>1a. Spectrum Sensing – Cross Layer </vt:lpstr>
      <vt:lpstr>2. Spectrum decision</vt:lpstr>
      <vt:lpstr>2.1 Channel Characteristics </vt:lpstr>
      <vt:lpstr>2.2 Decision Procedure </vt:lpstr>
      <vt:lpstr>3. Spectrum Sharing </vt:lpstr>
      <vt:lpstr>3. Classification Spectrum Sharing Techniques</vt:lpstr>
      <vt:lpstr>TYPE 1 (Spectrum Sharing Technique) </vt:lpstr>
      <vt:lpstr>TYPE 2 (Spectrum Sharing Technique)</vt:lpstr>
      <vt:lpstr>TYPE 3 (Spectrum Sharing Technique)</vt:lpstr>
      <vt:lpstr>TYPE 4 (Spectrum Sharing Technique)</vt:lpstr>
      <vt:lpstr>TYPE 4 (Spectrum Sharing Technique) Contd…</vt:lpstr>
      <vt:lpstr>4. Spectrum Mobility</vt:lpstr>
      <vt:lpstr>4. Spectrum Mobility (2)</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dc:title>
  <dc:creator>user</dc:creator>
  <cp:lastModifiedBy>ADMIN</cp:lastModifiedBy>
  <cp:revision>271</cp:revision>
  <dcterms:created xsi:type="dcterms:W3CDTF">2016-02-21T08:22:19Z</dcterms:created>
  <dcterms:modified xsi:type="dcterms:W3CDTF">2022-11-02T09:56:10Z</dcterms:modified>
</cp:coreProperties>
</file>