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98" r:id="rId9"/>
    <p:sldId id="277" r:id="rId10"/>
    <p:sldId id="27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3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5.27508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2-08-25T03:20:10.7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10713 9394 0,'29'0'515,"0"0"-483,0 0-17,-29 29-15,30 0 16,-1 1 0,30 28 124,-1 1-124,1-1-1,-30-58 1,0 29 31,0 1-16,59 28 32,-29-29-63,29 30 15,-59-59-15,0 0 16,0 29-16,1 1 47,28-1 125,1 0-172,-1-29 15,-28 0 1,28 29 46,-29 1-62,1-30 16,-1 0-16,0 29 16,1 0-1,57 0 110,30 30-109,-87-59 0,28 29-16,1 0 15,-30-29 1,0 30-16,30-1 31,-30-29 16,-29 29-47,59 0 31,-30-29 0,0 30 313,59-1-328,-29 29-1,-1-58-15,88 59 0,-87-30 16,-30 1 0,1-1 109,-1-29 78,29 58-188,-28-28-15,28-1 16,1 0-16,-1 0 16,1 1-16,-1 28 15,-28-58-15,-1 29 16,29-29 265,-58 30-281,88-1 16,29 0-1,-58 0-15,58 1 16,-59-1-16,1-29 0,-30 29 16,1-29-1,-1 0 407,0 30-422,30-1 0,-1-29 16,1 29-1,-1-29 1,-28 0-16,-1 0 31,29 59 47,1-59-62,-30 29-16,0-29 16,30 29-16,-30-29 156,1 29-125,57 30-15,-57-59-1,262 146-15,-204-146 16,-29 29-16,-30 1 16,30-1 312,28 0-328,60 30 15,-60-30 1,1-29-16,117 88 16,-117-88-16,-29 29 15,28 0-15,-57-29 32,-1 30-32,0-30 31,0 29 63,1-29-1,-1 29-77,59 0-16,29 1 16,-88-30-16,30 29 0,29 0 15,-59-29 1,29 0 109,59 0 78,-58 29-203,146-29 16,-30 0-16,-57 30 15,-31-30-15,-28 29 16,-30-29-1,0 0-15,1 0 94,28 0 547,1 29-641,-1-29 15,1 0-15,29 30 16,-30-1 0,1-29-1,-30 29 845,30 30 3155,-30-1-3999,59 1-16,29-30 16,-88 0-16,30 0 15,-1 1 1,30 28-16,-30-58 15,1 29-15,0 1 16</inkml:trace>
  <inkml:trace contextRef="#ctx0" brushRef="#br0" timeOffset="4700.02">29358 8662 0,'0'-29'172,"-29"0"-141,-29-1-31,-1 1 16,0 0-16,-58-30 15,0-28-15,0 57 16,29 1 0,-58 0-1,88 0 1,28 29-16,1 0 15,-30 0-15,30-30 16,-29 30-16,-30 0 16,29 0-16,1 0 15,28 0 1,1 0-16,-29 0 16,-1 0-1,1 59-15,-1-1 16,0 30-16,1-88 15,-1 29 1,59 1 0,0 28 15,-58 1 0,58-1-15,0 1-1,0-30 1,0 0-16,0 30 31,29-59 32,0 29-63,30 30 15,-30-30-15,30 0 0,29 30 16,-30-59 0,30 58-16,0-29 15,-59-29-15,30 30 16,28 28 0,-57-58 93,87 0-93,0 0-16,-59 29 15,1-29-15,-30 0 16,0 0-16,1 0 31,-1 0 47,29 0-62,1 0-1,-30 0 1,1 0 0,-1-29-16,0 29 15,0 0 32,1 0-16,-1-29-15,0 29-16,0-29 16,59 29-16,-29 0 31,-59-30 0,0 1 0,29 0-15,0 29-16,1 0 16,28 0-1,1 0 1,-59-29 0,0-30 93,0 1-31,0-1 31,-30 30-93,1 0 0,-29-1-16,-30-58 15,29 59-15,-29 0 16,88 0-16,-29-1 16,-29 1-16,28 29 31,1 0 0</inkml:trace>
  <inkml:trace contextRef="#ctx0" brushRef="#br0" timeOffset="12802.47">18499 12437 0,'0'-29'78,"29"0"-47,0 29 16,30-30 0,-1 30-16,1 0-31,-1 0 16,-28 0-16,28 0 15,1 0 1,-1 0-16,1 0 16,58 30-16,-88-30 47,30 29-32,-30-29 63,0 29-46,30 0-32,29 1 15,-30-1-15,1 0 16,-30-29-1,0 29-15,1-29 32,-1 0-32,-29 30 15,29-30 1,0 0 0,1 0-16,-1 29 15,30 0-15,-30-29 0,0 29 47,30 1 62,-1-30-93,-29 0-16,1 0 47,-1 0-16,30 29 0,-30-29-31,0 0 32,0 0 124,30 0-140,-1 0-16,-28 0 15,-1 0-15,0 0 16,0 0-1,1 0-15,-1 0 16,0 0-16,1 0 16,-1 0-1,0 0 17,0 0 61,30 0-77,-1 0-16,1 0 16,0 0-1,-30 0 16,0 0 1,30 0-1,-1 0-31,-29 0 16,30 0 93,0 29-109,-1-29 16,1 30-16,28 28 15,-57-58 1,-1 0 265,0 0-281,30 0 16,58 0-1,29 0-15,-87 0 16,29 29 0,-30 1-16,-29-30 31,30 0 16,-30 0-16,0 0-15,1 0 62,-1 0-63,0 0 1,1 29-16,28-29 0,-29 0 16,30 29-16,-1-29 15,-28 0 1,28 0-16,-28 0 31,-1 29 0,29-29-15,-28 0-16,-1 0 16,29 30-16,60-1 15,-60-29-15,1 0 16,-1 29-16,-29-29 15,59 59-15,-58-59 16,-1 0 15,0 0-31,30 0 16,-30 0-16,0 0 16,30 29-16,-1-29 15,-29 0-15,1 29 16,-1-29 140,0 0-140,30 0-16,-1 0 15,59 0-15,-58 0 16,29 0-16,-30 0 16,-28 0-16,-1 29 15,29-29 188,1 30-187,0-30 0,-30 0-16,59 29 15,-59 0-15,0-29 31,0 0-31,30 0 32,-30 0 30,1 0-15,-1 0-31,0 0 77,0 0-77,1 0 0,28 0-16,1 0 15,-30 0 1,0 0-16,1 0 16,57 30-1,-57-30 1,57 29 31,-57-29-32,28 0 1,1 29-16,-30-29 31,30 0 79,-1 29-79,1 1-31,-1-30 15,30 29-15,-29-29 16,-1 0-16,30 58 16,-30-58-16,1 0 15,-30 0 1,30 0-16,-1 0 16,1 30-16,-1-30 15,1 29-15,0-29 16,-1 0-1,1 29-15,-30-29 63,0 0-32,0 0-31,1 0 63,-1 0-1,0 0 1</inkml:trace>
  <inkml:trace contextRef="#ctx0" brushRef="#br0" timeOffset="28475.47">10420 9013 0,'0'-29'141,"0"0"-110,0 0 31,0-1-30,29 1 15,1 29-16,-1-29-31,29 0 31,-28 29-15,-1 0 46,0 0-62,0 0 16,1 0 46,-1 0 63,0 0-31,-29 29-47,59 0-16,-1 30 0,30-30 1,-59 0 15,1 0-16,57 30-16,118 87-15,59 30 16,-176-118 0,-1 1-16,-28-1 15,29 1 1,-88-1 140,-29-58-140,-1 59-1,1-59 1,0 0-16,-1 29 31,1-29-31,-29 29 32,58 1-32,-30-30 15,-28 0 16,29 58-31,-1-58 16,-28 0-16,28 30 31,1-30 79,0 0-110,0 0 31,-1 0-15,1 0-1,0 0 16,0-30 16,-1 1-15,1 29-1,0-29-16,-1 29 32,1 0 0,0 0-16,29-30-31,-29 1 16,-1 0 0,30 0-16,-29-1 15,0 30 1,-30-58-16,30-1 16,0 30-16,29 0 0,-30-30 15,-28 1 16,29 29 63,29-1-78,0-28-1,0 28 1,0 1 0,0 0-16,0 0 15,0-1-15,0 1 0,0-29 16,0 28 0,0-28-16,0-1 15,0 1 48,29 58-32,29-29 0,-58-1 0,30 30 48,-1 0-79,0 0 15,1 0 16,-1 0 1,0 0-1</inkml:trace>
  <inkml:trace contextRef="#ctx0" brushRef="#br0" timeOffset="31019.05">28480 6848 0,'0'29'172,"0"30"-172,0-1 16,0 30-16,30-29 15,-1-1 1,-29-29-16,29 1 0,-29 28 15,0-29 1,29 30 15,1-1-15,-1 1-16,29-59 141,89-29-126,58-88-15,-59 87 16,30-57-1,-30 28-15,117-29 0,-58 1 16,-58 28 0,58-29-16,-118 59 0,1 0 15,0-1-15,-88 1 16,59 0-16,-30 0 16,0 29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18D7-4628-465D-93C0-A47B4A8CDA50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8DED0-8A0D-4523-8CD4-4E2C34584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27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18D7-4628-465D-93C0-A47B4A8CDA50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8DED0-8A0D-4523-8CD4-4E2C34584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135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18D7-4628-465D-93C0-A47B4A8CDA50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8DED0-8A0D-4523-8CD4-4E2C34584151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8305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18D7-4628-465D-93C0-A47B4A8CDA50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8DED0-8A0D-4523-8CD4-4E2C34584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311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18D7-4628-465D-93C0-A47B4A8CDA50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8DED0-8A0D-4523-8CD4-4E2C3458415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6009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18D7-4628-465D-93C0-A47B4A8CDA50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8DED0-8A0D-4523-8CD4-4E2C34584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179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18D7-4628-465D-93C0-A47B4A8CDA50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8DED0-8A0D-4523-8CD4-4E2C34584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310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18D7-4628-465D-93C0-A47B4A8CDA50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8DED0-8A0D-4523-8CD4-4E2C34584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80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18D7-4628-465D-93C0-A47B4A8CDA50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8DED0-8A0D-4523-8CD4-4E2C34584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949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18D7-4628-465D-93C0-A47B4A8CDA50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8DED0-8A0D-4523-8CD4-4E2C34584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152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18D7-4628-465D-93C0-A47B4A8CDA50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8DED0-8A0D-4523-8CD4-4E2C34584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82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18D7-4628-465D-93C0-A47B4A8CDA50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8DED0-8A0D-4523-8CD4-4E2C34584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234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18D7-4628-465D-93C0-A47B4A8CDA50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8DED0-8A0D-4523-8CD4-4E2C34584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71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18D7-4628-465D-93C0-A47B4A8CDA50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8DED0-8A0D-4523-8CD4-4E2C34584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32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18D7-4628-465D-93C0-A47B4A8CDA50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8DED0-8A0D-4523-8CD4-4E2C34584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415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18D7-4628-465D-93C0-A47B4A8CDA50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8DED0-8A0D-4523-8CD4-4E2C34584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96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F18D7-4628-465D-93C0-A47B4A8CDA50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0D8DED0-8A0D-4523-8CD4-4E2C34584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550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77689C-65B9-4328-6716-34F70F4DF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7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Channel performance at </a:t>
            </a:r>
            <a:r>
              <a:rPr lang="en-US" b="1" dirty="0" err="1">
                <a:solidFill>
                  <a:srgbClr val="FF0000"/>
                </a:solidFill>
              </a:rPr>
              <a:t>mmWave</a:t>
            </a:r>
            <a:r>
              <a:rPr lang="en-US" b="1" dirty="0">
                <a:solidFill>
                  <a:srgbClr val="FF0000"/>
                </a:solidFill>
              </a:rPr>
              <a:t> communication</a:t>
            </a:r>
            <a:br>
              <a:rPr lang="en-US" b="1" dirty="0">
                <a:solidFill>
                  <a:srgbClr val="FF000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302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82F16-9D3B-E4B0-8F72-3CD7BE177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Channel Measurement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33279-7C18-91B8-277A-1509B25BA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59400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Considering the 60 GHz measurement setup shown in Figure 1.8, the synthesizer has a maximum output power of 0 dBm at 65 GHz. The coaxial cables have a maximum transmission loss of 6.2 dB/m at 60 GHz. </a:t>
            </a:r>
          </a:p>
          <a:p>
            <a:pPr algn="just"/>
            <a:r>
              <a:rPr lang="en-US" dirty="0"/>
              <a:t>The conversion loss of the subharmonic mixer is assumed to be 40 dB and its noise figure is 40 dB, while voltage standing wave ratio (VSWR) is 2.6:1. The noise floor for the spectrum analyzer is assumed to be 130 dBm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0A25ED-2007-D91A-B9FA-F570DE281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165" y="2031752"/>
            <a:ext cx="4934204" cy="482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465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20671-D67D-D592-39BB-2D53BEB3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Channel performance at </a:t>
            </a:r>
            <a:r>
              <a:rPr lang="en-US" b="1" dirty="0" err="1">
                <a:solidFill>
                  <a:srgbClr val="FF0000"/>
                </a:solidFill>
              </a:rPr>
              <a:t>mmWave</a:t>
            </a:r>
            <a:r>
              <a:rPr lang="en-US" b="1" dirty="0">
                <a:solidFill>
                  <a:srgbClr val="FF0000"/>
                </a:solidFill>
              </a:rPr>
              <a:t> communication</a:t>
            </a:r>
            <a:br>
              <a:rPr lang="en-US" b="1" dirty="0">
                <a:solidFill>
                  <a:srgbClr val="FF000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A4F36-6C01-76C8-FA74-45B8D938B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CHANNEL PERFORMANCE AT 60 GHZ</a:t>
            </a:r>
          </a:p>
        </p:txBody>
      </p:sp>
    </p:spTree>
    <p:extLst>
      <p:ext uri="{BB962C8B-B14F-4D97-AF65-F5344CB8AC3E}">
        <p14:creationId xmlns:p14="http://schemas.microsoft.com/office/powerpoint/2010/main" val="395008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C1DCC-A928-B0D8-1493-76AB61570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CHANNEL PERFORMANCE AT 60 GHZ</a:t>
            </a:r>
            <a:br>
              <a:rPr lang="en-IN" b="1" dirty="0">
                <a:solidFill>
                  <a:srgbClr val="FF000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600F0-4D05-CBE7-F305-401A7C7D5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Knowing the propagation characteristics and channel performance of millimeter waves is the first step to plan for a millimeter wave communication system.</a:t>
            </a:r>
          </a:p>
          <a:p>
            <a:pPr algn="just"/>
            <a:r>
              <a:rPr lang="en-US" dirty="0"/>
              <a:t>While signals at lower frequency bands, such as </a:t>
            </a:r>
            <a:r>
              <a:rPr lang="en-US" b="1" dirty="0">
                <a:solidFill>
                  <a:srgbClr val="00B0F0"/>
                </a:solidFill>
              </a:rPr>
              <a:t>Global System for Mobile Communications (GSM) signals, can propagate for many kilometers and more easily penetrate buildings,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millimeter wave signals can only travel a few kilometers, or less, and suffer from high transmission losses in the air and solid materials.</a:t>
            </a:r>
          </a:p>
          <a:p>
            <a:pPr algn="just"/>
            <a:r>
              <a:rPr lang="en-US" dirty="0"/>
              <a:t>However, these </a:t>
            </a:r>
            <a:r>
              <a:rPr lang="en-US" dirty="0">
                <a:solidFill>
                  <a:srgbClr val="FF0000"/>
                </a:solidFill>
              </a:rPr>
              <a:t>millimeter wave </a:t>
            </a:r>
            <a:r>
              <a:rPr lang="en-US" dirty="0"/>
              <a:t>propagation characteristics can be very advantageous in some applications such as </a:t>
            </a:r>
            <a:r>
              <a:rPr lang="en-US" dirty="0">
                <a:solidFill>
                  <a:srgbClr val="FF0000"/>
                </a:solidFill>
              </a:rPr>
              <a:t>wireless personal area networks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Millimeter waves can be </a:t>
            </a:r>
            <a:r>
              <a:rPr lang="en-US" dirty="0">
                <a:solidFill>
                  <a:srgbClr val="00B050"/>
                </a:solidFill>
              </a:rPr>
              <a:t>used to establish more densely packed communication links, thus providing very efficient spectrum utilization, by means of frequency reuse, and thus they can increase the overall capacity of communication systems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4329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C27B8AA-253B-D4AA-6D1C-E23257EF5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CHANNEL PERFORMANCE AT 60 GHZ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D3D0E-9683-6830-EC14-2705717F6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63267" cy="4351338"/>
          </a:xfrm>
        </p:spPr>
        <p:txBody>
          <a:bodyPr/>
          <a:lstStyle/>
          <a:p>
            <a:pPr algn="just"/>
            <a:r>
              <a:rPr lang="en-US" dirty="0"/>
              <a:t>The main challenges in utilizing a </a:t>
            </a:r>
            <a:r>
              <a:rPr lang="en-US" b="1" dirty="0">
                <a:solidFill>
                  <a:srgbClr val="FF0000"/>
                </a:solidFill>
              </a:rPr>
              <a:t>60 GHz channel </a:t>
            </a:r>
            <a:r>
              <a:rPr lang="en-US" dirty="0"/>
              <a:t>can be described as follows:</a:t>
            </a:r>
          </a:p>
          <a:p>
            <a:pPr lvl="1" algn="just"/>
            <a:r>
              <a:rPr lang="en-US" dirty="0"/>
              <a:t>High loss, as calculated from </a:t>
            </a:r>
            <a:r>
              <a:rPr lang="en-US" dirty="0" err="1"/>
              <a:t>Friis</a:t>
            </a:r>
            <a:r>
              <a:rPr lang="en-US" dirty="0"/>
              <a:t> equation (1.2)</a:t>
            </a:r>
          </a:p>
          <a:p>
            <a:pPr lvl="1" algn="just"/>
            <a:r>
              <a:rPr lang="en-IN" dirty="0"/>
              <a:t>Human shadowing</a:t>
            </a:r>
            <a:endParaRPr lang="en-US" dirty="0"/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Non-line-of-sight</a:t>
            </a:r>
            <a:r>
              <a:rPr lang="en-US" dirty="0"/>
              <a:t> propagation, which induces random fluctuations in signal level, known as multipath fading, as shown in Figure 1.3</a:t>
            </a:r>
          </a:p>
          <a:p>
            <a:pPr lvl="1" algn="just"/>
            <a:r>
              <a:rPr lang="en-US" dirty="0"/>
              <a:t>Doppler shift is non-negligible at pedestrian velocities</a:t>
            </a:r>
          </a:p>
          <a:p>
            <a:pPr lvl="1" algn="just"/>
            <a:r>
              <a:rPr lang="en-IN" dirty="0"/>
              <a:t>Noise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8F4618-7F98-8FF2-F154-254246AE6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160" y="2029538"/>
            <a:ext cx="4115011" cy="313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31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D4A00BA-F89E-3233-328C-F99DEBB7C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CHANNEL PERFORMANCE AT 60 GHZ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EA16C-B007-32E9-A1EF-79CD7844C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0759"/>
            <a:ext cx="10515600" cy="445664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Federal Communications Commission (FCC) limits the equivalent </a:t>
            </a:r>
            <a:r>
              <a:rPr lang="en-US" b="1" dirty="0" err="1">
                <a:solidFill>
                  <a:srgbClr val="00B050"/>
                </a:solidFill>
              </a:rPr>
              <a:t>isotropically</a:t>
            </a:r>
            <a:r>
              <a:rPr lang="en-US" b="1" dirty="0">
                <a:solidFill>
                  <a:srgbClr val="00B050"/>
                </a:solidFill>
              </a:rPr>
              <a:t> radiated power (EIRP)</a:t>
            </a:r>
            <a:r>
              <a:rPr lang="en-US" dirty="0"/>
              <a:t> of a 60 GHz communication link to </a:t>
            </a:r>
            <a:r>
              <a:rPr lang="en-US" b="1" dirty="0">
                <a:solidFill>
                  <a:srgbClr val="00B050"/>
                </a:solidFill>
              </a:rPr>
              <a:t>+ 40 dBm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Transmitter’s power and path loss </a:t>
            </a:r>
            <a:r>
              <a:rPr lang="en-US" dirty="0"/>
              <a:t>can be limiting factors for a high-speed wireless link. However, antenna directivity can be used to increase the power gain in the desired direction.</a:t>
            </a:r>
          </a:p>
          <a:p>
            <a:pPr algn="just"/>
            <a:r>
              <a:rPr lang="en-US" dirty="0"/>
              <a:t>Assuming </a:t>
            </a:r>
            <a:r>
              <a:rPr lang="en-US" dirty="0">
                <a:solidFill>
                  <a:srgbClr val="FF0000"/>
                </a:solidFill>
              </a:rPr>
              <a:t>a simple line-of-sight free-space communication link</a:t>
            </a:r>
            <a:r>
              <a:rPr lang="en-US" dirty="0"/>
              <a:t>, where both the received power P</a:t>
            </a:r>
            <a:r>
              <a:rPr lang="en-US" baseline="-25000" dirty="0"/>
              <a:t>RX</a:t>
            </a:r>
            <a:r>
              <a:rPr lang="en-US" dirty="0"/>
              <a:t> and noise figure for the receiving system are 10 dBm and 10 dB, respectively, three different lengths are used for the distance R between the transmitter and receiver: 10, 15, and 20 m.</a:t>
            </a:r>
          </a:p>
          <a:p>
            <a:pPr algn="just"/>
            <a:r>
              <a:rPr lang="en-US" dirty="0"/>
              <a:t> Also, if we assume single omnidirectional antennas at the transmitter and receiver, the received power P</a:t>
            </a:r>
            <a:r>
              <a:rPr lang="en-US" baseline="-25000" dirty="0"/>
              <a:t>RX</a:t>
            </a:r>
            <a:r>
              <a:rPr lang="en-US" dirty="0"/>
              <a:t> at a distance R decreases with an increase in frequency, and a 10-dB human shadowing loss is assumed for a system operating at 60 GHz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BD0940-972B-A88E-34D0-75427387B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767" y="5700875"/>
            <a:ext cx="6466442" cy="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822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5F4656C-F6CF-563A-1465-41A75F75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CHANNEL PERFORMANCE AT 60 GHZ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557A7-2372-3831-D5DC-4F763F6C0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If we ignore the human shadowing loss, a clear path exists between the transmitter and receiver. When </a:t>
            </a:r>
            <a:r>
              <a:rPr lang="en-US" b="1" dirty="0">
                <a:solidFill>
                  <a:srgbClr val="FF0000"/>
                </a:solidFill>
              </a:rPr>
              <a:t>a 60 GHz system </a:t>
            </a:r>
            <a:r>
              <a:rPr lang="en-US" dirty="0"/>
              <a:t>with the following parameters is defined.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A2E52C-10E8-F10B-9FA5-1BAA46926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784" y="3179900"/>
            <a:ext cx="6288864" cy="31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873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44210B5-4D26-46EB-8165-4CAA6431E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CHANNEL PERFORMANCE AT 60 GHZ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A14B4-E8DE-EED8-861C-89F6C64DD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918" y="1597024"/>
            <a:ext cx="6426200" cy="489585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where </a:t>
            </a:r>
            <a:r>
              <a:rPr lang="en-US" dirty="0" err="1"/>
              <a:t>GTx</a:t>
            </a:r>
            <a:r>
              <a:rPr lang="en-US" dirty="0"/>
              <a:t> and </a:t>
            </a:r>
            <a:r>
              <a:rPr lang="en-US" dirty="0" err="1"/>
              <a:t>GRx</a:t>
            </a:r>
            <a:r>
              <a:rPr lang="en-US" dirty="0"/>
              <a:t> denote the transmitting and receiving antenna gains, respectively, and </a:t>
            </a:r>
            <a:r>
              <a:rPr lang="en-US" dirty="0" err="1"/>
              <a:t>PTx</a:t>
            </a:r>
            <a:r>
              <a:rPr lang="en-US" dirty="0"/>
              <a:t> denotes the transmitter power. </a:t>
            </a:r>
          </a:p>
          <a:p>
            <a:pPr algn="just"/>
            <a:r>
              <a:rPr lang="en-US" dirty="0"/>
              <a:t>Inserting Equation (1.4) into the Shannon capacity formula of Equation (1.3), the maximum achievable capacity in AWGN can be computed.</a:t>
            </a:r>
          </a:p>
          <a:p>
            <a:pPr algn="just"/>
            <a:r>
              <a:rPr lang="en-US" dirty="0"/>
              <a:t> Figure 1.5 shows the </a:t>
            </a:r>
            <a:r>
              <a:rPr lang="en-US" b="1" dirty="0">
                <a:solidFill>
                  <a:srgbClr val="FF0000"/>
                </a:solidFill>
              </a:rPr>
              <a:t>Shannon capacity limit of an indoor office for LOS and non-LOS (NLOS) </a:t>
            </a:r>
            <a:r>
              <a:rPr lang="en-US" dirty="0"/>
              <a:t>cases, using an omni-omni antenna setup [12]. It was found that for the LOS condition, data rate can go up to 5 Gbps. On the other hand, the operating distance for an NLOS condition is limited to below 3 m, although the NLOS capacity decreases more drastically as a function of distance.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To improve the capacity for a given operating distance, one can either increase the bandwidth or signal-to-noise ratio (SNR) or both. It can also be seen from Figure 1.5 that increasing the bandwidth used by more than 4 times only significantly improves the capacity for distances below 5 m.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4AF36D-6A6B-093D-7EA3-0BE75BCB8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184" y="1981125"/>
            <a:ext cx="5364000" cy="322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055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271FA2-9C63-3426-9FE3-01FFC316F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043" y="595511"/>
            <a:ext cx="14740583" cy="8856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4C4BA8F-2817-2213-9B4F-9D0A6F12643D}"/>
                  </a:ext>
                </a:extLst>
              </p14:cNvPr>
              <p14:cNvContentPartPr/>
              <p14:nvPr/>
            </p14:nvContentPartPr>
            <p14:xfrm>
              <a:off x="3751200" y="2412720"/>
              <a:ext cx="7313400" cy="2507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4C4BA8F-2817-2213-9B4F-9D0A6F12643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41840" y="2403360"/>
                <a:ext cx="7332120" cy="252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2590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10B9C-D7B5-1082-EA50-697EAE93A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55F1C-1EA7-149F-98D7-69AE7D40E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26933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Directional antennas are required for Gigabit wireless communications. </a:t>
            </a:r>
          </a:p>
          <a:p>
            <a:pPr algn="just"/>
            <a:r>
              <a:rPr lang="en-US" dirty="0"/>
              <a:t>We can have different configurations for the access points (AP) and the mobile terminal (MT) based on different applications, as shown in Figure 1.7.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91CACE-1065-5C6B-B5A8-ADCDFC389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431" y="2320860"/>
            <a:ext cx="7186747" cy="36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6183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731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Channel performance at mmWave communication </vt:lpstr>
      <vt:lpstr>Channel performance at mmWave communication </vt:lpstr>
      <vt:lpstr>CHANNEL PERFORMANCE AT 60 GHZ </vt:lpstr>
      <vt:lpstr>CHANNEL PERFORMANCE AT 60 GHZ</vt:lpstr>
      <vt:lpstr>CHANNEL PERFORMANCE AT 60 GHZ</vt:lpstr>
      <vt:lpstr>CHANNEL PERFORMANCE AT 60 GHZ</vt:lpstr>
      <vt:lpstr>CHANNEL PERFORMANCE AT 60 GHZ</vt:lpstr>
      <vt:lpstr>PowerPoint Presentation</vt:lpstr>
      <vt:lpstr>PowerPoint Presentation</vt:lpstr>
      <vt:lpstr>Channel Measurement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Channel performance at mmWave communication </dc:title>
  <dc:creator>nandini manickam</dc:creator>
  <cp:lastModifiedBy>nandini manickam</cp:lastModifiedBy>
  <cp:revision>2</cp:revision>
  <dcterms:created xsi:type="dcterms:W3CDTF">2022-09-17T14:30:11Z</dcterms:created>
  <dcterms:modified xsi:type="dcterms:W3CDTF">2022-09-17T14:37:10Z</dcterms:modified>
</cp:coreProperties>
</file>