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39" r:id="rId2"/>
    <p:sldId id="357" r:id="rId3"/>
    <p:sldId id="358" r:id="rId4"/>
    <p:sldId id="359" r:id="rId5"/>
    <p:sldId id="360" r:id="rId6"/>
    <p:sldId id="361" r:id="rId7"/>
    <p:sldId id="362" r:id="rId8"/>
    <p:sldId id="363" r:id="rId9"/>
    <p:sldId id="364"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6D3A3C-6B9B-4C33-9DED-F37DEC7786BE}" type="datetimeFigureOut">
              <a:rPr lang="en-IN" smtClean="0"/>
              <a:t>17-09-2022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DB63E74-1B38-4EE1-BF30-6A2D0460587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538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D3A3C-6B9B-4C33-9DED-F37DEC7786BE}"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B63E74-1B38-4EE1-BF30-6A2D0460587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5342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D3A3C-6B9B-4C33-9DED-F37DEC7786BE}"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B63E74-1B38-4EE1-BF30-6A2D0460587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0653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D3A3C-6B9B-4C33-9DED-F37DEC7786BE}"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B63E74-1B38-4EE1-BF30-6A2D0460587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201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D3A3C-6B9B-4C33-9DED-F37DEC7786BE}"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B63E74-1B38-4EE1-BF30-6A2D0460587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8774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6D3A3C-6B9B-4C33-9DED-F37DEC7786BE}"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B63E74-1B38-4EE1-BF30-6A2D0460587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0368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6D3A3C-6B9B-4C33-9DED-F37DEC7786BE}" type="datetimeFigureOut">
              <a:rPr lang="en-IN" smtClean="0"/>
              <a:t>17-09-2022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B63E74-1B38-4EE1-BF30-6A2D0460587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5018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6D3A3C-6B9B-4C33-9DED-F37DEC7786BE}" type="datetimeFigureOut">
              <a:rPr lang="en-IN" smtClean="0"/>
              <a:t>17-09-2022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B63E74-1B38-4EE1-BF30-6A2D0460587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00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D3A3C-6B9B-4C33-9DED-F37DEC7786BE}" type="datetimeFigureOut">
              <a:rPr lang="en-IN" smtClean="0"/>
              <a:t>17-09-2022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B63E74-1B38-4EE1-BF30-6A2D04605876}" type="slidenum">
              <a:rPr lang="en-IN" smtClean="0"/>
              <a:t>‹#›</a:t>
            </a:fld>
            <a:endParaRPr lang="en-IN"/>
          </a:p>
        </p:txBody>
      </p:sp>
    </p:spTree>
    <p:extLst>
      <p:ext uri="{BB962C8B-B14F-4D97-AF65-F5344CB8AC3E}">
        <p14:creationId xmlns:p14="http://schemas.microsoft.com/office/powerpoint/2010/main" val="432531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6D3A3C-6B9B-4C33-9DED-F37DEC7786BE}"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B63E74-1B38-4EE1-BF30-6A2D0460587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5397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36D3A3C-6B9B-4C33-9DED-F37DEC7786BE}" type="datetimeFigureOut">
              <a:rPr lang="en-IN" smtClean="0"/>
              <a:t>17-09-2022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DB63E74-1B38-4EE1-BF30-6A2D0460587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083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36D3A3C-6B9B-4C33-9DED-F37DEC7786BE}" type="datetimeFigureOut">
              <a:rPr lang="en-IN" smtClean="0"/>
              <a:t>17-09-2022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DB63E74-1B38-4EE1-BF30-6A2D0460587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736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E88DB-3573-F197-9318-B1B9DC595181}"/>
              </a:ext>
            </a:extLst>
          </p:cNvPr>
          <p:cNvSpPr>
            <a:spLocks noGrp="1"/>
          </p:cNvSpPr>
          <p:nvPr>
            <p:ph type="title"/>
          </p:nvPr>
        </p:nvSpPr>
        <p:spPr>
          <a:xfrm>
            <a:off x="838200" y="2458085"/>
            <a:ext cx="10515600" cy="1325563"/>
          </a:xfrm>
        </p:spPr>
        <p:txBody>
          <a:bodyPr/>
          <a:lstStyle/>
          <a:p>
            <a:pPr algn="ctr"/>
            <a:r>
              <a:rPr lang="en-IN" b="1" dirty="0" err="1">
                <a:solidFill>
                  <a:srgbClr val="FF0000"/>
                </a:solidFill>
              </a:rPr>
              <a:t>Millimeter</a:t>
            </a:r>
            <a:r>
              <a:rPr lang="en-IN" b="1" dirty="0">
                <a:solidFill>
                  <a:srgbClr val="FF0000"/>
                </a:solidFill>
              </a:rPr>
              <a:t> Wave Antennas</a:t>
            </a:r>
          </a:p>
        </p:txBody>
      </p:sp>
    </p:spTree>
    <p:extLst>
      <p:ext uri="{BB962C8B-B14F-4D97-AF65-F5344CB8AC3E}">
        <p14:creationId xmlns:p14="http://schemas.microsoft.com/office/powerpoint/2010/main" val="3003351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422DDCD-1737-2DA0-569D-145F002EF7BC}"/>
              </a:ext>
            </a:extLst>
          </p:cNvPr>
          <p:cNvSpPr>
            <a:spLocks noGrp="1"/>
          </p:cNvSpPr>
          <p:nvPr>
            <p:ph type="title"/>
          </p:nvPr>
        </p:nvSpPr>
        <p:spPr/>
        <p:txBody>
          <a:bodyPr/>
          <a:lstStyle/>
          <a:p>
            <a:r>
              <a:rPr lang="en-IN" b="1" dirty="0" err="1">
                <a:solidFill>
                  <a:srgbClr val="FF0000"/>
                </a:solidFill>
              </a:rPr>
              <a:t>Millimeter</a:t>
            </a:r>
            <a:r>
              <a:rPr lang="en-IN" b="1" dirty="0">
                <a:solidFill>
                  <a:srgbClr val="FF0000"/>
                </a:solidFill>
              </a:rPr>
              <a:t> Wave Antennas</a:t>
            </a:r>
          </a:p>
        </p:txBody>
      </p:sp>
      <p:sp>
        <p:nvSpPr>
          <p:cNvPr id="4" name="Content Placeholder 3">
            <a:extLst>
              <a:ext uri="{FF2B5EF4-FFF2-40B4-BE49-F238E27FC236}">
                <a16:creationId xmlns:a16="http://schemas.microsoft.com/office/drawing/2014/main" id="{1314E9F1-D0AA-6521-1EC2-372BC83021F2}"/>
              </a:ext>
            </a:extLst>
          </p:cNvPr>
          <p:cNvSpPr>
            <a:spLocks noGrp="1"/>
          </p:cNvSpPr>
          <p:nvPr>
            <p:ph idx="1"/>
          </p:nvPr>
        </p:nvSpPr>
        <p:spPr/>
        <p:txBody>
          <a:bodyPr/>
          <a:lstStyle/>
          <a:p>
            <a:pPr algn="just"/>
            <a:r>
              <a:rPr lang="en-US" dirty="0"/>
              <a:t>we present an overview of a millimeter wave antenna technology approach that offers the significant promise of enabling gigabit/per second wireless communication rates.</a:t>
            </a:r>
          </a:p>
          <a:p>
            <a:pPr algn="just"/>
            <a:r>
              <a:rPr lang="en-US" dirty="0"/>
              <a:t>We will describe and discuss the requirements for the system components of a (nominally) 60 GHz free space point-to-point communications system.</a:t>
            </a:r>
            <a:endParaRPr lang="en-IN" dirty="0"/>
          </a:p>
        </p:txBody>
      </p:sp>
    </p:spTree>
    <p:extLst>
      <p:ext uri="{BB962C8B-B14F-4D97-AF65-F5344CB8AC3E}">
        <p14:creationId xmlns:p14="http://schemas.microsoft.com/office/powerpoint/2010/main" val="3691668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1F35A-F5DF-B65D-1299-114DF9C773D1}"/>
              </a:ext>
            </a:extLst>
          </p:cNvPr>
          <p:cNvSpPr>
            <a:spLocks noGrp="1"/>
          </p:cNvSpPr>
          <p:nvPr>
            <p:ph type="title"/>
          </p:nvPr>
        </p:nvSpPr>
        <p:spPr/>
        <p:txBody>
          <a:bodyPr/>
          <a:lstStyle/>
          <a:p>
            <a:r>
              <a:rPr lang="en-IN" b="1" dirty="0">
                <a:solidFill>
                  <a:srgbClr val="FF0000"/>
                </a:solidFill>
              </a:rPr>
              <a:t>Constraints in Antenna</a:t>
            </a:r>
          </a:p>
        </p:txBody>
      </p:sp>
      <p:sp>
        <p:nvSpPr>
          <p:cNvPr id="3" name="Content Placeholder 2">
            <a:extLst>
              <a:ext uri="{FF2B5EF4-FFF2-40B4-BE49-F238E27FC236}">
                <a16:creationId xmlns:a16="http://schemas.microsoft.com/office/drawing/2014/main" id="{F37FC1DB-4AB1-BFE4-367C-1584492A6469}"/>
              </a:ext>
            </a:extLst>
          </p:cNvPr>
          <p:cNvSpPr>
            <a:spLocks noGrp="1"/>
          </p:cNvSpPr>
          <p:nvPr>
            <p:ph idx="1"/>
          </p:nvPr>
        </p:nvSpPr>
        <p:spPr/>
        <p:txBody>
          <a:bodyPr/>
          <a:lstStyle/>
          <a:p>
            <a:pPr algn="just"/>
            <a:r>
              <a:rPr lang="en-US" dirty="0"/>
              <a:t>The first constraint is that the </a:t>
            </a:r>
            <a:r>
              <a:rPr lang="en-US" dirty="0">
                <a:solidFill>
                  <a:srgbClr val="FF0000"/>
                </a:solidFill>
              </a:rPr>
              <a:t>60 GHz channel is lossy (due to oxygen absorption), but is otherwise benign.</a:t>
            </a:r>
          </a:p>
          <a:p>
            <a:pPr algn="just"/>
            <a:r>
              <a:rPr lang="en-US" dirty="0"/>
              <a:t> The </a:t>
            </a:r>
            <a:r>
              <a:rPr lang="en-US" dirty="0">
                <a:solidFill>
                  <a:srgbClr val="FF0000"/>
                </a:solidFill>
              </a:rPr>
              <a:t>excess loss at 60 GHz is approximately 15 dB/km</a:t>
            </a:r>
            <a:r>
              <a:rPr lang="en-US" dirty="0"/>
              <a:t>, and we need to provide a means to overcome oxygen absorption and ensure that a sufficient margin exists to overcome other losses, such as rain-induced fading.</a:t>
            </a:r>
          </a:p>
          <a:p>
            <a:pPr algn="just"/>
            <a:r>
              <a:rPr lang="en-US" dirty="0"/>
              <a:t>Here we can compensate by increasing the transmitter or receiver antenna gain. We can, for example, </a:t>
            </a:r>
            <a:r>
              <a:rPr lang="en-US" b="1" dirty="0">
                <a:solidFill>
                  <a:srgbClr val="FF0000"/>
                </a:solidFill>
              </a:rPr>
              <a:t>use a directional antenna gain </a:t>
            </a:r>
            <a:r>
              <a:rPr lang="en-US" dirty="0"/>
              <a:t>to substitute for the raw transmitter power and receiver noise figure.</a:t>
            </a:r>
            <a:endParaRPr lang="en-IN" dirty="0"/>
          </a:p>
        </p:txBody>
      </p:sp>
    </p:spTree>
    <p:extLst>
      <p:ext uri="{BB962C8B-B14F-4D97-AF65-F5344CB8AC3E}">
        <p14:creationId xmlns:p14="http://schemas.microsoft.com/office/powerpoint/2010/main" val="3747562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FD26D-5C8B-8AEC-17FF-DCA0899FD08C}"/>
              </a:ext>
            </a:extLst>
          </p:cNvPr>
          <p:cNvSpPr>
            <a:spLocks noGrp="1"/>
          </p:cNvSpPr>
          <p:nvPr>
            <p:ph type="title"/>
          </p:nvPr>
        </p:nvSpPr>
        <p:spPr/>
        <p:txBody>
          <a:bodyPr/>
          <a:lstStyle/>
          <a:p>
            <a:r>
              <a:rPr lang="en-IN" b="1" dirty="0">
                <a:solidFill>
                  <a:srgbClr val="FF0000"/>
                </a:solidFill>
              </a:rPr>
              <a:t>Constraints</a:t>
            </a:r>
          </a:p>
        </p:txBody>
      </p:sp>
      <p:sp>
        <p:nvSpPr>
          <p:cNvPr id="3" name="Content Placeholder 2">
            <a:extLst>
              <a:ext uri="{FF2B5EF4-FFF2-40B4-BE49-F238E27FC236}">
                <a16:creationId xmlns:a16="http://schemas.microsoft.com/office/drawing/2014/main" id="{1F16CB79-3ADA-8DBD-B7FD-59662BA157DB}"/>
              </a:ext>
            </a:extLst>
          </p:cNvPr>
          <p:cNvSpPr>
            <a:spLocks noGrp="1"/>
          </p:cNvSpPr>
          <p:nvPr>
            <p:ph idx="1"/>
          </p:nvPr>
        </p:nvSpPr>
        <p:spPr>
          <a:xfrm>
            <a:off x="838200" y="1464733"/>
            <a:ext cx="10515600" cy="5028142"/>
          </a:xfrm>
        </p:spPr>
        <p:txBody>
          <a:bodyPr>
            <a:normAutofit fontScale="92500" lnSpcReduction="20000"/>
          </a:bodyPr>
          <a:lstStyle/>
          <a:p>
            <a:pPr algn="just"/>
            <a:r>
              <a:rPr lang="en-US" dirty="0"/>
              <a:t>The second constraint is that there is a </a:t>
            </a:r>
            <a:r>
              <a:rPr lang="en-US" b="1" dirty="0">
                <a:solidFill>
                  <a:srgbClr val="FF0000"/>
                </a:solidFill>
              </a:rPr>
              <a:t>strong multipath effect in an indoor environment</a:t>
            </a:r>
            <a:r>
              <a:rPr lang="en-US" dirty="0"/>
              <a:t>. In other words, the line-of-sight (LOS) signal and the reflected signal will arrive at the receiver via different paths.</a:t>
            </a:r>
          </a:p>
          <a:p>
            <a:pPr algn="just"/>
            <a:r>
              <a:rPr lang="en-US" dirty="0"/>
              <a:t>When the path difference is n  </a:t>
            </a:r>
            <a:r>
              <a:rPr lang="el-GR" dirty="0"/>
              <a:t>λ</a:t>
            </a:r>
            <a:r>
              <a:rPr lang="en-US" dirty="0"/>
              <a:t>/2 (n ¼ 1, 2, 3...), there is destructive interference between the signals and this causes a notch in the </a:t>
            </a:r>
            <a:r>
              <a:rPr lang="en-IN" dirty="0"/>
              <a:t>frequency spectrum.</a:t>
            </a:r>
          </a:p>
          <a:p>
            <a:pPr algn="just"/>
            <a:r>
              <a:rPr lang="en-US" dirty="0"/>
              <a:t>The third constraint is that there is </a:t>
            </a:r>
            <a:r>
              <a:rPr lang="en-US" b="1" dirty="0">
                <a:solidFill>
                  <a:srgbClr val="FF0000"/>
                </a:solidFill>
              </a:rPr>
              <a:t>a space limit for portable devices</a:t>
            </a:r>
            <a:r>
              <a:rPr lang="en-US" dirty="0"/>
              <a:t>, such as handsets. It is essential to know how much gain we can achieve for an antenna in such a limited space. T</a:t>
            </a:r>
            <a:endParaRPr lang="en-IN" dirty="0"/>
          </a:p>
          <a:p>
            <a:pPr algn="just"/>
            <a:r>
              <a:rPr lang="en-US" dirty="0"/>
              <a:t>Fourthly, we have the problem of </a:t>
            </a:r>
            <a:r>
              <a:rPr lang="en-US" b="1" dirty="0">
                <a:solidFill>
                  <a:srgbClr val="FF0000"/>
                </a:solidFill>
              </a:rPr>
              <a:t>noise and interference</a:t>
            </a:r>
            <a:r>
              <a:rPr lang="en-US" dirty="0"/>
              <a:t>. The reliability of the communications link is defined by the signal-to-noise ratio (SNR). In a general sense, </a:t>
            </a:r>
            <a:r>
              <a:rPr lang="en-US" b="1" dirty="0">
                <a:solidFill>
                  <a:srgbClr val="FF0000"/>
                </a:solidFill>
              </a:rPr>
              <a:t>any undesired power appearing in the communications channel is noise and degrades the performance of the link. There are various sources of noise, which can be due to environmental radiators (either passive or active) or generated by equipment in the transceiver</a:t>
            </a:r>
            <a:r>
              <a:rPr lang="en-US" dirty="0"/>
              <a:t>.</a:t>
            </a:r>
          </a:p>
          <a:p>
            <a:pPr algn="just"/>
            <a:r>
              <a:rPr lang="en-US" dirty="0"/>
              <a:t>Finally, a wireless link can be interrupted by </a:t>
            </a:r>
            <a:r>
              <a:rPr lang="en-US" dirty="0">
                <a:solidFill>
                  <a:srgbClr val="FF0000"/>
                </a:solidFill>
              </a:rPr>
              <a:t>a blocking object </a:t>
            </a:r>
            <a:r>
              <a:rPr lang="en-US" dirty="0"/>
              <a:t>(such as a human body), which introduces additional shadowing loss. To avoid this shadowing loss, a beam steering function or multibeam antennas can be considered to cope with the shadowing.</a:t>
            </a:r>
            <a:endParaRPr lang="en-IN" dirty="0"/>
          </a:p>
        </p:txBody>
      </p:sp>
    </p:spTree>
    <p:extLst>
      <p:ext uri="{BB962C8B-B14F-4D97-AF65-F5344CB8AC3E}">
        <p14:creationId xmlns:p14="http://schemas.microsoft.com/office/powerpoint/2010/main" val="3233252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ADE1-21BB-04A3-09C2-ACDDD2792D6C}"/>
              </a:ext>
            </a:extLst>
          </p:cNvPr>
          <p:cNvSpPr>
            <a:spLocks noGrp="1"/>
          </p:cNvSpPr>
          <p:nvPr>
            <p:ph type="title"/>
          </p:nvPr>
        </p:nvSpPr>
        <p:spPr/>
        <p:txBody>
          <a:bodyPr/>
          <a:lstStyle/>
          <a:p>
            <a:r>
              <a:rPr lang="en-US" dirty="0"/>
              <a:t>PATH LOSS AND ANTENNA DIRECTIVITY</a:t>
            </a:r>
            <a:endParaRPr lang="en-IN" dirty="0"/>
          </a:p>
        </p:txBody>
      </p:sp>
      <p:sp>
        <p:nvSpPr>
          <p:cNvPr id="3" name="Content Placeholder 2">
            <a:extLst>
              <a:ext uri="{FF2B5EF4-FFF2-40B4-BE49-F238E27FC236}">
                <a16:creationId xmlns:a16="http://schemas.microsoft.com/office/drawing/2014/main" id="{8078FC7D-13F2-8A2D-C724-3BB3FAC8D788}"/>
              </a:ext>
            </a:extLst>
          </p:cNvPr>
          <p:cNvSpPr>
            <a:spLocks noGrp="1"/>
          </p:cNvSpPr>
          <p:nvPr>
            <p:ph idx="1"/>
          </p:nvPr>
        </p:nvSpPr>
        <p:spPr>
          <a:xfrm>
            <a:off x="838200" y="1825625"/>
            <a:ext cx="6659880" cy="4351338"/>
          </a:xfrm>
        </p:spPr>
        <p:txBody>
          <a:bodyPr>
            <a:normAutofit fontScale="85000" lnSpcReduction="20000"/>
          </a:bodyPr>
          <a:lstStyle/>
          <a:p>
            <a:pPr algn="just"/>
            <a:r>
              <a:rPr lang="en-US" dirty="0"/>
              <a:t>For a wireless local area network (LAN), </a:t>
            </a:r>
            <a:r>
              <a:rPr lang="en-US" dirty="0">
                <a:solidFill>
                  <a:srgbClr val="FF0000"/>
                </a:solidFill>
              </a:rPr>
              <a:t>it is generally assumed that the signal arriving at the receiver consists of many copies of the information carrying signal,</a:t>
            </a:r>
            <a:r>
              <a:rPr lang="en-US" dirty="0"/>
              <a:t> which have been generated by scattering and other environmental processes</a:t>
            </a:r>
          </a:p>
          <a:p>
            <a:pPr algn="just"/>
            <a:r>
              <a:rPr lang="en-US" dirty="0"/>
              <a:t>Each path </a:t>
            </a:r>
            <a:r>
              <a:rPr lang="en-US" dirty="0">
                <a:solidFill>
                  <a:srgbClr val="FF0000"/>
                </a:solidFill>
              </a:rPr>
              <a:t>will have a specific delay, and arrival times will vary according to the dimensions of the environment</a:t>
            </a:r>
            <a:r>
              <a:rPr lang="en-US" dirty="0"/>
              <a:t>.</a:t>
            </a:r>
          </a:p>
          <a:p>
            <a:pPr algn="just"/>
            <a:r>
              <a:rPr lang="en-US" dirty="0"/>
              <a:t>For a specific path, as shown in Figure 4.1, the delay profile of the channel is determined by the delay time, path gain, and phase of each path. </a:t>
            </a:r>
          </a:p>
          <a:p>
            <a:pPr algn="just"/>
            <a:r>
              <a:rPr lang="en-US" dirty="0"/>
              <a:t>In order to reduce the multipath effect, </a:t>
            </a:r>
            <a:r>
              <a:rPr lang="en-US" dirty="0">
                <a:solidFill>
                  <a:srgbClr val="FF0000"/>
                </a:solidFill>
              </a:rPr>
              <a:t>it is usual to receive each path and its corresponding time shift (and/or phase shift) in order to maximize the received power and reduce the signal distortion</a:t>
            </a:r>
            <a:r>
              <a:rPr lang="en-US" dirty="0"/>
              <a:t>. </a:t>
            </a:r>
          </a:p>
          <a:p>
            <a:pPr algn="just"/>
            <a:r>
              <a:rPr lang="en-US" dirty="0"/>
              <a:t>It is usually necessary to reduce the effects of the major paths, which have the most power</a:t>
            </a:r>
            <a:endParaRPr lang="en-IN" dirty="0"/>
          </a:p>
        </p:txBody>
      </p:sp>
      <p:pic>
        <p:nvPicPr>
          <p:cNvPr id="4" name="Picture 3">
            <a:extLst>
              <a:ext uri="{FF2B5EF4-FFF2-40B4-BE49-F238E27FC236}">
                <a16:creationId xmlns:a16="http://schemas.microsoft.com/office/drawing/2014/main" id="{6EC2B519-E0F5-426F-1230-CFE85D9D3DF2}"/>
              </a:ext>
            </a:extLst>
          </p:cNvPr>
          <p:cNvPicPr>
            <a:picLocks noChangeAspect="1"/>
          </p:cNvPicPr>
          <p:nvPr/>
        </p:nvPicPr>
        <p:blipFill>
          <a:blip r:embed="rId2"/>
          <a:stretch>
            <a:fillRect/>
          </a:stretch>
        </p:blipFill>
        <p:spPr>
          <a:xfrm>
            <a:off x="7941240" y="2108158"/>
            <a:ext cx="2730640" cy="1625684"/>
          </a:xfrm>
          <a:prstGeom prst="rect">
            <a:avLst/>
          </a:prstGeom>
        </p:spPr>
      </p:pic>
    </p:spTree>
    <p:extLst>
      <p:ext uri="{BB962C8B-B14F-4D97-AF65-F5344CB8AC3E}">
        <p14:creationId xmlns:p14="http://schemas.microsoft.com/office/powerpoint/2010/main" val="593389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64623-84F3-506D-4AA5-CDABD44FF035}"/>
              </a:ext>
            </a:extLst>
          </p:cNvPr>
          <p:cNvSpPr>
            <a:spLocks noGrp="1"/>
          </p:cNvSpPr>
          <p:nvPr>
            <p:ph type="title"/>
          </p:nvPr>
        </p:nvSpPr>
        <p:spPr/>
        <p:txBody>
          <a:bodyPr/>
          <a:lstStyle/>
          <a:p>
            <a:r>
              <a:rPr lang="en-IN" b="1" dirty="0">
                <a:solidFill>
                  <a:srgbClr val="FF0000"/>
                </a:solidFill>
              </a:rPr>
              <a:t>Solution</a:t>
            </a:r>
          </a:p>
        </p:txBody>
      </p:sp>
      <p:sp>
        <p:nvSpPr>
          <p:cNvPr id="3" name="Content Placeholder 2">
            <a:extLst>
              <a:ext uri="{FF2B5EF4-FFF2-40B4-BE49-F238E27FC236}">
                <a16:creationId xmlns:a16="http://schemas.microsoft.com/office/drawing/2014/main" id="{8587DBFE-64B7-706E-98C4-D6CF58150F07}"/>
              </a:ext>
            </a:extLst>
          </p:cNvPr>
          <p:cNvSpPr>
            <a:spLocks noGrp="1"/>
          </p:cNvSpPr>
          <p:nvPr>
            <p:ph idx="1"/>
          </p:nvPr>
        </p:nvSpPr>
        <p:spPr>
          <a:xfrm>
            <a:off x="838200" y="1490134"/>
            <a:ext cx="10515600" cy="4830763"/>
          </a:xfrm>
        </p:spPr>
        <p:txBody>
          <a:bodyPr>
            <a:normAutofit/>
          </a:bodyPr>
          <a:lstStyle/>
          <a:p>
            <a:pPr algn="just"/>
            <a:r>
              <a:rPr lang="en-US" dirty="0"/>
              <a:t>To combat these effects, we need </a:t>
            </a:r>
            <a:r>
              <a:rPr lang="en-US" b="1" dirty="0">
                <a:solidFill>
                  <a:srgbClr val="FF0000"/>
                </a:solidFill>
              </a:rPr>
              <a:t>to focus or direct the radiated power from the antennas in a given direction.</a:t>
            </a:r>
            <a:r>
              <a:rPr lang="en-US" dirty="0"/>
              <a:t> </a:t>
            </a:r>
          </a:p>
          <a:p>
            <a:pPr algn="just"/>
            <a:r>
              <a:rPr lang="en-US" dirty="0"/>
              <a:t>The </a:t>
            </a:r>
            <a:r>
              <a:rPr lang="en-US" dirty="0">
                <a:solidFill>
                  <a:srgbClr val="FF0000"/>
                </a:solidFill>
              </a:rPr>
              <a:t>power flux density in that direction will be greater than if an omnidirectional antenna were used to transmit the same power </a:t>
            </a:r>
            <a:r>
              <a:rPr lang="en-US" dirty="0"/>
              <a:t>(the power presented at the antenna input terminals), and the ratio between these values (that is, the degree to which the antennas enhance the power flux density relative to an isotropic radiator) is called the antenna gain.</a:t>
            </a:r>
          </a:p>
          <a:p>
            <a:pPr algn="just"/>
            <a:r>
              <a:rPr lang="en-US" dirty="0"/>
              <a:t>On the other hand, the degree to which the power is confined is called the directivity (or how directional the antenna is). </a:t>
            </a:r>
          </a:p>
          <a:p>
            <a:pPr algn="just"/>
            <a:r>
              <a:rPr lang="en-US" dirty="0"/>
              <a:t>These two quantities are closely related by the radiation efficiency of the antenna and can be expressed as follows:</a:t>
            </a:r>
          </a:p>
          <a:p>
            <a:pPr algn="just"/>
            <a:r>
              <a:rPr lang="en-US" b="1" dirty="0">
                <a:solidFill>
                  <a:srgbClr val="FF0000"/>
                </a:solidFill>
              </a:rPr>
              <a:t> Gain =efficiency x directivity</a:t>
            </a:r>
            <a:endParaRPr lang="en-IN" b="1" dirty="0">
              <a:solidFill>
                <a:srgbClr val="FF0000"/>
              </a:solidFill>
            </a:endParaRPr>
          </a:p>
        </p:txBody>
      </p:sp>
    </p:spTree>
    <p:extLst>
      <p:ext uri="{BB962C8B-B14F-4D97-AF65-F5344CB8AC3E}">
        <p14:creationId xmlns:p14="http://schemas.microsoft.com/office/powerpoint/2010/main" val="1149268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AD2F17-7507-78B9-D157-1C85AF46D457}"/>
              </a:ext>
            </a:extLst>
          </p:cNvPr>
          <p:cNvSpPr>
            <a:spLocks noGrp="1"/>
          </p:cNvSpPr>
          <p:nvPr>
            <p:ph idx="1"/>
          </p:nvPr>
        </p:nvSpPr>
        <p:spPr>
          <a:xfrm>
            <a:off x="838200" y="575945"/>
            <a:ext cx="10515600" cy="4351338"/>
          </a:xfrm>
        </p:spPr>
        <p:txBody>
          <a:bodyPr>
            <a:normAutofit/>
          </a:bodyPr>
          <a:lstStyle/>
          <a:p>
            <a:r>
              <a:rPr lang="en-US" dirty="0"/>
              <a:t>A typical antenna is able to couple energy to and </a:t>
            </a:r>
            <a:r>
              <a:rPr lang="en-US" dirty="0">
                <a:solidFill>
                  <a:srgbClr val="FF0000"/>
                </a:solidFill>
              </a:rPr>
              <a:t>from free space with an efficiency of approximately 65%</a:t>
            </a:r>
          </a:p>
          <a:p>
            <a:r>
              <a:rPr lang="en-US" dirty="0"/>
              <a:t>The usual approach to establishing the power received by an antenna is to consider an isotropic radiator transmission power PT so that this power is distributed over the surface of an expanding sphere as the wave propagates</a:t>
            </a:r>
          </a:p>
          <a:p>
            <a:r>
              <a:rPr lang="en-US" dirty="0"/>
              <a:t>Power is distributed over the surface of an </a:t>
            </a:r>
            <a:r>
              <a:rPr lang="en-US" b="1" dirty="0">
                <a:solidFill>
                  <a:srgbClr val="FF0000"/>
                </a:solidFill>
              </a:rPr>
              <a:t>expanding sphere as the wave propagates. At the receiver, the power flux density (power per unit area) is then PT/4piR</a:t>
            </a:r>
            <a:r>
              <a:rPr lang="en-US" b="1" baseline="30000" dirty="0">
                <a:solidFill>
                  <a:srgbClr val="FF0000"/>
                </a:solidFill>
              </a:rPr>
              <a:t>2</a:t>
            </a:r>
            <a:r>
              <a:rPr lang="en-US" b="1" dirty="0">
                <a:solidFill>
                  <a:srgbClr val="FF0000"/>
                </a:solidFill>
              </a:rPr>
              <a:t> </a:t>
            </a:r>
            <a:r>
              <a:rPr lang="en-US" dirty="0"/>
              <a:t>, where R is the distance between the transmitting and receiving antennas. </a:t>
            </a:r>
          </a:p>
          <a:p>
            <a:r>
              <a:rPr lang="en-US" dirty="0"/>
              <a:t>The received power is then determined by the effective capture area AE of the receiving antenna, so that the power received is</a:t>
            </a:r>
            <a:endParaRPr lang="en-IN" dirty="0"/>
          </a:p>
        </p:txBody>
      </p:sp>
      <p:pic>
        <p:nvPicPr>
          <p:cNvPr id="5" name="Picture 4">
            <a:extLst>
              <a:ext uri="{FF2B5EF4-FFF2-40B4-BE49-F238E27FC236}">
                <a16:creationId xmlns:a16="http://schemas.microsoft.com/office/drawing/2014/main" id="{8A81C8E6-51BB-5ED3-3355-FDD9FDA380A3}"/>
              </a:ext>
            </a:extLst>
          </p:cNvPr>
          <p:cNvPicPr>
            <a:picLocks noChangeAspect="1"/>
          </p:cNvPicPr>
          <p:nvPr/>
        </p:nvPicPr>
        <p:blipFill>
          <a:blip r:embed="rId2"/>
          <a:stretch>
            <a:fillRect/>
          </a:stretch>
        </p:blipFill>
        <p:spPr>
          <a:xfrm>
            <a:off x="2686561" y="4801961"/>
            <a:ext cx="7213759" cy="1944000"/>
          </a:xfrm>
          <a:prstGeom prst="rect">
            <a:avLst/>
          </a:prstGeom>
        </p:spPr>
      </p:pic>
    </p:spTree>
    <p:extLst>
      <p:ext uri="{BB962C8B-B14F-4D97-AF65-F5344CB8AC3E}">
        <p14:creationId xmlns:p14="http://schemas.microsoft.com/office/powerpoint/2010/main" val="1538185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F10012-B04F-7DBF-6A97-AA8E33EF3F0B}"/>
              </a:ext>
            </a:extLst>
          </p:cNvPr>
          <p:cNvSpPr>
            <a:spLocks noGrp="1"/>
          </p:cNvSpPr>
          <p:nvPr>
            <p:ph type="title"/>
          </p:nvPr>
        </p:nvSpPr>
        <p:spPr>
          <a:xfrm>
            <a:off x="990600" y="3218392"/>
            <a:ext cx="10515600" cy="1325563"/>
          </a:xfrm>
        </p:spPr>
        <p:txBody>
          <a:bodyPr/>
          <a:lstStyle/>
          <a:p>
            <a:pPr algn="ctr"/>
            <a:r>
              <a:rPr lang="en-IN" b="1" dirty="0">
                <a:solidFill>
                  <a:srgbClr val="FF0000"/>
                </a:solidFill>
              </a:rPr>
              <a:t>Antenna Types</a:t>
            </a:r>
          </a:p>
        </p:txBody>
      </p:sp>
    </p:spTree>
    <p:extLst>
      <p:ext uri="{BB962C8B-B14F-4D97-AF65-F5344CB8AC3E}">
        <p14:creationId xmlns:p14="http://schemas.microsoft.com/office/powerpoint/2010/main" val="3106945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662578-5D78-D2C2-BE95-BC50DC5FB52D}"/>
              </a:ext>
            </a:extLst>
          </p:cNvPr>
          <p:cNvSpPr>
            <a:spLocks noGrp="1"/>
          </p:cNvSpPr>
          <p:nvPr>
            <p:ph type="title"/>
          </p:nvPr>
        </p:nvSpPr>
        <p:spPr/>
        <p:txBody>
          <a:bodyPr/>
          <a:lstStyle/>
          <a:p>
            <a:r>
              <a:rPr lang="en-IN" b="1" dirty="0">
                <a:solidFill>
                  <a:srgbClr val="FF0000"/>
                </a:solidFill>
              </a:rPr>
              <a:t>Fabry-Perot cavity (FPC) Antenna</a:t>
            </a:r>
          </a:p>
        </p:txBody>
      </p:sp>
      <p:sp>
        <p:nvSpPr>
          <p:cNvPr id="4" name="Content Placeholder 3">
            <a:extLst>
              <a:ext uri="{FF2B5EF4-FFF2-40B4-BE49-F238E27FC236}">
                <a16:creationId xmlns:a16="http://schemas.microsoft.com/office/drawing/2014/main" id="{0D6E4A4E-4AE8-665A-F7D1-A4C4F419C54D}"/>
              </a:ext>
            </a:extLst>
          </p:cNvPr>
          <p:cNvSpPr>
            <a:spLocks noGrp="1"/>
          </p:cNvSpPr>
          <p:nvPr>
            <p:ph idx="1"/>
          </p:nvPr>
        </p:nvSpPr>
        <p:spPr>
          <a:xfrm>
            <a:off x="838200" y="1825625"/>
            <a:ext cx="5113868" cy="4304242"/>
          </a:xfrm>
        </p:spPr>
        <p:txBody>
          <a:bodyPr/>
          <a:lstStyle/>
          <a:p>
            <a:pPr algn="just"/>
            <a:r>
              <a:rPr lang="en-US" dirty="0"/>
              <a:t>It could be excited by a single source located inside the cavity, such as a coaxial probe, a microstrip patch, a slot in the ground plane, or a waveguide horn</a:t>
            </a:r>
          </a:p>
          <a:p>
            <a:pPr algn="just"/>
            <a:r>
              <a:rPr lang="en-US" dirty="0"/>
              <a:t>It hosts a dual-polarized array with sparse elements</a:t>
            </a:r>
            <a:endParaRPr lang="en-IN" dirty="0"/>
          </a:p>
        </p:txBody>
      </p:sp>
      <p:pic>
        <p:nvPicPr>
          <p:cNvPr id="6" name="Picture 5">
            <a:extLst>
              <a:ext uri="{FF2B5EF4-FFF2-40B4-BE49-F238E27FC236}">
                <a16:creationId xmlns:a16="http://schemas.microsoft.com/office/drawing/2014/main" id="{7C39FE70-846A-C604-DBF5-1E6090FF3B36}"/>
              </a:ext>
            </a:extLst>
          </p:cNvPr>
          <p:cNvPicPr>
            <a:picLocks noChangeAspect="1"/>
          </p:cNvPicPr>
          <p:nvPr/>
        </p:nvPicPr>
        <p:blipFill>
          <a:blip r:embed="rId2"/>
          <a:stretch>
            <a:fillRect/>
          </a:stretch>
        </p:blipFill>
        <p:spPr>
          <a:xfrm>
            <a:off x="6392218" y="1581055"/>
            <a:ext cx="4521432" cy="1847945"/>
          </a:xfrm>
          <a:prstGeom prst="rect">
            <a:avLst/>
          </a:prstGeom>
        </p:spPr>
      </p:pic>
    </p:spTree>
    <p:extLst>
      <p:ext uri="{BB962C8B-B14F-4D97-AF65-F5344CB8AC3E}">
        <p14:creationId xmlns:p14="http://schemas.microsoft.com/office/powerpoint/2010/main" val="2365275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6CC8-D8E2-B81A-5E58-2E3F2064E3E9}"/>
              </a:ext>
            </a:extLst>
          </p:cNvPr>
          <p:cNvSpPr>
            <a:spLocks noGrp="1"/>
          </p:cNvSpPr>
          <p:nvPr>
            <p:ph type="title"/>
          </p:nvPr>
        </p:nvSpPr>
        <p:spPr/>
        <p:txBody>
          <a:bodyPr/>
          <a:lstStyle/>
          <a:p>
            <a:r>
              <a:rPr lang="en-IN" b="1" dirty="0">
                <a:solidFill>
                  <a:srgbClr val="FF0000"/>
                </a:solidFill>
              </a:rPr>
              <a:t>Ray optic and Leaky wave model</a:t>
            </a:r>
          </a:p>
        </p:txBody>
      </p:sp>
      <p:sp>
        <p:nvSpPr>
          <p:cNvPr id="3" name="Content Placeholder 2">
            <a:extLst>
              <a:ext uri="{FF2B5EF4-FFF2-40B4-BE49-F238E27FC236}">
                <a16:creationId xmlns:a16="http://schemas.microsoft.com/office/drawing/2014/main" id="{AC24350B-5220-4183-93EF-6B81B64830FE}"/>
              </a:ext>
            </a:extLst>
          </p:cNvPr>
          <p:cNvSpPr>
            <a:spLocks noGrp="1"/>
          </p:cNvSpPr>
          <p:nvPr>
            <p:ph idx="1"/>
          </p:nvPr>
        </p:nvSpPr>
        <p:spPr>
          <a:xfrm>
            <a:off x="838200" y="1825625"/>
            <a:ext cx="4614333" cy="4351338"/>
          </a:xfrm>
        </p:spPr>
        <p:txBody>
          <a:bodyPr>
            <a:normAutofit/>
          </a:bodyPr>
          <a:lstStyle/>
          <a:p>
            <a:pPr algn="just"/>
            <a:r>
              <a:rPr lang="en-US" dirty="0"/>
              <a:t>It was shown that a highly directive beam in this class of antennas is also produced by an excited leaky wave with a small attenuation constant and large phase velocity. </a:t>
            </a:r>
          </a:p>
          <a:p>
            <a:pPr algn="just"/>
            <a:r>
              <a:rPr lang="en-US" dirty="0"/>
              <a:t>The leaky wave model of was compared with a ray-optic description, as illustrated in Figure 4.4 </a:t>
            </a:r>
            <a:endParaRPr lang="en-IN" dirty="0"/>
          </a:p>
        </p:txBody>
      </p:sp>
      <p:pic>
        <p:nvPicPr>
          <p:cNvPr id="5" name="Picture 4">
            <a:extLst>
              <a:ext uri="{FF2B5EF4-FFF2-40B4-BE49-F238E27FC236}">
                <a16:creationId xmlns:a16="http://schemas.microsoft.com/office/drawing/2014/main" id="{B1EAEB85-2601-B234-7711-6ACB9856DD9D}"/>
              </a:ext>
            </a:extLst>
          </p:cNvPr>
          <p:cNvPicPr>
            <a:picLocks noChangeAspect="1"/>
          </p:cNvPicPr>
          <p:nvPr/>
        </p:nvPicPr>
        <p:blipFill>
          <a:blip r:embed="rId2"/>
          <a:stretch>
            <a:fillRect/>
          </a:stretch>
        </p:blipFill>
        <p:spPr>
          <a:xfrm>
            <a:off x="7024033" y="3102723"/>
            <a:ext cx="4883401" cy="1797142"/>
          </a:xfrm>
          <a:prstGeom prst="rect">
            <a:avLst/>
          </a:prstGeom>
        </p:spPr>
      </p:pic>
    </p:spTree>
    <p:extLst>
      <p:ext uri="{BB962C8B-B14F-4D97-AF65-F5344CB8AC3E}">
        <p14:creationId xmlns:p14="http://schemas.microsoft.com/office/powerpoint/2010/main" val="1338702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CD58F-C693-5C78-0E42-684D1A621A20}"/>
              </a:ext>
            </a:extLst>
          </p:cNvPr>
          <p:cNvSpPr>
            <a:spLocks noGrp="1"/>
          </p:cNvSpPr>
          <p:nvPr>
            <p:ph type="title"/>
          </p:nvPr>
        </p:nvSpPr>
        <p:spPr/>
        <p:txBody>
          <a:bodyPr/>
          <a:lstStyle/>
          <a:p>
            <a:r>
              <a:rPr lang="en-IN" dirty="0"/>
              <a:t>High directive and High gain Antenna</a:t>
            </a:r>
          </a:p>
        </p:txBody>
      </p:sp>
      <p:sp>
        <p:nvSpPr>
          <p:cNvPr id="3" name="Content Placeholder 2">
            <a:extLst>
              <a:ext uri="{FF2B5EF4-FFF2-40B4-BE49-F238E27FC236}">
                <a16:creationId xmlns:a16="http://schemas.microsoft.com/office/drawing/2014/main" id="{4FCA2601-F1F4-F493-9B88-2317757142F4}"/>
              </a:ext>
            </a:extLst>
          </p:cNvPr>
          <p:cNvSpPr>
            <a:spLocks noGrp="1"/>
          </p:cNvSpPr>
          <p:nvPr>
            <p:ph idx="1"/>
          </p:nvPr>
        </p:nvSpPr>
        <p:spPr>
          <a:xfrm>
            <a:off x="228600" y="1791759"/>
            <a:ext cx="6333067" cy="4351338"/>
          </a:xfrm>
        </p:spPr>
        <p:txBody>
          <a:bodyPr>
            <a:normAutofit fontScale="92500" lnSpcReduction="10000"/>
          </a:bodyPr>
          <a:lstStyle/>
          <a:p>
            <a:pPr algn="just"/>
            <a:r>
              <a:rPr lang="en-US" dirty="0"/>
              <a:t>One of the methods of achieving such high directivity and gain in a small size involves combining a planar antenna with a three-dimensional antenna.</a:t>
            </a:r>
          </a:p>
          <a:p>
            <a:pPr algn="just"/>
            <a:r>
              <a:rPr lang="en-US" b="1" dirty="0">
                <a:solidFill>
                  <a:srgbClr val="FF0000"/>
                </a:solidFill>
              </a:rPr>
              <a:t>Combination 1:</a:t>
            </a:r>
          </a:p>
          <a:p>
            <a:pPr lvl="1" algn="just"/>
            <a:r>
              <a:rPr lang="en-US" dirty="0"/>
              <a:t>A dipole antenna can be combined with a horn antenna, as illustrated in Figure 4.5. </a:t>
            </a:r>
          </a:p>
          <a:p>
            <a:pPr lvl="1" algn="just"/>
            <a:r>
              <a:rPr lang="en-US" dirty="0"/>
              <a:t>Similarly, a </a:t>
            </a:r>
            <a:r>
              <a:rPr lang="en-US" dirty="0">
                <a:solidFill>
                  <a:srgbClr val="FF0000"/>
                </a:solidFill>
              </a:rPr>
              <a:t>patch-fed horn antenna has been experimentally investigated at microwave and millimeter wave frequencies</a:t>
            </a:r>
            <a:r>
              <a:rPr lang="en-US" dirty="0"/>
              <a:t>. </a:t>
            </a:r>
          </a:p>
          <a:p>
            <a:pPr lvl="1" algn="just"/>
            <a:r>
              <a:rPr lang="en-US" dirty="0"/>
              <a:t>The results indicated that for a 70 deg flare-angle horn, horn apertures from 1.0 </a:t>
            </a:r>
            <a:r>
              <a:rPr lang="el-GR" dirty="0"/>
              <a:t>λ </a:t>
            </a:r>
            <a:r>
              <a:rPr lang="en-US" dirty="0"/>
              <a:t>-square to 1.5 </a:t>
            </a:r>
            <a:r>
              <a:rPr lang="el-GR" dirty="0"/>
              <a:t>λ </a:t>
            </a:r>
            <a:r>
              <a:rPr lang="en-US" dirty="0"/>
              <a:t>-square, with dipole positions between 0.36 and 0.55 </a:t>
            </a:r>
            <a:r>
              <a:rPr lang="el-GR" dirty="0"/>
              <a:t>λ</a:t>
            </a:r>
            <a:r>
              <a:rPr lang="en-US" dirty="0"/>
              <a:t>, yield good radiation patterns with a gain of 10–13 dB at 60 GHz, and a cross-polarization level lower than 20 dB on boresight</a:t>
            </a:r>
            <a:endParaRPr lang="en-IN" dirty="0"/>
          </a:p>
        </p:txBody>
      </p:sp>
      <p:pic>
        <p:nvPicPr>
          <p:cNvPr id="5" name="Picture 4">
            <a:extLst>
              <a:ext uri="{FF2B5EF4-FFF2-40B4-BE49-F238E27FC236}">
                <a16:creationId xmlns:a16="http://schemas.microsoft.com/office/drawing/2014/main" id="{181ACA77-AE19-B6D3-19CF-1F010C4A2995}"/>
              </a:ext>
            </a:extLst>
          </p:cNvPr>
          <p:cNvPicPr>
            <a:picLocks noChangeAspect="1"/>
          </p:cNvPicPr>
          <p:nvPr/>
        </p:nvPicPr>
        <p:blipFill>
          <a:blip r:embed="rId2"/>
          <a:stretch>
            <a:fillRect/>
          </a:stretch>
        </p:blipFill>
        <p:spPr>
          <a:xfrm>
            <a:off x="6724412" y="1962853"/>
            <a:ext cx="4629388" cy="3568883"/>
          </a:xfrm>
          <a:prstGeom prst="rect">
            <a:avLst/>
          </a:prstGeom>
        </p:spPr>
      </p:pic>
    </p:spTree>
    <p:extLst>
      <p:ext uri="{BB962C8B-B14F-4D97-AF65-F5344CB8AC3E}">
        <p14:creationId xmlns:p14="http://schemas.microsoft.com/office/powerpoint/2010/main" val="1829766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9C72-3E2D-C0E7-042F-5779F6FC962D}"/>
              </a:ext>
            </a:extLst>
          </p:cNvPr>
          <p:cNvSpPr>
            <a:spLocks noGrp="1"/>
          </p:cNvSpPr>
          <p:nvPr>
            <p:ph type="title"/>
          </p:nvPr>
        </p:nvSpPr>
        <p:spPr>
          <a:xfrm>
            <a:off x="838200" y="2214245"/>
            <a:ext cx="10515600" cy="1325563"/>
          </a:xfrm>
        </p:spPr>
        <p:txBody>
          <a:bodyPr/>
          <a:lstStyle/>
          <a:p>
            <a:pPr algn="ctr"/>
            <a:r>
              <a:rPr lang="en-US" b="1" dirty="0">
                <a:solidFill>
                  <a:srgbClr val="FF0000"/>
                </a:solidFill>
              </a:rPr>
              <a:t>ANTENNA CHARACTERISTICS</a:t>
            </a:r>
            <a:endParaRPr lang="en-IN" b="1" dirty="0">
              <a:solidFill>
                <a:srgbClr val="FF0000"/>
              </a:solidFill>
            </a:endParaRPr>
          </a:p>
        </p:txBody>
      </p:sp>
    </p:spTree>
    <p:extLst>
      <p:ext uri="{BB962C8B-B14F-4D97-AF65-F5344CB8AC3E}">
        <p14:creationId xmlns:p14="http://schemas.microsoft.com/office/powerpoint/2010/main" val="2173768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5A1A8D-633B-9FCE-EE87-A5CC06FAAC3D}"/>
              </a:ext>
            </a:extLst>
          </p:cNvPr>
          <p:cNvSpPr>
            <a:spLocks noGrp="1"/>
          </p:cNvSpPr>
          <p:nvPr>
            <p:ph idx="1"/>
          </p:nvPr>
        </p:nvSpPr>
        <p:spPr>
          <a:xfrm>
            <a:off x="431800" y="464184"/>
            <a:ext cx="5542280" cy="5743575"/>
          </a:xfrm>
        </p:spPr>
        <p:txBody>
          <a:bodyPr>
            <a:normAutofit/>
          </a:bodyPr>
          <a:lstStyle/>
          <a:p>
            <a:pPr algn="just"/>
            <a:r>
              <a:rPr lang="en-IN" b="1" dirty="0">
                <a:solidFill>
                  <a:srgbClr val="FF0000"/>
                </a:solidFill>
              </a:rPr>
              <a:t>Combination 2:</a:t>
            </a:r>
          </a:p>
          <a:p>
            <a:pPr algn="just"/>
            <a:r>
              <a:rPr lang="en-US" dirty="0"/>
              <a:t>Figure 4.6 shows </a:t>
            </a:r>
            <a:r>
              <a:rPr lang="en-US" dirty="0">
                <a:solidFill>
                  <a:srgbClr val="FF0000"/>
                </a:solidFill>
              </a:rPr>
              <a:t>that a lens fed by multiple slots can radiate multiple beams with a minimum 3-dB level of overlap between adjacent beams</a:t>
            </a:r>
            <a:r>
              <a:rPr lang="en-US" dirty="0"/>
              <a:t>. </a:t>
            </a:r>
          </a:p>
          <a:p>
            <a:pPr algn="just"/>
            <a:r>
              <a:rPr lang="en-US" dirty="0"/>
              <a:t>The coverage of the lens antenna system has been optimized through the utilization of a </a:t>
            </a:r>
            <a:r>
              <a:rPr lang="en-US" b="1" dirty="0">
                <a:solidFill>
                  <a:srgbClr val="FF0000"/>
                </a:solidFill>
              </a:rPr>
              <a:t>multiple-slot arrangement, leading to a broad scan coverage. </a:t>
            </a:r>
          </a:p>
          <a:p>
            <a:pPr algn="just"/>
            <a:r>
              <a:rPr lang="en-US" dirty="0"/>
              <a:t>The </a:t>
            </a:r>
            <a:r>
              <a:rPr lang="en-US" b="1" dirty="0">
                <a:solidFill>
                  <a:srgbClr val="FF0000"/>
                </a:solidFill>
              </a:rPr>
              <a:t>multiple-beam lens antenna is suitable for an indoor wireless access point </a:t>
            </a:r>
            <a:r>
              <a:rPr lang="en-US" dirty="0"/>
              <a:t>or for use as a switched-beam smart antenna in a portable device.</a:t>
            </a:r>
            <a:endParaRPr lang="en-IN" dirty="0"/>
          </a:p>
        </p:txBody>
      </p:sp>
      <p:pic>
        <p:nvPicPr>
          <p:cNvPr id="5" name="Picture 4">
            <a:extLst>
              <a:ext uri="{FF2B5EF4-FFF2-40B4-BE49-F238E27FC236}">
                <a16:creationId xmlns:a16="http://schemas.microsoft.com/office/drawing/2014/main" id="{9540246B-F08D-2011-F968-8D9E31314FDC}"/>
              </a:ext>
            </a:extLst>
          </p:cNvPr>
          <p:cNvPicPr>
            <a:picLocks noChangeAspect="1"/>
          </p:cNvPicPr>
          <p:nvPr/>
        </p:nvPicPr>
        <p:blipFill>
          <a:blip r:embed="rId2"/>
          <a:stretch>
            <a:fillRect/>
          </a:stretch>
        </p:blipFill>
        <p:spPr>
          <a:xfrm>
            <a:off x="5974080" y="2327221"/>
            <a:ext cx="6257251" cy="2736000"/>
          </a:xfrm>
          <a:prstGeom prst="rect">
            <a:avLst/>
          </a:prstGeom>
        </p:spPr>
      </p:pic>
    </p:spTree>
    <p:extLst>
      <p:ext uri="{BB962C8B-B14F-4D97-AF65-F5344CB8AC3E}">
        <p14:creationId xmlns:p14="http://schemas.microsoft.com/office/powerpoint/2010/main" val="3157628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7F9799-568A-6ECB-74C2-EC239196AB61}"/>
              </a:ext>
            </a:extLst>
          </p:cNvPr>
          <p:cNvSpPr>
            <a:spLocks noGrp="1"/>
          </p:cNvSpPr>
          <p:nvPr>
            <p:ph idx="1"/>
          </p:nvPr>
        </p:nvSpPr>
        <p:spPr>
          <a:xfrm>
            <a:off x="127000" y="477520"/>
            <a:ext cx="7736840" cy="5750243"/>
          </a:xfrm>
        </p:spPr>
        <p:txBody>
          <a:bodyPr>
            <a:normAutofit fontScale="85000" lnSpcReduction="10000"/>
          </a:bodyPr>
          <a:lstStyle/>
          <a:p>
            <a:pPr algn="just"/>
            <a:r>
              <a:rPr lang="en-IN" b="1" dirty="0">
                <a:solidFill>
                  <a:srgbClr val="FF0000"/>
                </a:solidFill>
              </a:rPr>
              <a:t>Combination 3:</a:t>
            </a:r>
          </a:p>
          <a:p>
            <a:pPr algn="just"/>
            <a:r>
              <a:rPr lang="en-US" dirty="0"/>
              <a:t>It is also possible to excite a circular horn antenna with a quasi-Yagi antenna, as illustrated in Figure 4.7 . </a:t>
            </a:r>
          </a:p>
          <a:p>
            <a:pPr algn="just"/>
            <a:r>
              <a:rPr lang="en-US" dirty="0"/>
              <a:t>Single-mode operation is achieved by </a:t>
            </a:r>
            <a:r>
              <a:rPr lang="en-US" dirty="0">
                <a:solidFill>
                  <a:srgbClr val="FF0000"/>
                </a:solidFill>
              </a:rPr>
              <a:t>placing the circular waveguide transition in the horn, which suppresses the potential excitation of higher order modes</a:t>
            </a:r>
            <a:r>
              <a:rPr lang="en-US" dirty="0"/>
              <a:t>. For a single-mode circular horn antenna, a typical aperture efficiency of 60% at 60 GHz can be achieved due to the high radiation efficiency of the quasi-Yagi antenna. </a:t>
            </a:r>
          </a:p>
          <a:p>
            <a:pPr algn="just"/>
            <a:r>
              <a:rPr lang="en-US" dirty="0">
                <a:solidFill>
                  <a:srgbClr val="FF0000"/>
                </a:solidFill>
              </a:rPr>
              <a:t>The measured antenna gain and radiation patterns of the longer horn correspond to optimum horn characteristics with a waveguide input.</a:t>
            </a:r>
            <a:r>
              <a:rPr lang="en-US" dirty="0"/>
              <a:t> Wider bandwidth can be achieved by doing the transition in the waveguide that feeds the horn. </a:t>
            </a:r>
          </a:p>
          <a:p>
            <a:pPr algn="just"/>
            <a:r>
              <a:rPr lang="en-US" dirty="0"/>
              <a:t>The integration of a </a:t>
            </a:r>
            <a:r>
              <a:rPr lang="en-US" dirty="0">
                <a:solidFill>
                  <a:srgbClr val="FF0000"/>
                </a:solidFill>
              </a:rPr>
              <a:t>quasi-Yagi antenna with a horn makes this antenna a symmetric two-port device</a:t>
            </a:r>
            <a:r>
              <a:rPr lang="en-US" dirty="0"/>
              <a:t>, regardless of the angle of reception, which can be realized </a:t>
            </a:r>
            <a:r>
              <a:rPr lang="en-US" dirty="0" err="1"/>
              <a:t>inbalanced</a:t>
            </a:r>
            <a:r>
              <a:rPr lang="en-US" dirty="0"/>
              <a:t> receivers and  transmitters. </a:t>
            </a:r>
          </a:p>
          <a:p>
            <a:pPr algn="just"/>
            <a:r>
              <a:rPr lang="en-US" dirty="0"/>
              <a:t>The edge diffraction from the incoming horn aperture is reduced, which can be of use in corrugated horns. The single-mode operation of the antenna allows the integration of a polarizer directly at the aperture.</a:t>
            </a:r>
            <a:endParaRPr lang="en-IN" b="1" dirty="0">
              <a:solidFill>
                <a:srgbClr val="FF0000"/>
              </a:solidFill>
            </a:endParaRPr>
          </a:p>
        </p:txBody>
      </p:sp>
      <p:pic>
        <p:nvPicPr>
          <p:cNvPr id="5" name="Picture 4">
            <a:extLst>
              <a:ext uri="{FF2B5EF4-FFF2-40B4-BE49-F238E27FC236}">
                <a16:creationId xmlns:a16="http://schemas.microsoft.com/office/drawing/2014/main" id="{1FE6FF20-CA80-7989-7784-8F7AF08FFAFF}"/>
              </a:ext>
            </a:extLst>
          </p:cNvPr>
          <p:cNvPicPr>
            <a:picLocks noChangeAspect="1"/>
          </p:cNvPicPr>
          <p:nvPr/>
        </p:nvPicPr>
        <p:blipFill>
          <a:blip r:embed="rId2"/>
          <a:stretch>
            <a:fillRect/>
          </a:stretch>
        </p:blipFill>
        <p:spPr>
          <a:xfrm>
            <a:off x="8256200" y="2076225"/>
            <a:ext cx="2730640" cy="2552831"/>
          </a:xfrm>
          <a:prstGeom prst="rect">
            <a:avLst/>
          </a:prstGeom>
        </p:spPr>
      </p:pic>
    </p:spTree>
    <p:extLst>
      <p:ext uri="{BB962C8B-B14F-4D97-AF65-F5344CB8AC3E}">
        <p14:creationId xmlns:p14="http://schemas.microsoft.com/office/powerpoint/2010/main" val="83190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A1FF-691E-4ADE-AA6B-83EEA07FA0A7}"/>
              </a:ext>
            </a:extLst>
          </p:cNvPr>
          <p:cNvSpPr>
            <a:spLocks noGrp="1"/>
          </p:cNvSpPr>
          <p:nvPr>
            <p:ph type="title"/>
          </p:nvPr>
        </p:nvSpPr>
        <p:spPr/>
        <p:txBody>
          <a:bodyPr/>
          <a:lstStyle/>
          <a:p>
            <a:r>
              <a:rPr lang="en-IN" b="1" dirty="0">
                <a:solidFill>
                  <a:srgbClr val="FF0000"/>
                </a:solidFill>
              </a:rPr>
              <a:t>BEAM STEERING ANTENNA</a:t>
            </a:r>
          </a:p>
        </p:txBody>
      </p:sp>
      <p:sp>
        <p:nvSpPr>
          <p:cNvPr id="3" name="Content Placeholder 2">
            <a:extLst>
              <a:ext uri="{FF2B5EF4-FFF2-40B4-BE49-F238E27FC236}">
                <a16:creationId xmlns:a16="http://schemas.microsoft.com/office/drawing/2014/main" id="{3656AAFD-5BD5-A036-0E6B-D21CEEBE2E92}"/>
              </a:ext>
            </a:extLst>
          </p:cNvPr>
          <p:cNvSpPr>
            <a:spLocks noGrp="1"/>
          </p:cNvSpPr>
          <p:nvPr>
            <p:ph idx="1"/>
          </p:nvPr>
        </p:nvSpPr>
        <p:spPr/>
        <p:txBody>
          <a:bodyPr>
            <a:normAutofit lnSpcReduction="10000"/>
          </a:bodyPr>
          <a:lstStyle/>
          <a:p>
            <a:pPr algn="just"/>
            <a:r>
              <a:rPr lang="en-US" dirty="0"/>
              <a:t>Multipath fading presents as delays that differ by </a:t>
            </a:r>
            <a:r>
              <a:rPr lang="el-GR" dirty="0"/>
              <a:t>λ </a:t>
            </a:r>
            <a:r>
              <a:rPr lang="en-US" dirty="0"/>
              <a:t>/2, and frequency selective fading is a natural phenomenon. Thus, the </a:t>
            </a:r>
            <a:r>
              <a:rPr lang="en-US" dirty="0">
                <a:solidFill>
                  <a:srgbClr val="FF0000"/>
                </a:solidFill>
              </a:rPr>
              <a:t>multipath signals give rise to </a:t>
            </a:r>
            <a:r>
              <a:rPr lang="en-US" dirty="0" err="1">
                <a:solidFill>
                  <a:srgbClr val="FF0000"/>
                </a:solidFill>
              </a:rPr>
              <a:t>intersymbol</a:t>
            </a:r>
            <a:r>
              <a:rPr lang="en-US" dirty="0">
                <a:solidFill>
                  <a:srgbClr val="FF0000"/>
                </a:solidFill>
              </a:rPr>
              <a:t> interference (ISI). </a:t>
            </a:r>
          </a:p>
          <a:p>
            <a:pPr algn="just"/>
            <a:r>
              <a:rPr lang="en-US" dirty="0"/>
              <a:t>When the data rate increases, the symbol length decreases. If the multipath delay spread is greater than tens of the symbol length, the equalization complexity increases significantly</a:t>
            </a:r>
          </a:p>
          <a:p>
            <a:pPr algn="just"/>
            <a:r>
              <a:rPr lang="en-US" dirty="0"/>
              <a:t>To overcome this issue, </a:t>
            </a:r>
            <a:r>
              <a:rPr lang="en-US" dirty="0">
                <a:solidFill>
                  <a:srgbClr val="FF0000"/>
                </a:solidFill>
              </a:rPr>
              <a:t>a beam-steered antenna reduces the spatial extent of the signal, resulting in an improved multipath profile</a:t>
            </a:r>
            <a:r>
              <a:rPr lang="en-US" dirty="0"/>
              <a:t>. Antenna directivity thus reduces the multipath fading effect to constrain the ISI problem</a:t>
            </a:r>
            <a:endParaRPr lang="en-IN" dirty="0"/>
          </a:p>
        </p:txBody>
      </p:sp>
    </p:spTree>
    <p:extLst>
      <p:ext uri="{BB962C8B-B14F-4D97-AF65-F5344CB8AC3E}">
        <p14:creationId xmlns:p14="http://schemas.microsoft.com/office/powerpoint/2010/main" val="2007540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C1FE6-8BA9-9671-29D2-92C58A74C1B6}"/>
              </a:ext>
            </a:extLst>
          </p:cNvPr>
          <p:cNvSpPr>
            <a:spLocks noGrp="1"/>
          </p:cNvSpPr>
          <p:nvPr>
            <p:ph type="title"/>
          </p:nvPr>
        </p:nvSpPr>
        <p:spPr/>
        <p:txBody>
          <a:bodyPr/>
          <a:lstStyle/>
          <a:p>
            <a:r>
              <a:rPr lang="en-IN" b="1" dirty="0">
                <a:solidFill>
                  <a:srgbClr val="FF0000"/>
                </a:solidFill>
              </a:rPr>
              <a:t>Need of Switched Beam Antenna</a:t>
            </a:r>
          </a:p>
        </p:txBody>
      </p:sp>
      <p:sp>
        <p:nvSpPr>
          <p:cNvPr id="3" name="Content Placeholder 2">
            <a:extLst>
              <a:ext uri="{FF2B5EF4-FFF2-40B4-BE49-F238E27FC236}">
                <a16:creationId xmlns:a16="http://schemas.microsoft.com/office/drawing/2014/main" id="{B56B7DA3-D382-6B42-F551-CD14EBF80247}"/>
              </a:ext>
            </a:extLst>
          </p:cNvPr>
          <p:cNvSpPr>
            <a:spLocks noGrp="1"/>
          </p:cNvSpPr>
          <p:nvPr>
            <p:ph idx="1"/>
          </p:nvPr>
        </p:nvSpPr>
        <p:spPr/>
        <p:txBody>
          <a:bodyPr>
            <a:normAutofit fontScale="92500" lnSpcReduction="10000"/>
          </a:bodyPr>
          <a:lstStyle/>
          <a:p>
            <a:pPr algn="just"/>
            <a:r>
              <a:rPr lang="en-US" dirty="0"/>
              <a:t>A single antenna element with </a:t>
            </a:r>
            <a:r>
              <a:rPr lang="en-US" b="1" dirty="0">
                <a:solidFill>
                  <a:srgbClr val="FF0000"/>
                </a:solidFill>
              </a:rPr>
              <a:t>an antenna gain of more than 30 </a:t>
            </a:r>
            <a:r>
              <a:rPr lang="en-US" b="1" dirty="0" err="1">
                <a:solidFill>
                  <a:srgbClr val="FF0000"/>
                </a:solidFill>
              </a:rPr>
              <a:t>dBi</a:t>
            </a:r>
            <a:r>
              <a:rPr lang="en-US" b="1" dirty="0">
                <a:solidFill>
                  <a:srgbClr val="FF0000"/>
                </a:solidFill>
              </a:rPr>
              <a:t> with a half power beamwidth of approximately 6.5</a:t>
            </a:r>
            <a:r>
              <a:rPr lang="en-US" dirty="0"/>
              <a:t>, a reliable communication link is difficult to establish even for LOS at 60 GHz.</a:t>
            </a:r>
          </a:p>
          <a:p>
            <a:pPr algn="just"/>
            <a:r>
              <a:rPr lang="en-US" dirty="0"/>
              <a:t> This, as we have seen, is due to the movement of people, who can easily block and attenuate such a narrow beam signal. </a:t>
            </a:r>
          </a:p>
          <a:p>
            <a:pPr algn="just"/>
            <a:r>
              <a:rPr lang="en-US" dirty="0"/>
              <a:t>To overcome this problem, </a:t>
            </a:r>
            <a:r>
              <a:rPr lang="en-US" b="1" dirty="0">
                <a:solidFill>
                  <a:srgbClr val="FF0000"/>
                </a:solidFill>
              </a:rPr>
              <a:t>a switched-beam antenna array or adaptive antenna array</a:t>
            </a:r>
            <a:r>
              <a:rPr lang="en-US" dirty="0"/>
              <a:t> is required to perform search or beamforming, in order to capture the available signal path.</a:t>
            </a:r>
          </a:p>
          <a:p>
            <a:pPr algn="just"/>
            <a:r>
              <a:rPr lang="en-US" dirty="0"/>
              <a:t> The array is subsequently required to track the signal path either continuously or periodically, depending on the stationarity of the link.</a:t>
            </a:r>
            <a:endParaRPr lang="en-IN" dirty="0"/>
          </a:p>
        </p:txBody>
      </p:sp>
    </p:spTree>
    <p:extLst>
      <p:ext uri="{BB962C8B-B14F-4D97-AF65-F5344CB8AC3E}">
        <p14:creationId xmlns:p14="http://schemas.microsoft.com/office/powerpoint/2010/main" val="3232861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95F22C-356E-4636-8C9A-9D398232C5C2}"/>
              </a:ext>
            </a:extLst>
          </p:cNvPr>
          <p:cNvSpPr>
            <a:spLocks noGrp="1"/>
          </p:cNvSpPr>
          <p:nvPr>
            <p:ph idx="1"/>
          </p:nvPr>
        </p:nvSpPr>
        <p:spPr>
          <a:xfrm>
            <a:off x="838200" y="609600"/>
            <a:ext cx="10515600" cy="5567363"/>
          </a:xfrm>
        </p:spPr>
        <p:txBody>
          <a:bodyPr>
            <a:normAutofit/>
          </a:bodyPr>
          <a:lstStyle/>
          <a:p>
            <a:pPr algn="just"/>
            <a:r>
              <a:rPr lang="en-US" dirty="0"/>
              <a:t>Many types of antenna structures are considered </a:t>
            </a:r>
            <a:r>
              <a:rPr lang="en-US" b="1" dirty="0">
                <a:solidFill>
                  <a:srgbClr val="FF0000"/>
                </a:solidFill>
              </a:rPr>
              <a:t>to be unsuitable for 60 GHz WPAN/ WLAN applications due to the requirements for low cost, small size, lightweight, and high gain. </a:t>
            </a:r>
          </a:p>
          <a:p>
            <a:pPr algn="just"/>
            <a:r>
              <a:rPr lang="en-US" dirty="0"/>
              <a:t>In addition, it is also necessary to operate 60 GHz antennas with an approximately constant gain and high efficiency over a broad frequency range (57–66 GHz). </a:t>
            </a:r>
          </a:p>
          <a:p>
            <a:pPr algn="just"/>
            <a:r>
              <a:rPr lang="en-US" b="1" dirty="0">
                <a:solidFill>
                  <a:srgbClr val="FF0000"/>
                </a:solidFill>
              </a:rPr>
              <a:t>Beam steering can be achieved by the use of either switched beam arrays or phase arrays. Switched beam arrays have multiple fixed beams that can be selected to cover a given service area</a:t>
            </a:r>
            <a:r>
              <a:rPr lang="en-US" dirty="0"/>
              <a:t>. </a:t>
            </a:r>
          </a:p>
          <a:p>
            <a:pPr algn="just"/>
            <a:r>
              <a:rPr lang="en-US" dirty="0"/>
              <a:t>Their implementation is much easier than phase arrays, which require the capability of continuously varying the progressive phase shift between the elements.</a:t>
            </a:r>
            <a:endParaRPr lang="en-IN" dirty="0"/>
          </a:p>
        </p:txBody>
      </p:sp>
    </p:spTree>
    <p:extLst>
      <p:ext uri="{BB962C8B-B14F-4D97-AF65-F5344CB8AC3E}">
        <p14:creationId xmlns:p14="http://schemas.microsoft.com/office/powerpoint/2010/main" val="276454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4E59C-2418-D6C3-DEE0-ACA25CCC7440}"/>
              </a:ext>
            </a:extLst>
          </p:cNvPr>
          <p:cNvSpPr>
            <a:spLocks noGrp="1"/>
          </p:cNvSpPr>
          <p:nvPr>
            <p:ph type="title"/>
          </p:nvPr>
        </p:nvSpPr>
        <p:spPr/>
        <p:txBody>
          <a:bodyPr/>
          <a:lstStyle/>
          <a:p>
            <a:r>
              <a:rPr lang="en-IN" b="1" dirty="0">
                <a:solidFill>
                  <a:srgbClr val="FF0000"/>
                </a:solidFill>
              </a:rPr>
              <a:t>2x2 Beam Steering Antenna</a:t>
            </a:r>
          </a:p>
        </p:txBody>
      </p:sp>
      <p:sp>
        <p:nvSpPr>
          <p:cNvPr id="3" name="Content Placeholder 2">
            <a:extLst>
              <a:ext uri="{FF2B5EF4-FFF2-40B4-BE49-F238E27FC236}">
                <a16:creationId xmlns:a16="http://schemas.microsoft.com/office/drawing/2014/main" id="{D6C6FF1E-7BAB-7B87-0963-5A0B180935D5}"/>
              </a:ext>
            </a:extLst>
          </p:cNvPr>
          <p:cNvSpPr>
            <a:spLocks noGrp="1"/>
          </p:cNvSpPr>
          <p:nvPr>
            <p:ph idx="1"/>
          </p:nvPr>
        </p:nvSpPr>
        <p:spPr>
          <a:xfrm>
            <a:off x="838200" y="1825624"/>
            <a:ext cx="6395720" cy="4879975"/>
          </a:xfrm>
        </p:spPr>
        <p:txBody>
          <a:bodyPr>
            <a:normAutofit fontScale="92500" lnSpcReduction="10000"/>
          </a:bodyPr>
          <a:lstStyle/>
          <a:p>
            <a:pPr algn="just"/>
            <a:r>
              <a:rPr lang="en-US" dirty="0"/>
              <a:t>The complexity of phase arrays at 60 GHz typically limits the number of elements.</a:t>
            </a:r>
          </a:p>
          <a:p>
            <a:pPr algn="just"/>
            <a:r>
              <a:rPr lang="en-US" dirty="0"/>
              <a:t>In Figure 4.19, each unit, consisting of a 2x2 element array, acts as an independent source </a:t>
            </a:r>
          </a:p>
          <a:p>
            <a:pPr algn="just"/>
            <a:r>
              <a:rPr lang="en-US" dirty="0"/>
              <a:t>This </a:t>
            </a:r>
            <a:r>
              <a:rPr lang="en-US" dirty="0">
                <a:solidFill>
                  <a:srgbClr val="FF0000"/>
                </a:solidFill>
              </a:rPr>
              <a:t>design requires a multi-bit phase shifter and generates good circular polarization</a:t>
            </a:r>
            <a:r>
              <a:rPr lang="en-US" dirty="0"/>
              <a:t>. </a:t>
            </a:r>
          </a:p>
          <a:p>
            <a:pPr algn="just"/>
            <a:r>
              <a:rPr lang="en-US" dirty="0"/>
              <a:t>By </a:t>
            </a:r>
            <a:r>
              <a:rPr lang="en-US" dirty="0">
                <a:solidFill>
                  <a:srgbClr val="FF0000"/>
                </a:solidFill>
              </a:rPr>
              <a:t>adding several tilted horns, this design can attain +-100◦coverage</a:t>
            </a:r>
            <a:r>
              <a:rPr lang="en-US" dirty="0"/>
              <a:t>. </a:t>
            </a:r>
          </a:p>
          <a:p>
            <a:pPr algn="just"/>
            <a:r>
              <a:rPr lang="en-US" dirty="0"/>
              <a:t>The </a:t>
            </a:r>
            <a:r>
              <a:rPr lang="en-US" dirty="0">
                <a:solidFill>
                  <a:srgbClr val="FF0000"/>
                </a:solidFill>
              </a:rPr>
              <a:t>feeding network needs to have the correct amplitude and phase in the two orthogonal linear polarizations</a:t>
            </a:r>
            <a:r>
              <a:rPr lang="en-US" dirty="0"/>
              <a:t> in order to generate good circular polarization.</a:t>
            </a:r>
          </a:p>
          <a:p>
            <a:pPr algn="just"/>
            <a:r>
              <a:rPr lang="en-US" dirty="0"/>
              <a:t> The main challenge in this design is reducing the sidelobe level caused by the 2 X2 elements.</a:t>
            </a:r>
          </a:p>
          <a:p>
            <a:pPr algn="just"/>
            <a:endParaRPr lang="en-IN" dirty="0"/>
          </a:p>
        </p:txBody>
      </p:sp>
      <p:pic>
        <p:nvPicPr>
          <p:cNvPr id="5" name="Picture 4">
            <a:extLst>
              <a:ext uri="{FF2B5EF4-FFF2-40B4-BE49-F238E27FC236}">
                <a16:creationId xmlns:a16="http://schemas.microsoft.com/office/drawing/2014/main" id="{CE9F3D8E-DA84-BCB0-6E5E-D8AE81E03CD9}"/>
              </a:ext>
            </a:extLst>
          </p:cNvPr>
          <p:cNvPicPr>
            <a:picLocks noChangeAspect="1"/>
          </p:cNvPicPr>
          <p:nvPr/>
        </p:nvPicPr>
        <p:blipFill>
          <a:blip r:embed="rId2"/>
          <a:stretch>
            <a:fillRect/>
          </a:stretch>
        </p:blipFill>
        <p:spPr>
          <a:xfrm>
            <a:off x="7233920" y="2061599"/>
            <a:ext cx="4453884" cy="4644000"/>
          </a:xfrm>
          <a:prstGeom prst="rect">
            <a:avLst/>
          </a:prstGeom>
        </p:spPr>
      </p:pic>
    </p:spTree>
    <p:extLst>
      <p:ext uri="{BB962C8B-B14F-4D97-AF65-F5344CB8AC3E}">
        <p14:creationId xmlns:p14="http://schemas.microsoft.com/office/powerpoint/2010/main" val="897097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E05350-1B05-6C7D-E986-7C4343739C70}"/>
              </a:ext>
            </a:extLst>
          </p:cNvPr>
          <p:cNvPicPr>
            <a:picLocks noChangeAspect="1"/>
          </p:cNvPicPr>
          <p:nvPr/>
        </p:nvPicPr>
        <p:blipFill>
          <a:blip r:embed="rId2"/>
          <a:stretch>
            <a:fillRect/>
          </a:stretch>
        </p:blipFill>
        <p:spPr>
          <a:xfrm>
            <a:off x="2478000" y="560600"/>
            <a:ext cx="7236000" cy="6221694"/>
          </a:xfrm>
          <a:prstGeom prst="rect">
            <a:avLst/>
          </a:prstGeom>
        </p:spPr>
      </p:pic>
    </p:spTree>
    <p:extLst>
      <p:ext uri="{BB962C8B-B14F-4D97-AF65-F5344CB8AC3E}">
        <p14:creationId xmlns:p14="http://schemas.microsoft.com/office/powerpoint/2010/main" val="267845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75B78C-0FBB-CACB-97B4-2AC8B07B3F74}"/>
              </a:ext>
            </a:extLst>
          </p:cNvPr>
          <p:cNvSpPr>
            <a:spLocks noGrp="1"/>
          </p:cNvSpPr>
          <p:nvPr>
            <p:ph type="title"/>
          </p:nvPr>
        </p:nvSpPr>
        <p:spPr/>
        <p:txBody>
          <a:bodyPr/>
          <a:lstStyle/>
          <a:p>
            <a:r>
              <a:rPr lang="en-US" b="1" dirty="0">
                <a:solidFill>
                  <a:srgbClr val="FF0000"/>
                </a:solidFill>
              </a:rPr>
              <a:t>ANTENNA CHARACTERISTICS</a:t>
            </a:r>
            <a:endParaRPr lang="en-IN" dirty="0"/>
          </a:p>
        </p:txBody>
      </p:sp>
      <p:sp>
        <p:nvSpPr>
          <p:cNvPr id="4" name="Content Placeholder 3">
            <a:extLst>
              <a:ext uri="{FF2B5EF4-FFF2-40B4-BE49-F238E27FC236}">
                <a16:creationId xmlns:a16="http://schemas.microsoft.com/office/drawing/2014/main" id="{200FC549-8888-E3F0-6DE2-6AF969A2A0A7}"/>
              </a:ext>
            </a:extLst>
          </p:cNvPr>
          <p:cNvSpPr>
            <a:spLocks noGrp="1"/>
          </p:cNvSpPr>
          <p:nvPr>
            <p:ph idx="1"/>
          </p:nvPr>
        </p:nvSpPr>
        <p:spPr/>
        <p:txBody>
          <a:bodyPr/>
          <a:lstStyle/>
          <a:p>
            <a:r>
              <a:rPr lang="en-IN" dirty="0"/>
              <a:t>ANTENNA BEAMWIDTH</a:t>
            </a:r>
          </a:p>
          <a:p>
            <a:r>
              <a:rPr lang="en-IN" dirty="0"/>
              <a:t>MAXIMUM POSSIBLE GAIN-TO-Q</a:t>
            </a:r>
          </a:p>
          <a:p>
            <a:r>
              <a:rPr lang="en-IN" dirty="0"/>
              <a:t>POLARIZATION</a:t>
            </a:r>
          </a:p>
        </p:txBody>
      </p:sp>
    </p:spTree>
    <p:extLst>
      <p:ext uri="{BB962C8B-B14F-4D97-AF65-F5344CB8AC3E}">
        <p14:creationId xmlns:p14="http://schemas.microsoft.com/office/powerpoint/2010/main" val="315624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309B-3D53-F2AA-F0F7-5D7C565F235B}"/>
              </a:ext>
            </a:extLst>
          </p:cNvPr>
          <p:cNvSpPr>
            <a:spLocks noGrp="1"/>
          </p:cNvSpPr>
          <p:nvPr>
            <p:ph type="title"/>
          </p:nvPr>
        </p:nvSpPr>
        <p:spPr/>
        <p:txBody>
          <a:bodyPr/>
          <a:lstStyle/>
          <a:p>
            <a:r>
              <a:rPr lang="en-IN" b="1" dirty="0">
                <a:solidFill>
                  <a:srgbClr val="FF0000"/>
                </a:solidFill>
              </a:rPr>
              <a:t>ANTENNA BEAMWIDTH</a:t>
            </a:r>
            <a:br>
              <a:rPr lang="en-IN" b="1" dirty="0">
                <a:solidFill>
                  <a:srgbClr val="FF0000"/>
                </a:solidFill>
              </a:rPr>
            </a:br>
            <a:endParaRPr lang="en-IN" b="1" dirty="0">
              <a:solidFill>
                <a:srgbClr val="FF0000"/>
              </a:solidFill>
            </a:endParaRPr>
          </a:p>
        </p:txBody>
      </p:sp>
      <p:sp>
        <p:nvSpPr>
          <p:cNvPr id="3" name="Content Placeholder 2">
            <a:extLst>
              <a:ext uri="{FF2B5EF4-FFF2-40B4-BE49-F238E27FC236}">
                <a16:creationId xmlns:a16="http://schemas.microsoft.com/office/drawing/2014/main" id="{5DB35295-73E4-6A34-E87D-5E29F7002C63}"/>
              </a:ext>
            </a:extLst>
          </p:cNvPr>
          <p:cNvSpPr>
            <a:spLocks noGrp="1"/>
          </p:cNvSpPr>
          <p:nvPr>
            <p:ph idx="1"/>
          </p:nvPr>
        </p:nvSpPr>
        <p:spPr>
          <a:xfrm>
            <a:off x="421640" y="1541144"/>
            <a:ext cx="7320280" cy="4859655"/>
          </a:xfrm>
        </p:spPr>
        <p:txBody>
          <a:bodyPr>
            <a:normAutofit/>
          </a:bodyPr>
          <a:lstStyle/>
          <a:p>
            <a:pPr algn="just"/>
            <a:r>
              <a:rPr lang="en-US" dirty="0"/>
              <a:t>The radiation pattern of an antenna is essentially the </a:t>
            </a:r>
            <a:r>
              <a:rPr lang="en-US" dirty="0">
                <a:solidFill>
                  <a:srgbClr val="FF0000"/>
                </a:solidFill>
              </a:rPr>
              <a:t>Fourier transform (linear space to angle) of its aperture illumination function</a:t>
            </a:r>
            <a:r>
              <a:rPr lang="en-US" dirty="0"/>
              <a:t>. </a:t>
            </a:r>
          </a:p>
          <a:p>
            <a:pPr algn="just"/>
            <a:r>
              <a:rPr lang="en-US" dirty="0"/>
              <a:t>In a radiation pattern cut containing the</a:t>
            </a:r>
            <a:r>
              <a:rPr lang="en-US" dirty="0">
                <a:solidFill>
                  <a:srgbClr val="FF0000"/>
                </a:solidFill>
              </a:rPr>
              <a:t> direction of the maximum of a lobe,</a:t>
            </a:r>
            <a:r>
              <a:rPr lang="en-US" dirty="0"/>
              <a:t> the angle between the two directions in which the radiation intensity (power) is one-half the maximum value is known as the </a:t>
            </a:r>
            <a:r>
              <a:rPr lang="en-US" dirty="0">
                <a:solidFill>
                  <a:srgbClr val="FF0000"/>
                </a:solidFill>
              </a:rPr>
              <a:t>half-power beamwidth (HPBW) </a:t>
            </a:r>
            <a:r>
              <a:rPr lang="en-US" dirty="0"/>
              <a:t>(see Figure 4.8). </a:t>
            </a:r>
          </a:p>
          <a:p>
            <a:pPr algn="just"/>
            <a:r>
              <a:rPr lang="en-US" dirty="0"/>
              <a:t>This is also commonly referred to as the </a:t>
            </a:r>
            <a:r>
              <a:rPr lang="en-US" dirty="0">
                <a:solidFill>
                  <a:srgbClr val="FF0000"/>
                </a:solidFill>
              </a:rPr>
              <a:t>3-dB beamwidth</a:t>
            </a:r>
          </a:p>
          <a:p>
            <a:pPr algn="just"/>
            <a:r>
              <a:rPr lang="en-US" dirty="0"/>
              <a:t>The beamwidth of an antenna is </a:t>
            </a:r>
            <a:r>
              <a:rPr lang="en-US" dirty="0">
                <a:solidFill>
                  <a:srgbClr val="FF0000"/>
                </a:solidFill>
              </a:rPr>
              <a:t>a measure of its directivity </a:t>
            </a:r>
            <a:r>
              <a:rPr lang="en-US" dirty="0"/>
              <a:t>and is usually defined by the angles where the pattern drops to one-half of its peak value, which are known as the 3 dB points.</a:t>
            </a:r>
            <a:endParaRPr lang="en-IN" dirty="0"/>
          </a:p>
        </p:txBody>
      </p:sp>
      <p:pic>
        <p:nvPicPr>
          <p:cNvPr id="5" name="Picture 4">
            <a:extLst>
              <a:ext uri="{FF2B5EF4-FFF2-40B4-BE49-F238E27FC236}">
                <a16:creationId xmlns:a16="http://schemas.microsoft.com/office/drawing/2014/main" id="{95BD0F75-4969-559C-CCFA-6D0C04F7CBEA}"/>
              </a:ext>
            </a:extLst>
          </p:cNvPr>
          <p:cNvPicPr>
            <a:picLocks noChangeAspect="1"/>
          </p:cNvPicPr>
          <p:nvPr/>
        </p:nvPicPr>
        <p:blipFill>
          <a:blip r:embed="rId2"/>
          <a:stretch>
            <a:fillRect/>
          </a:stretch>
        </p:blipFill>
        <p:spPr>
          <a:xfrm>
            <a:off x="7467357" y="1990651"/>
            <a:ext cx="4724643" cy="2876698"/>
          </a:xfrm>
          <a:prstGeom prst="rect">
            <a:avLst/>
          </a:prstGeom>
        </p:spPr>
      </p:pic>
    </p:spTree>
    <p:extLst>
      <p:ext uri="{BB962C8B-B14F-4D97-AF65-F5344CB8AC3E}">
        <p14:creationId xmlns:p14="http://schemas.microsoft.com/office/powerpoint/2010/main" val="299532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5FFB4C-A4D6-46B0-CCF4-4E74E96A3570}"/>
              </a:ext>
            </a:extLst>
          </p:cNvPr>
          <p:cNvSpPr>
            <a:spLocks noGrp="1"/>
          </p:cNvSpPr>
          <p:nvPr>
            <p:ph idx="1"/>
          </p:nvPr>
        </p:nvSpPr>
        <p:spPr>
          <a:xfrm>
            <a:off x="614680" y="565785"/>
            <a:ext cx="10515600" cy="4351338"/>
          </a:xfrm>
        </p:spPr>
        <p:txBody>
          <a:bodyPr>
            <a:normAutofit/>
          </a:bodyPr>
          <a:lstStyle/>
          <a:p>
            <a:pPr algn="just"/>
            <a:r>
              <a:rPr lang="en-US" dirty="0"/>
              <a:t> For a circular aperture antenna of diameter D, if the antenna is uniformly excited, this beam width is about 70  wavelength/D (the exact beamwidth actually depends on the aperture illumination function). </a:t>
            </a:r>
          </a:p>
          <a:p>
            <a:pPr algn="just"/>
            <a:r>
              <a:rPr lang="en-US" dirty="0"/>
              <a:t>The next lobe in the pattern, usually called the first sidelobe, will be about 1/20 (13 dB less) of the value of the main lobe and any sidelobes that are further away will be of even lesser value. </a:t>
            </a:r>
          </a:p>
          <a:p>
            <a:pPr algn="just"/>
            <a:r>
              <a:rPr lang="en-US" dirty="0"/>
              <a:t>The rate of decay of these sidelobes is an important parameter in many antenna applications and is used in many international standards as a defining parameter of antenna performance.</a:t>
            </a:r>
          </a:p>
          <a:p>
            <a:pPr algn="just"/>
            <a:r>
              <a:rPr lang="en-US" dirty="0"/>
              <a:t> In general, the maximum gain can be approximated by the following formula:</a:t>
            </a:r>
            <a:endParaRPr lang="en-IN" dirty="0"/>
          </a:p>
        </p:txBody>
      </p:sp>
      <p:pic>
        <p:nvPicPr>
          <p:cNvPr id="5" name="Picture 4">
            <a:extLst>
              <a:ext uri="{FF2B5EF4-FFF2-40B4-BE49-F238E27FC236}">
                <a16:creationId xmlns:a16="http://schemas.microsoft.com/office/drawing/2014/main" id="{EEEB5959-7515-88B3-0E45-A19727294B6B}"/>
              </a:ext>
            </a:extLst>
          </p:cNvPr>
          <p:cNvPicPr>
            <a:picLocks noChangeAspect="1"/>
          </p:cNvPicPr>
          <p:nvPr/>
        </p:nvPicPr>
        <p:blipFill>
          <a:blip r:embed="rId2"/>
          <a:stretch>
            <a:fillRect/>
          </a:stretch>
        </p:blipFill>
        <p:spPr>
          <a:xfrm>
            <a:off x="1758000" y="4672215"/>
            <a:ext cx="8676000" cy="1620000"/>
          </a:xfrm>
          <a:prstGeom prst="rect">
            <a:avLst/>
          </a:prstGeom>
        </p:spPr>
      </p:pic>
    </p:spTree>
    <p:extLst>
      <p:ext uri="{BB962C8B-B14F-4D97-AF65-F5344CB8AC3E}">
        <p14:creationId xmlns:p14="http://schemas.microsoft.com/office/powerpoint/2010/main" val="50186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4302-4316-BFD5-9114-8204496B6420}"/>
              </a:ext>
            </a:extLst>
          </p:cNvPr>
          <p:cNvSpPr>
            <a:spLocks noGrp="1"/>
          </p:cNvSpPr>
          <p:nvPr>
            <p:ph type="title"/>
          </p:nvPr>
        </p:nvSpPr>
        <p:spPr/>
        <p:txBody>
          <a:bodyPr/>
          <a:lstStyle/>
          <a:p>
            <a:r>
              <a:rPr lang="en-IN" b="1" dirty="0">
                <a:solidFill>
                  <a:srgbClr val="FF0000"/>
                </a:solidFill>
              </a:rPr>
              <a:t>MAXIMUM POSSIBLE GAIN-TO-Q</a:t>
            </a:r>
          </a:p>
        </p:txBody>
      </p:sp>
      <p:sp>
        <p:nvSpPr>
          <p:cNvPr id="3" name="Content Placeholder 2">
            <a:extLst>
              <a:ext uri="{FF2B5EF4-FFF2-40B4-BE49-F238E27FC236}">
                <a16:creationId xmlns:a16="http://schemas.microsoft.com/office/drawing/2014/main" id="{283BDAF6-51B8-D6CF-9DB2-4106FB62050B}"/>
              </a:ext>
            </a:extLst>
          </p:cNvPr>
          <p:cNvSpPr>
            <a:spLocks noGrp="1"/>
          </p:cNvSpPr>
          <p:nvPr>
            <p:ph idx="1"/>
          </p:nvPr>
        </p:nvSpPr>
        <p:spPr/>
        <p:txBody>
          <a:bodyPr/>
          <a:lstStyle/>
          <a:p>
            <a:pPr algn="just"/>
            <a:r>
              <a:rPr lang="en-US" dirty="0"/>
              <a:t>The quality factor Q of an antenna is an important overall parameter specifying the antenna performance and the inherent physical limitations of antenna size. </a:t>
            </a:r>
          </a:p>
          <a:p>
            <a:pPr algn="just"/>
            <a:r>
              <a:rPr lang="en-US" dirty="0"/>
              <a:t>In particular, a high value of Q means that large amounts of reactive energy are stored in the near zone field. This in turn implies large currents, high ohmic losses, narrow bandwidth, and a large frequency sensitivity. </a:t>
            </a:r>
          </a:p>
          <a:p>
            <a:pPr algn="just"/>
            <a:r>
              <a:rPr lang="en-US" dirty="0"/>
              <a:t>Knowledge of the antenna Q leads to a reasonably definite assessment of antenna performance because of its clearer physical implications.</a:t>
            </a:r>
            <a:endParaRPr lang="en-IN" dirty="0"/>
          </a:p>
        </p:txBody>
      </p:sp>
    </p:spTree>
    <p:extLst>
      <p:ext uri="{BB962C8B-B14F-4D97-AF65-F5344CB8AC3E}">
        <p14:creationId xmlns:p14="http://schemas.microsoft.com/office/powerpoint/2010/main" val="841814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333662-98AF-E391-42C1-9D996360E205}"/>
              </a:ext>
            </a:extLst>
          </p:cNvPr>
          <p:cNvSpPr>
            <a:spLocks noGrp="1"/>
          </p:cNvSpPr>
          <p:nvPr>
            <p:ph idx="1"/>
          </p:nvPr>
        </p:nvSpPr>
        <p:spPr>
          <a:xfrm>
            <a:off x="838200" y="518160"/>
            <a:ext cx="10515600" cy="5658803"/>
          </a:xfrm>
        </p:spPr>
        <p:txBody>
          <a:bodyPr/>
          <a:lstStyle/>
          <a:p>
            <a:pPr algn="just"/>
            <a:r>
              <a:rPr lang="en-US" dirty="0"/>
              <a:t>In millimeter wave applications, </a:t>
            </a:r>
            <a:r>
              <a:rPr lang="en-US" dirty="0">
                <a:solidFill>
                  <a:srgbClr val="FF0000"/>
                </a:solidFill>
              </a:rPr>
              <a:t>we need to maximize antenna gain and bandwidth (i.e., to minimize the quality factor Q for a lossless high Q antenna) </a:t>
            </a:r>
            <a:r>
              <a:rPr lang="en-US" dirty="0"/>
              <a:t>simultaneously. </a:t>
            </a:r>
          </a:p>
          <a:p>
            <a:pPr algn="just"/>
            <a:r>
              <a:rPr lang="en-US" dirty="0"/>
              <a:t>Therefore, it is important to optimize the </a:t>
            </a:r>
            <a:r>
              <a:rPr lang="en-US" dirty="0">
                <a:solidFill>
                  <a:srgbClr val="FF0000"/>
                </a:solidFill>
              </a:rPr>
              <a:t>gain-to-Q ratio </a:t>
            </a:r>
            <a:r>
              <a:rPr lang="en-US" dirty="0"/>
              <a:t>in antenna design. It is clear that the optimization of the gain-to-Q ratio will yield a greater minimized Q than the minimum possible Q, since it demands that the gain be maximized at the same time. </a:t>
            </a:r>
          </a:p>
          <a:p>
            <a:pPr algn="just"/>
            <a:r>
              <a:rPr lang="en-US" dirty="0"/>
              <a:t>The Q of an electrical network at resonant frequency v can be defined as</a:t>
            </a:r>
            <a:endParaRPr lang="en-IN" dirty="0"/>
          </a:p>
        </p:txBody>
      </p:sp>
      <p:pic>
        <p:nvPicPr>
          <p:cNvPr id="5" name="Picture 4">
            <a:extLst>
              <a:ext uri="{FF2B5EF4-FFF2-40B4-BE49-F238E27FC236}">
                <a16:creationId xmlns:a16="http://schemas.microsoft.com/office/drawing/2014/main" id="{CF931AB5-9D13-ED88-B7FD-D5C7378F2EC5}"/>
              </a:ext>
            </a:extLst>
          </p:cNvPr>
          <p:cNvPicPr>
            <a:picLocks noChangeAspect="1"/>
          </p:cNvPicPr>
          <p:nvPr/>
        </p:nvPicPr>
        <p:blipFill>
          <a:blip r:embed="rId2"/>
          <a:stretch>
            <a:fillRect/>
          </a:stretch>
        </p:blipFill>
        <p:spPr>
          <a:xfrm>
            <a:off x="1456569" y="4548484"/>
            <a:ext cx="7904529" cy="1296000"/>
          </a:xfrm>
          <a:prstGeom prst="rect">
            <a:avLst/>
          </a:prstGeom>
        </p:spPr>
      </p:pic>
    </p:spTree>
    <p:extLst>
      <p:ext uri="{BB962C8B-B14F-4D97-AF65-F5344CB8AC3E}">
        <p14:creationId xmlns:p14="http://schemas.microsoft.com/office/powerpoint/2010/main" val="3355516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51BC7-4640-8C35-1372-EF244C4DFA6E}"/>
              </a:ext>
            </a:extLst>
          </p:cNvPr>
          <p:cNvSpPr>
            <a:spLocks noGrp="1"/>
          </p:cNvSpPr>
          <p:nvPr>
            <p:ph type="title"/>
          </p:nvPr>
        </p:nvSpPr>
        <p:spPr/>
        <p:txBody>
          <a:bodyPr/>
          <a:lstStyle/>
          <a:p>
            <a:r>
              <a:rPr lang="en-IN" b="1" dirty="0">
                <a:solidFill>
                  <a:srgbClr val="FF0000"/>
                </a:solidFill>
              </a:rPr>
              <a:t>POLARIZATION</a:t>
            </a:r>
          </a:p>
        </p:txBody>
      </p:sp>
      <p:sp>
        <p:nvSpPr>
          <p:cNvPr id="3" name="Content Placeholder 2">
            <a:extLst>
              <a:ext uri="{FF2B5EF4-FFF2-40B4-BE49-F238E27FC236}">
                <a16:creationId xmlns:a16="http://schemas.microsoft.com/office/drawing/2014/main" id="{53D0B3A1-4395-B261-E0A3-E16DCC6CFAB2}"/>
              </a:ext>
            </a:extLst>
          </p:cNvPr>
          <p:cNvSpPr>
            <a:spLocks noGrp="1"/>
          </p:cNvSpPr>
          <p:nvPr>
            <p:ph idx="1"/>
          </p:nvPr>
        </p:nvSpPr>
        <p:spPr>
          <a:xfrm>
            <a:off x="370840" y="1480184"/>
            <a:ext cx="6852920" cy="5194936"/>
          </a:xfrm>
        </p:spPr>
        <p:txBody>
          <a:bodyPr>
            <a:normAutofit fontScale="85000" lnSpcReduction="20000"/>
          </a:bodyPr>
          <a:lstStyle/>
          <a:p>
            <a:pPr algn="just"/>
            <a:r>
              <a:rPr lang="en-US" dirty="0"/>
              <a:t>In free space, </a:t>
            </a:r>
            <a:r>
              <a:rPr lang="en-US" dirty="0">
                <a:solidFill>
                  <a:srgbClr val="FF0000"/>
                </a:solidFill>
              </a:rPr>
              <a:t>the energy radiated by any antenna is conveyed by a transverse electromagnetic wave </a:t>
            </a:r>
            <a:r>
              <a:rPr lang="en-US" dirty="0"/>
              <a:t>that is comprised of electric and magnetic fields. </a:t>
            </a:r>
          </a:p>
          <a:p>
            <a:pPr algn="just"/>
            <a:r>
              <a:rPr lang="en-US" dirty="0"/>
              <a:t>These fields are orthogonal to each another and also orthogonal to the direction of propagation.</a:t>
            </a:r>
          </a:p>
          <a:p>
            <a:pPr algn="just"/>
            <a:r>
              <a:rPr lang="en-US" dirty="0"/>
              <a:t> The </a:t>
            </a:r>
            <a:r>
              <a:rPr lang="en-US" dirty="0">
                <a:solidFill>
                  <a:srgbClr val="FF0000"/>
                </a:solidFill>
              </a:rPr>
              <a:t>electric field </a:t>
            </a:r>
            <a:r>
              <a:rPr lang="en-US" dirty="0"/>
              <a:t>of the electromagnetic wave is used to define the polarization plane of the wave and, therefore, describe the polarization state of the antenna</a:t>
            </a:r>
          </a:p>
          <a:p>
            <a:pPr algn="just"/>
            <a:r>
              <a:rPr lang="en-US" dirty="0"/>
              <a:t>This wave is said to be </a:t>
            </a:r>
            <a:r>
              <a:rPr lang="en-US" dirty="0">
                <a:solidFill>
                  <a:srgbClr val="FF0000"/>
                </a:solidFill>
              </a:rPr>
              <a:t>linearly polarized, that is, the electric field vector is confined to a single plane. </a:t>
            </a:r>
          </a:p>
          <a:p>
            <a:pPr algn="just"/>
            <a:r>
              <a:rPr lang="en-US" dirty="0"/>
              <a:t>Two independent linearly polarized waves at the same frequency can therefore exist and propagate along the same path. </a:t>
            </a:r>
          </a:p>
          <a:p>
            <a:pPr algn="just"/>
            <a:r>
              <a:rPr lang="en-US" dirty="0"/>
              <a:t>This feature has been used for many decades in free space links, which utilize frequency re-use in order to double the capacity of a link for a given bandwidth. In this case, each polarization carries different information and is transmitted and received independently.</a:t>
            </a:r>
            <a:endParaRPr lang="en-IN" dirty="0"/>
          </a:p>
        </p:txBody>
      </p:sp>
      <p:pic>
        <p:nvPicPr>
          <p:cNvPr id="5" name="Picture 4">
            <a:extLst>
              <a:ext uri="{FF2B5EF4-FFF2-40B4-BE49-F238E27FC236}">
                <a16:creationId xmlns:a16="http://schemas.microsoft.com/office/drawing/2014/main" id="{C6A2296F-AD0C-0DA0-C9FC-05455BA8765C}"/>
              </a:ext>
            </a:extLst>
          </p:cNvPr>
          <p:cNvPicPr>
            <a:picLocks noChangeAspect="1"/>
          </p:cNvPicPr>
          <p:nvPr/>
        </p:nvPicPr>
        <p:blipFill>
          <a:blip r:embed="rId2"/>
          <a:stretch>
            <a:fillRect/>
          </a:stretch>
        </p:blipFill>
        <p:spPr>
          <a:xfrm>
            <a:off x="7257796" y="2744407"/>
            <a:ext cx="4934204" cy="2425825"/>
          </a:xfrm>
          <a:prstGeom prst="rect">
            <a:avLst/>
          </a:prstGeom>
        </p:spPr>
      </p:pic>
    </p:spTree>
    <p:extLst>
      <p:ext uri="{BB962C8B-B14F-4D97-AF65-F5344CB8AC3E}">
        <p14:creationId xmlns:p14="http://schemas.microsoft.com/office/powerpoint/2010/main" val="3091806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9D89A-0F29-DD80-532A-A91D09F515C6}"/>
              </a:ext>
            </a:extLst>
          </p:cNvPr>
          <p:cNvSpPr>
            <a:spLocks noGrp="1"/>
          </p:cNvSpPr>
          <p:nvPr>
            <p:ph idx="1"/>
          </p:nvPr>
        </p:nvSpPr>
        <p:spPr>
          <a:xfrm>
            <a:off x="635000" y="220345"/>
            <a:ext cx="10515600" cy="4351338"/>
          </a:xfrm>
        </p:spPr>
        <p:txBody>
          <a:bodyPr>
            <a:normAutofit/>
          </a:bodyPr>
          <a:lstStyle/>
          <a:p>
            <a:pPr algn="just"/>
            <a:r>
              <a:rPr lang="en-US" dirty="0"/>
              <a:t>When the two polarizations carry the same information, and the two components possess a specific phase relationship with each other, we can construct a waveform in which the electric field vector rotates as the wave propagates. </a:t>
            </a:r>
          </a:p>
          <a:p>
            <a:pPr algn="just"/>
            <a:r>
              <a:rPr lang="en-US" dirty="0"/>
              <a:t>If the relative phase of the two components is fixed at 90, and the amplitudes of the components are equal, the electric vector describes a circle as the wave propagates. Such a wave is said to be </a:t>
            </a:r>
            <a:r>
              <a:rPr lang="en-US" b="1" dirty="0">
                <a:solidFill>
                  <a:srgbClr val="FF0000"/>
                </a:solidFill>
              </a:rPr>
              <a:t>circularly polarized.</a:t>
            </a:r>
          </a:p>
          <a:p>
            <a:pPr algn="just"/>
            <a:r>
              <a:rPr lang="en-US" dirty="0"/>
              <a:t>The sense or handedness of the circular polarization depends on the sense of the phase shift. In general, the two linear components of the </a:t>
            </a:r>
            <a:r>
              <a:rPr lang="en-US" dirty="0">
                <a:solidFill>
                  <a:srgbClr val="FF0000"/>
                </a:solidFill>
              </a:rPr>
              <a:t>propagating wave can have an arbitrary (though constant) phase relationship and also different amplitudes. Such waves are said to be elliptically polarized</a:t>
            </a:r>
            <a:endParaRPr lang="en-IN" dirty="0">
              <a:solidFill>
                <a:srgbClr val="FF0000"/>
              </a:solidFill>
            </a:endParaRPr>
          </a:p>
        </p:txBody>
      </p:sp>
      <p:pic>
        <p:nvPicPr>
          <p:cNvPr id="5" name="Picture 4">
            <a:extLst>
              <a:ext uri="{FF2B5EF4-FFF2-40B4-BE49-F238E27FC236}">
                <a16:creationId xmlns:a16="http://schemas.microsoft.com/office/drawing/2014/main" id="{B622E5E4-7D56-84BE-8A65-1BCE9F5E16F7}"/>
              </a:ext>
            </a:extLst>
          </p:cNvPr>
          <p:cNvPicPr>
            <a:picLocks noChangeAspect="1"/>
          </p:cNvPicPr>
          <p:nvPr/>
        </p:nvPicPr>
        <p:blipFill>
          <a:blip r:embed="rId2"/>
          <a:stretch>
            <a:fillRect/>
          </a:stretch>
        </p:blipFill>
        <p:spPr>
          <a:xfrm>
            <a:off x="3732446" y="4455745"/>
            <a:ext cx="3264068" cy="1949550"/>
          </a:xfrm>
          <a:prstGeom prst="rect">
            <a:avLst/>
          </a:prstGeom>
        </p:spPr>
      </p:pic>
    </p:spTree>
    <p:extLst>
      <p:ext uri="{BB962C8B-B14F-4D97-AF65-F5344CB8AC3E}">
        <p14:creationId xmlns:p14="http://schemas.microsoft.com/office/powerpoint/2010/main" val="39221489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0</TotalTime>
  <Words>2513</Words>
  <Application>Microsoft Office PowerPoint</Application>
  <PresentationFormat>Widescreen</PresentationFormat>
  <Paragraphs>104</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Gill Sans MT</vt:lpstr>
      <vt:lpstr>Gallery</vt:lpstr>
      <vt:lpstr>Millimeter Wave Antennas</vt:lpstr>
      <vt:lpstr>ANTENNA CHARACTERISTICS</vt:lpstr>
      <vt:lpstr>ANTENNA CHARACTERISTICS</vt:lpstr>
      <vt:lpstr>ANTENNA BEAMWIDTH </vt:lpstr>
      <vt:lpstr>PowerPoint Presentation</vt:lpstr>
      <vt:lpstr>MAXIMUM POSSIBLE GAIN-TO-Q</vt:lpstr>
      <vt:lpstr>PowerPoint Presentation</vt:lpstr>
      <vt:lpstr>POLARIZATION</vt:lpstr>
      <vt:lpstr>PowerPoint Presentation</vt:lpstr>
      <vt:lpstr>Millimeter Wave Antennas</vt:lpstr>
      <vt:lpstr>Constraints in Antenna</vt:lpstr>
      <vt:lpstr>Constraints</vt:lpstr>
      <vt:lpstr>PATH LOSS AND ANTENNA DIRECTIVITY</vt:lpstr>
      <vt:lpstr>Solution</vt:lpstr>
      <vt:lpstr>PowerPoint Presentation</vt:lpstr>
      <vt:lpstr>Antenna Types</vt:lpstr>
      <vt:lpstr>Fabry-Perot cavity (FPC) Antenna</vt:lpstr>
      <vt:lpstr>Ray optic and Leaky wave model</vt:lpstr>
      <vt:lpstr>High directive and High gain Antenna</vt:lpstr>
      <vt:lpstr>PowerPoint Presentation</vt:lpstr>
      <vt:lpstr>PowerPoint Presentation</vt:lpstr>
      <vt:lpstr>BEAM STEERING ANTENNA</vt:lpstr>
      <vt:lpstr>Need of Switched Beam Antenna</vt:lpstr>
      <vt:lpstr>PowerPoint Presentation</vt:lpstr>
      <vt:lpstr>2x2 Beam Steering Antenna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Millimeter Wave Antennas</dc:title>
  <dc:creator>nandini manickam</dc:creator>
  <cp:lastModifiedBy>nandini manickam</cp:lastModifiedBy>
  <cp:revision>2</cp:revision>
  <dcterms:created xsi:type="dcterms:W3CDTF">2022-09-17T14:34:35Z</dcterms:created>
  <dcterms:modified xsi:type="dcterms:W3CDTF">2022-09-17T14:37:31Z</dcterms:modified>
</cp:coreProperties>
</file>