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</p:sldIdLst>
  <p:sldSz cx="13433425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5" d="100"/>
          <a:sy n="75" d="100"/>
        </p:scale>
        <p:origin x="762" y="72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53A5-CD67-46D7-ADC5-B2214E756CD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566738"/>
            <a:ext cx="50355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EB2A0-FBA2-42CE-B685-C8D3F83B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069340" y="3636566"/>
            <a:ext cx="8554720" cy="297537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81338" y="944563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6977" y="763154"/>
            <a:ext cx="103394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014" y="4231641"/>
            <a:ext cx="94033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672" y="1737995"/>
            <a:ext cx="58435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8214" y="1737995"/>
            <a:ext cx="58435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6977" y="763154"/>
            <a:ext cx="103394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1471" y="1508898"/>
            <a:ext cx="1071048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7365" y="7027546"/>
            <a:ext cx="429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671" y="7027546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7667" y="6837744"/>
            <a:ext cx="43714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IN" smtClean="0"/>
              <a:pPr marL="38100">
                <a:spcBef>
                  <a:spcPts val="105"/>
                </a:spcBef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440055" y="1176434"/>
            <a:ext cx="10090899" cy="110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52116" rIns="104261" bIns="52116" anchor="ctr" anchorCtr="0">
            <a:normAutofit/>
          </a:bodyPr>
          <a:lstStyle/>
          <a:p>
            <a:pPr algn="just" rtl="0">
              <a:lnSpc>
                <a:spcPct val="90000"/>
              </a:lnSpc>
              <a:buClr>
                <a:srgbClr val="2F5496"/>
              </a:buClr>
              <a:buSzPct val="100000"/>
            </a:pPr>
            <a:r>
              <a:rPr lang="en-US" b="1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>
              <a:solidFill>
                <a:srgbClr val="2F54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1839913" y="2283131"/>
            <a:ext cx="9753600" cy="249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52116" rIns="104261" bIns="52116" anchor="t" anchorCtr="0">
            <a:normAutofit fontScale="92500" lnSpcReduction="20000"/>
          </a:bodyPr>
          <a:lstStyle/>
          <a:p>
            <a:pPr algn="ctr" rtl="0">
              <a:lnSpc>
                <a:spcPct val="90000"/>
              </a:lnSpc>
              <a:buClr>
                <a:srgbClr val="0070C0"/>
              </a:buClr>
              <a:buSzPts val="4000"/>
            </a:pPr>
            <a:r>
              <a:rPr lang="en-US" sz="4600" b="1" dirty="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UNIT-4</a:t>
            </a:r>
          </a:p>
          <a:p>
            <a:pPr algn="ctr" rtl="0">
              <a:lnSpc>
                <a:spcPct val="90000"/>
              </a:lnSpc>
              <a:buClr>
                <a:srgbClr val="0070C0"/>
              </a:buClr>
              <a:buSzPts val="4000"/>
            </a:pPr>
            <a:endParaRPr lang="en-US" sz="4600" b="1" dirty="0">
              <a:solidFill>
                <a:srgbClr val="0070C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 rtl="0">
              <a:lnSpc>
                <a:spcPct val="90000"/>
              </a:lnSpc>
              <a:buClr>
                <a:srgbClr val="0070C0"/>
              </a:buClr>
              <a:buSzPts val="4000"/>
            </a:pPr>
            <a:r>
              <a:rPr lang="en-US" sz="4600" b="1" dirty="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Session-1 </a:t>
            </a:r>
          </a:p>
          <a:p>
            <a:pPr algn="ctr" rtl="0">
              <a:lnSpc>
                <a:spcPct val="90000"/>
              </a:lnSpc>
              <a:buClr>
                <a:srgbClr val="0070C0"/>
              </a:buClr>
              <a:buSzPts val="4000"/>
            </a:pPr>
            <a:endParaRPr lang="en-US" sz="4600" b="1" dirty="0">
              <a:solidFill>
                <a:srgbClr val="0070C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lnSpc>
                <a:spcPct val="90000"/>
              </a:lnSpc>
              <a:buClr>
                <a:srgbClr val="0070C0"/>
              </a:buClr>
              <a:buSzPts val="4000"/>
            </a:pPr>
            <a:r>
              <a:rPr lang="en-US" sz="4600" b="1" i="1" dirty="0">
                <a:solidFill>
                  <a:srgbClr val="FF00FF"/>
                </a:solidFill>
                <a:latin typeface="Arial Narrow"/>
                <a:ea typeface="Arial Narrow"/>
                <a:cs typeface="Arial Narrow"/>
                <a:sym typeface="Arial Narrow"/>
              </a:rPr>
              <a:t>Finding Object by Template Matching</a:t>
            </a:r>
            <a:endParaRPr dirty="0">
              <a:solidFill>
                <a:srgbClr val="FF00FF"/>
              </a:solidFill>
            </a:endParaRPr>
          </a:p>
        </p:txBody>
      </p:sp>
      <p:pic>
        <p:nvPicPr>
          <p:cNvPr id="92" name="Google Shape;92;p1" descr="C:\Users\admin\Desktop\download.png"/>
          <p:cNvPicPr preferRelativeResize="0"/>
          <p:nvPr/>
        </p:nvPicPr>
        <p:blipFill rotWithShape="1">
          <a:blip r:embed="rId3">
            <a:alphaModFix/>
          </a:blip>
          <a:srcRect l="3443" t="18274" b="16145"/>
          <a:stretch/>
        </p:blipFill>
        <p:spPr>
          <a:xfrm>
            <a:off x="10551174" y="125352"/>
            <a:ext cx="1244903" cy="78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17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754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94355" algn="l"/>
              </a:tabLst>
            </a:pPr>
            <a:r>
              <a:rPr spc="-5" dirty="0"/>
              <a:t>Normalized	Cross</a:t>
            </a:r>
            <a:r>
              <a:rPr spc="-50" dirty="0"/>
              <a:t> </a:t>
            </a:r>
            <a:r>
              <a:rPr spc="-5" dirty="0"/>
              <a:t>Correlation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44901" y="2736734"/>
            <a:ext cx="5086985" cy="2527300"/>
            <a:chOff x="2274888" y="2736734"/>
            <a:chExt cx="5086985" cy="2527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4888" y="3267005"/>
              <a:ext cx="5086557" cy="11952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304" y="4487393"/>
              <a:ext cx="191135" cy="751840"/>
            </a:xfrm>
            <a:custGeom>
              <a:avLst/>
              <a:gdLst/>
              <a:ahLst/>
              <a:cxnLst/>
              <a:rect l="l" t="t" r="r" b="b"/>
              <a:pathLst>
                <a:path w="191134" h="751839">
                  <a:moveTo>
                    <a:pt x="190791" y="75124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432" y="4438534"/>
              <a:ext cx="222950" cy="243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16597" y="4516318"/>
              <a:ext cx="566420" cy="722630"/>
            </a:xfrm>
            <a:custGeom>
              <a:avLst/>
              <a:gdLst/>
              <a:ahLst/>
              <a:cxnLst/>
              <a:rect l="l" t="t" r="r" b="b"/>
              <a:pathLst>
                <a:path w="566420" h="722629">
                  <a:moveTo>
                    <a:pt x="0" y="722315"/>
                  </a:moveTo>
                  <a:lnTo>
                    <a:pt x="565814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3048" y="4476634"/>
              <a:ext cx="220449" cy="2396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40497" y="2762134"/>
              <a:ext cx="12065" cy="483234"/>
            </a:xfrm>
            <a:custGeom>
              <a:avLst/>
              <a:gdLst/>
              <a:ahLst/>
              <a:cxnLst/>
              <a:rect l="l" t="t" r="r" b="b"/>
              <a:pathLst>
                <a:path w="12064" h="483235">
                  <a:moveTo>
                    <a:pt x="0" y="0"/>
                  </a:moveTo>
                  <a:lnTo>
                    <a:pt x="11500" y="483004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4382" y="3065398"/>
              <a:ext cx="228130" cy="23013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14799" y="5434675"/>
            <a:ext cx="321818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Verdana"/>
                <a:cs typeface="Verdana"/>
              </a:rPr>
              <a:t>Standard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deviation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intensity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values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5549" y="5472774"/>
            <a:ext cx="3451860" cy="1483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238125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Verdana"/>
                <a:cs typeface="Verdana"/>
              </a:rPr>
              <a:t>Standard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deviation 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intensity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values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latin typeface="Verdana"/>
                <a:cs typeface="Verdana"/>
              </a:rPr>
              <a:t>the image </a:t>
            </a: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area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overlayed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7500" y="1561175"/>
            <a:ext cx="378904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Verdana"/>
                <a:cs typeface="Verdana"/>
              </a:rPr>
              <a:t>Product of the </a:t>
            </a:r>
            <a:r>
              <a:rPr sz="2400" spc="-10" dirty="0">
                <a:latin typeface="Verdana"/>
                <a:cs typeface="Verdana"/>
              </a:rPr>
              <a:t>variations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 intensities from </a:t>
            </a:r>
            <a:r>
              <a:rPr sz="2400" dirty="0">
                <a:latin typeface="Verdana"/>
                <a:cs typeface="Verdana"/>
              </a:rPr>
              <a:t>mean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template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image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3970" y="1478746"/>
            <a:ext cx="4624705" cy="1091565"/>
            <a:chOff x="2443957" y="1478745"/>
            <a:chExt cx="4624705" cy="1091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957" y="1478745"/>
              <a:ext cx="4624144" cy="10865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00601" y="2154184"/>
              <a:ext cx="617855" cy="415925"/>
            </a:xfrm>
            <a:custGeom>
              <a:avLst/>
              <a:gdLst/>
              <a:ahLst/>
              <a:cxnLst/>
              <a:rect l="l" t="t" r="r" b="b"/>
              <a:pathLst>
                <a:path w="617854" h="415925">
                  <a:moveTo>
                    <a:pt x="617515" y="0"/>
                  </a:moveTo>
                  <a:lnTo>
                    <a:pt x="0" y="0"/>
                  </a:lnTo>
                  <a:lnTo>
                    <a:pt x="0" y="415636"/>
                  </a:lnTo>
                  <a:lnTo>
                    <a:pt x="617515" y="415636"/>
                  </a:lnTo>
                  <a:lnTo>
                    <a:pt x="617515" y="0"/>
                  </a:lnTo>
                  <a:close/>
                </a:path>
              </a:pathLst>
            </a:custGeom>
            <a:solidFill>
              <a:srgbClr val="FF2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754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94355" algn="l"/>
              </a:tabLst>
            </a:pPr>
            <a:r>
              <a:rPr spc="-5" dirty="0"/>
              <a:t>Normalized	Cross</a:t>
            </a:r>
            <a:r>
              <a:rPr spc="-50" dirty="0"/>
              <a:t> </a:t>
            </a:r>
            <a:r>
              <a:rPr spc="-5" dirty="0"/>
              <a:t>Correlation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0801" y="3034375"/>
            <a:ext cx="8177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Standard deviation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intensity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values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template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2</a:t>
            </a:r>
            <a:endParaRPr sz="3150" baseline="-21164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93411" y="2495434"/>
            <a:ext cx="228600" cy="546100"/>
            <a:chOff x="6423399" y="2495434"/>
            <a:chExt cx="228600" cy="546100"/>
          </a:xfrm>
        </p:grpSpPr>
        <p:sp>
          <p:nvSpPr>
            <p:cNvPr id="8" name="object 8"/>
            <p:cNvSpPr/>
            <p:nvPr/>
          </p:nvSpPr>
          <p:spPr>
            <a:xfrm>
              <a:off x="6537496" y="2545844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h="495935">
                  <a:moveTo>
                    <a:pt x="0" y="49569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3399" y="2495434"/>
              <a:ext cx="228195" cy="2280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18158" y="5954477"/>
            <a:ext cx="1468120" cy="652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30480">
              <a:lnSpc>
                <a:spcPts val="2460"/>
              </a:lnSpc>
              <a:spcBef>
                <a:spcPts val="130"/>
              </a:spcBef>
            </a:pPr>
            <a:r>
              <a:rPr sz="2000" spc="-5" dirty="0">
                <a:latin typeface="Verdana"/>
                <a:cs typeface="Verdana"/>
              </a:rPr>
              <a:t>Number of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pixels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2073" y="5954477"/>
            <a:ext cx="233553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Sum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over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250"/>
              </a:lnSpc>
            </a:pPr>
            <a:r>
              <a:rPr sz="2000" spc="-5" dirty="0">
                <a:latin typeface="Verdana"/>
                <a:cs typeface="Verdana"/>
              </a:rPr>
              <a:t>rows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columns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012" y="5606934"/>
            <a:ext cx="584200" cy="292100"/>
          </a:xfrm>
          <a:custGeom>
            <a:avLst/>
            <a:gdLst/>
            <a:ahLst/>
            <a:cxnLst/>
            <a:rect l="l" t="t" r="r" b="b"/>
            <a:pathLst>
              <a:path w="584200" h="292100">
                <a:moveTo>
                  <a:pt x="584201" y="0"/>
                </a:moveTo>
                <a:lnTo>
                  <a:pt x="582289" y="56849"/>
                </a:lnTo>
                <a:lnTo>
                  <a:pt x="577072" y="103272"/>
                </a:lnTo>
                <a:lnTo>
                  <a:pt x="569335" y="134572"/>
                </a:lnTo>
                <a:lnTo>
                  <a:pt x="559860" y="146049"/>
                </a:lnTo>
                <a:lnTo>
                  <a:pt x="316441" y="146049"/>
                </a:lnTo>
                <a:lnTo>
                  <a:pt x="306967" y="157527"/>
                </a:lnTo>
                <a:lnTo>
                  <a:pt x="299230" y="188827"/>
                </a:lnTo>
                <a:lnTo>
                  <a:pt x="294013" y="235250"/>
                </a:lnTo>
                <a:lnTo>
                  <a:pt x="292100" y="292099"/>
                </a:lnTo>
                <a:lnTo>
                  <a:pt x="290187" y="235250"/>
                </a:lnTo>
                <a:lnTo>
                  <a:pt x="284971" y="188827"/>
                </a:lnTo>
                <a:lnTo>
                  <a:pt x="277234" y="157527"/>
                </a:lnTo>
                <a:lnTo>
                  <a:pt x="267760" y="146049"/>
                </a:lnTo>
                <a:lnTo>
                  <a:pt x="24341" y="146049"/>
                </a:lnTo>
                <a:lnTo>
                  <a:pt x="14866" y="134572"/>
                </a:lnTo>
                <a:lnTo>
                  <a:pt x="7129" y="103272"/>
                </a:lnTo>
                <a:lnTo>
                  <a:pt x="1912" y="56849"/>
                </a:lnTo>
                <a:lnTo>
                  <a:pt x="0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3921" y="5623255"/>
            <a:ext cx="2846705" cy="297180"/>
          </a:xfrm>
          <a:custGeom>
            <a:avLst/>
            <a:gdLst/>
            <a:ahLst/>
            <a:cxnLst/>
            <a:rect l="l" t="t" r="r" b="b"/>
            <a:pathLst>
              <a:path w="2846704" h="297179">
                <a:moveTo>
                  <a:pt x="2846118" y="0"/>
                </a:moveTo>
                <a:lnTo>
                  <a:pt x="2844174" y="57781"/>
                </a:lnTo>
                <a:lnTo>
                  <a:pt x="2838872" y="104965"/>
                </a:lnTo>
                <a:lnTo>
                  <a:pt x="2831008" y="136777"/>
                </a:lnTo>
                <a:lnTo>
                  <a:pt x="2821379" y="148443"/>
                </a:lnTo>
                <a:lnTo>
                  <a:pt x="1447797" y="148442"/>
                </a:lnTo>
                <a:lnTo>
                  <a:pt x="1438168" y="160107"/>
                </a:lnTo>
                <a:lnTo>
                  <a:pt x="1430305" y="191919"/>
                </a:lnTo>
                <a:lnTo>
                  <a:pt x="1425003" y="239103"/>
                </a:lnTo>
                <a:lnTo>
                  <a:pt x="1423059" y="296883"/>
                </a:lnTo>
                <a:lnTo>
                  <a:pt x="1421115" y="239103"/>
                </a:lnTo>
                <a:lnTo>
                  <a:pt x="1415813" y="191919"/>
                </a:lnTo>
                <a:lnTo>
                  <a:pt x="1407950" y="160107"/>
                </a:lnTo>
                <a:lnTo>
                  <a:pt x="1398320" y="148442"/>
                </a:lnTo>
                <a:lnTo>
                  <a:pt x="24739" y="148442"/>
                </a:lnTo>
                <a:lnTo>
                  <a:pt x="15109" y="136776"/>
                </a:lnTo>
                <a:lnTo>
                  <a:pt x="7245" y="104964"/>
                </a:lnTo>
                <a:lnTo>
                  <a:pt x="1944" y="57780"/>
                </a:lnTo>
                <a:lnTo>
                  <a:pt x="0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674170" y="4330263"/>
            <a:ext cx="8074025" cy="1640839"/>
            <a:chOff x="1304157" y="4330262"/>
            <a:chExt cx="8074025" cy="1640839"/>
          </a:xfrm>
        </p:grpSpPr>
        <p:sp>
          <p:nvSpPr>
            <p:cNvPr id="15" name="object 15"/>
            <p:cNvSpPr/>
            <p:nvPr/>
          </p:nvSpPr>
          <p:spPr>
            <a:xfrm>
              <a:off x="2021080" y="5511437"/>
              <a:ext cx="304165" cy="440690"/>
            </a:xfrm>
            <a:custGeom>
              <a:avLst/>
              <a:gdLst/>
              <a:ahLst/>
              <a:cxnLst/>
              <a:rect l="l" t="t" r="r" b="b"/>
              <a:pathLst>
                <a:path w="304164" h="440689">
                  <a:moveTo>
                    <a:pt x="0" y="440372"/>
                  </a:moveTo>
                  <a:lnTo>
                    <a:pt x="3039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6198" y="5480321"/>
              <a:ext cx="160319" cy="182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157" y="4330262"/>
              <a:ext cx="8073993" cy="116320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762267" y="5949397"/>
            <a:ext cx="313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Mean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intensities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2074" y="6528686"/>
            <a:ext cx="233362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template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0184" y="6838834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19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194" y="4069166"/>
            <a:ext cx="8095718" cy="15008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13970" y="1478745"/>
            <a:ext cx="4624705" cy="1156970"/>
            <a:chOff x="2443957" y="1478745"/>
            <a:chExt cx="4624705" cy="11569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3957" y="1478745"/>
              <a:ext cx="4624144" cy="10865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9601" y="2090684"/>
              <a:ext cx="1673860" cy="544830"/>
            </a:xfrm>
            <a:custGeom>
              <a:avLst/>
              <a:gdLst/>
              <a:ahLst/>
              <a:cxnLst/>
              <a:rect l="l" t="t" r="r" b="b"/>
              <a:pathLst>
                <a:path w="1673860" h="544830">
                  <a:moveTo>
                    <a:pt x="1673595" y="0"/>
                  </a:moveTo>
                  <a:lnTo>
                    <a:pt x="0" y="0"/>
                  </a:lnTo>
                  <a:lnTo>
                    <a:pt x="0" y="544450"/>
                  </a:lnTo>
                  <a:lnTo>
                    <a:pt x="1673595" y="544450"/>
                  </a:lnTo>
                  <a:lnTo>
                    <a:pt x="1673595" y="0"/>
                  </a:lnTo>
                  <a:close/>
                </a:path>
              </a:pathLst>
            </a:custGeom>
            <a:solidFill>
              <a:srgbClr val="FF2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754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94355" algn="l"/>
              </a:tabLst>
            </a:pPr>
            <a:r>
              <a:rPr spc="-5" dirty="0"/>
              <a:t>Normalized	Cross</a:t>
            </a:r>
            <a:r>
              <a:rPr spc="-50" dirty="0"/>
              <a:t> </a:t>
            </a:r>
            <a:r>
              <a:rPr spc="-5" dirty="0"/>
              <a:t>Correlation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91950" y="2926425"/>
            <a:ext cx="778827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 marR="43180">
              <a:lnSpc>
                <a:spcPts val="3800"/>
              </a:lnSpc>
              <a:spcBef>
                <a:spcPts val="240"/>
              </a:spcBef>
              <a:tabLst>
                <a:tab pos="6858634" algn="l"/>
              </a:tabLst>
            </a:pPr>
            <a:r>
              <a:rPr sz="2400" spc="-5" dirty="0">
                <a:latin typeface="Verdana"/>
                <a:cs typeface="Verdana"/>
              </a:rPr>
              <a:t>Standard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deviation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intensity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values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area</a:t>
            </a:r>
            <a:r>
              <a:rPr sz="2400" spc="-5" dirty="0">
                <a:latin typeface="Verdana"/>
                <a:cs typeface="Verdana"/>
              </a:rPr>
              <a:t> overlapping with template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2</a:t>
            </a:r>
            <a:r>
              <a:rPr sz="3150" i="1" spc="472" baseline="-2116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given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offset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42411" y="2571634"/>
            <a:ext cx="228600" cy="419100"/>
            <a:chOff x="4772399" y="2571634"/>
            <a:chExt cx="228600" cy="419100"/>
          </a:xfrm>
        </p:grpSpPr>
        <p:sp>
          <p:nvSpPr>
            <p:cNvPr id="10" name="object 10"/>
            <p:cNvSpPr/>
            <p:nvPr/>
          </p:nvSpPr>
          <p:spPr>
            <a:xfrm>
              <a:off x="4886497" y="2622044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h="368935">
                  <a:moveTo>
                    <a:pt x="0" y="36869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399" y="2571634"/>
              <a:ext cx="228194" cy="2280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05459" y="5974193"/>
            <a:ext cx="1744345" cy="652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30480">
              <a:lnSpc>
                <a:spcPts val="2460"/>
              </a:lnSpc>
              <a:spcBef>
                <a:spcPts val="130"/>
              </a:spcBef>
            </a:pPr>
            <a:r>
              <a:rPr sz="2000" spc="-5" dirty="0">
                <a:latin typeface="Verdana"/>
                <a:cs typeface="Verdana"/>
              </a:rPr>
              <a:t>Number of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pixels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baseline="-20833" dirty="0">
                <a:latin typeface="Times New Roman"/>
                <a:cs typeface="Times New Roman"/>
              </a:rPr>
              <a:t>2</a:t>
            </a:r>
            <a:r>
              <a:rPr sz="2400" i="1" spc="254" baseline="-20833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!!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72042" y="4624659"/>
            <a:ext cx="7184390" cy="1460500"/>
            <a:chOff x="2002030" y="4624659"/>
            <a:chExt cx="7184390" cy="1460500"/>
          </a:xfrm>
        </p:grpSpPr>
        <p:sp>
          <p:nvSpPr>
            <p:cNvPr id="14" name="object 14"/>
            <p:cNvSpPr/>
            <p:nvPr/>
          </p:nvSpPr>
          <p:spPr>
            <a:xfrm>
              <a:off x="2021080" y="4653911"/>
              <a:ext cx="1156970" cy="1412240"/>
            </a:xfrm>
            <a:custGeom>
              <a:avLst/>
              <a:gdLst/>
              <a:ahLst/>
              <a:cxnLst/>
              <a:rect l="l" t="t" r="r" b="b"/>
              <a:pathLst>
                <a:path w="1156970" h="1412239">
                  <a:moveTo>
                    <a:pt x="0" y="1412197"/>
                  </a:moveTo>
                  <a:lnTo>
                    <a:pt x="115635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4396" y="4624659"/>
              <a:ext cx="166990" cy="1787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23908" y="5623255"/>
              <a:ext cx="2846705" cy="297180"/>
            </a:xfrm>
            <a:custGeom>
              <a:avLst/>
              <a:gdLst/>
              <a:ahLst/>
              <a:cxnLst/>
              <a:rect l="l" t="t" r="r" b="b"/>
              <a:pathLst>
                <a:path w="2846704" h="297179">
                  <a:moveTo>
                    <a:pt x="2846118" y="0"/>
                  </a:moveTo>
                  <a:lnTo>
                    <a:pt x="2844174" y="57781"/>
                  </a:lnTo>
                  <a:lnTo>
                    <a:pt x="2838872" y="104965"/>
                  </a:lnTo>
                  <a:lnTo>
                    <a:pt x="2831008" y="136777"/>
                  </a:lnTo>
                  <a:lnTo>
                    <a:pt x="2821379" y="148443"/>
                  </a:lnTo>
                  <a:lnTo>
                    <a:pt x="1447797" y="148442"/>
                  </a:lnTo>
                  <a:lnTo>
                    <a:pt x="1438168" y="160107"/>
                  </a:lnTo>
                  <a:lnTo>
                    <a:pt x="1430305" y="191919"/>
                  </a:lnTo>
                  <a:lnTo>
                    <a:pt x="1425003" y="239103"/>
                  </a:lnTo>
                  <a:lnTo>
                    <a:pt x="1423059" y="296883"/>
                  </a:lnTo>
                  <a:lnTo>
                    <a:pt x="1421115" y="239103"/>
                  </a:lnTo>
                  <a:lnTo>
                    <a:pt x="1415813" y="191919"/>
                  </a:lnTo>
                  <a:lnTo>
                    <a:pt x="1407950" y="160107"/>
                  </a:lnTo>
                  <a:lnTo>
                    <a:pt x="1398320" y="148442"/>
                  </a:lnTo>
                  <a:lnTo>
                    <a:pt x="24739" y="148442"/>
                  </a:lnTo>
                  <a:lnTo>
                    <a:pt x="15109" y="136776"/>
                  </a:lnTo>
                  <a:lnTo>
                    <a:pt x="7245" y="104964"/>
                  </a:lnTo>
                  <a:lnTo>
                    <a:pt x="1944" y="57780"/>
                  </a:lnTo>
                  <a:lnTo>
                    <a:pt x="0" y="0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76566" y="5974193"/>
            <a:ext cx="2219960" cy="876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89600"/>
              </a:lnSpc>
              <a:spcBef>
                <a:spcPts val="350"/>
              </a:spcBef>
            </a:pPr>
            <a:r>
              <a:rPr sz="2000" dirty="0">
                <a:latin typeface="Verdana"/>
                <a:cs typeface="Verdana"/>
              </a:rPr>
              <a:t>Mean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intensity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values </a:t>
            </a: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overlap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area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3090" y="3579415"/>
            <a:ext cx="619982" cy="3341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83972" y="5974193"/>
            <a:ext cx="261874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5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Sum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over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all</a:t>
            </a:r>
            <a:endParaRPr sz="2000">
              <a:latin typeface="Verdana"/>
              <a:cs typeface="Verdana"/>
            </a:endParaRPr>
          </a:p>
          <a:p>
            <a:pPr marL="38100" marR="30480">
              <a:lnSpc>
                <a:spcPct val="896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rows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columns </a:t>
            </a:r>
            <a:r>
              <a:rPr sz="2000" dirty="0">
                <a:latin typeface="Verdana"/>
                <a:cs typeface="Verdana"/>
              </a:rPr>
              <a:t> in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overlap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template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g</a:t>
            </a:r>
            <a:r>
              <a:rPr sz="1950" i="1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7410" y="5632334"/>
            <a:ext cx="584200" cy="292100"/>
          </a:xfrm>
          <a:custGeom>
            <a:avLst/>
            <a:gdLst/>
            <a:ahLst/>
            <a:cxnLst/>
            <a:rect l="l" t="t" r="r" b="b"/>
            <a:pathLst>
              <a:path w="584200" h="292100">
                <a:moveTo>
                  <a:pt x="584201" y="0"/>
                </a:moveTo>
                <a:lnTo>
                  <a:pt x="582288" y="56849"/>
                </a:lnTo>
                <a:lnTo>
                  <a:pt x="577072" y="103272"/>
                </a:lnTo>
                <a:lnTo>
                  <a:pt x="569335" y="134572"/>
                </a:lnTo>
                <a:lnTo>
                  <a:pt x="559860" y="146049"/>
                </a:lnTo>
                <a:lnTo>
                  <a:pt x="316442" y="146049"/>
                </a:lnTo>
                <a:lnTo>
                  <a:pt x="306967" y="157527"/>
                </a:lnTo>
                <a:lnTo>
                  <a:pt x="299230" y="188827"/>
                </a:lnTo>
                <a:lnTo>
                  <a:pt x="294013" y="235250"/>
                </a:lnTo>
                <a:lnTo>
                  <a:pt x="292100" y="292099"/>
                </a:lnTo>
                <a:lnTo>
                  <a:pt x="290188" y="235250"/>
                </a:lnTo>
                <a:lnTo>
                  <a:pt x="284971" y="188827"/>
                </a:lnTo>
                <a:lnTo>
                  <a:pt x="277234" y="157527"/>
                </a:lnTo>
                <a:lnTo>
                  <a:pt x="267759" y="146049"/>
                </a:lnTo>
                <a:lnTo>
                  <a:pt x="24340" y="146049"/>
                </a:lnTo>
                <a:lnTo>
                  <a:pt x="14866" y="134572"/>
                </a:lnTo>
                <a:lnTo>
                  <a:pt x="7129" y="103272"/>
                </a:lnTo>
                <a:lnTo>
                  <a:pt x="1912" y="56849"/>
                </a:lnTo>
                <a:lnTo>
                  <a:pt x="0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0184" y="6838834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1451" y="763154"/>
            <a:ext cx="754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94355" algn="l"/>
              </a:tabLst>
            </a:pPr>
            <a:r>
              <a:rPr sz="3600" b="1" spc="-5" dirty="0">
                <a:solidFill>
                  <a:srgbClr val="336699"/>
                </a:solidFill>
                <a:latin typeface="Verdana"/>
                <a:cs typeface="Verdana"/>
              </a:rPr>
              <a:t>Normalized	Cross</a:t>
            </a:r>
            <a:r>
              <a:rPr sz="3600" b="1" spc="-50" dirty="0">
                <a:solidFill>
                  <a:srgbClr val="336699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336699"/>
                </a:solidFill>
                <a:latin typeface="Verdana"/>
                <a:cs typeface="Verdana"/>
              </a:rPr>
              <a:t>Correlation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051" y="2943612"/>
            <a:ext cx="772477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 marR="30480">
              <a:lnSpc>
                <a:spcPts val="3800"/>
              </a:lnSpc>
              <a:spcBef>
                <a:spcPts val="240"/>
              </a:spcBef>
              <a:tabLst>
                <a:tab pos="6629400" algn="l"/>
                <a:tab pos="7409180" algn="l"/>
              </a:tabLst>
            </a:pP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ariance</a:t>
            </a:r>
            <a:r>
              <a:rPr sz="2400" spc="-5" dirty="0">
                <a:latin typeface="Verdana"/>
                <a:cs typeface="Verdana"/>
              </a:rPr>
              <a:t> bet</a:t>
            </a:r>
            <a:r>
              <a:rPr sz="2400" dirty="0">
                <a:latin typeface="Verdana"/>
                <a:cs typeface="Verdana"/>
              </a:rPr>
              <a:t>ween in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dirty="0">
                <a:latin typeface="Verdana"/>
                <a:cs typeface="Verdana"/>
              </a:rPr>
              <a:t>nsi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 </a:t>
            </a:r>
            <a:r>
              <a:rPr sz="2400" spc="-5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alues </a:t>
            </a:r>
            <a:r>
              <a:rPr sz="2400" spc="-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 </a:t>
            </a:r>
            <a:r>
              <a:rPr sz="3200" i="1" dirty="0">
                <a:latin typeface="Times New Roman"/>
                <a:cs typeface="Times New Roman"/>
              </a:rPr>
              <a:t>g</a:t>
            </a:r>
            <a:r>
              <a:rPr sz="3150" i="1" spc="22" baseline="-21164" dirty="0">
                <a:latin typeface="Times New Roman"/>
                <a:cs typeface="Times New Roman"/>
              </a:rPr>
              <a:t>1</a:t>
            </a:r>
            <a:r>
              <a:rPr sz="3150" i="1" baseline="-21164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and	in 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overlap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area </a:t>
            </a:r>
            <a:r>
              <a:rPr sz="2400" spc="-5" dirty="0">
                <a:latin typeface="Verdana"/>
                <a:cs typeface="Verdana"/>
              </a:rPr>
              <a:t>with template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2</a:t>
            </a:r>
            <a:r>
              <a:rPr sz="3150" i="1" spc="480" baseline="-2116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given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offset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3970" y="1417584"/>
            <a:ext cx="4624705" cy="1598930"/>
            <a:chOff x="2443957" y="1417584"/>
            <a:chExt cx="4624705" cy="15989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957" y="1478745"/>
              <a:ext cx="4624144" cy="10865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7701" y="1417584"/>
              <a:ext cx="2219960" cy="544830"/>
            </a:xfrm>
            <a:custGeom>
              <a:avLst/>
              <a:gdLst/>
              <a:ahLst/>
              <a:cxnLst/>
              <a:rect l="l" t="t" r="r" b="b"/>
              <a:pathLst>
                <a:path w="2219959" h="544830">
                  <a:moveTo>
                    <a:pt x="2219694" y="0"/>
                  </a:moveTo>
                  <a:lnTo>
                    <a:pt x="0" y="0"/>
                  </a:lnTo>
                  <a:lnTo>
                    <a:pt x="0" y="544450"/>
                  </a:lnTo>
                  <a:lnTo>
                    <a:pt x="2219694" y="544450"/>
                  </a:lnTo>
                  <a:lnTo>
                    <a:pt x="2219694" y="0"/>
                  </a:lnTo>
                  <a:close/>
                </a:path>
              </a:pathLst>
            </a:custGeom>
            <a:solidFill>
              <a:srgbClr val="FF26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0797" y="1933563"/>
              <a:ext cx="1094105" cy="1057275"/>
            </a:xfrm>
            <a:custGeom>
              <a:avLst/>
              <a:gdLst/>
              <a:ahLst/>
              <a:cxnLst/>
              <a:rect l="l" t="t" r="r" b="b"/>
              <a:pathLst>
                <a:path w="1094104" h="1057275">
                  <a:moveTo>
                    <a:pt x="0" y="1057170"/>
                  </a:moveTo>
                  <a:lnTo>
                    <a:pt x="1094048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8393" y="1898534"/>
              <a:ext cx="232704" cy="23006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6392" y="3547665"/>
            <a:ext cx="619981" cy="334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1546" y="4428640"/>
            <a:ext cx="8778993" cy="1890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0184" y="6838834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21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4685" algn="l"/>
              </a:tabLst>
            </a:pPr>
            <a:r>
              <a:rPr spc="-5" dirty="0"/>
              <a:t>Search	Strategies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1450" y="1601354"/>
            <a:ext cx="671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74770" algn="l"/>
              </a:tabLst>
            </a:pPr>
            <a:r>
              <a:rPr sz="3200" spc="-5" dirty="0">
                <a:latin typeface="Verdana"/>
                <a:cs typeface="Verdana"/>
              </a:rPr>
              <a:t>How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to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search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the	best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position?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2720" y="2473082"/>
            <a:ext cx="3076572" cy="30765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3839" y="3777368"/>
            <a:ext cx="540799" cy="4680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28606" y="3940054"/>
            <a:ext cx="699770" cy="396875"/>
            <a:chOff x="3358594" y="3940053"/>
            <a:chExt cx="699770" cy="396875"/>
          </a:xfrm>
        </p:grpSpPr>
        <p:sp>
          <p:nvSpPr>
            <p:cNvPr id="8" name="object 8"/>
            <p:cNvSpPr/>
            <p:nvPr/>
          </p:nvSpPr>
          <p:spPr>
            <a:xfrm>
              <a:off x="3371295" y="39527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488612" y="0"/>
                  </a:moveTo>
                  <a:lnTo>
                    <a:pt x="488612" y="92809"/>
                  </a:lnTo>
                  <a:lnTo>
                    <a:pt x="0" y="92809"/>
                  </a:lnTo>
                  <a:lnTo>
                    <a:pt x="0" y="278423"/>
                  </a:lnTo>
                  <a:lnTo>
                    <a:pt x="488612" y="278423"/>
                  </a:lnTo>
                  <a:lnTo>
                    <a:pt x="488612" y="371231"/>
                  </a:lnTo>
                  <a:lnTo>
                    <a:pt x="674226" y="185616"/>
                  </a:lnTo>
                  <a:lnTo>
                    <a:pt x="488612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1294" y="39527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0" y="92807"/>
                  </a:moveTo>
                  <a:lnTo>
                    <a:pt x="488611" y="92807"/>
                  </a:lnTo>
                  <a:lnTo>
                    <a:pt x="488611" y="0"/>
                  </a:lnTo>
                  <a:lnTo>
                    <a:pt x="674227" y="185615"/>
                  </a:lnTo>
                  <a:lnTo>
                    <a:pt x="488611" y="371230"/>
                  </a:lnTo>
                  <a:lnTo>
                    <a:pt x="488611" y="278422"/>
                  </a:lnTo>
                  <a:lnTo>
                    <a:pt x="0" y="278422"/>
                  </a:lnTo>
                  <a:lnTo>
                    <a:pt x="0" y="9280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23142" y="3226192"/>
            <a:ext cx="401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solidFill>
                  <a:srgbClr val="800000"/>
                </a:solidFill>
                <a:latin typeface="Verdana"/>
                <a:cs typeface="Verdana"/>
              </a:rPr>
              <a:t>?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9952" y="6799887"/>
            <a:ext cx="328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courtesy: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Förstner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0184" y="6838834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1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</a:t>
            </a:r>
            <a:r>
              <a:rPr dirty="0"/>
              <a:t>am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14" y="1633539"/>
            <a:ext cx="4080082" cy="289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1938" y="2035864"/>
            <a:ext cx="1924050" cy="1866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1450" y="4675263"/>
            <a:ext cx="3386454" cy="22040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sz="2400" b="1" spc="-5" dirty="0">
                <a:latin typeface="Verdana"/>
                <a:cs typeface="Verdana"/>
              </a:rPr>
              <a:t>Cross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correlation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49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A: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B: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5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c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1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</a:t>
            </a:r>
            <a:r>
              <a:rPr dirty="0"/>
              <a:t>am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1" y="4675263"/>
            <a:ext cx="6669405" cy="13277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sz="2400" b="1" spc="-5" dirty="0">
                <a:latin typeface="Verdana"/>
                <a:cs typeface="Verdana"/>
              </a:rPr>
              <a:t>Cross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correlation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49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a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A: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no</a:t>
            </a:r>
            <a:r>
              <a:rPr sz="2400" b="1" spc="-5" dirty="0">
                <a:latin typeface="Verdana"/>
                <a:cs typeface="Verdana"/>
              </a:rPr>
              <a:t> match,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Symbol"/>
                <a:cs typeface="Symbol"/>
              </a:rPr>
              <a:t>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Verdana"/>
                <a:cs typeface="Verdana"/>
              </a:rPr>
              <a:t>=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1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everywhere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14" y="1633539"/>
            <a:ext cx="4080082" cy="289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1938" y="2035864"/>
            <a:ext cx="1924050" cy="1866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1450" y="6041669"/>
            <a:ext cx="1985010" cy="840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62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D: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1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</a:t>
            </a:r>
            <a:r>
              <a:rPr dirty="0"/>
              <a:t>am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0" y="4675263"/>
            <a:ext cx="8255000" cy="13277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sz="2400" b="1" spc="-5" dirty="0">
                <a:latin typeface="Verdana"/>
                <a:cs typeface="Verdana"/>
              </a:rPr>
              <a:t>Cross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correlation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49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match,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everywhere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b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B: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several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matches,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Symbol"/>
                <a:cs typeface="Symbol"/>
              </a:rPr>
              <a:t>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Verdana"/>
                <a:cs typeface="Verdana"/>
              </a:rPr>
              <a:t>=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1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at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every</a:t>
            </a:r>
            <a:r>
              <a:rPr sz="2400" b="1" spc="-5" dirty="0">
                <a:latin typeface="Verdana"/>
                <a:cs typeface="Verdana"/>
              </a:rPr>
              <a:t> cross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14" y="1633539"/>
            <a:ext cx="4080082" cy="289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1938" y="2035864"/>
            <a:ext cx="1924050" cy="1866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1450" y="6041669"/>
            <a:ext cx="1985010" cy="840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62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D: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1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</a:t>
            </a:r>
            <a:r>
              <a:rPr dirty="0"/>
              <a:t>am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1" y="4675263"/>
            <a:ext cx="7604125" cy="13277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sz="2400" b="1" spc="-5" dirty="0">
                <a:latin typeface="Verdana"/>
                <a:cs typeface="Verdana"/>
              </a:rPr>
              <a:t>Cross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correlation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49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match,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everywhere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5" dirty="0">
                <a:latin typeface="Verdana"/>
                <a:cs typeface="Verdana"/>
              </a:rPr>
              <a:t> B: several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matches,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 at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every </a:t>
            </a:r>
            <a:r>
              <a:rPr sz="2400" spc="-5" dirty="0">
                <a:latin typeface="Verdana"/>
                <a:cs typeface="Verdana"/>
              </a:rPr>
              <a:t>cross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14" y="1633539"/>
            <a:ext cx="4080082" cy="289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1938" y="2035864"/>
            <a:ext cx="1924050" cy="18668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1451" y="6041669"/>
            <a:ext cx="3429635" cy="840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latin typeface="Verdana"/>
                <a:cs typeface="Verdana"/>
              </a:rPr>
              <a:t>c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C: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no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match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620"/>
              </a:spcBef>
              <a:tabLst>
                <a:tab pos="354965" algn="l"/>
              </a:tabLst>
            </a:pPr>
            <a:r>
              <a:rPr sz="2400" dirty="0">
                <a:solidFill>
                  <a:srgbClr val="9A00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D: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1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x</a:t>
            </a:r>
            <a:r>
              <a:rPr dirty="0"/>
              <a:t>am</a:t>
            </a:r>
            <a:r>
              <a:rPr spc="-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1" y="4675263"/>
            <a:ext cx="7604125" cy="22040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sz="2400" b="1" spc="-5" dirty="0">
                <a:latin typeface="Verdana"/>
                <a:cs typeface="Verdana"/>
              </a:rPr>
              <a:t>Cross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correlation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49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match,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everywhere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5" dirty="0">
                <a:latin typeface="Verdana"/>
                <a:cs typeface="Verdana"/>
              </a:rPr>
              <a:t> B: several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matches,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 at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every </a:t>
            </a:r>
            <a:r>
              <a:rPr sz="2400" spc="-5" dirty="0">
                <a:latin typeface="Verdana"/>
                <a:cs typeface="Verdana"/>
              </a:rPr>
              <a:t>cross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5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c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C: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match</a:t>
            </a:r>
            <a:endParaRPr sz="2400">
              <a:latin typeface="Verdana"/>
              <a:cs typeface="Verdana"/>
            </a:endParaRPr>
          </a:p>
          <a:p>
            <a:pPr marL="355600" indent="-342900">
              <a:spcBef>
                <a:spcPts val="6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Verdana"/>
                <a:cs typeface="Verdana"/>
              </a:rPr>
              <a:t>d</a:t>
            </a:r>
            <a:r>
              <a:rPr sz="2400" b="1" spc="-1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D: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exactly one match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14" y="1633539"/>
            <a:ext cx="4080082" cy="289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1938" y="2035864"/>
            <a:ext cx="1924050" cy="18668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12" y="722426"/>
            <a:ext cx="807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07560" algn="l"/>
              </a:tabLst>
            </a:pPr>
            <a:r>
              <a:rPr spc="-5" dirty="0"/>
              <a:t>C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ss </a:t>
            </a:r>
            <a:r>
              <a:rPr spc="-5" dirty="0"/>
              <a:t>Co</a:t>
            </a:r>
            <a:r>
              <a:rPr dirty="0"/>
              <a:t>rrela</a:t>
            </a:r>
            <a:r>
              <a:rPr spc="-5" dirty="0"/>
              <a:t>t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	(</a:t>
            </a:r>
            <a:r>
              <a:rPr spc="-5" dirty="0"/>
              <a:t>CC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0712" y="1508898"/>
            <a:ext cx="12573000" cy="59202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60020">
              <a:spcBef>
                <a:spcPts val="825"/>
              </a:spcBef>
              <a:tabLst>
                <a:tab pos="3752215" algn="l"/>
                <a:tab pos="6507480" algn="l"/>
                <a:tab pos="7414895" algn="l"/>
              </a:tabLst>
            </a:pPr>
            <a:r>
              <a:rPr lang="en-US" spc="-5" dirty="0"/>
              <a:t>Template Matching achieved by cross correlation.</a:t>
            </a:r>
          </a:p>
          <a:p>
            <a:pPr marL="160020">
              <a:spcBef>
                <a:spcPts val="825"/>
              </a:spcBef>
              <a:tabLst>
                <a:tab pos="3752215" algn="l"/>
                <a:tab pos="6507480" algn="l"/>
                <a:tab pos="7414895" algn="l"/>
              </a:tabLst>
            </a:pPr>
            <a:endParaRPr lang="en-US" spc="-5" dirty="0"/>
          </a:p>
          <a:p>
            <a:pPr marL="160020">
              <a:spcBef>
                <a:spcPts val="825"/>
              </a:spcBef>
              <a:tabLst>
                <a:tab pos="3752215" algn="l"/>
                <a:tab pos="6507480" algn="l"/>
                <a:tab pos="7414895" algn="l"/>
              </a:tabLst>
            </a:pPr>
            <a:r>
              <a:rPr spc="-5" dirty="0"/>
              <a:t>Cross</a:t>
            </a:r>
            <a:r>
              <a:rPr spc="25" dirty="0"/>
              <a:t> </a:t>
            </a:r>
            <a:r>
              <a:rPr spc="-5" dirty="0"/>
              <a:t>correlation	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powerful	tool	to:</a:t>
            </a:r>
          </a:p>
          <a:p>
            <a:pPr marL="502920" indent="-342900">
              <a:spcBef>
                <a:spcPts val="730"/>
              </a:spcBef>
              <a:buClr>
                <a:srgbClr val="9A0000"/>
              </a:buClr>
              <a:buFont typeface="Wingdings"/>
              <a:buChar char=""/>
              <a:tabLst>
                <a:tab pos="450850" algn="l"/>
                <a:tab pos="501650" algn="l"/>
                <a:tab pos="503238" algn="l"/>
                <a:tab pos="3043238" algn="l"/>
                <a:tab pos="6621463" algn="l"/>
                <a:tab pos="7265988" algn="l"/>
              </a:tabLst>
            </a:pPr>
            <a:r>
              <a:rPr dirty="0"/>
              <a:t>Find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ta</a:t>
            </a:r>
            <a:r>
              <a:rPr dirty="0"/>
              <a:t>in	ima</a:t>
            </a:r>
            <a:r>
              <a:rPr spc="-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te</a:t>
            </a:r>
            <a:r>
              <a:rPr dirty="0"/>
              <a:t>nt</a:t>
            </a:r>
            <a:r>
              <a:rPr spc="-5" dirty="0"/>
              <a:t> </a:t>
            </a:r>
            <a:r>
              <a:rPr dirty="0"/>
              <a:t>in	an	ima</a:t>
            </a:r>
            <a:r>
              <a:rPr spc="-5" dirty="0"/>
              <a:t>ge</a:t>
            </a:r>
          </a:p>
          <a:p>
            <a:pPr marL="502920" indent="-342900" algn="l">
              <a:spcBef>
                <a:spcPts val="760"/>
              </a:spcBef>
              <a:buClr>
                <a:srgbClr val="9A0000"/>
              </a:buClr>
              <a:buFont typeface="Wingdings"/>
              <a:buChar char=""/>
              <a:tabLst>
                <a:tab pos="450850" algn="l"/>
                <a:tab pos="501650" algn="l"/>
                <a:tab pos="503238" algn="l"/>
                <a:tab pos="3043238" algn="l"/>
                <a:tab pos="6621463" algn="l"/>
                <a:tab pos="7265988" algn="l"/>
              </a:tabLst>
            </a:pPr>
            <a:r>
              <a:rPr spc="-5" dirty="0"/>
              <a:t>Determine</a:t>
            </a:r>
            <a:r>
              <a:rPr lang="en-US" spc="-5"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location</a:t>
            </a:r>
            <a:r>
              <a:rPr lang="en-US" spc="-5" dirty="0"/>
              <a:t> </a:t>
            </a:r>
            <a:r>
              <a:rPr dirty="0"/>
              <a:t>in</a:t>
            </a:r>
            <a:r>
              <a:rPr lang="en-US" dirty="0"/>
              <a:t> </a:t>
            </a:r>
            <a:r>
              <a:rPr spc="-5" dirty="0"/>
              <a:t>the</a:t>
            </a:r>
            <a:r>
              <a:rPr lang="en-US" spc="-5" dirty="0"/>
              <a:t> </a:t>
            </a:r>
            <a:r>
              <a:rPr spc="-5" dirty="0"/>
              <a:t>image</a:t>
            </a:r>
          </a:p>
          <a:p>
            <a:pPr marL="147320">
              <a:spcBef>
                <a:spcPts val="10"/>
              </a:spcBef>
              <a:buClr>
                <a:srgbClr val="9A0000"/>
              </a:buClr>
              <a:buFont typeface="Wingdings"/>
              <a:buChar char=""/>
            </a:pPr>
            <a:endParaRPr sz="4400" dirty="0"/>
          </a:p>
          <a:p>
            <a:pPr marL="160020"/>
            <a:r>
              <a:rPr b="1" dirty="0"/>
              <a:t>Key</a:t>
            </a:r>
            <a:r>
              <a:rPr b="1" spc="-5" dirty="0"/>
              <a:t> assumption:</a:t>
            </a:r>
            <a:r>
              <a:rPr b="1" dirty="0"/>
              <a:t> </a:t>
            </a:r>
            <a:r>
              <a:rPr spc="-5" dirty="0"/>
              <a:t>Images</a:t>
            </a:r>
            <a:r>
              <a:rPr dirty="0"/>
              <a:t> </a:t>
            </a:r>
            <a:r>
              <a:rPr spc="-5" dirty="0"/>
              <a:t>differ</a:t>
            </a:r>
            <a:r>
              <a:rPr dirty="0"/>
              <a:t> </a:t>
            </a:r>
            <a:r>
              <a:rPr spc="-5" dirty="0"/>
              <a:t>only</a:t>
            </a:r>
            <a:r>
              <a:rPr dirty="0"/>
              <a:t> </a:t>
            </a:r>
            <a:r>
              <a:rPr spc="-5" dirty="0"/>
              <a:t>by</a:t>
            </a:r>
          </a:p>
          <a:p>
            <a:pPr marL="502920" indent="-342900">
              <a:spcBef>
                <a:spcPts val="760"/>
              </a:spcBef>
              <a:buClr>
                <a:srgbClr val="9A0000"/>
              </a:buClr>
              <a:buFont typeface="Wingdings"/>
              <a:buChar char=""/>
              <a:tabLst>
                <a:tab pos="502920" algn="l"/>
                <a:tab pos="503555" algn="l"/>
              </a:tabLst>
            </a:pPr>
            <a:r>
              <a:rPr spc="-5" dirty="0"/>
              <a:t>Translation</a:t>
            </a:r>
          </a:p>
          <a:p>
            <a:pPr marL="502920" indent="-342900">
              <a:spcBef>
                <a:spcPts val="760"/>
              </a:spcBef>
              <a:buClr>
                <a:srgbClr val="9A0000"/>
              </a:buClr>
              <a:buFont typeface="Wingdings"/>
              <a:buChar char=""/>
              <a:tabLst>
                <a:tab pos="502920" algn="l"/>
                <a:tab pos="503555" algn="l"/>
              </a:tabLst>
            </a:pPr>
            <a:r>
              <a:rPr spc="-5" dirty="0"/>
              <a:t>Brightness</a:t>
            </a:r>
          </a:p>
          <a:p>
            <a:pPr marL="502920" indent="-342900">
              <a:spcBef>
                <a:spcPts val="760"/>
              </a:spcBef>
              <a:buClr>
                <a:srgbClr val="9A0000"/>
              </a:buClr>
              <a:buFont typeface="Wingdings"/>
              <a:buChar char=""/>
              <a:tabLst>
                <a:tab pos="502920" algn="l"/>
                <a:tab pos="503555" algn="l"/>
              </a:tabLst>
            </a:pPr>
            <a:r>
              <a:rPr spc="-5" dirty="0"/>
              <a:t>Contrast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9367" y="6837743"/>
            <a:ext cx="15494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9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597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18920" algn="l"/>
              </a:tabLst>
            </a:pPr>
            <a:r>
              <a:rPr spc="-5" dirty="0"/>
              <a:t>Basic	Cross</a:t>
            </a:r>
            <a:r>
              <a:rPr spc="-50" dirty="0"/>
              <a:t> </a:t>
            </a:r>
            <a:r>
              <a:rPr spc="-5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0" y="1601354"/>
            <a:ext cx="8166734" cy="4792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998219" indent="-342900">
              <a:lnSpc>
                <a:spcPts val="3800"/>
              </a:lnSpc>
              <a:spcBef>
                <a:spcPts val="26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latin typeface="Verdana"/>
                <a:cs typeface="Verdana"/>
              </a:rPr>
              <a:t>Searches for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template image </a:t>
            </a:r>
            <a:r>
              <a:rPr sz="3200" dirty="0">
                <a:latin typeface="Verdana"/>
                <a:cs typeface="Verdana"/>
              </a:rPr>
              <a:t>in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another image</a:t>
            </a:r>
            <a:endParaRPr sz="3200">
              <a:latin typeface="Verdana"/>
              <a:cs typeface="Verdana"/>
            </a:endParaRPr>
          </a:p>
          <a:p>
            <a:pPr marL="355600" indent="-342900">
              <a:spcBef>
                <a:spcPts val="60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  <a:tab pos="1065530" algn="l"/>
              </a:tabLst>
            </a:pPr>
            <a:r>
              <a:rPr sz="3200" spc="-5" dirty="0">
                <a:latin typeface="Verdana"/>
                <a:cs typeface="Verdana"/>
              </a:rPr>
              <a:t>CC	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fast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easy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to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compute</a:t>
            </a:r>
            <a:endParaRPr sz="3200">
              <a:latin typeface="Verdana"/>
              <a:cs typeface="Verdana"/>
            </a:endParaRPr>
          </a:p>
          <a:p>
            <a:pPr marL="354965" marR="5080" indent="-342900">
              <a:spcBef>
                <a:spcPts val="76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  <a:tab pos="1065530" algn="l"/>
                <a:tab pos="5828030" algn="l"/>
              </a:tabLst>
            </a:pPr>
            <a:r>
              <a:rPr sz="3200" spc="-5" dirty="0">
                <a:latin typeface="Verdana"/>
                <a:cs typeface="Verdana"/>
              </a:rPr>
              <a:t>C</a:t>
            </a:r>
            <a:r>
              <a:rPr sz="3200" dirty="0">
                <a:latin typeface="Verdana"/>
                <a:cs typeface="Verdana"/>
              </a:rPr>
              <a:t>C	all</a:t>
            </a:r>
            <a:r>
              <a:rPr sz="3200" spc="-5" dirty="0">
                <a:latin typeface="Verdana"/>
                <a:cs typeface="Verdana"/>
              </a:rPr>
              <a:t>o</a:t>
            </a:r>
            <a:r>
              <a:rPr sz="3200" dirty="0">
                <a:latin typeface="Verdana"/>
                <a:cs typeface="Verdana"/>
              </a:rPr>
              <a:t>ws f</a:t>
            </a:r>
            <a:r>
              <a:rPr sz="3200" spc="-5" dirty="0">
                <a:latin typeface="Verdana"/>
                <a:cs typeface="Verdana"/>
              </a:rPr>
              <a:t>o</a:t>
            </a:r>
            <a:r>
              <a:rPr sz="3200" dirty="0">
                <a:latin typeface="Verdana"/>
                <a:cs typeface="Verdana"/>
              </a:rPr>
              <a:t>r varia</a:t>
            </a:r>
            <a:r>
              <a:rPr sz="3200" spc="-5" dirty="0">
                <a:latin typeface="Verdana"/>
                <a:cs typeface="Verdana"/>
              </a:rPr>
              <a:t>t</a:t>
            </a:r>
            <a:r>
              <a:rPr sz="3200" dirty="0">
                <a:latin typeface="Verdana"/>
                <a:cs typeface="Verdana"/>
              </a:rPr>
              <a:t>i</a:t>
            </a:r>
            <a:r>
              <a:rPr sz="3200" spc="-5" dirty="0">
                <a:latin typeface="Verdana"/>
                <a:cs typeface="Verdana"/>
              </a:rPr>
              <a:t>o</a:t>
            </a:r>
            <a:r>
              <a:rPr sz="3200" dirty="0">
                <a:latin typeface="Verdana"/>
                <a:cs typeface="Verdana"/>
              </a:rPr>
              <a:t>ns in	</a:t>
            </a:r>
            <a:r>
              <a:rPr sz="3200" spc="-5" dirty="0">
                <a:latin typeface="Verdana"/>
                <a:cs typeface="Verdana"/>
              </a:rPr>
              <a:t>tr</a:t>
            </a:r>
            <a:r>
              <a:rPr sz="3200" dirty="0">
                <a:latin typeface="Verdana"/>
                <a:cs typeface="Verdana"/>
              </a:rPr>
              <a:t>ansla</a:t>
            </a:r>
            <a:r>
              <a:rPr sz="3200" spc="-5" dirty="0">
                <a:latin typeface="Verdana"/>
                <a:cs typeface="Verdana"/>
              </a:rPr>
              <a:t>t</a:t>
            </a:r>
            <a:r>
              <a:rPr sz="3200" dirty="0">
                <a:latin typeface="Verdana"/>
                <a:cs typeface="Verdana"/>
              </a:rPr>
              <a:t>i</a:t>
            </a:r>
            <a:r>
              <a:rPr sz="3200" spc="-5" dirty="0">
                <a:latin typeface="Verdana"/>
                <a:cs typeface="Verdana"/>
              </a:rPr>
              <a:t>o</a:t>
            </a:r>
            <a:r>
              <a:rPr sz="3200" dirty="0">
                <a:latin typeface="Verdana"/>
                <a:cs typeface="Verdana"/>
              </a:rPr>
              <a:t>n,  </a:t>
            </a:r>
            <a:r>
              <a:rPr sz="3200" spc="-5" dirty="0">
                <a:latin typeface="Verdana"/>
                <a:cs typeface="Verdana"/>
              </a:rPr>
              <a:t>brightness,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contrast</a:t>
            </a:r>
            <a:endParaRPr sz="3200">
              <a:latin typeface="Verdana"/>
              <a:cs typeface="Verdana"/>
            </a:endParaRPr>
          </a:p>
          <a:p>
            <a:pPr marL="354965" marR="563245" indent="-342900">
              <a:spcBef>
                <a:spcPts val="819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  <a:tab pos="2758440" algn="l"/>
                <a:tab pos="5448935" algn="l"/>
              </a:tabLst>
            </a:pPr>
            <a:r>
              <a:rPr sz="3200" spc="-5" dirty="0">
                <a:latin typeface="Verdana"/>
                <a:cs typeface="Verdana"/>
              </a:rPr>
              <a:t>Changes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	</a:t>
            </a:r>
            <a:r>
              <a:rPr sz="3200" spc="-5" dirty="0">
                <a:latin typeface="Verdana"/>
                <a:cs typeface="Verdana"/>
              </a:rPr>
              <a:t>brightness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contrast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though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cross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correlation	function</a:t>
            </a:r>
            <a:endParaRPr sz="3200">
              <a:latin typeface="Verdana"/>
              <a:cs typeface="Verdana"/>
            </a:endParaRPr>
          </a:p>
          <a:p>
            <a:pPr marL="354965" marR="2007870" indent="-342900">
              <a:spcBef>
                <a:spcPts val="7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  <a:tab pos="2675890" algn="l"/>
              </a:tabLst>
            </a:pPr>
            <a:r>
              <a:rPr sz="3200" dirty="0">
                <a:latin typeface="Verdana"/>
                <a:cs typeface="Verdana"/>
              </a:rPr>
              <a:t>Search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space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defined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by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translation	parameters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491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Template</a:t>
            </a:r>
            <a:r>
              <a:rPr spc="-40" dirty="0"/>
              <a:t> </a:t>
            </a:r>
            <a:r>
              <a:rPr spc="-5" dirty="0"/>
              <a:t>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8987" y="3339985"/>
            <a:ext cx="3076575" cy="3076575"/>
            <a:chOff x="5638974" y="3339984"/>
            <a:chExt cx="3076575" cy="3076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974" y="3339984"/>
              <a:ext cx="3076572" cy="30765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53471" y="513068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0" y="0"/>
                  </a:moveTo>
                  <a:lnTo>
                    <a:pt x="468000" y="0"/>
                  </a:lnTo>
                  <a:lnTo>
                    <a:pt x="468000" y="467999"/>
                  </a:lnTo>
                  <a:lnTo>
                    <a:pt x="0" y="467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104" y="4644272"/>
            <a:ext cx="540799" cy="467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24777" y="5133224"/>
            <a:ext cx="1463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template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112" y="1601355"/>
            <a:ext cx="12115800" cy="1388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Find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location of</a:t>
            </a:r>
            <a:r>
              <a:rPr sz="2800" dirty="0">
                <a:latin typeface="Verdana"/>
                <a:cs typeface="Verdana"/>
              </a:rPr>
              <a:t> a</a:t>
            </a:r>
            <a:r>
              <a:rPr sz="2800" spc="-5" dirty="0">
                <a:latin typeface="Verdana"/>
                <a:cs typeface="Verdana"/>
              </a:rPr>
              <a:t> small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template image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within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(larger)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spcBef>
                <a:spcPts val="61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Usually: </a:t>
            </a:r>
            <a:r>
              <a:rPr sz="2800" dirty="0">
                <a:latin typeface="Verdana"/>
                <a:cs typeface="Verdana"/>
              </a:rPr>
              <a:t>size</a:t>
            </a:r>
            <a:r>
              <a:rPr sz="2800" spc="-5" dirty="0">
                <a:latin typeface="Verdana"/>
                <a:cs typeface="Verdana"/>
              </a:rPr>
              <a:t> 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template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&lt;&lt;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size </a:t>
            </a:r>
            <a:r>
              <a:rPr sz="2800" spc="-5" dirty="0">
                <a:latin typeface="Verdana"/>
                <a:cs typeface="Verdana"/>
              </a:rPr>
              <a:t>of image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1795" y="6499192"/>
            <a:ext cx="9601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ima</a:t>
            </a:r>
            <a:r>
              <a:rPr sz="2400" spc="-5" dirty="0">
                <a:latin typeface="Verdana"/>
                <a:cs typeface="Verdana"/>
              </a:rPr>
              <a:t>ge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3006" y="4981454"/>
            <a:ext cx="699770" cy="396875"/>
            <a:chOff x="4272994" y="4981453"/>
            <a:chExt cx="699770" cy="396875"/>
          </a:xfrm>
        </p:grpSpPr>
        <p:sp>
          <p:nvSpPr>
            <p:cNvPr id="11" name="object 11"/>
            <p:cNvSpPr/>
            <p:nvPr/>
          </p:nvSpPr>
          <p:spPr>
            <a:xfrm>
              <a:off x="4285694" y="49941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488612" y="0"/>
                  </a:moveTo>
                  <a:lnTo>
                    <a:pt x="488612" y="92809"/>
                  </a:lnTo>
                  <a:lnTo>
                    <a:pt x="0" y="92809"/>
                  </a:lnTo>
                  <a:lnTo>
                    <a:pt x="0" y="278423"/>
                  </a:lnTo>
                  <a:lnTo>
                    <a:pt x="488612" y="278423"/>
                  </a:lnTo>
                  <a:lnTo>
                    <a:pt x="488612" y="371231"/>
                  </a:lnTo>
                  <a:lnTo>
                    <a:pt x="674226" y="185616"/>
                  </a:lnTo>
                  <a:lnTo>
                    <a:pt x="488612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5694" y="49941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0" y="92807"/>
                  </a:moveTo>
                  <a:lnTo>
                    <a:pt x="488612" y="92807"/>
                  </a:lnTo>
                  <a:lnTo>
                    <a:pt x="488612" y="0"/>
                  </a:lnTo>
                  <a:lnTo>
                    <a:pt x="674226" y="185616"/>
                  </a:lnTo>
                  <a:lnTo>
                    <a:pt x="488612" y="371230"/>
                  </a:lnTo>
                  <a:lnTo>
                    <a:pt x="488612" y="278422"/>
                  </a:lnTo>
                  <a:lnTo>
                    <a:pt x="0" y="278422"/>
                  </a:lnTo>
                  <a:lnTo>
                    <a:pt x="0" y="9280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37542" y="4267591"/>
            <a:ext cx="401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solidFill>
                  <a:srgbClr val="800000"/>
                </a:solidFill>
                <a:latin typeface="Verdana"/>
                <a:cs typeface="Verdana"/>
              </a:rPr>
              <a:t>?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90184" y="6837743"/>
            <a:ext cx="28448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491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Template</a:t>
            </a:r>
            <a:r>
              <a:rPr spc="-40" dirty="0"/>
              <a:t> </a:t>
            </a:r>
            <a:r>
              <a:rPr spc="-5" dirty="0"/>
              <a:t>Matching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104" y="4644272"/>
            <a:ext cx="540799" cy="46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3738" y="4450600"/>
            <a:ext cx="2251075" cy="13912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035685">
              <a:spcBef>
                <a:spcPts val="1185"/>
              </a:spcBef>
            </a:pPr>
            <a:r>
              <a:rPr sz="2800" dirty="0"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  <a:p>
            <a:pPr marL="38100" marR="30480" indent="431800">
              <a:lnSpc>
                <a:spcPts val="2500"/>
              </a:lnSpc>
              <a:spcBef>
                <a:spcPts val="1330"/>
              </a:spcBef>
            </a:pPr>
            <a:r>
              <a:rPr sz="2400" spc="-5" dirty="0">
                <a:latin typeface="Verdana"/>
                <a:cs typeface="Verdana"/>
              </a:rPr>
              <a:t>template </a:t>
            </a:r>
            <a:r>
              <a:rPr sz="2400" dirty="0">
                <a:latin typeface="Verdana"/>
                <a:cs typeface="Verdana"/>
              </a:rPr>
              <a:t> and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point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20833" dirty="0">
                <a:latin typeface="Times New Roman"/>
                <a:cs typeface="Times New Roman"/>
              </a:rPr>
              <a:t>m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512" y="1601355"/>
            <a:ext cx="11811000" cy="1388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Find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location of</a:t>
            </a:r>
            <a:r>
              <a:rPr sz="2800" dirty="0">
                <a:latin typeface="Verdana"/>
                <a:cs typeface="Verdana"/>
              </a:rPr>
              <a:t> a</a:t>
            </a:r>
            <a:r>
              <a:rPr sz="2800" spc="-5" dirty="0">
                <a:latin typeface="Verdana"/>
                <a:cs typeface="Verdana"/>
              </a:rPr>
              <a:t> small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template image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within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(larger)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spcBef>
                <a:spcPts val="61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Usually: </a:t>
            </a:r>
            <a:r>
              <a:rPr sz="2800" dirty="0">
                <a:latin typeface="Verdana"/>
                <a:cs typeface="Verdana"/>
              </a:rPr>
              <a:t>size</a:t>
            </a:r>
            <a:r>
              <a:rPr sz="2800" spc="-5" dirty="0">
                <a:latin typeface="Verdana"/>
                <a:cs typeface="Verdana"/>
              </a:rPr>
              <a:t> 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template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&lt;&lt;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size </a:t>
            </a:r>
            <a:r>
              <a:rPr sz="2800" spc="-5" dirty="0">
                <a:latin typeface="Verdana"/>
                <a:cs typeface="Verdana"/>
              </a:rPr>
              <a:t>of image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37673" y="3268675"/>
            <a:ext cx="3634104" cy="3567429"/>
            <a:chOff x="5567661" y="3268674"/>
            <a:chExt cx="3634104" cy="35674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974" y="3339984"/>
              <a:ext cx="3076572" cy="30765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53471" y="5130684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0" y="0"/>
                  </a:moveTo>
                  <a:lnTo>
                    <a:pt x="468000" y="0"/>
                  </a:lnTo>
                  <a:lnTo>
                    <a:pt x="468000" y="467999"/>
                  </a:lnTo>
                  <a:lnTo>
                    <a:pt x="0" y="467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8497" y="3339984"/>
              <a:ext cx="3521710" cy="0"/>
            </a:xfrm>
            <a:custGeom>
              <a:avLst/>
              <a:gdLst/>
              <a:ahLst/>
              <a:cxnLst/>
              <a:rect l="l" t="t" r="r" b="b"/>
              <a:pathLst>
                <a:path w="3521709">
                  <a:moveTo>
                    <a:pt x="0" y="0"/>
                  </a:moveTo>
                  <a:lnTo>
                    <a:pt x="3521318" y="0"/>
                  </a:lnTo>
                </a:path>
              </a:pathLst>
            </a:custGeom>
            <a:ln w="31749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8817" y="3268674"/>
              <a:ext cx="142503" cy="1426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38972" y="3339984"/>
              <a:ext cx="0" cy="3464560"/>
            </a:xfrm>
            <a:custGeom>
              <a:avLst/>
              <a:gdLst/>
              <a:ahLst/>
              <a:cxnLst/>
              <a:rect l="l" t="t" r="r" b="b"/>
              <a:pathLst>
                <a:path h="3464559">
                  <a:moveTo>
                    <a:pt x="0" y="0"/>
                  </a:moveTo>
                  <a:lnTo>
                    <a:pt x="0" y="3464168"/>
                  </a:lnTo>
                </a:path>
              </a:pathLst>
            </a:custGeom>
            <a:ln w="31749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7661" y="6693155"/>
              <a:ext cx="142621" cy="142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88824" y="51268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4">
                  <a:moveTo>
                    <a:pt x="0" y="0"/>
                  </a:moveTo>
                  <a:lnTo>
                    <a:pt x="807853" y="0"/>
                  </a:lnTo>
                </a:path>
              </a:pathLst>
            </a:custGeom>
            <a:ln w="317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5680" y="5055564"/>
              <a:ext cx="142503" cy="1426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32015" y="5105076"/>
              <a:ext cx="35560" cy="894080"/>
            </a:xfrm>
            <a:custGeom>
              <a:avLst/>
              <a:gdLst/>
              <a:ahLst/>
              <a:cxnLst/>
              <a:rect l="l" t="t" r="r" b="b"/>
              <a:pathLst>
                <a:path w="35559" h="894079">
                  <a:moveTo>
                    <a:pt x="17713" y="59501"/>
                  </a:moveTo>
                  <a:lnTo>
                    <a:pt x="17713" y="893897"/>
                  </a:lnTo>
                </a:path>
                <a:path w="35559" h="894079">
                  <a:moveTo>
                    <a:pt x="0" y="0"/>
                  </a:moveTo>
                  <a:lnTo>
                    <a:pt x="35426" y="0"/>
                  </a:lnTo>
                </a:path>
              </a:pathLst>
            </a:custGeom>
            <a:ln w="3542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6976" y="5871857"/>
              <a:ext cx="142620" cy="14274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48295" y="2982149"/>
            <a:ext cx="512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00B050"/>
                </a:solidFill>
                <a:latin typeface="Times New Roman"/>
                <a:cs typeface="Times New Roman"/>
              </a:rPr>
              <a:t>(0,0)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57695" y="3162598"/>
            <a:ext cx="9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00B050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97590" y="3331338"/>
            <a:ext cx="1761489" cy="1833245"/>
            <a:chOff x="5627577" y="3331337"/>
            <a:chExt cx="1761489" cy="1833245"/>
          </a:xfrm>
        </p:grpSpPr>
        <p:sp>
          <p:nvSpPr>
            <p:cNvPr id="20" name="object 20"/>
            <p:cNvSpPr/>
            <p:nvPr/>
          </p:nvSpPr>
          <p:spPr>
            <a:xfrm>
              <a:off x="7346401" y="3350387"/>
              <a:ext cx="0" cy="1750695"/>
            </a:xfrm>
            <a:custGeom>
              <a:avLst/>
              <a:gdLst/>
              <a:ahLst/>
              <a:cxnLst/>
              <a:rect l="l" t="t" r="r" b="b"/>
              <a:pathLst>
                <a:path h="1750695">
                  <a:moveTo>
                    <a:pt x="0" y="175026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6627" y="5129632"/>
              <a:ext cx="1723389" cy="16510"/>
            </a:xfrm>
            <a:custGeom>
              <a:avLst/>
              <a:gdLst/>
              <a:ahLst/>
              <a:cxnLst/>
              <a:rect l="l" t="t" r="r" b="b"/>
              <a:pathLst>
                <a:path w="1723390" h="16510">
                  <a:moveTo>
                    <a:pt x="1723147" y="0"/>
                  </a:moveTo>
                  <a:lnTo>
                    <a:pt x="0" y="15894"/>
                  </a:lnTo>
                </a:path>
              </a:pathLst>
            </a:custGeom>
            <a:ln w="38099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93891" y="4154462"/>
            <a:ext cx="155575" cy="282129"/>
          </a:xfrm>
          <a:prstGeom prst="rect">
            <a:avLst/>
          </a:prstGeom>
          <a:solidFill>
            <a:srgbClr val="FFFFFF">
              <a:alpha val="58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ts val="2180"/>
              </a:lnSpc>
            </a:pPr>
            <a:r>
              <a:rPr sz="2000" i="1" dirty="0">
                <a:solidFill>
                  <a:srgbClr val="00B050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22623" y="5181994"/>
            <a:ext cx="155575" cy="282129"/>
          </a:xfrm>
          <a:prstGeom prst="rect">
            <a:avLst/>
          </a:prstGeom>
          <a:solidFill>
            <a:srgbClr val="FFFFFF">
              <a:alpha val="58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180"/>
              </a:lnSpc>
            </a:pPr>
            <a:r>
              <a:rPr sz="2000" i="1" dirty="0">
                <a:solidFill>
                  <a:srgbClr val="00B05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28008" y="5041748"/>
            <a:ext cx="155575" cy="282129"/>
          </a:xfrm>
          <a:prstGeom prst="rect">
            <a:avLst/>
          </a:prstGeom>
          <a:solidFill>
            <a:srgbClr val="FFFFFF">
              <a:alpha val="58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ts val="2180"/>
              </a:lnSpc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6006" y="6046840"/>
            <a:ext cx="155575" cy="282129"/>
          </a:xfrm>
          <a:prstGeom prst="rect">
            <a:avLst/>
          </a:prstGeom>
          <a:solidFill>
            <a:srgbClr val="FFFFFF">
              <a:alpha val="58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ts val="2180"/>
              </a:lnSpc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36667" y="5064644"/>
            <a:ext cx="436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spcBef>
                <a:spcPts val="100"/>
              </a:spcBef>
            </a:pPr>
            <a:r>
              <a:rPr sz="2800" dirty="0">
                <a:latin typeface="Verdana"/>
                <a:cs typeface="Verdana"/>
              </a:rPr>
              <a:t>x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93208" y="4101984"/>
            <a:ext cx="1657350" cy="2178050"/>
            <a:chOff x="6423196" y="4101984"/>
            <a:chExt cx="1657350" cy="2178050"/>
          </a:xfrm>
        </p:grpSpPr>
        <p:sp>
          <p:nvSpPr>
            <p:cNvPr id="28" name="object 28"/>
            <p:cNvSpPr/>
            <p:nvPr/>
          </p:nvSpPr>
          <p:spPr>
            <a:xfrm>
              <a:off x="7337596" y="4121034"/>
              <a:ext cx="723900" cy="406400"/>
            </a:xfrm>
            <a:custGeom>
              <a:avLst/>
              <a:gdLst/>
              <a:ahLst/>
              <a:cxnLst/>
              <a:rect l="l" t="t" r="r" b="b"/>
              <a:pathLst>
                <a:path w="723900" h="406400">
                  <a:moveTo>
                    <a:pt x="203200" y="0"/>
                  </a:moveTo>
                  <a:lnTo>
                    <a:pt x="0" y="203200"/>
                  </a:lnTo>
                  <a:lnTo>
                    <a:pt x="203200" y="406400"/>
                  </a:lnTo>
                  <a:lnTo>
                    <a:pt x="203200" y="304800"/>
                  </a:lnTo>
                  <a:lnTo>
                    <a:pt x="723900" y="304800"/>
                  </a:lnTo>
                  <a:lnTo>
                    <a:pt x="723900" y="101600"/>
                  </a:lnTo>
                  <a:lnTo>
                    <a:pt x="203200" y="101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37596" y="4121034"/>
              <a:ext cx="723900" cy="406400"/>
            </a:xfrm>
            <a:custGeom>
              <a:avLst/>
              <a:gdLst/>
              <a:ahLst/>
              <a:cxnLst/>
              <a:rect l="l" t="t" r="r" b="b"/>
              <a:pathLst>
                <a:path w="723900" h="406400">
                  <a:moveTo>
                    <a:pt x="0" y="203199"/>
                  </a:moveTo>
                  <a:lnTo>
                    <a:pt x="203200" y="0"/>
                  </a:lnTo>
                  <a:lnTo>
                    <a:pt x="203200" y="101599"/>
                  </a:lnTo>
                  <a:lnTo>
                    <a:pt x="723899" y="101599"/>
                  </a:lnTo>
                  <a:lnTo>
                    <a:pt x="723899" y="304800"/>
                  </a:lnTo>
                  <a:lnTo>
                    <a:pt x="203200" y="304800"/>
                  </a:lnTo>
                  <a:lnTo>
                    <a:pt x="203200" y="406399"/>
                  </a:lnTo>
                  <a:lnTo>
                    <a:pt x="0" y="20319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42246" y="5537084"/>
              <a:ext cx="406400" cy="723900"/>
            </a:xfrm>
            <a:custGeom>
              <a:avLst/>
              <a:gdLst/>
              <a:ahLst/>
              <a:cxnLst/>
              <a:rect l="l" t="t" r="r" b="b"/>
              <a:pathLst>
                <a:path w="406400" h="723900">
                  <a:moveTo>
                    <a:pt x="203200" y="0"/>
                  </a:moveTo>
                  <a:lnTo>
                    <a:pt x="0" y="203200"/>
                  </a:lnTo>
                  <a:lnTo>
                    <a:pt x="101600" y="203200"/>
                  </a:lnTo>
                  <a:lnTo>
                    <a:pt x="101600" y="723899"/>
                  </a:lnTo>
                  <a:lnTo>
                    <a:pt x="304800" y="723899"/>
                  </a:lnTo>
                  <a:lnTo>
                    <a:pt x="304800" y="203200"/>
                  </a:lnTo>
                  <a:lnTo>
                    <a:pt x="406400" y="2032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2246" y="5537084"/>
              <a:ext cx="406400" cy="723900"/>
            </a:xfrm>
            <a:custGeom>
              <a:avLst/>
              <a:gdLst/>
              <a:ahLst/>
              <a:cxnLst/>
              <a:rect l="l" t="t" r="r" b="b"/>
              <a:pathLst>
                <a:path w="406400" h="723900">
                  <a:moveTo>
                    <a:pt x="203199" y="0"/>
                  </a:moveTo>
                  <a:lnTo>
                    <a:pt x="406399" y="203199"/>
                  </a:lnTo>
                  <a:lnTo>
                    <a:pt x="304799" y="203199"/>
                  </a:lnTo>
                  <a:lnTo>
                    <a:pt x="304799" y="723899"/>
                  </a:lnTo>
                  <a:lnTo>
                    <a:pt x="101599" y="723899"/>
                  </a:lnTo>
                  <a:lnTo>
                    <a:pt x="101599" y="203199"/>
                  </a:lnTo>
                  <a:lnTo>
                    <a:pt x="0" y="203199"/>
                  </a:lnTo>
                  <a:lnTo>
                    <a:pt x="203199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43006" y="4981454"/>
            <a:ext cx="699770" cy="396875"/>
            <a:chOff x="4272994" y="4981453"/>
            <a:chExt cx="699770" cy="396875"/>
          </a:xfrm>
        </p:grpSpPr>
        <p:sp>
          <p:nvSpPr>
            <p:cNvPr id="33" name="object 33"/>
            <p:cNvSpPr/>
            <p:nvPr/>
          </p:nvSpPr>
          <p:spPr>
            <a:xfrm>
              <a:off x="4285694" y="49941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488612" y="0"/>
                  </a:moveTo>
                  <a:lnTo>
                    <a:pt x="488612" y="92809"/>
                  </a:lnTo>
                  <a:lnTo>
                    <a:pt x="0" y="92809"/>
                  </a:lnTo>
                  <a:lnTo>
                    <a:pt x="0" y="278423"/>
                  </a:lnTo>
                  <a:lnTo>
                    <a:pt x="488612" y="278423"/>
                  </a:lnTo>
                  <a:lnTo>
                    <a:pt x="488612" y="371231"/>
                  </a:lnTo>
                  <a:lnTo>
                    <a:pt x="674226" y="185616"/>
                  </a:lnTo>
                  <a:lnTo>
                    <a:pt x="488612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85694" y="4994153"/>
              <a:ext cx="674370" cy="371475"/>
            </a:xfrm>
            <a:custGeom>
              <a:avLst/>
              <a:gdLst/>
              <a:ahLst/>
              <a:cxnLst/>
              <a:rect l="l" t="t" r="r" b="b"/>
              <a:pathLst>
                <a:path w="674370" h="371475">
                  <a:moveTo>
                    <a:pt x="0" y="92807"/>
                  </a:moveTo>
                  <a:lnTo>
                    <a:pt x="488612" y="92807"/>
                  </a:lnTo>
                  <a:lnTo>
                    <a:pt x="488612" y="0"/>
                  </a:lnTo>
                  <a:lnTo>
                    <a:pt x="674226" y="185616"/>
                  </a:lnTo>
                  <a:lnTo>
                    <a:pt x="488612" y="371230"/>
                  </a:lnTo>
                  <a:lnTo>
                    <a:pt x="488612" y="278422"/>
                  </a:lnTo>
                  <a:lnTo>
                    <a:pt x="0" y="278422"/>
                  </a:lnTo>
                  <a:lnTo>
                    <a:pt x="0" y="9280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37542" y="4267591"/>
            <a:ext cx="401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solidFill>
                  <a:srgbClr val="800000"/>
                </a:solidFill>
                <a:latin typeface="Verdana"/>
                <a:cs typeface="Verdana"/>
              </a:rPr>
              <a:t>?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61795" y="6497555"/>
            <a:ext cx="960119" cy="396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00" dirty="0">
                <a:latin typeface="Verdana"/>
                <a:cs typeface="Verdana"/>
              </a:rPr>
              <a:t>ima</a:t>
            </a:r>
            <a:r>
              <a:rPr sz="2400" spc="-5" dirty="0">
                <a:latin typeface="Verdana"/>
                <a:cs typeface="Verdana"/>
              </a:rPr>
              <a:t>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4441" y="6545860"/>
            <a:ext cx="9652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i="1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90184" y="6837743"/>
            <a:ext cx="28448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11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0184" y="6838834"/>
            <a:ext cx="284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12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2275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Principle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8750" y="1465357"/>
            <a:ext cx="8300084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68300" indent="-342900">
              <a:spcBef>
                <a:spcPts val="825"/>
              </a:spcBef>
              <a:buClr>
                <a:srgbClr val="9A0000"/>
              </a:buClr>
              <a:buFont typeface="Wingdings"/>
              <a:buChar char=""/>
              <a:tabLst>
                <a:tab pos="367665" algn="l"/>
                <a:tab pos="368300" algn="l"/>
                <a:tab pos="1677035" algn="l"/>
                <a:tab pos="3066415" algn="l"/>
              </a:tabLst>
            </a:pPr>
            <a:r>
              <a:rPr sz="3200" dirty="0">
                <a:latin typeface="Verdana"/>
                <a:cs typeface="Verdana"/>
              </a:rPr>
              <a:t>Given	ima</a:t>
            </a:r>
            <a:r>
              <a:rPr sz="3200" spc="-5" dirty="0">
                <a:latin typeface="Verdana"/>
                <a:cs typeface="Verdana"/>
              </a:rPr>
              <a:t>g</a:t>
            </a:r>
            <a:r>
              <a:rPr sz="3200" dirty="0">
                <a:latin typeface="Verdana"/>
                <a:cs typeface="Verdana"/>
              </a:rPr>
              <a:t>e	</a:t>
            </a:r>
            <a:r>
              <a:rPr sz="3200" i="1" dirty="0">
                <a:latin typeface="Times New Roman"/>
                <a:cs typeface="Times New Roman"/>
              </a:rPr>
              <a:t>g</a:t>
            </a:r>
            <a:r>
              <a:rPr sz="3150" i="1" spc="22" baseline="-21164" dirty="0">
                <a:latin typeface="Times New Roman"/>
                <a:cs typeface="Times New Roman"/>
              </a:rPr>
              <a:t>1</a:t>
            </a:r>
            <a:r>
              <a:rPr sz="3200" i="1" dirty="0">
                <a:latin typeface="Times New Roman"/>
                <a:cs typeface="Times New Roman"/>
              </a:rPr>
              <a:t>(i, </a:t>
            </a:r>
            <a:r>
              <a:rPr sz="3200" i="1" spc="-5" dirty="0">
                <a:latin typeface="Times New Roman"/>
                <a:cs typeface="Times New Roman"/>
              </a:rPr>
              <a:t>j</a:t>
            </a:r>
            <a:r>
              <a:rPr sz="3200" i="1" dirty="0">
                <a:latin typeface="Times New Roman"/>
                <a:cs typeface="Times New Roman"/>
              </a:rPr>
              <a:t>)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5" dirty="0">
                <a:latin typeface="Verdana"/>
                <a:cs typeface="Verdana"/>
              </a:rPr>
              <a:t> te</a:t>
            </a:r>
            <a:r>
              <a:rPr sz="3200" dirty="0">
                <a:latin typeface="Verdana"/>
                <a:cs typeface="Verdana"/>
              </a:rPr>
              <a:t>m</a:t>
            </a:r>
            <a:r>
              <a:rPr sz="3200" spc="-5" dirty="0">
                <a:latin typeface="Verdana"/>
                <a:cs typeface="Verdana"/>
              </a:rPr>
              <a:t>p</a:t>
            </a:r>
            <a:r>
              <a:rPr sz="3200" dirty="0">
                <a:latin typeface="Verdana"/>
                <a:cs typeface="Verdana"/>
              </a:rPr>
              <a:t>la</a:t>
            </a:r>
            <a:r>
              <a:rPr sz="3200" spc="-5" dirty="0">
                <a:latin typeface="Verdana"/>
                <a:cs typeface="Verdana"/>
              </a:rPr>
              <a:t>t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g</a:t>
            </a:r>
            <a:r>
              <a:rPr sz="3150" i="1" spc="22" baseline="-21164" dirty="0">
                <a:latin typeface="Times New Roman"/>
                <a:cs typeface="Times New Roman"/>
              </a:rPr>
              <a:t>2</a:t>
            </a:r>
            <a:r>
              <a:rPr sz="3200" i="1" spc="-5" dirty="0">
                <a:latin typeface="Times New Roman"/>
                <a:cs typeface="Times New Roman"/>
              </a:rPr>
              <a:t>(p</a:t>
            </a:r>
            <a:r>
              <a:rPr sz="3200" i="1" dirty="0">
                <a:latin typeface="Times New Roman"/>
                <a:cs typeface="Times New Roman"/>
              </a:rPr>
              <a:t>, q)</a:t>
            </a:r>
            <a:endParaRPr sz="3200" dirty="0">
              <a:latin typeface="Times New Roman"/>
              <a:cs typeface="Times New Roman"/>
            </a:endParaRPr>
          </a:p>
          <a:p>
            <a:pPr marL="368300" indent="-342900">
              <a:spcBef>
                <a:spcPts val="730"/>
              </a:spcBef>
              <a:buClr>
                <a:srgbClr val="9A0000"/>
              </a:buClr>
              <a:buFont typeface="Wingdings"/>
              <a:buChar char=""/>
              <a:tabLst>
                <a:tab pos="367665" algn="l"/>
                <a:tab pos="368300" algn="l"/>
                <a:tab pos="3655695" algn="l"/>
                <a:tab pos="6009640" algn="l"/>
              </a:tabLst>
            </a:pPr>
            <a:r>
              <a:rPr sz="3200" dirty="0">
                <a:latin typeface="Verdana"/>
                <a:cs typeface="Verdana"/>
              </a:rPr>
              <a:t>Find </a:t>
            </a:r>
            <a:r>
              <a:rPr sz="3200" spc="-5" dirty="0">
                <a:latin typeface="Verdana"/>
                <a:cs typeface="Verdana"/>
              </a:rPr>
              <a:t>offset	between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1	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2</a:t>
            </a:r>
            <a:endParaRPr sz="3150" baseline="-21164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54111" y="3018551"/>
            <a:ext cx="5374640" cy="3719829"/>
            <a:chOff x="2484099" y="3018550"/>
            <a:chExt cx="5374640" cy="37198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099" y="3018550"/>
              <a:ext cx="5374578" cy="37197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9561" y="4591570"/>
              <a:ext cx="845185" cy="773430"/>
            </a:xfrm>
            <a:custGeom>
              <a:avLst/>
              <a:gdLst/>
              <a:ahLst/>
              <a:cxnLst/>
              <a:rect l="l" t="t" r="r" b="b"/>
              <a:pathLst>
                <a:path w="845185" h="773429">
                  <a:moveTo>
                    <a:pt x="286258" y="508000"/>
                  </a:moveTo>
                  <a:lnTo>
                    <a:pt x="0" y="508000"/>
                  </a:lnTo>
                  <a:lnTo>
                    <a:pt x="0" y="773430"/>
                  </a:lnTo>
                  <a:lnTo>
                    <a:pt x="286258" y="773430"/>
                  </a:lnTo>
                  <a:lnTo>
                    <a:pt x="286258" y="508000"/>
                  </a:lnTo>
                  <a:close/>
                </a:path>
                <a:path w="845185" h="773429">
                  <a:moveTo>
                    <a:pt x="845058" y="0"/>
                  </a:moveTo>
                  <a:lnTo>
                    <a:pt x="558800" y="0"/>
                  </a:lnTo>
                  <a:lnTo>
                    <a:pt x="558800" y="265430"/>
                  </a:lnTo>
                  <a:lnTo>
                    <a:pt x="845058" y="265430"/>
                  </a:lnTo>
                  <a:lnTo>
                    <a:pt x="8450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000" y="2175894"/>
            <a:ext cx="835825" cy="4505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69952" y="6799887"/>
            <a:ext cx="328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Image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courtesy: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Förstner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249" y="5267082"/>
            <a:ext cx="7708900" cy="1570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7500" marR="30480" indent="-279400">
              <a:lnSpc>
                <a:spcPct val="100400"/>
              </a:lnSpc>
              <a:spcBef>
                <a:spcPts val="80"/>
              </a:spcBef>
              <a:buClr>
                <a:srgbClr val="9A0000"/>
              </a:buClr>
              <a:buFont typeface="Wingdings"/>
              <a:buChar char=""/>
              <a:tabLst>
                <a:tab pos="323850" algn="l"/>
              </a:tabLst>
            </a:pPr>
            <a:r>
              <a:rPr sz="2800" spc="-5" dirty="0">
                <a:latin typeface="Verdana"/>
                <a:cs typeface="Verdana"/>
              </a:rPr>
              <a:t>Intensities of</a:t>
            </a:r>
            <a:r>
              <a:rPr sz="2800" dirty="0">
                <a:latin typeface="Verdana"/>
                <a:cs typeface="Verdana"/>
              </a:rPr>
              <a:t> each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pixel</a:t>
            </a:r>
            <a:r>
              <a:rPr sz="2800" dirty="0">
                <a:latin typeface="Verdana"/>
                <a:cs typeface="Verdana"/>
              </a:rPr>
              <a:t> in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g</a:t>
            </a:r>
            <a:r>
              <a:rPr sz="3600" i="1" baseline="-20833" dirty="0">
                <a:latin typeface="Times New Roman"/>
                <a:cs typeface="Times New Roman"/>
              </a:rPr>
              <a:t>2</a:t>
            </a:r>
            <a:r>
              <a:rPr sz="3600" i="1" spc="569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5" dirty="0">
                <a:latin typeface="Verdana"/>
                <a:cs typeface="Verdana"/>
              </a:rPr>
              <a:t>linearly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dependent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those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g</a:t>
            </a:r>
            <a:r>
              <a:rPr sz="3150" i="1" spc="7" baseline="-21164" dirty="0"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  <a:p>
            <a:pPr marL="323850" indent="-285750">
              <a:spcBef>
                <a:spcPts val="635"/>
              </a:spcBef>
              <a:buClr>
                <a:srgbClr val="9A0000"/>
              </a:buClr>
              <a:buFont typeface="Wingdings"/>
              <a:buChar char=""/>
              <a:tabLst>
                <a:tab pos="323850" algn="l"/>
              </a:tabLst>
            </a:pPr>
            <a:r>
              <a:rPr sz="2800" dirty="0">
                <a:latin typeface="Verdana"/>
                <a:cs typeface="Verdana"/>
              </a:rPr>
              <a:t>Two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additional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unknowns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873" y="2322364"/>
            <a:ext cx="4152570" cy="8233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2974" y="3427562"/>
            <a:ext cx="1757108" cy="3747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07017" y="4451234"/>
            <a:ext cx="5854700" cy="863600"/>
            <a:chOff x="1737005" y="4451234"/>
            <a:chExt cx="5854700" cy="863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005" y="4701574"/>
              <a:ext cx="4786663" cy="413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65897" y="5056725"/>
              <a:ext cx="0" cy="236220"/>
            </a:xfrm>
            <a:custGeom>
              <a:avLst/>
              <a:gdLst/>
              <a:ahLst/>
              <a:cxnLst/>
              <a:rect l="l" t="t" r="r" b="b"/>
              <a:pathLst>
                <a:path h="236220">
                  <a:moveTo>
                    <a:pt x="0" y="236134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1799" y="5006315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097" y="0"/>
                  </a:moveTo>
                  <a:lnTo>
                    <a:pt x="3257" y="190011"/>
                  </a:lnTo>
                  <a:lnTo>
                    <a:pt x="0" y="199556"/>
                  </a:lnTo>
                  <a:lnTo>
                    <a:pt x="633" y="209273"/>
                  </a:lnTo>
                  <a:lnTo>
                    <a:pt x="4864" y="218043"/>
                  </a:lnTo>
                  <a:lnTo>
                    <a:pt x="12398" y="224749"/>
                  </a:lnTo>
                  <a:lnTo>
                    <a:pt x="21944" y="228007"/>
                  </a:lnTo>
                  <a:lnTo>
                    <a:pt x="31661" y="227373"/>
                  </a:lnTo>
                  <a:lnTo>
                    <a:pt x="40431" y="223142"/>
                  </a:lnTo>
                  <a:lnTo>
                    <a:pt x="47137" y="215607"/>
                  </a:lnTo>
                  <a:lnTo>
                    <a:pt x="114097" y="100818"/>
                  </a:lnTo>
                  <a:lnTo>
                    <a:pt x="172908" y="100818"/>
                  </a:lnTo>
                  <a:lnTo>
                    <a:pt x="114097" y="0"/>
                  </a:lnTo>
                  <a:close/>
                </a:path>
                <a:path w="228600" h="228600">
                  <a:moveTo>
                    <a:pt x="172908" y="100818"/>
                  </a:moveTo>
                  <a:lnTo>
                    <a:pt x="114097" y="100818"/>
                  </a:lnTo>
                  <a:lnTo>
                    <a:pt x="181057" y="215607"/>
                  </a:lnTo>
                  <a:lnTo>
                    <a:pt x="187763" y="223142"/>
                  </a:lnTo>
                  <a:lnTo>
                    <a:pt x="196533" y="227373"/>
                  </a:lnTo>
                  <a:lnTo>
                    <a:pt x="206249" y="228007"/>
                  </a:lnTo>
                  <a:lnTo>
                    <a:pt x="215795" y="224749"/>
                  </a:lnTo>
                  <a:lnTo>
                    <a:pt x="223329" y="218043"/>
                  </a:lnTo>
                  <a:lnTo>
                    <a:pt x="227560" y="209273"/>
                  </a:lnTo>
                  <a:lnTo>
                    <a:pt x="228194" y="199556"/>
                  </a:lnTo>
                  <a:lnTo>
                    <a:pt x="224937" y="190011"/>
                  </a:lnTo>
                  <a:lnTo>
                    <a:pt x="172908" y="100818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0497" y="5289434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1099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097" y="4451234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49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5999" y="4566127"/>
              <a:ext cx="228194" cy="228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54697" y="4476634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>
                  <a:moveTo>
                    <a:pt x="2781298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501109" y="2495638"/>
            <a:ext cx="1155700" cy="228600"/>
            <a:chOff x="6131097" y="2495638"/>
            <a:chExt cx="1155700" cy="228600"/>
          </a:xfrm>
        </p:grpSpPr>
        <p:sp>
          <p:nvSpPr>
            <p:cNvPr id="15" name="object 15"/>
            <p:cNvSpPr/>
            <p:nvPr/>
          </p:nvSpPr>
          <p:spPr>
            <a:xfrm>
              <a:off x="6181506" y="2609735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4">
                  <a:moveTo>
                    <a:pt x="1105289" y="0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941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1097" y="2495638"/>
              <a:ext cx="228007" cy="22819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63351" y="1601354"/>
            <a:ext cx="8443595" cy="284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spcBef>
                <a:spcPts val="100"/>
              </a:spcBef>
              <a:buClr>
                <a:srgbClr val="9A0000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3200" spc="-5" dirty="0">
                <a:latin typeface="Verdana"/>
                <a:cs typeface="Verdana"/>
              </a:rPr>
              <a:t>Geometric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transformation</a:t>
            </a:r>
            <a:endParaRPr sz="3200">
              <a:latin typeface="Verdana"/>
              <a:cs typeface="Verdana"/>
            </a:endParaRPr>
          </a:p>
          <a:p>
            <a:pPr marL="6897370" marR="17780" indent="-660400">
              <a:lnSpc>
                <a:spcPts val="3000"/>
              </a:lnSpc>
              <a:spcBef>
                <a:spcPts val="2580"/>
              </a:spcBef>
            </a:pPr>
            <a:r>
              <a:rPr sz="2800" b="1" dirty="0">
                <a:solidFill>
                  <a:srgbClr val="800000"/>
                </a:solidFill>
                <a:latin typeface="Verdana"/>
                <a:cs typeface="Verdana"/>
              </a:rPr>
              <a:t>transla</a:t>
            </a:r>
            <a:r>
              <a:rPr sz="2800" b="1" spc="-5" dirty="0">
                <a:solidFill>
                  <a:srgbClr val="800000"/>
                </a:solidFill>
                <a:latin typeface="Verdana"/>
                <a:cs typeface="Verdana"/>
              </a:rPr>
              <a:t>t</a:t>
            </a:r>
            <a:r>
              <a:rPr sz="2800" b="1" dirty="0">
                <a:solidFill>
                  <a:srgbClr val="800000"/>
                </a:solidFill>
                <a:latin typeface="Verdana"/>
                <a:cs typeface="Verdana"/>
              </a:rPr>
              <a:t>i</a:t>
            </a:r>
            <a:r>
              <a:rPr sz="2800" b="1" spc="-5" dirty="0">
                <a:solidFill>
                  <a:srgbClr val="800000"/>
                </a:solidFill>
                <a:latin typeface="Verdana"/>
                <a:cs typeface="Verdana"/>
              </a:rPr>
              <a:t>o</a:t>
            </a:r>
            <a:r>
              <a:rPr sz="2800" b="1" dirty="0">
                <a:solidFill>
                  <a:srgbClr val="800000"/>
                </a:solidFill>
                <a:latin typeface="Verdana"/>
                <a:cs typeface="Verdana"/>
              </a:rPr>
              <a:t>n  </a:t>
            </a:r>
            <a:r>
              <a:rPr sz="2800" b="1" spc="-5" dirty="0">
                <a:solidFill>
                  <a:srgbClr val="800000"/>
                </a:solidFill>
                <a:latin typeface="Verdana"/>
                <a:cs typeface="Verdana"/>
              </a:rPr>
              <a:t>only</a:t>
            </a:r>
            <a:endParaRPr sz="2800">
              <a:latin typeface="Verdana"/>
              <a:cs typeface="Verdana"/>
            </a:endParaRPr>
          </a:p>
          <a:p>
            <a:pPr marL="507365">
              <a:spcBef>
                <a:spcPts val="1850"/>
              </a:spcBef>
            </a:pPr>
            <a:r>
              <a:rPr sz="2800" dirty="0">
                <a:latin typeface="Verdana"/>
                <a:cs typeface="Verdana"/>
              </a:rPr>
              <a:t>Two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unknowns</a:t>
            </a:r>
            <a:endParaRPr sz="2800">
              <a:latin typeface="Verdana"/>
              <a:cs typeface="Verdana"/>
            </a:endParaRPr>
          </a:p>
          <a:p>
            <a:pPr marL="393700" indent="-342900">
              <a:spcBef>
                <a:spcPts val="735"/>
              </a:spcBef>
              <a:buClr>
                <a:srgbClr val="9A0000"/>
              </a:buClr>
              <a:buFont typeface="Wingdings"/>
              <a:buChar char=""/>
              <a:tabLst>
                <a:tab pos="393065" algn="l"/>
                <a:tab pos="393700" algn="l"/>
                <a:tab pos="6228080" algn="l"/>
              </a:tabLst>
            </a:pPr>
            <a:r>
              <a:rPr sz="3200" spc="-5" dirty="0">
                <a:latin typeface="Verdana"/>
                <a:cs typeface="Verdana"/>
              </a:rPr>
              <a:t>Radiometric</a:t>
            </a:r>
            <a:r>
              <a:rPr sz="3200" spc="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transformation	</a:t>
            </a:r>
            <a:r>
              <a:rPr sz="4200" b="1" spc="-7" baseline="-38690" dirty="0">
                <a:solidFill>
                  <a:srgbClr val="800000"/>
                </a:solidFill>
                <a:latin typeface="Verdana"/>
                <a:cs typeface="Verdana"/>
              </a:rPr>
              <a:t>brightness</a:t>
            </a:r>
            <a:endParaRPr sz="4200" baseline="-3869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8931" y="5020194"/>
            <a:ext cx="1681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800000"/>
                </a:solidFill>
                <a:latin typeface="Verdana"/>
                <a:cs typeface="Verdana"/>
              </a:rPr>
              <a:t>contrast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3376" y="6417998"/>
            <a:ext cx="1875099" cy="41222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0" y="763154"/>
            <a:ext cx="484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Problem</a:t>
            </a:r>
            <a:r>
              <a:rPr spc="-5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1" y="4384138"/>
            <a:ext cx="7491095" cy="237109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59"/>
              </a:spcBef>
              <a:tabLst>
                <a:tab pos="2493010" algn="l"/>
                <a:tab pos="3434079" algn="l"/>
                <a:tab pos="5575300" algn="l"/>
                <a:tab pos="5944870" algn="l"/>
              </a:tabLst>
            </a:pP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Task:</a:t>
            </a:r>
            <a:r>
              <a:rPr sz="3200" b="1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Find	the</a:t>
            </a:r>
            <a:r>
              <a:rPr sz="3200" b="1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offset		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that </a:t>
            </a:r>
            <a:r>
              <a:rPr sz="3200" b="1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maximizes</a:t>
            </a:r>
            <a:r>
              <a:rPr sz="3200" b="1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3200" b="1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similarities</a:t>
            </a:r>
            <a:r>
              <a:rPr sz="3200" b="1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3200" b="1" spc="-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the </a:t>
            </a:r>
            <a:r>
              <a:rPr sz="3200" b="1" spc="-10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corresponding	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intensity	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values</a:t>
            </a:r>
            <a:endParaRPr sz="320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2900">
              <a:latin typeface="Verdana"/>
              <a:cs typeface="Verdana"/>
            </a:endParaRPr>
          </a:p>
          <a:p>
            <a:pPr marL="297180" algn="ctr"/>
            <a:r>
              <a:rPr sz="2800" b="1" spc="-5" dirty="0">
                <a:latin typeface="Verdana"/>
                <a:cs typeface="Verdana"/>
              </a:rPr>
              <a:t>How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to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quantify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“similarity”?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225" y="1975187"/>
            <a:ext cx="3694039" cy="905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4292" y="3419429"/>
            <a:ext cx="4229972" cy="4360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401537" y="1545946"/>
            <a:ext cx="3587115" cy="2649220"/>
            <a:chOff x="6031524" y="1545946"/>
            <a:chExt cx="3587115" cy="2649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524" y="1545946"/>
              <a:ext cx="3586880" cy="2648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90168" y="2653372"/>
              <a:ext cx="564515" cy="551180"/>
            </a:xfrm>
            <a:custGeom>
              <a:avLst/>
              <a:gdLst/>
              <a:ahLst/>
              <a:cxnLst/>
              <a:rect l="l" t="t" r="r" b="b"/>
              <a:pathLst>
                <a:path w="564515" h="551180">
                  <a:moveTo>
                    <a:pt x="191033" y="361746"/>
                  </a:moveTo>
                  <a:lnTo>
                    <a:pt x="0" y="361746"/>
                  </a:lnTo>
                  <a:lnTo>
                    <a:pt x="0" y="550748"/>
                  </a:lnTo>
                  <a:lnTo>
                    <a:pt x="191033" y="550748"/>
                  </a:lnTo>
                  <a:lnTo>
                    <a:pt x="191033" y="361746"/>
                  </a:lnTo>
                  <a:close/>
                </a:path>
                <a:path w="564515" h="551180">
                  <a:moveTo>
                    <a:pt x="563968" y="0"/>
                  </a:moveTo>
                  <a:lnTo>
                    <a:pt x="372922" y="0"/>
                  </a:lnTo>
                  <a:lnTo>
                    <a:pt x="372922" y="189014"/>
                  </a:lnTo>
                  <a:lnTo>
                    <a:pt x="563968" y="189014"/>
                  </a:lnTo>
                  <a:lnTo>
                    <a:pt x="56396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98842" y="4425570"/>
            <a:ext cx="863048" cy="4996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773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Typical</a:t>
            </a:r>
            <a:r>
              <a:rPr spc="-15" dirty="0"/>
              <a:t> </a:t>
            </a:r>
            <a:r>
              <a:rPr dirty="0"/>
              <a:t>Measures</a:t>
            </a:r>
            <a:r>
              <a:rPr spc="-10" dirty="0"/>
              <a:t> </a:t>
            </a:r>
            <a:r>
              <a:rPr spc="-5" dirty="0"/>
              <a:t>of Similarity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0" y="1601354"/>
            <a:ext cx="7454900" cy="513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Sum</a:t>
            </a:r>
            <a:r>
              <a:rPr sz="3200" spc="-5" dirty="0">
                <a:latin typeface="Verdana"/>
                <a:cs typeface="Verdana"/>
              </a:rPr>
              <a:t> of squared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differences </a:t>
            </a:r>
            <a:r>
              <a:rPr sz="3200" dirty="0">
                <a:latin typeface="Verdana"/>
                <a:cs typeface="Verdana"/>
              </a:rPr>
              <a:t>(SSD)</a:t>
            </a:r>
            <a:endParaRPr sz="3200">
              <a:latin typeface="Verdana"/>
              <a:cs typeface="Verdana"/>
            </a:endParaRPr>
          </a:p>
          <a:p>
            <a:pPr>
              <a:spcBef>
                <a:spcPts val="35"/>
              </a:spcBef>
              <a:buClr>
                <a:srgbClr val="9A0000"/>
              </a:buClr>
              <a:buFont typeface="Wingdings"/>
              <a:buChar char=""/>
            </a:pPr>
            <a:endParaRPr sz="5750">
              <a:latin typeface="Verdana"/>
              <a:cs typeface="Verdana"/>
            </a:endParaRPr>
          </a:p>
          <a:p>
            <a:pPr marL="355600" indent="-342900">
              <a:spcBef>
                <a:spcPts val="5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Sum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of absolute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differences </a:t>
            </a:r>
            <a:r>
              <a:rPr sz="3200" dirty="0">
                <a:latin typeface="Verdana"/>
                <a:cs typeface="Verdana"/>
              </a:rPr>
              <a:t>(SAD)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9A0000"/>
              </a:buClr>
              <a:buFont typeface="Wingdings"/>
              <a:buChar char=""/>
            </a:pPr>
            <a:endParaRPr sz="3900">
              <a:latin typeface="Verdana"/>
              <a:cs typeface="Verdana"/>
            </a:endParaRPr>
          </a:p>
          <a:p>
            <a:pPr marL="355600" indent="-342900">
              <a:spcBef>
                <a:spcPts val="2420"/>
              </a:spcBef>
              <a:buClr>
                <a:srgbClr val="9A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Maximum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of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differences</a:t>
            </a:r>
            <a:endParaRPr sz="320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5750">
              <a:latin typeface="Verdana"/>
              <a:cs typeface="Verdana"/>
            </a:endParaRPr>
          </a:p>
          <a:p>
            <a:pPr marL="837565" marR="33020" indent="-406400">
              <a:lnSpc>
                <a:spcPts val="3800"/>
              </a:lnSpc>
              <a:tabLst>
                <a:tab pos="1193165" algn="l"/>
                <a:tab pos="1405255" algn="l"/>
                <a:tab pos="4953635" algn="l"/>
              </a:tabLst>
            </a:pP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No	invariance</a:t>
            </a:r>
            <a:r>
              <a:rPr sz="3200" b="1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against</a:t>
            </a:r>
            <a:r>
              <a:rPr sz="3200" b="1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changes </a:t>
            </a:r>
            <a:r>
              <a:rPr sz="3200" b="1" spc="-10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in	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brightness</a:t>
            </a:r>
            <a:r>
              <a:rPr sz="3200" b="1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800000"/>
                </a:solidFill>
                <a:latin typeface="Verdana"/>
                <a:cs typeface="Verdana"/>
              </a:rPr>
              <a:t>and	</a:t>
            </a:r>
            <a:r>
              <a:rPr sz="3200" b="1" spc="-5" dirty="0">
                <a:solidFill>
                  <a:srgbClr val="800000"/>
                </a:solidFill>
                <a:latin typeface="Verdana"/>
                <a:cs typeface="Verdana"/>
              </a:rPr>
              <a:t>contrast!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9211" y="2235486"/>
            <a:ext cx="4432470" cy="7992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008" y="3594385"/>
            <a:ext cx="4323474" cy="7992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1396" y="5050917"/>
            <a:ext cx="4377963" cy="4911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451" y="763154"/>
            <a:ext cx="684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07560" algn="l"/>
              </a:tabLst>
            </a:pPr>
            <a:r>
              <a:rPr spc="-5" dirty="0"/>
              <a:t>Cross</a:t>
            </a:r>
            <a:r>
              <a:rPr spc="20" dirty="0"/>
              <a:t> </a:t>
            </a:r>
            <a:r>
              <a:rPr spc="-5" dirty="0"/>
              <a:t>Correlation	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1451" y="1601354"/>
            <a:ext cx="8308975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3891279" algn="l"/>
                <a:tab pos="3927475" algn="l"/>
                <a:tab pos="4292600" algn="l"/>
                <a:tab pos="5676265" algn="l"/>
                <a:tab pos="6724650" algn="l"/>
              </a:tabLst>
            </a:pPr>
            <a:r>
              <a:rPr sz="3200" spc="-5" dirty="0">
                <a:latin typeface="Verdana"/>
                <a:cs typeface="Verdana"/>
              </a:rPr>
              <a:t>Best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estimate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of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the	offset		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given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by </a:t>
            </a:r>
            <a:r>
              <a:rPr sz="3200" dirty="0">
                <a:latin typeface="Verdana"/>
                <a:cs typeface="Verdana"/>
              </a:rPr>
              <a:t>maximizing </a:t>
            </a:r>
            <a:r>
              <a:rPr sz="3200" spc="-5" dirty="0">
                <a:latin typeface="Verdana"/>
                <a:cs typeface="Verdana"/>
              </a:rPr>
              <a:t>the		cross correlation 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coefficient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over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all	</a:t>
            </a:r>
            <a:r>
              <a:rPr sz="3200" spc="-5" dirty="0">
                <a:latin typeface="Verdana"/>
                <a:cs typeface="Verdana"/>
              </a:rPr>
              <a:t>possible	locations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601" y="5184705"/>
            <a:ext cx="5086557" cy="11952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2991" y="3815679"/>
            <a:ext cx="5639171" cy="5636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0841" y="1644272"/>
            <a:ext cx="863050" cy="4996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67692" y="6837744"/>
            <a:ext cx="43714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688</Words>
  <Application>Microsoft Office PowerPoint</Application>
  <PresentationFormat>Custom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Narrow</vt:lpstr>
      <vt:lpstr>Calibri</vt:lpstr>
      <vt:lpstr>Symbol</vt:lpstr>
      <vt:lpstr>Times New Roman</vt:lpstr>
      <vt:lpstr>Verdana</vt:lpstr>
      <vt:lpstr>Wingdings</vt:lpstr>
      <vt:lpstr>Office Theme</vt:lpstr>
      <vt:lpstr>18ECE340T- MACHINE PERCEPTION WITH COGNITION</vt:lpstr>
      <vt:lpstr>Cross Correlation (CC)</vt:lpstr>
      <vt:lpstr>Template Matching</vt:lpstr>
      <vt:lpstr>Template Matching</vt:lpstr>
      <vt:lpstr>Principle</vt:lpstr>
      <vt:lpstr>Assumptions</vt:lpstr>
      <vt:lpstr>Problem Definition</vt:lpstr>
      <vt:lpstr>Typical Measures of Similarity</vt:lpstr>
      <vt:lpstr>Cross Correlation Function</vt:lpstr>
      <vt:lpstr>Normalized Cross Correlation</vt:lpstr>
      <vt:lpstr>Normalized Cross Correlation</vt:lpstr>
      <vt:lpstr>Normalized Cross Correlation</vt:lpstr>
      <vt:lpstr>PowerPoint Presentation</vt:lpstr>
      <vt:lpstr>Search Strategies</vt:lpstr>
      <vt:lpstr>Example</vt:lpstr>
      <vt:lpstr>Example</vt:lpstr>
      <vt:lpstr>Example</vt:lpstr>
      <vt:lpstr>Example</vt:lpstr>
      <vt:lpstr>Example</vt:lpstr>
      <vt:lpstr>Basic Cross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Correlation (CC)</dc:title>
  <dc:creator>Vimala</dc:creator>
  <cp:lastModifiedBy>Susila M</cp:lastModifiedBy>
  <cp:revision>4</cp:revision>
  <dcterms:created xsi:type="dcterms:W3CDTF">2021-09-28T14:50:07Z</dcterms:created>
  <dcterms:modified xsi:type="dcterms:W3CDTF">2022-10-06T18:33:09Z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PDFium</vt:lpwstr>
  </property>
  <property fmtid="{D5CDD505-2E9C-101B-9397-08002B2CF9AE}" pid="4" name="LastSaved">
    <vt:filetime>2021-09-28T00:00:00Z</vt:filetime>
  </property>
</Properties>
</file>