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Ubuntu Mono" panose="020B0604020202020204" charset="0"/>
      <p:regular r:id="rId17"/>
      <p:bold r:id="rId18"/>
      <p:italic r:id="rId19"/>
      <p:boldItalic r:id="rId20"/>
    </p:embeddedFont>
    <p:embeddedFont>
      <p:font typeface="Bookman Old Style" panose="02050604050505020204" pitchFamily="18" charset="0"/>
      <p:regular r:id="rId21"/>
      <p:bold r:id="rId22"/>
      <p:italic r:id="rId23"/>
      <p:boldItalic r:id="rId24"/>
    </p:embeddedFont>
    <p:embeddedFont>
      <p:font typeface="Oi" panose="020B0604020202020204" charset="0"/>
      <p:regular r:id="rId25"/>
    </p:embeddedFont>
    <p:embeddedFont>
      <p:font typeface="EB Garamond"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Open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oKvRwCzxpvAYhq27irLqTTx9Y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821"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5183188" y="987425"/>
            <a:ext cx="6172200" cy="4873625"/>
          </a:xfrm>
          <a:prstGeom prst="rect">
            <a:avLst/>
          </a:prstGeom>
          <a:noFill/>
          <a:ln>
            <a:noFill/>
          </a:ln>
        </p:spPr>
      </p:sp>
      <p:sp>
        <p:nvSpPr>
          <p:cNvPr id="68" name="Google Shape;6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493520" y="2072641"/>
            <a:ext cx="9723120" cy="274319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900" dirty="0" smtClean="0">
                <a:solidFill>
                  <a:schemeClr val="tx1"/>
                </a:solidFill>
              </a:rPr>
              <a:t>UNIT-IV</a:t>
            </a:r>
            <a:br>
              <a:rPr lang="en-US" sz="4900" dirty="0" smtClean="0">
                <a:solidFill>
                  <a:schemeClr val="tx1"/>
                </a:solidFill>
              </a:rPr>
            </a:br>
            <a:r>
              <a:rPr lang="en-US" sz="4900" dirty="0" smtClean="0">
                <a:solidFill>
                  <a:srgbClr val="FF0000"/>
                </a:solidFill>
              </a:rPr>
              <a:t>Big </a:t>
            </a:r>
            <a:r>
              <a:rPr lang="en-US" sz="4900" dirty="0">
                <a:solidFill>
                  <a:srgbClr val="FF0000"/>
                </a:solidFill>
              </a:rPr>
              <a:t>Data and Application Hyper Virtualization for Instant CSPF, use Cases for Input Traffic Monitoring, </a:t>
            </a:r>
            <a:br>
              <a:rPr lang="en-US" sz="4900" dirty="0">
                <a:solidFill>
                  <a:srgbClr val="FF0000"/>
                </a:solidFill>
              </a:rPr>
            </a:br>
            <a:r>
              <a:rPr lang="en-US" sz="4900" dirty="0">
                <a:solidFill>
                  <a:srgbClr val="FF0000"/>
                </a:solidFill>
              </a:rPr>
              <a:t>Classification, and Triggered Action </a:t>
            </a:r>
            <a:r>
              <a:rPr lang="en-US" dirty="0"/>
              <a:t/>
            </a:r>
            <a:br>
              <a:rPr lang="en-US" dirty="0"/>
            </a:br>
            <a:endParaRPr dirty="0"/>
          </a:p>
        </p:txBody>
      </p:sp>
      <p:sp>
        <p:nvSpPr>
          <p:cNvPr id="89" name="Google Shape;89;p1"/>
          <p:cNvSpPr txBox="1">
            <a:spLocks noGrp="1"/>
          </p:cNvSpPr>
          <p:nvPr>
            <p:ph type="subTitle" idx="1"/>
          </p:nvPr>
        </p:nvSpPr>
        <p:spPr>
          <a:xfrm>
            <a:off x="5791200" y="5638800"/>
            <a:ext cx="6400800" cy="914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888888"/>
              </a:buClr>
              <a:buSzPts val="3200"/>
              <a:buNone/>
            </a:pPr>
            <a:r>
              <a:rPr lang="en-US" dirty="0"/>
              <a:t>Ref. 2, Ch.10 (Page. 295 to Page 298)</a:t>
            </a:r>
            <a:endParaRPr dirty="0"/>
          </a:p>
          <a:p>
            <a:pPr marL="0" lvl="0" indent="0" algn="ctr" rtl="0">
              <a:lnSpc>
                <a:spcPct val="90000"/>
              </a:lnSpc>
              <a:spcBef>
                <a:spcPts val="640"/>
              </a:spcBef>
              <a:spcAft>
                <a:spcPts val="0"/>
              </a:spcAft>
              <a:buClr>
                <a:srgbClr val="888888"/>
              </a:buClr>
              <a:buSzPts val="3200"/>
              <a:buNone/>
            </a:pPr>
            <a:r>
              <a:rPr lang="en-US" dirty="0"/>
              <a:t>Ref. 2, Ch.12 (Page. 321 to Page 335)</a:t>
            </a:r>
            <a:endParaRPr dirty="0"/>
          </a:p>
          <a:p>
            <a:pPr marL="0" lvl="0" indent="0" algn="ctr" rtl="0">
              <a:lnSpc>
                <a:spcPct val="90000"/>
              </a:lnSpc>
              <a:spcBef>
                <a:spcPts val="640"/>
              </a:spcBef>
              <a:spcAft>
                <a:spcPts val="0"/>
              </a:spcAft>
              <a:buClr>
                <a:srgbClr val="888888"/>
              </a:buClr>
              <a:buSzPts val="3200"/>
              <a:buNone/>
            </a:pPr>
            <a:endParaRPr dirty="0"/>
          </a:p>
          <a:p>
            <a:pPr marL="0" lvl="0" indent="0" algn="ctr" rtl="0">
              <a:lnSpc>
                <a:spcPct val="90000"/>
              </a:lnSpc>
              <a:spcBef>
                <a:spcPts val="640"/>
              </a:spcBef>
              <a:spcAft>
                <a:spcPts val="0"/>
              </a:spcAft>
              <a:buClr>
                <a:srgbClr val="888888"/>
              </a:buClr>
              <a:buSzPts val="3200"/>
              <a:buNone/>
            </a:pPr>
            <a:endParaRPr dirty="0"/>
          </a:p>
        </p:txBody>
      </p:sp>
      <p:sp>
        <p:nvSpPr>
          <p:cNvPr id="4" name="Rectangle 3"/>
          <p:cNvSpPr/>
          <p:nvPr/>
        </p:nvSpPr>
        <p:spPr>
          <a:xfrm>
            <a:off x="3663315" y="392431"/>
            <a:ext cx="5072063" cy="85725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400" b="1" dirty="0">
                <a:solidFill>
                  <a:schemeClr val="bg1"/>
                </a:solidFill>
                <a:latin typeface="Bookman Old Style" pitchFamily="18" charset="0"/>
              </a:rPr>
              <a:t>SESSION </a:t>
            </a:r>
            <a:r>
              <a:rPr lang="en-US" sz="4400" b="1" dirty="0" smtClean="0">
                <a:solidFill>
                  <a:schemeClr val="bg1"/>
                </a:solidFill>
                <a:latin typeface="Bookman Old Style" pitchFamily="18" charset="0"/>
              </a:rPr>
              <a:t>9</a:t>
            </a:r>
            <a:endParaRPr lang="en-US" sz="4400" b="1" dirty="0">
              <a:solidFill>
                <a:schemeClr val="bg1"/>
              </a:solidFill>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Open Sans"/>
              <a:buNone/>
            </a:pPr>
            <a:r>
              <a:rPr lang="en-US" sz="3200" b="0" i="0" u="none" strike="noStrike" dirty="0">
                <a:solidFill>
                  <a:srgbClr val="FF0000"/>
                </a:solidFill>
                <a:latin typeface="Open Sans"/>
                <a:ea typeface="Open Sans"/>
                <a:cs typeface="Open Sans"/>
                <a:sym typeface="Open Sans"/>
              </a:rPr>
              <a:t>Use Cases for Input Traffic Monitoring, Classification, and Triggered Actions</a:t>
            </a:r>
            <a:endParaRPr sz="6600" dirty="0">
              <a:solidFill>
                <a:srgbClr val="FF0000"/>
              </a:solidFill>
            </a:endParaRPr>
          </a:p>
        </p:txBody>
      </p:sp>
      <p:sp>
        <p:nvSpPr>
          <p:cNvPr id="149" name="Google Shape;149;p10"/>
          <p:cNvSpPr txBox="1">
            <a:spLocks noGrp="1"/>
          </p:cNvSpPr>
          <p:nvPr>
            <p:ph type="body" idx="1"/>
          </p:nvPr>
        </p:nvSpPr>
        <p:spPr>
          <a:xfrm>
            <a:off x="838200" y="1508760"/>
            <a:ext cx="11079480" cy="4922520"/>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ts val="18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The general premise is one of interception or detection of some traffic pattern somewhere in the network—often at the edge or access point—that then results in one or more triggered actions. The action or actions can vary and be quite robust: from as simple as dropping incoming packets or as complex as triggering a query to a radius server or an HTTP redirection.</a:t>
            </a:r>
            <a:endParaRPr sz="2000" dirty="0">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chemeClr val="dk1"/>
              </a:buClr>
              <a:buSzPts val="1800"/>
              <a:buNone/>
            </a:pPr>
            <a:r>
              <a:rPr lang="en-US" sz="2000" b="1" i="0" u="none" strike="noStrike" dirty="0">
                <a:latin typeface="Times New Roman" panose="02020603050405020304" pitchFamily="18" charset="0"/>
                <a:ea typeface="Open Sans"/>
                <a:cs typeface="Times New Roman" panose="02020603050405020304" pitchFamily="18" charset="0"/>
                <a:sym typeface="Open Sans"/>
              </a:rPr>
              <a:t>The Firewall:</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1800"/>
              <a:buChar char="•"/>
            </a:pPr>
            <a:r>
              <a:rPr lang="en-US" sz="2000" b="1" i="1" u="none" strike="noStrike" dirty="0">
                <a:solidFill>
                  <a:srgbClr val="002060"/>
                </a:solidFill>
                <a:latin typeface="Times New Roman" panose="02020603050405020304" pitchFamily="18" charset="0"/>
                <a:ea typeface="EB Garamond"/>
                <a:cs typeface="Times New Roman" panose="02020603050405020304" pitchFamily="18" charset="0"/>
                <a:sym typeface="EB Garamond"/>
              </a:rPr>
              <a:t>At its heart, a firewall is a system comprised of an input traffic pattern-matching engine populated with a set of classification rules to match input traffic on</a:t>
            </a:r>
            <a:r>
              <a:rPr lang="en-US" sz="2000" b="0" i="0" u="none" strike="noStrike" dirty="0">
                <a:latin typeface="Times New Roman" panose="02020603050405020304" pitchFamily="18" charset="0"/>
                <a:ea typeface="EB Garamond"/>
                <a:cs typeface="Times New Roman" panose="02020603050405020304" pitchFamily="18" charset="0"/>
                <a:sym typeface="EB Garamond"/>
              </a:rPr>
              <a:t>. Classification rules range in capability from quite simplistic and primitive, to complex regular expressions.</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18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In all cases, each classification rule has a corresponding action that is taken by the engine based on a positive match of the classification rule.</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18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the basic function of a firewall</a:t>
            </a:r>
            <a:r>
              <a:rPr lang="en-US" sz="2000" dirty="0">
                <a:latin typeface="Times New Roman" panose="02020603050405020304" pitchFamily="18" charset="0"/>
                <a:ea typeface="EB Garamond"/>
                <a:cs typeface="Times New Roman" panose="02020603050405020304" pitchFamily="18" charset="0"/>
                <a:sym typeface="EB Garamond"/>
              </a:rPr>
              <a:t> </a:t>
            </a:r>
            <a:r>
              <a:rPr lang="en-US" sz="2000" b="0" i="0" u="none" strike="noStrike" dirty="0">
                <a:latin typeface="Times New Roman" panose="02020603050405020304" pitchFamily="18" charset="0"/>
                <a:ea typeface="EB Garamond"/>
                <a:cs typeface="Times New Roman" panose="02020603050405020304" pitchFamily="18" charset="0"/>
                <a:sym typeface="EB Garamond"/>
              </a:rPr>
              <a:t>is to pattern match input traffic, and take an action. The action, incidentally, can be as input to another rule, which might result in recursive or iterative rule triggers and processing.</a:t>
            </a:r>
            <a:endParaRPr sz="20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18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In effect, the firewall rules become almost their own programming language.</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11"/>
          <p:cNvSpPr txBox="1">
            <a:spLocks noGrp="1"/>
          </p:cNvSpPr>
          <p:nvPr>
            <p:ph type="body" idx="1"/>
          </p:nvPr>
        </p:nvSpPr>
        <p:spPr>
          <a:xfrm>
            <a:off x="548640" y="697865"/>
            <a:ext cx="5181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ct val="100000"/>
              <a:buChar char="•"/>
            </a:pPr>
            <a:r>
              <a:rPr lang="en-US" sz="18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Let’s investigate how firewall classification rules can be specified, as well as the resulting actions.</a:t>
            </a:r>
            <a:endParaRPr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rgbClr val="000000"/>
              </a:buClr>
              <a:buSzPct val="100000"/>
              <a:buChar char="•"/>
            </a:pPr>
            <a:r>
              <a:rPr lang="en-US" sz="18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 As mentioned earlier, at their heart, firewall rules are a 2-tuple consisting of {&lt;input pattern&gt;, &lt;action&gt;}. </a:t>
            </a:r>
            <a:r>
              <a:rPr lang="en-US" sz="1800" b="1"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A firewall typically stores the rules in an array format, numbering each rule sequentially</a:t>
            </a:r>
            <a:r>
              <a:rPr lang="en-US" sz="18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 </a:t>
            </a:r>
            <a:r>
              <a:rPr lang="en-US" sz="1800" b="0" i="0" u="none" strike="noStrike" dirty="0">
                <a:solidFill>
                  <a:srgbClr val="9A0000"/>
                </a:solidFill>
                <a:latin typeface="Times New Roman" panose="02020603050405020304" pitchFamily="18" charset="0"/>
                <a:ea typeface="EB Garamond"/>
                <a:cs typeface="Times New Roman" panose="02020603050405020304" pitchFamily="18" charset="0"/>
                <a:sym typeface="EB Garamond"/>
              </a:rPr>
              <a:t>Figure </a:t>
            </a:r>
            <a:r>
              <a:rPr lang="en-US" sz="18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illustrates this basic concept.</a:t>
            </a:r>
            <a:endParaRPr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1800" b="0" i="0" u="none" strike="noStrike" dirty="0">
                <a:latin typeface="Times New Roman" panose="02020603050405020304" pitchFamily="18" charset="0"/>
                <a:ea typeface="EB Garamond"/>
                <a:cs typeface="Times New Roman" panose="02020603050405020304" pitchFamily="18" charset="0"/>
                <a:sym typeface="EB Garamond"/>
              </a:rPr>
              <a:t>The match-action rule can be something as simple as “allow all” or “deny from any interface &lt;n&gt;” which would either forward any matching traffic or drop all incoming traffic on interface </a:t>
            </a:r>
            <a:r>
              <a:rPr lang="en-US" sz="1800" b="0" i="1" u="none" strike="noStrike" dirty="0">
                <a:latin typeface="Times New Roman" panose="02020603050405020304" pitchFamily="18" charset="0"/>
                <a:ea typeface="Oi"/>
                <a:cs typeface="Times New Roman" panose="02020603050405020304" pitchFamily="18" charset="0"/>
                <a:sym typeface="Oi"/>
              </a:rPr>
              <a:t>n</a:t>
            </a:r>
            <a:r>
              <a:rPr lang="en-US" sz="1800" b="0" i="0" u="none" strike="noStrike" dirty="0">
                <a:latin typeface="Times New Roman" panose="02020603050405020304" pitchFamily="18" charset="0"/>
                <a:ea typeface="EB Garamond"/>
                <a:cs typeface="Times New Roman" panose="02020603050405020304" pitchFamily="18" charset="0"/>
                <a:sym typeface="EB Garamond"/>
              </a:rPr>
              <a:t>, respectively. Or they can be as complex as </a:t>
            </a:r>
            <a:r>
              <a:rPr lang="en-US" sz="1800" b="1" i="0" u="none" strike="noStrike" dirty="0">
                <a:latin typeface="Times New Roman" panose="02020603050405020304" pitchFamily="18" charset="0"/>
                <a:ea typeface="EB Garamond"/>
                <a:cs typeface="Times New Roman" panose="02020603050405020304" pitchFamily="18" charset="0"/>
                <a:sym typeface="EB Garamond"/>
              </a:rPr>
              <a:t>matching multiple pattern fields within incoming packets, such as filtering on TCP port ranges, </a:t>
            </a:r>
            <a:r>
              <a:rPr lang="en-US" sz="1800" b="0" i="0" u="none" strike="noStrike" dirty="0">
                <a:latin typeface="Times New Roman" panose="02020603050405020304" pitchFamily="18" charset="0"/>
                <a:ea typeface="EB Garamond"/>
                <a:cs typeface="Times New Roman" panose="02020603050405020304" pitchFamily="18" charset="0"/>
                <a:sym typeface="EB Garamond"/>
              </a:rPr>
              <a:t>“drop from any ipv4 TCP PORT 61000:65095”. </a:t>
            </a:r>
            <a:endParaRPr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1800" b="0" i="0" u="none" strike="noStrike" dirty="0">
                <a:latin typeface="Times New Roman" panose="02020603050405020304" pitchFamily="18" charset="0"/>
                <a:ea typeface="EB Garamond"/>
                <a:cs typeface="Times New Roman" panose="02020603050405020304" pitchFamily="18" charset="0"/>
                <a:sym typeface="EB Garamond"/>
              </a:rPr>
              <a:t>Match-action rules can be then chained together to form more complex actions, too. For example, you could jump to a matching rule group if input traffic matched a certain pattern as in, “ACCEPT from 192.168.1.0/24 to Interface eth0 –j GOOD-DMZ”. In that example, you would jump to another set of rules defined in the “GOOD-DMZ” rule group.</a:t>
            </a:r>
            <a:endParaRPr dirty="0">
              <a:latin typeface="Times New Roman" panose="02020603050405020304" pitchFamily="18" charset="0"/>
              <a:cs typeface="Times New Roman" panose="02020603050405020304" pitchFamily="18" charset="0"/>
            </a:endParaRPr>
          </a:p>
        </p:txBody>
      </p:sp>
      <p:pic>
        <p:nvPicPr>
          <p:cNvPr id="156" name="Google Shape;156;p11"/>
          <p:cNvPicPr preferRelativeResize="0">
            <a:picLocks noGrp="1"/>
          </p:cNvPicPr>
          <p:nvPr>
            <p:ph type="body" idx="2"/>
          </p:nvPr>
        </p:nvPicPr>
        <p:blipFill rotWithShape="1">
          <a:blip r:embed="rId3">
            <a:alphaModFix/>
          </a:blip>
          <a:srcRect/>
          <a:stretch/>
        </p:blipFill>
        <p:spPr>
          <a:xfrm>
            <a:off x="5730240" y="1690689"/>
            <a:ext cx="5791199" cy="31573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Deploying physical and virtual firewall network services</a:t>
            </a:r>
            <a:endParaRPr dirty="0"/>
          </a:p>
        </p:txBody>
      </p:sp>
      <p:sp>
        <p:nvSpPr>
          <p:cNvPr id="162" name="Google Shape;162;p12"/>
          <p:cNvSpPr txBox="1">
            <a:spLocks noGrp="1"/>
          </p:cNvSpPr>
          <p:nvPr>
            <p:ph type="body" idx="1"/>
          </p:nvPr>
        </p:nvSpPr>
        <p:spPr>
          <a:xfrm>
            <a:off x="838200" y="1825625"/>
            <a:ext cx="5793034"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2000" b="0" i="0" u="none" strike="noStrike" dirty="0">
                <a:latin typeface="EB Garamond"/>
                <a:ea typeface="EB Garamond"/>
                <a:cs typeface="EB Garamond"/>
                <a:sym typeface="EB Garamond"/>
              </a:rPr>
              <a:t>Notice the mixture of real and virtual firewall services deployed in the network.</a:t>
            </a:r>
            <a:endParaRPr sz="3200" dirty="0"/>
          </a:p>
          <a:p>
            <a:pPr marL="228600" lvl="0" indent="-228600" algn="just" rtl="0">
              <a:lnSpc>
                <a:spcPct val="90000"/>
              </a:lnSpc>
              <a:spcBef>
                <a:spcPts val="1000"/>
              </a:spcBef>
              <a:spcAft>
                <a:spcPts val="0"/>
              </a:spcAft>
              <a:buClr>
                <a:schemeClr val="dk1"/>
              </a:buClr>
              <a:buSzPts val="1800"/>
              <a:buChar char="•"/>
            </a:pPr>
            <a:r>
              <a:rPr lang="en-US" sz="2000" b="1" i="1" u="none" strike="noStrike" dirty="0">
                <a:solidFill>
                  <a:srgbClr val="002060"/>
                </a:solidFill>
                <a:latin typeface="EB Garamond"/>
                <a:ea typeface="EB Garamond"/>
                <a:cs typeface="EB Garamond"/>
                <a:sym typeface="EB Garamond"/>
              </a:rPr>
              <a:t>placement of a virtual firewall on a physical system that is already well-loaded, either in terms of CPU processing or packet processing on its input interfaces, can also result in delay or even packet loss.</a:t>
            </a:r>
            <a:endParaRPr sz="3200" b="1" i="1" dirty="0">
              <a:solidFill>
                <a:srgbClr val="002060"/>
              </a:solidFill>
            </a:endParaRPr>
          </a:p>
          <a:p>
            <a:pPr marL="228600" lvl="0" indent="-228600" algn="just" rtl="0">
              <a:lnSpc>
                <a:spcPct val="90000"/>
              </a:lnSpc>
              <a:spcBef>
                <a:spcPts val="1000"/>
              </a:spcBef>
              <a:spcAft>
                <a:spcPts val="0"/>
              </a:spcAft>
              <a:buClr>
                <a:schemeClr val="dk1"/>
              </a:buClr>
              <a:buSzPts val="1800"/>
              <a:buChar char="•"/>
            </a:pPr>
            <a:r>
              <a:rPr lang="en-US" sz="2000" b="0" i="0" u="none" strike="noStrike" dirty="0">
                <a:latin typeface="EB Garamond"/>
                <a:ea typeface="EB Garamond"/>
                <a:cs typeface="EB Garamond"/>
                <a:sym typeface="EB Garamond"/>
              </a:rPr>
              <a:t>A final twist on the virtualization of firewall services is to </a:t>
            </a:r>
            <a:r>
              <a:rPr lang="en-US" sz="2000" b="1" i="0" u="none" strike="noStrike" dirty="0">
                <a:solidFill>
                  <a:srgbClr val="002060"/>
                </a:solidFill>
                <a:latin typeface="EB Garamond"/>
                <a:ea typeface="EB Garamond"/>
                <a:cs typeface="EB Garamond"/>
                <a:sym typeface="EB Garamond"/>
              </a:rPr>
              <a:t>add centralized control of the firewall service itself</a:t>
            </a:r>
            <a:r>
              <a:rPr lang="en-US" sz="2000" b="0" i="0" u="none" strike="noStrike" dirty="0">
                <a:latin typeface="EB Garamond"/>
                <a:ea typeface="EB Garamond"/>
                <a:cs typeface="EB Garamond"/>
                <a:sym typeface="EB Garamond"/>
              </a:rPr>
              <a:t>. This can be implemented as a combination of centralized control of not only the service (and the virtual machine in which it lives), but also the actual firewall rules that are used to drive the pattern matching function of the firewall.</a:t>
            </a:r>
            <a:endParaRPr sz="3200" dirty="0"/>
          </a:p>
        </p:txBody>
      </p:sp>
      <p:pic>
        <p:nvPicPr>
          <p:cNvPr id="163" name="Google Shape;163;p12"/>
          <p:cNvPicPr preferRelativeResize="0">
            <a:picLocks noGrp="1"/>
          </p:cNvPicPr>
          <p:nvPr>
            <p:ph type="body" idx="2"/>
          </p:nvPr>
        </p:nvPicPr>
        <p:blipFill rotWithShape="1">
          <a:blip r:embed="rId3">
            <a:alphaModFix/>
          </a:blip>
          <a:srcRect/>
          <a:stretch/>
        </p:blipFill>
        <p:spPr>
          <a:xfrm>
            <a:off x="6631234" y="2112445"/>
            <a:ext cx="4636394" cy="28011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1524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Open Sans"/>
              <a:buNone/>
            </a:pPr>
            <a:r>
              <a:rPr lang="en-US" sz="3200" b="0" i="0" u="none" strike="noStrike" dirty="0">
                <a:latin typeface="Open Sans"/>
                <a:ea typeface="Open Sans"/>
                <a:cs typeface="Open Sans"/>
                <a:sym typeface="Open Sans"/>
              </a:rPr>
              <a:t>Intrusion Detection/Threat Mitigation</a:t>
            </a:r>
            <a:endParaRPr sz="6600" dirty="0"/>
          </a:p>
        </p:txBody>
      </p:sp>
      <p:sp>
        <p:nvSpPr>
          <p:cNvPr id="169" name="Google Shape;169;p13"/>
          <p:cNvSpPr txBox="1">
            <a:spLocks noGrp="1"/>
          </p:cNvSpPr>
          <p:nvPr>
            <p:ph type="body" idx="1"/>
          </p:nvPr>
        </p:nvSpPr>
        <p:spPr>
          <a:xfrm>
            <a:off x="548640" y="1034435"/>
            <a:ext cx="568452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2000" b="0" i="0" u="none" strike="noStrike" dirty="0">
                <a:latin typeface="EB Garamond"/>
                <a:ea typeface="EB Garamond"/>
                <a:cs typeface="EB Garamond"/>
                <a:sym typeface="EB Garamond"/>
              </a:rPr>
              <a:t>Generic rules that do flow forwarding based on IP source and destination prefixes.</a:t>
            </a:r>
            <a:endParaRPr sz="3200" dirty="0"/>
          </a:p>
          <a:p>
            <a:pPr marL="228600" lvl="0" indent="-228600" algn="just" rtl="0">
              <a:lnSpc>
                <a:spcPct val="90000"/>
              </a:lnSpc>
              <a:spcBef>
                <a:spcPts val="1000"/>
              </a:spcBef>
              <a:spcAft>
                <a:spcPts val="0"/>
              </a:spcAft>
              <a:buClr>
                <a:schemeClr val="dk1"/>
              </a:buClr>
              <a:buSzPts val="1800"/>
              <a:buChar char="•"/>
            </a:pPr>
            <a:r>
              <a:rPr lang="en-US" sz="2000" b="0" i="0" u="none" strike="noStrike" dirty="0" smtClean="0">
                <a:latin typeface="EB Garamond"/>
                <a:ea typeface="EB Garamond"/>
                <a:cs typeface="EB Garamond"/>
                <a:sym typeface="EB Garamond"/>
              </a:rPr>
              <a:t>More </a:t>
            </a:r>
            <a:r>
              <a:rPr lang="en-US" sz="2000" b="0" i="0" u="none" strike="noStrike" dirty="0">
                <a:latin typeface="EB Garamond"/>
                <a:ea typeface="EB Garamond"/>
                <a:cs typeface="EB Garamond"/>
                <a:sym typeface="EB Garamond"/>
              </a:rPr>
              <a:t>granular (i.e., longer match and higher preference) for specific and approved flows between these sources and destinations.</a:t>
            </a:r>
            <a:endParaRPr sz="3200" dirty="0"/>
          </a:p>
          <a:p>
            <a:pPr marL="228600" lvl="0" indent="-228600" algn="just" rtl="0">
              <a:lnSpc>
                <a:spcPct val="90000"/>
              </a:lnSpc>
              <a:spcBef>
                <a:spcPts val="1000"/>
              </a:spcBef>
              <a:spcAft>
                <a:spcPts val="0"/>
              </a:spcAft>
              <a:buClr>
                <a:schemeClr val="dk1"/>
              </a:buClr>
              <a:buSzPts val="1800"/>
              <a:buChar char="•"/>
            </a:pPr>
            <a:r>
              <a:rPr lang="en-US" sz="2000" b="0" i="0" u="none" strike="noStrike" dirty="0">
                <a:latin typeface="EB Garamond"/>
                <a:ea typeface="EB Garamond"/>
                <a:cs typeface="EB Garamond"/>
                <a:sym typeface="EB Garamond"/>
              </a:rPr>
              <a:t>A rule handling flow misses (</a:t>
            </a:r>
            <a:r>
              <a:rPr lang="en-US" sz="2000" b="0" i="0" u="none" strike="noStrike" dirty="0">
                <a:latin typeface="Ubuntu Mono"/>
                <a:ea typeface="Ubuntu Mono"/>
                <a:cs typeface="Ubuntu Mono"/>
                <a:sym typeface="Ubuntu Mono"/>
              </a:rPr>
              <a:t>UNKNOWN </a:t>
            </a:r>
            <a:r>
              <a:rPr lang="en-US" sz="2000" b="0" i="0" u="none" strike="noStrike" dirty="0">
                <a:latin typeface="EB Garamond"/>
                <a:ea typeface="EB Garamond"/>
                <a:cs typeface="EB Garamond"/>
                <a:sym typeface="EB Garamond"/>
              </a:rPr>
              <a:t>traffic) with a rule that will create a copy of the packet using an action set like that of the tap application, and forward a miss to the IDS. The IDS software can be doing device profiling flow signature matching and other tasks.</a:t>
            </a:r>
            <a:endParaRPr sz="3200" dirty="0"/>
          </a:p>
          <a:p>
            <a:pPr marL="228600" lvl="0" indent="-228600" algn="just" rtl="0">
              <a:lnSpc>
                <a:spcPct val="90000"/>
              </a:lnSpc>
              <a:spcBef>
                <a:spcPts val="1000"/>
              </a:spcBef>
              <a:spcAft>
                <a:spcPts val="0"/>
              </a:spcAft>
              <a:buClr>
                <a:schemeClr val="dk1"/>
              </a:buClr>
              <a:buSzPts val="1800"/>
              <a:buChar char="•"/>
            </a:pPr>
            <a:r>
              <a:rPr lang="en-US" sz="2000" b="0" i="0" u="none" strike="noStrike" dirty="0" smtClean="0">
                <a:latin typeface="EB Garamond"/>
                <a:ea typeface="EB Garamond"/>
                <a:cs typeface="EB Garamond"/>
                <a:sym typeface="EB Garamond"/>
              </a:rPr>
              <a:t>Depending </a:t>
            </a:r>
            <a:r>
              <a:rPr lang="en-US" sz="2000" b="0" i="0" u="none" strike="noStrike" dirty="0">
                <a:latin typeface="EB Garamond"/>
                <a:ea typeface="EB Garamond"/>
                <a:cs typeface="EB Garamond"/>
                <a:sym typeface="EB Garamond"/>
              </a:rPr>
              <a:t>on the outcome of the analysis, a specific flow entry allowing passage of the traffic can be installed via an API call to the </a:t>
            </a:r>
            <a:r>
              <a:rPr lang="en-US" sz="2000" b="0" i="0" u="none" strike="noStrike" dirty="0" err="1">
                <a:latin typeface="EB Garamond"/>
                <a:ea typeface="EB Garamond"/>
                <a:cs typeface="EB Garamond"/>
                <a:sym typeface="EB Garamond"/>
              </a:rPr>
              <a:t>OpenFlow</a:t>
            </a:r>
            <a:r>
              <a:rPr lang="en-US" sz="2000" b="0" i="0" u="none" strike="noStrike" dirty="0">
                <a:latin typeface="EB Garamond"/>
                <a:ea typeface="EB Garamond"/>
                <a:cs typeface="EB Garamond"/>
                <a:sym typeface="EB Garamond"/>
              </a:rPr>
              <a:t> controller at the interception point or a specific flow entry. The action would be to </a:t>
            </a:r>
            <a:r>
              <a:rPr lang="en-US" sz="2000" b="0" i="0" u="none" strike="noStrike" dirty="0">
                <a:latin typeface="Ubuntu Mono"/>
                <a:ea typeface="Ubuntu Mono"/>
                <a:cs typeface="Ubuntu Mono"/>
                <a:sym typeface="Ubuntu Mono"/>
              </a:rPr>
              <a:t>DROP </a:t>
            </a:r>
            <a:r>
              <a:rPr lang="en-US" sz="2000" b="0" i="0" u="none" strike="noStrike" dirty="0">
                <a:latin typeface="EB Garamond"/>
                <a:ea typeface="EB Garamond"/>
                <a:cs typeface="EB Garamond"/>
                <a:sym typeface="EB Garamond"/>
              </a:rPr>
              <a:t>the flow.</a:t>
            </a:r>
            <a:endParaRPr sz="3200" dirty="0"/>
          </a:p>
          <a:p>
            <a:pPr marL="228600" lvl="0" indent="-228600" algn="just" rtl="0">
              <a:lnSpc>
                <a:spcPct val="90000"/>
              </a:lnSpc>
              <a:spcBef>
                <a:spcPts val="1000"/>
              </a:spcBef>
              <a:spcAft>
                <a:spcPts val="0"/>
              </a:spcAft>
              <a:buClr>
                <a:schemeClr val="dk1"/>
              </a:buClr>
              <a:buSzPts val="1800"/>
              <a:buChar char="•"/>
            </a:pPr>
            <a:r>
              <a:rPr lang="en-US" sz="2000" b="0" i="0" u="none" strike="noStrike" dirty="0">
                <a:latin typeface="EB Garamond"/>
                <a:ea typeface="EB Garamond"/>
                <a:cs typeface="EB Garamond"/>
                <a:sym typeface="EB Garamond"/>
              </a:rPr>
              <a:t>This rule can be installed on the ingress switch(</a:t>
            </a:r>
            <a:r>
              <a:rPr lang="en-US" sz="2000" b="0" i="0" u="none" strike="noStrike" dirty="0" err="1">
                <a:latin typeface="EB Garamond"/>
                <a:ea typeface="EB Garamond"/>
                <a:cs typeface="EB Garamond"/>
                <a:sym typeface="EB Garamond"/>
              </a:rPr>
              <a:t>es</a:t>
            </a:r>
            <a:r>
              <a:rPr lang="en-US" sz="2000" b="0" i="0" u="none" strike="noStrike" dirty="0">
                <a:latin typeface="EB Garamond"/>
                <a:ea typeface="EB Garamond"/>
                <a:cs typeface="EB Garamond"/>
                <a:sym typeface="EB Garamond"/>
              </a:rPr>
              <a:t>).</a:t>
            </a:r>
            <a:endParaRPr sz="3200" dirty="0"/>
          </a:p>
        </p:txBody>
      </p:sp>
      <p:pic>
        <p:nvPicPr>
          <p:cNvPr id="170" name="Google Shape;170;p13"/>
          <p:cNvPicPr preferRelativeResize="0">
            <a:picLocks noGrp="1"/>
          </p:cNvPicPr>
          <p:nvPr>
            <p:ph type="body" idx="2"/>
          </p:nvPr>
        </p:nvPicPr>
        <p:blipFill rotWithShape="1">
          <a:blip r:embed="rId3">
            <a:alphaModFix/>
          </a:blip>
          <a:srcRect/>
          <a:stretch/>
        </p:blipFill>
        <p:spPr>
          <a:xfrm>
            <a:off x="6496318" y="2616814"/>
            <a:ext cx="5299442" cy="3372505"/>
          </a:xfrm>
          <a:prstGeom prst="rect">
            <a:avLst/>
          </a:prstGeom>
          <a:noFill/>
          <a:ln>
            <a:noFill/>
          </a:ln>
        </p:spPr>
      </p:pic>
      <p:sp>
        <p:nvSpPr>
          <p:cNvPr id="171" name="Google Shape;171;p13"/>
          <p:cNvSpPr txBox="1"/>
          <p:nvPr/>
        </p:nvSpPr>
        <p:spPr>
          <a:xfrm>
            <a:off x="6496318" y="1893203"/>
            <a:ext cx="609452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u="none" strike="noStrike" dirty="0">
                <a:solidFill>
                  <a:schemeClr val="accent5">
                    <a:lumMod val="75000"/>
                  </a:schemeClr>
                </a:solidFill>
                <a:latin typeface="Times New Roman" panose="02020603050405020304" pitchFamily="18" charset="0"/>
                <a:ea typeface="Oi"/>
                <a:cs typeface="Times New Roman" panose="02020603050405020304" pitchFamily="18" charset="0"/>
                <a:sym typeface="Oi"/>
              </a:rPr>
              <a:t>Dynamic threat mitigation using </a:t>
            </a:r>
            <a:r>
              <a:rPr lang="en-US" sz="2400" b="0" u="none" strike="noStrike" dirty="0" err="1">
                <a:solidFill>
                  <a:schemeClr val="accent5">
                    <a:lumMod val="75000"/>
                  </a:schemeClr>
                </a:solidFill>
                <a:latin typeface="Times New Roman" panose="02020603050405020304" pitchFamily="18" charset="0"/>
                <a:ea typeface="Oi"/>
                <a:cs typeface="Times New Roman" panose="02020603050405020304" pitchFamily="18" charset="0"/>
                <a:sym typeface="Oi"/>
              </a:rPr>
              <a:t>OpenFlow</a:t>
            </a:r>
            <a:endParaRPr sz="2400" dirty="0">
              <a:solidFill>
                <a:schemeClr val="accent5">
                  <a:lumMod val="75000"/>
                </a:schemeClr>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7" name="Google Shape;17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2400" b="0" i="0" u="none" strike="noStrike" dirty="0">
                <a:latin typeface="Times New Roman" panose="02020603050405020304" pitchFamily="18" charset="0"/>
                <a:ea typeface="EB Garamond"/>
                <a:cs typeface="Times New Roman" panose="02020603050405020304" pitchFamily="18" charset="0"/>
                <a:sym typeface="EB Garamond"/>
              </a:rPr>
              <a:t>Optimally, this feedback loop would create a learning system wherever possible. It needs to do this so that default rules and policies are incremented to capture these learned behaviors. </a:t>
            </a:r>
            <a:endParaRPr sz="36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1800"/>
              <a:buChar char="•"/>
            </a:pPr>
            <a:r>
              <a:rPr lang="en-US" sz="2400" b="0" i="0" u="none" strike="noStrike" dirty="0">
                <a:latin typeface="Times New Roman" panose="02020603050405020304" pitchFamily="18" charset="0"/>
                <a:ea typeface="EB Garamond"/>
                <a:cs typeface="Times New Roman" panose="02020603050405020304" pitchFamily="18" charset="0"/>
                <a:sym typeface="EB Garamond"/>
              </a:rPr>
              <a:t>Some of the more </a:t>
            </a:r>
            <a:r>
              <a:rPr lang="en-US" sz="2400" b="0" i="1" u="none" strike="noStrike" dirty="0">
                <a:solidFill>
                  <a:srgbClr val="002060"/>
                </a:solidFill>
                <a:latin typeface="Times New Roman" panose="02020603050405020304" pitchFamily="18" charset="0"/>
                <a:ea typeface="EB Garamond"/>
                <a:cs typeface="Times New Roman" panose="02020603050405020304" pitchFamily="18" charset="0"/>
                <a:sym typeface="EB Garamond"/>
              </a:rPr>
              <a:t>logic-driven aspects of intrusion detection and threat mitigation such as the logic that tracks changes in expected behavior </a:t>
            </a:r>
            <a:r>
              <a:rPr lang="en-US" sz="2400" b="0" i="0" u="none" strike="noStrike" dirty="0">
                <a:latin typeface="Times New Roman" panose="02020603050405020304" pitchFamily="18" charset="0"/>
                <a:ea typeface="EB Garamond"/>
                <a:cs typeface="Times New Roman" panose="02020603050405020304" pitchFamily="18" charset="0"/>
                <a:sym typeface="EB Garamond"/>
              </a:rPr>
              <a:t>or profiles—like when a known print device begins to initiate flows associated with a compute device, up to and including network mapping or port scanning—may be too difficult to capture in a small set of rules and thus defeat learning. </a:t>
            </a:r>
            <a:endParaRPr sz="36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1800"/>
              <a:buChar char="•"/>
            </a:pPr>
            <a:r>
              <a:rPr lang="en-US" sz="2400" b="0" i="0" u="none" strike="noStrike" dirty="0">
                <a:latin typeface="Times New Roman" panose="02020603050405020304" pitchFamily="18" charset="0"/>
                <a:ea typeface="EB Garamond"/>
                <a:cs typeface="Times New Roman" panose="02020603050405020304" pitchFamily="18" charset="0"/>
                <a:sym typeface="EB Garamond"/>
              </a:rPr>
              <a:t>However, some degree of learning could be expected with this particular example</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98120" y="47623"/>
            <a:ext cx="10515600" cy="10265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Open Sans"/>
              <a:buNone/>
            </a:pPr>
            <a:r>
              <a:rPr lang="en-US" sz="3200" b="0" i="0" u="none" strike="noStrike" dirty="0">
                <a:solidFill>
                  <a:srgbClr val="FF0000"/>
                </a:solidFill>
                <a:latin typeface="Open Sans"/>
                <a:ea typeface="Open Sans"/>
                <a:cs typeface="Open Sans"/>
                <a:sym typeface="Open Sans"/>
              </a:rPr>
              <a:t>Use Cases for Bandwidth Scheduling</a:t>
            </a:r>
            <a:endParaRPr sz="6600" dirty="0">
              <a:solidFill>
                <a:srgbClr val="FF0000"/>
              </a:solidFill>
            </a:endParaRPr>
          </a:p>
        </p:txBody>
      </p:sp>
      <p:sp>
        <p:nvSpPr>
          <p:cNvPr id="95" name="Google Shape;95;p2"/>
          <p:cNvSpPr txBox="1">
            <a:spLocks noGrp="1"/>
          </p:cNvSpPr>
          <p:nvPr>
            <p:ph type="body" idx="1"/>
          </p:nvPr>
        </p:nvSpPr>
        <p:spPr>
          <a:xfrm>
            <a:off x="579120" y="1007426"/>
            <a:ext cx="719328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Bandwidth calendaring is a category of use cases1 that (at their heart) </a:t>
            </a:r>
            <a:r>
              <a:rPr lang="en-US" sz="2000" b="1" i="1" u="none" strike="noStrike" dirty="0">
                <a:solidFill>
                  <a:schemeClr val="accent5">
                    <a:lumMod val="75000"/>
                  </a:schemeClr>
                </a:solidFill>
                <a:latin typeface="Times New Roman" panose="02020603050405020304" pitchFamily="18" charset="0"/>
                <a:ea typeface="EB Garamond"/>
                <a:cs typeface="Times New Roman" panose="02020603050405020304" pitchFamily="18" charset="0"/>
                <a:sym typeface="EB Garamond"/>
              </a:rPr>
              <a:t>embody the concept of time-based bandwidth manipulation</a:t>
            </a:r>
            <a:r>
              <a:rPr lang="en-US" sz="2000" b="0" i="0" u="none" strike="noStrike" dirty="0">
                <a:latin typeface="Times New Roman" panose="02020603050405020304" pitchFamily="18" charset="0"/>
                <a:ea typeface="EB Garamond"/>
                <a:cs typeface="Times New Roman" panose="02020603050405020304" pitchFamily="18" charset="0"/>
                <a:sym typeface="EB Garamond"/>
              </a:rPr>
              <a:t>. In these cases, the manipulation refers to the addition, deletion, or modification of bandwidth in the network. </a:t>
            </a:r>
            <a:endParaRPr sz="20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ts val="18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The reasons, or </a:t>
            </a:r>
            <a:r>
              <a:rPr lang="en-US" sz="2000" b="0" i="1" u="none" strike="noStrike" dirty="0">
                <a:latin typeface="Times New Roman" panose="02020603050405020304" pitchFamily="18" charset="0"/>
                <a:ea typeface="Oi"/>
                <a:cs typeface="Times New Roman" panose="02020603050405020304" pitchFamily="18" charset="0"/>
                <a:sym typeface="Oi"/>
              </a:rPr>
              <a:t>triggers</a:t>
            </a:r>
            <a:r>
              <a:rPr lang="en-US" sz="2000" b="0" i="0" u="none" strike="noStrike" dirty="0">
                <a:latin typeface="Times New Roman" panose="02020603050405020304" pitchFamily="18" charset="0"/>
                <a:ea typeface="EB Garamond"/>
                <a:cs typeface="Times New Roman" panose="02020603050405020304" pitchFamily="18" charset="0"/>
                <a:sym typeface="EB Garamond"/>
              </a:rPr>
              <a:t>, that would cause one to perform bandwidth manipulation vary widely but </a:t>
            </a:r>
            <a:r>
              <a:rPr lang="en-US" sz="2000" b="1" i="1" u="none" strike="noStrike" dirty="0">
                <a:latin typeface="Times New Roman" panose="02020603050405020304" pitchFamily="18" charset="0"/>
                <a:ea typeface="EB Garamond"/>
                <a:cs typeface="Times New Roman" panose="02020603050405020304" pitchFamily="18" charset="0"/>
                <a:sym typeface="EB Garamond"/>
              </a:rPr>
              <a:t>include modification of bandwidth characteristics </a:t>
            </a:r>
            <a:r>
              <a:rPr lang="en-US" sz="2000" b="0" i="0" u="none" strike="noStrike" dirty="0">
                <a:latin typeface="Times New Roman" panose="02020603050405020304" pitchFamily="18" charset="0"/>
                <a:ea typeface="EB Garamond"/>
                <a:cs typeface="Times New Roman" panose="02020603050405020304" pitchFamily="18" charset="0"/>
                <a:sym typeface="EB Garamond"/>
              </a:rPr>
              <a:t>to more closely match traffic patterns, service demands and disruptions, or operational planning for future changes such as capacity.</a:t>
            </a:r>
            <a:endParaRPr sz="20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rgbClr val="000000"/>
              </a:buClr>
              <a:buSzPts val="1800"/>
              <a:buChar char="•"/>
            </a:pPr>
            <a:r>
              <a:rPr lang="en-US" sz="20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In </a:t>
            </a:r>
            <a:r>
              <a:rPr lang="en-US" sz="2000" b="0" i="0" u="none" strike="noStrike" dirty="0">
                <a:solidFill>
                  <a:srgbClr val="9A0000"/>
                </a:solidFill>
                <a:latin typeface="Times New Roman" panose="02020603050405020304" pitchFamily="18" charset="0"/>
                <a:ea typeface="EB Garamond"/>
                <a:cs typeface="Times New Roman" panose="02020603050405020304" pitchFamily="18" charset="0"/>
                <a:sym typeface="EB Garamond"/>
              </a:rPr>
              <a:t>Figure </a:t>
            </a:r>
            <a:r>
              <a:rPr lang="en-US" sz="20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 topology, there are five routers located in Japan. Each router is positioned to support multiple sites for multiple tenants of the service provider. </a:t>
            </a:r>
            <a:endParaRPr sz="20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rgbClr val="000000"/>
              </a:buClr>
              <a:buSzPts val="1800"/>
              <a:buChar char="•"/>
            </a:pPr>
            <a:r>
              <a:rPr lang="en-US" sz="20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All five routers support both the </a:t>
            </a:r>
            <a:r>
              <a:rPr lang="en-US" sz="2000" b="1" i="0" u="none" strike="noStrike" dirty="0" err="1">
                <a:solidFill>
                  <a:schemeClr val="accent5">
                    <a:lumMod val="75000"/>
                  </a:schemeClr>
                </a:solidFill>
                <a:latin typeface="Times New Roman" panose="02020603050405020304" pitchFamily="18" charset="0"/>
                <a:ea typeface="EB Garamond"/>
                <a:cs typeface="Times New Roman" panose="02020603050405020304" pitchFamily="18" charset="0"/>
                <a:sym typeface="EB Garamond"/>
              </a:rPr>
              <a:t>OpenFlow</a:t>
            </a:r>
            <a:r>
              <a:rPr lang="en-US" sz="2000" b="1" i="0" u="none" strike="noStrike" dirty="0">
                <a:solidFill>
                  <a:schemeClr val="accent5">
                    <a:lumMod val="75000"/>
                  </a:schemeClr>
                </a:solidFill>
                <a:latin typeface="Times New Roman" panose="02020603050405020304" pitchFamily="18" charset="0"/>
                <a:ea typeface="EB Garamond"/>
                <a:cs typeface="Times New Roman" panose="02020603050405020304" pitchFamily="18" charset="0"/>
                <a:sym typeface="EB Garamond"/>
              </a:rPr>
              <a:t> protocol</a:t>
            </a:r>
            <a:r>
              <a:rPr lang="en-US" sz="20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 and </a:t>
            </a:r>
            <a:r>
              <a:rPr lang="en-US" sz="2000" b="1" i="0" u="none" strike="noStrike" dirty="0">
                <a:solidFill>
                  <a:schemeClr val="accent5">
                    <a:lumMod val="75000"/>
                  </a:schemeClr>
                </a:solidFill>
                <a:latin typeface="Times New Roman" panose="02020603050405020304" pitchFamily="18" charset="0"/>
                <a:ea typeface="EB Garamond"/>
                <a:cs typeface="Times New Roman" panose="02020603050405020304" pitchFamily="18" charset="0"/>
                <a:sym typeface="EB Garamond"/>
              </a:rPr>
              <a:t>MPLS/IP</a:t>
            </a:r>
            <a:r>
              <a:rPr lang="en-US" sz="20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 (to show how the solution may work with multiple different controller types).</a:t>
            </a:r>
            <a:endParaRPr sz="20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rgbClr val="000000"/>
              </a:buClr>
              <a:buSzPts val="1800"/>
              <a:buChar char="•"/>
            </a:pPr>
            <a:r>
              <a:rPr lang="en-US" sz="20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Our Bandwidth Calendaring application runs on top of a conceptual SDN controller or framework of multiple, interchangeable controllers and other services.</a:t>
            </a:r>
            <a:endParaRPr sz="2000" dirty="0">
              <a:latin typeface="Times New Roman" panose="02020603050405020304" pitchFamily="18" charset="0"/>
              <a:cs typeface="Times New Roman" panose="02020603050405020304" pitchFamily="18" charset="0"/>
            </a:endParaRPr>
          </a:p>
        </p:txBody>
      </p:sp>
      <p:pic>
        <p:nvPicPr>
          <p:cNvPr id="96" name="Google Shape;96;p2"/>
          <p:cNvPicPr preferRelativeResize="0">
            <a:picLocks noGrp="1"/>
          </p:cNvPicPr>
          <p:nvPr>
            <p:ph type="body" idx="4294967295"/>
          </p:nvPr>
        </p:nvPicPr>
        <p:blipFill rotWithShape="1">
          <a:blip r:embed="rId3">
            <a:alphaModFix/>
          </a:blip>
          <a:srcRect/>
          <a:stretch/>
        </p:blipFill>
        <p:spPr>
          <a:xfrm>
            <a:off x="7772400" y="1335880"/>
            <a:ext cx="4267200" cy="428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Open Sans"/>
              <a:buNone/>
            </a:pPr>
            <a:r>
              <a:rPr lang="en-US" sz="4400" b="0" i="0" u="none" strike="noStrike" dirty="0" err="1">
                <a:solidFill>
                  <a:srgbClr val="FF0000"/>
                </a:solidFill>
                <a:latin typeface="Open Sans"/>
                <a:ea typeface="Open Sans"/>
                <a:cs typeface="Open Sans"/>
                <a:sym typeface="Open Sans"/>
              </a:rPr>
              <a:t>OpenFlow</a:t>
            </a:r>
            <a:r>
              <a:rPr lang="en-US" sz="4400" b="0" i="0" u="none" strike="noStrike" dirty="0">
                <a:solidFill>
                  <a:srgbClr val="FF0000"/>
                </a:solidFill>
                <a:latin typeface="Open Sans"/>
                <a:ea typeface="Open Sans"/>
                <a:cs typeface="Open Sans"/>
                <a:sym typeface="Open Sans"/>
              </a:rPr>
              <a:t> and PCE Topologies</a:t>
            </a:r>
            <a:endParaRPr dirty="0">
              <a:solidFill>
                <a:srgbClr val="FF0000"/>
              </a:solidFill>
            </a:endParaRPr>
          </a:p>
        </p:txBody>
      </p:sp>
      <p:sp>
        <p:nvSpPr>
          <p:cNvPr id="102" name="Google Shape;102;p3"/>
          <p:cNvSpPr txBox="1">
            <a:spLocks noGrp="1"/>
          </p:cNvSpPr>
          <p:nvPr>
            <p:ph type="body" idx="1"/>
          </p:nvPr>
        </p:nvSpPr>
        <p:spPr>
          <a:xfrm>
            <a:off x="838200" y="1173480"/>
            <a:ext cx="10515600" cy="5410200"/>
          </a:xfrm>
          <a:prstGeom prst="rect">
            <a:avLst/>
          </a:prstGeom>
          <a:noFill/>
          <a:ln>
            <a:noFill/>
          </a:ln>
        </p:spPr>
        <p:txBody>
          <a:bodyPr spcFirstLastPara="1" wrap="square" lIns="91425" tIns="45700" rIns="91425" bIns="45700" anchor="t" anchorCtr="0">
            <a:normAutofit fontScale="62500" lnSpcReduction="20000"/>
          </a:bodyPr>
          <a:lstStyle/>
          <a:p>
            <a:pPr marL="228600" lvl="0" indent="-114300" algn="l" rtl="0">
              <a:lnSpc>
                <a:spcPct val="90000"/>
              </a:lnSpc>
              <a:spcBef>
                <a:spcPts val="0"/>
              </a:spcBef>
              <a:spcAft>
                <a:spcPts val="0"/>
              </a:spcAft>
              <a:buClr>
                <a:schemeClr val="dk1"/>
              </a:buClr>
              <a:buSzPts val="1800"/>
              <a:buNone/>
            </a:pPr>
            <a:endParaRPr sz="1800" b="0" i="0" u="none" strike="noStrike" dirty="0">
              <a:latin typeface="Open Sans"/>
              <a:ea typeface="Open Sans"/>
              <a:cs typeface="Open Sans"/>
              <a:sym typeface="Open Sans"/>
            </a:endParaRPr>
          </a:p>
          <a:p>
            <a:pPr marL="228600" lvl="0" indent="-228600" algn="just" rtl="0">
              <a:lnSpc>
                <a:spcPct val="100000"/>
              </a:lnSpc>
              <a:spcBef>
                <a:spcPts val="1000"/>
              </a:spcBef>
              <a:spcAft>
                <a:spcPts val="0"/>
              </a:spcAft>
              <a:buClr>
                <a:schemeClr val="dk1"/>
              </a:buClr>
              <a:buSzPts val="1800"/>
              <a:buChar char="•"/>
            </a:pPr>
            <a:r>
              <a:rPr lang="en-US" sz="3500" b="0" i="0" u="none" strike="noStrike" dirty="0">
                <a:latin typeface="Times New Roman" panose="02020603050405020304" pitchFamily="18" charset="0"/>
                <a:ea typeface="EB Garamond"/>
                <a:cs typeface="Times New Roman" panose="02020603050405020304" pitchFamily="18" charset="0"/>
                <a:sym typeface="EB Garamond"/>
              </a:rPr>
              <a:t>A private management LAN is implemented allowing </a:t>
            </a:r>
            <a:r>
              <a:rPr lang="en-US" sz="3500" b="1" i="0" u="none" strike="noStrike" dirty="0">
                <a:solidFill>
                  <a:srgbClr val="002060"/>
                </a:solidFill>
                <a:latin typeface="Times New Roman" panose="02020603050405020304" pitchFamily="18" charset="0"/>
                <a:ea typeface="EB Garamond"/>
                <a:cs typeface="Times New Roman" panose="02020603050405020304" pitchFamily="18" charset="0"/>
                <a:sym typeface="EB Garamond"/>
              </a:rPr>
              <a:t>direct Ethernet connectivity </a:t>
            </a:r>
            <a:r>
              <a:rPr lang="en-US" sz="3500" b="0" i="0" u="none" strike="noStrike" dirty="0">
                <a:latin typeface="Times New Roman" panose="02020603050405020304" pitchFamily="18" charset="0"/>
                <a:ea typeface="EB Garamond"/>
                <a:cs typeface="Times New Roman" panose="02020603050405020304" pitchFamily="18" charset="0"/>
                <a:sym typeface="EB Garamond"/>
              </a:rPr>
              <a:t>between the controller and each device in the network.</a:t>
            </a:r>
            <a:endParaRPr sz="35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1800"/>
              <a:buChar char="•"/>
            </a:pPr>
            <a:r>
              <a:rPr lang="en-US" sz="3500" b="0" i="0" u="none" strike="noStrike" dirty="0">
                <a:latin typeface="Times New Roman" panose="02020603050405020304" pitchFamily="18" charset="0"/>
                <a:ea typeface="EB Garamond"/>
                <a:cs typeface="Times New Roman" panose="02020603050405020304" pitchFamily="18" charset="0"/>
                <a:sym typeface="EB Garamond"/>
              </a:rPr>
              <a:t>With this basic setup, paths can be established across the core of the network interconnecting the sites using a variety of methods, all of which technically can be considered SDN</a:t>
            </a:r>
            <a:endParaRPr sz="35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1800"/>
              <a:buChar char="•"/>
            </a:pPr>
            <a:r>
              <a:rPr lang="en-US" sz="3500" b="0" i="0" u="none" strike="noStrike" dirty="0">
                <a:latin typeface="Times New Roman" panose="02020603050405020304" pitchFamily="18" charset="0"/>
                <a:ea typeface="EB Garamond"/>
                <a:cs typeface="Times New Roman" panose="02020603050405020304" pitchFamily="18" charset="0"/>
                <a:sym typeface="EB Garamond"/>
              </a:rPr>
              <a:t>Once baseline connectivity is established, reservations for specific client flows can be accepted by the calendaring application via its visualization interface or from clients passing through embedded API calls.</a:t>
            </a:r>
            <a:endParaRPr sz="35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1800"/>
              <a:buChar char="•"/>
            </a:pPr>
            <a:r>
              <a:rPr lang="en-US" sz="3500" b="0" i="0" u="none" strike="noStrike" dirty="0">
                <a:latin typeface="Times New Roman" panose="02020603050405020304" pitchFamily="18" charset="0"/>
                <a:ea typeface="EB Garamond"/>
                <a:cs typeface="Times New Roman" panose="02020603050405020304" pitchFamily="18" charset="0"/>
                <a:sym typeface="EB Garamond"/>
              </a:rPr>
              <a:t>The most basic API call would be parameterized </a:t>
            </a:r>
            <a:r>
              <a:rPr lang="en-US" sz="3500" b="1" i="0" u="none" strike="noStrike" dirty="0">
                <a:latin typeface="Times New Roman" panose="02020603050405020304" pitchFamily="18" charset="0"/>
                <a:ea typeface="EB Garamond"/>
                <a:cs typeface="Times New Roman" panose="02020603050405020304" pitchFamily="18" charset="0"/>
                <a:sym typeface="EB Garamond"/>
              </a:rPr>
              <a:t>with a path preference </a:t>
            </a:r>
            <a:r>
              <a:rPr lang="en-US" sz="3500" b="0" i="0" u="none" strike="noStrike" dirty="0">
                <a:latin typeface="Times New Roman" panose="02020603050405020304" pitchFamily="18" charset="0"/>
                <a:ea typeface="EB Garamond"/>
                <a:cs typeface="Times New Roman" panose="02020603050405020304" pitchFamily="18" charset="0"/>
                <a:sym typeface="EB Garamond"/>
              </a:rPr>
              <a:t>(optional), </a:t>
            </a:r>
            <a:r>
              <a:rPr lang="en-US" sz="3500" b="1" i="0" u="none" strike="noStrike" dirty="0">
                <a:latin typeface="Times New Roman" panose="02020603050405020304" pitchFamily="18" charset="0"/>
                <a:ea typeface="EB Garamond"/>
                <a:cs typeface="Times New Roman" panose="02020603050405020304" pitchFamily="18" charset="0"/>
                <a:sym typeface="EB Garamond"/>
              </a:rPr>
              <a:t>a path provisioning method preference </a:t>
            </a:r>
            <a:r>
              <a:rPr lang="en-US" sz="3500" b="0" i="0" u="none" strike="noStrike" dirty="0">
                <a:latin typeface="Times New Roman" panose="02020603050405020304" pitchFamily="18" charset="0"/>
                <a:ea typeface="EB Garamond"/>
                <a:cs typeface="Times New Roman" panose="02020603050405020304" pitchFamily="18" charset="0"/>
                <a:sym typeface="EB Garamond"/>
              </a:rPr>
              <a:t>(optional), and </a:t>
            </a:r>
            <a:r>
              <a:rPr lang="en-US" sz="3500" b="1" i="0" u="none" strike="noStrike" dirty="0">
                <a:latin typeface="Times New Roman" panose="02020603050405020304" pitchFamily="18" charset="0"/>
                <a:ea typeface="EB Garamond"/>
                <a:cs typeface="Times New Roman" panose="02020603050405020304" pitchFamily="18" charset="0"/>
                <a:sym typeface="EB Garamond"/>
              </a:rPr>
              <a:t>flow information </a:t>
            </a:r>
            <a:r>
              <a:rPr lang="en-US" sz="3500" b="0" i="0" u="none" strike="noStrike" dirty="0">
                <a:latin typeface="Times New Roman" panose="02020603050405020304" pitchFamily="18" charset="0"/>
                <a:ea typeface="EB Garamond"/>
                <a:cs typeface="Times New Roman" panose="02020603050405020304" pitchFamily="18" charset="0"/>
                <a:sym typeface="EB Garamond"/>
              </a:rPr>
              <a:t>(resolvable source and destination address, flow sockets, or other match detail), </a:t>
            </a:r>
            <a:r>
              <a:rPr lang="en-US" sz="3500" b="1" i="0" u="none" strike="noStrike" dirty="0">
                <a:latin typeface="Times New Roman" panose="02020603050405020304" pitchFamily="18" charset="0"/>
                <a:ea typeface="EB Garamond"/>
                <a:cs typeface="Times New Roman" panose="02020603050405020304" pitchFamily="18" charset="0"/>
                <a:sym typeface="EB Garamond"/>
              </a:rPr>
              <a:t>bandwidth requested, flow duration, and start time </a:t>
            </a:r>
            <a:r>
              <a:rPr lang="en-US" sz="3500" b="0" i="0" u="none" strike="noStrike" dirty="0">
                <a:latin typeface="Times New Roman" panose="02020603050405020304" pitchFamily="18" charset="0"/>
                <a:ea typeface="EB Garamond"/>
                <a:cs typeface="Times New Roman" panose="02020603050405020304" pitchFamily="18" charset="0"/>
                <a:sym typeface="EB Garamond"/>
              </a:rPr>
              <a:t>(optional).</a:t>
            </a:r>
            <a:endParaRPr sz="35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1800"/>
              <a:buChar char="•"/>
            </a:pPr>
            <a:r>
              <a:rPr lang="en-US" sz="3500" b="0" i="0" u="none" strike="noStrike" dirty="0">
                <a:latin typeface="Times New Roman" panose="02020603050405020304" pitchFamily="18" charset="0"/>
                <a:ea typeface="EB Garamond"/>
                <a:cs typeface="Times New Roman" panose="02020603050405020304" pitchFamily="18" charset="0"/>
                <a:sym typeface="EB Garamond"/>
              </a:rPr>
              <a:t>Our specific example will illustrate reservations/flows between </a:t>
            </a:r>
            <a:r>
              <a:rPr lang="en-US" sz="3500" b="1" i="0" u="none" strike="noStrike" dirty="0">
                <a:latin typeface="Times New Roman" panose="02020603050405020304" pitchFamily="18" charset="0"/>
                <a:ea typeface="EB Garamond"/>
                <a:cs typeface="Times New Roman" panose="02020603050405020304" pitchFamily="18" charset="0"/>
                <a:sym typeface="EB Garamond"/>
              </a:rPr>
              <a:t>Sapporo and Kagoshima</a:t>
            </a:r>
            <a:r>
              <a:rPr lang="en-US" sz="3500" b="0" i="0" u="none" strike="noStrike" dirty="0">
                <a:latin typeface="Times New Roman" panose="02020603050405020304" pitchFamily="18" charset="0"/>
                <a:ea typeface="EB Garamond"/>
                <a:cs typeface="Times New Roman" panose="02020603050405020304" pitchFamily="18" charset="0"/>
                <a:sym typeface="EB Garamond"/>
              </a:rPr>
              <a:t>. In particular, video client will be used on the (customer) subnet 3.3.3.0/24 in Sapporo to a video server (2.2.2.2) at the Kagoshima site. The reservation will be asymmetric (6.4 Mbps for high-definition video from the source to receiver and a 10 Kbps backchannel for video session maintenance from the receiver to the source).</a:t>
            </a:r>
            <a:endParaRPr sz="3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640080" y="19526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Open Sans"/>
              <a:buNone/>
            </a:pPr>
            <a:r>
              <a:rPr lang="en-US" sz="3200" b="0" i="0" u="none" strike="noStrike" dirty="0">
                <a:solidFill>
                  <a:srgbClr val="FF0000"/>
                </a:solidFill>
                <a:latin typeface="Open Sans"/>
                <a:ea typeface="Open Sans"/>
                <a:cs typeface="Open Sans"/>
                <a:sym typeface="Open Sans"/>
              </a:rPr>
              <a:t>Big Data and Application Hyper-Virtualization for</a:t>
            </a:r>
            <a:br>
              <a:rPr lang="en-US" sz="3200" b="0" i="0" u="none" strike="noStrike" dirty="0">
                <a:solidFill>
                  <a:srgbClr val="FF0000"/>
                </a:solidFill>
                <a:latin typeface="Open Sans"/>
                <a:ea typeface="Open Sans"/>
                <a:cs typeface="Open Sans"/>
                <a:sym typeface="Open Sans"/>
              </a:rPr>
            </a:br>
            <a:r>
              <a:rPr lang="en-US" sz="3200" b="0" i="0" u="none" strike="noStrike" dirty="0">
                <a:solidFill>
                  <a:srgbClr val="FF0000"/>
                </a:solidFill>
                <a:latin typeface="Open Sans"/>
                <a:ea typeface="Open Sans"/>
                <a:cs typeface="Open Sans"/>
                <a:sym typeface="Open Sans"/>
              </a:rPr>
              <a:t>Instant CSPF</a:t>
            </a:r>
            <a:endParaRPr sz="6600" dirty="0">
              <a:solidFill>
                <a:srgbClr val="FF0000"/>
              </a:solidFill>
            </a:endParaRPr>
          </a:p>
        </p:txBody>
      </p:sp>
      <p:sp>
        <p:nvSpPr>
          <p:cNvPr id="108" name="Google Shape;108;p4"/>
          <p:cNvSpPr txBox="1">
            <a:spLocks noGrp="1"/>
          </p:cNvSpPr>
          <p:nvPr>
            <p:ph type="body" idx="1"/>
          </p:nvPr>
        </p:nvSpPr>
        <p:spPr>
          <a:xfrm>
            <a:off x="640080" y="1520825"/>
            <a:ext cx="5856512"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1800" b="0" i="0" u="none" strike="noStrike" dirty="0">
                <a:latin typeface="Times New Roman" panose="02020603050405020304" pitchFamily="18" charset="0"/>
                <a:ea typeface="EB Garamond"/>
                <a:cs typeface="Times New Roman" panose="02020603050405020304" pitchFamily="18" charset="0"/>
                <a:sym typeface="EB Garamond"/>
              </a:rPr>
              <a:t>bandwidth calendaring use case have required a simple set of services provided from the SDN controller/framework to the application.</a:t>
            </a:r>
            <a:endParaRPr sz="18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2000" b="1" i="0" u="none" strike="noStrike" dirty="0">
                <a:latin typeface="Times New Roman" panose="02020603050405020304" pitchFamily="18" charset="0"/>
                <a:ea typeface="EB Garamond"/>
                <a:cs typeface="Times New Roman" panose="02020603050405020304" pitchFamily="18" charset="0"/>
                <a:sym typeface="EB Garamond"/>
              </a:rPr>
              <a:t>These focus primarily on topology, path computation, and path provisioning.</a:t>
            </a:r>
            <a:endParaRPr sz="2000" b="1"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1800" b="1" i="0" u="none" strike="noStrike" dirty="0">
                <a:latin typeface="Times New Roman" panose="02020603050405020304" pitchFamily="18" charset="0"/>
                <a:ea typeface="EB Garamond"/>
                <a:cs typeface="Times New Roman" panose="02020603050405020304" pitchFamily="18" charset="0"/>
                <a:sym typeface="EB Garamond"/>
              </a:rPr>
              <a:t>The topology is a layer 2 (</a:t>
            </a:r>
            <a:r>
              <a:rPr lang="en-US" sz="1800" b="1" i="0" u="none" strike="noStrike" dirty="0" err="1">
                <a:latin typeface="Times New Roman" panose="02020603050405020304" pitchFamily="18" charset="0"/>
                <a:ea typeface="EB Garamond"/>
                <a:cs typeface="Times New Roman" panose="02020603050405020304" pitchFamily="18" charset="0"/>
                <a:sym typeface="EB Garamond"/>
              </a:rPr>
              <a:t>OpenFlow</a:t>
            </a:r>
            <a:r>
              <a:rPr lang="en-US" sz="1800" b="1" i="0" u="none" strike="noStrike" dirty="0">
                <a:latin typeface="Times New Roman" panose="02020603050405020304" pitchFamily="18" charset="0"/>
                <a:ea typeface="EB Garamond"/>
                <a:cs typeface="Times New Roman" panose="02020603050405020304" pitchFamily="18" charset="0"/>
                <a:sym typeface="EB Garamond"/>
              </a:rPr>
              <a:t>) or layer 3/MPLS topology (PCE), </a:t>
            </a:r>
            <a:r>
              <a:rPr lang="en-US" sz="1800" b="0" i="0" u="none" strike="noStrike" dirty="0">
                <a:latin typeface="Times New Roman" panose="02020603050405020304" pitchFamily="18" charset="0"/>
                <a:ea typeface="EB Garamond"/>
                <a:cs typeface="Times New Roman" panose="02020603050405020304" pitchFamily="18" charset="0"/>
                <a:sym typeface="EB Garamond"/>
              </a:rPr>
              <a:t>and </a:t>
            </a:r>
            <a:r>
              <a:rPr lang="en-US" sz="1800" b="1" i="0" u="none" strike="noStrike" dirty="0">
                <a:solidFill>
                  <a:srgbClr val="002060"/>
                </a:solidFill>
                <a:latin typeface="Times New Roman" panose="02020603050405020304" pitchFamily="18" charset="0"/>
                <a:ea typeface="EB Garamond"/>
                <a:cs typeface="Times New Roman" panose="02020603050405020304" pitchFamily="18" charset="0"/>
                <a:sym typeface="EB Garamond"/>
              </a:rPr>
              <a:t>the path computation required is a relatively simple SPF (</a:t>
            </a:r>
            <a:r>
              <a:rPr lang="en-US" sz="1800" b="1" i="0" u="none" strike="noStrike" dirty="0" err="1">
                <a:solidFill>
                  <a:srgbClr val="002060"/>
                </a:solidFill>
                <a:latin typeface="Times New Roman" panose="02020603050405020304" pitchFamily="18" charset="0"/>
                <a:ea typeface="EB Garamond"/>
                <a:cs typeface="Times New Roman" panose="02020603050405020304" pitchFamily="18" charset="0"/>
                <a:sym typeface="EB Garamond"/>
              </a:rPr>
              <a:t>OpenFlow</a:t>
            </a:r>
            <a:r>
              <a:rPr lang="en-US" sz="1800" b="1" i="0" u="none" strike="noStrike" dirty="0">
                <a:solidFill>
                  <a:srgbClr val="002060"/>
                </a:solidFill>
                <a:latin typeface="Times New Roman" panose="02020603050405020304" pitchFamily="18" charset="0"/>
                <a:ea typeface="EB Garamond"/>
                <a:cs typeface="Times New Roman" panose="02020603050405020304" pitchFamily="18" charset="0"/>
                <a:sym typeface="EB Garamond"/>
              </a:rPr>
              <a:t>) or CSPF (PCE) with limited constraints </a:t>
            </a:r>
            <a:r>
              <a:rPr lang="en-US" sz="1800" b="0" i="0" u="none" strike="noStrike" dirty="0">
                <a:latin typeface="Times New Roman" panose="02020603050405020304" pitchFamily="18" charset="0"/>
                <a:ea typeface="EB Garamond"/>
                <a:cs typeface="Times New Roman" panose="02020603050405020304" pitchFamily="18" charset="0"/>
                <a:sym typeface="EB Garamond"/>
              </a:rPr>
              <a:t>(current network state, basic analytics in current flow stats and reservations, and a relatively simple, embedded policy).</a:t>
            </a:r>
            <a:endParaRPr sz="18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1800" b="0" i="0" u="none" strike="noStrike" dirty="0">
                <a:latin typeface="Times New Roman" panose="02020603050405020304" pitchFamily="18" charset="0"/>
                <a:ea typeface="EB Garamond"/>
                <a:cs typeface="Times New Roman" panose="02020603050405020304" pitchFamily="18" charset="0"/>
                <a:sym typeface="EB Garamond"/>
              </a:rPr>
              <a:t>Many network operators today perform periodic optimizations of their networks (or sections of their networks) </a:t>
            </a:r>
            <a:r>
              <a:rPr lang="en-US" sz="1800" b="1" i="0" u="none" strike="noStrike" dirty="0">
                <a:latin typeface="Times New Roman" panose="02020603050405020304" pitchFamily="18" charset="0"/>
                <a:ea typeface="EB Garamond"/>
                <a:cs typeface="Times New Roman" panose="02020603050405020304" pitchFamily="18" charset="0"/>
                <a:sym typeface="EB Garamond"/>
              </a:rPr>
              <a:t>using offline analytic and computation engines. These efforts are largely manual </a:t>
            </a:r>
            <a:r>
              <a:rPr lang="en-US" sz="1800" b="0" i="0" u="none" strike="noStrike" dirty="0">
                <a:latin typeface="Times New Roman" panose="02020603050405020304" pitchFamily="18" charset="0"/>
                <a:ea typeface="EB Garamond"/>
                <a:cs typeface="Times New Roman" panose="02020603050405020304" pitchFamily="18" charset="0"/>
                <a:sym typeface="EB Garamond"/>
              </a:rPr>
              <a:t>(with some potential for automation) and are limited by both the capability of the tools used and the static provisioning model (that we were working around in the bandwidth calendaring application</a:t>
            </a:r>
            <a:endParaRPr sz="1800" dirty="0">
              <a:latin typeface="Times New Roman" panose="02020603050405020304" pitchFamily="18" charset="0"/>
              <a:cs typeface="Times New Roman" panose="02020603050405020304" pitchFamily="18" charset="0"/>
            </a:endParaRPr>
          </a:p>
        </p:txBody>
      </p:sp>
      <p:pic>
        <p:nvPicPr>
          <p:cNvPr id="109" name="Google Shape;109;p4"/>
          <p:cNvPicPr preferRelativeResize="0">
            <a:picLocks noGrp="1"/>
          </p:cNvPicPr>
          <p:nvPr>
            <p:ph type="body" idx="2"/>
          </p:nvPr>
        </p:nvPicPr>
        <p:blipFill rotWithShape="1">
          <a:blip r:embed="rId3">
            <a:alphaModFix/>
          </a:blip>
          <a:srcRect/>
          <a:stretch/>
        </p:blipFill>
        <p:spPr>
          <a:xfrm>
            <a:off x="6496592" y="1382712"/>
            <a:ext cx="5329648" cy="3295968"/>
          </a:xfrm>
          <a:prstGeom prst="rect">
            <a:avLst/>
          </a:prstGeom>
          <a:noFill/>
          <a:ln>
            <a:noFill/>
          </a:ln>
        </p:spPr>
      </p:pic>
      <p:sp>
        <p:nvSpPr>
          <p:cNvPr id="110" name="Google Shape;110;p4"/>
          <p:cNvSpPr txBox="1"/>
          <p:nvPr/>
        </p:nvSpPr>
        <p:spPr>
          <a:xfrm>
            <a:off x="6640497" y="4948562"/>
            <a:ext cx="533548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none" strike="noStrike" cap="none" dirty="0">
                <a:solidFill>
                  <a:schemeClr val="dk1"/>
                </a:solidFill>
                <a:latin typeface="Times New Roman" panose="02020603050405020304" pitchFamily="18" charset="0"/>
                <a:ea typeface="Oi"/>
                <a:cs typeface="Times New Roman" panose="02020603050405020304" pitchFamily="18" charset="0"/>
                <a:sym typeface="Oi"/>
              </a:rPr>
              <a:t>A predictive, multilayer topology network optimization workflow</a:t>
            </a:r>
            <a:endParaRPr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5"/>
          <p:cNvSpPr txBox="1">
            <a:spLocks noGrp="1"/>
          </p:cNvSpPr>
          <p:nvPr>
            <p:ph type="body" idx="1"/>
          </p:nvPr>
        </p:nvSpPr>
        <p:spPr>
          <a:xfrm>
            <a:off x="838200" y="853440"/>
            <a:ext cx="10515600" cy="5323523"/>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2400" b="1" i="0" u="none" strike="noStrike" dirty="0">
                <a:latin typeface="EB Garamond"/>
                <a:ea typeface="EB Garamond"/>
                <a:cs typeface="EB Garamond"/>
                <a:sym typeface="EB Garamond"/>
              </a:rPr>
              <a:t>The working paradigm is to ingest a static topology </a:t>
            </a:r>
            <a:r>
              <a:rPr lang="en-US" sz="2400" b="0" i="0" u="none" strike="noStrike" dirty="0">
                <a:latin typeface="EB Garamond"/>
                <a:ea typeface="EB Garamond"/>
                <a:cs typeface="EB Garamond"/>
                <a:sym typeface="EB Garamond"/>
              </a:rPr>
              <a:t>(depending on the tool vendor, from element configurations or routing protocol database dumps</a:t>
            </a:r>
            <a:r>
              <a:rPr lang="en-US" sz="2400" b="1" i="0" u="none" strike="noStrike" dirty="0">
                <a:latin typeface="EB Garamond"/>
                <a:ea typeface="EB Garamond"/>
                <a:cs typeface="EB Garamond"/>
                <a:sym typeface="EB Garamond"/>
              </a:rPr>
              <a:t>), flow data, and user defined policies or constraints </a:t>
            </a:r>
            <a:r>
              <a:rPr lang="en-US" sz="2400" b="0" i="0" u="none" strike="noStrike" dirty="0">
                <a:latin typeface="EB Garamond"/>
                <a:ea typeface="EB Garamond"/>
                <a:cs typeface="EB Garamond"/>
                <a:sym typeface="EB Garamond"/>
              </a:rPr>
              <a:t>(e.g., maximum path delay or avoidance of Shared Risk Link Groups) and </a:t>
            </a:r>
            <a:r>
              <a:rPr lang="en-US" sz="2400" b="1" i="0" u="none" strike="noStrike" dirty="0">
                <a:latin typeface="EB Garamond"/>
                <a:ea typeface="EB Garamond"/>
                <a:cs typeface="EB Garamond"/>
                <a:sym typeface="EB Garamond"/>
              </a:rPr>
              <a:t>optimize it for the most efficient network utilization </a:t>
            </a:r>
            <a:r>
              <a:rPr lang="en-US" sz="2400" b="0" i="0" u="none" strike="noStrike" dirty="0">
                <a:latin typeface="EB Garamond"/>
                <a:ea typeface="EB Garamond"/>
                <a:cs typeface="EB Garamond"/>
                <a:sym typeface="EB Garamond"/>
              </a:rPr>
              <a:t>(normally in both an active and limited hypothetical failure scenarios).</a:t>
            </a:r>
            <a:endParaRPr sz="3600" dirty="0"/>
          </a:p>
          <a:p>
            <a:pPr marL="228600" lvl="0" indent="-228600" algn="just" rtl="0">
              <a:lnSpc>
                <a:spcPct val="90000"/>
              </a:lnSpc>
              <a:spcBef>
                <a:spcPts val="1000"/>
              </a:spcBef>
              <a:spcAft>
                <a:spcPts val="0"/>
              </a:spcAft>
              <a:buClr>
                <a:schemeClr val="dk1"/>
              </a:buClr>
              <a:buSzPts val="1800"/>
              <a:buChar char="•"/>
            </a:pPr>
            <a:r>
              <a:rPr lang="en-US" sz="2400" b="0" i="0" u="none" strike="noStrike" dirty="0">
                <a:latin typeface="EB Garamond"/>
                <a:ea typeface="EB Garamond"/>
                <a:cs typeface="EB Garamond"/>
                <a:sym typeface="EB Garamond"/>
              </a:rPr>
              <a:t> The result of an analytical run is normally in the form of a recommendation that’s exportable to a spreadsheet that is then converted to vendor-specific tunnel creation syntax/semantics, and provisioned during a maintenance window</a:t>
            </a:r>
            <a:endParaRPr sz="3600" dirty="0"/>
          </a:p>
          <a:p>
            <a:pPr marL="228600" lvl="0" indent="-228600" algn="just" rtl="0">
              <a:lnSpc>
                <a:spcPct val="90000"/>
              </a:lnSpc>
              <a:spcBef>
                <a:spcPts val="1000"/>
              </a:spcBef>
              <a:spcAft>
                <a:spcPts val="0"/>
              </a:spcAft>
              <a:buClr>
                <a:schemeClr val="dk1"/>
              </a:buClr>
              <a:buSzPts val="1800"/>
              <a:buChar char="•"/>
            </a:pPr>
            <a:r>
              <a:rPr lang="en-US" sz="2400" b="0" i="0" u="none" strike="noStrike" dirty="0">
                <a:latin typeface="EB Garamond"/>
                <a:ea typeface="EB Garamond"/>
                <a:cs typeface="EB Garamond"/>
                <a:sym typeface="EB Garamond"/>
              </a:rPr>
              <a:t>The strength of current offline tools is in the variety of their parameters and policies they can incorporate and the complexity of the mathematical algorithms they use to divine a result. But, depending on the complexity and scale of the network itself (or the flow data), they currently can run for a very long period of time.</a:t>
            </a:r>
            <a:endParaRPr sz="3600" dirty="0"/>
          </a:p>
          <a:p>
            <a:pPr marL="228600" lvl="0" indent="-228600" algn="just" rtl="0">
              <a:lnSpc>
                <a:spcPct val="90000"/>
              </a:lnSpc>
              <a:spcBef>
                <a:spcPts val="1000"/>
              </a:spcBef>
              <a:spcAft>
                <a:spcPts val="0"/>
              </a:spcAft>
              <a:buClr>
                <a:schemeClr val="dk1"/>
              </a:buClr>
              <a:buSzPts val="1800"/>
              <a:buChar char="•"/>
            </a:pPr>
            <a:r>
              <a:rPr lang="en-US" sz="2400" b="0" i="0" u="none" strike="noStrike" dirty="0">
                <a:latin typeface="EB Garamond"/>
                <a:ea typeface="EB Garamond"/>
                <a:cs typeface="EB Garamond"/>
                <a:sym typeface="EB Garamond"/>
              </a:rPr>
              <a:t>Operators would like to take advantage of the </a:t>
            </a:r>
            <a:r>
              <a:rPr lang="en-US" sz="2400" b="1" i="0" u="none" strike="noStrike" dirty="0">
                <a:latin typeface="EB Garamond"/>
                <a:ea typeface="EB Garamond"/>
                <a:cs typeface="EB Garamond"/>
                <a:sym typeface="EB Garamond"/>
              </a:rPr>
              <a:t>provision-analyze-optimize cycle inherent in the network control SDN promises to implement in a more dynamic/automated workflow.</a:t>
            </a:r>
            <a:endParaRPr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39624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EB Garamond"/>
              <a:buNone/>
            </a:pPr>
            <a:r>
              <a:rPr lang="en-US" sz="4400" b="0" i="0" u="none" strike="noStrike" dirty="0">
                <a:latin typeface="EB Garamond"/>
                <a:ea typeface="EB Garamond"/>
                <a:cs typeface="EB Garamond"/>
                <a:sym typeface="EB Garamond"/>
              </a:rPr>
              <a:t>dynamic/automated workflow</a:t>
            </a:r>
            <a:endParaRPr dirty="0"/>
          </a:p>
        </p:txBody>
      </p:sp>
      <p:sp>
        <p:nvSpPr>
          <p:cNvPr id="122" name="Google Shape;122;p6"/>
          <p:cNvSpPr txBox="1">
            <a:spLocks noGrp="1"/>
          </p:cNvSpPr>
          <p:nvPr>
            <p:ph type="body" idx="1"/>
          </p:nvPr>
        </p:nvSpPr>
        <p:spPr>
          <a:xfrm>
            <a:off x="655320" y="972185"/>
            <a:ext cx="109728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In this workflow, the path computation component could optimize based on:</a:t>
            </a:r>
            <a:endParaRPr sz="20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sz="2000" b="1" i="1" u="none" strike="noStrike" dirty="0">
                <a:solidFill>
                  <a:schemeClr val="accent5">
                    <a:lumMod val="75000"/>
                  </a:schemeClr>
                </a:solidFill>
                <a:latin typeface="Times New Roman" panose="02020603050405020304" pitchFamily="18" charset="0"/>
                <a:ea typeface="Oi"/>
                <a:cs typeface="Times New Roman" panose="02020603050405020304" pitchFamily="18" charset="0"/>
                <a:sym typeface="Oi"/>
              </a:rPr>
              <a:t>Current utilization</a:t>
            </a:r>
            <a:endParaRPr sz="2000" dirty="0">
              <a:solidFill>
                <a:schemeClr val="accent5">
                  <a:lumMod val="75000"/>
                </a:schemeClr>
              </a:solidFill>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Commonly from a flow data repository</a:t>
            </a:r>
            <a:endParaRPr sz="20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sz="2000" b="1" i="1" u="none" strike="noStrike" dirty="0">
                <a:solidFill>
                  <a:schemeClr val="accent5">
                    <a:lumMod val="75000"/>
                  </a:schemeClr>
                </a:solidFill>
                <a:latin typeface="Times New Roman" panose="02020603050405020304" pitchFamily="18" charset="0"/>
                <a:ea typeface="Oi"/>
                <a:cs typeface="Times New Roman" panose="02020603050405020304" pitchFamily="18" charset="0"/>
                <a:sym typeface="Oi"/>
              </a:rPr>
              <a:t>Historical utilization</a:t>
            </a:r>
            <a:endParaRPr sz="2000" dirty="0">
              <a:solidFill>
                <a:schemeClr val="accent5">
                  <a:lumMod val="75000"/>
                </a:schemeClr>
              </a:solidFill>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Generally a less specific graph of utilization based on </a:t>
            </a:r>
            <a:r>
              <a:rPr lang="en-US" sz="2000" b="1" i="0" u="none" strike="noStrike" dirty="0">
                <a:latin typeface="Times New Roman" panose="02020603050405020304" pitchFamily="18" charset="0"/>
                <a:ea typeface="EB Garamond"/>
                <a:cs typeface="Times New Roman" panose="02020603050405020304" pitchFamily="18" charset="0"/>
                <a:sym typeface="EB Garamond"/>
              </a:rPr>
              <a:t>historical flow data </a:t>
            </a:r>
            <a:r>
              <a:rPr lang="en-US" sz="2000" b="0" i="0" u="none" strike="noStrike" dirty="0">
                <a:latin typeface="Times New Roman" panose="02020603050405020304" pitchFamily="18" charset="0"/>
                <a:ea typeface="EB Garamond"/>
                <a:cs typeface="Times New Roman" panose="02020603050405020304" pitchFamily="18" charset="0"/>
                <a:sym typeface="EB Garamond"/>
              </a:rPr>
              <a:t>to indicate a diurnal pattern of network use (this diurnal pattern can be updated with a sliding window of historical data if there is a distinct variance in the trend)</a:t>
            </a:r>
            <a:endParaRPr sz="20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r>
              <a:rPr lang="en-US" sz="2000" b="1" i="1" u="none" strike="noStrike" dirty="0">
                <a:solidFill>
                  <a:schemeClr val="accent5">
                    <a:lumMod val="75000"/>
                  </a:schemeClr>
                </a:solidFill>
                <a:latin typeface="Times New Roman" panose="02020603050405020304" pitchFamily="18" charset="0"/>
                <a:ea typeface="Oi"/>
                <a:cs typeface="Times New Roman" panose="02020603050405020304" pitchFamily="18" charset="0"/>
                <a:sym typeface="Oi"/>
              </a:rPr>
              <a:t>Future reservations</a:t>
            </a:r>
            <a:endParaRPr sz="2000" dirty="0">
              <a:solidFill>
                <a:schemeClr val="accent5">
                  <a:lumMod val="75000"/>
                </a:schemeClr>
              </a:solidFill>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Managed by the Bandwidth Calendaring reservation system These inputs will probably not be exclusive, and the real power in prognostication is derived from their combination.</a:t>
            </a:r>
            <a:endParaRPr sz="20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Though only a potential application, SDN and big data techniques may provide viable solutions for this network optimization application, and the range of potential service demands between bandwidth calendaring and this automated network optimization (“fly-by-wire”) application accentuates the need for modularity in components and (again) flexibility in the service APIs exposed.</a:t>
            </a:r>
            <a:endParaRPr sz="20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2000" b="0" i="0" u="none" strike="noStrike" dirty="0">
                <a:latin typeface="Times New Roman" panose="02020603050405020304" pitchFamily="18" charset="0"/>
                <a:ea typeface="EB Garamond"/>
                <a:cs typeface="Times New Roman" panose="02020603050405020304" pitchFamily="18" charset="0"/>
                <a:sym typeface="EB Garamond"/>
              </a:rPr>
              <a:t>for example, grid computing for </a:t>
            </a:r>
            <a:r>
              <a:rPr lang="en-US" sz="2000" b="1" i="0" u="none" strike="noStrike" dirty="0">
                <a:latin typeface="Times New Roman" panose="02020603050405020304" pitchFamily="18" charset="0"/>
                <a:ea typeface="EB Garamond"/>
                <a:cs typeface="Times New Roman" panose="02020603050405020304" pitchFamily="18" charset="0"/>
                <a:sym typeface="EB Garamond"/>
              </a:rPr>
              <a:t>customized distributed summarization of analytical data </a:t>
            </a:r>
            <a:r>
              <a:rPr lang="en-US" sz="2000" b="0" i="0" u="none" strike="noStrike" dirty="0">
                <a:latin typeface="Times New Roman" panose="02020603050405020304" pitchFamily="18" charset="0"/>
                <a:ea typeface="EB Garamond"/>
                <a:cs typeface="Times New Roman" panose="02020603050405020304" pitchFamily="18" charset="0"/>
                <a:sym typeface="EB Garamond"/>
              </a:rPr>
              <a:t>and </a:t>
            </a:r>
            <a:r>
              <a:rPr lang="en-US" sz="2000" b="1" i="0" u="none" strike="noStrike" dirty="0">
                <a:solidFill>
                  <a:schemeClr val="tx1"/>
                </a:solidFill>
                <a:latin typeface="Times New Roman" panose="02020603050405020304" pitchFamily="18" charset="0"/>
                <a:ea typeface="EB Garamond"/>
                <a:cs typeface="Times New Roman" panose="02020603050405020304" pitchFamily="18" charset="0"/>
                <a:sym typeface="EB Garamond"/>
              </a:rPr>
              <a:t>Hadoop to farm the computational exercise</a:t>
            </a:r>
            <a:r>
              <a:rPr lang="en-US" sz="2000" b="0" i="0" u="none" strike="noStrike" dirty="0">
                <a:latin typeface="Times New Roman" panose="02020603050405020304" pitchFamily="18" charset="0"/>
                <a:ea typeface="EB Garamond"/>
                <a:cs typeface="Times New Roman" panose="02020603050405020304" pitchFamily="18" charset="0"/>
                <a:sym typeface="EB Garamond"/>
              </a:rPr>
              <a:t>, and interfacing their results to a PCE server for provisioning.</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24384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Open Sans"/>
              <a:buNone/>
            </a:pPr>
            <a:r>
              <a:rPr lang="en-US" sz="3600" b="0" i="0" u="none" strike="noStrike" dirty="0">
                <a:latin typeface="Open Sans"/>
                <a:ea typeface="Open Sans"/>
                <a:cs typeface="Open Sans"/>
                <a:sym typeface="Open Sans"/>
              </a:rPr>
              <a:t>Optimized Big Data</a:t>
            </a:r>
            <a:endParaRPr sz="7200" dirty="0"/>
          </a:p>
        </p:txBody>
      </p:sp>
      <p:sp>
        <p:nvSpPr>
          <p:cNvPr id="128" name="Google Shape;128;p7"/>
          <p:cNvSpPr txBox="1">
            <a:spLocks noGrp="1"/>
          </p:cNvSpPr>
          <p:nvPr>
            <p:ph type="body" idx="1"/>
          </p:nvPr>
        </p:nvSpPr>
        <p:spPr>
          <a:xfrm>
            <a:off x="548640" y="1123631"/>
            <a:ext cx="62338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Char char="•"/>
            </a:pPr>
            <a:r>
              <a:rPr lang="en-US" sz="1600" b="0" i="0" u="none" strike="noStrike" dirty="0">
                <a:latin typeface="Times New Roman" panose="02020603050405020304" pitchFamily="18" charset="0"/>
                <a:ea typeface="EB Garamond"/>
                <a:cs typeface="Times New Roman" panose="02020603050405020304" pitchFamily="18" charset="0"/>
                <a:sym typeface="EB Garamond"/>
              </a:rPr>
              <a:t>In general, </a:t>
            </a:r>
            <a:r>
              <a:rPr lang="en-US" sz="1600" b="1" i="0" u="none" strike="noStrike" dirty="0">
                <a:latin typeface="Times New Roman" panose="02020603050405020304" pitchFamily="18" charset="0"/>
                <a:ea typeface="EB Garamond"/>
                <a:cs typeface="Times New Roman" panose="02020603050405020304" pitchFamily="18" charset="0"/>
                <a:sym typeface="EB Garamond"/>
              </a:rPr>
              <a:t>big data is not normally a virtualized environment because the hypervisor overhead is unnecessary</a:t>
            </a:r>
            <a:r>
              <a:rPr lang="en-US" sz="1600" b="0" i="0" u="none" strike="noStrike" dirty="0">
                <a:latin typeface="Times New Roman" panose="02020603050405020304" pitchFamily="18" charset="0"/>
                <a:ea typeface="EB Garamond"/>
                <a:cs typeface="Times New Roman" panose="02020603050405020304" pitchFamily="18" charset="0"/>
                <a:sym typeface="EB Garamond"/>
              </a:rPr>
              <a:t>. Hadoop is one of the most popular of a class of cluster computing architectures for big data that uses an application controller to manage job requests.</a:t>
            </a:r>
            <a:endParaRPr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1600" b="0" i="0" u="none" strike="noStrike" dirty="0">
                <a:latin typeface="Times New Roman" panose="02020603050405020304" pitchFamily="18" charset="0"/>
                <a:ea typeface="EB Garamond"/>
                <a:cs typeface="Times New Roman" panose="02020603050405020304" pitchFamily="18" charset="0"/>
                <a:sym typeface="EB Garamond"/>
              </a:rPr>
              <a:t> </a:t>
            </a:r>
            <a:r>
              <a:rPr lang="en-US" sz="1600" b="1" i="0" u="none" strike="noStrike" dirty="0">
                <a:latin typeface="Times New Roman" panose="02020603050405020304" pitchFamily="18" charset="0"/>
                <a:ea typeface="EB Garamond"/>
                <a:cs typeface="Times New Roman" panose="02020603050405020304" pitchFamily="18" charset="0"/>
                <a:sym typeface="EB Garamond"/>
              </a:rPr>
              <a:t>Hadoop is used for a class of applications called </a:t>
            </a:r>
            <a:r>
              <a:rPr lang="en-US" sz="1600" b="1" i="1" u="none" strike="noStrike" dirty="0">
                <a:latin typeface="Times New Roman" panose="02020603050405020304" pitchFamily="18" charset="0"/>
                <a:ea typeface="Oi"/>
                <a:cs typeface="Times New Roman" panose="02020603050405020304" pitchFamily="18" charset="0"/>
                <a:sym typeface="Oi"/>
              </a:rPr>
              <a:t>Map/Reduces</a:t>
            </a:r>
            <a:r>
              <a:rPr lang="en-US" sz="1600" b="1" i="0" u="none" strike="noStrike" dirty="0">
                <a:latin typeface="Times New Roman" panose="02020603050405020304" pitchFamily="18" charset="0"/>
                <a:ea typeface="EB Garamond"/>
                <a:cs typeface="Times New Roman" panose="02020603050405020304" pitchFamily="18" charset="0"/>
                <a:sym typeface="EB Garamond"/>
              </a:rPr>
              <a:t>, which process tremendous amounts of data by breaking the problem </a:t>
            </a:r>
            <a:r>
              <a:rPr lang="en-US" sz="1600" b="0" i="0" u="none" strike="noStrike" dirty="0">
                <a:latin typeface="Times New Roman" panose="02020603050405020304" pitchFamily="18" charset="0"/>
                <a:ea typeface="EB Garamond"/>
                <a:cs typeface="Times New Roman" panose="02020603050405020304" pitchFamily="18" charset="0"/>
                <a:sym typeface="EB Garamond"/>
              </a:rPr>
              <a:t>(i.e., the data set) </a:t>
            </a:r>
            <a:r>
              <a:rPr lang="en-US" sz="1600" b="0" i="0" u="none" strike="noStrike" dirty="0">
                <a:effectLst>
                  <a:outerShdw blurRad="38100" dist="38100" dir="2700000" algn="tl">
                    <a:srgbClr val="000000">
                      <a:alpha val="43137"/>
                    </a:srgbClr>
                  </a:outerShdw>
                </a:effectLst>
                <a:latin typeface="Times New Roman" panose="02020603050405020304" pitchFamily="18" charset="0"/>
                <a:ea typeface="EB Garamond"/>
                <a:cs typeface="Times New Roman" panose="02020603050405020304" pitchFamily="18" charset="0"/>
                <a:sym typeface="EB Garamond"/>
              </a:rPr>
              <a:t>into a number of sections/blocks, spread across a number of machines for parallel processing</a:t>
            </a:r>
            <a:r>
              <a:rPr lang="en-US" sz="1600" b="0" i="0" u="none" strike="noStrike" dirty="0">
                <a:latin typeface="Times New Roman" panose="02020603050405020304" pitchFamily="18" charset="0"/>
                <a:ea typeface="EB Garamond"/>
                <a:cs typeface="Times New Roman" panose="02020603050405020304" pitchFamily="18" charset="0"/>
                <a:sym typeface="EB Garamond"/>
              </a:rPr>
              <a:t>. This system also takes advantage of Hadoop’s distributed </a:t>
            </a:r>
            <a:r>
              <a:rPr lang="en-US" sz="1600" b="0" i="0" u="none" strike="noStrike" dirty="0" err="1">
                <a:latin typeface="Times New Roman" panose="02020603050405020304" pitchFamily="18" charset="0"/>
                <a:ea typeface="EB Garamond"/>
                <a:cs typeface="Times New Roman" panose="02020603050405020304" pitchFamily="18" charset="0"/>
                <a:sym typeface="EB Garamond"/>
              </a:rPr>
              <a:t>filesystem</a:t>
            </a:r>
            <a:r>
              <a:rPr lang="en-US" sz="1600" b="0" i="0" u="none" strike="noStrike" dirty="0">
                <a:latin typeface="Times New Roman" panose="02020603050405020304" pitchFamily="18" charset="0"/>
                <a:ea typeface="EB Garamond"/>
                <a:cs typeface="Times New Roman" panose="02020603050405020304" pitchFamily="18" charset="0"/>
                <a:sym typeface="EB Garamond"/>
              </a:rPr>
              <a:t>—HDFS</a:t>
            </a:r>
            <a:endParaRPr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chemeClr val="dk1"/>
              </a:buClr>
              <a:buSzPct val="100000"/>
              <a:buChar char="•"/>
            </a:pPr>
            <a:r>
              <a:rPr lang="en-US" sz="1600" b="0" i="0" u="none" strike="noStrike" dirty="0">
                <a:latin typeface="Times New Roman" panose="02020603050405020304" pitchFamily="18" charset="0"/>
                <a:ea typeface="EB Garamond"/>
                <a:cs typeface="Times New Roman" panose="02020603050405020304" pitchFamily="18" charset="0"/>
                <a:sym typeface="EB Garamond"/>
              </a:rPr>
              <a:t>The main overhead in the application is in distributing the sectioned file, storing and then collecting the results.</a:t>
            </a:r>
            <a:endParaRPr sz="1600" dirty="0">
              <a:latin typeface="Times New Roman" panose="02020603050405020304" pitchFamily="18" charset="0"/>
              <a:ea typeface="EB Garamond"/>
              <a:cs typeface="Times New Roman" panose="02020603050405020304" pitchFamily="18" charset="0"/>
              <a:sym typeface="EB Garamond"/>
            </a:endParaRPr>
          </a:p>
          <a:p>
            <a:pPr marL="228600" lvl="0" indent="-228600" algn="just" rtl="0">
              <a:lnSpc>
                <a:spcPct val="90000"/>
              </a:lnSpc>
              <a:spcBef>
                <a:spcPts val="1000"/>
              </a:spcBef>
              <a:spcAft>
                <a:spcPts val="0"/>
              </a:spcAft>
              <a:buClr>
                <a:srgbClr val="000000"/>
              </a:buClr>
              <a:buSzPct val="100000"/>
              <a:buChar char="•"/>
            </a:pPr>
            <a:r>
              <a:rPr lang="en-US" sz="16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The Hadoop architecture has three functional components: clients, masters, and slaves (</a:t>
            </a:r>
            <a:r>
              <a:rPr lang="en-US" sz="1600" b="0" i="0" u="none" strike="noStrike" dirty="0">
                <a:solidFill>
                  <a:srgbClr val="9A0000"/>
                </a:solidFill>
                <a:latin typeface="Times New Roman" panose="02020603050405020304" pitchFamily="18" charset="0"/>
                <a:ea typeface="EB Garamond"/>
                <a:cs typeface="Times New Roman" panose="02020603050405020304" pitchFamily="18" charset="0"/>
                <a:sym typeface="EB Garamond"/>
              </a:rPr>
              <a:t>Figure</a:t>
            </a:r>
            <a:r>
              <a:rPr lang="en-US" sz="16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 The client is the ultimate end user of the cluster, submitting a job request with a file to manipulate with instructions on how to manipulate/process it and collecting results. </a:t>
            </a:r>
            <a:endParaRPr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rgbClr val="000000"/>
              </a:buClr>
              <a:buSzPct val="100000"/>
              <a:buChar char="•"/>
            </a:pPr>
            <a:r>
              <a:rPr lang="en-US" sz="16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The master node in Hadoop has overall responsibility for file distribution and managing the processing nodes. It depends and interacts with two other nodes: </a:t>
            </a:r>
            <a:r>
              <a:rPr lang="en-US" sz="1600" b="1"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the name node and the job tracker</a:t>
            </a:r>
            <a:r>
              <a:rPr lang="en-US" sz="16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 The name node is responsible for the </a:t>
            </a:r>
            <a:r>
              <a:rPr lang="en-US" sz="1600" b="1"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distribution/ storage, </a:t>
            </a:r>
            <a:r>
              <a:rPr lang="en-US" sz="1600" b="0"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and the job tracker </a:t>
            </a:r>
            <a:r>
              <a:rPr lang="en-US" sz="1600" b="1" i="0" u="none" strike="noStrike" dirty="0">
                <a:solidFill>
                  <a:srgbClr val="000000"/>
                </a:solidFill>
                <a:latin typeface="Times New Roman" panose="02020603050405020304" pitchFamily="18" charset="0"/>
                <a:ea typeface="EB Garamond"/>
                <a:cs typeface="Times New Roman" panose="02020603050405020304" pitchFamily="18" charset="0"/>
                <a:sym typeface="EB Garamond"/>
              </a:rPr>
              <a:t>coordinates the compute.</a:t>
            </a:r>
            <a:endParaRPr b="1" dirty="0">
              <a:latin typeface="Times New Roman" panose="02020603050405020304" pitchFamily="18" charset="0"/>
              <a:cs typeface="Times New Roman" panose="02020603050405020304" pitchFamily="18" charset="0"/>
            </a:endParaRPr>
          </a:p>
        </p:txBody>
      </p:sp>
      <p:pic>
        <p:nvPicPr>
          <p:cNvPr id="129" name="Google Shape;129;p7"/>
          <p:cNvPicPr preferRelativeResize="0">
            <a:picLocks noGrp="1"/>
          </p:cNvPicPr>
          <p:nvPr>
            <p:ph type="body" idx="2"/>
          </p:nvPr>
        </p:nvPicPr>
        <p:blipFill rotWithShape="1">
          <a:blip r:embed="rId3">
            <a:alphaModFix/>
          </a:blip>
          <a:srcRect/>
          <a:stretch/>
        </p:blipFill>
        <p:spPr>
          <a:xfrm>
            <a:off x="6782440" y="1325562"/>
            <a:ext cx="5258530" cy="39474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8"/>
          <p:cNvSpPr txBox="1">
            <a:spLocks noGrp="1"/>
          </p:cNvSpPr>
          <p:nvPr>
            <p:ph type="body" idx="1"/>
          </p:nvPr>
        </p:nvSpPr>
        <p:spPr>
          <a:xfrm>
            <a:off x="838200" y="713105"/>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2000" b="1" i="0" u="none" strike="noStrike" dirty="0">
                <a:latin typeface="EB Garamond"/>
                <a:ea typeface="EB Garamond"/>
                <a:cs typeface="EB Garamond"/>
                <a:sym typeface="EB Garamond"/>
              </a:rPr>
              <a:t>The slaves are called the mappers and take the blocks and process them. </a:t>
            </a:r>
            <a:r>
              <a:rPr lang="en-US" sz="2000" b="0" i="0" u="none" strike="noStrike" dirty="0">
                <a:latin typeface="EB Garamond"/>
                <a:ea typeface="EB Garamond"/>
                <a:cs typeface="EB Garamond"/>
                <a:sym typeface="EB Garamond"/>
              </a:rPr>
              <a:t>The reducers collect and aggregate the results. The job tracker controls the task tracker process and also processes and coordinates jobs submitted by clients. </a:t>
            </a:r>
            <a:endParaRPr sz="3200" dirty="0"/>
          </a:p>
          <a:p>
            <a:pPr marL="228600" lvl="0" indent="-228600" algn="just" rtl="0">
              <a:lnSpc>
                <a:spcPct val="90000"/>
              </a:lnSpc>
              <a:spcBef>
                <a:spcPts val="1000"/>
              </a:spcBef>
              <a:spcAft>
                <a:spcPts val="0"/>
              </a:spcAft>
              <a:buClr>
                <a:schemeClr val="dk1"/>
              </a:buClr>
              <a:buSzPts val="1800"/>
              <a:buChar char="•"/>
            </a:pPr>
            <a:r>
              <a:rPr lang="en-US" sz="2000" b="0" i="0" u="none" strike="noStrike" dirty="0">
                <a:latin typeface="EB Garamond"/>
                <a:ea typeface="EB Garamond"/>
                <a:cs typeface="EB Garamond"/>
                <a:sym typeface="EB Garamond"/>
              </a:rPr>
              <a:t>The job tracker talks to the name node to determine the location of the data being processed. The job tracker is also responsible for submitted work to the task tracker nodes that have been chosen to do the work. </a:t>
            </a:r>
            <a:endParaRPr sz="3200" dirty="0"/>
          </a:p>
          <a:p>
            <a:pPr marL="228600" lvl="0" indent="-228600" algn="just" rtl="0">
              <a:lnSpc>
                <a:spcPct val="90000"/>
              </a:lnSpc>
              <a:spcBef>
                <a:spcPts val="1000"/>
              </a:spcBef>
              <a:spcAft>
                <a:spcPts val="0"/>
              </a:spcAft>
              <a:buClr>
                <a:schemeClr val="dk1"/>
              </a:buClr>
              <a:buSzPts val="1800"/>
              <a:buChar char="•"/>
            </a:pPr>
            <a:r>
              <a:rPr lang="en-US" sz="2000" b="0" i="0" u="none" strike="noStrike" dirty="0">
                <a:latin typeface="EB Garamond"/>
                <a:ea typeface="EB Garamond"/>
                <a:cs typeface="EB Garamond"/>
                <a:sym typeface="EB Garamond"/>
              </a:rPr>
              <a:t>As a means of redundancy and high availability of the system, the task tracker nodes must ping the job tracker at periodic intervals. If these heartbeat signals are not received after some period of time, the job tracker decides to resubmit the job elsewhere, can blacklist the task tracker, or just remember that this particular node’s performance characteristics for the future because it may only be a temporary condition. </a:t>
            </a:r>
            <a:endParaRPr sz="3200" dirty="0"/>
          </a:p>
          <a:p>
            <a:pPr marL="228600" lvl="0" indent="-228600" algn="just" rtl="0">
              <a:lnSpc>
                <a:spcPct val="90000"/>
              </a:lnSpc>
              <a:spcBef>
                <a:spcPts val="1000"/>
              </a:spcBef>
              <a:spcAft>
                <a:spcPts val="0"/>
              </a:spcAft>
              <a:buClr>
                <a:schemeClr val="dk1"/>
              </a:buClr>
              <a:buSzPts val="1800"/>
              <a:buChar char="•"/>
            </a:pPr>
            <a:r>
              <a:rPr lang="en-US" sz="2000" b="0" i="0" u="none" strike="noStrike" dirty="0">
                <a:latin typeface="EB Garamond"/>
                <a:ea typeface="EB Garamond"/>
                <a:cs typeface="EB Garamond"/>
                <a:sym typeface="EB Garamond"/>
              </a:rPr>
              <a:t>It could also denote the start of a host/server failure.</a:t>
            </a:r>
            <a:endParaRPr sz="3200" dirty="0"/>
          </a:p>
          <a:p>
            <a:pPr marL="228600" lvl="0" indent="-228600" algn="just" rtl="0">
              <a:lnSpc>
                <a:spcPct val="90000"/>
              </a:lnSpc>
              <a:spcBef>
                <a:spcPts val="1000"/>
              </a:spcBef>
              <a:spcAft>
                <a:spcPts val="0"/>
              </a:spcAft>
              <a:buClr>
                <a:schemeClr val="dk1"/>
              </a:buClr>
              <a:buSzPts val="1800"/>
              <a:buChar char="•"/>
            </a:pPr>
            <a:r>
              <a:rPr lang="en-US" sz="2000" b="0" i="0" u="none" strike="noStrike" dirty="0">
                <a:latin typeface="EB Garamond"/>
                <a:ea typeface="EB Garamond"/>
                <a:cs typeface="EB Garamond"/>
                <a:sym typeface="EB Garamond"/>
              </a:rPr>
              <a:t>The name node keeps a map of where the file is and to which machines the blocks are distributed. It has some level of topology awareness on its own, in that it understands the relative position of hosts by a manually configured rack number associated with the host by the administrator. </a:t>
            </a:r>
            <a:endParaRPr sz="3200" dirty="0"/>
          </a:p>
          <a:p>
            <a:pPr marL="228600" lvl="0" indent="-228600" algn="just" rtl="0">
              <a:lnSpc>
                <a:spcPct val="90000"/>
              </a:lnSpc>
              <a:spcBef>
                <a:spcPts val="1000"/>
              </a:spcBef>
              <a:spcAft>
                <a:spcPts val="0"/>
              </a:spcAft>
              <a:buClr>
                <a:schemeClr val="dk1"/>
              </a:buClr>
              <a:buSzPts val="1800"/>
              <a:buChar char="•"/>
            </a:pPr>
            <a:r>
              <a:rPr lang="en-US" sz="2000" b="1" i="0" u="none" strike="noStrike" dirty="0">
                <a:latin typeface="EB Garamond"/>
                <a:ea typeface="EB Garamond"/>
                <a:cs typeface="EB Garamond"/>
                <a:sym typeface="EB Garamond"/>
              </a:rPr>
              <a:t>The name node then works using algorithms that try to optimally distribute the data to cut down on inter-rack transfers </a:t>
            </a:r>
            <a:r>
              <a:rPr lang="en-US" sz="2000" b="0" i="0" u="none" strike="noStrike" dirty="0">
                <a:latin typeface="EB Garamond"/>
                <a:ea typeface="EB Garamond"/>
                <a:cs typeface="EB Garamond"/>
                <a:sym typeface="EB Garamond"/>
              </a:rPr>
              <a:t>but still maintain separation of the replicates so that redundancy/replication can work</a:t>
            </a:r>
            <a:endParaRPr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41" name="Google Shape;141;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2400" b="0" i="0" u="none" strike="noStrike" dirty="0">
                <a:latin typeface="EB Garamond"/>
                <a:ea typeface="EB Garamond"/>
                <a:cs typeface="EB Garamond"/>
                <a:sym typeface="EB Garamond"/>
              </a:rPr>
              <a:t>Using an SDN (</a:t>
            </a:r>
            <a:r>
              <a:rPr lang="en-US" sz="2400" b="0" i="0" u="none" strike="noStrike" dirty="0" err="1">
                <a:latin typeface="EB Garamond"/>
                <a:ea typeface="EB Garamond"/>
                <a:cs typeface="EB Garamond"/>
                <a:sym typeface="EB Garamond"/>
              </a:rPr>
              <a:t>OpenFlow</a:t>
            </a:r>
            <a:r>
              <a:rPr lang="en-US" sz="2400" b="0" i="0" u="none" strike="noStrike" dirty="0">
                <a:latin typeface="EB Garamond"/>
                <a:ea typeface="EB Garamond"/>
                <a:cs typeface="EB Garamond"/>
                <a:sym typeface="EB Garamond"/>
              </a:rPr>
              <a:t>) controller and a modified version of Hadoop (a modified job tracker and task), an alternative more </a:t>
            </a:r>
            <a:r>
              <a:rPr lang="en-US" sz="2400" b="1" i="0" u="none" strike="noStrike" dirty="0">
                <a:latin typeface="EB Garamond"/>
                <a:ea typeface="EB Garamond"/>
                <a:cs typeface="EB Garamond"/>
                <a:sym typeface="EB Garamond"/>
              </a:rPr>
              <a:t>dynamic version of Hadoop can be realized  in a traditional switched/shared Ethernet-based topology</a:t>
            </a:r>
            <a:endParaRPr sz="3600" b="1" dirty="0"/>
          </a:p>
          <a:p>
            <a:pPr marL="228600" lvl="0" indent="-228600" algn="just" rtl="0">
              <a:lnSpc>
                <a:spcPct val="90000"/>
              </a:lnSpc>
              <a:spcBef>
                <a:spcPts val="1000"/>
              </a:spcBef>
              <a:spcAft>
                <a:spcPts val="0"/>
              </a:spcAft>
              <a:buClr>
                <a:schemeClr val="dk1"/>
              </a:buClr>
              <a:buSzPts val="1800"/>
              <a:buChar char="•"/>
            </a:pPr>
            <a:r>
              <a:rPr lang="en-US" sz="2400" b="0" i="0" u="none" strike="noStrike" dirty="0">
                <a:latin typeface="EB Garamond"/>
                <a:ea typeface="EB Garamond"/>
                <a:cs typeface="EB Garamond"/>
                <a:sym typeface="EB Garamond"/>
              </a:rPr>
              <a:t>For example, a recent study that optimizes the shuffle phase where mappers send results to reducers by using </a:t>
            </a:r>
            <a:r>
              <a:rPr lang="en-US" sz="2400" b="0" i="0" u="none" strike="noStrike" dirty="0" err="1">
                <a:latin typeface="EB Garamond"/>
                <a:ea typeface="EB Garamond"/>
                <a:cs typeface="EB Garamond"/>
                <a:sym typeface="EB Garamond"/>
              </a:rPr>
              <a:t>OpenFlow</a:t>
            </a:r>
            <a:r>
              <a:rPr lang="en-US" sz="2400" b="0" i="0" u="none" strike="noStrike" dirty="0">
                <a:latin typeface="EB Garamond"/>
                <a:ea typeface="EB Garamond"/>
                <a:cs typeface="EB Garamond"/>
                <a:sym typeface="EB Garamond"/>
              </a:rPr>
              <a:t>-driven </a:t>
            </a:r>
            <a:r>
              <a:rPr lang="en-US" sz="2400" b="0" i="0" u="none" strike="noStrike" dirty="0" err="1">
                <a:latin typeface="EB Garamond"/>
                <a:ea typeface="EB Garamond"/>
                <a:cs typeface="EB Garamond"/>
                <a:sym typeface="EB Garamond"/>
              </a:rPr>
              <a:t>QoS</a:t>
            </a:r>
            <a:r>
              <a:rPr lang="en-US" sz="2400" b="0" i="0" u="none" strike="noStrike" dirty="0">
                <a:latin typeface="EB Garamond"/>
                <a:ea typeface="EB Garamond"/>
                <a:cs typeface="EB Garamond"/>
                <a:sym typeface="EB Garamond"/>
              </a:rPr>
              <a:t> so that the shuffle traffic can consume more link bandwidth has shown promising results</a:t>
            </a:r>
            <a:endParaRPr sz="3600" dirty="0"/>
          </a:p>
        </p:txBody>
      </p:sp>
      <p:pic>
        <p:nvPicPr>
          <p:cNvPr id="142" name="Google Shape;142;p9"/>
          <p:cNvPicPr preferRelativeResize="0">
            <a:picLocks noGrp="1"/>
          </p:cNvPicPr>
          <p:nvPr>
            <p:ph type="body" idx="2"/>
          </p:nvPr>
        </p:nvPicPr>
        <p:blipFill rotWithShape="1">
          <a:blip r:embed="rId3">
            <a:alphaModFix/>
          </a:blip>
          <a:srcRect/>
          <a:stretch/>
        </p:blipFill>
        <p:spPr>
          <a:xfrm>
            <a:off x="6470560" y="1027906"/>
            <a:ext cx="4584879" cy="3252694"/>
          </a:xfrm>
          <a:prstGeom prst="rect">
            <a:avLst/>
          </a:prstGeom>
          <a:noFill/>
          <a:ln>
            <a:noFill/>
          </a:ln>
        </p:spPr>
      </p:pic>
      <p:sp>
        <p:nvSpPr>
          <p:cNvPr id="143" name="Google Shape;143;p9"/>
          <p:cNvSpPr txBox="1"/>
          <p:nvPr/>
        </p:nvSpPr>
        <p:spPr>
          <a:xfrm>
            <a:off x="6470560" y="4660692"/>
            <a:ext cx="554092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u="none" strike="noStrike" dirty="0">
                <a:solidFill>
                  <a:schemeClr val="dk1"/>
                </a:solidFill>
                <a:latin typeface="Times New Roman" panose="02020603050405020304" pitchFamily="18" charset="0"/>
                <a:ea typeface="Oi"/>
                <a:cs typeface="Times New Roman" panose="02020603050405020304" pitchFamily="18" charset="0"/>
                <a:sym typeface="Oi"/>
              </a:rPr>
              <a:t>Modified Hadoop with SDN control giving Hadoop traffic favorable </a:t>
            </a:r>
            <a:r>
              <a:rPr lang="en-US" sz="1800" b="0" u="none" strike="noStrike" dirty="0" err="1">
                <a:solidFill>
                  <a:schemeClr val="dk1"/>
                </a:solidFill>
                <a:latin typeface="Times New Roman" panose="02020603050405020304" pitchFamily="18" charset="0"/>
                <a:ea typeface="Oi"/>
                <a:cs typeface="Times New Roman" panose="02020603050405020304" pitchFamily="18" charset="0"/>
                <a:sym typeface="Oi"/>
              </a:rPr>
              <a:t>QoS</a:t>
            </a:r>
            <a:r>
              <a:rPr lang="en-US" sz="1800" b="0" u="none" strike="noStrike" dirty="0">
                <a:solidFill>
                  <a:schemeClr val="dk1"/>
                </a:solidFill>
                <a:latin typeface="Times New Roman" panose="02020603050405020304" pitchFamily="18" charset="0"/>
                <a:ea typeface="Oi"/>
                <a:cs typeface="Times New Roman" panose="02020603050405020304" pitchFamily="18" charset="0"/>
                <a:sym typeface="Oi"/>
              </a:rPr>
              <a:t> treatment (in a generic, Ethernet-switched data center architecture</a:t>
            </a:r>
            <a:r>
              <a:rPr lang="en-US" sz="1800" u="none" strike="noStrike" dirty="0">
                <a:solidFill>
                  <a:schemeClr val="dk1"/>
                </a:solidFill>
                <a:latin typeface="Times New Roman" panose="02020603050405020304" pitchFamily="18" charset="0"/>
                <a:ea typeface="Oi"/>
                <a:cs typeface="Times New Roman" panose="02020603050405020304" pitchFamily="18" charset="0"/>
                <a:sym typeface="Oi"/>
              </a:rPr>
              <a:t>)</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2352</Words>
  <Application>Microsoft Office PowerPoint</Application>
  <PresentationFormat>Widescreen</PresentationFormat>
  <Paragraphs>77</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Ubuntu Mono</vt:lpstr>
      <vt:lpstr>Arial</vt:lpstr>
      <vt:lpstr>Times New Roman</vt:lpstr>
      <vt:lpstr>Bookman Old Style</vt:lpstr>
      <vt:lpstr>Oi</vt:lpstr>
      <vt:lpstr>EB Garamond</vt:lpstr>
      <vt:lpstr>Calibri</vt:lpstr>
      <vt:lpstr>Open Sans</vt:lpstr>
      <vt:lpstr>Office Theme</vt:lpstr>
      <vt:lpstr>UNIT-IV Big Data and Application Hyper Virtualization for Instant CSPF, use Cases for Input Traffic Monitoring,  Classification, and Triggered Action  </vt:lpstr>
      <vt:lpstr>Use Cases for Bandwidth Scheduling</vt:lpstr>
      <vt:lpstr>OpenFlow and PCE Topologies</vt:lpstr>
      <vt:lpstr>Big Data and Application Hyper-Virtualization for Instant CSPF</vt:lpstr>
      <vt:lpstr>PowerPoint Presentation</vt:lpstr>
      <vt:lpstr>dynamic/automated workflow</vt:lpstr>
      <vt:lpstr>Optimized Big Data</vt:lpstr>
      <vt:lpstr>PowerPoint Presentation</vt:lpstr>
      <vt:lpstr>PowerPoint Presentation</vt:lpstr>
      <vt:lpstr>Use Cases for Input Traffic Monitoring, Classification, and Triggered Actions</vt:lpstr>
      <vt:lpstr>PowerPoint Presentation</vt:lpstr>
      <vt:lpstr>Deploying physical and virtual firewall network services</vt:lpstr>
      <vt:lpstr>Intrusion Detection/Threat Mitigation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Application Hyper Virtualization for Instant CSPF, use Cases for Input Traffic Monitoring,  Classification, and Triggered Action  </dc:title>
  <dc:creator>VIJAYAKUMAR PONNUSAMY</dc:creator>
  <cp:lastModifiedBy>Parthiban i</cp:lastModifiedBy>
  <cp:revision>7</cp:revision>
  <dcterms:created xsi:type="dcterms:W3CDTF">2021-10-10T22:23:40Z</dcterms:created>
  <dcterms:modified xsi:type="dcterms:W3CDTF">2024-07-03T10:19:26Z</dcterms:modified>
</cp:coreProperties>
</file>