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7"/>
  </p:notesMasterIdLst>
  <p:handoutMasterIdLst>
    <p:handoutMasterId r:id="rId28"/>
  </p:handoutMasterIdLst>
  <p:sldIdLst>
    <p:sldId id="256" r:id="rId2"/>
    <p:sldId id="586" r:id="rId3"/>
    <p:sldId id="571" r:id="rId4"/>
    <p:sldId id="580" r:id="rId5"/>
    <p:sldId id="587" r:id="rId6"/>
    <p:sldId id="588" r:id="rId7"/>
    <p:sldId id="579" r:id="rId8"/>
    <p:sldId id="578" r:id="rId9"/>
    <p:sldId id="577" r:id="rId10"/>
    <p:sldId id="581" r:id="rId11"/>
    <p:sldId id="583" r:id="rId12"/>
    <p:sldId id="582" r:id="rId13"/>
    <p:sldId id="318" r:id="rId14"/>
    <p:sldId id="584" r:id="rId15"/>
    <p:sldId id="585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7" r:id="rId24"/>
    <p:sldId id="338" r:id="rId25"/>
    <p:sldId id="576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7AF78A14-98F4-45EB-B42F-B56C98AAC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58C2998B-F799-469F-AF7B-F7F3A8C06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F6414-A59A-4177-90D1-499685EBB8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F3A4C309-D9AF-C4DC-BC83-B5BABA6BDC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7AC23-59CE-443A-9B9F-7DE2420A16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39AC0A76-B279-A573-9D8E-85723FDC95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80A9-6D0E-498D-9052-6F92850D75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F4B51B41-4131-D371-06D8-6EB72A190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A443117E-0789-85EB-5FDB-E9E3739394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A28B1-1A41-437A-99AA-5A2DA8126BD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A blue and yellow logo&#10;&#10;Description automatically generated">
            <a:extLst>
              <a:ext uri="{FF2B5EF4-FFF2-40B4-BE49-F238E27FC236}">
                <a16:creationId xmlns:a16="http://schemas.microsoft.com/office/drawing/2014/main" id="{D0110B74-9263-935B-8458-C6309FE735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12A07-2855-431C-A5E4-DBB1F433EB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880B687E-4AF3-E841-BF97-0827F9AA9F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1EE72-B155-4128-90FF-DDB9C1AA0F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" name="Picture 9" descr="A blue and yellow logo&#10;&#10;Description automatically generated">
            <a:extLst>
              <a:ext uri="{FF2B5EF4-FFF2-40B4-BE49-F238E27FC236}">
                <a16:creationId xmlns:a16="http://schemas.microsoft.com/office/drawing/2014/main" id="{60B4C077-0EC5-91AB-A8E5-27EE5939D3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A77E44-D6DD-4B01-AE24-D49069C38A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C69A9BC-8ECB-C9BB-54C8-907948A87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096B9-A96C-47A5-A889-FF7783836D7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634DC4C8-D69C-30A6-E141-EF4B351B62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E2A35-2FFC-421E-A94C-A86D396382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31ABC1B5-6B02-0996-4FB5-12F9FC8C5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A5118-E66A-4F27-A688-83ADA1E4A9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870D3EB2-180B-3817-A9B7-E36364D6C4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434" y="1"/>
            <a:ext cx="1234440" cy="68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Dr.T.Deepa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2C6A33-E874-402B-AF84-71337A641F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5oN7oxAdgw&amp;t=47s" TargetMode="External"/><Relationship Id="rId2" Type="http://schemas.openxmlformats.org/officeDocument/2006/relationships/hyperlink" Target="https://www.youtube.com/watch?v=AMqkz79KrnM&amp;t=510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0cuqVsHerH8" TargetMode="External"/><Relationship Id="rId4" Type="http://schemas.openxmlformats.org/officeDocument/2006/relationships/hyperlink" Target="https://www.youtube.com/watch?v=Iyzpt3bKTTI&amp;t=14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networking/definition/microwav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elecom/wireless/millimeter-waves-may-be-the-future-of-5g-phones" TargetMode="External"/><Relationship Id="rId2" Type="http://schemas.openxmlformats.org/officeDocument/2006/relationships/hyperlink" Target="https://transition.fcc.gov/Bureaus/Engineering_Technology/Documents/bulletins/oet70/oet70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18ECE220T- Unit 5- Millimeter Wave Communication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62400"/>
            <a:ext cx="99060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2D4A-4D60-BA41-EC9FB90E967D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4C3A-4B87-4701-852C-85A3D638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60GHz Transceiver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948D-BABC-4025-B74B-B3B9DE9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2B-0A7A-4972-88FD-A33FBB8F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CAD4EA-77CD-4890-AC55-A296D956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899626"/>
            <a:ext cx="8013822" cy="40497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AF5A5-F92B-4451-85DB-5D16BAAFE549}"/>
              </a:ext>
            </a:extLst>
          </p:cNvPr>
          <p:cNvSpPr/>
          <p:nvPr/>
        </p:nvSpPr>
        <p:spPr>
          <a:xfrm>
            <a:off x="304800" y="2895600"/>
            <a:ext cx="464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As we know transceiver consists of two parts viz. transmitter and receiver.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The transmitter part takes baseband I/Q or IF as input and generates modulated RF frequency as output.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Arial" panose="020B0604020202020204" pitchFamily="34" charset="0"/>
              </a:rPr>
              <a:t>Similarly receiver part takes modulated RF as input and generates baseband I/Q or IF as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27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7A1C-8618-490A-8D25-E1596D2C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60GHz Transceiver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92D7-6D89-485A-BE93-B33FB45D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Cost-effective millimeter wave solutions for high data rate transmission at </a:t>
            </a:r>
            <a:r>
              <a:rPr lang="en-US" dirty="0">
                <a:solidFill>
                  <a:srgbClr val="FF0000"/>
                </a:solidFill>
              </a:rPr>
              <a:t>60 GHz still have to be determined</a:t>
            </a:r>
            <a:r>
              <a:rPr lang="en-US" dirty="0"/>
              <a:t>. In this respect, some important selections have to be made that might be crucial to its commercial success:</a:t>
            </a:r>
          </a:p>
          <a:p>
            <a:pPr lvl="1" algn="just"/>
            <a:r>
              <a:rPr lang="en-US" dirty="0"/>
              <a:t>Design of a 60 GHz radio front-end architecture.</a:t>
            </a:r>
          </a:p>
          <a:p>
            <a:pPr lvl="1" algn="just"/>
            <a:r>
              <a:rPr lang="en-IN" dirty="0">
                <a:solidFill>
                  <a:srgbClr val="FF0000"/>
                </a:solidFill>
              </a:rPr>
              <a:t>Design of antennas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IN" dirty="0"/>
              <a:t>Employing a </a:t>
            </a:r>
            <a:r>
              <a:rPr lang="en-IN" dirty="0" err="1"/>
              <a:t>superheterodyne</a:t>
            </a:r>
            <a:r>
              <a:rPr lang="en-IN" dirty="0"/>
              <a:t> architecture</a:t>
            </a:r>
            <a:endParaRPr lang="en-US" dirty="0"/>
          </a:p>
          <a:p>
            <a:pPr lvl="1" algn="just"/>
            <a:r>
              <a:rPr lang="en-US" dirty="0"/>
              <a:t>Employing a direct conversion architecture</a:t>
            </a:r>
          </a:p>
          <a:p>
            <a:pPr lvl="1" algn="just"/>
            <a:r>
              <a:rPr lang="en-US" dirty="0"/>
              <a:t>Employing a software radio architecture</a:t>
            </a:r>
          </a:p>
          <a:p>
            <a:pPr lvl="1" algn="just"/>
            <a:r>
              <a:rPr lang="en-IN" dirty="0"/>
              <a:t>Employing a six-port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2766E-145B-4B26-A660-64F8131F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EAB34-59CB-4E03-8C0F-C8A793C9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2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EA62-9E72-4554-AA9F-8853E5F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60GHz Transceiver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229B-BDF9-48F4-A91E-85E81320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37" y="1417638"/>
            <a:ext cx="10972800" cy="4525963"/>
          </a:xfrm>
        </p:spPr>
        <p:txBody>
          <a:bodyPr/>
          <a:lstStyle/>
          <a:p>
            <a:r>
              <a:rPr lang="en-US" dirty="0"/>
              <a:t>Both transmitter and receiver use one or more RF mixers for frequency conversion. </a:t>
            </a:r>
          </a:p>
          <a:p>
            <a:r>
              <a:rPr lang="en-US" dirty="0"/>
              <a:t>As transmitter does up conversion of frequency it is also known as up converter where as receiver does down conversion of frequency it is known as down converter.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E3AAA-B645-4FA0-8268-3CA9A67A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0E4C8-6F73-4B82-96FC-3851BF75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026" name="Picture 2" descr="Up Down conversion using RF mixer">
            <a:extLst>
              <a:ext uri="{FF2B5EF4-FFF2-40B4-BE49-F238E27FC236}">
                <a16:creationId xmlns:a16="http://schemas.microsoft.com/office/drawing/2014/main" id="{6CFBCB09-D238-4E24-8711-F274B3B4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3843"/>
            <a:ext cx="7620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8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01EE-1C81-3F13-F6F4-3E43BB3E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Super-heterodyning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B1A6-4340-4C22-484C-B3239F0A9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4831080" cy="472408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This figure shows a basic 60 GHz RF front-end architecture for application </a:t>
            </a:r>
            <a:r>
              <a:rPr lang="en-US" dirty="0">
                <a:solidFill>
                  <a:srgbClr val="FF0000"/>
                </a:solidFill>
              </a:rPr>
              <a:t>at a portable station (PS).</a:t>
            </a:r>
          </a:p>
          <a:p>
            <a:pPr algn="just"/>
            <a:r>
              <a:rPr lang="en-US" dirty="0"/>
              <a:t>Ideally, </a:t>
            </a:r>
            <a:r>
              <a:rPr lang="en-US" dirty="0">
                <a:solidFill>
                  <a:srgbClr val="FF0000"/>
                </a:solidFill>
              </a:rPr>
              <a:t>it should be an integrated on-chip solution consisting of a receiving branch, a transmitting branch, and a frequency generation function</a:t>
            </a:r>
          </a:p>
          <a:p>
            <a:pPr algn="just"/>
            <a:r>
              <a:rPr lang="en-US" dirty="0"/>
              <a:t>The receiving branch consists of the receiving antenna, </a:t>
            </a:r>
            <a:r>
              <a:rPr lang="en-US" dirty="0">
                <a:solidFill>
                  <a:srgbClr val="FF0000"/>
                </a:solidFill>
              </a:rPr>
              <a:t>a low noise amplifier, and a mixer that down-converts the signal from the millimeter wave range to the intermediate frequency (IF) range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B7E-2235-77B9-0DFE-23E557A7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09" y="1676400"/>
            <a:ext cx="6354691" cy="362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2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EA9-969C-4C82-AA13-DD1D232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Super-heterodyning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428B-A56E-41C1-8791-E87DF47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The transmitting branch consists of a mixer, a power amplifier (PA), and the transmitting antenna. The antennas are (integrated) patch antennas. The mixers are image rejecting mixers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They need not to be in-phase/quadrature (IQ) mixers. The IF in this example is considered to be 5 GHz,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super-heterodyning architecture requires more components and more DC power</a:t>
            </a:r>
            <a:r>
              <a:rPr lang="en-US" dirty="0"/>
              <a:t>, so it is not preferred for mobile devices.</a:t>
            </a:r>
          </a:p>
          <a:p>
            <a:pPr algn="just"/>
            <a:r>
              <a:rPr lang="en-US" dirty="0"/>
              <a:t>A radio receiver generally includes an </a:t>
            </a:r>
            <a:r>
              <a:rPr lang="en-US" dirty="0">
                <a:solidFill>
                  <a:srgbClr val="FF0000"/>
                </a:solidFill>
              </a:rPr>
              <a:t>antenna section filter, a low noise amplifier, a down-conversion mixer, an intermediate frequency stage, and a demodulator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antenna </a:t>
            </a:r>
            <a:r>
              <a:rPr lang="en-US" dirty="0">
                <a:solidFill>
                  <a:srgbClr val="00B050"/>
                </a:solidFill>
              </a:rPr>
              <a:t>section filter receives RF-modulated signals and provides them to the low noise amplifier, which amplifies the received RF signals and provides the amplified RF signals of interest to the down-conversion mixer</a:t>
            </a:r>
            <a:r>
              <a:rPr lang="en-US" dirty="0"/>
              <a:t>, which down-converts the frequency of the RF signals to an intermediate frequency using a local oscillator.</a:t>
            </a:r>
          </a:p>
          <a:p>
            <a:pPr algn="just"/>
            <a:r>
              <a:rPr lang="en-IN" dirty="0"/>
              <a:t>The IF </a:t>
            </a:r>
            <a:r>
              <a:rPr lang="en-US" dirty="0"/>
              <a:t>stage includes one or more local oscillators, one or more mixers, and one or more adders to step down the frequency of the intermediate frequency signals to a base-band frequency. The IF stage provides the base-band signal to the demodulator which, based on the modulation/demodulation protocol, recaptures the data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4F719-DD75-4BCF-8067-69279EFF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81E85-F3BE-43B6-828C-E7FD4641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31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65D-B805-435A-B233-7DE75E74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3F30-725B-469C-8FD0-B12D62D1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challenge of this configuration is that a 60 GHz local oscillator is required.</a:t>
            </a:r>
          </a:p>
          <a:p>
            <a:pPr algn="just"/>
            <a:r>
              <a:rPr lang="en-US" dirty="0"/>
              <a:t>Frequency shift keying (FSK)-modulated signals are especially well-suited to direct conversion, due to their low-signal energy at DC.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09AFB-B6E4-4DBB-A722-6280B4AD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973E-E749-4E36-A69B-C94B63B9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D60FE-851E-4244-9537-6E7FB761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99454"/>
            <a:ext cx="6326707" cy="29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1D8-E2BB-4B49-6772-0199826F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Limitations of direct conversion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21B1-3798-8213-F520-AC1BB033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direct conversion receiver has not gained widespread acceptance to date, especially in high-performance wireless transceivers, due to its intrinsic sensitivity to the problems of DC offset, even harmonics of the input signal, and local oscillator (LO) leakage back to the antenna.</a:t>
            </a:r>
          </a:p>
          <a:p>
            <a:pPr algn="just"/>
            <a:r>
              <a:rPr lang="en-US" dirty="0"/>
              <a:t>Offset arises from three sources</a:t>
            </a:r>
          </a:p>
          <a:p>
            <a:pPr lvl="1" algn="just"/>
            <a:r>
              <a:rPr lang="en-US" dirty="0"/>
              <a:t>Transistor mismatch in the signal path</a:t>
            </a:r>
          </a:p>
          <a:p>
            <a:pPr lvl="1" algn="just"/>
            <a:r>
              <a:rPr lang="en-US" b="1" dirty="0">
                <a:solidFill>
                  <a:srgbClr val="00B050"/>
                </a:solidFill>
              </a:rPr>
              <a:t>LO signal leakage to the antenna because of poor reverse isolation through the mixer and RF amplifier, which then reflects off the antenna and self-down-converts to DC through the mixer</a:t>
            </a:r>
          </a:p>
          <a:p>
            <a:pPr lvl="1" algn="just"/>
            <a:r>
              <a:rPr lang="en-US" dirty="0"/>
              <a:t>A large near-channel interferer leaking into the LO part of the mixer, then self-down-converting to DC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9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A5C2-8CDB-4C7E-91C0-D7FFBF40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Direct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D9B0-6CDB-65C4-A5A5-525F6E289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835785"/>
            <a:ext cx="701548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block diagram of conventional millimeter wave direct conversion system with noncoherent </a:t>
            </a:r>
            <a:r>
              <a:rPr lang="en-US" b="1" dirty="0"/>
              <a:t>on/off keying</a:t>
            </a:r>
            <a:r>
              <a:rPr lang="en-US" dirty="0"/>
              <a:t> is shown in Figure 3.3(b). </a:t>
            </a:r>
          </a:p>
          <a:p>
            <a:pPr algn="just"/>
            <a:r>
              <a:rPr lang="en-US" dirty="0"/>
              <a:t>OOK enables the simplest radio architecture to realize the lowest cost and fastest time to market. </a:t>
            </a:r>
          </a:p>
          <a:p>
            <a:pPr algn="just"/>
            <a:r>
              <a:rPr lang="en-US" dirty="0"/>
              <a:t>It supports high rate applications (beyond Gbps) with very low power consumption due to its noncoherent architecture. </a:t>
            </a:r>
          </a:p>
          <a:p>
            <a:pPr algn="just"/>
            <a:r>
              <a:rPr lang="en-US" dirty="0"/>
              <a:t>It has a sufficient performance over AWGN channels. Its phase noise of local oscillator has no effects on the detection performance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AC82F-E3E2-0B99-F8D4-F637036E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000" y="2806884"/>
            <a:ext cx="4644000" cy="25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3C3B-E326-E1ED-75E3-8D72E32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Soft radio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30D8-B531-513D-7596-3B45EAD8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352574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Employing analog-to-digital conversion (ADC) and digital-to-analog conversion (DAC) directly at the antennas would appear to make the complete RF and IF portions of the </a:t>
            </a:r>
            <a:r>
              <a:rPr lang="en-IN" sz="1800" dirty="0"/>
              <a:t>transceiver chain obsolete.</a:t>
            </a:r>
          </a:p>
          <a:p>
            <a:pPr algn="just"/>
            <a:r>
              <a:rPr lang="en-US" sz="1800" dirty="0"/>
              <a:t>However, this technology is extremely challenging because it would require </a:t>
            </a:r>
            <a:r>
              <a:rPr lang="en-US" sz="1800" dirty="0">
                <a:solidFill>
                  <a:srgbClr val="FF0000"/>
                </a:solidFill>
              </a:rPr>
              <a:t>ultra-high speed ADC and DAC devices having a 60 GHz bandwidth.</a:t>
            </a:r>
            <a:endParaRPr lang="en-IN" sz="1800" dirty="0">
              <a:solidFill>
                <a:srgbClr val="FF0000"/>
              </a:solidFill>
            </a:endParaRPr>
          </a:p>
          <a:p>
            <a:pPr algn="just"/>
            <a:r>
              <a:rPr lang="en-US" sz="1800" dirty="0"/>
              <a:t>A low-cost implementation of this in the medium term is not feasible. An alternative approach, the subsampling receiver, might represent </a:t>
            </a:r>
            <a:r>
              <a:rPr lang="en-US" sz="1800" dirty="0">
                <a:solidFill>
                  <a:srgbClr val="FF0000"/>
                </a:solidFill>
              </a:rPr>
              <a:t>the “ultimate” solution for simple, low power, down-conversion</a:t>
            </a:r>
          </a:p>
          <a:p>
            <a:pPr algn="just"/>
            <a:r>
              <a:rPr lang="en-US" sz="1800" dirty="0"/>
              <a:t>This essentially consists of a sampling switch, </a:t>
            </a:r>
            <a:r>
              <a:rPr lang="en-US" sz="1800" dirty="0">
                <a:solidFill>
                  <a:srgbClr val="FF0000"/>
                </a:solidFill>
              </a:rPr>
              <a:t>clocked at a much lower frequency, and an analog-to-digital (A/D) converter. </a:t>
            </a:r>
          </a:p>
          <a:p>
            <a:pPr algn="just"/>
            <a:r>
              <a:rPr lang="en-US" sz="1800" dirty="0"/>
              <a:t>As a result, </a:t>
            </a:r>
            <a:r>
              <a:rPr lang="en-US" sz="1800" dirty="0">
                <a:solidFill>
                  <a:srgbClr val="FF0000"/>
                </a:solidFill>
              </a:rPr>
              <a:t>careful filtering is required prior to down conversion. For example, the down conversion of an RF signal with a bandwidth of 500 MHz would require a sample rate of at least 1 GHz, assuming the use of a “brick wall filter.”</a:t>
            </a:r>
          </a:p>
          <a:p>
            <a:pPr algn="just"/>
            <a:r>
              <a:rPr lang="en-US" sz="1800" dirty="0"/>
              <a:t> In practice, the sampling rate will have to be much higher, for example</a:t>
            </a:r>
            <a:r>
              <a:rPr lang="en-US" sz="1800" dirty="0">
                <a:solidFill>
                  <a:srgbClr val="FF0000"/>
                </a:solidFill>
              </a:rPr>
              <a:t>, at least 2 GHz, in order to minimize the finite bandwidth effects of the filter</a:t>
            </a:r>
            <a:r>
              <a:rPr lang="en-US" sz="1800" dirty="0"/>
              <a:t>. It is questionable whether 2 GHz A/D conversion, with, let us say, 10 bit quantization, will become feasible and low cost in the medium term. </a:t>
            </a:r>
          </a:p>
          <a:p>
            <a:pPr algn="just"/>
            <a:r>
              <a:rPr lang="en-US" sz="1800" dirty="0"/>
              <a:t>In addition, the problem exists that the resulting signal-to-noise ratio of the down-sampled signal will inevitably be poorer than that of an equivalent system employing a mixer for down conversion. This is due to the noise aliased from the bands between DC and the passband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2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AFE7-2891-4DDE-8162-8309131E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Transceiver without mixer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9EB6-09BE-DC88-C3C1-720274F5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No mixer transceiver refers to </a:t>
            </a:r>
            <a:r>
              <a:rPr lang="en-US" dirty="0">
                <a:solidFill>
                  <a:srgbClr val="FF0000"/>
                </a:solidFill>
              </a:rPr>
              <a:t>a six-port radio that uses no mixers in transceivers. </a:t>
            </a:r>
          </a:p>
          <a:p>
            <a:pPr algn="just"/>
            <a:r>
              <a:rPr lang="en-US" dirty="0"/>
              <a:t>Six-port technology (or five-port technology) is a </a:t>
            </a:r>
            <a:r>
              <a:rPr lang="en-US" b="1" dirty="0">
                <a:solidFill>
                  <a:srgbClr val="FF0000"/>
                </a:solidFill>
              </a:rPr>
              <a:t>passive linear device</a:t>
            </a:r>
            <a:r>
              <a:rPr lang="en-US" dirty="0"/>
              <a:t>, with </a:t>
            </a:r>
            <a:r>
              <a:rPr lang="en-US" b="1" dirty="0">
                <a:solidFill>
                  <a:srgbClr val="FF0000"/>
                </a:solidFill>
              </a:rPr>
              <a:t>two input ports and three outputs </a:t>
            </a:r>
            <a:r>
              <a:rPr lang="en-US" dirty="0"/>
              <a:t>(see Figure 3.6) . </a:t>
            </a:r>
          </a:p>
          <a:p>
            <a:pPr algn="just"/>
            <a:r>
              <a:rPr lang="en-US" dirty="0"/>
              <a:t>A phase shifter is used to adjust the phase between the RF and LO.</a:t>
            </a:r>
          </a:p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Diode detectors </a:t>
            </a:r>
            <a:r>
              <a:rPr lang="en-US" dirty="0"/>
              <a:t>are used on the output ports as </a:t>
            </a:r>
            <a:r>
              <a:rPr lang="en-US" b="1" dirty="0">
                <a:solidFill>
                  <a:srgbClr val="FF0000"/>
                </a:solidFill>
              </a:rPr>
              <a:t>frequency converters, instead of mixers. </a:t>
            </a:r>
          </a:p>
          <a:p>
            <a:pPr algn="just"/>
            <a:r>
              <a:rPr lang="en-US" dirty="0"/>
              <a:t>The five-port technology has been extended to be a direct digital transmitter and can be used for </a:t>
            </a:r>
            <a:r>
              <a:rPr lang="en-US" dirty="0">
                <a:solidFill>
                  <a:srgbClr val="FF0000"/>
                </a:solidFill>
              </a:rPr>
              <a:t>software-defined radio applications </a:t>
            </a:r>
            <a:r>
              <a:rPr lang="en-US" dirty="0"/>
              <a:t>since it can accommodate different wireless modulation standards without requiring hardware modification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65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0BBF-0CC4-4148-8629-1CD06CEE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70C0"/>
                </a:solidFill>
              </a:rPr>
              <a:t>Millimeter</a:t>
            </a:r>
            <a:r>
              <a:rPr lang="en-IN" b="1" dirty="0">
                <a:solidFill>
                  <a:srgbClr val="0070C0"/>
                </a:solidFill>
              </a:rPr>
              <a:t> Waves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3FC0-A8E9-46F2-89B7-619ACFAC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Today’s wireless networks have run into a problem: More people and devices are consuming more data than ever before, but it remains crammed on the same bands of the radio-frequency spectrum that mobile providers have always used. </a:t>
            </a:r>
            <a:r>
              <a:rPr lang="en-US" dirty="0">
                <a:solidFill>
                  <a:srgbClr val="FF0000"/>
                </a:solidFill>
              </a:rPr>
              <a:t>That means less bandwidth for everyone, causing slower service and more dropped connections.</a:t>
            </a:r>
          </a:p>
          <a:p>
            <a:pPr algn="just"/>
            <a:r>
              <a:rPr lang="en-US" dirty="0"/>
              <a:t>One way to get around that problem is to simply transmit signals on a whole new swath of the spectrum, one that’s never been used for mobile service before. That’s why providers are experimenting with broadcasting on </a:t>
            </a:r>
            <a:r>
              <a:rPr lang="en-US" dirty="0">
                <a:highlight>
                  <a:srgbClr val="FFFF00"/>
                </a:highlight>
              </a:rPr>
              <a:t>millimeter waves, which use higher frequencies than the radio waves that have long been used for mobile phones.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23DFD-42AE-4666-B6F2-F280B84A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80503-E239-47C8-B5FD-AF41073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95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A81E-55C2-45FE-ED2A-64EBBD2B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Transceiver without mixer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0F7C4-B433-48BC-342A-127BEB9B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63" y="1046518"/>
            <a:ext cx="4297994" cy="525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7B5EB8-84A6-6BCF-4DC3-CFB4AB22FA85}"/>
              </a:ext>
            </a:extLst>
          </p:cNvPr>
          <p:cNvSpPr txBox="1"/>
          <p:nvPr/>
        </p:nvSpPr>
        <p:spPr>
          <a:xfrm>
            <a:off x="694606" y="6169709"/>
            <a:ext cx="861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Block diagram of </a:t>
            </a:r>
            <a:r>
              <a:rPr lang="en-US" b="1" dirty="0">
                <a:solidFill>
                  <a:srgbClr val="FF0000"/>
                </a:solidFill>
              </a:rPr>
              <a:t>six-port radio with four interferometer output power signals.</a:t>
            </a:r>
            <a:r>
              <a:rPr lang="en-US" dirty="0"/>
              <a:t> (b) Block diagram of a five-port radio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56131-CD06-280A-C54B-6CF762D80399}"/>
              </a:ext>
            </a:extLst>
          </p:cNvPr>
          <p:cNvSpPr txBox="1"/>
          <p:nvPr/>
        </p:nvSpPr>
        <p:spPr>
          <a:xfrm>
            <a:off x="5822200" y="1542416"/>
            <a:ext cx="62377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six-port radio’s modulator performs </a:t>
            </a:r>
            <a:r>
              <a:rPr lang="en-IN" dirty="0" err="1">
                <a:solidFill>
                  <a:srgbClr val="FF0000"/>
                </a:solidFill>
              </a:rPr>
              <a:t>analog</a:t>
            </a:r>
            <a:r>
              <a:rPr lang="en-IN" dirty="0">
                <a:solidFill>
                  <a:srgbClr val="FF0000"/>
                </a:solidFill>
              </a:rPr>
              <a:t> signal processing (vector divisions and additions) </a:t>
            </a:r>
            <a:r>
              <a:rPr lang="en-IN" dirty="0"/>
              <a:t>on reflected spectrum phase-modulated pulse waves using the phase spectrum of reference pulse waves.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six-port radio’s demodulator does </a:t>
            </a:r>
            <a:r>
              <a:rPr lang="en-IN" dirty="0">
                <a:solidFill>
                  <a:srgbClr val="FF0000"/>
                </a:solidFill>
              </a:rPr>
              <a:t>the reverse </a:t>
            </a:r>
            <a:r>
              <a:rPr lang="en-IN" dirty="0" err="1">
                <a:solidFill>
                  <a:srgbClr val="FF0000"/>
                </a:solidFill>
              </a:rPr>
              <a:t>analog</a:t>
            </a:r>
            <a:r>
              <a:rPr lang="en-IN" dirty="0">
                <a:solidFill>
                  <a:srgbClr val="FF0000"/>
                </a:solidFill>
              </a:rPr>
              <a:t> signal processing to directly obtain </a:t>
            </a:r>
            <a:r>
              <a:rPr lang="en-IN" dirty="0"/>
              <a:t>data with a decoder (</a:t>
            </a:r>
            <a:r>
              <a:rPr lang="en-IN" dirty="0" err="1"/>
              <a:t>analog</a:t>
            </a:r>
            <a:r>
              <a:rPr lang="en-IN" dirty="0"/>
              <a:t> or digital) from interferometer output signals</a:t>
            </a:r>
          </a:p>
        </p:txBody>
      </p:sp>
    </p:spTree>
    <p:extLst>
      <p:ext uri="{BB962C8B-B14F-4D97-AF65-F5344CB8AC3E}">
        <p14:creationId xmlns:p14="http://schemas.microsoft.com/office/powerpoint/2010/main" val="151866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8AFBAA-5347-7173-EF8E-93D969B8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Transceiver without mixer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AA9C-2AFF-FF43-8D3E-5D95A16F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44320"/>
            <a:ext cx="11125200" cy="463264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changes made in the six-port radio are summarized below</a:t>
            </a:r>
          </a:p>
          <a:p>
            <a:pPr lvl="1" algn="just"/>
            <a:r>
              <a:rPr lang="en-US" dirty="0"/>
              <a:t>The reference signal and modulated signal (or unknown signal) are fed to different </a:t>
            </a:r>
            <a:r>
              <a:rPr lang="en-US" b="1" dirty="0">
                <a:solidFill>
                  <a:srgbClr val="00B050"/>
                </a:solidFill>
              </a:rPr>
              <a:t>input ports in the six-port interferometer radio</a:t>
            </a:r>
            <a:r>
              <a:rPr lang="en-US" dirty="0"/>
              <a:t>. The modulated signal can be a single carrier or multiple carrier signal.</a:t>
            </a:r>
          </a:p>
          <a:p>
            <a:pPr lvl="1" algn="just"/>
            <a:r>
              <a:rPr lang="en-US" dirty="0"/>
              <a:t>A </a:t>
            </a:r>
            <a:r>
              <a:rPr lang="en-US" b="1" dirty="0"/>
              <a:t>new PSMS is introduced</a:t>
            </a:r>
            <a:r>
              <a:rPr lang="en-US" dirty="0"/>
              <a:t>. The PSMS phase modulates </a:t>
            </a:r>
            <a:r>
              <a:rPr lang="en-US" dirty="0">
                <a:solidFill>
                  <a:srgbClr val="FF0000"/>
                </a:solidFill>
              </a:rPr>
              <a:t>digital data on the entire phase spectrum of a monocycle pulse,</a:t>
            </a:r>
            <a:r>
              <a:rPr lang="en-US" dirty="0"/>
              <a:t> on a single frequency carrier, or on multiple carriers. This modulation allows the unique six-port radio hardware to be utilized for communications.</a:t>
            </a:r>
          </a:p>
          <a:p>
            <a:pPr lvl="1" algn="just"/>
            <a:r>
              <a:rPr lang="en-US" dirty="0"/>
              <a:t>The following features can be tested in a six-port radio for quadrature phase shift keying (QPSK)/binary phase shift keying (BPSK):</a:t>
            </a:r>
          </a:p>
          <a:p>
            <a:pPr lvl="1" algn="just"/>
            <a:r>
              <a:rPr lang="en-US" dirty="0"/>
              <a:t>Development of a new modulator circuit to realize PSMS</a:t>
            </a:r>
          </a:p>
          <a:p>
            <a:pPr lvl="1" algn="just"/>
            <a:r>
              <a:rPr lang="en-US" dirty="0"/>
              <a:t>Development of a simple, fast decoder (analog or digital) for the receiver to obtain output signals from the interferometer’s demodulation of digital data transmitted by wired or wireless.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01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7ED-B460-6563-D0F7-82A3365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4"/>
            <a:ext cx="10515600" cy="6332856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Development of digital signal processing (DSP) algorithms for PSMS modulation schemes and </a:t>
            </a:r>
            <a:r>
              <a:rPr lang="en-US" sz="2000" b="1" dirty="0">
                <a:solidFill>
                  <a:srgbClr val="FF0000"/>
                </a:solidFill>
              </a:rPr>
              <a:t>PSDS</a:t>
            </a:r>
            <a:r>
              <a:rPr lang="en-US" sz="2000" dirty="0"/>
              <a:t> demodulation schemes</a:t>
            </a:r>
            <a:r>
              <a:rPr lang="en-US" sz="2000" b="1" dirty="0">
                <a:solidFill>
                  <a:srgbClr val="FF0000"/>
                </a:solidFill>
              </a:rPr>
              <a:t>.(</a:t>
            </a:r>
            <a:r>
              <a:rPr lang="en-IN" sz="2000" b="1" dirty="0">
                <a:solidFill>
                  <a:srgbClr val="FF0000"/>
                </a:solidFill>
              </a:rPr>
              <a:t>phase spectrum modulation/demodulation)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dirty="0"/>
              <a:t>Demonstration of wired and wireless (with phase linear antennas) digital data transmission in a laboratory environment.</a:t>
            </a:r>
          </a:p>
          <a:p>
            <a:pPr algn="just"/>
            <a:r>
              <a:rPr lang="en-US" sz="2000" dirty="0">
                <a:solidFill>
                  <a:srgbClr val="00B050"/>
                </a:solidFill>
              </a:rPr>
              <a:t>Unique six-port radio (hardware and software) i</a:t>
            </a:r>
            <a:r>
              <a:rPr lang="en-US" sz="2000" dirty="0"/>
              <a:t>s used for broadband communications</a:t>
            </a:r>
          </a:p>
          <a:p>
            <a:pPr algn="just"/>
            <a:r>
              <a:rPr lang="en-US" sz="2000" dirty="0"/>
              <a:t>The six-port radio platform contains </a:t>
            </a:r>
            <a:r>
              <a:rPr lang="en-US" sz="2000" b="1" dirty="0">
                <a:solidFill>
                  <a:srgbClr val="00B050"/>
                </a:solidFill>
              </a:rPr>
              <a:t>two six-port interferometers</a:t>
            </a:r>
            <a:r>
              <a:rPr lang="en-US" sz="2000" dirty="0"/>
              <a:t> (one for modulation and the other for demodulation), </a:t>
            </a:r>
            <a:r>
              <a:rPr lang="en-US" sz="2000" dirty="0">
                <a:solidFill>
                  <a:srgbClr val="FF0000"/>
                </a:solidFill>
              </a:rPr>
              <a:t>a four-channel digital signal processor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four single-pole double-throw (SPDT) switches, two antennas (Rx/Tx), and various minor components, such as wideband, short, and open circuit terminations.</a:t>
            </a:r>
          </a:p>
          <a:p>
            <a:pPr algn="just"/>
            <a:r>
              <a:rPr lang="en-US" sz="2000" dirty="0"/>
              <a:t> Six-port radio technology provides cognitive radio hardware and software at a low cost and with wideband/narrow-band performance, along with integrated chips for QPSK/BPSK data transmissions. Promising means are also available to extend the present six-port radio to include QAM/MPSK data and other digital formats.</a:t>
            </a:r>
          </a:p>
          <a:p>
            <a:pPr algn="just"/>
            <a:r>
              <a:rPr lang="en-US" sz="2000" dirty="0"/>
              <a:t>Six-port radios can operate in multimedia user environments with a central radio provider to serve military, commercial, and consumer software needs. The calibration process plays a key role in the six-port communication system. </a:t>
            </a:r>
          </a:p>
          <a:p>
            <a:pPr algn="just"/>
            <a:r>
              <a:rPr lang="en-US" sz="2000" dirty="0"/>
              <a:t>It is done periodically online to avoid tuning procedures and to decrease quality control costs. An efficient calibration process can improve the speed of six-port radios [23]. Six-port radios are designed to operate in wideband channels (over 500 MHz per channel), and in wideband single/multiple carrier communication systems, for example, orthogonal frequency division multiplexing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391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FC7E-2252-4B1D-99E5-48E15A0C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Conventional FSK-demodulator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62492-7F68-D2BD-0428-2172E098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050" y="1690688"/>
            <a:ext cx="7467106" cy="216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CB30A-1840-4C4F-CC55-0E89D5000FA8}"/>
              </a:ext>
            </a:extLst>
          </p:cNvPr>
          <p:cNvSpPr txBox="1"/>
          <p:nvPr/>
        </p:nvSpPr>
        <p:spPr>
          <a:xfrm>
            <a:off x="1422400" y="4068356"/>
            <a:ext cx="95910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Figure 3.11 shows a conventional receiver architecture, which includes an antenna for the reception of transmitted signals. The antenna is connected to a mixer via an RF-bandpass filter and a low-noise-amplifier (LNA).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mixer multiplies the signal received by the antenna using a signal generated by a local oscillator to down convert the signal to an intermediate frequency (IF).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IF signal travels from the mixer, via a channel selection filter and another amplifier, to a conventional FSK demodulator (DEM).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FSK demodulator receives the FSK input signal i0(t). The differential FSK demodulator demodulates the FSK input signal i0(t) and outputs a low-pass filtered signal </a:t>
            </a:r>
            <a:r>
              <a:rPr lang="en-IN" dirty="0" err="1"/>
              <a:t>rLP</a:t>
            </a:r>
            <a:r>
              <a:rPr lang="en-IN" dirty="0"/>
              <a:t>(t).</a:t>
            </a:r>
          </a:p>
        </p:txBody>
      </p:sp>
    </p:spTree>
    <p:extLst>
      <p:ext uri="{BB962C8B-B14F-4D97-AF65-F5344CB8AC3E}">
        <p14:creationId xmlns:p14="http://schemas.microsoft.com/office/powerpoint/2010/main" val="145567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2EC04-AC65-D102-1D37-079AD59B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Differential FSK demodulator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66E50-6DCB-8DF7-C937-E8E545F2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62" y="1322546"/>
            <a:ext cx="7743876" cy="22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B060A5-3640-8E62-3265-2A0E9BD62104}"/>
              </a:ext>
            </a:extLst>
          </p:cNvPr>
          <p:cNvSpPr txBox="1"/>
          <p:nvPr/>
        </p:nvSpPr>
        <p:spPr>
          <a:xfrm>
            <a:off x="1391920" y="3727266"/>
            <a:ext cx="9712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Figure 3.12 shows the internal structure of a differential FSK demodulator. It consists of a phase shifter, a mixer, and a low-pass filter.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input signal i0(t) is supplied to both the phase shifter and the mixer. The phase shifter shifts the phase of the input signal i0(t) by a predetermined number of degrees and outputs a shifted signal i(t) to the mixer.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mixer multiplies the input signal i0(t) by the shifted signal i(t) and outputs a mixed signal r(t) to the low-pass filter.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729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6C7-3C82-4A71-B568-D6993CD7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09DE-5C4D-4763-9DA7-CE4441DF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https://www.techtarget.com/searchnetworking/definition/millimeter-wave-MM-wave</a:t>
            </a:r>
          </a:p>
          <a:p>
            <a:endParaRPr lang="en-IN" dirty="0"/>
          </a:p>
          <a:p>
            <a:r>
              <a:rPr lang="en-IN" dirty="0"/>
              <a:t>How does 5G technology work ? </a:t>
            </a:r>
          </a:p>
          <a:p>
            <a:r>
              <a:rPr lang="en-IN" dirty="0"/>
              <a:t>What is 5G and How it works ? </a:t>
            </a:r>
            <a:r>
              <a:rPr lang="en-IN" dirty="0">
                <a:hlinkClick r:id="rId2"/>
              </a:rPr>
              <a:t>https://www.youtube.com/watch?v=AMqkz79KrnM&amp;t=510s</a:t>
            </a:r>
            <a:endParaRPr lang="en-IN" dirty="0"/>
          </a:p>
          <a:p>
            <a:r>
              <a:rPr lang="en-IN" dirty="0"/>
              <a:t>What is </a:t>
            </a:r>
            <a:r>
              <a:rPr lang="en-IN" dirty="0" err="1"/>
              <a:t>Mmwave</a:t>
            </a:r>
            <a:r>
              <a:rPr lang="en-IN" dirty="0"/>
              <a:t> Technology </a:t>
            </a:r>
            <a:r>
              <a:rPr lang="en-IN" dirty="0">
                <a:hlinkClick r:id="rId3"/>
              </a:rPr>
              <a:t>https://www.youtube.com/watch?v=R5oN7oxAdgw&amp;t=47s</a:t>
            </a:r>
            <a:endParaRPr lang="en-IN" dirty="0"/>
          </a:p>
          <a:p>
            <a:r>
              <a:rPr lang="en-IN" dirty="0"/>
              <a:t>Understanding Modulation </a:t>
            </a:r>
          </a:p>
          <a:p>
            <a:r>
              <a:rPr lang="en-IN" dirty="0">
                <a:hlinkClick r:id="rId4"/>
              </a:rPr>
              <a:t>https://www.youtube.com/watch?v=Iyzpt3bKTTI&amp;t=14s</a:t>
            </a:r>
            <a:endParaRPr lang="en-IN" dirty="0"/>
          </a:p>
          <a:p>
            <a:r>
              <a:rPr lang="en-IN" dirty="0" err="1"/>
              <a:t>Millimeter</a:t>
            </a:r>
            <a:r>
              <a:rPr lang="en-IN" dirty="0"/>
              <a:t> wave </a:t>
            </a:r>
            <a:r>
              <a:rPr lang="en-IN" dirty="0">
                <a:hlinkClick r:id="rId5"/>
              </a:rPr>
              <a:t>https://www.youtube.com/watch?v=0cuqVsHerH8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950D0-CB4F-4172-9872-FA28B5CF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FA8A-136C-45DD-97A3-1C64E6B9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767B-06A2-4119-B30C-A5B8F299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0070C0"/>
                </a:solidFill>
              </a:rPr>
              <a:t>Millimeter</a:t>
            </a:r>
            <a:r>
              <a:rPr lang="en-IN" b="1" dirty="0">
                <a:solidFill>
                  <a:srgbClr val="0070C0"/>
                </a:solidFill>
              </a:rPr>
              <a:t> Waves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A1C0-8029-451A-B382-578B912F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Millimeter wave (MM wave), also known as </a:t>
            </a:r>
            <a:r>
              <a:rPr lang="en-US" i="1" dirty="0"/>
              <a:t>millimeter band</a:t>
            </a:r>
            <a:r>
              <a:rPr lang="en-US" dirty="0"/>
              <a:t>, is the band of spectrum with wavelengths between 10 millimeters (30 GHz) and 1 millimeter (300 GHz). </a:t>
            </a:r>
          </a:p>
          <a:p>
            <a:pPr algn="just"/>
            <a:r>
              <a:rPr lang="en-US" dirty="0"/>
              <a:t>It is also known as the extremely high frequency (EHF) band by the International Telecommunication Union (ITU).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68B1-82B4-40AF-A27B-EE42E5BB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8ED1-F9A8-4467-A5B8-2ABCF27F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B56CE-1439-4C30-8737-741CA0CD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65" y="4343400"/>
            <a:ext cx="4816469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05A7-6ABA-42EA-BDAE-C47200EA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Wi-Fi vs </a:t>
            </a:r>
            <a:r>
              <a:rPr lang="en-IN" b="1" dirty="0" err="1">
                <a:solidFill>
                  <a:srgbClr val="0070C0"/>
                </a:solidFill>
              </a:rPr>
              <a:t>Mmwave</a:t>
            </a:r>
            <a:r>
              <a:rPr lang="en-IN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C0-0CC4-4945-9A63-A20FA324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comparison, Wi-Fi currently uses frequencies in the 2.4 GHz, 5 GHz and 6 GHz bands, which are known as </a:t>
            </a:r>
            <a:r>
              <a:rPr lang="en-US" i="1" u="sng" dirty="0">
                <a:hlinkClick r:id="rId2"/>
              </a:rPr>
              <a:t>microwave</a:t>
            </a:r>
            <a:r>
              <a:rPr lang="en-US" i="1" dirty="0"/>
              <a:t> bands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Cellular networks use frequencies in the 600 MHz to 700 MHz and 2.5 GHz to 3.7 GHz bands. </a:t>
            </a:r>
          </a:p>
          <a:p>
            <a:pPr algn="just"/>
            <a:r>
              <a:rPr lang="en-US" dirty="0"/>
              <a:t>These bands propagate farther than millimeter wave but support lower bandwidths. </a:t>
            </a:r>
          </a:p>
          <a:p>
            <a:pPr algn="just"/>
            <a:r>
              <a:rPr lang="en-US" dirty="0"/>
              <a:t>Frequencies above millimeter wave are in the low infrared spectrum and are limited to short, line-of-sight communications.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AB71-D626-4014-9E32-607ABC55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DE0FA-6250-4572-A746-0094350D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3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D565-9852-428D-ACDE-2079654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7D832-79A6-480D-96D7-E135541A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Millimeter waves are broadcast at frequencies between </a:t>
            </a:r>
            <a:r>
              <a:rPr lang="en-US" dirty="0">
                <a:hlinkClick r:id="rId2"/>
              </a:rPr>
              <a:t>30 and 300 gigahert</a:t>
            </a:r>
            <a:r>
              <a:rPr lang="en-US" dirty="0"/>
              <a:t>z, compared to the bands below 6 GHz that were used for mobile devices in the past. They are called millimeter waves because they vary in length from </a:t>
            </a:r>
            <a:r>
              <a:rPr lang="en-US" dirty="0">
                <a:hlinkClick r:id="rId2"/>
              </a:rPr>
              <a:t>1 to 10 mm</a:t>
            </a:r>
            <a:r>
              <a:rPr lang="en-US" dirty="0"/>
              <a:t>, compared to the radio waves that serve today’s smartphones, which measure </a:t>
            </a:r>
            <a:r>
              <a:rPr lang="en-US" dirty="0">
                <a:hlinkClick r:id="rId3"/>
              </a:rPr>
              <a:t>tens of centimeters</a:t>
            </a:r>
            <a:r>
              <a:rPr lang="en-US" dirty="0"/>
              <a:t> in length.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0D94D-B334-4670-8713-EBB1505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17357-4434-4F76-B9EC-FE6B7AEB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50A8-8C0A-41C4-AC6F-16BE168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9AA7-0F4B-49FA-B2C0-02BE80D9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Until now, only operators of satellites and radar systems used millimeter waves for real-world applications. </a:t>
            </a:r>
          </a:p>
          <a:p>
            <a:r>
              <a:rPr lang="en-US" dirty="0"/>
              <a:t>Now, some cellular providers have begun to use them to send data between stationary points, such as two base stations. </a:t>
            </a:r>
          </a:p>
          <a:p>
            <a:r>
              <a:rPr lang="en-US" dirty="0"/>
              <a:t>But using millimeter waves to connect mobile users with a nearby base station is an entirely new approach. </a:t>
            </a:r>
          </a:p>
          <a:p>
            <a:r>
              <a:rPr lang="en-US" dirty="0"/>
              <a:t>There is one major drawback to millimeter waves, though—they can’t easily travel through buildings or obstacles and they can be absorbed by foliage and rain. </a:t>
            </a:r>
            <a:r>
              <a:rPr lang="en-US"/>
              <a:t>That’s why 5G networks will likely augment traditional cellular towers with another new technology, called small cells.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2C7E-DE54-47FC-8BCC-355003E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B2AC-DDAB-4A3E-B94A-4703050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62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CC28-96BC-448D-BE5F-CB70C796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Advantages of millimeter wave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CA2B-615A-4103-9BC3-8203AB0C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1166018"/>
            <a:ext cx="109728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Millimeter wave is a band of the electromagnetic spectrum that can be used in a broad range of products and services, such as high-speed, point-to-point wireless local area networks (</a:t>
            </a:r>
            <a:r>
              <a:rPr lang="en-US" sz="2400" u="sng" dirty="0"/>
              <a:t>WLANs</a:t>
            </a:r>
            <a:r>
              <a:rPr lang="en-US" sz="2400" dirty="0"/>
              <a:t>) and broadband access. </a:t>
            </a:r>
          </a:p>
          <a:p>
            <a:pPr algn="just"/>
            <a:r>
              <a:rPr lang="en-US" sz="2400" dirty="0"/>
              <a:t>In telecommunications, millimeter wave is used for a variety of services on mobile and wireless networks, as it enables higher data rates than at lower frequencies, such as those used for Wi-Fi and current cellular networks.</a:t>
            </a:r>
          </a:p>
          <a:p>
            <a:pPr algn="just"/>
            <a:r>
              <a:rPr lang="en-US" sz="2400" dirty="0"/>
              <a:t>Propagation restrictions dictate the use of small cell sizes for Wi-Fi and cellular networks. </a:t>
            </a:r>
          </a:p>
          <a:p>
            <a:pPr algn="just"/>
            <a:r>
              <a:rPr lang="en-US" sz="2400" dirty="0"/>
              <a:t>The short propagation distance can increase the number of access points (APs) to cover a large area but also means fewer client devices will share the bandwidth in each cell. </a:t>
            </a:r>
          </a:p>
          <a:p>
            <a:pPr algn="just"/>
            <a:r>
              <a:rPr lang="en-US" sz="2400" u="sng" dirty="0"/>
              <a:t>Small cells</a:t>
            </a:r>
            <a:r>
              <a:rPr lang="en-US" sz="2400" dirty="0"/>
              <a:t> also facilitate the reuse of channels across the WLAN coverage area.</a:t>
            </a:r>
          </a:p>
          <a:p>
            <a:pPr algn="just"/>
            <a:r>
              <a:rPr lang="en-US" sz="2400" dirty="0"/>
              <a:t>Antennas for millimeter wave devices are smaller than for other frequencies, making them more suitable for small </a:t>
            </a:r>
            <a:r>
              <a:rPr lang="en-US" sz="2400" u="sng" dirty="0"/>
              <a:t>internet of things (IoT) devices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55A2-6E90-4403-A0C8-2950414C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7C30A-C256-443C-AFD5-D28F578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5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8EEB-4A7F-400A-B42A-9C737F81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Disadvantages of millimeter wave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DE11-4D00-47A1-88B3-1C8DB223B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Millimeter waves are absorbed by gases and moisture in the atmosphere, which reduces the range and strength of the waves.</a:t>
            </a:r>
          </a:p>
          <a:p>
            <a:pPr algn="just"/>
            <a:r>
              <a:rPr lang="en-US" dirty="0"/>
              <a:t>Rain and humidity reduce their signal strength and propagation distance, a condition known as </a:t>
            </a:r>
            <a:r>
              <a:rPr lang="en-US" i="1" dirty="0"/>
              <a:t>rain fade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propagation distance at the lower frequencies is up to a kilometer, while the higher frequencies travel only a few meters.</a:t>
            </a:r>
          </a:p>
          <a:p>
            <a:pPr algn="just"/>
            <a:r>
              <a:rPr lang="en-US" dirty="0"/>
              <a:t>A millimeter wave travels by line of sight and is blocked or degraded by physical objects like trees, walls, and buildings. </a:t>
            </a:r>
          </a:p>
          <a:p>
            <a:pPr algn="just"/>
            <a:r>
              <a:rPr lang="en-US" dirty="0"/>
              <a:t>Its propagation is also affected by proximity to humans and animals, primarily due to their water content.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576DB-8500-45A1-B3EF-190EF009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B360-2FF5-4545-B2EA-533D0886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57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295D-BC98-421A-993F-8D279DE8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Millimeter wave uses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4534-03A9-4BA6-B869-2092ECCC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dirty="0"/>
              <a:t>Millimeter wave has numerous uses, including telecommunications, short-range radar and airport security scanners. In telecommunications, it is used for high-bandwidth WLANs and short-range personal area networks (PANs). </a:t>
            </a:r>
          </a:p>
          <a:p>
            <a:pPr algn="just"/>
            <a:r>
              <a:rPr lang="en-US" sz="3400" dirty="0"/>
              <a:t>Its high bandwidth capacity is ideal for applications like short-distance wireless transmission of ultra-high definition video and communications from small, low-power IoT devices. </a:t>
            </a:r>
          </a:p>
          <a:p>
            <a:pPr algn="just"/>
            <a:r>
              <a:rPr lang="en-US" sz="3400" dirty="0"/>
              <a:t>The limited propagation distance -- small cell size -- and high data rates make millimeter wave ideal for communications between </a:t>
            </a:r>
            <a:r>
              <a:rPr lang="en-US" sz="3400" u="sng" dirty="0"/>
              <a:t>autonomous vehicles</a:t>
            </a:r>
            <a:r>
              <a:rPr lang="en-US" sz="3400" dirty="0"/>
              <a:t>.</a:t>
            </a:r>
          </a:p>
          <a:p>
            <a:pPr algn="just"/>
            <a:r>
              <a:rPr lang="en-US" sz="3400" dirty="0"/>
              <a:t>Portions of the millimeter wave bands are being used for the following use cases:</a:t>
            </a:r>
          </a:p>
          <a:p>
            <a:pPr algn="just"/>
            <a:r>
              <a:rPr lang="en-US" sz="3400" dirty="0"/>
              <a:t>Institute of Electrical and Electronics Engineers (IEEE) </a:t>
            </a:r>
            <a:r>
              <a:rPr lang="en-US" sz="3400" u="sng" dirty="0"/>
              <a:t>802.15</a:t>
            </a:r>
            <a:r>
              <a:rPr lang="en-US" sz="3400" dirty="0"/>
              <a:t> wireless PAN (</a:t>
            </a:r>
            <a:r>
              <a:rPr lang="en-US" sz="3400" u="sng" dirty="0"/>
              <a:t>WPAN</a:t>
            </a:r>
            <a:r>
              <a:rPr lang="en-US" sz="3400" dirty="0"/>
              <a:t>);</a:t>
            </a:r>
          </a:p>
          <a:p>
            <a:pPr algn="just"/>
            <a:r>
              <a:rPr lang="en-US" sz="3400" dirty="0"/>
              <a:t>IEEE 802.16 wireless metropolitan area network (WMAN), also known as WiMAX&gt; (Worldwide Interoperability for Microwave Access);</a:t>
            </a:r>
          </a:p>
          <a:p>
            <a:pPr algn="just"/>
            <a:r>
              <a:rPr lang="en-US" sz="3400" dirty="0"/>
              <a:t>IEEE 802.11ad multiple gigabit wireless system (MGWS) at 60 GHz; and </a:t>
            </a:r>
            <a:r>
              <a:rPr lang="en-US" sz="3400" u="sng" dirty="0"/>
              <a:t>5G</a:t>
            </a:r>
            <a:r>
              <a:rPr lang="en-US" sz="3400" dirty="0"/>
              <a:t> cellular telecommunications in the 24 GHz to 39 GHz bands.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25485-4065-48BB-B51C-DFDCA6F1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Dr.T.Deepa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173CE-2F9C-4F59-B78D-F5DFCFE8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DD056-305A-4C2C-95A2-F8883EC1CD2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37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</TotalTime>
  <Words>2915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18ECE220T- Unit 5- Millimeter Wave Communication </vt:lpstr>
      <vt:lpstr>Millimeter Waves </vt:lpstr>
      <vt:lpstr>Millimeter Waves </vt:lpstr>
      <vt:lpstr>Wi-Fi vs Mmwave </vt:lpstr>
      <vt:lpstr>PowerPoint Presentation</vt:lpstr>
      <vt:lpstr>PowerPoint Presentation</vt:lpstr>
      <vt:lpstr>Advantages of millimeter wave </vt:lpstr>
      <vt:lpstr>Disadvantages of millimeter wave </vt:lpstr>
      <vt:lpstr>Millimeter wave uses </vt:lpstr>
      <vt:lpstr>60GHz Transceiver </vt:lpstr>
      <vt:lpstr>60GHz Transceiver </vt:lpstr>
      <vt:lpstr>60GHz Transceiver </vt:lpstr>
      <vt:lpstr>Super-heterodyning Architecture</vt:lpstr>
      <vt:lpstr>Super-heterodyning Architecture</vt:lpstr>
      <vt:lpstr>PowerPoint Presentation</vt:lpstr>
      <vt:lpstr>Limitations of direct conversion</vt:lpstr>
      <vt:lpstr>Direct conversion</vt:lpstr>
      <vt:lpstr>Soft radio</vt:lpstr>
      <vt:lpstr>Transceiver without mixer</vt:lpstr>
      <vt:lpstr>Transceiver without mixer</vt:lpstr>
      <vt:lpstr>Transceiver without mixer</vt:lpstr>
      <vt:lpstr>PowerPoint Presentation</vt:lpstr>
      <vt:lpstr>Conventional FSK-demodulator</vt:lpstr>
      <vt:lpstr>Differential FSK demodulator</vt:lpstr>
      <vt:lpstr>References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Principles and Practice</dc:title>
  <dc:creator>Kristen Funk</dc:creator>
  <cp:lastModifiedBy>ADMIN</cp:lastModifiedBy>
  <cp:revision>396</cp:revision>
  <dcterms:created xsi:type="dcterms:W3CDTF">2002-05-01T19:31:20Z</dcterms:created>
  <dcterms:modified xsi:type="dcterms:W3CDTF">2023-10-25T06:32:11Z</dcterms:modified>
</cp:coreProperties>
</file>