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3PYV2o+lJxJ7w1K6gucLV7JT6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821"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7ebcfcb5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7ebcfcb5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7ebcfcb5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7ebcfcb5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7ebcfcb56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f7ebcfcb56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7ebcfcb56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7ebcfcb56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7ebcfcb56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7ebcfcb56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7ebcfcb56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7ebcfcb56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7ebcfcb56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7ebcfcb56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7ebcfcb56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f7ebcfcb56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1fc2a14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1fc2a14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7ebcfcb56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7ebcfcb56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7ebcfcb56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7ebcfcb56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f7ebcfcb56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f7ebcfcb56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7ebcfcb56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7ebcfcb56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f7ebcfcb56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f7ebcfcb56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7ebcfcb56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7ebcfcb56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f7ebcfcb56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f7ebcfcb56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7ebcfcb5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7ebcfcb5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7ebcfcb5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7ebcfcb5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7ebcfcb5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7ebcfcb5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7ebcfcb5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7ebcfcb5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7ebcfcb56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7ebcfcb5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7ebcfcb5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7ebcfcb5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051560" y="2981643"/>
            <a:ext cx="1001268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2000"/>
              <a:buFont typeface="Calibri"/>
              <a:buNone/>
            </a:pPr>
            <a:r>
              <a:rPr lang="en-IN" sz="4400" dirty="0">
                <a:solidFill>
                  <a:srgbClr val="FF0000"/>
                </a:solidFill>
              </a:rPr>
              <a:t>R</a:t>
            </a:r>
            <a:r>
              <a:rPr lang="en-IN" sz="4400" dirty="0" smtClean="0">
                <a:solidFill>
                  <a:srgbClr val="FF0000"/>
                </a:solidFill>
              </a:rPr>
              <a:t>ole </a:t>
            </a:r>
            <a:r>
              <a:rPr lang="en-IN" sz="4400" dirty="0">
                <a:solidFill>
                  <a:srgbClr val="FF0000"/>
                </a:solidFill>
              </a:rPr>
              <a:t>of SDN in 5G- Drawback of hardware-based network functions., Network Functions Virtualization (NFV)</a:t>
            </a:r>
            <a:br>
              <a:rPr lang="en-IN" sz="4400" dirty="0">
                <a:solidFill>
                  <a:srgbClr val="FF0000"/>
                </a:solidFill>
              </a:rPr>
            </a:br>
            <a:r>
              <a:rPr lang="en-IN" sz="4400" dirty="0">
                <a:solidFill>
                  <a:srgbClr val="FF0000"/>
                </a:solidFill>
              </a:rPr>
              <a:t>and Software Defined Networking (SDN) in 5G, optimization models that</a:t>
            </a:r>
            <a:br>
              <a:rPr lang="en-IN" sz="4400" dirty="0">
                <a:solidFill>
                  <a:srgbClr val="FF0000"/>
                </a:solidFill>
              </a:rPr>
            </a:br>
            <a:r>
              <a:rPr lang="en-IN" sz="4400" dirty="0">
                <a:solidFill>
                  <a:srgbClr val="FF0000"/>
                </a:solidFill>
              </a:rPr>
              <a:t>aim at finding the optimal design for a mobile core network based on SDN and </a:t>
            </a:r>
            <a:r>
              <a:rPr lang="en-IN" sz="4400" dirty="0" smtClean="0">
                <a:solidFill>
                  <a:srgbClr val="FF0000"/>
                </a:solidFill>
              </a:rPr>
              <a:t>NFV</a:t>
            </a:r>
            <a:r>
              <a:rPr lang="en-IN" sz="4400" dirty="0">
                <a:solidFill>
                  <a:srgbClr val="FF0000"/>
                </a:solidFill>
              </a:rPr>
              <a:t/>
            </a:r>
            <a:br>
              <a:rPr lang="en-IN" sz="4400" dirty="0">
                <a:solidFill>
                  <a:srgbClr val="FF0000"/>
                </a:solidFill>
              </a:rPr>
            </a:br>
            <a:endParaRPr sz="2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f7ebcfcb56_1_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45" name="Google Shape;145;gf7ebcfcb56_1_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indent="-457200" algn="just">
              <a:buSzPts val="1100"/>
            </a:pPr>
            <a:r>
              <a:rPr lang="en-IN" dirty="0"/>
              <a:t>Note  that in this architecture, all </a:t>
            </a:r>
            <a:r>
              <a:rPr lang="en-IN" b="1" dirty="0">
                <a:solidFill>
                  <a:srgbClr val="002060"/>
                </a:solidFill>
              </a:rPr>
              <a:t>mobile core network functions </a:t>
            </a:r>
            <a:r>
              <a:rPr lang="en-IN" dirty="0" smtClean="0"/>
              <a:t>are migrated </a:t>
            </a:r>
            <a:r>
              <a:rPr lang="en-IN" dirty="0"/>
              <a:t>to software running on commodity servers and are fully independent from hardware, i.e., functions which </a:t>
            </a:r>
            <a:r>
              <a:rPr lang="en-IN" b="1" dirty="0"/>
              <a:t>handle control plane only</a:t>
            </a:r>
            <a:r>
              <a:rPr lang="en-IN" dirty="0"/>
              <a:t>, e.g., MME, and functions that handle both data as well control plane, e.g., SGW and PGW. </a:t>
            </a:r>
            <a:endParaRPr dirty="0"/>
          </a:p>
          <a:p>
            <a:pPr indent="-457200" algn="just">
              <a:buSzPts val="1100"/>
            </a:pPr>
            <a:r>
              <a:rPr lang="en-IN" dirty="0"/>
              <a:t>This implies that </a:t>
            </a:r>
            <a:r>
              <a:rPr lang="en-IN" b="1" dirty="0"/>
              <a:t>there is no processing</a:t>
            </a:r>
            <a:r>
              <a:rPr lang="en-IN" dirty="0"/>
              <a:t>, i.e., function, implemented on the forwarding switches of the mobile core network.</a:t>
            </a:r>
            <a:endParaRPr dirty="0"/>
          </a:p>
          <a:p>
            <a:pPr marL="0" lvl="0" indent="0" algn="l" rtl="0">
              <a:spcBef>
                <a:spcPts val="100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31850" y="2227898"/>
            <a:ext cx="10515600" cy="285273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dirty="0">
                <a:solidFill>
                  <a:srgbClr val="FF0000"/>
                </a:solidFill>
              </a:rPr>
              <a:t>Control Plane Function Chains Analysis, requirements &amp; challenges of SDN and NVF In 5G</a:t>
            </a:r>
            <a:r>
              <a:rPr lang="en-IN" dirty="0"/>
              <a:t/>
            </a:r>
            <a:br>
              <a:rPr lang="en-IN" dirty="0"/>
            </a:br>
            <a:r>
              <a:rPr lang="en-IN" dirty="0"/>
              <a:t/>
            </a:r>
            <a:br>
              <a:rPr lang="en-IN" dirty="0"/>
            </a:br>
            <a:endParaRPr dirty="0"/>
          </a:p>
        </p:txBody>
      </p:sp>
      <p:sp>
        <p:nvSpPr>
          <p:cNvPr id="151" name="Google Shape;15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f7ebcfcb56_1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Control Plane Function Chains Analysis</a:t>
            </a:r>
            <a:endParaRPr/>
          </a:p>
        </p:txBody>
      </p:sp>
      <p:sp>
        <p:nvSpPr>
          <p:cNvPr id="157" name="Google Shape;157;gf7ebcfcb56_1_27"/>
          <p:cNvSpPr txBox="1">
            <a:spLocks noGrp="1"/>
          </p:cNvSpPr>
          <p:nvPr>
            <p:ph type="body" idx="1"/>
          </p:nvPr>
        </p:nvSpPr>
        <p:spPr>
          <a:xfrm>
            <a:off x="472440" y="1432560"/>
            <a:ext cx="10881360" cy="4744265"/>
          </a:xfrm>
          <a:prstGeom prst="rect">
            <a:avLst/>
          </a:prstGeom>
        </p:spPr>
        <p:txBody>
          <a:bodyPr spcFirstLastPara="1" wrap="square" lIns="91425" tIns="45700" rIns="91425" bIns="45700" anchor="t" anchorCtr="0">
            <a:normAutofit lnSpcReduction="10000"/>
          </a:bodyPr>
          <a:lstStyle/>
          <a:p>
            <a:pPr indent="-457200" algn="just"/>
            <a:r>
              <a:rPr lang="en-IN" dirty="0"/>
              <a:t>The LTE control plane procedures in the mobile core network consist of </a:t>
            </a:r>
            <a:r>
              <a:rPr lang="en-IN" dirty="0">
                <a:solidFill>
                  <a:srgbClr val="002060"/>
                </a:solidFill>
              </a:rPr>
              <a:t>multiple sequential iterations </a:t>
            </a:r>
            <a:r>
              <a:rPr lang="en-IN" dirty="0"/>
              <a:t>between the network functions. For instance, the </a:t>
            </a:r>
            <a:r>
              <a:rPr lang="en-IN" dirty="0">
                <a:solidFill>
                  <a:schemeClr val="accent2">
                    <a:lumMod val="50000"/>
                  </a:schemeClr>
                </a:solidFill>
              </a:rPr>
              <a:t>ATTACH</a:t>
            </a:r>
            <a:r>
              <a:rPr lang="en-IN" dirty="0"/>
              <a:t> procedure, the 3GPP standard , involves mainly the MME, SGW and PGW for the setup of a user GTP tunnel. </a:t>
            </a:r>
            <a:endParaRPr dirty="0"/>
          </a:p>
          <a:p>
            <a:pPr indent="-457200" algn="just">
              <a:buSzPct val="39285"/>
            </a:pPr>
            <a:r>
              <a:rPr lang="en-IN" b="1" i="1" dirty="0"/>
              <a:t>The ATTACH procedure defines the control messages exchanged in order to attach a user to the mobile network and setup its data plane GTP tunnel.</a:t>
            </a:r>
            <a:endParaRPr b="1" i="1" dirty="0"/>
          </a:p>
          <a:p>
            <a:pPr indent="-457200" algn="just">
              <a:buSzPct val="39285"/>
            </a:pPr>
            <a:r>
              <a:rPr lang="en-IN" dirty="0"/>
              <a:t>It includes 3 control iterations between </a:t>
            </a:r>
            <a:r>
              <a:rPr lang="en-IN" b="1" dirty="0"/>
              <a:t>the RAN and the MME</a:t>
            </a:r>
            <a:r>
              <a:rPr lang="en-IN" dirty="0"/>
              <a:t>, 2 control iterations between </a:t>
            </a:r>
            <a:r>
              <a:rPr lang="en-IN" b="1" dirty="0"/>
              <a:t>the MME and the SGW </a:t>
            </a:r>
            <a:r>
              <a:rPr lang="en-IN" dirty="0"/>
              <a:t>and 2 control iterations between </a:t>
            </a:r>
            <a:r>
              <a:rPr lang="en-IN" b="1" dirty="0"/>
              <a:t>the SGW and PGW</a:t>
            </a:r>
            <a:r>
              <a:rPr lang="en-IN" dirty="0"/>
              <a:t>, respectively. Hence, the control plane is required to be </a:t>
            </a:r>
            <a:r>
              <a:rPr lang="en-IN" dirty="0" err="1"/>
              <a:t>modeled</a:t>
            </a:r>
            <a:r>
              <a:rPr lang="en-IN" dirty="0"/>
              <a:t> differently from how the control plane is </a:t>
            </a:r>
            <a:r>
              <a:rPr lang="en-IN" dirty="0" err="1"/>
              <a:t>modeled</a:t>
            </a:r>
            <a:r>
              <a:rPr lang="en-IN" dirty="0"/>
              <a:t> in traditional IP networks</a:t>
            </a:r>
            <a:endParaRPr dirty="0"/>
          </a:p>
          <a:p>
            <a:pPr marL="0" lvl="0" indent="0" algn="l" rtl="0">
              <a:spcBef>
                <a:spcPts val="10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gf7ebcfcb56_1_35"/>
          <p:cNvSpPr txBox="1">
            <a:spLocks noGrp="1"/>
          </p:cNvSpPr>
          <p:nvPr>
            <p:ph type="body" idx="1"/>
          </p:nvPr>
        </p:nvSpPr>
        <p:spPr>
          <a:xfrm>
            <a:off x="624840" y="320040"/>
            <a:ext cx="10728960" cy="5856785"/>
          </a:xfrm>
          <a:prstGeom prst="rect">
            <a:avLst/>
          </a:prstGeom>
        </p:spPr>
        <p:txBody>
          <a:bodyPr spcFirstLastPara="1" wrap="square" lIns="91425" tIns="45700" rIns="91425" bIns="45700" anchor="t" anchorCtr="0">
            <a:normAutofit/>
          </a:bodyPr>
          <a:lstStyle/>
          <a:p>
            <a:pPr indent="-457200" algn="just">
              <a:buSzPct val="39285"/>
            </a:pPr>
            <a:r>
              <a:rPr lang="en-IN" dirty="0"/>
              <a:t>Considering an SDN deployment for the mobile core gateway functions, the control plane function chains would be </a:t>
            </a:r>
            <a:r>
              <a:rPr lang="en-IN" dirty="0">
                <a:solidFill>
                  <a:schemeClr val="accent2">
                    <a:lumMod val="50000"/>
                  </a:schemeClr>
                </a:solidFill>
              </a:rPr>
              <a:t>mapped on the path </a:t>
            </a:r>
            <a:r>
              <a:rPr lang="en-IN" dirty="0"/>
              <a:t>between the </a:t>
            </a:r>
            <a:r>
              <a:rPr lang="en-IN" dirty="0">
                <a:solidFill>
                  <a:srgbClr val="002060"/>
                </a:solidFill>
              </a:rPr>
              <a:t>RAN</a:t>
            </a:r>
            <a:r>
              <a:rPr lang="en-IN" dirty="0"/>
              <a:t>, i.e., </a:t>
            </a:r>
            <a:r>
              <a:rPr lang="en-IN" dirty="0" err="1"/>
              <a:t>eNBs</a:t>
            </a:r>
            <a:r>
              <a:rPr lang="en-IN" dirty="0"/>
              <a:t>, and the data </a:t>
            </a:r>
            <a:r>
              <a:rPr lang="en-IN" dirty="0" err="1"/>
              <a:t>centers</a:t>
            </a:r>
            <a:r>
              <a:rPr lang="en-IN" dirty="0"/>
              <a:t> which run the </a:t>
            </a:r>
            <a:r>
              <a:rPr lang="en-IN" dirty="0">
                <a:solidFill>
                  <a:srgbClr val="002060"/>
                </a:solidFill>
              </a:rPr>
              <a:t>virtual control functions</a:t>
            </a:r>
            <a:r>
              <a:rPr lang="en-IN" dirty="0"/>
              <a:t>, i.e., </a:t>
            </a:r>
            <a:r>
              <a:rPr lang="en-IN" dirty="0" err="1"/>
              <a:t>vMME</a:t>
            </a:r>
            <a:r>
              <a:rPr lang="en-IN" dirty="0"/>
              <a:t> and the SDN controllers</a:t>
            </a:r>
            <a:endParaRPr dirty="0"/>
          </a:p>
          <a:p>
            <a:pPr indent="-457200" algn="just">
              <a:buSzPct val="39285"/>
            </a:pPr>
            <a:r>
              <a:rPr lang="en-IN" dirty="0"/>
              <a:t>This makes </a:t>
            </a:r>
            <a:r>
              <a:rPr lang="en-IN" dirty="0">
                <a:solidFill>
                  <a:srgbClr val="002060"/>
                </a:solidFill>
              </a:rPr>
              <a:t>the control plane latency </a:t>
            </a:r>
            <a:r>
              <a:rPr lang="en-IN" dirty="0"/>
              <a:t>dependent on the location of the data </a:t>
            </a:r>
            <a:r>
              <a:rPr lang="en-IN" dirty="0" err="1"/>
              <a:t>centers</a:t>
            </a:r>
            <a:r>
              <a:rPr lang="en-IN" dirty="0"/>
              <a:t>. The control function chains are also extended by the control path between the </a:t>
            </a:r>
            <a:r>
              <a:rPr lang="en-IN" dirty="0">
                <a:solidFill>
                  <a:srgbClr val="002060"/>
                </a:solidFill>
              </a:rPr>
              <a:t>SDN controllers </a:t>
            </a:r>
            <a:r>
              <a:rPr lang="en-IN" dirty="0"/>
              <a:t>and their respective </a:t>
            </a:r>
            <a:r>
              <a:rPr lang="en-IN" dirty="0">
                <a:solidFill>
                  <a:srgbClr val="002060"/>
                </a:solidFill>
              </a:rPr>
              <a:t>SDN+ switches</a:t>
            </a:r>
            <a:r>
              <a:rPr lang="en-IN" dirty="0" smtClean="0"/>
              <a:t>. Whereas</a:t>
            </a:r>
            <a:r>
              <a:rPr lang="en-IN" dirty="0"/>
              <a:t>, an NFV deployment means that the mobile core VNFs are all consolidated in data </a:t>
            </a:r>
            <a:r>
              <a:rPr lang="en-IN" dirty="0" err="1"/>
              <a:t>centers</a:t>
            </a:r>
            <a:endParaRPr dirty="0"/>
          </a:p>
          <a:p>
            <a:pPr indent="-457200" algn="just">
              <a:buSzPct val="39285"/>
            </a:pPr>
            <a:r>
              <a:rPr lang="en-IN" dirty="0"/>
              <a:t>Hence, the control plane function chains are mapped on the path between the RAN and the data </a:t>
            </a:r>
            <a:r>
              <a:rPr lang="en-IN" dirty="0" err="1"/>
              <a:t>centers</a:t>
            </a:r>
            <a:r>
              <a:rPr lang="en-IN" dirty="0"/>
              <a:t> infrastructure. Therefore, the latency of the control plane function chains becomes dependent only on the locations of the data </a:t>
            </a:r>
            <a:r>
              <a:rPr lang="en-IN" dirty="0" err="1"/>
              <a:t>centers</a:t>
            </a:r>
            <a:r>
              <a:rPr lang="en-IN" dirty="0"/>
              <a:t>.</a:t>
            </a:r>
            <a:endParaRPr dirty="0"/>
          </a:p>
          <a:p>
            <a:pPr indent="-457200"/>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7ebcfcb56_1_4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Data Plane Function Chains Analysis</a:t>
            </a:r>
            <a:endParaRPr/>
          </a:p>
        </p:txBody>
      </p:sp>
      <p:sp>
        <p:nvSpPr>
          <p:cNvPr id="169" name="Google Shape;169;gf7ebcfcb56_1_43"/>
          <p:cNvSpPr txBox="1">
            <a:spLocks noGrp="1"/>
          </p:cNvSpPr>
          <p:nvPr>
            <p:ph type="body" idx="1"/>
          </p:nvPr>
        </p:nvSpPr>
        <p:spPr>
          <a:xfrm>
            <a:off x="838200" y="1310640"/>
            <a:ext cx="10515600" cy="4866185"/>
          </a:xfrm>
          <a:prstGeom prst="rect">
            <a:avLst/>
          </a:prstGeom>
        </p:spPr>
        <p:txBody>
          <a:bodyPr spcFirstLastPara="1" wrap="square" lIns="91425" tIns="45700" rIns="91425" bIns="45700" anchor="t" anchorCtr="0">
            <a:normAutofit fontScale="92500" lnSpcReduction="10000"/>
          </a:bodyPr>
          <a:lstStyle/>
          <a:p>
            <a:pPr indent="-457200" algn="just"/>
            <a:r>
              <a:rPr lang="en-IN" dirty="0"/>
              <a:t>The data plane path within the mobile core depends on the operator’s decision for the realization of both the SGW and PGW functions. In case of using SDN, as shown in Fig. 1b, the legacy hardware functions would be replaced with </a:t>
            </a:r>
            <a:r>
              <a:rPr lang="en-IN" b="1" dirty="0"/>
              <a:t>the SDN+ switches </a:t>
            </a:r>
            <a:r>
              <a:rPr lang="en-IN" dirty="0"/>
              <a:t>which are controlled by the controllers residing in the cloud.</a:t>
            </a:r>
            <a:endParaRPr dirty="0"/>
          </a:p>
          <a:p>
            <a:pPr indent="-457200" algn="just"/>
            <a:r>
              <a:rPr lang="en-IN" dirty="0"/>
              <a:t>This means that the data plane itself would follow the same function chains as the legacy network, i.e., between  the SDN+ switches. It also means that the </a:t>
            </a:r>
            <a:r>
              <a:rPr lang="en-IN" dirty="0">
                <a:solidFill>
                  <a:srgbClr val="002060"/>
                </a:solidFill>
              </a:rPr>
              <a:t>data plane latency</a:t>
            </a:r>
            <a:endParaRPr dirty="0">
              <a:solidFill>
                <a:srgbClr val="002060"/>
              </a:solidFill>
            </a:endParaRPr>
          </a:p>
          <a:p>
            <a:pPr indent="-457200" algn="just"/>
            <a:r>
              <a:rPr lang="en-IN" dirty="0"/>
              <a:t>depends only on the locations of the SDN+ switches and is decoupled from the location of the data </a:t>
            </a:r>
            <a:r>
              <a:rPr lang="en-IN" dirty="0" err="1"/>
              <a:t>center</a:t>
            </a:r>
            <a:r>
              <a:rPr lang="en-IN" dirty="0"/>
              <a:t> infrastructure.</a:t>
            </a:r>
            <a:endParaRPr dirty="0"/>
          </a:p>
          <a:p>
            <a:pPr indent="-457200" algn="just"/>
            <a:r>
              <a:rPr lang="en-IN" dirty="0"/>
              <a:t>The data plane traffic in mobile networks can be </a:t>
            </a:r>
            <a:r>
              <a:rPr lang="en-IN" dirty="0" err="1"/>
              <a:t>modeled</a:t>
            </a:r>
            <a:r>
              <a:rPr lang="en-IN" dirty="0"/>
              <a:t> as </a:t>
            </a:r>
            <a:r>
              <a:rPr lang="en-IN" dirty="0" err="1" smtClean="0">
                <a:solidFill>
                  <a:srgbClr val="002060"/>
                </a:solidFill>
              </a:rPr>
              <a:t>uni</a:t>
            </a:r>
            <a:r>
              <a:rPr lang="en-IN" dirty="0">
                <a:solidFill>
                  <a:srgbClr val="002060"/>
                </a:solidFill>
              </a:rPr>
              <a:t>-</a:t>
            </a:r>
            <a:r>
              <a:rPr lang="en-IN" dirty="0" smtClean="0">
                <a:solidFill>
                  <a:srgbClr val="002060"/>
                </a:solidFill>
              </a:rPr>
              <a:t>directional </a:t>
            </a:r>
            <a:r>
              <a:rPr lang="en-IN" dirty="0">
                <a:solidFill>
                  <a:srgbClr val="002060"/>
                </a:solidFill>
              </a:rPr>
              <a:t>function chains</a:t>
            </a:r>
            <a:r>
              <a:rPr lang="en-IN" dirty="0"/>
              <a:t>, i.e., uplink or downlink</a:t>
            </a:r>
            <a:endParaRPr dirty="0"/>
          </a:p>
          <a:p>
            <a:pPr marL="0" lvl="0" indent="0" algn="l" rtl="0">
              <a:spcBef>
                <a:spcPts val="1000"/>
              </a:spcBef>
              <a:spcAft>
                <a:spcPts val="0"/>
              </a:spcAft>
              <a:buNone/>
            </a:pPr>
            <a:endParaRPr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gf7ebcfcb56_1_52"/>
          <p:cNvSpPr txBox="1">
            <a:spLocks noGrp="1"/>
          </p:cNvSpPr>
          <p:nvPr>
            <p:ph type="body" idx="1"/>
          </p:nvPr>
        </p:nvSpPr>
        <p:spPr>
          <a:xfrm>
            <a:off x="838200" y="914400"/>
            <a:ext cx="10515600" cy="5262425"/>
          </a:xfrm>
          <a:prstGeom prst="rect">
            <a:avLst/>
          </a:prstGeom>
        </p:spPr>
        <p:txBody>
          <a:bodyPr spcFirstLastPara="1" wrap="square" lIns="91425" tIns="45700" rIns="91425" bIns="45700" anchor="t" anchorCtr="0">
            <a:normAutofit lnSpcReduction="10000"/>
          </a:bodyPr>
          <a:lstStyle/>
          <a:p>
            <a:pPr indent="-457200" algn="just">
              <a:buSzPct val="39285"/>
            </a:pPr>
            <a:r>
              <a:rPr lang="en-IN" dirty="0"/>
              <a:t>On the other hand, following the concept of NFV, </a:t>
            </a:r>
            <a:r>
              <a:rPr lang="en-IN" b="1" dirty="0"/>
              <a:t>the SGW and PGW functions are moved to the cloud</a:t>
            </a:r>
            <a:r>
              <a:rPr lang="en-IN" dirty="0"/>
              <a:t>. The legacy functions are replaced by simple forwarding transport switches, as</a:t>
            </a:r>
            <a:endParaRPr dirty="0"/>
          </a:p>
          <a:p>
            <a:pPr indent="-457200" algn="just"/>
            <a:r>
              <a:rPr lang="en-IN" dirty="0"/>
              <a:t>shown in Fig. 1c, which transport the data plane traffic towards the data </a:t>
            </a:r>
            <a:r>
              <a:rPr lang="en-IN" dirty="0" err="1"/>
              <a:t>center</a:t>
            </a:r>
            <a:r>
              <a:rPr lang="en-IN" dirty="0"/>
              <a:t> infrastructure where the data plane processing is carried out by the </a:t>
            </a:r>
            <a:r>
              <a:rPr lang="en-IN" dirty="0">
                <a:solidFill>
                  <a:srgbClr val="002060"/>
                </a:solidFill>
              </a:rPr>
              <a:t>software gateway functions</a:t>
            </a:r>
            <a:r>
              <a:rPr lang="en-IN" dirty="0"/>
              <a:t>. </a:t>
            </a:r>
            <a:endParaRPr dirty="0"/>
          </a:p>
          <a:p>
            <a:pPr indent="-457200" algn="just"/>
            <a:r>
              <a:rPr lang="en-IN" dirty="0"/>
              <a:t>This means that the NFV architecture has an impact on the </a:t>
            </a:r>
            <a:r>
              <a:rPr lang="en-IN" dirty="0">
                <a:solidFill>
                  <a:srgbClr val="002060"/>
                </a:solidFill>
              </a:rPr>
              <a:t>data plane latency</a:t>
            </a:r>
            <a:r>
              <a:rPr lang="en-IN" dirty="0"/>
              <a:t> as it changes the data plane function chains.</a:t>
            </a:r>
            <a:endParaRPr dirty="0"/>
          </a:p>
          <a:p>
            <a:pPr indent="-457200" algn="just"/>
            <a:r>
              <a:rPr lang="en-IN" dirty="0"/>
              <a:t> The data plane function chains are extended by the links carrying the traffic back and forth between the transport switches and the data </a:t>
            </a:r>
            <a:r>
              <a:rPr lang="en-IN" dirty="0" err="1"/>
              <a:t>centers</a:t>
            </a:r>
            <a:r>
              <a:rPr lang="en-IN" dirty="0"/>
              <a:t>. </a:t>
            </a:r>
            <a:endParaRPr dirty="0"/>
          </a:p>
          <a:p>
            <a:pPr indent="-457200" algn="just">
              <a:buSzPct val="39285"/>
            </a:pPr>
            <a:r>
              <a:rPr lang="en-IN" dirty="0"/>
              <a:t>Hence, the </a:t>
            </a:r>
            <a:r>
              <a:rPr lang="en-IN" dirty="0">
                <a:solidFill>
                  <a:srgbClr val="002060"/>
                </a:solidFill>
              </a:rPr>
              <a:t>data plane latency </a:t>
            </a:r>
            <a:r>
              <a:rPr lang="en-IN" dirty="0"/>
              <a:t>becomes dependent on the data </a:t>
            </a:r>
            <a:r>
              <a:rPr lang="en-IN" dirty="0" err="1"/>
              <a:t>center</a:t>
            </a:r>
            <a:r>
              <a:rPr lang="en-IN" dirty="0"/>
              <a:t> locations.</a:t>
            </a:r>
            <a:endParaRPr dirty="0"/>
          </a:p>
          <a:p>
            <a:pPr marL="0" lvl="0" indent="0" algn="l" rtl="0">
              <a:spcBef>
                <a:spcPts val="10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f7ebcfcb56_1_73"/>
          <p:cNvSpPr txBox="1">
            <a:spLocks noGrp="1"/>
          </p:cNvSpPr>
          <p:nvPr>
            <p:ph type="title"/>
          </p:nvPr>
        </p:nvSpPr>
        <p:spPr>
          <a:xfrm>
            <a:off x="914400" y="499924"/>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IN" sz="6000" dirty="0"/>
              <a:t> </a:t>
            </a:r>
            <a:r>
              <a:rPr lang="en-IN" sz="6000" dirty="0" smtClean="0"/>
              <a:t>Requirements </a:t>
            </a:r>
            <a:r>
              <a:rPr lang="en-IN" sz="6000" dirty="0"/>
              <a:t>&amp; challenges of SDN and NVF In 5G</a:t>
            </a:r>
            <a:br>
              <a:rPr lang="en-IN" sz="6000" dirty="0"/>
            </a:br>
            <a:endParaRPr dirty="0"/>
          </a:p>
        </p:txBody>
      </p:sp>
      <p:sp>
        <p:nvSpPr>
          <p:cNvPr id="181" name="Google Shape;181;gf7ebcfcb56_1_73"/>
          <p:cNvSpPr txBox="1">
            <a:spLocks noGrp="1"/>
          </p:cNvSpPr>
          <p:nvPr>
            <p:ph type="body" idx="1"/>
          </p:nvPr>
        </p:nvSpPr>
        <p:spPr>
          <a:xfrm>
            <a:off x="502920" y="1825624"/>
            <a:ext cx="5516880" cy="4666615"/>
          </a:xfrm>
          <a:prstGeom prst="rect">
            <a:avLst/>
          </a:prstGeom>
        </p:spPr>
        <p:txBody>
          <a:bodyPr spcFirstLastPara="1" wrap="square" lIns="91425" tIns="45700" rIns="91425" bIns="45700" anchor="t" anchorCtr="0">
            <a:normAutofit fontScale="92500" lnSpcReduction="10000"/>
          </a:bodyPr>
          <a:lstStyle/>
          <a:p>
            <a:pPr marL="0" lvl="0" indent="0" algn="just" rtl="0">
              <a:spcBef>
                <a:spcPts val="1000"/>
              </a:spcBef>
              <a:spcAft>
                <a:spcPts val="0"/>
              </a:spcAft>
              <a:buNone/>
            </a:pPr>
            <a:r>
              <a:rPr lang="en-IN" dirty="0"/>
              <a:t>Fig. 1 describes the concept in the already presented SDN architectures, which are based on </a:t>
            </a:r>
            <a:r>
              <a:rPr lang="en-IN" i="1" dirty="0"/>
              <a:t>decoupling the data and control layers</a:t>
            </a:r>
            <a:r>
              <a:rPr lang="en-IN" dirty="0"/>
              <a:t>. </a:t>
            </a:r>
            <a:endParaRPr dirty="0"/>
          </a:p>
          <a:p>
            <a:pPr marL="0" lvl="0" indent="0" algn="just" rtl="0">
              <a:spcBef>
                <a:spcPts val="1000"/>
              </a:spcBef>
              <a:spcAft>
                <a:spcPts val="0"/>
              </a:spcAft>
              <a:buNone/>
            </a:pPr>
            <a:r>
              <a:rPr lang="en-IN" dirty="0"/>
              <a:t>The infrastructure layer includes commodity switches. The control layer includes </a:t>
            </a:r>
            <a:r>
              <a:rPr lang="en-IN" i="1" dirty="0"/>
              <a:t>a cluster </a:t>
            </a:r>
            <a:r>
              <a:rPr lang="en-IN" dirty="0"/>
              <a:t>of controllers. </a:t>
            </a:r>
            <a:endParaRPr dirty="0"/>
          </a:p>
          <a:p>
            <a:pPr marL="0" lvl="0" indent="0" algn="just" rtl="0">
              <a:spcBef>
                <a:spcPts val="1000"/>
              </a:spcBef>
              <a:spcAft>
                <a:spcPts val="0"/>
              </a:spcAft>
              <a:buClr>
                <a:schemeClr val="dk1"/>
              </a:buClr>
              <a:buSzPct val="39285"/>
              <a:buFont typeface="Arial"/>
              <a:buNone/>
            </a:pPr>
            <a:r>
              <a:rPr lang="en-IN" dirty="0"/>
              <a:t>The application layer includes </a:t>
            </a:r>
            <a:r>
              <a:rPr lang="en-IN" dirty="0">
                <a:solidFill>
                  <a:srgbClr val="0070C0"/>
                </a:solidFill>
              </a:rPr>
              <a:t>applications</a:t>
            </a:r>
            <a:r>
              <a:rPr lang="en-IN" dirty="0"/>
              <a:t> and </a:t>
            </a:r>
            <a:r>
              <a:rPr lang="en-IN" dirty="0">
                <a:solidFill>
                  <a:srgbClr val="0070C0"/>
                </a:solidFill>
              </a:rPr>
              <a:t>network appliances</a:t>
            </a:r>
            <a:r>
              <a:rPr lang="en-IN" dirty="0"/>
              <a:t>. Firewalls are virtually deployed reclaiming the NFV and function in the application layer</a:t>
            </a:r>
            <a:endParaRPr dirty="0"/>
          </a:p>
          <a:p>
            <a:pPr marL="0" lvl="0" indent="0" algn="l" rtl="0">
              <a:spcBef>
                <a:spcPts val="1000"/>
              </a:spcBef>
              <a:spcAft>
                <a:spcPts val="0"/>
              </a:spcAft>
              <a:buNone/>
            </a:pPr>
            <a:endParaRPr dirty="0"/>
          </a:p>
        </p:txBody>
      </p:sp>
      <p:pic>
        <p:nvPicPr>
          <p:cNvPr id="183" name="Google Shape;183;gf7ebcfcb56_1_73"/>
          <p:cNvPicPr preferRelativeResize="0"/>
          <p:nvPr/>
        </p:nvPicPr>
        <p:blipFill rotWithShape="1">
          <a:blip r:embed="rId3">
            <a:alphaModFix/>
          </a:blip>
          <a:srcRect l="3860" t="9220" r="-3860" b="-9219"/>
          <a:stretch/>
        </p:blipFill>
        <p:spPr>
          <a:xfrm>
            <a:off x="6438010" y="2237204"/>
            <a:ext cx="5753990" cy="4392196"/>
          </a:xfrm>
          <a:prstGeom prst="rect">
            <a:avLst/>
          </a:prstGeom>
          <a:noFill/>
          <a:ln>
            <a:noFill/>
          </a:ln>
        </p:spPr>
      </p:pic>
      <p:sp>
        <p:nvSpPr>
          <p:cNvPr id="184" name="Google Shape;184;gf7ebcfcb56_1_73"/>
          <p:cNvSpPr txBox="1"/>
          <p:nvPr/>
        </p:nvSpPr>
        <p:spPr>
          <a:xfrm>
            <a:off x="6851520" y="1610195"/>
            <a:ext cx="457848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dirty="0">
                <a:solidFill>
                  <a:srgbClr val="002060"/>
                </a:solidFill>
              </a:rPr>
              <a:t>The general concept of SDN architectural model</a:t>
            </a:r>
            <a:endParaRPr sz="1600" dirty="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f7ebcfcb56_1_84"/>
          <p:cNvPicPr preferRelativeResize="0"/>
          <p:nvPr/>
        </p:nvPicPr>
        <p:blipFill>
          <a:blip r:embed="rId3">
            <a:alphaModFix/>
          </a:blip>
          <a:stretch>
            <a:fillRect/>
          </a:stretch>
        </p:blipFill>
        <p:spPr>
          <a:xfrm>
            <a:off x="152400" y="152400"/>
            <a:ext cx="11887199" cy="6550441"/>
          </a:xfrm>
          <a:prstGeom prst="rect">
            <a:avLst/>
          </a:prstGeom>
          <a:noFill/>
          <a:ln>
            <a:noFill/>
          </a:ln>
        </p:spPr>
      </p:pic>
      <p:sp>
        <p:nvSpPr>
          <p:cNvPr id="190" name="Google Shape;190;gf7ebcfcb56_1_84"/>
          <p:cNvSpPr txBox="1"/>
          <p:nvPr/>
        </p:nvSpPr>
        <p:spPr>
          <a:xfrm>
            <a:off x="1842750" y="0"/>
            <a:ext cx="849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FF0000"/>
                </a:solidFill>
              </a:rPr>
              <a:t>The main requirements and challenges linked to the SDN and NFV</a:t>
            </a:r>
            <a:endParaRPr b="1">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IN"/>
              <a:t>Existing Solutions, future directions</a:t>
            </a:r>
            <a:br>
              <a:rPr lang="en-IN"/>
            </a:br>
            <a:r>
              <a:rPr lang="en-IN"/>
              <a:t/>
            </a:r>
            <a:br>
              <a:rPr lang="en-IN"/>
            </a:br>
            <a:endParaRPr/>
          </a:p>
        </p:txBody>
      </p:sp>
      <p:sp>
        <p:nvSpPr>
          <p:cNvPr id="196" name="Google Shape;196;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gf7ebcfcb56_1_100"/>
          <p:cNvSpPr txBox="1">
            <a:spLocks noGrp="1"/>
          </p:cNvSpPr>
          <p:nvPr>
            <p:ph type="body" idx="1"/>
          </p:nvPr>
        </p:nvSpPr>
        <p:spPr>
          <a:xfrm>
            <a:off x="838200" y="1407122"/>
            <a:ext cx="10515600" cy="5100357"/>
          </a:xfrm>
          <a:prstGeom prst="rect">
            <a:avLst/>
          </a:prstGeom>
        </p:spPr>
        <p:txBody>
          <a:bodyPr spcFirstLastPara="1" wrap="square" lIns="91425" tIns="45700" rIns="91425" bIns="45700" anchor="t" anchorCtr="0">
            <a:normAutofit fontScale="92500" lnSpcReduction="10000"/>
          </a:bodyPr>
          <a:lstStyle/>
          <a:p>
            <a:pPr marL="0" lvl="0" indent="0" algn="just" rtl="0">
              <a:spcBef>
                <a:spcPts val="1000"/>
              </a:spcBef>
              <a:spcAft>
                <a:spcPts val="0"/>
              </a:spcAft>
              <a:buNone/>
            </a:pPr>
            <a:r>
              <a:rPr lang="en-IN" dirty="0">
                <a:solidFill>
                  <a:srgbClr val="FF0000"/>
                </a:solidFill>
              </a:rPr>
              <a:t>1) </a:t>
            </a:r>
            <a:r>
              <a:rPr lang="en-IN" dirty="0" err="1">
                <a:solidFill>
                  <a:srgbClr val="FF0000"/>
                </a:solidFill>
              </a:rPr>
              <a:t>OpenRadio</a:t>
            </a:r>
            <a:r>
              <a:rPr lang="en-IN" dirty="0">
                <a:solidFill>
                  <a:srgbClr val="FF0000"/>
                </a:solidFill>
              </a:rPr>
              <a:t>: </a:t>
            </a:r>
            <a:r>
              <a:rPr lang="en-IN" dirty="0"/>
              <a:t>describes the </a:t>
            </a:r>
            <a:r>
              <a:rPr lang="en-IN" dirty="0">
                <a:solidFill>
                  <a:srgbClr val="0070C0"/>
                </a:solidFill>
              </a:rPr>
              <a:t>programmable data plane in wireless systems </a:t>
            </a:r>
            <a:r>
              <a:rPr lang="en-IN" dirty="0"/>
              <a:t>and its possible implementation in today’s mobile networks. Firstly, there are several analyses including the cell-based optimization, the coexistence of heterogeneous and alternative types of cells and the application of specific wireless services. </a:t>
            </a:r>
            <a:endParaRPr dirty="0"/>
          </a:p>
          <a:p>
            <a:pPr marL="0" lvl="0" indent="0" algn="just" rtl="0">
              <a:spcBef>
                <a:spcPts val="1000"/>
              </a:spcBef>
              <a:spcAft>
                <a:spcPts val="0"/>
              </a:spcAft>
              <a:buNone/>
            </a:pPr>
            <a:r>
              <a:rPr lang="en-IN" dirty="0"/>
              <a:t>It introduces programming abstractions, such as modular declarative interface, information plane, state machine model and deadlines. Finally, it refers to the challenges of the </a:t>
            </a:r>
            <a:r>
              <a:rPr lang="en-IN" dirty="0" err="1"/>
              <a:t>OpenRadio</a:t>
            </a:r>
            <a:r>
              <a:rPr lang="en-IN" dirty="0"/>
              <a:t> and suggests a designing </a:t>
            </a:r>
            <a:r>
              <a:rPr lang="en-IN" dirty="0" smtClean="0"/>
              <a:t>policy.</a:t>
            </a:r>
            <a:endParaRPr dirty="0"/>
          </a:p>
          <a:p>
            <a:pPr marL="0" lvl="0" indent="0" algn="just" rtl="0">
              <a:spcBef>
                <a:spcPts val="1000"/>
              </a:spcBef>
              <a:spcAft>
                <a:spcPts val="0"/>
              </a:spcAft>
              <a:buNone/>
            </a:pPr>
            <a:r>
              <a:rPr lang="en-IN" dirty="0">
                <a:solidFill>
                  <a:srgbClr val="FF0000"/>
                </a:solidFill>
              </a:rPr>
              <a:t>2) </a:t>
            </a:r>
            <a:r>
              <a:rPr lang="en-IN" dirty="0" err="1">
                <a:solidFill>
                  <a:srgbClr val="FF0000"/>
                </a:solidFill>
              </a:rPr>
              <a:t>OpenRAN</a:t>
            </a:r>
            <a:r>
              <a:rPr lang="en-IN" dirty="0">
                <a:solidFill>
                  <a:srgbClr val="FF0000"/>
                </a:solidFill>
              </a:rPr>
              <a:t>: </a:t>
            </a:r>
            <a:r>
              <a:rPr lang="en-IN" dirty="0"/>
              <a:t>introduces an </a:t>
            </a:r>
            <a:r>
              <a:rPr lang="en-IN" dirty="0" err="1"/>
              <a:t>OpenRAN</a:t>
            </a:r>
            <a:r>
              <a:rPr lang="en-IN" dirty="0"/>
              <a:t> approach via virtualization. The suggested overall protocol is divided in the </a:t>
            </a:r>
            <a:r>
              <a:rPr lang="en-IN" dirty="0">
                <a:solidFill>
                  <a:srgbClr val="0070C0"/>
                </a:solidFill>
              </a:rPr>
              <a:t>SDN controller</a:t>
            </a:r>
            <a:r>
              <a:rPr lang="en-IN" dirty="0"/>
              <a:t>, in the </a:t>
            </a:r>
            <a:r>
              <a:rPr lang="en-IN" dirty="0">
                <a:solidFill>
                  <a:srgbClr val="0070C0"/>
                </a:solidFill>
              </a:rPr>
              <a:t>wireless spectrum resource </a:t>
            </a:r>
            <a:r>
              <a:rPr lang="en-IN" dirty="0"/>
              <a:t>and the </a:t>
            </a:r>
            <a:r>
              <a:rPr lang="en-IN" dirty="0">
                <a:solidFill>
                  <a:srgbClr val="0070C0"/>
                </a:solidFill>
              </a:rPr>
              <a:t>cloud computing resource protocol</a:t>
            </a:r>
            <a:r>
              <a:rPr lang="en-IN" dirty="0"/>
              <a:t>. It also induces four levels of virtualization</a:t>
            </a:r>
            <a:r>
              <a:rPr lang="en-IN" dirty="0">
                <a:solidFill>
                  <a:schemeClr val="accent2">
                    <a:lumMod val="50000"/>
                  </a:schemeClr>
                </a:solidFill>
              </a:rPr>
              <a:t>: application, cloud, spectrum and cooperation. </a:t>
            </a:r>
            <a:r>
              <a:rPr lang="en-IN" dirty="0"/>
              <a:t>It concludes that controllers and programmable schemes achieve routing and bandwidth allocation and several flow priorities</a:t>
            </a:r>
            <a:endParaRPr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None/>
            </a:pPr>
            <a:endParaRPr dirty="0"/>
          </a:p>
        </p:txBody>
      </p:sp>
      <p:sp>
        <p:nvSpPr>
          <p:cNvPr id="4" name="Google Shape;201;gf7ebcfcb56_1_94"/>
          <p:cNvSpPr txBox="1">
            <a:spLocks/>
          </p:cNvSpPr>
          <p:nvPr/>
        </p:nvSpPr>
        <p:spPr>
          <a:xfrm>
            <a:off x="838200" y="365125"/>
            <a:ext cx="10515600" cy="1041998"/>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mtClean="0"/>
              <a:t>Existing Solutions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f1fc2a144a_0_0"/>
          <p:cNvSpPr txBox="1">
            <a:spLocks noGrp="1"/>
          </p:cNvSpPr>
          <p:nvPr>
            <p:ph type="title"/>
          </p:nvPr>
        </p:nvSpPr>
        <p:spPr>
          <a:xfrm>
            <a:off x="381000" y="0"/>
            <a:ext cx="115062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000"/>
              <a:buFont typeface="Calibri"/>
              <a:buNone/>
            </a:pPr>
            <a:r>
              <a:rPr lang="en-IN" sz="3200" dirty="0">
                <a:solidFill>
                  <a:srgbClr val="FF0000"/>
                </a:solidFill>
              </a:rPr>
              <a:t>Role of SDN in 5G- Drawback of hardware-based network functions.</a:t>
            </a:r>
            <a:endParaRPr sz="6000" dirty="0">
              <a:solidFill>
                <a:srgbClr val="FF0000"/>
              </a:solidFill>
            </a:endParaRPr>
          </a:p>
        </p:txBody>
      </p:sp>
      <p:sp>
        <p:nvSpPr>
          <p:cNvPr id="91" name="Google Shape;91;gf1fc2a144a_0_0"/>
          <p:cNvSpPr txBox="1">
            <a:spLocks noGrp="1"/>
          </p:cNvSpPr>
          <p:nvPr>
            <p:ph type="body" idx="1"/>
          </p:nvPr>
        </p:nvSpPr>
        <p:spPr>
          <a:xfrm>
            <a:off x="381000" y="662850"/>
            <a:ext cx="11292840" cy="4343399"/>
          </a:xfrm>
          <a:prstGeom prst="rect">
            <a:avLst/>
          </a:prstGeom>
        </p:spPr>
        <p:txBody>
          <a:bodyPr spcFirstLastPara="1" wrap="square" lIns="91425" tIns="45700" rIns="91425" bIns="45700" anchor="t" anchorCtr="0">
            <a:noAutofit/>
          </a:bodyPr>
          <a:lstStyle/>
          <a:p>
            <a:pPr marL="342900" algn="just">
              <a:lnSpc>
                <a:spcPct val="100000"/>
              </a:lnSpc>
            </a:pPr>
            <a:r>
              <a:rPr lang="en-IN" sz="2200" dirty="0">
                <a:latin typeface="Times New Roman" panose="02020603050405020304" pitchFamily="18" charset="0"/>
                <a:cs typeface="Times New Roman" panose="02020603050405020304" pitchFamily="18" charset="0"/>
              </a:rPr>
              <a:t>With the rapid growth of user traffic, service innovation, and the persistent necessity to reduce costs, today’s mobile operators are faced with several </a:t>
            </a:r>
            <a:r>
              <a:rPr lang="en-IN" sz="2200" dirty="0" smtClean="0">
                <a:latin typeface="Times New Roman" panose="02020603050405020304" pitchFamily="18" charset="0"/>
                <a:cs typeface="Times New Roman" panose="02020603050405020304" pitchFamily="18" charset="0"/>
              </a:rPr>
              <a:t>challenges.</a:t>
            </a:r>
            <a:endParaRPr lang="en-IN" sz="2200" dirty="0">
              <a:latin typeface="Times New Roman" panose="02020603050405020304" pitchFamily="18" charset="0"/>
              <a:cs typeface="Times New Roman" panose="02020603050405020304" pitchFamily="18" charset="0"/>
            </a:endParaRPr>
          </a:p>
          <a:p>
            <a:pPr marL="342900" algn="just">
              <a:lnSpc>
                <a:spcPct val="100000"/>
              </a:lnSpc>
            </a:pPr>
            <a:r>
              <a:rPr lang="en-IN" sz="2200" dirty="0" smtClean="0">
                <a:latin typeface="Times New Roman" panose="02020603050405020304" pitchFamily="18" charset="0"/>
                <a:cs typeface="Times New Roman" panose="02020603050405020304" pitchFamily="18" charset="0"/>
              </a:rPr>
              <a:t>In </a:t>
            </a:r>
            <a:r>
              <a:rPr lang="en-IN" sz="2200" dirty="0">
                <a:latin typeface="Times New Roman" panose="02020603050405020304" pitchFamily="18" charset="0"/>
                <a:cs typeface="Times New Roman" panose="02020603050405020304" pitchFamily="18" charset="0"/>
              </a:rPr>
              <a:t>networking, two concepts have emerged aiming at cost reduction, </a:t>
            </a:r>
            <a:r>
              <a:rPr lang="en-IN" sz="2200" b="1" dirty="0">
                <a:latin typeface="Times New Roman" panose="02020603050405020304" pitchFamily="18" charset="0"/>
                <a:cs typeface="Times New Roman" panose="02020603050405020304" pitchFamily="18" charset="0"/>
              </a:rPr>
              <a:t>increase of network scalability</a:t>
            </a:r>
            <a:r>
              <a:rPr lang="en-IN" sz="2200" dirty="0">
                <a:latin typeface="Times New Roman" panose="02020603050405020304" pitchFamily="18" charset="0"/>
                <a:cs typeface="Times New Roman" panose="02020603050405020304" pitchFamily="18" charset="0"/>
              </a:rPr>
              <a:t> and </a:t>
            </a:r>
            <a:r>
              <a:rPr lang="en-IN" sz="2200" b="1" dirty="0">
                <a:latin typeface="Times New Roman" panose="02020603050405020304" pitchFamily="18" charset="0"/>
                <a:cs typeface="Times New Roman" panose="02020603050405020304" pitchFamily="18" charset="0"/>
              </a:rPr>
              <a:t>deployment flexibility</a:t>
            </a:r>
            <a:r>
              <a:rPr lang="en-IN" sz="2200" dirty="0">
                <a:latin typeface="Times New Roman" panose="02020603050405020304" pitchFamily="18" charset="0"/>
                <a:cs typeface="Times New Roman" panose="02020603050405020304" pitchFamily="18" charset="0"/>
              </a:rPr>
              <a:t>, namely Network Functions Virtualization (NFV) and Software Defined Networking (SDN)</a:t>
            </a:r>
            <a:endParaRPr sz="2200" dirty="0">
              <a:latin typeface="Times New Roman" panose="02020603050405020304" pitchFamily="18" charset="0"/>
              <a:cs typeface="Times New Roman" panose="02020603050405020304" pitchFamily="18" charset="0"/>
            </a:endParaRPr>
          </a:p>
          <a:p>
            <a:pPr marL="342900" algn="just">
              <a:lnSpc>
                <a:spcPct val="100000"/>
              </a:lnSpc>
            </a:pPr>
            <a:r>
              <a:rPr lang="en-IN" sz="2200" dirty="0">
                <a:latin typeface="Times New Roman" panose="02020603050405020304" pitchFamily="18" charset="0"/>
                <a:cs typeface="Times New Roman" panose="02020603050405020304" pitchFamily="18" charset="0"/>
              </a:rPr>
              <a:t>NFV </a:t>
            </a:r>
            <a:r>
              <a:rPr lang="en-IN" sz="2200" b="1" dirty="0">
                <a:latin typeface="Times New Roman" panose="02020603050405020304" pitchFamily="18" charset="0"/>
                <a:cs typeface="Times New Roman" panose="02020603050405020304" pitchFamily="18" charset="0"/>
              </a:rPr>
              <a:t>mitigates the dependency on hardware</a:t>
            </a:r>
            <a:r>
              <a:rPr lang="en-IN" sz="2200" dirty="0">
                <a:latin typeface="Times New Roman" panose="02020603050405020304" pitchFamily="18" charset="0"/>
                <a:cs typeface="Times New Roman" panose="02020603050405020304" pitchFamily="18" charset="0"/>
              </a:rPr>
              <a:t>, where mobile network functions are deployed as software virtual network functions on commodity servers at cloud infrastructure, i.e., data </a:t>
            </a:r>
            <a:r>
              <a:rPr lang="en-IN" sz="2200" dirty="0" err="1">
                <a:latin typeface="Times New Roman" panose="02020603050405020304" pitchFamily="18" charset="0"/>
                <a:cs typeface="Times New Roman" panose="02020603050405020304" pitchFamily="18" charset="0"/>
              </a:rPr>
              <a:t>centers</a:t>
            </a:r>
            <a:r>
              <a:rPr lang="en-IN" sz="2200" dirty="0">
                <a:latin typeface="Times New Roman" panose="02020603050405020304" pitchFamily="18" charset="0"/>
                <a:cs typeface="Times New Roman" panose="02020603050405020304" pitchFamily="18" charset="0"/>
              </a:rPr>
              <a:t>. Hence, NFV is expected to reduce the cost of mobile networks</a:t>
            </a:r>
            <a:endParaRPr sz="2200" dirty="0">
              <a:latin typeface="Times New Roman" panose="02020603050405020304" pitchFamily="18" charset="0"/>
              <a:cs typeface="Times New Roman" panose="02020603050405020304" pitchFamily="18" charset="0"/>
            </a:endParaRPr>
          </a:p>
          <a:p>
            <a:pPr marL="342900" algn="just">
              <a:lnSpc>
                <a:spcPct val="100000"/>
              </a:lnSpc>
            </a:pPr>
            <a:r>
              <a:rPr lang="en-IN" sz="2200" dirty="0">
                <a:latin typeface="Times New Roman" panose="02020603050405020304" pitchFamily="18" charset="0"/>
                <a:cs typeface="Times New Roman" panose="02020603050405020304" pitchFamily="18" charset="0"/>
              </a:rPr>
              <a:t>SDN provides a </a:t>
            </a:r>
            <a:r>
              <a:rPr lang="en-IN" sz="2200" b="1" dirty="0">
                <a:latin typeface="Times New Roman" panose="02020603050405020304" pitchFamily="18" charset="0"/>
                <a:cs typeface="Times New Roman" panose="02020603050405020304" pitchFamily="18" charset="0"/>
              </a:rPr>
              <a:t>programmable</a:t>
            </a:r>
            <a:r>
              <a:rPr lang="en-IN" sz="2200" dirty="0">
                <a:latin typeface="Times New Roman" panose="02020603050405020304" pitchFamily="18" charset="0"/>
                <a:cs typeface="Times New Roman" panose="02020603050405020304" pitchFamily="18" charset="0"/>
              </a:rPr>
              <a:t> and </a:t>
            </a:r>
            <a:r>
              <a:rPr lang="en-IN" sz="2200" b="1" dirty="0">
                <a:latin typeface="Times New Roman" panose="02020603050405020304" pitchFamily="18" charset="0"/>
                <a:cs typeface="Times New Roman" panose="02020603050405020304" pitchFamily="18" charset="0"/>
              </a:rPr>
              <a:t>flexible network control</a:t>
            </a:r>
            <a:r>
              <a:rPr lang="en-IN" sz="2200" dirty="0">
                <a:latin typeface="Times New Roman" panose="02020603050405020304" pitchFamily="18" charset="0"/>
                <a:cs typeface="Times New Roman" panose="02020603050405020304" pitchFamily="18" charset="0"/>
              </a:rPr>
              <a:t> by decoupling the mobile network functions into control plane and data plane functions. </a:t>
            </a:r>
            <a:endParaRPr sz="2200" dirty="0">
              <a:latin typeface="Times New Roman" panose="02020603050405020304" pitchFamily="18" charset="0"/>
              <a:cs typeface="Times New Roman" panose="02020603050405020304" pitchFamily="18" charset="0"/>
            </a:endParaRPr>
          </a:p>
          <a:p>
            <a:pPr marL="342900" algn="just">
              <a:lnSpc>
                <a:spcPct val="100000"/>
              </a:lnSpc>
            </a:pPr>
            <a:r>
              <a:rPr lang="en-IN" sz="2200" dirty="0">
                <a:latin typeface="Times New Roman" panose="02020603050405020304" pitchFamily="18" charset="0"/>
                <a:cs typeface="Times New Roman" panose="02020603050405020304" pitchFamily="18" charset="0"/>
              </a:rPr>
              <a:t>The design of the next generation mobile network (5G) requires </a:t>
            </a:r>
            <a:r>
              <a:rPr lang="en-IN" sz="2200" b="1" dirty="0">
                <a:latin typeface="Times New Roman" panose="02020603050405020304" pitchFamily="18" charset="0"/>
                <a:cs typeface="Times New Roman" panose="02020603050405020304" pitchFamily="18" charset="0"/>
              </a:rPr>
              <a:t>new planning </a:t>
            </a:r>
            <a:r>
              <a:rPr lang="en-IN" sz="2200" dirty="0">
                <a:latin typeface="Times New Roman" panose="02020603050405020304" pitchFamily="18" charset="0"/>
                <a:cs typeface="Times New Roman" panose="02020603050405020304" pitchFamily="18" charset="0"/>
              </a:rPr>
              <a:t>and </a:t>
            </a:r>
            <a:r>
              <a:rPr lang="en-IN" sz="2200" b="1" dirty="0">
                <a:latin typeface="Times New Roman" panose="02020603050405020304" pitchFamily="18" charset="0"/>
                <a:cs typeface="Times New Roman" panose="02020603050405020304" pitchFamily="18" charset="0"/>
              </a:rPr>
              <a:t>dimensioning models </a:t>
            </a:r>
            <a:r>
              <a:rPr lang="en-IN" sz="2200" dirty="0">
                <a:latin typeface="Times New Roman" panose="02020603050405020304" pitchFamily="18" charset="0"/>
                <a:cs typeface="Times New Roman" panose="02020603050405020304" pitchFamily="18" charset="0"/>
              </a:rPr>
              <a:t>to achieve a cost optimal design that supports a wide range of traffic demands.</a:t>
            </a:r>
            <a:endParaRPr sz="2200" dirty="0">
              <a:latin typeface="Times New Roman" panose="02020603050405020304" pitchFamily="18" charset="0"/>
              <a:cs typeface="Times New Roman" panose="02020603050405020304" pitchFamily="18" charset="0"/>
            </a:endParaRPr>
          </a:p>
          <a:p>
            <a:pPr marL="342900" algn="just">
              <a:lnSpc>
                <a:spcPct val="100000"/>
              </a:lnSpc>
            </a:pPr>
            <a:r>
              <a:rPr lang="en-IN" sz="2200" dirty="0">
                <a:latin typeface="Times New Roman" panose="02020603050405020304" pitchFamily="18" charset="0"/>
                <a:cs typeface="Times New Roman" panose="02020603050405020304" pitchFamily="18" charset="0"/>
              </a:rPr>
              <a:t>SDN enables a </a:t>
            </a:r>
            <a:r>
              <a:rPr lang="en-IN" sz="2200" b="1" dirty="0">
                <a:latin typeface="Times New Roman" panose="02020603050405020304" pitchFamily="18" charset="0"/>
                <a:cs typeface="Times New Roman" panose="02020603050405020304" pitchFamily="18" charset="0"/>
              </a:rPr>
              <a:t>centralized control </a:t>
            </a:r>
            <a:r>
              <a:rPr lang="en-IN" sz="2200" dirty="0">
                <a:latin typeface="Times New Roman" panose="02020603050405020304" pitchFamily="18" charset="0"/>
                <a:cs typeface="Times New Roman" panose="02020603050405020304" pitchFamily="18" charset="0"/>
              </a:rPr>
              <a:t>view that provides the operators with the possibility to achieve more efficient network </a:t>
            </a:r>
            <a:r>
              <a:rPr lang="en-IN" sz="2200" dirty="0" smtClean="0">
                <a:latin typeface="Times New Roman" panose="02020603050405020304" pitchFamily="18" charset="0"/>
                <a:cs typeface="Times New Roman" panose="02020603050405020304" pitchFamily="18" charset="0"/>
              </a:rPr>
              <a:t>control</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gf7ebcfcb56_1_107"/>
          <p:cNvSpPr txBox="1">
            <a:spLocks noGrp="1"/>
          </p:cNvSpPr>
          <p:nvPr>
            <p:ph type="body" idx="1"/>
          </p:nvPr>
        </p:nvSpPr>
        <p:spPr>
          <a:xfrm>
            <a:off x="838200" y="899160"/>
            <a:ext cx="10515600" cy="5277665"/>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IN" dirty="0">
                <a:solidFill>
                  <a:srgbClr val="FF0000"/>
                </a:solidFill>
              </a:rPr>
              <a:t>3) </a:t>
            </a:r>
            <a:r>
              <a:rPr lang="en-IN" dirty="0" err="1">
                <a:solidFill>
                  <a:srgbClr val="FF0000"/>
                </a:solidFill>
              </a:rPr>
              <a:t>SoftRAN</a:t>
            </a:r>
            <a:r>
              <a:rPr lang="en-IN" dirty="0">
                <a:solidFill>
                  <a:srgbClr val="FF0000"/>
                </a:solidFill>
              </a:rPr>
              <a:t>: </a:t>
            </a:r>
            <a:r>
              <a:rPr lang="en-IN" dirty="0"/>
              <a:t>introduces the dense network management. The authors design the </a:t>
            </a:r>
            <a:r>
              <a:rPr lang="en-IN" dirty="0" err="1"/>
              <a:t>SoftRAN</a:t>
            </a:r>
            <a:r>
              <a:rPr lang="en-IN" dirty="0"/>
              <a:t> (Software defined RAN) combined with </a:t>
            </a:r>
            <a:r>
              <a:rPr lang="en-IN" b="1" dirty="0"/>
              <a:t>a coupled control plane in dense networks</a:t>
            </a:r>
            <a:r>
              <a:rPr lang="en-IN" dirty="0" smtClean="0"/>
              <a:t>. It </a:t>
            </a:r>
            <a:r>
              <a:rPr lang="en-IN" dirty="0"/>
              <a:t>introduces the base station abstraction, the </a:t>
            </a:r>
            <a:r>
              <a:rPr lang="en-IN" dirty="0" err="1"/>
              <a:t>SoftRAN</a:t>
            </a:r>
            <a:r>
              <a:rPr lang="en-IN" dirty="0"/>
              <a:t>, the controller architecture and the refactoring of the control plane. It ends up indicating the feasibility of RAN.</a:t>
            </a:r>
            <a:endParaRPr dirty="0"/>
          </a:p>
          <a:p>
            <a:pPr marL="0" lvl="0" indent="0" algn="just" rtl="0">
              <a:spcBef>
                <a:spcPts val="1000"/>
              </a:spcBef>
              <a:spcAft>
                <a:spcPts val="0"/>
              </a:spcAft>
              <a:buClr>
                <a:schemeClr val="dk1"/>
              </a:buClr>
              <a:buSzPts val="1100"/>
              <a:buFont typeface="Arial"/>
              <a:buNone/>
            </a:pPr>
            <a:r>
              <a:rPr lang="en-IN" dirty="0">
                <a:solidFill>
                  <a:srgbClr val="FF0000"/>
                </a:solidFill>
              </a:rPr>
              <a:t>4) </a:t>
            </a:r>
            <a:r>
              <a:rPr lang="en-IN" dirty="0" err="1">
                <a:solidFill>
                  <a:srgbClr val="FF0000"/>
                </a:solidFill>
              </a:rPr>
              <a:t>NetShare</a:t>
            </a:r>
            <a:r>
              <a:rPr lang="en-IN" dirty="0">
                <a:solidFill>
                  <a:srgbClr val="FF0000"/>
                </a:solidFill>
              </a:rPr>
              <a:t>:  </a:t>
            </a:r>
            <a:r>
              <a:rPr lang="en-IN" dirty="0"/>
              <a:t>operates as manager of </a:t>
            </a:r>
            <a:r>
              <a:rPr lang="en-IN" b="1" dirty="0"/>
              <a:t>shared resources </a:t>
            </a:r>
            <a:r>
              <a:rPr lang="en-IN" dirty="0"/>
              <a:t>and is introduced as a way of </a:t>
            </a:r>
            <a:r>
              <a:rPr lang="en-IN" b="1" dirty="0"/>
              <a:t>reallocating the existing resources </a:t>
            </a:r>
            <a:r>
              <a:rPr lang="en-IN" dirty="0"/>
              <a:t>of base stations and multiple entities in an existing network. </a:t>
            </a:r>
            <a:r>
              <a:rPr lang="en-IN" dirty="0" err="1"/>
              <a:t>Netshare</a:t>
            </a:r>
            <a:r>
              <a:rPr lang="en-IN" dirty="0"/>
              <a:t> isolates entities and highly utilizes the resources of an entity. The resource allocation is based on distribution, strict isolation, network heterogeneity and per base station reservation.</a:t>
            </a:r>
            <a:endParaRPr dirty="0"/>
          </a:p>
          <a:p>
            <a:pPr marL="0" lvl="0" indent="0" algn="l" rtl="0">
              <a:spcBef>
                <a:spcPts val="100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gf7ebcfcb56_1_114"/>
          <p:cNvSpPr txBox="1">
            <a:spLocks noGrp="1"/>
          </p:cNvSpPr>
          <p:nvPr>
            <p:ph type="body" idx="1"/>
          </p:nvPr>
        </p:nvSpPr>
        <p:spPr>
          <a:xfrm>
            <a:off x="838200" y="807720"/>
            <a:ext cx="10515600" cy="5369105"/>
          </a:xfrm>
          <a:prstGeom prst="rect">
            <a:avLst/>
          </a:prstGeom>
        </p:spPr>
        <p:txBody>
          <a:bodyPr spcFirstLastPara="1" wrap="square" lIns="91425" tIns="45700" rIns="91425" bIns="45700" anchor="t" anchorCtr="0">
            <a:normAutofit lnSpcReduction="10000"/>
          </a:bodyPr>
          <a:lstStyle/>
          <a:p>
            <a:pPr marL="0" lvl="0" indent="0" algn="just" rtl="0">
              <a:spcBef>
                <a:spcPts val="1000"/>
              </a:spcBef>
              <a:spcAft>
                <a:spcPts val="0"/>
              </a:spcAft>
              <a:buClr>
                <a:schemeClr val="dk1"/>
              </a:buClr>
              <a:buSzPct val="39285"/>
              <a:buFont typeface="Arial"/>
              <a:buNone/>
            </a:pPr>
            <a:r>
              <a:rPr lang="en-IN" dirty="0">
                <a:solidFill>
                  <a:srgbClr val="FF0000"/>
                </a:solidFill>
              </a:rPr>
              <a:t>5) ONOS:  </a:t>
            </a:r>
            <a:r>
              <a:rPr lang="en-IN" dirty="0" err="1"/>
              <a:t>analyzes</a:t>
            </a:r>
            <a:r>
              <a:rPr lang="en-IN" dirty="0"/>
              <a:t> the SDN based on ONOS and the motivation linked to wireless transport networks. MCORD (Mobile CORD) is the mobile ONOS CORD and is available for experimentation since the Emu release of ONOS.</a:t>
            </a:r>
            <a:endParaRPr dirty="0"/>
          </a:p>
          <a:p>
            <a:pPr marL="0" lvl="0" indent="0" algn="just" rtl="0">
              <a:spcBef>
                <a:spcPts val="1000"/>
              </a:spcBef>
              <a:spcAft>
                <a:spcPts val="0"/>
              </a:spcAft>
              <a:buClr>
                <a:schemeClr val="dk1"/>
              </a:buClr>
              <a:buSzPct val="39285"/>
              <a:buFont typeface="Arial"/>
              <a:buNone/>
            </a:pPr>
            <a:r>
              <a:rPr lang="en-IN" dirty="0">
                <a:solidFill>
                  <a:srgbClr val="FF0000"/>
                </a:solidFill>
              </a:rPr>
              <a:t>6) Software Defined Cellular Network (SDCN): </a:t>
            </a:r>
            <a:r>
              <a:rPr lang="en-IN" dirty="0"/>
              <a:t>includes fundamental answers in the already augmenting demands, namely </a:t>
            </a:r>
            <a:r>
              <a:rPr lang="en-IN" dirty="0">
                <a:solidFill>
                  <a:schemeClr val="accent5">
                    <a:lumMod val="50000"/>
                  </a:schemeClr>
                </a:solidFill>
              </a:rPr>
              <a:t>flexible policies</a:t>
            </a:r>
            <a:r>
              <a:rPr lang="en-IN" dirty="0"/>
              <a:t>, scalability, </a:t>
            </a:r>
            <a:r>
              <a:rPr lang="en-IN" dirty="0">
                <a:solidFill>
                  <a:schemeClr val="accent5">
                    <a:lumMod val="50000"/>
                  </a:schemeClr>
                </a:solidFill>
              </a:rPr>
              <a:t>commodity switches</a:t>
            </a:r>
            <a:r>
              <a:rPr lang="en-IN" dirty="0"/>
              <a:t>, </a:t>
            </a:r>
            <a:r>
              <a:rPr lang="en-IN" dirty="0">
                <a:solidFill>
                  <a:schemeClr val="accent5">
                    <a:lumMod val="50000"/>
                  </a:schemeClr>
                </a:solidFill>
              </a:rPr>
              <a:t>remote control of base stations</a:t>
            </a:r>
            <a:r>
              <a:rPr lang="en-IN" dirty="0"/>
              <a:t>. Several controller applications are directing traffic throughout </a:t>
            </a:r>
            <a:r>
              <a:rPr lang="en-IN" dirty="0" err="1"/>
              <a:t>middleboxes</a:t>
            </a:r>
            <a:r>
              <a:rPr lang="en-IN" dirty="0"/>
              <a:t>, monitoring network controlling and billing, providing seamless subscriber mobility and </a:t>
            </a:r>
            <a:r>
              <a:rPr lang="en-IN" dirty="0" err="1"/>
              <a:t>QoS</a:t>
            </a:r>
            <a:r>
              <a:rPr lang="en-IN" dirty="0"/>
              <a:t>, accessing control policies, offering </a:t>
            </a:r>
            <a:r>
              <a:rPr lang="en-IN" dirty="0">
                <a:solidFill>
                  <a:schemeClr val="accent5">
                    <a:lumMod val="50000"/>
                  </a:schemeClr>
                </a:solidFill>
              </a:rPr>
              <a:t>virtual cellular operators </a:t>
            </a:r>
            <a:r>
              <a:rPr lang="en-IN" dirty="0"/>
              <a:t>and </a:t>
            </a:r>
            <a:r>
              <a:rPr lang="en-IN" dirty="0">
                <a:solidFill>
                  <a:schemeClr val="accent5">
                    <a:lumMod val="50000"/>
                  </a:schemeClr>
                </a:solidFill>
              </a:rPr>
              <a:t>managing </a:t>
            </a:r>
            <a:r>
              <a:rPr lang="en-IN" dirty="0" smtClean="0">
                <a:solidFill>
                  <a:schemeClr val="accent5">
                    <a:lumMod val="50000"/>
                  </a:schemeClr>
                </a:solidFill>
              </a:rPr>
              <a:t>inter-cell </a:t>
            </a:r>
            <a:r>
              <a:rPr lang="en-IN" dirty="0">
                <a:solidFill>
                  <a:schemeClr val="accent5">
                    <a:lumMod val="50000"/>
                  </a:schemeClr>
                </a:solidFill>
              </a:rPr>
              <a:t>interference</a:t>
            </a:r>
            <a:r>
              <a:rPr lang="en-IN" dirty="0"/>
              <a:t>.</a:t>
            </a:r>
            <a:endParaRPr dirty="0"/>
          </a:p>
          <a:p>
            <a:pPr marL="0" lvl="0" indent="0" algn="just" rtl="0">
              <a:spcBef>
                <a:spcPts val="1000"/>
              </a:spcBef>
              <a:spcAft>
                <a:spcPts val="0"/>
              </a:spcAft>
              <a:buClr>
                <a:schemeClr val="dk1"/>
              </a:buClr>
              <a:buSzPct val="39285"/>
              <a:buFont typeface="Arial"/>
              <a:buNone/>
            </a:pPr>
            <a:r>
              <a:rPr lang="en-IN" dirty="0"/>
              <a:t>Last but not least, </a:t>
            </a:r>
            <a:r>
              <a:rPr lang="en-IN" i="1" dirty="0"/>
              <a:t>slicing several resources</a:t>
            </a:r>
            <a:r>
              <a:rPr lang="en-IN" dirty="0"/>
              <a:t>, such as bandwidth, topology, traffic, device CPU and forwarding tables is important for efficient resource allocation.</a:t>
            </a:r>
            <a:endParaRPr dirty="0"/>
          </a:p>
          <a:p>
            <a:pPr marL="0" lvl="0" indent="0" algn="just" rtl="0">
              <a:spcBef>
                <a:spcPts val="100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gf7ebcfcb56_1_120"/>
          <p:cNvSpPr txBox="1">
            <a:spLocks noGrp="1"/>
          </p:cNvSpPr>
          <p:nvPr>
            <p:ph type="body" idx="1"/>
          </p:nvPr>
        </p:nvSpPr>
        <p:spPr>
          <a:xfrm>
            <a:off x="838200" y="762000"/>
            <a:ext cx="10515600" cy="5414825"/>
          </a:xfrm>
          <a:prstGeom prst="rect">
            <a:avLst/>
          </a:prstGeom>
        </p:spPr>
        <p:txBody>
          <a:bodyPr spcFirstLastPara="1" wrap="square" lIns="91425" tIns="45700" rIns="91425" bIns="45700" anchor="t" anchorCtr="0">
            <a:normAutofit fontScale="92500" lnSpcReduction="20000"/>
          </a:bodyPr>
          <a:lstStyle/>
          <a:p>
            <a:pPr marL="0" lvl="0" indent="0" algn="just" rtl="0">
              <a:spcBef>
                <a:spcPts val="1000"/>
              </a:spcBef>
              <a:spcAft>
                <a:spcPts val="0"/>
              </a:spcAft>
              <a:buClr>
                <a:schemeClr val="dk1"/>
              </a:buClr>
              <a:buSzPct val="39285"/>
              <a:buFont typeface="Arial"/>
              <a:buNone/>
            </a:pPr>
            <a:r>
              <a:rPr lang="en-IN" dirty="0">
                <a:solidFill>
                  <a:srgbClr val="FF0000"/>
                </a:solidFill>
              </a:rPr>
              <a:t>7) Cellular SDN (CSDN): </a:t>
            </a:r>
            <a:r>
              <a:rPr lang="en-IN" dirty="0"/>
              <a:t>focuses on </a:t>
            </a:r>
            <a:r>
              <a:rPr lang="en-IN" b="1" dirty="0"/>
              <a:t>flexible policies on subscriber attributes</a:t>
            </a:r>
            <a:r>
              <a:rPr lang="en-IN" dirty="0"/>
              <a:t>, scalability through </a:t>
            </a:r>
            <a:r>
              <a:rPr lang="en-IN" b="1" dirty="0"/>
              <a:t>local agents</a:t>
            </a:r>
            <a:r>
              <a:rPr lang="en-IN" dirty="0"/>
              <a:t>, flexible switch patterns and actions and network virtualization on subscriber attributes. There are also several CSDN applications such as flexible subscriber policies, scalability for local agents, flexible switch patterns and virtualization of the subscriber attributes.</a:t>
            </a:r>
            <a:endParaRPr dirty="0"/>
          </a:p>
          <a:p>
            <a:pPr marL="0" lvl="0" indent="0" algn="just" rtl="0">
              <a:spcBef>
                <a:spcPts val="1000"/>
              </a:spcBef>
              <a:spcAft>
                <a:spcPts val="0"/>
              </a:spcAft>
              <a:buClr>
                <a:schemeClr val="dk1"/>
              </a:buClr>
              <a:buSzPct val="39285"/>
              <a:buFont typeface="Arial"/>
              <a:buNone/>
            </a:pPr>
            <a:r>
              <a:rPr lang="en-IN" dirty="0"/>
              <a:t>The SDN architecture induces logical centralized control, programmability and </a:t>
            </a:r>
            <a:r>
              <a:rPr lang="en-IN" b="1" dirty="0"/>
              <a:t>high abstraction levels </a:t>
            </a:r>
            <a:r>
              <a:rPr lang="en-IN" dirty="0"/>
              <a:t>. The background study is based on </a:t>
            </a:r>
            <a:r>
              <a:rPr lang="en-IN" b="1" dirty="0"/>
              <a:t>inter-cell interference management </a:t>
            </a:r>
            <a:r>
              <a:rPr lang="en-IN" dirty="0"/>
              <a:t>and </a:t>
            </a:r>
            <a:r>
              <a:rPr lang="en-IN" b="1" dirty="0"/>
              <a:t>mobile traffic management</a:t>
            </a:r>
            <a:r>
              <a:rPr lang="en-IN" dirty="0"/>
              <a:t>.</a:t>
            </a:r>
            <a:endParaRPr dirty="0"/>
          </a:p>
          <a:p>
            <a:pPr marL="0" lvl="0" indent="0" algn="just" rtl="0">
              <a:spcBef>
                <a:spcPts val="1000"/>
              </a:spcBef>
              <a:spcAft>
                <a:spcPts val="0"/>
              </a:spcAft>
              <a:buNone/>
            </a:pPr>
            <a:r>
              <a:rPr lang="en-IN" dirty="0"/>
              <a:t>SDN and NFV are capable of providing intelligent services and dynamic resource allocation. The virtualized network in SDN architectures includes several functions, designing considerations in the forwarding and control plane.</a:t>
            </a:r>
            <a:endParaRPr dirty="0"/>
          </a:p>
          <a:p>
            <a:pPr marL="0" lvl="0" indent="0" algn="just" rtl="0">
              <a:spcBef>
                <a:spcPts val="1000"/>
              </a:spcBef>
              <a:spcAft>
                <a:spcPts val="0"/>
              </a:spcAft>
              <a:buClr>
                <a:schemeClr val="dk1"/>
              </a:buClr>
              <a:buSzPct val="39285"/>
              <a:buFont typeface="Arial"/>
              <a:buNone/>
            </a:pPr>
            <a:r>
              <a:rPr lang="en-IN" dirty="0"/>
              <a:t> Practical questions are considered when it comes to centralized vs distributed data collection, data processing, decision making and user privacy. Future work is summarized as being a combination of CSDN with Big Data.</a:t>
            </a:r>
            <a:endParaRPr dirty="0"/>
          </a:p>
          <a:p>
            <a:pPr marL="0" lvl="0" indent="0" algn="l" rtl="0">
              <a:spcBef>
                <a:spcPts val="1000"/>
              </a:spcBef>
              <a:spcAft>
                <a:spcPts val="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gf7ebcfcb56_1_126"/>
          <p:cNvSpPr txBox="1">
            <a:spLocks noGrp="1"/>
          </p:cNvSpPr>
          <p:nvPr>
            <p:ph type="body" idx="1"/>
          </p:nvPr>
        </p:nvSpPr>
        <p:spPr>
          <a:xfrm>
            <a:off x="838200" y="701040"/>
            <a:ext cx="10515600" cy="56388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n-IN" dirty="0">
                <a:solidFill>
                  <a:srgbClr val="FF0000"/>
                </a:solidFill>
              </a:rPr>
              <a:t>8) Wireless SDN (WSDN): </a:t>
            </a:r>
            <a:r>
              <a:rPr lang="en-IN" dirty="0"/>
              <a:t>introduces a wireless SDN architecture. The virtualization of several functions and mechanisms of the network infrastructure are </a:t>
            </a:r>
            <a:r>
              <a:rPr lang="en-IN" dirty="0" err="1"/>
              <a:t>analyzed</a:t>
            </a:r>
            <a:r>
              <a:rPr lang="en-IN" dirty="0"/>
              <a:t> alongside with other important issues, such as </a:t>
            </a:r>
            <a:r>
              <a:rPr lang="en-IN" b="1" dirty="0"/>
              <a:t>sharing, virtualizing core servers</a:t>
            </a:r>
            <a:r>
              <a:rPr lang="en-IN" dirty="0"/>
              <a:t>, </a:t>
            </a:r>
            <a:r>
              <a:rPr lang="en-IN" b="1" dirty="0"/>
              <a:t>dynamic energy policies</a:t>
            </a:r>
            <a:r>
              <a:rPr lang="en-IN" dirty="0"/>
              <a:t>. SDN, </a:t>
            </a:r>
            <a:r>
              <a:rPr lang="en-IN" dirty="0" err="1"/>
              <a:t>OpenFlow</a:t>
            </a:r>
            <a:r>
              <a:rPr lang="en-IN" dirty="0"/>
              <a:t>, CAPWAP and reconfigurable wireless devices are defined. </a:t>
            </a:r>
            <a:endParaRPr dirty="0"/>
          </a:p>
          <a:p>
            <a:pPr marL="0" lvl="0" indent="0" algn="just" rtl="0">
              <a:spcBef>
                <a:spcPts val="1000"/>
              </a:spcBef>
              <a:spcAft>
                <a:spcPts val="0"/>
              </a:spcAft>
              <a:buClr>
                <a:schemeClr val="dk1"/>
              </a:buClr>
              <a:buSzPts val="1100"/>
              <a:buFont typeface="Arial"/>
              <a:buNone/>
            </a:pPr>
            <a:r>
              <a:rPr lang="en-IN" dirty="0"/>
              <a:t>Virtualization matters, </a:t>
            </a:r>
            <a:r>
              <a:rPr lang="en-IN" dirty="0" err="1"/>
              <a:t>QoE</a:t>
            </a:r>
            <a:r>
              <a:rPr lang="en-IN" dirty="0"/>
              <a:t>-aware network operations, network access selection and mobility control are raised.</a:t>
            </a:r>
            <a:endParaRPr dirty="0"/>
          </a:p>
          <a:p>
            <a:pPr marL="0" lvl="0" indent="0" algn="just" rtl="0">
              <a:spcBef>
                <a:spcPts val="1000"/>
              </a:spcBef>
              <a:spcAft>
                <a:spcPts val="0"/>
              </a:spcAft>
              <a:buClr>
                <a:schemeClr val="dk1"/>
              </a:buClr>
              <a:buSzPts val="1100"/>
              <a:buFont typeface="Arial"/>
              <a:buNone/>
            </a:pPr>
            <a:r>
              <a:rPr lang="en-IN" dirty="0">
                <a:solidFill>
                  <a:srgbClr val="FF0000"/>
                </a:solidFill>
              </a:rPr>
              <a:t>9) SDN Mobile Cloud:  </a:t>
            </a:r>
            <a:r>
              <a:rPr lang="en-IN" dirty="0"/>
              <a:t>offers important benefits in wireless communications alongside with novel applications, that </a:t>
            </a:r>
            <a:r>
              <a:rPr lang="en-IN" dirty="0" smtClean="0"/>
              <a:t>STEM </a:t>
            </a:r>
            <a:r>
              <a:rPr lang="en-IN" dirty="0"/>
              <a:t>from SDN. There is a consideration of several challenges of combining SDN with </a:t>
            </a:r>
            <a:r>
              <a:rPr lang="en-IN" dirty="0" err="1"/>
              <a:t>adhoc</a:t>
            </a:r>
            <a:r>
              <a:rPr lang="en-IN" dirty="0"/>
              <a:t> networks and an heterogeneous architecture is proposed.</a:t>
            </a:r>
            <a:endParaRPr dirty="0"/>
          </a:p>
          <a:p>
            <a:pPr marL="0" lvl="0" indent="0" algn="just" rtl="0">
              <a:spcBef>
                <a:spcPts val="1000"/>
              </a:spcBef>
              <a:spcAft>
                <a:spcPts val="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gf7ebcfcb56_1_132"/>
          <p:cNvSpPr txBox="1">
            <a:spLocks noGrp="1"/>
          </p:cNvSpPr>
          <p:nvPr>
            <p:ph type="body" idx="1"/>
          </p:nvPr>
        </p:nvSpPr>
        <p:spPr>
          <a:xfrm>
            <a:off x="838200" y="594360"/>
            <a:ext cx="10515600" cy="5582465"/>
          </a:xfrm>
          <a:prstGeom prst="rect">
            <a:avLst/>
          </a:prstGeom>
        </p:spPr>
        <p:txBody>
          <a:bodyPr spcFirstLastPara="1" wrap="square" lIns="91425" tIns="45700" rIns="91425" bIns="45700" anchor="t" anchorCtr="0">
            <a:normAutofit lnSpcReduction="10000"/>
          </a:bodyPr>
          <a:lstStyle/>
          <a:p>
            <a:pPr indent="-457200" algn="just"/>
            <a:r>
              <a:rPr lang="en-IN" dirty="0">
                <a:solidFill>
                  <a:srgbClr val="FF0000"/>
                </a:solidFill>
              </a:rPr>
              <a:t>10)Mobile Extension of SDN (</a:t>
            </a:r>
            <a:r>
              <a:rPr lang="en-IN" dirty="0" err="1">
                <a:solidFill>
                  <a:srgbClr val="FF0000"/>
                </a:solidFill>
              </a:rPr>
              <a:t>MeSDN</a:t>
            </a:r>
            <a:r>
              <a:rPr lang="en-IN" dirty="0">
                <a:solidFill>
                  <a:srgbClr val="FF0000"/>
                </a:solidFill>
              </a:rPr>
              <a:t>): </a:t>
            </a:r>
            <a:r>
              <a:rPr lang="en-IN" dirty="0"/>
              <a:t>summarizes the possible mobile cloud requirements</a:t>
            </a:r>
            <a:r>
              <a:rPr lang="en-IN" dirty="0" smtClean="0"/>
              <a:t>. </a:t>
            </a:r>
            <a:r>
              <a:rPr lang="en-IN" i="1" dirty="0" err="1" smtClean="0"/>
              <a:t>MeSDN</a:t>
            </a:r>
            <a:r>
              <a:rPr lang="en-IN" i="1" dirty="0" smtClean="0"/>
              <a:t> </a:t>
            </a:r>
            <a:r>
              <a:rPr lang="en-IN" i="1" dirty="0"/>
              <a:t>should be used at the enterprises to cover the augmenting demands of the visitors in using the network.</a:t>
            </a:r>
            <a:r>
              <a:rPr lang="en-IN" dirty="0"/>
              <a:t> The proposed architecture describes the flow manager, the roles of the local and the global controllers. </a:t>
            </a:r>
            <a:endParaRPr dirty="0"/>
          </a:p>
          <a:p>
            <a:pPr indent="-457200" algn="just"/>
            <a:r>
              <a:rPr lang="en-IN" dirty="0"/>
              <a:t>There is also a reference in </a:t>
            </a:r>
            <a:r>
              <a:rPr lang="en-IN" dirty="0" err="1"/>
              <a:t>MeSDN</a:t>
            </a:r>
            <a:r>
              <a:rPr lang="en-IN" dirty="0"/>
              <a:t> applications, such as </a:t>
            </a:r>
            <a:r>
              <a:rPr lang="en-IN" dirty="0">
                <a:solidFill>
                  <a:schemeClr val="accent5">
                    <a:lumMod val="50000"/>
                  </a:schemeClr>
                </a:solidFill>
              </a:rPr>
              <a:t>App-aware End to End (E2E), </a:t>
            </a:r>
            <a:r>
              <a:rPr lang="en-IN" dirty="0" err="1">
                <a:solidFill>
                  <a:schemeClr val="accent5">
                    <a:lumMod val="50000"/>
                  </a:schemeClr>
                </a:solidFill>
              </a:rPr>
              <a:t>QoS</a:t>
            </a:r>
            <a:r>
              <a:rPr lang="en-IN" dirty="0">
                <a:solidFill>
                  <a:schemeClr val="accent5">
                    <a:lumMod val="50000"/>
                  </a:schemeClr>
                </a:solidFill>
              </a:rPr>
              <a:t>, network fault diagnosis, WLAN Virtualization, 4G cellular networks</a:t>
            </a:r>
            <a:r>
              <a:rPr lang="en-IN" dirty="0"/>
              <a:t>. It introduces </a:t>
            </a:r>
            <a:r>
              <a:rPr lang="en-IN" dirty="0" err="1"/>
              <a:t>pTDMA</a:t>
            </a:r>
            <a:r>
              <a:rPr lang="en-IN" dirty="0"/>
              <a:t> (pseudo Time Division Multiple Access), a type of pseudo TDMA, </a:t>
            </a:r>
            <a:r>
              <a:rPr lang="en-IN" dirty="0" err="1"/>
              <a:t>analyzing</a:t>
            </a:r>
            <a:r>
              <a:rPr lang="en-IN" dirty="0"/>
              <a:t> scheduling principles, downlink control, power saving, prototype  implementation, such as architecture, threats, evaluation.</a:t>
            </a:r>
            <a:endParaRPr dirty="0"/>
          </a:p>
          <a:p>
            <a:pPr indent="-457200" algn="just">
              <a:buSzPct val="39285"/>
            </a:pPr>
            <a:r>
              <a:rPr lang="en-IN" dirty="0" smtClean="0"/>
              <a:t>The </a:t>
            </a:r>
            <a:r>
              <a:rPr lang="en-IN" dirty="0"/>
              <a:t>most important challenges are presented, among which are: millisecond </a:t>
            </a:r>
            <a:r>
              <a:rPr lang="en-IN" dirty="0" smtClean="0"/>
              <a:t>level synchronization</a:t>
            </a:r>
            <a:r>
              <a:rPr lang="en-IN" dirty="0"/>
              <a:t>, driver buffering delay and 802.11 beacons.</a:t>
            </a:r>
            <a:endParaRPr dirty="0"/>
          </a:p>
          <a:p>
            <a:pPr marL="0" lvl="0" indent="0" algn="l" rtl="0">
              <a:spcBef>
                <a:spcPts val="1000"/>
              </a:spcBef>
              <a:spcAft>
                <a:spcPts val="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f7ebcfcb56_1_58"/>
          <p:cNvSpPr txBox="1">
            <a:spLocks noGrp="1"/>
          </p:cNvSpPr>
          <p:nvPr>
            <p:ph type="title"/>
          </p:nvPr>
        </p:nvSpPr>
        <p:spPr>
          <a:xfrm>
            <a:off x="19812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dirty="0"/>
              <a:t>FUTURE WORKS</a:t>
            </a:r>
            <a:endParaRPr dirty="0"/>
          </a:p>
        </p:txBody>
      </p:sp>
      <p:sp>
        <p:nvSpPr>
          <p:cNvPr id="244" name="Google Shape;244;gf7ebcfcb56_1_58"/>
          <p:cNvSpPr txBox="1">
            <a:spLocks noGrp="1"/>
          </p:cNvSpPr>
          <p:nvPr>
            <p:ph type="body" idx="1"/>
          </p:nvPr>
        </p:nvSpPr>
        <p:spPr>
          <a:xfrm>
            <a:off x="701040" y="975360"/>
            <a:ext cx="11094720" cy="5658665"/>
          </a:xfrm>
          <a:prstGeom prst="rect">
            <a:avLst/>
          </a:prstGeom>
        </p:spPr>
        <p:txBody>
          <a:bodyPr spcFirstLastPara="1" wrap="square" lIns="91425" tIns="45700" rIns="91425" bIns="45700" anchor="t" anchorCtr="0">
            <a:normAutofit fontScale="77500" lnSpcReduction="20000"/>
          </a:bodyPr>
          <a:lstStyle/>
          <a:p>
            <a:pPr marL="0" lvl="0" indent="0" algn="just" rtl="0">
              <a:spcBef>
                <a:spcPts val="1000"/>
              </a:spcBef>
              <a:spcAft>
                <a:spcPts val="0"/>
              </a:spcAft>
              <a:buClr>
                <a:schemeClr val="dk1"/>
              </a:buClr>
              <a:buSzPct val="39285"/>
              <a:buFont typeface="Arial"/>
              <a:buNone/>
            </a:pPr>
            <a:r>
              <a:rPr lang="en-IN" sz="3400" dirty="0">
                <a:solidFill>
                  <a:srgbClr val="FF0000"/>
                </a:solidFill>
              </a:rPr>
              <a:t>A. CROSS LAYER CONTROLLER</a:t>
            </a:r>
            <a:endParaRPr sz="3400" dirty="0">
              <a:solidFill>
                <a:srgbClr val="FF0000"/>
              </a:solidFill>
            </a:endParaRPr>
          </a:p>
          <a:p>
            <a:pPr indent="-457200" algn="just"/>
            <a:r>
              <a:rPr lang="en-IN" sz="3400" dirty="0"/>
              <a:t>Service-oriented services represent that, each service will be one of the factors that affect the policy, as different services or applications have different features, which directly reflect the habits of using network resources.</a:t>
            </a:r>
            <a:endParaRPr sz="3400" dirty="0"/>
          </a:p>
          <a:p>
            <a:pPr indent="-457200" algn="just"/>
            <a:r>
              <a:rPr lang="en-IN" sz="3400" dirty="0" smtClean="0"/>
              <a:t>For </a:t>
            </a:r>
            <a:r>
              <a:rPr lang="en-IN" sz="3400" dirty="0"/>
              <a:t>example, network traffic of viewing web pages may be intermittent or video conferencing must use a lot of bandwidth during a </a:t>
            </a:r>
            <a:r>
              <a:rPr lang="en-IN" sz="3400" dirty="0" err="1"/>
              <a:t>xed</a:t>
            </a:r>
            <a:r>
              <a:rPr lang="en-IN" sz="3400" dirty="0"/>
              <a:t> period of time.</a:t>
            </a:r>
            <a:endParaRPr sz="3400" dirty="0"/>
          </a:p>
          <a:p>
            <a:pPr indent="-457200" algn="just"/>
            <a:r>
              <a:rPr lang="en-IN" sz="3400" dirty="0" smtClean="0"/>
              <a:t>The </a:t>
            </a:r>
            <a:r>
              <a:rPr lang="en-IN" sz="3400" dirty="0"/>
              <a:t>SDN Layer can be used to collect the information, and </a:t>
            </a:r>
            <a:r>
              <a:rPr lang="en-IN" sz="3400" dirty="0">
                <a:solidFill>
                  <a:schemeClr val="accent5">
                    <a:lumMod val="50000"/>
                  </a:schemeClr>
                </a:solidFill>
              </a:rPr>
              <a:t>algorithms are applied to </a:t>
            </a:r>
            <a:r>
              <a:rPr lang="en-IN" sz="3400" dirty="0" err="1">
                <a:solidFill>
                  <a:schemeClr val="accent5">
                    <a:lumMod val="50000"/>
                  </a:schemeClr>
                </a:solidFill>
              </a:rPr>
              <a:t>analyze</a:t>
            </a:r>
            <a:r>
              <a:rPr lang="en-IN" sz="3400" dirty="0">
                <a:solidFill>
                  <a:schemeClr val="accent5">
                    <a:lumMod val="50000"/>
                  </a:schemeClr>
                </a:solidFill>
              </a:rPr>
              <a:t> the optimal allocation of spectrum and bandwidth</a:t>
            </a:r>
            <a:r>
              <a:rPr lang="en-IN" sz="3400" dirty="0"/>
              <a:t>, and then change the policy SDN Layer.</a:t>
            </a:r>
            <a:endParaRPr sz="3400" dirty="0"/>
          </a:p>
          <a:p>
            <a:pPr marL="0" lvl="0" indent="0" algn="just" rtl="0">
              <a:spcBef>
                <a:spcPts val="1000"/>
              </a:spcBef>
              <a:spcAft>
                <a:spcPts val="0"/>
              </a:spcAft>
              <a:buNone/>
            </a:pPr>
            <a:r>
              <a:rPr lang="en-IN" sz="3400" dirty="0">
                <a:solidFill>
                  <a:srgbClr val="FF0000"/>
                </a:solidFill>
              </a:rPr>
              <a:t>B. ENERGY-AWARE</a:t>
            </a:r>
            <a:endParaRPr sz="3400" dirty="0">
              <a:solidFill>
                <a:srgbClr val="FF0000"/>
              </a:solidFill>
            </a:endParaRPr>
          </a:p>
          <a:p>
            <a:pPr marL="0" lvl="0" indent="0" algn="just" rtl="0">
              <a:spcBef>
                <a:spcPts val="1000"/>
              </a:spcBef>
              <a:spcAft>
                <a:spcPts val="0"/>
              </a:spcAft>
              <a:buNone/>
            </a:pPr>
            <a:r>
              <a:rPr lang="en-IN" sz="3400" dirty="0"/>
              <a:t>The future is a green computing world, with mobile devices as the mainstay. However, limited battery power remains an indisputable fact. </a:t>
            </a:r>
            <a:r>
              <a:rPr lang="en-IN" sz="3400" i="1" dirty="0"/>
              <a:t>When consumers are accessing a network, if they are requested to provide power consumption information to the </a:t>
            </a:r>
            <a:r>
              <a:rPr lang="en-IN" sz="3400" i="1" dirty="0">
                <a:solidFill>
                  <a:schemeClr val="accent5">
                    <a:lumMod val="50000"/>
                  </a:schemeClr>
                </a:solidFill>
              </a:rPr>
              <a:t>Cross Layer Controller </a:t>
            </a:r>
            <a:r>
              <a:rPr lang="en-IN" sz="3400" dirty="0"/>
              <a:t>as the goal of the algorithm, it can save power consumption. Maintaining a good </a:t>
            </a:r>
            <a:r>
              <a:rPr lang="en-IN" sz="3400" dirty="0" err="1"/>
              <a:t>QoS</a:t>
            </a:r>
            <a:r>
              <a:rPr lang="en-IN" sz="3400" dirty="0"/>
              <a:t> is the main challenge.</a:t>
            </a:r>
            <a:endParaRPr sz="3400"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gf7ebcfcb56_1_66"/>
          <p:cNvSpPr txBox="1">
            <a:spLocks noGrp="1"/>
          </p:cNvSpPr>
          <p:nvPr>
            <p:ph type="body" idx="1"/>
          </p:nvPr>
        </p:nvSpPr>
        <p:spPr>
          <a:xfrm>
            <a:off x="838200" y="914400"/>
            <a:ext cx="10515600" cy="5262425"/>
          </a:xfrm>
          <a:prstGeom prst="rect">
            <a:avLst/>
          </a:prstGeom>
        </p:spPr>
        <p:txBody>
          <a:bodyPr spcFirstLastPara="1" wrap="square" lIns="91425" tIns="45700" rIns="91425" bIns="45700" anchor="t" anchorCtr="0">
            <a:normAutofit/>
          </a:bodyPr>
          <a:lstStyle/>
          <a:p>
            <a:pPr marL="0" indent="0" algn="just">
              <a:buSzPts val="1100"/>
              <a:buNone/>
            </a:pPr>
            <a:r>
              <a:rPr lang="en-IN" sz="3200" dirty="0">
                <a:solidFill>
                  <a:srgbClr val="FF0000"/>
                </a:solidFill>
              </a:rPr>
              <a:t>C. SECURITY</a:t>
            </a:r>
            <a:endParaRPr sz="3200" dirty="0">
              <a:solidFill>
                <a:srgbClr val="FF0000"/>
              </a:solidFill>
            </a:endParaRPr>
          </a:p>
          <a:p>
            <a:pPr indent="-457200" algn="just"/>
            <a:r>
              <a:rPr lang="en-IN" dirty="0"/>
              <a:t>The web services are provided by ISPs, and the users need to follow the </a:t>
            </a:r>
            <a:r>
              <a:rPr lang="en-IN" b="1" dirty="0"/>
              <a:t>norms of spectrum access</a:t>
            </a:r>
            <a:r>
              <a:rPr lang="en-IN" dirty="0"/>
              <a:t>. However, as CR is a client-oriented technology, how to avoid illegal use of others' frequency will be a major issue. </a:t>
            </a:r>
            <a:endParaRPr dirty="0"/>
          </a:p>
          <a:p>
            <a:pPr indent="-457200" algn="just"/>
            <a:r>
              <a:rPr lang="en-IN" dirty="0"/>
              <a:t>The SDN Controller documents the </a:t>
            </a:r>
            <a:r>
              <a:rPr lang="en-IN" b="1" dirty="0"/>
              <a:t>frequency information </a:t>
            </a:r>
            <a:r>
              <a:rPr lang="en-IN" dirty="0"/>
              <a:t>and use conditions of each user; therefore, control of SDN and privacy issues should be discussed. </a:t>
            </a:r>
            <a:endParaRPr dirty="0"/>
          </a:p>
          <a:p>
            <a:pPr indent="-457200" algn="just"/>
            <a:r>
              <a:rPr lang="en-IN" dirty="0"/>
              <a:t>In addition, SDR also has security issue such as that the attackers may try to interfere other users or stealing the spectra resource</a:t>
            </a: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56" name="Google Shape;256;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029970" y="3580765"/>
            <a:ext cx="10515600" cy="201739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dirty="0">
                <a:solidFill>
                  <a:srgbClr val="FF0000"/>
                </a:solidFill>
              </a:rPr>
              <a:t>SDN and NFV Mobile Network Architectures, Dimensioning and Resource Allocation Problems</a:t>
            </a:r>
            <a:r>
              <a:rPr lang="en-IN" dirty="0"/>
              <a:t/>
            </a:r>
            <a:br>
              <a:rPr lang="en-IN" dirty="0"/>
            </a:br>
            <a:r>
              <a:rPr lang="en-IN" dirty="0"/>
              <a:t/>
            </a:r>
            <a:br>
              <a:rPr lang="en-IN" dirty="0"/>
            </a:br>
            <a:endParaRPr dirty="0"/>
          </a:p>
        </p:txBody>
      </p:sp>
      <p:sp>
        <p:nvSpPr>
          <p:cNvPr id="97" name="Google Shape;97;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f7ebcfcb56_0_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03" name="Google Shape;103;gf7ebcfcb56_0_4"/>
          <p:cNvSpPr txBox="1">
            <a:spLocks noGrp="1"/>
          </p:cNvSpPr>
          <p:nvPr>
            <p:ph type="body" idx="1"/>
          </p:nvPr>
        </p:nvSpPr>
        <p:spPr>
          <a:xfrm>
            <a:off x="838200" y="1188720"/>
            <a:ext cx="10515600" cy="4846319"/>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n-IN" sz="3200" dirty="0"/>
              <a:t>There are two main areas of </a:t>
            </a:r>
            <a:r>
              <a:rPr lang="en-IN" sz="3200" dirty="0" err="1"/>
              <a:t>modeling</a:t>
            </a:r>
            <a:r>
              <a:rPr lang="en-IN" sz="3200" dirty="0"/>
              <a:t> and optimization related to the use of SDN and NFV in the mobile core network: </a:t>
            </a:r>
            <a:endParaRPr lang="en-IN" sz="3200" dirty="0" smtClean="0"/>
          </a:p>
          <a:p>
            <a:pPr marL="0" lvl="0" indent="0" algn="just" rtl="0">
              <a:spcBef>
                <a:spcPts val="1000"/>
              </a:spcBef>
              <a:spcAft>
                <a:spcPts val="0"/>
              </a:spcAft>
              <a:buNone/>
            </a:pPr>
            <a:r>
              <a:rPr lang="en-IN" sz="3200" dirty="0" smtClean="0"/>
              <a:t>(a) </a:t>
            </a:r>
            <a:r>
              <a:rPr lang="en-IN" sz="3200" b="1" i="1" dirty="0" smtClean="0"/>
              <a:t>placement </a:t>
            </a:r>
            <a:r>
              <a:rPr lang="en-IN" sz="3200" b="1" i="1" dirty="0"/>
              <a:t>of SDN controllers </a:t>
            </a:r>
            <a:r>
              <a:rPr lang="en-IN" sz="3200" dirty="0"/>
              <a:t>and switches </a:t>
            </a:r>
            <a:r>
              <a:rPr lang="en-IN" sz="3200" dirty="0" smtClean="0"/>
              <a:t>&amp; </a:t>
            </a:r>
          </a:p>
          <a:p>
            <a:pPr marL="0" lvl="0" indent="0" algn="just" rtl="0">
              <a:spcBef>
                <a:spcPts val="1000"/>
              </a:spcBef>
              <a:spcAft>
                <a:spcPts val="0"/>
              </a:spcAft>
              <a:buNone/>
            </a:pPr>
            <a:r>
              <a:rPr lang="en-IN" sz="3200" dirty="0" smtClean="0"/>
              <a:t>(</a:t>
            </a:r>
            <a:r>
              <a:rPr lang="en-IN" sz="3200" dirty="0"/>
              <a:t>b) </a:t>
            </a:r>
            <a:r>
              <a:rPr lang="en-IN" sz="3200" b="1" i="1" dirty="0"/>
              <a:t>resource allocation </a:t>
            </a:r>
            <a:r>
              <a:rPr lang="en-IN" sz="3200" dirty="0"/>
              <a:t>and placement of VNFs</a:t>
            </a:r>
            <a:r>
              <a:rPr lang="en-IN" sz="3200" dirty="0" smtClean="0"/>
              <a:t>.</a:t>
            </a:r>
          </a:p>
          <a:p>
            <a:pPr marL="0" lvl="0" indent="0" algn="just" rtl="0">
              <a:spcBef>
                <a:spcPts val="1000"/>
              </a:spcBef>
              <a:spcAft>
                <a:spcPts val="0"/>
              </a:spcAft>
              <a:buNone/>
            </a:pPr>
            <a:endParaRPr sz="3200" dirty="0"/>
          </a:p>
          <a:p>
            <a:pPr marL="0" lvl="0" indent="0" algn="just" rtl="0">
              <a:spcBef>
                <a:spcPts val="1000"/>
              </a:spcBef>
              <a:spcAft>
                <a:spcPts val="0"/>
              </a:spcAft>
              <a:buNone/>
            </a:pPr>
            <a:r>
              <a:rPr lang="en-IN" sz="3200" dirty="0"/>
              <a:t>The dimensioning and placement of SDN controllers and switches is known as the </a:t>
            </a:r>
            <a:r>
              <a:rPr lang="en-IN" sz="3200" dirty="0">
                <a:solidFill>
                  <a:srgbClr val="002060"/>
                </a:solidFill>
              </a:rPr>
              <a:t>controller placement problem</a:t>
            </a:r>
            <a:r>
              <a:rPr lang="en-IN" sz="3200" dirty="0"/>
              <a:t>.</a:t>
            </a:r>
            <a:endParaRPr sz="3200"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0" name="Google Shape;110;gf7ebcfcb56_0_11"/>
          <p:cNvSpPr txBox="1">
            <a:spLocks noGrp="1"/>
          </p:cNvSpPr>
          <p:nvPr>
            <p:ph type="body" idx="2"/>
          </p:nvPr>
        </p:nvSpPr>
        <p:spPr>
          <a:xfrm>
            <a:off x="5474030" y="365124"/>
            <a:ext cx="6443650" cy="6249035"/>
          </a:xfrm>
          <a:prstGeom prst="rect">
            <a:avLst/>
          </a:prstGeom>
        </p:spPr>
        <p:txBody>
          <a:bodyPr spcFirstLastPara="1" wrap="square" lIns="91425" tIns="45700" rIns="91425" bIns="45700" anchor="t" anchorCtr="0">
            <a:normAutofit fontScale="77500" lnSpcReduction="20000"/>
          </a:bodyPr>
          <a:lstStyle/>
          <a:p>
            <a:pPr marL="0" lvl="0" indent="0" algn="just" rtl="0">
              <a:spcBef>
                <a:spcPts val="1000"/>
              </a:spcBef>
              <a:spcAft>
                <a:spcPts val="0"/>
              </a:spcAft>
              <a:buClr>
                <a:schemeClr val="dk1"/>
              </a:buClr>
              <a:buSzPct val="39285"/>
              <a:buFont typeface="Arial"/>
              <a:buNone/>
            </a:pPr>
            <a:r>
              <a:rPr lang="en-IN" dirty="0"/>
              <a:t>The mobile core network, in the latest LTE standard [34], </a:t>
            </a:r>
            <a:r>
              <a:rPr lang="en-IN" dirty="0" smtClean="0"/>
              <a:t>shown in </a:t>
            </a:r>
            <a:r>
              <a:rPr lang="en-IN" dirty="0"/>
              <a:t>Fig. 1a,</a:t>
            </a:r>
            <a:endParaRPr dirty="0"/>
          </a:p>
          <a:p>
            <a:pPr indent="-457200" algn="just"/>
            <a:r>
              <a:rPr lang="en-IN" dirty="0"/>
              <a:t>The core network functions can be classified into two categories based on their purpose: (a) </a:t>
            </a:r>
            <a:r>
              <a:rPr lang="en-IN" b="1" dirty="0">
                <a:solidFill>
                  <a:srgbClr val="002060"/>
                </a:solidFill>
              </a:rPr>
              <a:t>functions</a:t>
            </a:r>
            <a:r>
              <a:rPr lang="en-IN" dirty="0"/>
              <a:t> that handle </a:t>
            </a:r>
            <a:r>
              <a:rPr lang="en-IN" b="1" dirty="0">
                <a:solidFill>
                  <a:srgbClr val="002060"/>
                </a:solidFill>
              </a:rPr>
              <a:t>the control plane only</a:t>
            </a:r>
            <a:r>
              <a:rPr lang="en-IN" dirty="0"/>
              <a:t>, such as the </a:t>
            </a:r>
            <a:r>
              <a:rPr lang="en-IN" b="1" dirty="0">
                <a:solidFill>
                  <a:srgbClr val="002060"/>
                </a:solidFill>
              </a:rPr>
              <a:t>Mobility Management Entity </a:t>
            </a:r>
            <a:r>
              <a:rPr lang="en-IN" dirty="0"/>
              <a:t>(MME) or the Home Subscriber Server (HSS) (b) </a:t>
            </a:r>
            <a:r>
              <a:rPr lang="en-IN" b="1" dirty="0">
                <a:solidFill>
                  <a:schemeClr val="accent2">
                    <a:lumMod val="50000"/>
                  </a:schemeClr>
                </a:solidFill>
              </a:rPr>
              <a:t>functions</a:t>
            </a:r>
            <a:r>
              <a:rPr lang="en-IN" dirty="0"/>
              <a:t> that handle both </a:t>
            </a:r>
            <a:r>
              <a:rPr lang="en-IN" b="1" dirty="0">
                <a:solidFill>
                  <a:schemeClr val="accent2">
                    <a:lumMod val="50000"/>
                  </a:schemeClr>
                </a:solidFill>
              </a:rPr>
              <a:t>data as well as control planes</a:t>
            </a:r>
            <a:r>
              <a:rPr lang="en-IN" dirty="0"/>
              <a:t>, such as the </a:t>
            </a:r>
            <a:r>
              <a:rPr lang="en-IN" b="1" dirty="0">
                <a:solidFill>
                  <a:schemeClr val="accent2">
                    <a:lumMod val="50000"/>
                  </a:schemeClr>
                </a:solidFill>
              </a:rPr>
              <a:t>Serving Gateway </a:t>
            </a:r>
            <a:r>
              <a:rPr lang="en-IN" dirty="0"/>
              <a:t>(SGW) and the Packet Data  Network Gateway (PGW).</a:t>
            </a:r>
            <a:endParaRPr dirty="0"/>
          </a:p>
          <a:p>
            <a:pPr indent="-457200" algn="just"/>
            <a:r>
              <a:rPr lang="en-IN" dirty="0" smtClean="0"/>
              <a:t>The </a:t>
            </a:r>
            <a:r>
              <a:rPr lang="en-IN" dirty="0"/>
              <a:t>data plane functions implement special purpose processing for mobile networks, i.e., </a:t>
            </a:r>
            <a:r>
              <a:rPr lang="en-IN" b="1" dirty="0">
                <a:solidFill>
                  <a:schemeClr val="accent1">
                    <a:lumMod val="50000"/>
                  </a:schemeClr>
                </a:solidFill>
              </a:rPr>
              <a:t>GTP </a:t>
            </a:r>
            <a:r>
              <a:rPr lang="en-IN" b="1" dirty="0" err="1">
                <a:solidFill>
                  <a:schemeClr val="accent1">
                    <a:lumMod val="50000"/>
                  </a:schemeClr>
                </a:solidFill>
              </a:rPr>
              <a:t>tunneling</a:t>
            </a:r>
            <a:r>
              <a:rPr lang="en-IN" dirty="0"/>
              <a:t> for the user data in order to differentiate between the users and to be able to </a:t>
            </a:r>
            <a:r>
              <a:rPr lang="en-IN" b="1" dirty="0"/>
              <a:t>provide service quality classes </a:t>
            </a:r>
            <a:r>
              <a:rPr lang="en-IN" dirty="0"/>
              <a:t>for each user.</a:t>
            </a:r>
            <a:endParaRPr dirty="0"/>
          </a:p>
          <a:p>
            <a:pPr indent="-457200" algn="just"/>
            <a:r>
              <a:rPr lang="en-IN" b="1" dirty="0">
                <a:solidFill>
                  <a:schemeClr val="accent1">
                    <a:lumMod val="50000"/>
                  </a:schemeClr>
                </a:solidFill>
              </a:rPr>
              <a:t>Other data plane functions </a:t>
            </a:r>
            <a:r>
              <a:rPr lang="en-IN" dirty="0" smtClean="0"/>
              <a:t>include </a:t>
            </a:r>
            <a:r>
              <a:rPr lang="en-IN" b="1" dirty="0" smtClean="0"/>
              <a:t>charging</a:t>
            </a:r>
            <a:r>
              <a:rPr lang="en-IN" dirty="0" smtClean="0"/>
              <a:t> and </a:t>
            </a:r>
            <a:r>
              <a:rPr lang="en-IN" b="1" dirty="0"/>
              <a:t>accounting </a:t>
            </a:r>
            <a:r>
              <a:rPr lang="en-IN" dirty="0"/>
              <a:t>for the user data usage. </a:t>
            </a:r>
            <a:r>
              <a:rPr lang="en-IN" dirty="0" smtClean="0"/>
              <a:t>The </a:t>
            </a:r>
            <a:r>
              <a:rPr lang="en-IN" dirty="0"/>
              <a:t>control plane functions handle the setup of the user tunnels and mobility management, i.e., tracking area updates and redirection of user tunnels. Additionally, control functions handle user </a:t>
            </a:r>
            <a:r>
              <a:rPr lang="en-IN" b="1" dirty="0"/>
              <a:t>authentication</a:t>
            </a:r>
            <a:r>
              <a:rPr lang="en-IN" dirty="0"/>
              <a:t>, </a:t>
            </a:r>
            <a:r>
              <a:rPr lang="en-IN" b="1" dirty="0"/>
              <a:t>subscription management </a:t>
            </a:r>
            <a:r>
              <a:rPr lang="en-IN" dirty="0"/>
              <a:t>and as </a:t>
            </a:r>
            <a:r>
              <a:rPr lang="en-IN" b="1" dirty="0"/>
              <a:t>access control.</a:t>
            </a:r>
            <a:endParaRPr b="1" dirty="0"/>
          </a:p>
          <a:p>
            <a:pPr marL="0" lvl="0" indent="0" algn="just" rtl="0">
              <a:spcBef>
                <a:spcPts val="1000"/>
              </a:spcBef>
              <a:spcAft>
                <a:spcPts val="0"/>
              </a:spcAft>
              <a:buClr>
                <a:schemeClr val="dk1"/>
              </a:buClr>
              <a:buSzPct val="39285"/>
              <a:buFont typeface="Arial"/>
              <a:buNone/>
            </a:pPr>
            <a:endParaRPr dirty="0"/>
          </a:p>
          <a:p>
            <a:pPr marL="0" lvl="0" indent="0" algn="l" rtl="0">
              <a:spcBef>
                <a:spcPts val="1000"/>
              </a:spcBef>
              <a:spcAft>
                <a:spcPts val="0"/>
              </a:spcAft>
              <a:buNone/>
            </a:pPr>
            <a:endParaRPr dirty="0"/>
          </a:p>
        </p:txBody>
      </p:sp>
      <p:pic>
        <p:nvPicPr>
          <p:cNvPr id="111" name="Google Shape;111;gf7ebcfcb56_0_11"/>
          <p:cNvPicPr preferRelativeResize="0"/>
          <p:nvPr/>
        </p:nvPicPr>
        <p:blipFill>
          <a:blip r:embed="rId3">
            <a:alphaModFix/>
          </a:blip>
          <a:stretch>
            <a:fillRect/>
          </a:stretch>
        </p:blipFill>
        <p:spPr>
          <a:xfrm>
            <a:off x="152400" y="365124"/>
            <a:ext cx="5199710" cy="563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gf7ebcfcb56_1_1"/>
          <p:cNvSpPr txBox="1">
            <a:spLocks noGrp="1"/>
          </p:cNvSpPr>
          <p:nvPr>
            <p:ph type="body" idx="1"/>
          </p:nvPr>
        </p:nvSpPr>
        <p:spPr>
          <a:xfrm>
            <a:off x="838200" y="777240"/>
            <a:ext cx="10515600" cy="5399585"/>
          </a:xfrm>
          <a:prstGeom prst="rect">
            <a:avLst/>
          </a:prstGeom>
        </p:spPr>
        <p:txBody>
          <a:bodyPr spcFirstLastPara="1" wrap="square" lIns="91425" tIns="45700" rIns="91425" bIns="45700" anchor="t" anchorCtr="0">
            <a:normAutofit/>
          </a:bodyPr>
          <a:lstStyle/>
          <a:p>
            <a:pPr indent="-457200" algn="just">
              <a:buSzPts val="1100"/>
            </a:pPr>
            <a:r>
              <a:rPr lang="en-IN" dirty="0"/>
              <a:t>In the current LTE mobile core network, what we refer to as legacy, the data and control plane functions are realized by </a:t>
            </a:r>
            <a:r>
              <a:rPr lang="en-IN" b="1" dirty="0">
                <a:solidFill>
                  <a:schemeClr val="accent1">
                    <a:lumMod val="50000"/>
                  </a:schemeClr>
                </a:solidFill>
              </a:rPr>
              <a:t>dedicated hardware</a:t>
            </a:r>
            <a:r>
              <a:rPr lang="en-IN" dirty="0"/>
              <a:t> that implements each specialized function.</a:t>
            </a:r>
            <a:endParaRPr dirty="0"/>
          </a:p>
          <a:p>
            <a:pPr indent="-457200" algn="just"/>
            <a:r>
              <a:rPr lang="en-IN" dirty="0"/>
              <a:t>Moving towards the next generation 5G mobile core network, functions that only handle </a:t>
            </a:r>
            <a:r>
              <a:rPr lang="en-IN" b="1" dirty="0"/>
              <a:t>the control plane, e.g., MME, could be deployed as virtual network function</a:t>
            </a:r>
            <a:r>
              <a:rPr lang="en-IN" dirty="0"/>
              <a:t>s, i.e., software, on a cloud infrastructure, i.e., data </a:t>
            </a:r>
            <a:r>
              <a:rPr lang="en-IN" dirty="0" err="1"/>
              <a:t>centers</a:t>
            </a:r>
            <a:r>
              <a:rPr lang="en-IN" dirty="0"/>
              <a:t>. </a:t>
            </a:r>
            <a:endParaRPr lang="en-IN" dirty="0" smtClean="0"/>
          </a:p>
          <a:p>
            <a:pPr indent="-457200" algn="just"/>
            <a:r>
              <a:rPr lang="en-IN" dirty="0" smtClean="0"/>
              <a:t>However</a:t>
            </a:r>
            <a:r>
              <a:rPr lang="en-IN" dirty="0"/>
              <a:t>, regarding the functions that handle both the data as well as control planes, i.e., SGW and PGW, we consider the two realization options, either </a:t>
            </a:r>
            <a:r>
              <a:rPr lang="en-IN" b="1" dirty="0"/>
              <a:t>SDN based </a:t>
            </a:r>
            <a:r>
              <a:rPr lang="en-IN" dirty="0"/>
              <a:t>or </a:t>
            </a:r>
            <a:r>
              <a:rPr lang="en-IN" b="1" dirty="0"/>
              <a:t>NFV based</a:t>
            </a:r>
            <a:endParaRPr b="1" dirty="0"/>
          </a:p>
          <a:p>
            <a:pPr marL="0" lvl="0" indent="0" algn="l" rtl="0">
              <a:spcBef>
                <a:spcPts val="10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gf7ebcfcb56_0_26"/>
          <p:cNvSpPr txBox="1">
            <a:spLocks noGrp="1"/>
          </p:cNvSpPr>
          <p:nvPr>
            <p:ph type="body" idx="1"/>
          </p:nvPr>
        </p:nvSpPr>
        <p:spPr>
          <a:xfrm>
            <a:off x="335280" y="609600"/>
            <a:ext cx="6888480" cy="5775960"/>
          </a:xfrm>
          <a:prstGeom prst="rect">
            <a:avLst/>
          </a:prstGeom>
        </p:spPr>
        <p:txBody>
          <a:bodyPr spcFirstLastPara="1" wrap="square" lIns="91425" tIns="45700" rIns="91425" bIns="45700" anchor="t" anchorCtr="0">
            <a:normAutofit fontScale="92500" lnSpcReduction="20000"/>
          </a:bodyPr>
          <a:lstStyle/>
          <a:p>
            <a:pPr indent="-457200" algn="just"/>
            <a:r>
              <a:rPr lang="en-IN" dirty="0"/>
              <a:t>Considering an SDN based deployment, shown in Fig. 1b, the </a:t>
            </a:r>
            <a:r>
              <a:rPr lang="en-IN" b="1" dirty="0">
                <a:solidFill>
                  <a:schemeClr val="accent1">
                    <a:lumMod val="50000"/>
                  </a:schemeClr>
                </a:solidFill>
              </a:rPr>
              <a:t>control plane mobile core functions run as VNFs </a:t>
            </a:r>
            <a:r>
              <a:rPr lang="en-IN" dirty="0"/>
              <a:t>while the gateway functions, i.e., </a:t>
            </a:r>
            <a:r>
              <a:rPr lang="en-IN" b="1" dirty="0">
                <a:solidFill>
                  <a:schemeClr val="accent2">
                    <a:lumMod val="50000"/>
                  </a:schemeClr>
                </a:solidFill>
              </a:rPr>
              <a:t>SGW and PGW, are decoupled into SDN controllers </a:t>
            </a:r>
            <a:r>
              <a:rPr lang="en-IN" dirty="0"/>
              <a:t>(S/PGW CTR) and special purpose SDN+ switches, as shown in Fig. 1b. The SDN controllers, deployed at the data </a:t>
            </a:r>
            <a:r>
              <a:rPr lang="en-IN" dirty="0" err="1"/>
              <a:t>center</a:t>
            </a:r>
            <a:r>
              <a:rPr lang="en-IN" dirty="0"/>
              <a:t> infrastructure, configure the SDN+  switches which handle </a:t>
            </a:r>
            <a:r>
              <a:rPr lang="en-IN" dirty="0">
                <a:solidFill>
                  <a:schemeClr val="accent2">
                    <a:lumMod val="50000"/>
                  </a:schemeClr>
                </a:solidFill>
              </a:rPr>
              <a:t>the data plane traffic</a:t>
            </a:r>
            <a:r>
              <a:rPr lang="en-IN" dirty="0"/>
              <a:t>. </a:t>
            </a:r>
            <a:endParaRPr dirty="0"/>
          </a:p>
          <a:p>
            <a:pPr indent="-457200" algn="just">
              <a:buSzPct val="39285"/>
            </a:pPr>
            <a:r>
              <a:rPr lang="en-IN" dirty="0"/>
              <a:t>The controllers implement the control plane of the core network gateway  functions.</a:t>
            </a:r>
            <a:endParaRPr dirty="0"/>
          </a:p>
          <a:p>
            <a:pPr indent="-457200" algn="just">
              <a:buSzPct val="39285"/>
            </a:pPr>
            <a:r>
              <a:rPr lang="en-IN" dirty="0" smtClean="0"/>
              <a:t>SDN </a:t>
            </a:r>
            <a:r>
              <a:rPr lang="en-IN" dirty="0"/>
              <a:t>controllers are required to handle the LTE control plane </a:t>
            </a:r>
            <a:r>
              <a:rPr lang="en-IN" b="1" i="1" dirty="0" err="1"/>
              <a:t>signaling</a:t>
            </a:r>
            <a:r>
              <a:rPr lang="en-IN" b="1" i="1" dirty="0"/>
              <a:t> procedures </a:t>
            </a:r>
            <a:r>
              <a:rPr lang="en-IN" dirty="0"/>
              <a:t>which are defined by the 3GPP standard, i.e., exchange of </a:t>
            </a:r>
            <a:r>
              <a:rPr lang="en-IN" dirty="0" err="1"/>
              <a:t>signaling</a:t>
            </a:r>
            <a:r>
              <a:rPr lang="en-IN" dirty="0"/>
              <a:t> messages with the radio access network in order to support the user’s attachment to the mobile network or user’s mobility</a:t>
            </a:r>
            <a:endParaRPr dirty="0"/>
          </a:p>
          <a:p>
            <a:pPr marL="0" lvl="0" indent="0" algn="l" rtl="0">
              <a:spcBef>
                <a:spcPts val="1000"/>
              </a:spcBef>
              <a:spcAft>
                <a:spcPts val="0"/>
              </a:spcAft>
              <a:buNone/>
            </a:pPr>
            <a:endParaRPr dirty="0"/>
          </a:p>
        </p:txBody>
      </p:sp>
      <p:pic>
        <p:nvPicPr>
          <p:cNvPr id="125" name="Google Shape;125;gf7ebcfcb56_0_26"/>
          <p:cNvPicPr preferRelativeResize="0"/>
          <p:nvPr/>
        </p:nvPicPr>
        <p:blipFill rotWithShape="1">
          <a:blip r:embed="rId3">
            <a:alphaModFix/>
          </a:blip>
          <a:srcRect l="7905" r="6538"/>
          <a:stretch/>
        </p:blipFill>
        <p:spPr>
          <a:xfrm>
            <a:off x="7437120" y="609600"/>
            <a:ext cx="4587240" cy="5775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gf7ebcfcb56_1_11"/>
          <p:cNvSpPr txBox="1">
            <a:spLocks noGrp="1"/>
          </p:cNvSpPr>
          <p:nvPr>
            <p:ph type="body" idx="1"/>
          </p:nvPr>
        </p:nvSpPr>
        <p:spPr>
          <a:xfrm>
            <a:off x="472440" y="548640"/>
            <a:ext cx="10881360" cy="5628185"/>
          </a:xfrm>
          <a:prstGeom prst="rect">
            <a:avLst/>
          </a:prstGeom>
        </p:spPr>
        <p:txBody>
          <a:bodyPr spcFirstLastPara="1" wrap="square" lIns="91425" tIns="45700" rIns="91425" bIns="45700" anchor="t" anchorCtr="0">
            <a:normAutofit/>
          </a:bodyPr>
          <a:lstStyle/>
          <a:p>
            <a:pPr indent="-457200" algn="just"/>
            <a:r>
              <a:rPr lang="en-IN" dirty="0"/>
              <a:t>According to the </a:t>
            </a:r>
            <a:r>
              <a:rPr lang="en-IN" dirty="0" err="1"/>
              <a:t>signaling</a:t>
            </a:r>
            <a:r>
              <a:rPr lang="en-IN" dirty="0"/>
              <a:t> procedures, the controllers are responsible </a:t>
            </a:r>
            <a:r>
              <a:rPr lang="en-IN" i="1" dirty="0"/>
              <a:t>to configure the data plane</a:t>
            </a:r>
            <a:r>
              <a:rPr lang="en-IN" dirty="0"/>
              <a:t>, i.e., SDN+ switches, via the SDN API used by the operator. Additionally, the controllers need to collect </a:t>
            </a:r>
            <a:r>
              <a:rPr lang="en-IN" i="1" dirty="0"/>
              <a:t>the data usage of each user </a:t>
            </a:r>
            <a:r>
              <a:rPr lang="en-IN" dirty="0"/>
              <a:t>from the data plane switches for the purpose of </a:t>
            </a:r>
            <a:r>
              <a:rPr lang="en-IN" b="1" i="1" dirty="0"/>
              <a:t>charging</a:t>
            </a:r>
            <a:r>
              <a:rPr lang="en-IN" dirty="0"/>
              <a:t> and </a:t>
            </a:r>
            <a:r>
              <a:rPr lang="en-IN" b="1" i="1" dirty="0"/>
              <a:t>accounting</a:t>
            </a:r>
            <a:r>
              <a:rPr lang="en-IN" dirty="0"/>
              <a:t>. </a:t>
            </a:r>
            <a:endParaRPr dirty="0"/>
          </a:p>
          <a:p>
            <a:pPr indent="-457200" algn="just"/>
            <a:r>
              <a:rPr lang="en-IN" dirty="0"/>
              <a:t>On the other hand, the SDN+ switches implement the gateway </a:t>
            </a:r>
            <a:r>
              <a:rPr lang="en-IN" i="1" dirty="0">
                <a:solidFill>
                  <a:schemeClr val="accent2">
                    <a:lumMod val="50000"/>
                  </a:schemeClr>
                </a:solidFill>
              </a:rPr>
              <a:t>data plane functions</a:t>
            </a:r>
            <a:r>
              <a:rPr lang="en-IN" dirty="0"/>
              <a:t>. One important data plane function needed at the SDN+ switches is </a:t>
            </a:r>
            <a:r>
              <a:rPr lang="en-IN" b="1" dirty="0">
                <a:solidFill>
                  <a:schemeClr val="accent2">
                    <a:lumMod val="50000"/>
                  </a:schemeClr>
                </a:solidFill>
              </a:rPr>
              <a:t>GTP </a:t>
            </a:r>
            <a:r>
              <a:rPr lang="en-IN" b="1" dirty="0" err="1">
                <a:solidFill>
                  <a:schemeClr val="accent2">
                    <a:lumMod val="50000"/>
                  </a:schemeClr>
                </a:solidFill>
              </a:rPr>
              <a:t>tunneling</a:t>
            </a:r>
            <a:r>
              <a:rPr lang="en-IN" b="1" dirty="0">
                <a:solidFill>
                  <a:schemeClr val="accent2">
                    <a:lumMod val="50000"/>
                  </a:schemeClr>
                </a:solidFill>
              </a:rPr>
              <a:t> </a:t>
            </a:r>
            <a:r>
              <a:rPr lang="en-IN" dirty="0"/>
              <a:t>which is used to identify data plane traffic of users. </a:t>
            </a:r>
            <a:endParaRPr dirty="0"/>
          </a:p>
          <a:p>
            <a:pPr indent="-457200" algn="just">
              <a:buSzPct val="39285"/>
            </a:pPr>
            <a:r>
              <a:rPr lang="en-IN" dirty="0"/>
              <a:t>The SDN+ switches monitor the data plane statistics for charging and  accounting. Additionally, the SDN+ switches need to support the configuration of </a:t>
            </a:r>
            <a:r>
              <a:rPr lang="en-IN" b="1" dirty="0"/>
              <a:t>quality of service classes </a:t>
            </a:r>
            <a:r>
              <a:rPr lang="en-IN" dirty="0"/>
              <a:t>that can be assigned to users.</a:t>
            </a:r>
            <a:endParaRPr dirty="0"/>
          </a:p>
          <a:p>
            <a:pPr marL="0" lvl="0" indent="0" algn="l" rtl="0">
              <a:spcBef>
                <a:spcPts val="10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gf7ebcfcb56_0_19"/>
          <p:cNvSpPr txBox="1">
            <a:spLocks noGrp="1"/>
          </p:cNvSpPr>
          <p:nvPr>
            <p:ph type="body" idx="1"/>
          </p:nvPr>
        </p:nvSpPr>
        <p:spPr>
          <a:xfrm>
            <a:off x="502920" y="243840"/>
            <a:ext cx="6324600" cy="6172199"/>
          </a:xfrm>
          <a:prstGeom prst="rect">
            <a:avLst/>
          </a:prstGeom>
        </p:spPr>
        <p:txBody>
          <a:bodyPr spcFirstLastPara="1" wrap="square" lIns="91425" tIns="45700" rIns="91425" bIns="45700" anchor="t" anchorCtr="0">
            <a:normAutofit fontScale="77500" lnSpcReduction="20000"/>
          </a:bodyPr>
          <a:lstStyle/>
          <a:p>
            <a:pPr indent="-457200" algn="just"/>
            <a:r>
              <a:rPr lang="en-IN" sz="3400" dirty="0"/>
              <a:t>In case of an </a:t>
            </a:r>
            <a:r>
              <a:rPr lang="en-IN" sz="3400" b="1" dirty="0">
                <a:solidFill>
                  <a:srgbClr val="002060"/>
                </a:solidFill>
              </a:rPr>
              <a:t>NFV based deployment</a:t>
            </a:r>
            <a:r>
              <a:rPr lang="en-IN" sz="3400" dirty="0"/>
              <a:t>, as illustrated in Fig. 1c, the control plane mobile core functions as well as the gateway functions, i.e., SGW and PGW, run as </a:t>
            </a:r>
            <a:r>
              <a:rPr lang="en-IN" sz="3400" b="1" dirty="0">
                <a:solidFill>
                  <a:srgbClr val="002060"/>
                </a:solidFill>
              </a:rPr>
              <a:t>VNFs</a:t>
            </a:r>
            <a:r>
              <a:rPr lang="en-IN" sz="3400" dirty="0"/>
              <a:t> (</a:t>
            </a:r>
            <a:r>
              <a:rPr lang="en-IN" sz="3400" dirty="0" err="1"/>
              <a:t>vS</a:t>
            </a:r>
            <a:r>
              <a:rPr lang="en-IN" sz="3400" dirty="0"/>
              <a:t>/PGW) on commodity hardware at data </a:t>
            </a:r>
            <a:r>
              <a:rPr lang="en-IN" sz="3400" dirty="0" err="1"/>
              <a:t>centers</a:t>
            </a:r>
            <a:r>
              <a:rPr lang="en-IN" sz="3400" dirty="0"/>
              <a:t>. </a:t>
            </a:r>
            <a:endParaRPr sz="3400" dirty="0"/>
          </a:p>
          <a:p>
            <a:pPr indent="-457200" algn="just"/>
            <a:r>
              <a:rPr lang="en-IN" sz="3400" dirty="0"/>
              <a:t>This means that the </a:t>
            </a:r>
            <a:r>
              <a:rPr lang="en-IN" sz="3400" b="1" dirty="0">
                <a:solidFill>
                  <a:srgbClr val="002060"/>
                </a:solidFill>
              </a:rPr>
              <a:t>gateway’s control plane</a:t>
            </a:r>
            <a:r>
              <a:rPr lang="en-IN" sz="3400" dirty="0"/>
              <a:t> as well as the data plane processing is running on commodity servers in the cloud. </a:t>
            </a:r>
            <a:endParaRPr sz="3400" dirty="0"/>
          </a:p>
          <a:p>
            <a:pPr indent="-457200" algn="just"/>
            <a:r>
              <a:rPr lang="en-IN" sz="3400" dirty="0"/>
              <a:t>The data plane processing on commodity servers can be accelerated by solutions such as Intel DPDK</a:t>
            </a:r>
            <a:endParaRPr sz="3400" dirty="0"/>
          </a:p>
          <a:p>
            <a:pPr indent="-457200" algn="just"/>
            <a:r>
              <a:rPr lang="en-IN" sz="3400" dirty="0"/>
              <a:t>the legacy core network hardware would be replaced by </a:t>
            </a:r>
            <a:r>
              <a:rPr lang="en-IN" sz="3400" b="1" dirty="0">
                <a:solidFill>
                  <a:srgbClr val="002060"/>
                </a:solidFill>
              </a:rPr>
              <a:t>simple forwarding switches</a:t>
            </a:r>
            <a:r>
              <a:rPr lang="en-IN" sz="3400" dirty="0"/>
              <a:t>, i.e., transport switches, that forward both the data plane and control plane traffic between the radio access network, the data </a:t>
            </a:r>
            <a:r>
              <a:rPr lang="en-IN" sz="3400" dirty="0" err="1"/>
              <a:t>centers</a:t>
            </a:r>
            <a:r>
              <a:rPr lang="en-IN" sz="3400" dirty="0"/>
              <a:t> and the external network, as illustrated in Fig. 1c.</a:t>
            </a:r>
            <a:endParaRPr sz="3400" dirty="0"/>
          </a:p>
          <a:p>
            <a:pPr marL="0" lvl="0" indent="0" algn="just" rtl="0">
              <a:spcBef>
                <a:spcPts val="1000"/>
              </a:spcBef>
              <a:spcAft>
                <a:spcPts val="0"/>
              </a:spcAft>
              <a:buClr>
                <a:schemeClr val="dk1"/>
              </a:buClr>
              <a:buSzPct val="39285"/>
              <a:buFont typeface="Arial"/>
              <a:buNone/>
            </a:pPr>
            <a:endParaRPr dirty="0"/>
          </a:p>
          <a:p>
            <a:pPr marL="0" lvl="0" indent="0" algn="just" rtl="0">
              <a:spcBef>
                <a:spcPts val="1000"/>
              </a:spcBef>
              <a:spcAft>
                <a:spcPts val="0"/>
              </a:spcAft>
              <a:buNone/>
            </a:pPr>
            <a:endParaRPr dirty="0"/>
          </a:p>
        </p:txBody>
      </p:sp>
      <p:pic>
        <p:nvPicPr>
          <p:cNvPr id="139" name="Google Shape;139;gf7ebcfcb56_0_19"/>
          <p:cNvPicPr preferRelativeResize="0"/>
          <p:nvPr/>
        </p:nvPicPr>
        <p:blipFill>
          <a:blip r:embed="rId3">
            <a:alphaModFix/>
          </a:blip>
          <a:stretch>
            <a:fillRect/>
          </a:stretch>
        </p:blipFill>
        <p:spPr>
          <a:xfrm>
            <a:off x="6827520" y="667384"/>
            <a:ext cx="5364480" cy="480377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2260</TotalTime>
  <Words>2858</Words>
  <Application>Microsoft Office PowerPoint</Application>
  <PresentationFormat>Widescreen</PresentationFormat>
  <Paragraphs>89</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Role of SDN in 5G- Drawback of hardware-based network functions., Network Functions Virtualization (NFV) and Software Defined Networking (SDN) in 5G, optimization models that aim at finding the optimal design for a mobile core network based on SDN and NFV </vt:lpstr>
      <vt:lpstr>Role of SDN in 5G- Drawback of hardware-based network functions.</vt:lpstr>
      <vt:lpstr>SDN and NFV Mobile Network Architectures, Dimensioning and Resource Allocation Problems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Plane Function Chains Analysis, requirements &amp; challenges of SDN and NVF In 5G  </vt:lpstr>
      <vt:lpstr>Control Plane Function Chains Analysis</vt:lpstr>
      <vt:lpstr>PowerPoint Presentation</vt:lpstr>
      <vt:lpstr>Data Plane Function Chains Analysis</vt:lpstr>
      <vt:lpstr>PowerPoint Presentation</vt:lpstr>
      <vt:lpstr> Requirements &amp; challenges of SDN and NVF In 5G </vt:lpstr>
      <vt:lpstr>PowerPoint Presentation</vt:lpstr>
      <vt:lpstr>Existing Solutions, future directions  </vt:lpstr>
      <vt:lpstr>PowerPoint Presentation</vt:lpstr>
      <vt:lpstr>PowerPoint Presentation</vt:lpstr>
      <vt:lpstr>PowerPoint Presentation</vt:lpstr>
      <vt:lpstr>PowerPoint Presentation</vt:lpstr>
      <vt:lpstr>PowerPoint Presentation</vt:lpstr>
      <vt:lpstr>PowerPoint Presentation</vt:lpstr>
      <vt:lpstr>FUTURE 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SDN in 5G- Drawback of hardware-based network functions., Network Functions Virtualization (NFV) and Software Defined Networking (SDN) in 5G, optimization models that aim at finding the optimal design for a mobile core network based on SDN and NFV  </dc:title>
  <dc:creator>VIJAYAKUMAR PONNUSAMY</dc:creator>
  <cp:lastModifiedBy>Parthiban i</cp:lastModifiedBy>
  <cp:revision>21</cp:revision>
  <dcterms:created xsi:type="dcterms:W3CDTF">2021-10-10T23:36:20Z</dcterms:created>
  <dcterms:modified xsi:type="dcterms:W3CDTF">2024-07-13T10:42:31Z</dcterms:modified>
</cp:coreProperties>
</file>