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2"/>
  </p:notesMasterIdLst>
  <p:sldIdLst>
    <p:sldId id="305" r:id="rId2"/>
    <p:sldId id="259" r:id="rId3"/>
    <p:sldId id="285" r:id="rId4"/>
    <p:sldId id="260" r:id="rId5"/>
    <p:sldId id="284" r:id="rId6"/>
    <p:sldId id="266" r:id="rId7"/>
    <p:sldId id="275" r:id="rId8"/>
    <p:sldId id="283" r:id="rId9"/>
    <p:sldId id="28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4" autoAdjust="0"/>
    <p:restoredTop sz="94660"/>
  </p:normalViewPr>
  <p:slideViewPr>
    <p:cSldViewPr>
      <p:cViewPr varScale="1">
        <p:scale>
          <a:sx n="80" d="100"/>
          <a:sy n="80" d="100"/>
        </p:scale>
        <p:origin x="76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50566-5EEB-4B4F-92B5-58C836B6A16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5796C-6AA0-48A0-AADA-BC129265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5796C-6AA0-48A0-AADA-BC129265A2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09" y="0"/>
            <a:ext cx="8392027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8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3" y="4157468"/>
            <a:ext cx="972079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6" y="807312"/>
            <a:ext cx="5296931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41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80" y="1164256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25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202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6" y="319218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3" y="4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22" y="319218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1" y="1631193"/>
            <a:ext cx="1207555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05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1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3" y="1589697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125" b="0"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128588" indent="-128588">
              <a:buClr>
                <a:srgbClr val="73292A"/>
              </a:buClr>
              <a:buFont typeface="Arial" panose="020B0604020202020204" pitchFamily="34" charset="0"/>
              <a:buChar char="•"/>
              <a:defRPr sz="900"/>
            </a:lvl1pPr>
            <a:lvl2pPr marL="385763" indent="-128588">
              <a:buClr>
                <a:srgbClr val="73292A"/>
              </a:buClr>
              <a:buFont typeface="Arial" panose="020B0604020202020204" pitchFamily="34" charset="0"/>
              <a:buChar char="•"/>
              <a:defRPr sz="788"/>
            </a:lvl2pPr>
            <a:lvl3pPr marL="642938" indent="-128588">
              <a:buClr>
                <a:srgbClr val="73292A"/>
              </a:buClr>
              <a:buFont typeface="Arial" panose="020B0604020202020204" pitchFamily="34" charset="0"/>
              <a:buChar char="•"/>
              <a:defRPr sz="675"/>
            </a:lvl3pPr>
            <a:lvl4pPr marL="900113" indent="-128588">
              <a:buClr>
                <a:srgbClr val="73292A"/>
              </a:buClr>
              <a:buFont typeface="Arial" panose="020B0604020202020204" pitchFamily="34" charset="0"/>
              <a:buChar char="•"/>
              <a:defRPr sz="619"/>
            </a:lvl4pPr>
            <a:lvl5pPr marL="1157288" indent="-128588">
              <a:buClr>
                <a:srgbClr val="73292A"/>
              </a:buClr>
              <a:buFont typeface="Arial" panose="020B0604020202020204" pitchFamily="34" charset="0"/>
              <a:buChar char="•"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125" b="0"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900"/>
            </a:lvl1pPr>
            <a:lvl2pPr>
              <a:buClr>
                <a:srgbClr val="73292A"/>
              </a:buClr>
              <a:defRPr sz="788"/>
            </a:lvl2pPr>
            <a:lvl3pPr>
              <a:buClr>
                <a:srgbClr val="73292A"/>
              </a:buClr>
              <a:defRPr sz="675"/>
            </a:lvl3pPr>
            <a:lvl4pPr>
              <a:buClr>
                <a:srgbClr val="73292A"/>
              </a:buClr>
              <a:defRPr sz="619"/>
            </a:lvl4pPr>
            <a:lvl5pPr>
              <a:buClr>
                <a:srgbClr val="73292A"/>
              </a:buClr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4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687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8385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82" y="319218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7" y="1631193"/>
            <a:ext cx="1207555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7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1125" b="0"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20"/>
            <a:ext cx="3200400" cy="3320861"/>
          </a:xfrm>
        </p:spPr>
        <p:txBody>
          <a:bodyPr>
            <a:normAutofit/>
          </a:bodyPr>
          <a:lstStyle>
            <a:lvl1pPr marL="128588" indent="-128588">
              <a:buClr>
                <a:srgbClr val="73292A"/>
              </a:buClr>
              <a:buFont typeface="Arial" panose="020B0604020202020204" pitchFamily="34" charset="0"/>
              <a:buChar char="•"/>
              <a:defRPr sz="900"/>
            </a:lvl1pPr>
            <a:lvl2pPr marL="385763" indent="-128588">
              <a:buClr>
                <a:srgbClr val="73292A"/>
              </a:buClr>
              <a:buFont typeface="Arial" panose="020B0604020202020204" pitchFamily="34" charset="0"/>
              <a:buChar char="•"/>
              <a:defRPr sz="788"/>
            </a:lvl2pPr>
            <a:lvl3pPr marL="642938" indent="-128588">
              <a:buClr>
                <a:srgbClr val="73292A"/>
              </a:buClr>
              <a:buFont typeface="Arial" panose="020B0604020202020204" pitchFamily="34" charset="0"/>
              <a:buChar char="•"/>
              <a:defRPr sz="675"/>
            </a:lvl3pPr>
            <a:lvl4pPr marL="900113" indent="-128588">
              <a:buClr>
                <a:srgbClr val="73292A"/>
              </a:buClr>
              <a:buFont typeface="Arial" panose="020B0604020202020204" pitchFamily="34" charset="0"/>
              <a:buChar char="•"/>
              <a:defRPr sz="619"/>
            </a:lvl4pPr>
            <a:lvl5pPr marL="1157288" indent="-128588">
              <a:buClr>
                <a:srgbClr val="73292A"/>
              </a:buClr>
              <a:buFont typeface="Arial" panose="020B0604020202020204" pitchFamily="34" charset="0"/>
              <a:buChar char="•"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7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1125" b="0"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20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900"/>
            </a:lvl1pPr>
            <a:lvl2pPr>
              <a:buClr>
                <a:srgbClr val="73292A"/>
              </a:buClr>
              <a:defRPr sz="788"/>
            </a:lvl2pPr>
            <a:lvl3pPr>
              <a:buClr>
                <a:srgbClr val="73292A"/>
              </a:buClr>
              <a:defRPr sz="675"/>
            </a:lvl3pPr>
            <a:lvl4pPr>
              <a:buClr>
                <a:srgbClr val="73292A"/>
              </a:buClr>
              <a:defRPr sz="619"/>
            </a:lvl4pPr>
            <a:lvl5pPr>
              <a:buClr>
                <a:srgbClr val="73292A"/>
              </a:buClr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7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1125" b="0"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20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900"/>
            </a:lvl1pPr>
            <a:lvl2pPr>
              <a:buClr>
                <a:srgbClr val="73292A"/>
              </a:buClr>
              <a:defRPr sz="788"/>
            </a:lvl2pPr>
            <a:lvl3pPr>
              <a:buClr>
                <a:srgbClr val="73292A"/>
              </a:buClr>
              <a:defRPr sz="675"/>
            </a:lvl3pPr>
            <a:lvl4pPr>
              <a:buClr>
                <a:srgbClr val="73292A"/>
              </a:buClr>
              <a:defRPr sz="619"/>
            </a:lvl4pPr>
            <a:lvl5pPr>
              <a:buClr>
                <a:srgbClr val="73292A"/>
              </a:buClr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7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5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1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11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1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6" y="2264503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35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1125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9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788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788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070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3" y="4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22" y="319218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1" y="1631193"/>
            <a:ext cx="1207555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5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5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3" y="4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22" y="319218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1" y="1631193"/>
            <a:ext cx="1207555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3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1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5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1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5" y="2048838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1350"/>
            </a:lvl1pPr>
            <a:lvl2pPr marL="128588">
              <a:buClr>
                <a:srgbClr val="73292A"/>
              </a:buClr>
              <a:defRPr sz="1125"/>
            </a:lvl2pPr>
            <a:lvl3pPr marL="385763">
              <a:buClr>
                <a:srgbClr val="73292A"/>
              </a:buClr>
              <a:defRPr sz="1013"/>
            </a:lvl3pPr>
            <a:lvl4pPr marL="642938">
              <a:buClr>
                <a:srgbClr val="73292A"/>
              </a:buClr>
              <a:defRPr sz="900"/>
            </a:lvl4pPr>
            <a:lvl5pPr marL="900113">
              <a:buClr>
                <a:srgbClr val="73292A"/>
              </a:buCl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687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03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8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91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4"/>
            <a:ext cx="1207555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125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013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9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788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788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7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3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7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6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81" y="3252858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22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4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1" y="4923384"/>
            <a:ext cx="1207555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7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1350">
                <a:solidFill>
                  <a:schemeClr val="accent3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70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7875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7875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3152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4" y="4"/>
            <a:ext cx="11105523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82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6" y="5738224"/>
            <a:ext cx="1207555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1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5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25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4" y="4"/>
            <a:ext cx="11105523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82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6" y="5738224"/>
            <a:ext cx="1207555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5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5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spc="11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88" spc="11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7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Clr>
          <a:srgbClr val="73292A"/>
        </a:buClr>
        <a:buFont typeface="Arial" panose="020B0604020202020204" pitchFamily="34" charset="0"/>
        <a:buChar char="•"/>
        <a:defRPr sz="1575" kern="1200">
          <a:solidFill>
            <a:schemeClr val="accent3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Clr>
          <a:srgbClr val="73292A"/>
        </a:buClr>
        <a:buFont typeface="Arial" panose="020B0604020202020204" pitchFamily="34" charset="0"/>
        <a:buChar char="•"/>
        <a:defRPr sz="135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Clr>
          <a:srgbClr val="73292A"/>
        </a:buClr>
        <a:buFont typeface="Arial" panose="020B0604020202020204" pitchFamily="34" charset="0"/>
        <a:buChar char="•"/>
        <a:defRPr sz="1125" kern="1200">
          <a:solidFill>
            <a:schemeClr val="accent3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Clr>
          <a:srgbClr val="73292A"/>
        </a:buClr>
        <a:buFont typeface="Arial" panose="020B0604020202020204" pitchFamily="34" charset="0"/>
        <a:buChar char="•"/>
        <a:defRPr sz="1013" kern="1200">
          <a:solidFill>
            <a:schemeClr val="accent3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Clr>
          <a:srgbClr val="73292A"/>
        </a:buClr>
        <a:buFont typeface="Arial" panose="020B0604020202020204" pitchFamily="34" charset="0"/>
        <a:buChar char="•"/>
        <a:defRPr sz="1013" kern="1200">
          <a:solidFill>
            <a:schemeClr val="accent3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27" userDrawn="1">
          <p15:clr>
            <a:srgbClr val="A4A3A4"/>
          </p15:clr>
        </p15:guide>
        <p15:guide id="3" pos="427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13227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7040" userDrawn="1">
          <p15:clr>
            <a:srgbClr val="547EBF"/>
          </p15:clr>
        </p15:guide>
        <p15:guide id="8" pos="6613" userDrawn="1">
          <p15:clr>
            <a:srgbClr val="547EBF"/>
          </p15:clr>
        </p15:guide>
        <p15:guide id="9" pos="3755" userDrawn="1">
          <p15:clr>
            <a:srgbClr val="547EBF"/>
          </p15:clr>
        </p15:guide>
        <p15:guide id="10" pos="3285" userDrawn="1">
          <p15:clr>
            <a:srgbClr val="547EBF"/>
          </p15:clr>
        </p15:guide>
        <p15:guide id="11" pos="9899" userDrawn="1">
          <p15:clr>
            <a:srgbClr val="547EBF"/>
          </p15:clr>
        </p15:guide>
        <p15:guide id="12" pos="10368" userDrawn="1">
          <p15:clr>
            <a:srgbClr val="547EBF"/>
          </p15:clr>
        </p15:guide>
        <p15:guide id="13" pos="8832" userDrawn="1">
          <p15:clr>
            <a:srgbClr val="9FCC3B"/>
          </p15:clr>
        </p15:guide>
        <p15:guide id="14" pos="9259" userDrawn="1">
          <p15:clr>
            <a:srgbClr val="9FCC3B"/>
          </p15:clr>
        </p15:guide>
        <p15:guide id="15" pos="4821" userDrawn="1">
          <p15:clr>
            <a:srgbClr val="9FCC3B"/>
          </p15:clr>
        </p15:guide>
        <p15:guide id="16" pos="4395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503" y="3068478"/>
            <a:ext cx="4142994" cy="721043"/>
          </a:xfrm>
        </p:spPr>
        <p:txBody>
          <a:bodyPr/>
          <a:lstStyle/>
          <a:p>
            <a:r>
              <a:rPr lang="en-US" sz="5400" dirty="0"/>
              <a:t>Camera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278" y="4800600"/>
            <a:ext cx="2401443" cy="342900"/>
          </a:xfrm>
        </p:spPr>
        <p:txBody>
          <a:bodyPr>
            <a:normAutofit/>
          </a:bodyPr>
          <a:lstStyle/>
          <a:p>
            <a:r>
              <a:rPr lang="en-US" sz="1600" dirty="0"/>
              <a:t>Praveen Kumar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1CFE1F-06C3-46C8-BB5F-18DB29185D15}"/>
              </a:ext>
            </a:extLst>
          </p:cNvPr>
          <p:cNvSpPr txBox="1">
            <a:spLocks/>
          </p:cNvSpPr>
          <p:nvPr/>
        </p:nvSpPr>
        <p:spPr>
          <a:xfrm>
            <a:off x="4305300" y="1885948"/>
            <a:ext cx="3581400" cy="7210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3292A"/>
              </a:buClr>
              <a:buFont typeface="Arial" panose="020B0604020202020204" pitchFamily="34" charset="0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3292A"/>
              </a:buClr>
              <a:buFont typeface="Arial" panose="020B0604020202020204" pitchFamily="34" charset="0"/>
              <a:buNone/>
              <a:defRPr sz="135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3292A"/>
              </a:buClr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3292A"/>
              </a:buClr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4350">
              <a:spcBef>
                <a:spcPts val="563"/>
              </a:spcBef>
            </a:pPr>
            <a:r>
              <a:rPr lang="en-US" dirty="0">
                <a:solidFill>
                  <a:srgbClr val="4A3A1C"/>
                </a:solidFill>
                <a:latin typeface="Gill Sans Nova Light"/>
              </a:rPr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5E279E-C2C5-9F91-BE40-B5BC0332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0050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343400"/>
            <a:ext cx="5600700" cy="16764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7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7467600" cy="8763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is the Camera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23975"/>
            <a:ext cx="8915400" cy="202882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Android framework includes support for various cameras and camera features available on devices, allowing you to capture pictures and videos in your applications. This document discusses a quick, simple approach to image and video capture and outlines an advanced approach for creating custom camera experiences for your users.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Photos and Videos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7838F-FE3F-6A04-FCA4-FE2F72AB6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6" r="12544"/>
          <a:stretch/>
        </p:blipFill>
        <p:spPr bwMode="auto">
          <a:xfrm>
            <a:off x="3048000" y="3505200"/>
            <a:ext cx="6096000" cy="30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1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2C61-BA0D-54BF-735E-9E73C70F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886" y="2345356"/>
            <a:ext cx="4915914" cy="2167288"/>
          </a:xfrm>
        </p:spPr>
        <p:txBody>
          <a:bodyPr>
            <a:no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API was introduces in Android along with Android version 1.0 (API 1)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being replaced by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Camera2 API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2014 which was launched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Android version 5.0 (API 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A1C296-D975-8DBB-3620-972C20656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5"/>
          <a:stretch/>
        </p:blipFill>
        <p:spPr bwMode="auto">
          <a:xfrm>
            <a:off x="2487676" y="1600200"/>
            <a:ext cx="326644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Permissions needed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1676400"/>
            <a:ext cx="7391400" cy="480060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permissions in the Android Manifest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Usage: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android.permission.CAMERA</a:t>
            </a:r>
            <a:r>
              <a:rPr lang="en-US" sz="24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Features:</a:t>
            </a: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android.hardware.camera</a:t>
            </a: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Auto-Focus:</a:t>
            </a: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android.hardware.camera.autofocus</a:t>
            </a: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External Storage:</a:t>
            </a:r>
            <a:br>
              <a:rPr lang="en-US" sz="24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android.permission.WRITE_EXTERNAL_STORAGE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6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10210800" cy="1676401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Camera API</a:t>
            </a:r>
            <a:br>
              <a:rPr lang="en-US" sz="5400" dirty="0"/>
            </a:br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9906000" cy="4571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Primary API for controlling device cameras. Used to capture pictures and videos.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Package: </a:t>
            </a:r>
            <a:r>
              <a:rPr lang="en-US" sz="2400" dirty="0" err="1"/>
              <a:t>android.hardware.Camera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Methods:</a:t>
            </a:r>
          </a:p>
          <a:p>
            <a:pPr marL="0" indent="0">
              <a:buNone/>
            </a:pPr>
            <a:r>
              <a:rPr lang="en-US" sz="2400" dirty="0" err="1"/>
              <a:t>Camera.open</a:t>
            </a:r>
            <a:r>
              <a:rPr lang="en-US" sz="2400" dirty="0"/>
              <a:t>() – Obtain an instance</a:t>
            </a:r>
          </a:p>
          <a:p>
            <a:pPr marL="0" indent="0">
              <a:buNone/>
            </a:pPr>
            <a:r>
              <a:rPr lang="en-US" sz="2400" dirty="0" err="1"/>
              <a:t>startPreview</a:t>
            </a:r>
            <a:r>
              <a:rPr lang="en-US" sz="2400" dirty="0"/>
              <a:t>() – Starts the Camera preview</a:t>
            </a:r>
          </a:p>
          <a:p>
            <a:pPr marL="0" indent="0">
              <a:buNone/>
            </a:pPr>
            <a:r>
              <a:rPr lang="en-US" sz="2400" dirty="0" err="1"/>
              <a:t>takePicture</a:t>
            </a:r>
            <a:r>
              <a:rPr lang="en-US" sz="2400" dirty="0"/>
              <a:t>() – Takes a picture</a:t>
            </a:r>
          </a:p>
          <a:p>
            <a:pPr marL="0" indent="0">
              <a:buNone/>
            </a:pPr>
            <a:r>
              <a:rPr lang="en-US" sz="2400" dirty="0" err="1"/>
              <a:t>stopPreview</a:t>
            </a:r>
            <a:r>
              <a:rPr lang="en-US" sz="2400" dirty="0"/>
              <a:t>() – Stops the Camera preview</a:t>
            </a:r>
          </a:p>
          <a:p>
            <a:pPr marL="0" indent="0">
              <a:buNone/>
            </a:pPr>
            <a:r>
              <a:rPr lang="en-US" sz="2400" dirty="0"/>
              <a:t>release() – Releases the camera</a:t>
            </a:r>
          </a:p>
          <a:p>
            <a:pPr marL="0" indent="0">
              <a:buNone/>
            </a:pPr>
            <a:r>
              <a:rPr lang="en-US" sz="2400" dirty="0" err="1"/>
              <a:t>getParameters</a:t>
            </a:r>
            <a:r>
              <a:rPr lang="en-US" sz="2400" dirty="0"/>
              <a:t>() – Zoom, Image Quality, Location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64616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Camera API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Detect and Access Camera</a:t>
            </a:r>
          </a:p>
          <a:p>
            <a:r>
              <a:rPr lang="en-US" sz="2400" dirty="0"/>
              <a:t>Create a Preview Class</a:t>
            </a:r>
          </a:p>
          <a:p>
            <a:r>
              <a:rPr lang="en-US" sz="2400" dirty="0"/>
              <a:t>Build a Preview Layout</a:t>
            </a:r>
          </a:p>
          <a:p>
            <a:r>
              <a:rPr lang="en-US" sz="2400" dirty="0"/>
              <a:t>Setup Listeners for Capture</a:t>
            </a:r>
          </a:p>
          <a:p>
            <a:r>
              <a:rPr lang="en-US" sz="2400" dirty="0"/>
              <a:t>Capture and Save Files</a:t>
            </a:r>
          </a:p>
          <a:p>
            <a:r>
              <a:rPr lang="en-US" sz="2400" dirty="0"/>
              <a:t>Release the Camera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E54021-3D28-1745-D6BA-ED9F0828B913}"/>
              </a:ext>
            </a:extLst>
          </p:cNvPr>
          <p:cNvSpPr txBox="1">
            <a:spLocks/>
          </p:cNvSpPr>
          <p:nvPr/>
        </p:nvSpPr>
        <p:spPr>
          <a:xfrm>
            <a:off x="5219700" y="1295400"/>
            <a:ext cx="1752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Camera1 API</a:t>
            </a:r>
          </a:p>
        </p:txBody>
      </p:sp>
    </p:spTree>
    <p:extLst>
      <p:ext uri="{BB962C8B-B14F-4D97-AF65-F5344CB8AC3E}">
        <p14:creationId xmlns:p14="http://schemas.microsoft.com/office/powerpoint/2010/main" val="11114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6879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Camera API – Capture Photo</a:t>
            </a:r>
            <a:br>
              <a:rPr lang="en-US" sz="5400" dirty="0"/>
            </a:br>
            <a:r>
              <a:rPr lang="en-US" sz="5400" dirty="0"/>
              <a:t>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86800" y="1719944"/>
            <a:ext cx="2781299" cy="15566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Camera Preview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surfaceCreated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surfaceChanged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surfaceDestroyed</a:t>
            </a:r>
            <a:r>
              <a:rPr lang="en-US" dirty="0"/>
              <a:t>()</a:t>
            </a:r>
          </a:p>
        </p:txBody>
      </p:sp>
      <p:pic>
        <p:nvPicPr>
          <p:cNvPr id="1026" name="Picture 2" descr="C:\Users\rohit\Desktop\HTC_One_Back_Camera_Lens_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7507"/>
            <a:ext cx="1905000" cy="10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581400" y="3051313"/>
            <a:ext cx="2857498" cy="14689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Activity</a:t>
            </a:r>
          </a:p>
          <a:p>
            <a:pPr algn="ctr"/>
            <a:endParaRPr lang="en-US" dirty="0"/>
          </a:p>
          <a:p>
            <a:r>
              <a:rPr lang="en-US" sz="1400" dirty="0"/>
              <a:t>new </a:t>
            </a:r>
            <a:r>
              <a:rPr lang="en-US" sz="1400" dirty="0" err="1"/>
              <a:t>CameraPreview</a:t>
            </a:r>
            <a:r>
              <a:rPr lang="en-US" sz="1400" dirty="0"/>
              <a:t>(Camera)</a:t>
            </a:r>
          </a:p>
          <a:p>
            <a:r>
              <a:rPr lang="en-US" sz="1400" dirty="0"/>
              <a:t>Button Event Handler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86801" y="4191000"/>
            <a:ext cx="2781298" cy="1556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Layout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FrameLayout</a:t>
            </a:r>
            <a:r>
              <a:rPr lang="en-US" dirty="0"/>
              <a:t> and Button</a:t>
            </a:r>
          </a:p>
        </p:txBody>
      </p:sp>
      <p:cxnSp>
        <p:nvCxnSpPr>
          <p:cNvPr id="8" name="Straight Arrow Connector 7"/>
          <p:cNvCxnSpPr>
            <a:cxnSpLocks/>
            <a:stCxn id="1026" idx="3"/>
            <a:endCxn id="5" idx="1"/>
          </p:cNvCxnSpPr>
          <p:nvPr/>
        </p:nvCxnSpPr>
        <p:spPr>
          <a:xfrm flipV="1">
            <a:off x="2819400" y="3785801"/>
            <a:ext cx="762000" cy="2767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1"/>
            <a:endCxn id="5" idx="3"/>
          </p:cNvCxnSpPr>
          <p:nvPr/>
        </p:nvCxnSpPr>
        <p:spPr>
          <a:xfrm flipH="1">
            <a:off x="6438898" y="2498272"/>
            <a:ext cx="2247902" cy="1287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1"/>
            <a:endCxn id="5" idx="3"/>
          </p:cNvCxnSpPr>
          <p:nvPr/>
        </p:nvCxnSpPr>
        <p:spPr>
          <a:xfrm flipH="1" flipV="1">
            <a:off x="6438898" y="3785801"/>
            <a:ext cx="2247903" cy="118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5826" y="43066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Device Camera</a:t>
            </a:r>
          </a:p>
        </p:txBody>
      </p:sp>
    </p:spTree>
    <p:extLst>
      <p:ext uri="{BB962C8B-B14F-4D97-AF65-F5344CB8AC3E}">
        <p14:creationId xmlns:p14="http://schemas.microsoft.com/office/powerpoint/2010/main" val="419049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(API level 8)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Snapshot (API level 14)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(API level 14)</a:t>
            </a:r>
          </a:p>
        </p:txBody>
      </p:sp>
    </p:spTree>
    <p:extLst>
      <p:ext uri="{BB962C8B-B14F-4D97-AF65-F5344CB8AC3E}">
        <p14:creationId xmlns:p14="http://schemas.microsoft.com/office/powerpoint/2010/main" val="24152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0B-B85B-F87E-7805-ED722F15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Camera2 API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302C-88DE-2B9E-9B48-71B65A5A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1524000"/>
            <a:ext cx="7391400" cy="4370832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Camera 1 is deprecated</a:t>
            </a:r>
          </a:p>
          <a:p>
            <a:pPr algn="just"/>
            <a:r>
              <a:rPr lang="en-GB" sz="2400" dirty="0"/>
              <a:t>Camera2 has some serious professional features for a camera app, and it's generally way faster compared to Camera1 when implemented right</a:t>
            </a:r>
          </a:p>
          <a:p>
            <a:pPr algn="just"/>
            <a:r>
              <a:rPr lang="en-GB" sz="2400" dirty="0"/>
              <a:t>API 21+ (&gt;87%, as of July 2018) can benefit from it</a:t>
            </a:r>
          </a:p>
          <a:p>
            <a:pPr algn="just"/>
            <a:r>
              <a:rPr lang="en-GB" sz="2400" dirty="0"/>
              <a:t>But we have to make 2 logics (for devices not fully supporting and/or acting strange on Camera2)</a:t>
            </a:r>
          </a:p>
          <a:p>
            <a:pPr algn="just"/>
            <a:r>
              <a:rPr lang="en-GB" sz="2400" dirty="0"/>
              <a:t>Camera 2 works even when camera is not open.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42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2390</TotalTime>
  <Words>397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Baskerville</vt:lpstr>
      <vt:lpstr>Baskerville Old Face</vt:lpstr>
      <vt:lpstr>Calibri</vt:lpstr>
      <vt:lpstr>Garamond</vt:lpstr>
      <vt:lpstr>Gill Sans Light</vt:lpstr>
      <vt:lpstr>Gill Sans Nova</vt:lpstr>
      <vt:lpstr>Gill Sans Nova Light</vt:lpstr>
      <vt:lpstr>Times New Roman</vt:lpstr>
      <vt:lpstr>Office Theme</vt:lpstr>
      <vt:lpstr>Camera API</vt:lpstr>
      <vt:lpstr>What is the Camera API</vt:lpstr>
      <vt:lpstr>PowerPoint Presentation</vt:lpstr>
      <vt:lpstr>Permissions needed </vt:lpstr>
      <vt:lpstr>Camera API Overview</vt:lpstr>
      <vt:lpstr>Camera API – Features</vt:lpstr>
      <vt:lpstr>Camera API – Capture Photo Diagram</vt:lpstr>
      <vt:lpstr>New Features</vt:lpstr>
      <vt:lpstr>Camera2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API</dc:title>
  <dc:creator>rohit v</dc:creator>
  <cp:lastModifiedBy>Praveen kumar</cp:lastModifiedBy>
  <cp:revision>172</cp:revision>
  <dcterms:created xsi:type="dcterms:W3CDTF">2013-11-24T17:24:06Z</dcterms:created>
  <dcterms:modified xsi:type="dcterms:W3CDTF">2022-10-14T06:48:55Z</dcterms:modified>
</cp:coreProperties>
</file>