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1"/>
  </p:notesMasterIdLst>
  <p:sldIdLst>
    <p:sldId id="256" r:id="rId2"/>
    <p:sldId id="257" r:id="rId3"/>
    <p:sldId id="313" r:id="rId4"/>
    <p:sldId id="314" r:id="rId5"/>
    <p:sldId id="315" r:id="rId6"/>
    <p:sldId id="338" r:id="rId7"/>
    <p:sldId id="316" r:id="rId8"/>
    <p:sldId id="350" r:id="rId9"/>
    <p:sldId id="339" r:id="rId10"/>
    <p:sldId id="317" r:id="rId11"/>
    <p:sldId id="340" r:id="rId12"/>
    <p:sldId id="341" r:id="rId13"/>
    <p:sldId id="342" r:id="rId14"/>
    <p:sldId id="343" r:id="rId15"/>
    <p:sldId id="344" r:id="rId16"/>
    <p:sldId id="345" r:id="rId17"/>
    <p:sldId id="346" r:id="rId18"/>
    <p:sldId id="347" r:id="rId19"/>
    <p:sldId id="352" r:id="rId20"/>
    <p:sldId id="353" r:id="rId21"/>
    <p:sldId id="354" r:id="rId22"/>
    <p:sldId id="355" r:id="rId23"/>
    <p:sldId id="351" r:id="rId24"/>
    <p:sldId id="349" r:id="rId25"/>
    <p:sldId id="360" r:id="rId26"/>
    <p:sldId id="450" r:id="rId27"/>
    <p:sldId id="361" r:id="rId28"/>
    <p:sldId id="362" r:id="rId29"/>
    <p:sldId id="363" r:id="rId30"/>
    <p:sldId id="364" r:id="rId31"/>
    <p:sldId id="365" r:id="rId32"/>
    <p:sldId id="366" r:id="rId33"/>
    <p:sldId id="367" r:id="rId34"/>
    <p:sldId id="368" r:id="rId35"/>
    <p:sldId id="369" r:id="rId36"/>
    <p:sldId id="318" r:id="rId37"/>
    <p:sldId id="356" r:id="rId38"/>
    <p:sldId id="357" r:id="rId39"/>
    <p:sldId id="358" r:id="rId40"/>
    <p:sldId id="359" r:id="rId41"/>
    <p:sldId id="319" r:id="rId42"/>
    <p:sldId id="370" r:id="rId43"/>
    <p:sldId id="371" r:id="rId44"/>
    <p:sldId id="372" r:id="rId45"/>
    <p:sldId id="373" r:id="rId46"/>
    <p:sldId id="374" r:id="rId47"/>
    <p:sldId id="375" r:id="rId48"/>
    <p:sldId id="377" r:id="rId49"/>
    <p:sldId id="376" r:id="rId50"/>
    <p:sldId id="378" r:id="rId51"/>
    <p:sldId id="386" r:id="rId52"/>
    <p:sldId id="379" r:id="rId53"/>
    <p:sldId id="380" r:id="rId54"/>
    <p:sldId id="381" r:id="rId55"/>
    <p:sldId id="387" r:id="rId56"/>
    <p:sldId id="382" r:id="rId57"/>
    <p:sldId id="384" r:id="rId58"/>
    <p:sldId id="383" r:id="rId59"/>
    <p:sldId id="389" r:id="rId60"/>
    <p:sldId id="388" r:id="rId61"/>
    <p:sldId id="385" r:id="rId62"/>
    <p:sldId id="390" r:id="rId63"/>
    <p:sldId id="391" r:id="rId64"/>
    <p:sldId id="392" r:id="rId65"/>
    <p:sldId id="393" r:id="rId66"/>
    <p:sldId id="394" r:id="rId67"/>
    <p:sldId id="395" r:id="rId68"/>
    <p:sldId id="396" r:id="rId69"/>
    <p:sldId id="398" r:id="rId70"/>
    <p:sldId id="399" r:id="rId71"/>
    <p:sldId id="400" r:id="rId72"/>
    <p:sldId id="401" r:id="rId73"/>
    <p:sldId id="402" r:id="rId74"/>
    <p:sldId id="403" r:id="rId75"/>
    <p:sldId id="404" r:id="rId76"/>
    <p:sldId id="405" r:id="rId77"/>
    <p:sldId id="406" r:id="rId78"/>
    <p:sldId id="407" r:id="rId79"/>
    <p:sldId id="408" r:id="rId80"/>
    <p:sldId id="409" r:id="rId81"/>
    <p:sldId id="410" r:id="rId82"/>
    <p:sldId id="411" r:id="rId83"/>
    <p:sldId id="412" r:id="rId84"/>
    <p:sldId id="413" r:id="rId85"/>
    <p:sldId id="414" r:id="rId86"/>
    <p:sldId id="415" r:id="rId87"/>
    <p:sldId id="417" r:id="rId88"/>
    <p:sldId id="416" r:id="rId89"/>
    <p:sldId id="418" r:id="rId90"/>
    <p:sldId id="419" r:id="rId91"/>
    <p:sldId id="420" r:id="rId92"/>
    <p:sldId id="421" r:id="rId93"/>
    <p:sldId id="422" r:id="rId94"/>
    <p:sldId id="423" r:id="rId95"/>
    <p:sldId id="424" r:id="rId96"/>
    <p:sldId id="425" r:id="rId97"/>
    <p:sldId id="426" r:id="rId98"/>
    <p:sldId id="427" r:id="rId99"/>
    <p:sldId id="428" r:id="rId100"/>
    <p:sldId id="429" r:id="rId101"/>
    <p:sldId id="430" r:id="rId102"/>
    <p:sldId id="431" r:id="rId103"/>
    <p:sldId id="432" r:id="rId104"/>
    <p:sldId id="433" r:id="rId105"/>
    <p:sldId id="434" r:id="rId106"/>
    <p:sldId id="435" r:id="rId107"/>
    <p:sldId id="437" r:id="rId108"/>
    <p:sldId id="438" r:id="rId109"/>
    <p:sldId id="447" r:id="rId110"/>
    <p:sldId id="440" r:id="rId111"/>
    <p:sldId id="441" r:id="rId112"/>
    <p:sldId id="442" r:id="rId113"/>
    <p:sldId id="443" r:id="rId114"/>
    <p:sldId id="444" r:id="rId115"/>
    <p:sldId id="445" r:id="rId116"/>
    <p:sldId id="446" r:id="rId117"/>
    <p:sldId id="436" r:id="rId118"/>
    <p:sldId id="448" r:id="rId119"/>
    <p:sldId id="449" r:id="rId1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F2B2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3" d="100"/>
          <a:sy n="63" d="100"/>
        </p:scale>
        <p:origin x="-1512"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14A8C-8EE2-4172-9ACC-43A89E0CD9D5}" type="datetimeFigureOut">
              <a:rPr lang="en-US" smtClean="0"/>
              <a:pPr/>
              <a:t>10/20/2023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812FC-316E-4795-B3CC-06F2B33BFB68}" type="slidenum">
              <a:rPr lang="en-US" smtClean="0"/>
              <a:pPr/>
              <a:t>‹#›</a:t>
            </a:fld>
            <a:endParaRPr lang="en-US"/>
          </a:p>
        </p:txBody>
      </p:sp>
    </p:spTree>
    <p:extLst>
      <p:ext uri="{BB962C8B-B14F-4D97-AF65-F5344CB8AC3E}">
        <p14:creationId xmlns="" xmlns:p14="http://schemas.microsoft.com/office/powerpoint/2010/main" val="388771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50</a:t>
            </a:fld>
            <a:endParaRPr lang="en-US"/>
          </a:p>
        </p:txBody>
      </p:sp>
    </p:spTree>
    <p:extLst>
      <p:ext uri="{BB962C8B-B14F-4D97-AF65-F5344CB8AC3E}">
        <p14:creationId xmlns="" xmlns:p14="http://schemas.microsoft.com/office/powerpoint/2010/main" val="2297787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59</a:t>
            </a:fld>
            <a:endParaRPr lang="en-US"/>
          </a:p>
        </p:txBody>
      </p:sp>
    </p:spTree>
    <p:extLst>
      <p:ext uri="{BB962C8B-B14F-4D97-AF65-F5344CB8AC3E}">
        <p14:creationId xmlns="" xmlns:p14="http://schemas.microsoft.com/office/powerpoint/2010/main" val="2508976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60</a:t>
            </a:fld>
            <a:endParaRPr lang="en-US"/>
          </a:p>
        </p:txBody>
      </p:sp>
    </p:spTree>
    <p:extLst>
      <p:ext uri="{BB962C8B-B14F-4D97-AF65-F5344CB8AC3E}">
        <p14:creationId xmlns="" xmlns:p14="http://schemas.microsoft.com/office/powerpoint/2010/main" val="3024604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61</a:t>
            </a:fld>
            <a:endParaRPr lang="en-US"/>
          </a:p>
        </p:txBody>
      </p:sp>
    </p:spTree>
    <p:extLst>
      <p:ext uri="{BB962C8B-B14F-4D97-AF65-F5344CB8AC3E}">
        <p14:creationId xmlns="" xmlns:p14="http://schemas.microsoft.com/office/powerpoint/2010/main" val="3395040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62</a:t>
            </a:fld>
            <a:endParaRPr lang="en-US"/>
          </a:p>
        </p:txBody>
      </p:sp>
    </p:spTree>
    <p:extLst>
      <p:ext uri="{BB962C8B-B14F-4D97-AF65-F5344CB8AC3E}">
        <p14:creationId xmlns="" xmlns:p14="http://schemas.microsoft.com/office/powerpoint/2010/main" val="4112642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63</a:t>
            </a:fld>
            <a:endParaRPr lang="en-US"/>
          </a:p>
        </p:txBody>
      </p:sp>
    </p:spTree>
    <p:extLst>
      <p:ext uri="{BB962C8B-B14F-4D97-AF65-F5344CB8AC3E}">
        <p14:creationId xmlns="" xmlns:p14="http://schemas.microsoft.com/office/powerpoint/2010/main" val="406083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64</a:t>
            </a:fld>
            <a:endParaRPr lang="en-US"/>
          </a:p>
        </p:txBody>
      </p:sp>
    </p:spTree>
    <p:extLst>
      <p:ext uri="{BB962C8B-B14F-4D97-AF65-F5344CB8AC3E}">
        <p14:creationId xmlns="" xmlns:p14="http://schemas.microsoft.com/office/powerpoint/2010/main" val="3839649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65</a:t>
            </a:fld>
            <a:endParaRPr lang="en-US"/>
          </a:p>
        </p:txBody>
      </p:sp>
    </p:spTree>
    <p:extLst>
      <p:ext uri="{BB962C8B-B14F-4D97-AF65-F5344CB8AC3E}">
        <p14:creationId xmlns="" xmlns:p14="http://schemas.microsoft.com/office/powerpoint/2010/main" val="3526274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66</a:t>
            </a:fld>
            <a:endParaRPr lang="en-US"/>
          </a:p>
        </p:txBody>
      </p:sp>
    </p:spTree>
    <p:extLst>
      <p:ext uri="{BB962C8B-B14F-4D97-AF65-F5344CB8AC3E}">
        <p14:creationId xmlns="" xmlns:p14="http://schemas.microsoft.com/office/powerpoint/2010/main" val="3202780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67</a:t>
            </a:fld>
            <a:endParaRPr lang="en-US"/>
          </a:p>
        </p:txBody>
      </p:sp>
    </p:spTree>
    <p:extLst>
      <p:ext uri="{BB962C8B-B14F-4D97-AF65-F5344CB8AC3E}">
        <p14:creationId xmlns="" xmlns:p14="http://schemas.microsoft.com/office/powerpoint/2010/main" val="2092449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68</a:t>
            </a:fld>
            <a:endParaRPr lang="en-US"/>
          </a:p>
        </p:txBody>
      </p:sp>
    </p:spTree>
    <p:extLst>
      <p:ext uri="{BB962C8B-B14F-4D97-AF65-F5344CB8AC3E}">
        <p14:creationId xmlns="" xmlns:p14="http://schemas.microsoft.com/office/powerpoint/2010/main" val="4254890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51</a:t>
            </a:fld>
            <a:endParaRPr lang="en-US"/>
          </a:p>
        </p:txBody>
      </p:sp>
    </p:spTree>
    <p:extLst>
      <p:ext uri="{BB962C8B-B14F-4D97-AF65-F5344CB8AC3E}">
        <p14:creationId xmlns="" xmlns:p14="http://schemas.microsoft.com/office/powerpoint/2010/main" val="3033862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69</a:t>
            </a:fld>
            <a:endParaRPr lang="en-US"/>
          </a:p>
        </p:txBody>
      </p:sp>
    </p:spTree>
    <p:extLst>
      <p:ext uri="{BB962C8B-B14F-4D97-AF65-F5344CB8AC3E}">
        <p14:creationId xmlns="" xmlns:p14="http://schemas.microsoft.com/office/powerpoint/2010/main" val="4163907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70</a:t>
            </a:fld>
            <a:endParaRPr lang="en-US"/>
          </a:p>
        </p:txBody>
      </p:sp>
    </p:spTree>
    <p:extLst>
      <p:ext uri="{BB962C8B-B14F-4D97-AF65-F5344CB8AC3E}">
        <p14:creationId xmlns="" xmlns:p14="http://schemas.microsoft.com/office/powerpoint/2010/main" val="168803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71</a:t>
            </a:fld>
            <a:endParaRPr lang="en-US"/>
          </a:p>
        </p:txBody>
      </p:sp>
    </p:spTree>
    <p:extLst>
      <p:ext uri="{BB962C8B-B14F-4D97-AF65-F5344CB8AC3E}">
        <p14:creationId xmlns="" xmlns:p14="http://schemas.microsoft.com/office/powerpoint/2010/main" val="2861310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72</a:t>
            </a:fld>
            <a:endParaRPr lang="en-US"/>
          </a:p>
        </p:txBody>
      </p:sp>
    </p:spTree>
    <p:extLst>
      <p:ext uri="{BB962C8B-B14F-4D97-AF65-F5344CB8AC3E}">
        <p14:creationId xmlns="" xmlns:p14="http://schemas.microsoft.com/office/powerpoint/2010/main" val="489325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73</a:t>
            </a:fld>
            <a:endParaRPr lang="en-US"/>
          </a:p>
        </p:txBody>
      </p:sp>
    </p:spTree>
    <p:extLst>
      <p:ext uri="{BB962C8B-B14F-4D97-AF65-F5344CB8AC3E}">
        <p14:creationId xmlns="" xmlns:p14="http://schemas.microsoft.com/office/powerpoint/2010/main" val="93754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74</a:t>
            </a:fld>
            <a:endParaRPr lang="en-US"/>
          </a:p>
        </p:txBody>
      </p:sp>
    </p:spTree>
    <p:extLst>
      <p:ext uri="{BB962C8B-B14F-4D97-AF65-F5344CB8AC3E}">
        <p14:creationId xmlns="" xmlns:p14="http://schemas.microsoft.com/office/powerpoint/2010/main" val="2944224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75</a:t>
            </a:fld>
            <a:endParaRPr lang="en-US"/>
          </a:p>
        </p:txBody>
      </p:sp>
    </p:spTree>
    <p:extLst>
      <p:ext uri="{BB962C8B-B14F-4D97-AF65-F5344CB8AC3E}">
        <p14:creationId xmlns="" xmlns:p14="http://schemas.microsoft.com/office/powerpoint/2010/main" val="4116620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76</a:t>
            </a:fld>
            <a:endParaRPr lang="en-US"/>
          </a:p>
        </p:txBody>
      </p:sp>
    </p:spTree>
    <p:extLst>
      <p:ext uri="{BB962C8B-B14F-4D97-AF65-F5344CB8AC3E}">
        <p14:creationId xmlns="" xmlns:p14="http://schemas.microsoft.com/office/powerpoint/2010/main" val="3344546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77</a:t>
            </a:fld>
            <a:endParaRPr lang="en-US"/>
          </a:p>
        </p:txBody>
      </p:sp>
    </p:spTree>
    <p:extLst>
      <p:ext uri="{BB962C8B-B14F-4D97-AF65-F5344CB8AC3E}">
        <p14:creationId xmlns="" xmlns:p14="http://schemas.microsoft.com/office/powerpoint/2010/main" val="1487799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78</a:t>
            </a:fld>
            <a:endParaRPr lang="en-US"/>
          </a:p>
        </p:txBody>
      </p:sp>
    </p:spTree>
    <p:extLst>
      <p:ext uri="{BB962C8B-B14F-4D97-AF65-F5344CB8AC3E}">
        <p14:creationId xmlns="" xmlns:p14="http://schemas.microsoft.com/office/powerpoint/2010/main" val="412463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52</a:t>
            </a:fld>
            <a:endParaRPr lang="en-US"/>
          </a:p>
        </p:txBody>
      </p:sp>
    </p:spTree>
    <p:extLst>
      <p:ext uri="{BB962C8B-B14F-4D97-AF65-F5344CB8AC3E}">
        <p14:creationId xmlns="" xmlns:p14="http://schemas.microsoft.com/office/powerpoint/2010/main" val="784558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79</a:t>
            </a:fld>
            <a:endParaRPr lang="en-US"/>
          </a:p>
        </p:txBody>
      </p:sp>
    </p:spTree>
    <p:extLst>
      <p:ext uri="{BB962C8B-B14F-4D97-AF65-F5344CB8AC3E}">
        <p14:creationId xmlns="" xmlns:p14="http://schemas.microsoft.com/office/powerpoint/2010/main" val="441659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80</a:t>
            </a:fld>
            <a:endParaRPr lang="en-US"/>
          </a:p>
        </p:txBody>
      </p:sp>
    </p:spTree>
    <p:extLst>
      <p:ext uri="{BB962C8B-B14F-4D97-AF65-F5344CB8AC3E}">
        <p14:creationId xmlns="" xmlns:p14="http://schemas.microsoft.com/office/powerpoint/2010/main" val="264696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81</a:t>
            </a:fld>
            <a:endParaRPr lang="en-US"/>
          </a:p>
        </p:txBody>
      </p:sp>
    </p:spTree>
    <p:extLst>
      <p:ext uri="{BB962C8B-B14F-4D97-AF65-F5344CB8AC3E}">
        <p14:creationId xmlns="" xmlns:p14="http://schemas.microsoft.com/office/powerpoint/2010/main" val="32291187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82</a:t>
            </a:fld>
            <a:endParaRPr lang="en-US"/>
          </a:p>
        </p:txBody>
      </p:sp>
    </p:spTree>
    <p:extLst>
      <p:ext uri="{BB962C8B-B14F-4D97-AF65-F5344CB8AC3E}">
        <p14:creationId xmlns="" xmlns:p14="http://schemas.microsoft.com/office/powerpoint/2010/main" val="2146691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83</a:t>
            </a:fld>
            <a:endParaRPr lang="en-US"/>
          </a:p>
        </p:txBody>
      </p:sp>
    </p:spTree>
    <p:extLst>
      <p:ext uri="{BB962C8B-B14F-4D97-AF65-F5344CB8AC3E}">
        <p14:creationId xmlns="" xmlns:p14="http://schemas.microsoft.com/office/powerpoint/2010/main" val="1690390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84</a:t>
            </a:fld>
            <a:endParaRPr lang="en-US"/>
          </a:p>
        </p:txBody>
      </p:sp>
    </p:spTree>
    <p:extLst>
      <p:ext uri="{BB962C8B-B14F-4D97-AF65-F5344CB8AC3E}">
        <p14:creationId xmlns="" xmlns:p14="http://schemas.microsoft.com/office/powerpoint/2010/main" val="3518690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85</a:t>
            </a:fld>
            <a:endParaRPr lang="en-US"/>
          </a:p>
        </p:txBody>
      </p:sp>
    </p:spTree>
    <p:extLst>
      <p:ext uri="{BB962C8B-B14F-4D97-AF65-F5344CB8AC3E}">
        <p14:creationId xmlns="" xmlns:p14="http://schemas.microsoft.com/office/powerpoint/2010/main" val="7234567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86</a:t>
            </a:fld>
            <a:endParaRPr lang="en-US"/>
          </a:p>
        </p:txBody>
      </p:sp>
    </p:spTree>
    <p:extLst>
      <p:ext uri="{BB962C8B-B14F-4D97-AF65-F5344CB8AC3E}">
        <p14:creationId xmlns="" xmlns:p14="http://schemas.microsoft.com/office/powerpoint/2010/main" val="38926170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87</a:t>
            </a:fld>
            <a:endParaRPr lang="en-US"/>
          </a:p>
        </p:txBody>
      </p:sp>
    </p:spTree>
    <p:extLst>
      <p:ext uri="{BB962C8B-B14F-4D97-AF65-F5344CB8AC3E}">
        <p14:creationId xmlns="" xmlns:p14="http://schemas.microsoft.com/office/powerpoint/2010/main" val="15196551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88</a:t>
            </a:fld>
            <a:endParaRPr lang="en-US"/>
          </a:p>
        </p:txBody>
      </p:sp>
    </p:spTree>
    <p:extLst>
      <p:ext uri="{BB962C8B-B14F-4D97-AF65-F5344CB8AC3E}">
        <p14:creationId xmlns="" xmlns:p14="http://schemas.microsoft.com/office/powerpoint/2010/main" val="2004126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53</a:t>
            </a:fld>
            <a:endParaRPr lang="en-US"/>
          </a:p>
        </p:txBody>
      </p:sp>
    </p:spTree>
    <p:extLst>
      <p:ext uri="{BB962C8B-B14F-4D97-AF65-F5344CB8AC3E}">
        <p14:creationId xmlns="" xmlns:p14="http://schemas.microsoft.com/office/powerpoint/2010/main" val="5730231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89</a:t>
            </a:fld>
            <a:endParaRPr lang="en-US"/>
          </a:p>
        </p:txBody>
      </p:sp>
    </p:spTree>
    <p:extLst>
      <p:ext uri="{BB962C8B-B14F-4D97-AF65-F5344CB8AC3E}">
        <p14:creationId xmlns="" xmlns:p14="http://schemas.microsoft.com/office/powerpoint/2010/main" val="717094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90</a:t>
            </a:fld>
            <a:endParaRPr lang="en-US"/>
          </a:p>
        </p:txBody>
      </p:sp>
    </p:spTree>
    <p:extLst>
      <p:ext uri="{BB962C8B-B14F-4D97-AF65-F5344CB8AC3E}">
        <p14:creationId xmlns="" xmlns:p14="http://schemas.microsoft.com/office/powerpoint/2010/main" val="29345681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91</a:t>
            </a:fld>
            <a:endParaRPr lang="en-US"/>
          </a:p>
        </p:txBody>
      </p:sp>
    </p:spTree>
    <p:extLst>
      <p:ext uri="{BB962C8B-B14F-4D97-AF65-F5344CB8AC3E}">
        <p14:creationId xmlns="" xmlns:p14="http://schemas.microsoft.com/office/powerpoint/2010/main" val="17764640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92</a:t>
            </a:fld>
            <a:endParaRPr lang="en-US"/>
          </a:p>
        </p:txBody>
      </p:sp>
    </p:spTree>
    <p:extLst>
      <p:ext uri="{BB962C8B-B14F-4D97-AF65-F5344CB8AC3E}">
        <p14:creationId xmlns="" xmlns:p14="http://schemas.microsoft.com/office/powerpoint/2010/main" val="21633556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93</a:t>
            </a:fld>
            <a:endParaRPr lang="en-US"/>
          </a:p>
        </p:txBody>
      </p:sp>
    </p:spTree>
    <p:extLst>
      <p:ext uri="{BB962C8B-B14F-4D97-AF65-F5344CB8AC3E}">
        <p14:creationId xmlns="" xmlns:p14="http://schemas.microsoft.com/office/powerpoint/2010/main" val="7120318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94</a:t>
            </a:fld>
            <a:endParaRPr lang="en-US"/>
          </a:p>
        </p:txBody>
      </p:sp>
    </p:spTree>
    <p:extLst>
      <p:ext uri="{BB962C8B-B14F-4D97-AF65-F5344CB8AC3E}">
        <p14:creationId xmlns="" xmlns:p14="http://schemas.microsoft.com/office/powerpoint/2010/main" val="22010372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95</a:t>
            </a:fld>
            <a:endParaRPr lang="en-US"/>
          </a:p>
        </p:txBody>
      </p:sp>
    </p:spTree>
    <p:extLst>
      <p:ext uri="{BB962C8B-B14F-4D97-AF65-F5344CB8AC3E}">
        <p14:creationId xmlns="" xmlns:p14="http://schemas.microsoft.com/office/powerpoint/2010/main" val="10746265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96</a:t>
            </a:fld>
            <a:endParaRPr lang="en-US"/>
          </a:p>
        </p:txBody>
      </p:sp>
    </p:spTree>
    <p:extLst>
      <p:ext uri="{BB962C8B-B14F-4D97-AF65-F5344CB8AC3E}">
        <p14:creationId xmlns="" xmlns:p14="http://schemas.microsoft.com/office/powerpoint/2010/main" val="34962786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97</a:t>
            </a:fld>
            <a:endParaRPr lang="en-US"/>
          </a:p>
        </p:txBody>
      </p:sp>
    </p:spTree>
    <p:extLst>
      <p:ext uri="{BB962C8B-B14F-4D97-AF65-F5344CB8AC3E}">
        <p14:creationId xmlns="" xmlns:p14="http://schemas.microsoft.com/office/powerpoint/2010/main" val="28630468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98</a:t>
            </a:fld>
            <a:endParaRPr lang="en-US"/>
          </a:p>
        </p:txBody>
      </p:sp>
    </p:spTree>
    <p:extLst>
      <p:ext uri="{BB962C8B-B14F-4D97-AF65-F5344CB8AC3E}">
        <p14:creationId xmlns="" xmlns:p14="http://schemas.microsoft.com/office/powerpoint/2010/main" val="372542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54</a:t>
            </a:fld>
            <a:endParaRPr lang="en-US"/>
          </a:p>
        </p:txBody>
      </p:sp>
    </p:spTree>
    <p:extLst>
      <p:ext uri="{BB962C8B-B14F-4D97-AF65-F5344CB8AC3E}">
        <p14:creationId xmlns="" xmlns:p14="http://schemas.microsoft.com/office/powerpoint/2010/main" val="6362430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99</a:t>
            </a:fld>
            <a:endParaRPr lang="en-US"/>
          </a:p>
        </p:txBody>
      </p:sp>
    </p:spTree>
    <p:extLst>
      <p:ext uri="{BB962C8B-B14F-4D97-AF65-F5344CB8AC3E}">
        <p14:creationId xmlns="" xmlns:p14="http://schemas.microsoft.com/office/powerpoint/2010/main" val="2517565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100</a:t>
            </a:fld>
            <a:endParaRPr lang="en-US"/>
          </a:p>
        </p:txBody>
      </p:sp>
    </p:spTree>
    <p:extLst>
      <p:ext uri="{BB962C8B-B14F-4D97-AF65-F5344CB8AC3E}">
        <p14:creationId xmlns="" xmlns:p14="http://schemas.microsoft.com/office/powerpoint/2010/main" val="779424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101</a:t>
            </a:fld>
            <a:endParaRPr lang="en-US"/>
          </a:p>
        </p:txBody>
      </p:sp>
    </p:spTree>
    <p:extLst>
      <p:ext uri="{BB962C8B-B14F-4D97-AF65-F5344CB8AC3E}">
        <p14:creationId xmlns="" xmlns:p14="http://schemas.microsoft.com/office/powerpoint/2010/main" val="18005975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102</a:t>
            </a:fld>
            <a:endParaRPr lang="en-US"/>
          </a:p>
        </p:txBody>
      </p:sp>
    </p:spTree>
    <p:extLst>
      <p:ext uri="{BB962C8B-B14F-4D97-AF65-F5344CB8AC3E}">
        <p14:creationId xmlns="" xmlns:p14="http://schemas.microsoft.com/office/powerpoint/2010/main" val="6975035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103</a:t>
            </a:fld>
            <a:endParaRPr lang="en-US"/>
          </a:p>
        </p:txBody>
      </p:sp>
    </p:spTree>
    <p:extLst>
      <p:ext uri="{BB962C8B-B14F-4D97-AF65-F5344CB8AC3E}">
        <p14:creationId xmlns="" xmlns:p14="http://schemas.microsoft.com/office/powerpoint/2010/main" val="39644903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104</a:t>
            </a:fld>
            <a:endParaRPr lang="en-US"/>
          </a:p>
        </p:txBody>
      </p:sp>
    </p:spTree>
    <p:extLst>
      <p:ext uri="{BB962C8B-B14F-4D97-AF65-F5344CB8AC3E}">
        <p14:creationId xmlns="" xmlns:p14="http://schemas.microsoft.com/office/powerpoint/2010/main" val="11488755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105</a:t>
            </a:fld>
            <a:endParaRPr lang="en-US"/>
          </a:p>
        </p:txBody>
      </p:sp>
    </p:spTree>
    <p:extLst>
      <p:ext uri="{BB962C8B-B14F-4D97-AF65-F5344CB8AC3E}">
        <p14:creationId xmlns="" xmlns:p14="http://schemas.microsoft.com/office/powerpoint/2010/main" val="37005258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106</a:t>
            </a:fld>
            <a:endParaRPr lang="en-US"/>
          </a:p>
        </p:txBody>
      </p:sp>
    </p:spTree>
    <p:extLst>
      <p:ext uri="{BB962C8B-B14F-4D97-AF65-F5344CB8AC3E}">
        <p14:creationId xmlns="" xmlns:p14="http://schemas.microsoft.com/office/powerpoint/2010/main" val="32061984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117</a:t>
            </a:fld>
            <a:endParaRPr lang="en-US"/>
          </a:p>
        </p:txBody>
      </p:sp>
    </p:spTree>
    <p:extLst>
      <p:ext uri="{BB962C8B-B14F-4D97-AF65-F5344CB8AC3E}">
        <p14:creationId xmlns="" xmlns:p14="http://schemas.microsoft.com/office/powerpoint/2010/main" val="24975100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118</a:t>
            </a:fld>
            <a:endParaRPr lang="en-US"/>
          </a:p>
        </p:txBody>
      </p:sp>
    </p:spTree>
    <p:extLst>
      <p:ext uri="{BB962C8B-B14F-4D97-AF65-F5344CB8AC3E}">
        <p14:creationId xmlns="" xmlns:p14="http://schemas.microsoft.com/office/powerpoint/2010/main" val="290633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55</a:t>
            </a:fld>
            <a:endParaRPr lang="en-US"/>
          </a:p>
        </p:txBody>
      </p:sp>
    </p:spTree>
    <p:extLst>
      <p:ext uri="{BB962C8B-B14F-4D97-AF65-F5344CB8AC3E}">
        <p14:creationId xmlns="" xmlns:p14="http://schemas.microsoft.com/office/powerpoint/2010/main" val="12376409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119</a:t>
            </a:fld>
            <a:endParaRPr lang="en-US"/>
          </a:p>
        </p:txBody>
      </p:sp>
    </p:spTree>
    <p:extLst>
      <p:ext uri="{BB962C8B-B14F-4D97-AF65-F5344CB8AC3E}">
        <p14:creationId xmlns="" xmlns:p14="http://schemas.microsoft.com/office/powerpoint/2010/main" val="3836985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56</a:t>
            </a:fld>
            <a:endParaRPr lang="en-US"/>
          </a:p>
        </p:txBody>
      </p:sp>
    </p:spTree>
    <p:extLst>
      <p:ext uri="{BB962C8B-B14F-4D97-AF65-F5344CB8AC3E}">
        <p14:creationId xmlns="" xmlns:p14="http://schemas.microsoft.com/office/powerpoint/2010/main" val="778581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57</a:t>
            </a:fld>
            <a:endParaRPr lang="en-US"/>
          </a:p>
        </p:txBody>
      </p:sp>
    </p:spTree>
    <p:extLst>
      <p:ext uri="{BB962C8B-B14F-4D97-AF65-F5344CB8AC3E}">
        <p14:creationId xmlns="" xmlns:p14="http://schemas.microsoft.com/office/powerpoint/2010/main" val="792914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9812FC-316E-4795-B3CC-06F2B33BFB68}" type="slidenum">
              <a:rPr lang="en-US" smtClean="0"/>
              <a:pPr/>
              <a:t>58</a:t>
            </a:fld>
            <a:endParaRPr lang="en-US"/>
          </a:p>
        </p:txBody>
      </p:sp>
    </p:spTree>
    <p:extLst>
      <p:ext uri="{BB962C8B-B14F-4D97-AF65-F5344CB8AC3E}">
        <p14:creationId xmlns="" xmlns:p14="http://schemas.microsoft.com/office/powerpoint/2010/main" val="2516544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8993FE-BD68-4604-8751-445E2CEB8BB9}" type="datetime1">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521BE-31EE-4AC9-ADDD-C715BAA253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8895E3-4B88-4A6D-A862-2A827EC36DB6}" type="datetime1">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521BE-31EE-4AC9-ADDD-C715BAA253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FF9D47-F23D-4F37-8EBD-DE8B7DF3F429}" type="datetime1">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521BE-31EE-4AC9-ADDD-C715BAA253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CC05CC-73D2-468D-A95F-492A0E180C8A}" type="datetime1">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521BE-31EE-4AC9-ADDD-C715BAA253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82AA3D-F832-4FFD-9FFE-2DA87EA05B90}" type="datetime1">
              <a:rPr lang="en-US" smtClean="0"/>
              <a:pPr/>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1521BE-31EE-4AC9-ADDD-C715BAA253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C3FBE8-81B8-4395-B851-6CF34CAD7B39}" type="datetime1">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521BE-31EE-4AC9-ADDD-C715BAA253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896FFA-F910-4793-B5AF-47ADBD33438F}" type="datetime1">
              <a:rPr lang="en-US" smtClean="0"/>
              <a:pPr/>
              <a:t>10/20/2023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1521BE-31EE-4AC9-ADDD-C715BAA253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FE3E93-7A69-4CAE-B2F8-75D971E92B01}" type="datetime1">
              <a:rPr lang="en-US" smtClean="0"/>
              <a:pPr/>
              <a:t>10/20/2023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1521BE-31EE-4AC9-ADDD-C715BAA253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6989C-0BB4-45A5-8F3A-B0A5067A8112}" type="datetime1">
              <a:rPr lang="en-US" smtClean="0"/>
              <a:pPr/>
              <a:t>10/20/2023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1521BE-31EE-4AC9-ADDD-C715BAA253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4AEB4A-771E-4F7E-8B6D-0FF0C253F829}" type="datetime1">
              <a:rPr lang="en-US" smtClean="0"/>
              <a:pPr/>
              <a:t>10/20/2023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1521BE-31EE-4AC9-ADDD-C715BAA25349}"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4547CFF-5E35-491E-BFB4-13114EB7EBA1}" type="datetime1">
              <a:rPr lang="en-US" smtClean="0"/>
              <a:pPr/>
              <a:t>10/20/2023</a:t>
            </a:fld>
            <a:endParaRPr lang="en-US"/>
          </a:p>
        </p:txBody>
      </p:sp>
      <p:sp>
        <p:nvSpPr>
          <p:cNvPr id="9" name="Slide Number Placeholder 8"/>
          <p:cNvSpPr>
            <a:spLocks noGrp="1"/>
          </p:cNvSpPr>
          <p:nvPr>
            <p:ph type="sldNum" sz="quarter" idx="11"/>
          </p:nvPr>
        </p:nvSpPr>
        <p:spPr/>
        <p:txBody>
          <a:bodyPr/>
          <a:lstStyle/>
          <a:p>
            <a:fld id="{5D1521BE-31EE-4AC9-ADDD-C715BAA25349}"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59436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D1521BE-31EE-4AC9-ADDD-C715BAA25349}"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FA68233-0C55-45D2-B5E5-EC0F61E2C96C}" type="datetime1">
              <a:rPr lang="en-US" smtClean="0"/>
              <a:pPr/>
              <a:t>10/20/2023</a:t>
            </a:fld>
            <a:endParaRPr lang="en-US"/>
          </a:p>
        </p:txBody>
      </p:sp>
      <p:pic>
        <p:nvPicPr>
          <p:cNvPr id="9" name="Picture 8"/>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6477000" y="228600"/>
            <a:ext cx="1676400" cy="10668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just" defTabSz="914400" rtl="0" eaLnBrk="1" latinLnBrk="0" hangingPunct="1">
        <a:spcBef>
          <a:spcPct val="20000"/>
        </a:spcBef>
        <a:buClr>
          <a:schemeClr val="accent1"/>
        </a:buClr>
        <a:buFont typeface="Arial" pitchFamily="34" charset="0"/>
        <a:buChar char="•"/>
        <a:defRPr sz="2400" kern="1200">
          <a:solidFill>
            <a:schemeClr val="tx1"/>
          </a:solidFill>
          <a:latin typeface="Cambria" pitchFamily="18" charset="0"/>
          <a:ea typeface="Cambria" pitchFamily="18" charset="0"/>
          <a:cs typeface="+mn-cs"/>
        </a:defRPr>
      </a:lvl1pPr>
      <a:lvl2pPr marL="640080" indent="-228600" algn="just" defTabSz="914400" rtl="0" eaLnBrk="1" latinLnBrk="0" hangingPunct="1">
        <a:spcBef>
          <a:spcPct val="20000"/>
        </a:spcBef>
        <a:buClr>
          <a:schemeClr val="accent2"/>
        </a:buClr>
        <a:buFont typeface="Arial" pitchFamily="34" charset="0"/>
        <a:buChar char="•"/>
        <a:defRPr sz="2400" kern="1200">
          <a:solidFill>
            <a:schemeClr val="tx1"/>
          </a:solidFill>
          <a:latin typeface="Cambria" pitchFamily="18" charset="0"/>
          <a:ea typeface="Cambria" pitchFamily="18" charset="0"/>
          <a:cs typeface="+mn-cs"/>
        </a:defRPr>
      </a:lvl2pPr>
      <a:lvl3pPr marL="1005840" indent="-228600" algn="just" defTabSz="914400" rtl="0" eaLnBrk="1" latinLnBrk="0" hangingPunct="1">
        <a:spcBef>
          <a:spcPct val="20000"/>
        </a:spcBef>
        <a:buClr>
          <a:schemeClr val="accent3"/>
        </a:buClr>
        <a:buFont typeface="Arial" pitchFamily="34" charset="0"/>
        <a:buChar char="•"/>
        <a:defRPr sz="2400" kern="1200">
          <a:solidFill>
            <a:schemeClr val="tx1"/>
          </a:solidFill>
          <a:latin typeface="Cambria" pitchFamily="18" charset="0"/>
          <a:ea typeface="Cambria" pitchFamily="18" charset="0"/>
          <a:cs typeface="+mn-cs"/>
        </a:defRPr>
      </a:lvl3pPr>
      <a:lvl4pPr marL="1280160" indent="-228600" algn="just" defTabSz="914400" rtl="0" eaLnBrk="1" latinLnBrk="0" hangingPunct="1">
        <a:spcBef>
          <a:spcPct val="20000"/>
        </a:spcBef>
        <a:buClr>
          <a:schemeClr val="accent4"/>
        </a:buClr>
        <a:buFont typeface="Arial" pitchFamily="34" charset="0"/>
        <a:buChar char="•"/>
        <a:defRPr sz="2400" kern="1200">
          <a:solidFill>
            <a:schemeClr val="tx1"/>
          </a:solidFill>
          <a:latin typeface="Cambria" pitchFamily="18" charset="0"/>
          <a:ea typeface="Cambria" pitchFamily="18" charset="0"/>
          <a:cs typeface="+mn-cs"/>
        </a:defRPr>
      </a:lvl4pPr>
      <a:lvl5pPr marL="1554480" indent="-228600" algn="just" defTabSz="914400" rtl="0" eaLnBrk="1" latinLnBrk="0" hangingPunct="1">
        <a:spcBef>
          <a:spcPct val="20000"/>
        </a:spcBef>
        <a:buClr>
          <a:schemeClr val="accent5"/>
        </a:buClr>
        <a:buFont typeface="Arial" pitchFamily="34" charset="0"/>
        <a:buChar char="•"/>
        <a:defRPr sz="2400" kern="1200" baseline="0">
          <a:solidFill>
            <a:schemeClr val="tx1"/>
          </a:solidFill>
          <a:latin typeface="Cambria" pitchFamily="18" charset="0"/>
          <a:ea typeface="Cambria" pitchFamily="18" charset="0"/>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hemas.android.com/apk/res/androi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chemas.android.com/apk/res/androi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tutorialspoint.com/android/android_network_connection.ht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www.google.com/search?q=cleveland+state+university"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provider.org/?op=function" TargetMode="Externa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unit-4/soap%20and%20rest%20services_android.pptx"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IV: SERVICES</a:t>
            </a:r>
            <a:endParaRPr lang="en-US" dirty="0"/>
          </a:p>
        </p:txBody>
      </p:sp>
      <p:sp>
        <p:nvSpPr>
          <p:cNvPr id="3" name="Subtitle 2"/>
          <p:cNvSpPr>
            <a:spLocks noGrp="1"/>
          </p:cNvSpPr>
          <p:nvPr>
            <p:ph type="subTitle" idx="1"/>
          </p:nvPr>
        </p:nvSpPr>
        <p:spPr/>
        <p:txBody>
          <a:bodyPr>
            <a:normAutofit/>
          </a:bodyPr>
          <a:lstStyle/>
          <a:p>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1</a:t>
            </a:fld>
            <a:endParaRPr lang="en-US"/>
          </a:p>
        </p:txBody>
      </p:sp>
    </p:spTree>
    <p:extLst>
      <p:ext uri="{BB962C8B-B14F-4D97-AF65-F5344CB8AC3E}">
        <p14:creationId xmlns="" xmlns:p14="http://schemas.microsoft.com/office/powerpoint/2010/main" val="2048166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z="4400" spc="-5" dirty="0" smtClean="0"/>
              <a:t>Services</a:t>
            </a:r>
            <a:r>
              <a:rPr lang="en-US" sz="4400" spc="-45" dirty="0" smtClean="0"/>
              <a:t> </a:t>
            </a:r>
            <a:r>
              <a:rPr lang="en-US" sz="4400" spc="-5" dirty="0" smtClean="0"/>
              <a:t>Lifecycle</a:t>
            </a:r>
            <a:endParaRPr lang="en-US" b="1" dirty="0"/>
          </a:p>
        </p:txBody>
      </p:sp>
      <p:sp>
        <p:nvSpPr>
          <p:cNvPr id="3" name="Content Placeholder 2"/>
          <p:cNvSpPr>
            <a:spLocks noGrp="1"/>
          </p:cNvSpPr>
          <p:nvPr>
            <p:ph idx="1"/>
          </p:nvPr>
        </p:nvSpPr>
        <p:spPr/>
        <p:txBody>
          <a:bodyPr>
            <a:normAutofit/>
          </a:bodyPr>
          <a:lstStyle/>
          <a:p>
            <a:pPr fontAlgn="base">
              <a:buNone/>
            </a:pPr>
            <a:r>
              <a:rPr lang="en-GB" b="1" dirty="0" smtClean="0"/>
              <a:t>1. Started Service (Unbounded Service):</a:t>
            </a:r>
          </a:p>
          <a:p>
            <a:pPr fontAlgn="base"/>
            <a:r>
              <a:rPr lang="en-GB" dirty="0" smtClean="0"/>
              <a:t>A </a:t>
            </a:r>
            <a:r>
              <a:rPr lang="en-GB" dirty="0" smtClean="0">
                <a:solidFill>
                  <a:srgbClr val="C00000"/>
                </a:solidFill>
              </a:rPr>
              <a:t>service will initiate </a:t>
            </a:r>
            <a:r>
              <a:rPr lang="en-GB" dirty="0" smtClean="0"/>
              <a:t>when an application component calls the </a:t>
            </a:r>
            <a:r>
              <a:rPr lang="en-GB" b="1" dirty="0" err="1" smtClean="0"/>
              <a:t>startService</a:t>
            </a:r>
            <a:r>
              <a:rPr lang="en-GB" b="1" dirty="0" smtClean="0"/>
              <a:t>()</a:t>
            </a:r>
            <a:r>
              <a:rPr lang="en-GB" dirty="0" smtClean="0"/>
              <a:t> method. </a:t>
            </a:r>
          </a:p>
          <a:p>
            <a:pPr fontAlgn="base"/>
            <a:r>
              <a:rPr lang="en-GB" dirty="0" smtClean="0"/>
              <a:t>Once initiated, the service can run continuously in the background even if the component is destroyed which was responsible for the start of the service. </a:t>
            </a:r>
          </a:p>
          <a:p>
            <a:pPr fontAlgn="base"/>
            <a:r>
              <a:rPr lang="en-GB" dirty="0" smtClean="0"/>
              <a:t>Two ways to stop the execution of service:</a:t>
            </a:r>
          </a:p>
          <a:p>
            <a:pPr lvl="1" algn="l" fontAlgn="base"/>
            <a:r>
              <a:rPr lang="en-GB" sz="2000" dirty="0" smtClean="0"/>
              <a:t>By calling </a:t>
            </a:r>
            <a:r>
              <a:rPr lang="en-GB" sz="2000" b="1" dirty="0" err="1" smtClean="0"/>
              <a:t>stopService</a:t>
            </a:r>
            <a:r>
              <a:rPr lang="en-GB" sz="2000" b="1" dirty="0" smtClean="0"/>
              <a:t>()</a:t>
            </a:r>
            <a:r>
              <a:rPr lang="en-GB" sz="2000" dirty="0" smtClean="0"/>
              <a:t> method,</a:t>
            </a:r>
          </a:p>
          <a:p>
            <a:pPr lvl="1" algn="l" fontAlgn="base"/>
            <a:r>
              <a:rPr lang="en-GB" sz="2000" dirty="0" smtClean="0"/>
              <a:t>The service can stop itself by using </a:t>
            </a:r>
            <a:r>
              <a:rPr lang="en-GB" sz="2000" b="1" dirty="0" err="1" smtClean="0"/>
              <a:t>stopSelf</a:t>
            </a:r>
            <a:r>
              <a:rPr lang="en-GB" sz="2000" b="1" dirty="0" smtClean="0"/>
              <a:t>()</a:t>
            </a:r>
            <a:r>
              <a:rPr lang="en-GB" sz="2000" dirty="0" smtClean="0"/>
              <a:t> method.</a:t>
            </a:r>
            <a:endParaRPr lang="en-GB" sz="2000"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10</a:t>
            </a:fld>
            <a:endParaRPr lang="en-US"/>
          </a:p>
        </p:txBody>
      </p:sp>
    </p:spTree>
    <p:extLst>
      <p:ext uri="{BB962C8B-B14F-4D97-AF65-F5344CB8AC3E}">
        <p14:creationId xmlns="" xmlns:p14="http://schemas.microsoft.com/office/powerpoint/2010/main" val="355055425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 Dynamic broadcast receivers in Android</a:t>
            </a:r>
          </a:p>
        </p:txBody>
      </p:sp>
      <p:sp>
        <p:nvSpPr>
          <p:cNvPr id="3" name="Content Placeholder 2"/>
          <p:cNvSpPr>
            <a:spLocks noGrp="1"/>
          </p:cNvSpPr>
          <p:nvPr>
            <p:ph idx="1"/>
          </p:nvPr>
        </p:nvSpPr>
        <p:spPr>
          <a:xfrm>
            <a:off x="323528" y="1425634"/>
            <a:ext cx="7920880" cy="5432366"/>
          </a:xfrm>
        </p:spPr>
        <p:txBody>
          <a:bodyPr numCol="1">
            <a:noAutofit/>
          </a:bodyPr>
          <a:lstStyle/>
          <a:p>
            <a:pPr marL="79762" indent="0" algn="l" defTabSz="336902">
              <a:spcBef>
                <a:spcPts val="244"/>
              </a:spcBef>
              <a:buNone/>
              <a:defRPr/>
            </a:pPr>
            <a:r>
              <a:rPr lang="en-US" sz="1800" dirty="0" err="1"/>
              <a:t>intentFilter</a:t>
            </a:r>
            <a:r>
              <a:rPr lang="en-US" sz="1800" dirty="0"/>
              <a:t> = new </a:t>
            </a:r>
            <a:r>
              <a:rPr lang="en-US" sz="1800" dirty="0" err="1"/>
              <a:t>IntentFilter</a:t>
            </a:r>
            <a:r>
              <a:rPr lang="en-US" sz="1800" dirty="0"/>
              <a:t>();    </a:t>
            </a:r>
          </a:p>
          <a:p>
            <a:pPr marL="79762" indent="0" algn="l" defTabSz="336902">
              <a:spcBef>
                <a:spcPts val="244"/>
              </a:spcBef>
              <a:buNone/>
              <a:defRPr/>
            </a:pPr>
            <a:r>
              <a:rPr lang="en-US" sz="1800" dirty="0" err="1"/>
              <a:t>intentFilter.addAction</a:t>
            </a:r>
            <a:r>
              <a:rPr lang="en-US" sz="1800" dirty="0"/>
              <a:t>("tutorial.negociosit.com.tutorial6.TEST_BROADCAST");  </a:t>
            </a:r>
          </a:p>
          <a:p>
            <a:pPr marL="79762" indent="0" algn="l" defTabSz="336902">
              <a:spcBef>
                <a:spcPts val="244"/>
              </a:spcBef>
              <a:buNone/>
              <a:defRPr/>
            </a:pPr>
            <a:r>
              <a:rPr lang="en-US" sz="1800" dirty="0"/>
              <a:t>//Create a broadcast listener in the java class.</a:t>
            </a:r>
          </a:p>
          <a:p>
            <a:pPr marL="79762" indent="0" algn="l" defTabSz="336902">
              <a:spcBef>
                <a:spcPts val="244"/>
              </a:spcBef>
              <a:buNone/>
              <a:defRPr/>
            </a:pPr>
            <a:r>
              <a:rPr lang="en-US" sz="1800" dirty="0"/>
              <a:t>private </a:t>
            </a:r>
            <a:r>
              <a:rPr lang="en-US" sz="1800" dirty="0" err="1"/>
              <a:t>BroadcastReceiver</a:t>
            </a:r>
            <a:r>
              <a:rPr lang="en-US" sz="1800" dirty="0"/>
              <a:t> </a:t>
            </a:r>
            <a:r>
              <a:rPr lang="en-US" sz="1800" dirty="0" err="1"/>
              <a:t>broadcastReceiver</a:t>
            </a:r>
            <a:r>
              <a:rPr lang="en-US" sz="1800" dirty="0"/>
              <a:t> = new </a:t>
            </a:r>
            <a:r>
              <a:rPr lang="en-US" sz="1800" dirty="0" err="1"/>
              <a:t>BroadcastReceiver</a:t>
            </a:r>
            <a:r>
              <a:rPr lang="en-US" sz="1800" dirty="0"/>
              <a:t>() {    </a:t>
            </a:r>
          </a:p>
          <a:p>
            <a:pPr marL="79762" indent="0" algn="l" defTabSz="336902">
              <a:spcBef>
                <a:spcPts val="244"/>
              </a:spcBef>
              <a:buNone/>
              <a:defRPr/>
            </a:pPr>
            <a:r>
              <a:rPr lang="en-US" sz="1800" dirty="0"/>
              <a:t>@Override    </a:t>
            </a:r>
          </a:p>
          <a:p>
            <a:pPr marL="79762" indent="0" algn="l" defTabSz="336902">
              <a:spcBef>
                <a:spcPts val="244"/>
              </a:spcBef>
              <a:buNone/>
              <a:defRPr/>
            </a:pPr>
            <a:r>
              <a:rPr lang="en-US" sz="1800" dirty="0"/>
              <a:t>public void </a:t>
            </a:r>
            <a:r>
              <a:rPr lang="en-US" sz="1800" dirty="0" err="1"/>
              <a:t>onReceive</a:t>
            </a:r>
            <a:r>
              <a:rPr lang="en-US" sz="1800" dirty="0"/>
              <a:t>(Context </a:t>
            </a:r>
            <a:r>
              <a:rPr lang="en-US" sz="1800" dirty="0" err="1"/>
              <a:t>context</a:t>
            </a:r>
            <a:r>
              <a:rPr lang="en-US" sz="1800" dirty="0"/>
              <a:t>, Intent intent) {    </a:t>
            </a:r>
          </a:p>
          <a:p>
            <a:pPr marL="79762" indent="0" algn="l" defTabSz="336902">
              <a:spcBef>
                <a:spcPts val="244"/>
              </a:spcBef>
              <a:buNone/>
              <a:defRPr/>
            </a:pPr>
            <a:r>
              <a:rPr lang="en-US" sz="1800" dirty="0"/>
              <a:t>        </a:t>
            </a:r>
            <a:r>
              <a:rPr lang="en-US" sz="1800" dirty="0" err="1"/>
              <a:t>Toast.makeText</a:t>
            </a:r>
            <a:r>
              <a:rPr lang="en-US" sz="1800" dirty="0"/>
              <a:t>(</a:t>
            </a:r>
            <a:r>
              <a:rPr lang="en-US" sz="1800" dirty="0" err="1"/>
              <a:t>context,"This</a:t>
            </a:r>
            <a:r>
              <a:rPr lang="en-US" sz="1800" dirty="0"/>
              <a:t> is the broadcast",</a:t>
            </a:r>
            <a:r>
              <a:rPr lang="en-US" sz="1800" dirty="0" err="1"/>
              <a:t>Toast.LENGTH_SHORT</a:t>
            </a:r>
            <a:r>
              <a:rPr lang="en-US" sz="1800" dirty="0"/>
              <a:t>).show();    </a:t>
            </a:r>
          </a:p>
          <a:p>
            <a:pPr marL="79762" indent="0" algn="l" defTabSz="336902">
              <a:spcBef>
                <a:spcPts val="244"/>
              </a:spcBef>
              <a:buNone/>
              <a:defRPr/>
            </a:pPr>
            <a:r>
              <a:rPr lang="en-US" sz="1800" dirty="0"/>
              <a:t>    }    </a:t>
            </a:r>
          </a:p>
          <a:p>
            <a:pPr marL="79762" indent="0" algn="l" defTabSz="336902">
              <a:spcBef>
                <a:spcPts val="244"/>
              </a:spcBef>
              <a:buNone/>
              <a:defRPr/>
            </a:pPr>
            <a:r>
              <a:rPr lang="en-US" sz="1800" dirty="0"/>
              <a:t>};   </a:t>
            </a:r>
          </a:p>
          <a:p>
            <a:pPr marL="79762" indent="0" algn="l" defTabSz="336902">
              <a:spcBef>
                <a:spcPts val="244"/>
              </a:spcBef>
              <a:buNone/>
              <a:defRPr/>
            </a:pPr>
            <a:r>
              <a:rPr lang="en-US" sz="1800" dirty="0" err="1" smtClean="0"/>
              <a:t>registerButton.setOnClickListener</a:t>
            </a:r>
            <a:r>
              <a:rPr lang="en-US" sz="1800" dirty="0" smtClean="0"/>
              <a:t>(new </a:t>
            </a:r>
            <a:r>
              <a:rPr lang="en-US" sz="1800" dirty="0" err="1"/>
              <a:t>View.OnClickListener</a:t>
            </a:r>
            <a:r>
              <a:rPr lang="en-US" sz="1800" dirty="0"/>
              <a:t>() {    </a:t>
            </a:r>
          </a:p>
          <a:p>
            <a:pPr marL="79762" indent="0" algn="l" defTabSz="336902">
              <a:spcBef>
                <a:spcPts val="244"/>
              </a:spcBef>
              <a:buNone/>
              <a:defRPr/>
            </a:pPr>
            <a:r>
              <a:rPr lang="en-US" sz="1800" dirty="0"/>
              <a:t>@Override    </a:t>
            </a:r>
          </a:p>
          <a:p>
            <a:pPr marL="79762" indent="0" algn="l" defTabSz="336902">
              <a:spcBef>
                <a:spcPts val="244"/>
              </a:spcBef>
              <a:buNone/>
              <a:defRPr/>
            </a:pPr>
            <a:r>
              <a:rPr lang="en-US" sz="1800" dirty="0"/>
              <a:t>public void </a:t>
            </a:r>
            <a:r>
              <a:rPr lang="en-US" sz="1800" dirty="0" err="1"/>
              <a:t>onClick</a:t>
            </a:r>
            <a:r>
              <a:rPr lang="en-US" sz="1800" dirty="0"/>
              <a:t>(View view) {    </a:t>
            </a:r>
          </a:p>
          <a:p>
            <a:pPr marL="79762" indent="0" algn="l" defTabSz="336902">
              <a:spcBef>
                <a:spcPts val="244"/>
              </a:spcBef>
              <a:buNone/>
              <a:defRPr/>
            </a:pPr>
            <a:r>
              <a:rPr lang="en-US" sz="1800" dirty="0"/>
              <a:t>        </a:t>
            </a:r>
            <a:r>
              <a:rPr lang="en-US" sz="1800" dirty="0" err="1"/>
              <a:t>registerReceiver</a:t>
            </a:r>
            <a:r>
              <a:rPr lang="en-US" sz="1800" dirty="0"/>
              <a:t>(</a:t>
            </a:r>
            <a:r>
              <a:rPr lang="en-US" sz="1800" dirty="0" err="1"/>
              <a:t>broadcastReceiver,intentFilter</a:t>
            </a:r>
            <a:r>
              <a:rPr lang="en-US" sz="1800" dirty="0"/>
              <a:t>);    </a:t>
            </a:r>
          </a:p>
          <a:p>
            <a:pPr marL="79762" indent="0" algn="l" defTabSz="336902">
              <a:spcBef>
                <a:spcPts val="244"/>
              </a:spcBef>
              <a:buNone/>
              <a:defRPr/>
            </a:pPr>
            <a:r>
              <a:rPr lang="en-US" sz="1800" dirty="0"/>
              <a:t>    }    </a:t>
            </a:r>
          </a:p>
          <a:p>
            <a:pPr marL="79762" indent="0" algn="l" defTabSz="336902">
              <a:spcBef>
                <a:spcPts val="244"/>
              </a:spcBef>
              <a:buNone/>
              <a:defRPr/>
            </a:pPr>
            <a:r>
              <a:rPr lang="en-US" sz="1800" dirty="0"/>
              <a:t>});  </a:t>
            </a:r>
          </a:p>
        </p:txBody>
      </p:sp>
      <p:sp>
        <p:nvSpPr>
          <p:cNvPr id="4" name="Slide Number Placeholder 3"/>
          <p:cNvSpPr>
            <a:spLocks noGrp="1"/>
          </p:cNvSpPr>
          <p:nvPr>
            <p:ph type="sldNum" sz="quarter" idx="12"/>
          </p:nvPr>
        </p:nvSpPr>
        <p:spPr/>
        <p:txBody>
          <a:bodyPr/>
          <a:lstStyle/>
          <a:p>
            <a:fld id="{5D1521BE-31EE-4AC9-ADDD-C715BAA25349}" type="slidenum">
              <a:rPr lang="en-US" smtClean="0"/>
              <a:pPr/>
              <a:t>100</a:t>
            </a:fld>
            <a:endParaRPr lang="en-US"/>
          </a:p>
        </p:txBody>
      </p:sp>
    </p:spTree>
    <p:extLst>
      <p:ext uri="{BB962C8B-B14F-4D97-AF65-F5344CB8AC3E}">
        <p14:creationId xmlns="" xmlns:p14="http://schemas.microsoft.com/office/powerpoint/2010/main" val="110681059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 Dynamic broadcast receivers in Android</a:t>
            </a:r>
          </a:p>
        </p:txBody>
      </p:sp>
      <p:sp>
        <p:nvSpPr>
          <p:cNvPr id="3" name="Content Placeholder 2"/>
          <p:cNvSpPr>
            <a:spLocks noGrp="1"/>
          </p:cNvSpPr>
          <p:nvPr>
            <p:ph idx="1"/>
          </p:nvPr>
        </p:nvSpPr>
        <p:spPr>
          <a:xfrm>
            <a:off x="323528" y="1425634"/>
            <a:ext cx="7920880" cy="5432366"/>
          </a:xfrm>
        </p:spPr>
        <p:txBody>
          <a:bodyPr numCol="1">
            <a:noAutofit/>
          </a:bodyPr>
          <a:lstStyle/>
          <a:p>
            <a:pPr marL="79762" indent="0" defTabSz="336902">
              <a:spcBef>
                <a:spcPts val="244"/>
              </a:spcBef>
              <a:buNone/>
              <a:defRPr/>
            </a:pPr>
            <a:r>
              <a:rPr lang="en-US" sz="1800" dirty="0" err="1" smtClean="0"/>
              <a:t>sendButton.setOnClickListener</a:t>
            </a:r>
            <a:r>
              <a:rPr lang="en-US" sz="1800" dirty="0" smtClean="0"/>
              <a:t>(new </a:t>
            </a:r>
            <a:r>
              <a:rPr lang="en-US" sz="1800" dirty="0" err="1"/>
              <a:t>View.OnClickListener</a:t>
            </a:r>
            <a:r>
              <a:rPr lang="en-US" sz="1800" dirty="0"/>
              <a:t>() {    </a:t>
            </a:r>
          </a:p>
          <a:p>
            <a:pPr marL="79762" indent="0" defTabSz="336902">
              <a:spcBef>
                <a:spcPts val="244"/>
              </a:spcBef>
              <a:buNone/>
              <a:defRPr/>
            </a:pPr>
            <a:r>
              <a:rPr lang="en-US" sz="1800" dirty="0"/>
              <a:t>@Override    </a:t>
            </a:r>
          </a:p>
          <a:p>
            <a:pPr marL="79762" indent="0" defTabSz="336902">
              <a:spcBef>
                <a:spcPts val="244"/>
              </a:spcBef>
              <a:buNone/>
              <a:defRPr/>
            </a:pPr>
            <a:r>
              <a:rPr lang="en-US" sz="1800" dirty="0"/>
              <a:t>public void </a:t>
            </a:r>
            <a:r>
              <a:rPr lang="en-US" sz="1800" dirty="0" err="1"/>
              <a:t>onClick</a:t>
            </a:r>
            <a:r>
              <a:rPr lang="en-US" sz="1800" dirty="0"/>
              <a:t>(View view) {    </a:t>
            </a:r>
          </a:p>
          <a:p>
            <a:pPr marL="79762" indent="0" defTabSz="336902">
              <a:spcBef>
                <a:spcPts val="244"/>
              </a:spcBef>
              <a:buNone/>
              <a:defRPr/>
            </a:pPr>
            <a:r>
              <a:rPr lang="en-US" sz="1800" dirty="0"/>
              <a:t>        Intent </a:t>
            </a:r>
            <a:r>
              <a:rPr lang="en-US" sz="1800" dirty="0" err="1"/>
              <a:t>intent</a:t>
            </a:r>
            <a:r>
              <a:rPr lang="en-US" sz="1800" dirty="0"/>
              <a:t> = new Intent();    </a:t>
            </a:r>
          </a:p>
          <a:p>
            <a:pPr marL="79762" indent="0" defTabSz="336902">
              <a:spcBef>
                <a:spcPts val="244"/>
              </a:spcBef>
              <a:buNone/>
              <a:defRPr/>
            </a:pPr>
            <a:r>
              <a:rPr lang="en-US" sz="1800" dirty="0"/>
              <a:t>        </a:t>
            </a:r>
            <a:r>
              <a:rPr lang="en-US" sz="1800" dirty="0" err="1"/>
              <a:t>intent.setAction</a:t>
            </a:r>
            <a:r>
              <a:rPr lang="en-US" sz="1800" dirty="0"/>
              <a:t>("tutorial.negociosit.com.tutorial6.TEST_BROADCAST");    </a:t>
            </a:r>
          </a:p>
          <a:p>
            <a:pPr marL="79762" indent="0" defTabSz="336902">
              <a:spcBef>
                <a:spcPts val="244"/>
              </a:spcBef>
              <a:buNone/>
              <a:defRPr/>
            </a:pPr>
            <a:r>
              <a:rPr lang="en-US" sz="1800" dirty="0"/>
              <a:t>        </a:t>
            </a:r>
            <a:r>
              <a:rPr lang="en-US" sz="1800" dirty="0" err="1"/>
              <a:t>sendBroadcast</a:t>
            </a:r>
            <a:r>
              <a:rPr lang="en-US" sz="1800" dirty="0"/>
              <a:t>(intent);    </a:t>
            </a:r>
          </a:p>
          <a:p>
            <a:pPr marL="79762" indent="0" defTabSz="336902">
              <a:spcBef>
                <a:spcPts val="244"/>
              </a:spcBef>
              <a:buNone/>
              <a:defRPr/>
            </a:pPr>
            <a:r>
              <a:rPr lang="en-US" sz="1800" dirty="0"/>
              <a:t>    }    </a:t>
            </a:r>
          </a:p>
          <a:p>
            <a:pPr marL="79762" indent="0" defTabSz="336902">
              <a:spcBef>
                <a:spcPts val="244"/>
              </a:spcBef>
              <a:buNone/>
              <a:defRPr/>
            </a:pPr>
            <a:r>
              <a:rPr lang="en-US" sz="1800" dirty="0"/>
              <a:t>}); </a:t>
            </a:r>
          </a:p>
        </p:txBody>
      </p:sp>
      <p:sp>
        <p:nvSpPr>
          <p:cNvPr id="4" name="Slide Number Placeholder 3"/>
          <p:cNvSpPr>
            <a:spLocks noGrp="1"/>
          </p:cNvSpPr>
          <p:nvPr>
            <p:ph type="sldNum" sz="quarter" idx="12"/>
          </p:nvPr>
        </p:nvSpPr>
        <p:spPr/>
        <p:txBody>
          <a:bodyPr/>
          <a:lstStyle/>
          <a:p>
            <a:fld id="{5D1521BE-31EE-4AC9-ADDD-C715BAA25349}" type="slidenum">
              <a:rPr lang="en-US" smtClean="0"/>
              <a:pPr/>
              <a:t>101</a:t>
            </a:fld>
            <a:endParaRPr lang="en-US"/>
          </a:p>
        </p:txBody>
      </p:sp>
    </p:spTree>
    <p:extLst>
      <p:ext uri="{BB962C8B-B14F-4D97-AF65-F5344CB8AC3E}">
        <p14:creationId xmlns="" xmlns:p14="http://schemas.microsoft.com/office/powerpoint/2010/main" val="135031909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 Pending Intent</a:t>
            </a:r>
          </a:p>
        </p:txBody>
      </p:sp>
      <p:sp>
        <p:nvSpPr>
          <p:cNvPr id="3" name="Content Placeholder 2"/>
          <p:cNvSpPr>
            <a:spLocks noGrp="1"/>
          </p:cNvSpPr>
          <p:nvPr>
            <p:ph idx="1"/>
          </p:nvPr>
        </p:nvSpPr>
        <p:spPr>
          <a:xfrm>
            <a:off x="323528" y="1425634"/>
            <a:ext cx="7620000" cy="5171718"/>
          </a:xfrm>
        </p:spPr>
        <p:txBody>
          <a:bodyPr>
            <a:normAutofit/>
          </a:bodyPr>
          <a:lstStyle/>
          <a:p>
            <a:pPr marL="322617" indent="-242855" algn="l" defTabSz="336902">
              <a:spcBef>
                <a:spcPts val="244"/>
              </a:spcBef>
              <a:buFont typeface="Wingdings" charset="2"/>
              <a:buChar char=""/>
              <a:defRPr/>
            </a:pPr>
            <a:r>
              <a:rPr lang="en-US" dirty="0">
                <a:latin typeface="+mj-lt"/>
                <a:cs typeface="Calibri"/>
              </a:rPr>
              <a:t>A pending intent is a token that you give to another application. For example, the notification manager, alarm manager or other 3rd party applications). This allows the other application to restore the permissions of your application to execute a predefined piece of code.</a:t>
            </a:r>
          </a:p>
          <a:p>
            <a:pPr marL="322617" indent="-242855" algn="l" defTabSz="336902">
              <a:spcBef>
                <a:spcPts val="244"/>
              </a:spcBef>
              <a:buFont typeface="Wingdings" charset="2"/>
              <a:buChar char=""/>
              <a:defRPr/>
            </a:pPr>
            <a:endParaRPr lang="en-US" dirty="0">
              <a:latin typeface="+mj-lt"/>
              <a:cs typeface="Calibri"/>
            </a:endParaRPr>
          </a:p>
          <a:p>
            <a:pPr marL="322617" indent="-242855" algn="l" defTabSz="336902">
              <a:spcBef>
                <a:spcPts val="244"/>
              </a:spcBef>
              <a:buFont typeface="Wingdings" charset="2"/>
              <a:buChar char=""/>
              <a:defRPr/>
            </a:pPr>
            <a:r>
              <a:rPr lang="en-US" dirty="0">
                <a:latin typeface="+mj-lt"/>
                <a:cs typeface="Calibri"/>
              </a:rPr>
              <a:t>To perform a broadcast via a pending intent, get a </a:t>
            </a:r>
            <a:r>
              <a:rPr lang="en-US" dirty="0" err="1">
                <a:latin typeface="+mj-lt"/>
                <a:cs typeface="Calibri"/>
              </a:rPr>
              <a:t>PendingIntent</a:t>
            </a:r>
            <a:r>
              <a:rPr lang="en-US" dirty="0">
                <a:latin typeface="+mj-lt"/>
                <a:cs typeface="Calibri"/>
              </a:rPr>
              <a:t> via the </a:t>
            </a:r>
            <a:r>
              <a:rPr lang="en-US" dirty="0" err="1">
                <a:latin typeface="+mj-lt"/>
                <a:cs typeface="Calibri"/>
              </a:rPr>
              <a:t>getBroadcast</a:t>
            </a:r>
            <a:r>
              <a:rPr lang="en-US" dirty="0">
                <a:latin typeface="+mj-lt"/>
                <a:cs typeface="Calibri"/>
              </a:rPr>
              <a:t>() method of the </a:t>
            </a:r>
            <a:r>
              <a:rPr lang="en-US" dirty="0" err="1">
                <a:latin typeface="+mj-lt"/>
                <a:cs typeface="Calibri"/>
              </a:rPr>
              <a:t>PendingIntent</a:t>
            </a:r>
            <a:r>
              <a:rPr lang="en-US" dirty="0">
                <a:latin typeface="+mj-lt"/>
                <a:cs typeface="Calibri"/>
              </a:rPr>
              <a:t> class. </a:t>
            </a:r>
            <a:endParaRPr lang="en-US" dirty="0" smtClean="0">
              <a:latin typeface="+mj-lt"/>
              <a:cs typeface="Calibri"/>
            </a:endParaRPr>
          </a:p>
          <a:p>
            <a:pPr marL="322617" indent="-242855" algn="l" defTabSz="336902">
              <a:spcBef>
                <a:spcPts val="244"/>
              </a:spcBef>
              <a:buFont typeface="Wingdings" charset="2"/>
              <a:buChar char=""/>
              <a:defRPr/>
            </a:pPr>
            <a:r>
              <a:rPr lang="en-US" dirty="0" smtClean="0">
                <a:latin typeface="+mj-lt"/>
                <a:cs typeface="Calibri"/>
              </a:rPr>
              <a:t>To </a:t>
            </a:r>
            <a:r>
              <a:rPr lang="en-US" dirty="0">
                <a:latin typeface="+mj-lt"/>
                <a:cs typeface="Calibri"/>
              </a:rPr>
              <a:t>perform an activity via a pending intent, you receive the activity via </a:t>
            </a:r>
            <a:r>
              <a:rPr lang="en-US" dirty="0" err="1">
                <a:latin typeface="+mj-lt"/>
                <a:cs typeface="Calibri"/>
              </a:rPr>
              <a:t>PendingIntent.getActivity</a:t>
            </a:r>
            <a:r>
              <a:rPr lang="en-US" dirty="0">
                <a:latin typeface="+mj-lt"/>
                <a:cs typeface="Calibri"/>
              </a:rPr>
              <a:t>().</a:t>
            </a:r>
            <a:endParaRPr lang="en-US" dirty="0">
              <a:latin typeface="+mj-lt"/>
            </a:endParaRPr>
          </a:p>
        </p:txBody>
      </p:sp>
      <p:sp>
        <p:nvSpPr>
          <p:cNvPr id="4" name="Slide Number Placeholder 3"/>
          <p:cNvSpPr>
            <a:spLocks noGrp="1"/>
          </p:cNvSpPr>
          <p:nvPr>
            <p:ph type="sldNum" sz="quarter" idx="12"/>
          </p:nvPr>
        </p:nvSpPr>
        <p:spPr/>
        <p:txBody>
          <a:bodyPr/>
          <a:lstStyle/>
          <a:p>
            <a:fld id="{5D1521BE-31EE-4AC9-ADDD-C715BAA25349}" type="slidenum">
              <a:rPr lang="en-US" smtClean="0"/>
              <a:pPr/>
              <a:t>102</a:t>
            </a:fld>
            <a:endParaRPr lang="en-US"/>
          </a:p>
        </p:txBody>
      </p:sp>
    </p:spTree>
    <p:extLst>
      <p:ext uri="{BB962C8B-B14F-4D97-AF65-F5344CB8AC3E}">
        <p14:creationId xmlns="" xmlns:p14="http://schemas.microsoft.com/office/powerpoint/2010/main" val="389524258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System broadcasts</a:t>
            </a:r>
          </a:p>
        </p:txBody>
      </p:sp>
      <p:sp>
        <p:nvSpPr>
          <p:cNvPr id="3" name="Content Placeholder 2"/>
          <p:cNvSpPr>
            <a:spLocks noGrp="1"/>
          </p:cNvSpPr>
          <p:nvPr>
            <p:ph idx="1"/>
          </p:nvPr>
        </p:nvSpPr>
        <p:spPr>
          <a:xfrm>
            <a:off x="323528" y="1425634"/>
            <a:ext cx="7620000" cy="5171718"/>
          </a:xfrm>
        </p:spPr>
        <p:txBody>
          <a:bodyPr>
            <a:normAutofit/>
          </a:bodyPr>
          <a:lstStyle/>
          <a:p>
            <a:pPr marL="322617" indent="-242855" algn="l" defTabSz="336902">
              <a:spcBef>
                <a:spcPts val="244"/>
              </a:spcBef>
              <a:buFont typeface="Wingdings" charset="2"/>
              <a:buChar char=""/>
              <a:defRPr/>
            </a:pPr>
            <a:r>
              <a:rPr lang="en-US" dirty="0">
                <a:latin typeface="+mj-lt"/>
                <a:cs typeface="Calibri"/>
              </a:rPr>
              <a:t>Several system events are defined as final static fields in the Intent class. </a:t>
            </a:r>
            <a:r>
              <a:rPr lang="en-US" dirty="0" smtClean="0">
                <a:latin typeface="+mj-lt"/>
                <a:cs typeface="Calibri"/>
              </a:rPr>
              <a:t>Other </a:t>
            </a:r>
            <a:r>
              <a:rPr lang="en-US" dirty="0">
                <a:latin typeface="+mj-lt"/>
                <a:cs typeface="Calibri"/>
              </a:rPr>
              <a:t>Android system classes also define events, e.g., the </a:t>
            </a:r>
            <a:r>
              <a:rPr lang="en-US" dirty="0" err="1">
                <a:latin typeface="+mj-lt"/>
                <a:cs typeface="Calibri"/>
              </a:rPr>
              <a:t>TelephonyManager</a:t>
            </a:r>
            <a:r>
              <a:rPr lang="en-US" dirty="0">
                <a:latin typeface="+mj-lt"/>
                <a:cs typeface="Calibri"/>
              </a:rPr>
              <a:t> defines events for the change of the phone state.</a:t>
            </a:r>
          </a:p>
        </p:txBody>
      </p:sp>
      <p:sp>
        <p:nvSpPr>
          <p:cNvPr id="4" name="Slide Number Placeholder 3"/>
          <p:cNvSpPr>
            <a:spLocks noGrp="1"/>
          </p:cNvSpPr>
          <p:nvPr>
            <p:ph type="sldNum" sz="quarter" idx="12"/>
          </p:nvPr>
        </p:nvSpPr>
        <p:spPr/>
        <p:txBody>
          <a:bodyPr/>
          <a:lstStyle/>
          <a:p>
            <a:fld id="{5D1521BE-31EE-4AC9-ADDD-C715BAA25349}" type="slidenum">
              <a:rPr lang="en-US" smtClean="0"/>
              <a:pPr/>
              <a:t>103</a:t>
            </a:fld>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1686671970"/>
              </p:ext>
            </p:extLst>
          </p:nvPr>
        </p:nvGraphicFramePr>
        <p:xfrm>
          <a:off x="449407" y="3017520"/>
          <a:ext cx="8074588" cy="3840480"/>
        </p:xfrm>
        <a:graphic>
          <a:graphicData uri="http://schemas.openxmlformats.org/drawingml/2006/table">
            <a:tbl>
              <a:tblPr/>
              <a:tblGrid>
                <a:gridCol w="4037294"/>
                <a:gridCol w="4037294"/>
              </a:tblGrid>
              <a:tr h="0">
                <a:tc>
                  <a:txBody>
                    <a:bodyPr/>
                    <a:lstStyle/>
                    <a:p>
                      <a:pPr algn="l" rtl="0" fontAlgn="t"/>
                      <a:r>
                        <a:rPr lang="en-US" b="1">
                          <a:effectLst/>
                        </a:rPr>
                        <a:t>Event</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b="1">
                          <a:effectLst/>
                        </a:rPr>
                        <a:t>Description</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0">
                <a:tc>
                  <a:txBody>
                    <a:bodyPr/>
                    <a:lstStyle/>
                    <a:p>
                      <a:pPr algn="l" rtl="0" fontAlgn="t"/>
                      <a:r>
                        <a:rPr lang="en-US" b="0" i="0">
                          <a:effectLst/>
                          <a:latin typeface="inherit"/>
                        </a:rPr>
                        <a:t>Intent.ACTION_BOOT_COMPLETED</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b="0" i="0">
                          <a:effectLst/>
                          <a:latin typeface="inherit"/>
                        </a:rPr>
                        <a:t>Boot completed. Requires the android.permission.RECEIVE_BOOT_COMPLETED permission</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0">
                <a:tc>
                  <a:txBody>
                    <a:bodyPr/>
                    <a:lstStyle/>
                    <a:p>
                      <a:pPr algn="l" rtl="0" fontAlgn="t"/>
                      <a:r>
                        <a:rPr lang="en-US" b="0" i="0">
                          <a:effectLst/>
                          <a:latin typeface="inherit"/>
                        </a:rPr>
                        <a:t>Intent.ACTION_POWER_CONNECTED</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b="0" i="0">
                          <a:effectLst/>
                          <a:latin typeface="inherit"/>
                        </a:rPr>
                        <a:t>Power got connected to the device.</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0">
                <a:tc>
                  <a:txBody>
                    <a:bodyPr/>
                    <a:lstStyle/>
                    <a:p>
                      <a:pPr algn="l" rtl="0" fontAlgn="t"/>
                      <a:r>
                        <a:rPr lang="en-US" b="0" i="0">
                          <a:effectLst/>
                          <a:latin typeface="inherit"/>
                        </a:rPr>
                        <a:t>Intent.ACTION_POWER_DISCONNECTED</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b="0" i="0">
                          <a:effectLst/>
                          <a:latin typeface="inherit"/>
                        </a:rPr>
                        <a:t>Power got disconnected to the device.</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0">
                <a:tc>
                  <a:txBody>
                    <a:bodyPr/>
                    <a:lstStyle/>
                    <a:p>
                      <a:pPr algn="l" rtl="0" fontAlgn="t"/>
                      <a:r>
                        <a:rPr lang="en-US" b="0" i="0">
                          <a:effectLst/>
                          <a:latin typeface="inherit"/>
                        </a:rPr>
                        <a:t>Intent.ACTION_BATTERY_LOW</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b="0" i="0">
                          <a:effectLst/>
                          <a:latin typeface="inherit"/>
                        </a:rPr>
                        <a:t>Triggered on low battery. Typically used to reduce activities in your app which consume power.</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0">
                <a:tc>
                  <a:txBody>
                    <a:bodyPr/>
                    <a:lstStyle/>
                    <a:p>
                      <a:pPr algn="l" rtl="0" fontAlgn="t"/>
                      <a:r>
                        <a:rPr lang="en-US" b="0" i="0">
                          <a:effectLst/>
                          <a:latin typeface="inherit"/>
                        </a:rPr>
                        <a:t>Intent.ACTION_BATTERY_OKAY</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US" b="0" i="0" dirty="0">
                          <a:effectLst/>
                          <a:latin typeface="inherit"/>
                        </a:rPr>
                        <a:t>Battery status good again.</a:t>
                      </a:r>
                    </a:p>
                  </a:txBody>
                  <a:tcPr>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bl>
          </a:graphicData>
        </a:graphic>
      </p:graphicFrame>
    </p:spTree>
    <p:extLst>
      <p:ext uri="{BB962C8B-B14F-4D97-AF65-F5344CB8AC3E}">
        <p14:creationId xmlns="" xmlns:p14="http://schemas.microsoft.com/office/powerpoint/2010/main" val="319071059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Telephony Manager</a:t>
            </a:r>
          </a:p>
        </p:txBody>
      </p:sp>
      <p:sp>
        <p:nvSpPr>
          <p:cNvPr id="3" name="Content Placeholder 2"/>
          <p:cNvSpPr>
            <a:spLocks noGrp="1"/>
          </p:cNvSpPr>
          <p:nvPr>
            <p:ph idx="1"/>
          </p:nvPr>
        </p:nvSpPr>
        <p:spPr>
          <a:xfrm>
            <a:off x="323528" y="1425634"/>
            <a:ext cx="7620000" cy="5171718"/>
          </a:xfrm>
        </p:spPr>
        <p:txBody>
          <a:bodyPr>
            <a:normAutofit/>
          </a:bodyPr>
          <a:lstStyle/>
          <a:p>
            <a:pPr marL="322617" indent="-242855" algn="l" defTabSz="336902">
              <a:spcBef>
                <a:spcPts val="244"/>
              </a:spcBef>
              <a:buFont typeface="Wingdings" charset="2"/>
              <a:buChar char=""/>
              <a:defRPr/>
            </a:pPr>
            <a:r>
              <a:rPr lang="en-US" dirty="0" err="1">
                <a:latin typeface="+mj-lt"/>
                <a:cs typeface="Calibri"/>
              </a:rPr>
              <a:t>TelephonyManager</a:t>
            </a:r>
            <a:r>
              <a:rPr lang="en-US" dirty="0">
                <a:latin typeface="+mj-lt"/>
                <a:cs typeface="Calibri"/>
              </a:rPr>
              <a:t> class provides information about the telephony services such as subscriber id, </a:t>
            </a:r>
            <a:r>
              <a:rPr lang="en-US" dirty="0" err="1">
                <a:latin typeface="+mj-lt"/>
                <a:cs typeface="Calibri"/>
              </a:rPr>
              <a:t>sim</a:t>
            </a:r>
            <a:r>
              <a:rPr lang="en-US" dirty="0">
                <a:latin typeface="+mj-lt"/>
                <a:cs typeface="Calibri"/>
              </a:rPr>
              <a:t> serial number, phone network type etc. Moreover, you can determine the phone state etc.</a:t>
            </a:r>
          </a:p>
        </p:txBody>
      </p:sp>
      <p:sp>
        <p:nvSpPr>
          <p:cNvPr id="4" name="Slide Number Placeholder 3"/>
          <p:cNvSpPr>
            <a:spLocks noGrp="1"/>
          </p:cNvSpPr>
          <p:nvPr>
            <p:ph type="sldNum" sz="quarter" idx="12"/>
          </p:nvPr>
        </p:nvSpPr>
        <p:spPr/>
        <p:txBody>
          <a:bodyPr/>
          <a:lstStyle/>
          <a:p>
            <a:fld id="{5D1521BE-31EE-4AC9-ADDD-C715BAA25349}" type="slidenum">
              <a:rPr lang="en-US" smtClean="0"/>
              <a:pPr/>
              <a:t>104</a:t>
            </a:fld>
            <a:endParaRPr lang="en-US"/>
          </a:p>
        </p:txBody>
      </p:sp>
    </p:spTree>
    <p:extLst>
      <p:ext uri="{BB962C8B-B14F-4D97-AF65-F5344CB8AC3E}">
        <p14:creationId xmlns="" xmlns:p14="http://schemas.microsoft.com/office/powerpoint/2010/main" val="10210976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Telephony Manager</a:t>
            </a:r>
          </a:p>
        </p:txBody>
      </p:sp>
      <p:sp>
        <p:nvSpPr>
          <p:cNvPr id="3" name="Content Placeholder 2"/>
          <p:cNvSpPr>
            <a:spLocks noGrp="1"/>
          </p:cNvSpPr>
          <p:nvPr>
            <p:ph idx="1"/>
          </p:nvPr>
        </p:nvSpPr>
        <p:spPr>
          <a:xfrm>
            <a:off x="323528" y="1425634"/>
            <a:ext cx="8928992" cy="5171718"/>
          </a:xfrm>
        </p:spPr>
        <p:txBody>
          <a:bodyPr>
            <a:normAutofit/>
          </a:bodyPr>
          <a:lstStyle/>
          <a:p>
            <a:pPr marL="322617" indent="-242855" algn="l" defTabSz="336902">
              <a:spcBef>
                <a:spcPts val="244"/>
              </a:spcBef>
              <a:buFont typeface="Wingdings" charset="2"/>
              <a:buChar char=""/>
              <a:defRPr/>
            </a:pPr>
            <a:r>
              <a:rPr lang="en-US" dirty="0">
                <a:latin typeface="+mj-lt"/>
                <a:cs typeface="Calibri"/>
              </a:rPr>
              <a:t>Access to the telephony APIs is managed by the Telephony Manager</a:t>
            </a:r>
          </a:p>
          <a:p>
            <a:pPr marL="79762" indent="0" algn="l" defTabSz="336902">
              <a:spcBef>
                <a:spcPts val="244"/>
              </a:spcBef>
              <a:buNone/>
              <a:defRPr/>
            </a:pPr>
            <a:r>
              <a:rPr lang="en-US" sz="1800" b="1" dirty="0">
                <a:latin typeface="+mj-lt"/>
                <a:cs typeface="Calibri"/>
              </a:rPr>
              <a:t>String </a:t>
            </a:r>
            <a:r>
              <a:rPr lang="en-US" sz="1800" b="1" dirty="0" err="1">
                <a:latin typeface="+mj-lt"/>
                <a:cs typeface="Calibri"/>
              </a:rPr>
              <a:t>srvcName</a:t>
            </a:r>
            <a:r>
              <a:rPr lang="en-US" sz="1800" b="1" dirty="0">
                <a:latin typeface="+mj-lt"/>
                <a:cs typeface="Calibri"/>
              </a:rPr>
              <a:t> = </a:t>
            </a:r>
            <a:r>
              <a:rPr lang="en-US" sz="1800" b="1" dirty="0" err="1">
                <a:latin typeface="+mj-lt"/>
                <a:cs typeface="Calibri"/>
              </a:rPr>
              <a:t>Context.TELEPHONY_SERVICE</a:t>
            </a:r>
            <a:r>
              <a:rPr lang="en-US" sz="1800" b="1" dirty="0">
                <a:latin typeface="+mj-lt"/>
                <a:cs typeface="Calibri"/>
              </a:rPr>
              <a:t>; </a:t>
            </a:r>
            <a:r>
              <a:rPr lang="en-US" sz="1800" b="1" dirty="0" smtClean="0">
                <a:latin typeface="+mj-lt"/>
                <a:cs typeface="Calibri"/>
              </a:rPr>
              <a:t/>
            </a:r>
            <a:br>
              <a:rPr lang="en-US" sz="1800" b="1" dirty="0" smtClean="0">
                <a:latin typeface="+mj-lt"/>
                <a:cs typeface="Calibri"/>
              </a:rPr>
            </a:br>
            <a:r>
              <a:rPr lang="en-US" sz="1800" b="1" dirty="0" err="1" smtClean="0">
                <a:latin typeface="+mj-lt"/>
                <a:cs typeface="Calibri"/>
              </a:rPr>
              <a:t>TelephonyManager</a:t>
            </a:r>
            <a:r>
              <a:rPr lang="en-US" sz="1800" b="1" dirty="0" smtClean="0">
                <a:latin typeface="+mj-lt"/>
                <a:cs typeface="Calibri"/>
              </a:rPr>
              <a:t> </a:t>
            </a:r>
            <a:r>
              <a:rPr lang="en-US" sz="1800" b="1" dirty="0" err="1">
                <a:latin typeface="+mj-lt"/>
                <a:cs typeface="Calibri"/>
              </a:rPr>
              <a:t>telephonyManager</a:t>
            </a:r>
            <a:r>
              <a:rPr lang="en-US" sz="1800" b="1" dirty="0">
                <a:latin typeface="+mj-lt"/>
                <a:cs typeface="Calibri"/>
              </a:rPr>
              <a:t> = (</a:t>
            </a:r>
            <a:r>
              <a:rPr lang="en-US" sz="1800" b="1" dirty="0" err="1">
                <a:latin typeface="+mj-lt"/>
                <a:cs typeface="Calibri"/>
              </a:rPr>
              <a:t>TelephonyManager</a:t>
            </a:r>
            <a:r>
              <a:rPr lang="en-US" sz="1800" b="1" dirty="0">
                <a:latin typeface="+mj-lt"/>
                <a:cs typeface="Calibri"/>
              </a:rPr>
              <a:t>)</a:t>
            </a:r>
            <a:r>
              <a:rPr lang="en-US" sz="1800" b="1" dirty="0" err="1">
                <a:latin typeface="+mj-lt"/>
                <a:cs typeface="Calibri"/>
              </a:rPr>
              <a:t>getSystemService</a:t>
            </a:r>
            <a:r>
              <a:rPr lang="en-US" sz="1800" b="1" dirty="0">
                <a:latin typeface="+mj-lt"/>
                <a:cs typeface="Calibri"/>
              </a:rPr>
              <a:t>(</a:t>
            </a:r>
            <a:r>
              <a:rPr lang="en-US" sz="1800" b="1" dirty="0" err="1">
                <a:latin typeface="+mj-lt"/>
                <a:cs typeface="Calibri"/>
              </a:rPr>
              <a:t>srvcName</a:t>
            </a:r>
            <a:r>
              <a:rPr lang="en-US" sz="1800" b="1" dirty="0" smtClean="0">
                <a:latin typeface="+mj-lt"/>
                <a:cs typeface="Calibri"/>
              </a:rPr>
              <a:t>);</a:t>
            </a:r>
            <a:br>
              <a:rPr lang="en-US" sz="1800" b="1" dirty="0" smtClean="0">
                <a:latin typeface="+mj-lt"/>
                <a:cs typeface="Calibri"/>
              </a:rPr>
            </a:br>
            <a:endParaRPr lang="en-US" sz="1800" b="1" dirty="0">
              <a:latin typeface="+mj-lt"/>
              <a:cs typeface="Calibri"/>
            </a:endParaRPr>
          </a:p>
          <a:p>
            <a:pPr marL="322617" indent="-242855" algn="l" defTabSz="336902">
              <a:spcBef>
                <a:spcPts val="244"/>
              </a:spcBef>
              <a:buFont typeface="Wingdings" charset="2"/>
              <a:buChar char=""/>
              <a:defRPr/>
            </a:pPr>
            <a:r>
              <a:rPr lang="en-US" dirty="0" smtClean="0">
                <a:latin typeface="+mj-lt"/>
                <a:cs typeface="Calibri"/>
              </a:rPr>
              <a:t>Using </a:t>
            </a:r>
            <a:r>
              <a:rPr lang="en-US" dirty="0">
                <a:latin typeface="+mj-lt"/>
                <a:cs typeface="Calibri"/>
              </a:rPr>
              <a:t>Telephony Manager </a:t>
            </a:r>
            <a:r>
              <a:rPr lang="en-US" dirty="0" smtClean="0">
                <a:latin typeface="+mj-lt"/>
                <a:cs typeface="Calibri"/>
              </a:rPr>
              <a:t>we </a:t>
            </a:r>
            <a:r>
              <a:rPr lang="en-US" dirty="0">
                <a:latin typeface="+mj-lt"/>
                <a:cs typeface="Calibri"/>
              </a:rPr>
              <a:t>can obtain: </a:t>
            </a:r>
            <a:r>
              <a:rPr lang="en-US" dirty="0" smtClean="0">
                <a:latin typeface="+mj-lt"/>
                <a:cs typeface="Calibri"/>
              </a:rPr>
              <a:t/>
            </a:r>
            <a:br>
              <a:rPr lang="en-US" dirty="0" smtClean="0">
                <a:latin typeface="+mj-lt"/>
                <a:cs typeface="Calibri"/>
              </a:rPr>
            </a:br>
            <a:r>
              <a:rPr lang="en-US" dirty="0" smtClean="0">
                <a:latin typeface="+mj-lt"/>
                <a:cs typeface="Calibri"/>
              </a:rPr>
              <a:t>➤ </a:t>
            </a:r>
            <a:r>
              <a:rPr lang="en-US" dirty="0">
                <a:latin typeface="+mj-lt"/>
                <a:cs typeface="Calibri"/>
              </a:rPr>
              <a:t>the phone type (GSM or CDMA), </a:t>
            </a:r>
            <a:r>
              <a:rPr lang="en-US" dirty="0" smtClean="0">
                <a:latin typeface="+mj-lt"/>
                <a:cs typeface="Calibri"/>
              </a:rPr>
              <a:t/>
            </a:r>
            <a:br>
              <a:rPr lang="en-US" dirty="0" smtClean="0">
                <a:latin typeface="+mj-lt"/>
                <a:cs typeface="Calibri"/>
              </a:rPr>
            </a:br>
            <a:r>
              <a:rPr lang="en-US" dirty="0" smtClean="0">
                <a:latin typeface="+mj-lt"/>
                <a:cs typeface="Calibri"/>
              </a:rPr>
              <a:t>➤ </a:t>
            </a:r>
            <a:r>
              <a:rPr lang="en-US" dirty="0">
                <a:latin typeface="+mj-lt"/>
                <a:cs typeface="Calibri"/>
              </a:rPr>
              <a:t>unique ID (IMEI or MEID), </a:t>
            </a:r>
            <a:r>
              <a:rPr lang="en-US" dirty="0" smtClean="0">
                <a:latin typeface="+mj-lt"/>
                <a:cs typeface="Calibri"/>
              </a:rPr>
              <a:t/>
            </a:r>
            <a:br>
              <a:rPr lang="en-US" dirty="0" smtClean="0">
                <a:latin typeface="+mj-lt"/>
                <a:cs typeface="Calibri"/>
              </a:rPr>
            </a:br>
            <a:r>
              <a:rPr lang="en-US" dirty="0" smtClean="0">
                <a:latin typeface="+mj-lt"/>
                <a:cs typeface="Calibri"/>
              </a:rPr>
              <a:t>➤ </a:t>
            </a:r>
            <a:r>
              <a:rPr lang="en-US" dirty="0">
                <a:latin typeface="+mj-lt"/>
                <a:cs typeface="Calibri"/>
              </a:rPr>
              <a:t>software version, </a:t>
            </a:r>
            <a:r>
              <a:rPr lang="en-US" dirty="0" smtClean="0">
                <a:latin typeface="+mj-lt"/>
                <a:cs typeface="Calibri"/>
              </a:rPr>
              <a:t/>
            </a:r>
            <a:br>
              <a:rPr lang="en-US" dirty="0" smtClean="0">
                <a:latin typeface="+mj-lt"/>
                <a:cs typeface="Calibri"/>
              </a:rPr>
            </a:br>
            <a:r>
              <a:rPr lang="en-US" dirty="0" smtClean="0">
                <a:latin typeface="+mj-lt"/>
                <a:cs typeface="Calibri"/>
              </a:rPr>
              <a:t>➤ </a:t>
            </a:r>
            <a:r>
              <a:rPr lang="en-US" dirty="0">
                <a:latin typeface="+mj-lt"/>
                <a:cs typeface="Calibri"/>
              </a:rPr>
              <a:t>number.</a:t>
            </a:r>
          </a:p>
          <a:p>
            <a:pPr marL="322617" indent="-242855" algn="l" defTabSz="336902">
              <a:spcBef>
                <a:spcPts val="244"/>
              </a:spcBef>
              <a:buFont typeface="Wingdings" charset="2"/>
              <a:buChar char=""/>
              <a:defRPr/>
            </a:pPr>
            <a:r>
              <a:rPr lang="en-US" dirty="0" smtClean="0">
                <a:latin typeface="+mj-lt"/>
                <a:cs typeface="Calibri"/>
              </a:rPr>
              <a:t>Requires </a:t>
            </a:r>
            <a:r>
              <a:rPr lang="en-US" dirty="0">
                <a:latin typeface="+mj-lt"/>
                <a:cs typeface="Calibri"/>
              </a:rPr>
              <a:t>the READ_PHONE_STATE uses-permission be included in the application manifest.</a:t>
            </a:r>
          </a:p>
          <a:p>
            <a:pPr marL="79762" indent="0" algn="l" defTabSz="336902">
              <a:spcBef>
                <a:spcPts val="244"/>
              </a:spcBef>
              <a:buNone/>
              <a:defRPr/>
            </a:pPr>
            <a:r>
              <a:rPr lang="en-US" sz="1800" b="1" dirty="0">
                <a:latin typeface="+mj-lt"/>
                <a:cs typeface="Calibri"/>
              </a:rPr>
              <a:t>&lt;</a:t>
            </a:r>
            <a:r>
              <a:rPr lang="en-US" sz="1800" b="1" dirty="0" smtClean="0">
                <a:latin typeface="+mj-lt"/>
                <a:cs typeface="Calibri"/>
              </a:rPr>
              <a:t>uses-permission </a:t>
            </a:r>
            <a:r>
              <a:rPr lang="en-US" sz="1800" b="1" dirty="0" err="1" smtClean="0">
                <a:latin typeface="+mj-lt"/>
                <a:cs typeface="Calibri"/>
              </a:rPr>
              <a:t>android:name</a:t>
            </a:r>
            <a:r>
              <a:rPr lang="en-US" sz="1800" b="1" dirty="0">
                <a:latin typeface="+mj-lt"/>
                <a:cs typeface="Calibri"/>
              </a:rPr>
              <a:t>="</a:t>
            </a:r>
            <a:r>
              <a:rPr lang="en-US" sz="1800" b="1" dirty="0" err="1">
                <a:latin typeface="+mj-lt"/>
                <a:cs typeface="Calibri"/>
              </a:rPr>
              <a:t>android.permission.READ_PHONE_STATE</a:t>
            </a:r>
            <a:r>
              <a:rPr lang="en-US" sz="1800" b="1" dirty="0">
                <a:latin typeface="+mj-lt"/>
                <a:cs typeface="Calibri"/>
              </a:rPr>
              <a:t>"/&gt;</a:t>
            </a:r>
          </a:p>
        </p:txBody>
      </p:sp>
      <p:sp>
        <p:nvSpPr>
          <p:cNvPr id="4" name="Slide Number Placeholder 3"/>
          <p:cNvSpPr>
            <a:spLocks noGrp="1"/>
          </p:cNvSpPr>
          <p:nvPr>
            <p:ph type="sldNum" sz="quarter" idx="12"/>
          </p:nvPr>
        </p:nvSpPr>
        <p:spPr/>
        <p:txBody>
          <a:bodyPr/>
          <a:lstStyle/>
          <a:p>
            <a:fld id="{5D1521BE-31EE-4AC9-ADDD-C715BAA25349}" type="slidenum">
              <a:rPr lang="en-US" smtClean="0"/>
              <a:pPr/>
              <a:t>105</a:t>
            </a:fld>
            <a:endParaRPr lang="en-US"/>
          </a:p>
        </p:txBody>
      </p:sp>
    </p:spTree>
    <p:extLst>
      <p:ext uri="{BB962C8B-B14F-4D97-AF65-F5344CB8AC3E}">
        <p14:creationId xmlns="" xmlns:p14="http://schemas.microsoft.com/office/powerpoint/2010/main" val="195878801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Telephony Manager</a:t>
            </a:r>
          </a:p>
        </p:txBody>
      </p:sp>
      <p:sp>
        <p:nvSpPr>
          <p:cNvPr id="3" name="Content Placeholder 2"/>
          <p:cNvSpPr>
            <a:spLocks noGrp="1"/>
          </p:cNvSpPr>
          <p:nvPr>
            <p:ph idx="1"/>
          </p:nvPr>
        </p:nvSpPr>
        <p:spPr>
          <a:xfrm>
            <a:off x="323528" y="1425634"/>
            <a:ext cx="8928992" cy="5171718"/>
          </a:xfrm>
        </p:spPr>
        <p:txBody>
          <a:bodyPr>
            <a:normAutofit/>
          </a:bodyPr>
          <a:lstStyle/>
          <a:p>
            <a:pPr marL="322617" indent="-242855" algn="l" defTabSz="336902">
              <a:spcBef>
                <a:spcPts val="244"/>
              </a:spcBef>
              <a:buFont typeface="Wingdings" charset="2"/>
              <a:buChar char=""/>
              <a:defRPr/>
            </a:pPr>
            <a:r>
              <a:rPr lang="en-US" dirty="0">
                <a:latin typeface="+mj-lt"/>
                <a:cs typeface="Calibri"/>
              </a:rPr>
              <a:t>Access to the telephony APIs is managed by the Telephony Manager</a:t>
            </a:r>
          </a:p>
          <a:p>
            <a:pPr marL="79762" indent="0" algn="l" defTabSz="336902">
              <a:spcBef>
                <a:spcPts val="244"/>
              </a:spcBef>
              <a:buNone/>
              <a:defRPr/>
            </a:pPr>
            <a:r>
              <a:rPr lang="en-US" sz="1800" b="1" dirty="0">
                <a:latin typeface="+mj-lt"/>
                <a:cs typeface="Calibri"/>
              </a:rPr>
              <a:t>String </a:t>
            </a:r>
            <a:r>
              <a:rPr lang="en-US" sz="1800" b="1" dirty="0" err="1">
                <a:latin typeface="+mj-lt"/>
                <a:cs typeface="Calibri"/>
              </a:rPr>
              <a:t>srvcName</a:t>
            </a:r>
            <a:r>
              <a:rPr lang="en-US" sz="1800" b="1" dirty="0">
                <a:latin typeface="+mj-lt"/>
                <a:cs typeface="Calibri"/>
              </a:rPr>
              <a:t> = </a:t>
            </a:r>
            <a:r>
              <a:rPr lang="en-US" sz="1800" b="1" dirty="0" err="1">
                <a:latin typeface="+mj-lt"/>
                <a:cs typeface="Calibri"/>
              </a:rPr>
              <a:t>Context.TELEPHONY_SERVICE</a:t>
            </a:r>
            <a:r>
              <a:rPr lang="en-US" sz="1800" b="1" dirty="0">
                <a:latin typeface="+mj-lt"/>
                <a:cs typeface="Calibri"/>
              </a:rPr>
              <a:t>; </a:t>
            </a:r>
            <a:r>
              <a:rPr lang="en-US" sz="1800" b="1" dirty="0" err="1">
                <a:latin typeface="+mj-lt"/>
                <a:cs typeface="Calibri"/>
              </a:rPr>
              <a:t>TelephonyManager</a:t>
            </a:r>
            <a:r>
              <a:rPr lang="en-US" sz="1800" b="1" dirty="0">
                <a:latin typeface="+mj-lt"/>
                <a:cs typeface="Calibri"/>
              </a:rPr>
              <a:t> </a:t>
            </a:r>
            <a:r>
              <a:rPr lang="en-US" sz="1800" b="1" dirty="0" err="1">
                <a:latin typeface="+mj-lt"/>
                <a:cs typeface="Calibri"/>
              </a:rPr>
              <a:t>telephonyManager</a:t>
            </a:r>
            <a:r>
              <a:rPr lang="en-US" sz="1800" b="1" dirty="0">
                <a:latin typeface="+mj-lt"/>
                <a:cs typeface="Calibri"/>
              </a:rPr>
              <a:t> = (</a:t>
            </a:r>
            <a:r>
              <a:rPr lang="en-US" sz="1800" b="1" dirty="0" err="1">
                <a:latin typeface="+mj-lt"/>
                <a:cs typeface="Calibri"/>
              </a:rPr>
              <a:t>TelephonyManager</a:t>
            </a:r>
            <a:r>
              <a:rPr lang="en-US" sz="1800" b="1" dirty="0">
                <a:latin typeface="+mj-lt"/>
                <a:cs typeface="Calibri"/>
              </a:rPr>
              <a:t>)</a:t>
            </a:r>
            <a:r>
              <a:rPr lang="en-US" sz="1800" b="1" dirty="0" err="1">
                <a:latin typeface="+mj-lt"/>
                <a:cs typeface="Calibri"/>
              </a:rPr>
              <a:t>getSystemService</a:t>
            </a:r>
            <a:r>
              <a:rPr lang="en-US" sz="1800" b="1" dirty="0">
                <a:latin typeface="+mj-lt"/>
                <a:cs typeface="Calibri"/>
              </a:rPr>
              <a:t>(</a:t>
            </a:r>
            <a:r>
              <a:rPr lang="en-US" sz="1800" b="1" dirty="0" err="1">
                <a:latin typeface="+mj-lt"/>
                <a:cs typeface="Calibri"/>
              </a:rPr>
              <a:t>srvcName</a:t>
            </a:r>
            <a:r>
              <a:rPr lang="en-US" sz="1800" b="1" dirty="0" smtClean="0">
                <a:latin typeface="+mj-lt"/>
                <a:cs typeface="Calibri"/>
              </a:rPr>
              <a:t>);</a:t>
            </a:r>
            <a:br>
              <a:rPr lang="en-US" sz="1800" b="1" dirty="0" smtClean="0">
                <a:latin typeface="+mj-lt"/>
                <a:cs typeface="Calibri"/>
              </a:rPr>
            </a:br>
            <a:endParaRPr lang="en-US" sz="1800" b="1" dirty="0">
              <a:latin typeface="+mj-lt"/>
              <a:cs typeface="Calibri"/>
            </a:endParaRPr>
          </a:p>
          <a:p>
            <a:pPr marL="322617" indent="-242855" algn="l" defTabSz="336902">
              <a:spcBef>
                <a:spcPts val="244"/>
              </a:spcBef>
              <a:buFont typeface="Wingdings" charset="2"/>
              <a:buChar char=""/>
              <a:defRPr/>
            </a:pPr>
            <a:r>
              <a:rPr lang="en-US" dirty="0" smtClean="0">
                <a:latin typeface="+mj-lt"/>
                <a:cs typeface="Calibri"/>
              </a:rPr>
              <a:t>Thru </a:t>
            </a:r>
            <a:r>
              <a:rPr lang="en-US" dirty="0">
                <a:latin typeface="+mj-lt"/>
                <a:cs typeface="Calibri"/>
              </a:rPr>
              <a:t>Telephony Manager you can obtain: </a:t>
            </a:r>
            <a:r>
              <a:rPr lang="en-US" dirty="0" smtClean="0">
                <a:latin typeface="+mj-lt"/>
                <a:cs typeface="Calibri"/>
              </a:rPr>
              <a:t/>
            </a:r>
            <a:br>
              <a:rPr lang="en-US" dirty="0" smtClean="0">
                <a:latin typeface="+mj-lt"/>
                <a:cs typeface="Calibri"/>
              </a:rPr>
            </a:br>
            <a:r>
              <a:rPr lang="en-US" dirty="0" smtClean="0">
                <a:latin typeface="+mj-lt"/>
                <a:cs typeface="Calibri"/>
              </a:rPr>
              <a:t>➤ </a:t>
            </a:r>
            <a:r>
              <a:rPr lang="en-US" dirty="0">
                <a:latin typeface="+mj-lt"/>
                <a:cs typeface="Calibri"/>
              </a:rPr>
              <a:t>the phone type (GSM or CDMA), </a:t>
            </a:r>
            <a:r>
              <a:rPr lang="en-US" dirty="0" smtClean="0">
                <a:latin typeface="+mj-lt"/>
                <a:cs typeface="Calibri"/>
              </a:rPr>
              <a:t/>
            </a:r>
            <a:br>
              <a:rPr lang="en-US" dirty="0" smtClean="0">
                <a:latin typeface="+mj-lt"/>
                <a:cs typeface="Calibri"/>
              </a:rPr>
            </a:br>
            <a:r>
              <a:rPr lang="en-US" dirty="0" smtClean="0">
                <a:latin typeface="+mj-lt"/>
                <a:cs typeface="Calibri"/>
              </a:rPr>
              <a:t>➤ </a:t>
            </a:r>
            <a:r>
              <a:rPr lang="en-US" dirty="0">
                <a:latin typeface="+mj-lt"/>
                <a:cs typeface="Calibri"/>
              </a:rPr>
              <a:t>unique ID (IMEI or MEID), </a:t>
            </a:r>
            <a:r>
              <a:rPr lang="en-US" dirty="0" smtClean="0">
                <a:latin typeface="+mj-lt"/>
                <a:cs typeface="Calibri"/>
              </a:rPr>
              <a:t/>
            </a:r>
            <a:br>
              <a:rPr lang="en-US" dirty="0" smtClean="0">
                <a:latin typeface="+mj-lt"/>
                <a:cs typeface="Calibri"/>
              </a:rPr>
            </a:br>
            <a:r>
              <a:rPr lang="en-US" dirty="0" smtClean="0">
                <a:latin typeface="+mj-lt"/>
                <a:cs typeface="Calibri"/>
              </a:rPr>
              <a:t>➤ </a:t>
            </a:r>
            <a:r>
              <a:rPr lang="en-US" dirty="0">
                <a:latin typeface="+mj-lt"/>
                <a:cs typeface="Calibri"/>
              </a:rPr>
              <a:t>software version, </a:t>
            </a:r>
            <a:r>
              <a:rPr lang="en-US" dirty="0" smtClean="0">
                <a:latin typeface="+mj-lt"/>
                <a:cs typeface="Calibri"/>
              </a:rPr>
              <a:t/>
            </a:r>
            <a:br>
              <a:rPr lang="en-US" dirty="0" smtClean="0">
                <a:latin typeface="+mj-lt"/>
                <a:cs typeface="Calibri"/>
              </a:rPr>
            </a:br>
            <a:r>
              <a:rPr lang="en-US" dirty="0" smtClean="0">
                <a:latin typeface="+mj-lt"/>
                <a:cs typeface="Calibri"/>
              </a:rPr>
              <a:t>➤ </a:t>
            </a:r>
            <a:r>
              <a:rPr lang="en-US" dirty="0">
                <a:latin typeface="+mj-lt"/>
                <a:cs typeface="Calibri"/>
              </a:rPr>
              <a:t>number.</a:t>
            </a:r>
          </a:p>
          <a:p>
            <a:pPr marL="322617" indent="-242855" algn="l" defTabSz="336902">
              <a:spcBef>
                <a:spcPts val="244"/>
              </a:spcBef>
              <a:buFont typeface="Wingdings" charset="2"/>
              <a:buChar char=""/>
              <a:defRPr/>
            </a:pPr>
            <a:r>
              <a:rPr lang="en-US" dirty="0" smtClean="0">
                <a:latin typeface="+mj-lt"/>
                <a:cs typeface="Calibri"/>
              </a:rPr>
              <a:t>Requires </a:t>
            </a:r>
            <a:r>
              <a:rPr lang="en-US" dirty="0">
                <a:latin typeface="+mj-lt"/>
                <a:cs typeface="Calibri"/>
              </a:rPr>
              <a:t>the READ_PHONE_STATE uses-permission be included in the application manifest.</a:t>
            </a:r>
          </a:p>
          <a:p>
            <a:pPr marL="79762" indent="0" algn="l" defTabSz="336902">
              <a:spcBef>
                <a:spcPts val="244"/>
              </a:spcBef>
              <a:buNone/>
              <a:defRPr/>
            </a:pPr>
            <a:r>
              <a:rPr lang="en-US" sz="1800" b="1" dirty="0">
                <a:latin typeface="+mj-lt"/>
                <a:cs typeface="Calibri"/>
              </a:rPr>
              <a:t>&lt;</a:t>
            </a:r>
            <a:r>
              <a:rPr lang="en-US" sz="1800" b="1" dirty="0" smtClean="0">
                <a:latin typeface="+mj-lt"/>
                <a:cs typeface="Calibri"/>
              </a:rPr>
              <a:t>uses-permission </a:t>
            </a:r>
            <a:r>
              <a:rPr lang="en-US" sz="1800" b="1" dirty="0" err="1" smtClean="0">
                <a:latin typeface="+mj-lt"/>
                <a:cs typeface="Calibri"/>
              </a:rPr>
              <a:t>android:name</a:t>
            </a:r>
            <a:r>
              <a:rPr lang="en-US" sz="1800" b="1" dirty="0">
                <a:latin typeface="+mj-lt"/>
                <a:cs typeface="Calibri"/>
              </a:rPr>
              <a:t>="</a:t>
            </a:r>
            <a:r>
              <a:rPr lang="en-US" sz="1800" b="1" dirty="0" err="1">
                <a:latin typeface="+mj-lt"/>
                <a:cs typeface="Calibri"/>
              </a:rPr>
              <a:t>android.permission.READ_PHONE_STATE</a:t>
            </a:r>
            <a:r>
              <a:rPr lang="en-US" sz="1800" b="1" dirty="0">
                <a:latin typeface="+mj-lt"/>
                <a:cs typeface="Calibri"/>
              </a:rPr>
              <a:t>"/&gt;</a:t>
            </a:r>
          </a:p>
        </p:txBody>
      </p:sp>
      <p:sp>
        <p:nvSpPr>
          <p:cNvPr id="4" name="Slide Number Placeholder 3"/>
          <p:cNvSpPr>
            <a:spLocks noGrp="1"/>
          </p:cNvSpPr>
          <p:nvPr>
            <p:ph type="sldNum" sz="quarter" idx="12"/>
          </p:nvPr>
        </p:nvSpPr>
        <p:spPr/>
        <p:txBody>
          <a:bodyPr/>
          <a:lstStyle/>
          <a:p>
            <a:fld id="{5D1521BE-31EE-4AC9-ADDD-C715BAA25349}" type="slidenum">
              <a:rPr lang="en-US" smtClean="0"/>
              <a:pPr/>
              <a:t>106</a:t>
            </a:fld>
            <a:endParaRPr lang="en-US"/>
          </a:p>
        </p:txBody>
      </p:sp>
      <p:grpSp>
        <p:nvGrpSpPr>
          <p:cNvPr id="6" name="object 3"/>
          <p:cNvGrpSpPr/>
          <p:nvPr/>
        </p:nvGrpSpPr>
        <p:grpSpPr>
          <a:xfrm>
            <a:off x="457200" y="1124744"/>
            <a:ext cx="8623228" cy="5472608"/>
            <a:chOff x="1068781" y="1268755"/>
            <a:chExt cx="7176134" cy="5153025"/>
          </a:xfrm>
        </p:grpSpPr>
        <p:pic>
          <p:nvPicPr>
            <p:cNvPr id="7" name="object 4"/>
            <p:cNvPicPr/>
            <p:nvPr/>
          </p:nvPicPr>
          <p:blipFill>
            <a:blip r:embed="rId3" cstate="print"/>
            <a:stretch>
              <a:fillRect/>
            </a:stretch>
          </p:blipFill>
          <p:spPr>
            <a:xfrm>
              <a:off x="1068781" y="1268755"/>
              <a:ext cx="7175627" cy="5152771"/>
            </a:xfrm>
            <a:prstGeom prst="rect">
              <a:avLst/>
            </a:prstGeom>
          </p:spPr>
        </p:pic>
        <p:pic>
          <p:nvPicPr>
            <p:cNvPr id="8" name="object 5"/>
            <p:cNvPicPr/>
            <p:nvPr/>
          </p:nvPicPr>
          <p:blipFill>
            <a:blip r:embed="rId4" cstate="print"/>
            <a:stretch>
              <a:fillRect/>
            </a:stretch>
          </p:blipFill>
          <p:spPr>
            <a:xfrm>
              <a:off x="1322069" y="2963037"/>
              <a:ext cx="1008126" cy="288036"/>
            </a:xfrm>
            <a:prstGeom prst="rect">
              <a:avLst/>
            </a:prstGeom>
          </p:spPr>
        </p:pic>
      </p:grpSp>
    </p:spTree>
    <p:extLst>
      <p:ext uri="{BB962C8B-B14F-4D97-AF65-F5344CB8AC3E}">
        <p14:creationId xmlns="" xmlns:p14="http://schemas.microsoft.com/office/powerpoint/2010/main" val="423045095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89331"/>
            <a:ext cx="4423410" cy="513715"/>
          </a:xfrm>
          <a:prstGeom prst="rect">
            <a:avLst/>
          </a:prstGeom>
        </p:spPr>
        <p:txBody>
          <a:bodyPr vert="horz" wrap="square" lIns="0" tIns="13335" rIns="0" bIns="0" rtlCol="0">
            <a:spAutoFit/>
          </a:bodyPr>
          <a:lstStyle/>
          <a:p>
            <a:pPr marL="12700">
              <a:lnSpc>
                <a:spcPct val="100000"/>
              </a:lnSpc>
              <a:spcBef>
                <a:spcPts val="105"/>
              </a:spcBef>
            </a:pPr>
            <a:r>
              <a:rPr sz="3200" dirty="0"/>
              <a:t>Reading</a:t>
            </a:r>
            <a:r>
              <a:rPr sz="3200" spc="-70" dirty="0"/>
              <a:t> </a:t>
            </a:r>
            <a:r>
              <a:rPr sz="3200" dirty="0"/>
              <a:t>Phone</a:t>
            </a:r>
            <a:r>
              <a:rPr sz="3200" spc="-80" dirty="0"/>
              <a:t> </a:t>
            </a:r>
            <a:r>
              <a:rPr sz="3200" dirty="0"/>
              <a:t>Details</a:t>
            </a:r>
            <a:endParaRPr sz="3200"/>
          </a:p>
        </p:txBody>
      </p:sp>
      <p:sp>
        <p:nvSpPr>
          <p:cNvPr id="3" name="object 3"/>
          <p:cNvSpPr/>
          <p:nvPr/>
        </p:nvSpPr>
        <p:spPr>
          <a:xfrm>
            <a:off x="755472" y="1307642"/>
            <a:ext cx="7705090" cy="5144770"/>
          </a:xfrm>
          <a:custGeom>
            <a:avLst/>
            <a:gdLst/>
            <a:ahLst/>
            <a:cxnLst/>
            <a:rect l="l" t="t" r="r" b="b"/>
            <a:pathLst>
              <a:path w="7705090" h="5144770">
                <a:moveTo>
                  <a:pt x="7704835" y="0"/>
                </a:moveTo>
                <a:lnTo>
                  <a:pt x="0" y="0"/>
                </a:lnTo>
                <a:lnTo>
                  <a:pt x="0" y="5144516"/>
                </a:lnTo>
                <a:lnTo>
                  <a:pt x="7704835" y="5144516"/>
                </a:lnTo>
                <a:lnTo>
                  <a:pt x="7704835" y="0"/>
                </a:lnTo>
                <a:close/>
              </a:path>
            </a:pathLst>
          </a:custGeom>
          <a:solidFill>
            <a:srgbClr val="DFDFDF"/>
          </a:solidFill>
        </p:spPr>
        <p:txBody>
          <a:bodyPr wrap="square" lIns="0" tIns="0" rIns="0" bIns="0" rtlCol="0"/>
          <a:lstStyle/>
          <a:p>
            <a:endParaRPr/>
          </a:p>
        </p:txBody>
      </p:sp>
      <p:sp>
        <p:nvSpPr>
          <p:cNvPr id="4" name="object 4"/>
          <p:cNvSpPr txBox="1"/>
          <p:nvPr/>
        </p:nvSpPr>
        <p:spPr>
          <a:xfrm>
            <a:off x="913587" y="1336293"/>
            <a:ext cx="6586855" cy="5116195"/>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86700"/>
                </a:solidFill>
                <a:latin typeface="Arial MT"/>
                <a:cs typeface="Arial MT"/>
              </a:rPr>
              <a:t>//</a:t>
            </a:r>
            <a:r>
              <a:rPr sz="1600" spc="5" dirty="0">
                <a:solidFill>
                  <a:srgbClr val="086700"/>
                </a:solidFill>
                <a:latin typeface="Arial MT"/>
                <a:cs typeface="Arial MT"/>
              </a:rPr>
              <a:t> </a:t>
            </a:r>
            <a:r>
              <a:rPr sz="1600" spc="-10" dirty="0">
                <a:solidFill>
                  <a:srgbClr val="086700"/>
                </a:solidFill>
                <a:latin typeface="Arial MT"/>
                <a:cs typeface="Arial MT"/>
              </a:rPr>
              <a:t>Read</a:t>
            </a:r>
            <a:r>
              <a:rPr sz="1600" spc="-15" dirty="0">
                <a:solidFill>
                  <a:srgbClr val="086700"/>
                </a:solidFill>
                <a:latin typeface="Arial MT"/>
                <a:cs typeface="Arial MT"/>
              </a:rPr>
              <a:t> </a:t>
            </a:r>
            <a:r>
              <a:rPr sz="1600" spc="-5" dirty="0">
                <a:solidFill>
                  <a:srgbClr val="086700"/>
                </a:solidFill>
                <a:latin typeface="Arial MT"/>
                <a:cs typeface="Arial MT"/>
              </a:rPr>
              <a:t>the</a:t>
            </a:r>
            <a:r>
              <a:rPr sz="1600" spc="5" dirty="0">
                <a:solidFill>
                  <a:srgbClr val="086700"/>
                </a:solidFill>
                <a:latin typeface="Arial MT"/>
                <a:cs typeface="Arial MT"/>
              </a:rPr>
              <a:t> </a:t>
            </a:r>
            <a:r>
              <a:rPr sz="1600" spc="-10" dirty="0">
                <a:solidFill>
                  <a:srgbClr val="086700"/>
                </a:solidFill>
                <a:latin typeface="Arial MT"/>
                <a:cs typeface="Arial MT"/>
              </a:rPr>
              <a:t>phone’s</a:t>
            </a:r>
            <a:r>
              <a:rPr sz="1600" spc="-25" dirty="0">
                <a:solidFill>
                  <a:srgbClr val="086700"/>
                </a:solidFill>
                <a:latin typeface="Arial MT"/>
                <a:cs typeface="Arial MT"/>
              </a:rPr>
              <a:t> </a:t>
            </a:r>
            <a:r>
              <a:rPr sz="1600" spc="-10" dirty="0">
                <a:solidFill>
                  <a:srgbClr val="086700"/>
                </a:solidFill>
                <a:latin typeface="Arial MT"/>
                <a:cs typeface="Arial MT"/>
              </a:rPr>
              <a:t>type</a:t>
            </a:r>
            <a:endParaRPr sz="1600" dirty="0">
              <a:latin typeface="Arial MT"/>
              <a:cs typeface="Arial MT"/>
            </a:endParaRPr>
          </a:p>
          <a:p>
            <a:pPr marL="12700" marR="1664970">
              <a:lnSpc>
                <a:spcPct val="100000"/>
              </a:lnSpc>
              <a:tabLst>
                <a:tab pos="1693545" algn="l"/>
              </a:tabLst>
            </a:pPr>
            <a:r>
              <a:rPr sz="1600" spc="-5" dirty="0">
                <a:latin typeface="Arial MT"/>
                <a:cs typeface="Arial MT"/>
              </a:rPr>
              <a:t>int</a:t>
            </a:r>
            <a:r>
              <a:rPr sz="1600" spc="10" dirty="0">
                <a:latin typeface="Arial MT"/>
                <a:cs typeface="Arial MT"/>
              </a:rPr>
              <a:t> </a:t>
            </a:r>
            <a:r>
              <a:rPr sz="1600" spc="-5" dirty="0">
                <a:latin typeface="Arial MT"/>
                <a:cs typeface="Arial MT"/>
              </a:rPr>
              <a:t>phone</a:t>
            </a:r>
            <a:r>
              <a:rPr sz="1600" spc="-90" dirty="0">
                <a:latin typeface="Arial MT"/>
                <a:cs typeface="Arial MT"/>
              </a:rPr>
              <a:t>T</a:t>
            </a:r>
            <a:r>
              <a:rPr sz="1600" spc="-25" dirty="0">
                <a:latin typeface="Arial MT"/>
                <a:cs typeface="Arial MT"/>
              </a:rPr>
              <a:t>y</a:t>
            </a:r>
            <a:r>
              <a:rPr sz="1600" spc="-5" dirty="0">
                <a:latin typeface="Arial MT"/>
                <a:cs typeface="Arial MT"/>
              </a:rPr>
              <a:t>pe</a:t>
            </a:r>
            <a:r>
              <a:rPr sz="1600" spc="15" dirty="0">
                <a:latin typeface="Arial MT"/>
                <a:cs typeface="Arial MT"/>
              </a:rPr>
              <a:t> </a:t>
            </a:r>
            <a:r>
              <a:rPr sz="1600" spc="-5" dirty="0">
                <a:latin typeface="Arial MT"/>
                <a:cs typeface="Arial MT"/>
              </a:rPr>
              <a:t>=</a:t>
            </a:r>
            <a:r>
              <a:rPr sz="1600" dirty="0">
                <a:latin typeface="Arial MT"/>
                <a:cs typeface="Arial MT"/>
              </a:rPr>
              <a:t>	</a:t>
            </a:r>
            <a:r>
              <a:rPr sz="1600" spc="-5" dirty="0">
                <a:latin typeface="Arial MT"/>
                <a:cs typeface="Arial MT"/>
              </a:rPr>
              <a:t>telephon</a:t>
            </a:r>
            <a:r>
              <a:rPr sz="1600" spc="-20" dirty="0">
                <a:latin typeface="Arial MT"/>
                <a:cs typeface="Arial MT"/>
              </a:rPr>
              <a:t>y</a:t>
            </a:r>
            <a:r>
              <a:rPr sz="1600" spc="-5" dirty="0">
                <a:latin typeface="Arial MT"/>
                <a:cs typeface="Arial MT"/>
              </a:rPr>
              <a:t>Manage</a:t>
            </a:r>
            <a:r>
              <a:rPr sz="1600" spc="-95" dirty="0">
                <a:latin typeface="Arial MT"/>
                <a:cs typeface="Arial MT"/>
              </a:rPr>
              <a:t>r</a:t>
            </a:r>
            <a:r>
              <a:rPr sz="1600" spc="-5" dirty="0">
                <a:latin typeface="Arial MT"/>
                <a:cs typeface="Arial MT"/>
              </a:rPr>
              <a:t>.getPhone</a:t>
            </a:r>
            <a:r>
              <a:rPr sz="1600" spc="-90" dirty="0">
                <a:latin typeface="Arial MT"/>
                <a:cs typeface="Arial MT"/>
              </a:rPr>
              <a:t>T</a:t>
            </a:r>
            <a:r>
              <a:rPr sz="1600" spc="-25" dirty="0">
                <a:latin typeface="Arial MT"/>
                <a:cs typeface="Arial MT"/>
              </a:rPr>
              <a:t>y</a:t>
            </a:r>
            <a:r>
              <a:rPr sz="1600" spc="-5" dirty="0">
                <a:latin typeface="Arial MT"/>
                <a:cs typeface="Arial MT"/>
              </a:rPr>
              <a:t>p</a:t>
            </a:r>
            <a:r>
              <a:rPr sz="1600" dirty="0">
                <a:latin typeface="Arial MT"/>
                <a:cs typeface="Arial MT"/>
              </a:rPr>
              <a:t>e</a:t>
            </a:r>
            <a:r>
              <a:rPr sz="1600" spc="-10" dirty="0">
                <a:latin typeface="Arial MT"/>
                <a:cs typeface="Arial MT"/>
              </a:rPr>
              <a:t>();  </a:t>
            </a:r>
            <a:r>
              <a:rPr sz="1600" spc="-5" dirty="0">
                <a:latin typeface="Arial MT"/>
                <a:cs typeface="Arial MT"/>
              </a:rPr>
              <a:t>switch</a:t>
            </a:r>
            <a:r>
              <a:rPr sz="1600" spc="10" dirty="0">
                <a:latin typeface="Arial MT"/>
                <a:cs typeface="Arial MT"/>
              </a:rPr>
              <a:t> </a:t>
            </a:r>
            <a:r>
              <a:rPr sz="1600" spc="-15" dirty="0">
                <a:latin typeface="Arial MT"/>
                <a:cs typeface="Arial MT"/>
              </a:rPr>
              <a:t>(phoneType)</a:t>
            </a:r>
            <a:r>
              <a:rPr sz="1600" spc="30" dirty="0">
                <a:latin typeface="Arial MT"/>
                <a:cs typeface="Arial MT"/>
              </a:rPr>
              <a:t> </a:t>
            </a:r>
            <a:r>
              <a:rPr sz="1600" spc="-5" dirty="0">
                <a:latin typeface="Arial MT"/>
                <a:cs typeface="Arial MT"/>
              </a:rPr>
              <a:t>{</a:t>
            </a:r>
            <a:endParaRPr sz="1600" dirty="0">
              <a:latin typeface="Arial MT"/>
              <a:cs typeface="Arial MT"/>
            </a:endParaRPr>
          </a:p>
          <a:p>
            <a:pPr marL="756285" marR="307975" indent="-401320">
              <a:lnSpc>
                <a:spcPct val="100000"/>
              </a:lnSpc>
            </a:pPr>
            <a:r>
              <a:rPr sz="1600" spc="-5" dirty="0">
                <a:latin typeface="Arial MT"/>
                <a:cs typeface="Arial MT"/>
              </a:rPr>
              <a:t>case</a:t>
            </a:r>
            <a:r>
              <a:rPr sz="1600" spc="25" dirty="0">
                <a:latin typeface="Arial MT"/>
                <a:cs typeface="Arial MT"/>
              </a:rPr>
              <a:t> </a:t>
            </a:r>
            <a:r>
              <a:rPr sz="1600" spc="-15" dirty="0">
                <a:latin typeface="Arial MT"/>
                <a:cs typeface="Arial MT"/>
              </a:rPr>
              <a:t>(TelephonyManager.PHONE_TYPE_CDMA):</a:t>
            </a:r>
            <a:r>
              <a:rPr sz="1600" spc="80" dirty="0">
                <a:latin typeface="Arial MT"/>
                <a:cs typeface="Arial MT"/>
              </a:rPr>
              <a:t> </a:t>
            </a:r>
            <a:r>
              <a:rPr sz="1600" spc="-5" dirty="0">
                <a:solidFill>
                  <a:srgbClr val="086700"/>
                </a:solidFill>
                <a:latin typeface="Arial MT"/>
                <a:cs typeface="Arial MT"/>
              </a:rPr>
              <a:t>//do</a:t>
            </a:r>
            <a:r>
              <a:rPr sz="1600" spc="50" dirty="0">
                <a:solidFill>
                  <a:srgbClr val="086700"/>
                </a:solidFill>
                <a:latin typeface="Arial MT"/>
                <a:cs typeface="Arial MT"/>
              </a:rPr>
              <a:t> </a:t>
            </a:r>
            <a:r>
              <a:rPr sz="1600" spc="-5" dirty="0">
                <a:solidFill>
                  <a:srgbClr val="086700"/>
                </a:solidFill>
                <a:latin typeface="Arial MT"/>
                <a:cs typeface="Arial MT"/>
              </a:rPr>
              <a:t>something </a:t>
            </a:r>
            <a:r>
              <a:rPr sz="1600" spc="-430" dirty="0">
                <a:solidFill>
                  <a:srgbClr val="086700"/>
                </a:solidFill>
                <a:latin typeface="Arial MT"/>
                <a:cs typeface="Arial MT"/>
              </a:rPr>
              <a:t> </a:t>
            </a:r>
            <a:r>
              <a:rPr sz="1600" spc="-5" dirty="0">
                <a:latin typeface="Arial MT"/>
                <a:cs typeface="Arial MT"/>
              </a:rPr>
              <a:t>break;</a:t>
            </a:r>
            <a:endParaRPr sz="1600" dirty="0">
              <a:latin typeface="Arial MT"/>
              <a:cs typeface="Arial MT"/>
            </a:endParaRPr>
          </a:p>
          <a:p>
            <a:pPr marL="756285" marR="328295" indent="-401320">
              <a:lnSpc>
                <a:spcPct val="100000"/>
              </a:lnSpc>
            </a:pPr>
            <a:r>
              <a:rPr sz="1600" spc="-5" dirty="0">
                <a:latin typeface="Arial MT"/>
                <a:cs typeface="Arial MT"/>
              </a:rPr>
              <a:t>case</a:t>
            </a:r>
            <a:r>
              <a:rPr sz="1600" spc="10" dirty="0">
                <a:latin typeface="Arial MT"/>
                <a:cs typeface="Arial MT"/>
              </a:rPr>
              <a:t> </a:t>
            </a:r>
            <a:r>
              <a:rPr sz="1600" spc="-15" dirty="0">
                <a:latin typeface="Arial MT"/>
                <a:cs typeface="Arial MT"/>
              </a:rPr>
              <a:t>(TelephonyManager.PHONE_TYPE_GSM)</a:t>
            </a:r>
            <a:r>
              <a:rPr sz="1600" spc="70" dirty="0">
                <a:latin typeface="Arial MT"/>
                <a:cs typeface="Arial MT"/>
              </a:rPr>
              <a:t> </a:t>
            </a:r>
            <a:r>
              <a:rPr sz="1600" spc="-5" dirty="0">
                <a:latin typeface="Arial MT"/>
                <a:cs typeface="Arial MT"/>
              </a:rPr>
              <a:t>:</a:t>
            </a:r>
            <a:r>
              <a:rPr sz="1600" spc="65" dirty="0">
                <a:latin typeface="Arial MT"/>
                <a:cs typeface="Arial MT"/>
              </a:rPr>
              <a:t> </a:t>
            </a:r>
            <a:r>
              <a:rPr sz="1600" spc="-5" dirty="0">
                <a:solidFill>
                  <a:srgbClr val="086700"/>
                </a:solidFill>
                <a:latin typeface="Arial MT"/>
                <a:cs typeface="Arial MT"/>
              </a:rPr>
              <a:t>//do</a:t>
            </a:r>
            <a:r>
              <a:rPr sz="1600" spc="25" dirty="0">
                <a:solidFill>
                  <a:srgbClr val="086700"/>
                </a:solidFill>
                <a:latin typeface="Arial MT"/>
                <a:cs typeface="Arial MT"/>
              </a:rPr>
              <a:t> </a:t>
            </a:r>
            <a:r>
              <a:rPr sz="1600" spc="-5" dirty="0">
                <a:solidFill>
                  <a:srgbClr val="086700"/>
                </a:solidFill>
                <a:latin typeface="Arial MT"/>
                <a:cs typeface="Arial MT"/>
              </a:rPr>
              <a:t>something </a:t>
            </a:r>
            <a:r>
              <a:rPr sz="1600" spc="-430" dirty="0">
                <a:solidFill>
                  <a:srgbClr val="086700"/>
                </a:solidFill>
                <a:latin typeface="Arial MT"/>
                <a:cs typeface="Arial MT"/>
              </a:rPr>
              <a:t> </a:t>
            </a:r>
            <a:r>
              <a:rPr sz="1600" spc="-5" dirty="0">
                <a:latin typeface="Arial MT"/>
                <a:cs typeface="Arial MT"/>
              </a:rPr>
              <a:t>break;</a:t>
            </a:r>
            <a:endParaRPr sz="1600" dirty="0">
              <a:latin typeface="Arial MT"/>
              <a:cs typeface="Arial MT"/>
            </a:endParaRPr>
          </a:p>
          <a:p>
            <a:pPr marL="756285" marR="318770" indent="-401320">
              <a:lnSpc>
                <a:spcPct val="100000"/>
              </a:lnSpc>
            </a:pPr>
            <a:r>
              <a:rPr sz="1600" spc="-5" dirty="0">
                <a:latin typeface="Arial MT"/>
                <a:cs typeface="Arial MT"/>
              </a:rPr>
              <a:t>case</a:t>
            </a:r>
            <a:r>
              <a:rPr sz="1600" spc="25" dirty="0">
                <a:latin typeface="Arial MT"/>
                <a:cs typeface="Arial MT"/>
              </a:rPr>
              <a:t> </a:t>
            </a:r>
            <a:r>
              <a:rPr sz="1600" spc="-15" dirty="0">
                <a:latin typeface="Arial MT"/>
                <a:cs typeface="Arial MT"/>
              </a:rPr>
              <a:t>(TelephonyManager.PHONE_TYPE_NONE):</a:t>
            </a:r>
            <a:r>
              <a:rPr sz="1600" spc="90" dirty="0">
                <a:latin typeface="Arial MT"/>
                <a:cs typeface="Arial MT"/>
              </a:rPr>
              <a:t> </a:t>
            </a:r>
            <a:r>
              <a:rPr sz="1600" spc="-5" dirty="0">
                <a:solidFill>
                  <a:srgbClr val="086700"/>
                </a:solidFill>
                <a:latin typeface="Arial MT"/>
                <a:cs typeface="Arial MT"/>
              </a:rPr>
              <a:t>//do</a:t>
            </a:r>
            <a:r>
              <a:rPr sz="1600" spc="45" dirty="0">
                <a:solidFill>
                  <a:srgbClr val="086700"/>
                </a:solidFill>
                <a:latin typeface="Arial MT"/>
                <a:cs typeface="Arial MT"/>
              </a:rPr>
              <a:t> </a:t>
            </a:r>
            <a:r>
              <a:rPr sz="1600" spc="-5" dirty="0">
                <a:solidFill>
                  <a:srgbClr val="086700"/>
                </a:solidFill>
                <a:latin typeface="Arial MT"/>
                <a:cs typeface="Arial MT"/>
              </a:rPr>
              <a:t>something </a:t>
            </a:r>
            <a:r>
              <a:rPr sz="1600" spc="-430" dirty="0">
                <a:solidFill>
                  <a:srgbClr val="086700"/>
                </a:solidFill>
                <a:latin typeface="Arial MT"/>
                <a:cs typeface="Arial MT"/>
              </a:rPr>
              <a:t> </a:t>
            </a:r>
            <a:r>
              <a:rPr sz="1600" spc="-5" dirty="0">
                <a:latin typeface="Arial MT"/>
                <a:cs typeface="Arial MT"/>
              </a:rPr>
              <a:t>break;</a:t>
            </a:r>
            <a:endParaRPr sz="1600" dirty="0">
              <a:latin typeface="Arial MT"/>
              <a:cs typeface="Arial MT"/>
            </a:endParaRPr>
          </a:p>
          <a:p>
            <a:pPr marL="355600">
              <a:lnSpc>
                <a:spcPct val="100000"/>
              </a:lnSpc>
              <a:spcBef>
                <a:spcPts val="5"/>
              </a:spcBef>
            </a:pPr>
            <a:r>
              <a:rPr sz="1600" spc="-5" dirty="0">
                <a:latin typeface="Arial MT"/>
                <a:cs typeface="Arial MT"/>
              </a:rPr>
              <a:t>default:</a:t>
            </a:r>
            <a:endParaRPr sz="1600" dirty="0">
              <a:latin typeface="Arial MT"/>
              <a:cs typeface="Arial MT"/>
            </a:endParaRPr>
          </a:p>
          <a:p>
            <a:pPr marL="756285">
              <a:lnSpc>
                <a:spcPct val="100000"/>
              </a:lnSpc>
            </a:pPr>
            <a:r>
              <a:rPr sz="1600" spc="-5" dirty="0">
                <a:latin typeface="Arial MT"/>
                <a:cs typeface="Arial MT"/>
              </a:rPr>
              <a:t>break;</a:t>
            </a:r>
            <a:endParaRPr sz="1600" dirty="0">
              <a:latin typeface="Arial MT"/>
              <a:cs typeface="Arial MT"/>
            </a:endParaRPr>
          </a:p>
          <a:p>
            <a:pPr marL="12700">
              <a:lnSpc>
                <a:spcPct val="100000"/>
              </a:lnSpc>
            </a:pPr>
            <a:r>
              <a:rPr sz="1600" spc="-5" dirty="0">
                <a:latin typeface="Arial MT"/>
                <a:cs typeface="Arial MT"/>
              </a:rPr>
              <a:t>}</a:t>
            </a:r>
            <a:endParaRPr sz="1600" dirty="0">
              <a:latin typeface="Arial MT"/>
              <a:cs typeface="Arial MT"/>
            </a:endParaRPr>
          </a:p>
          <a:p>
            <a:pPr marL="12700">
              <a:lnSpc>
                <a:spcPct val="100000"/>
              </a:lnSpc>
              <a:spcBef>
                <a:spcPts val="1200"/>
              </a:spcBef>
            </a:pPr>
            <a:r>
              <a:rPr sz="1600" spc="-5" dirty="0">
                <a:solidFill>
                  <a:srgbClr val="086700"/>
                </a:solidFill>
                <a:latin typeface="Arial MT"/>
                <a:cs typeface="Arial MT"/>
              </a:rPr>
              <a:t>//</a:t>
            </a:r>
            <a:r>
              <a:rPr sz="1600" spc="25" dirty="0">
                <a:solidFill>
                  <a:srgbClr val="086700"/>
                </a:solidFill>
                <a:latin typeface="Arial MT"/>
                <a:cs typeface="Arial MT"/>
              </a:rPr>
              <a:t> </a:t>
            </a:r>
            <a:r>
              <a:rPr sz="1600" spc="-5" dirty="0">
                <a:solidFill>
                  <a:srgbClr val="086700"/>
                </a:solidFill>
                <a:latin typeface="Arial MT"/>
                <a:cs typeface="Arial MT"/>
              </a:rPr>
              <a:t>--</a:t>
            </a:r>
            <a:r>
              <a:rPr sz="1600" dirty="0">
                <a:solidFill>
                  <a:srgbClr val="086700"/>
                </a:solidFill>
                <a:latin typeface="Arial MT"/>
                <a:cs typeface="Arial MT"/>
              </a:rPr>
              <a:t> </a:t>
            </a:r>
            <a:r>
              <a:rPr sz="1600" spc="-5" dirty="0">
                <a:solidFill>
                  <a:srgbClr val="086700"/>
                </a:solidFill>
                <a:latin typeface="Arial MT"/>
                <a:cs typeface="Arial MT"/>
              </a:rPr>
              <a:t>These</a:t>
            </a:r>
            <a:r>
              <a:rPr sz="1600" spc="5" dirty="0">
                <a:solidFill>
                  <a:srgbClr val="086700"/>
                </a:solidFill>
                <a:latin typeface="Arial MT"/>
                <a:cs typeface="Arial MT"/>
              </a:rPr>
              <a:t> </a:t>
            </a:r>
            <a:r>
              <a:rPr sz="1600" spc="-5" dirty="0">
                <a:solidFill>
                  <a:srgbClr val="086700"/>
                </a:solidFill>
                <a:latin typeface="Arial MT"/>
                <a:cs typeface="Arial MT"/>
              </a:rPr>
              <a:t>require</a:t>
            </a:r>
            <a:r>
              <a:rPr sz="1600" spc="15" dirty="0">
                <a:solidFill>
                  <a:srgbClr val="086700"/>
                </a:solidFill>
                <a:latin typeface="Arial MT"/>
                <a:cs typeface="Arial MT"/>
              </a:rPr>
              <a:t> </a:t>
            </a:r>
            <a:r>
              <a:rPr sz="1600" spc="-20" dirty="0">
                <a:solidFill>
                  <a:srgbClr val="086700"/>
                </a:solidFill>
                <a:latin typeface="Arial MT"/>
                <a:cs typeface="Arial MT"/>
              </a:rPr>
              <a:t>READ_PHONE_STATE</a:t>
            </a:r>
            <a:r>
              <a:rPr sz="1600" spc="-15" dirty="0">
                <a:solidFill>
                  <a:srgbClr val="086700"/>
                </a:solidFill>
                <a:latin typeface="Arial MT"/>
                <a:cs typeface="Arial MT"/>
              </a:rPr>
              <a:t> </a:t>
            </a:r>
            <a:r>
              <a:rPr sz="1600" spc="-5" dirty="0">
                <a:solidFill>
                  <a:srgbClr val="086700"/>
                </a:solidFill>
                <a:latin typeface="Arial MT"/>
                <a:cs typeface="Arial MT"/>
              </a:rPr>
              <a:t>uses-permission</a:t>
            </a:r>
            <a:r>
              <a:rPr sz="1600" spc="10" dirty="0">
                <a:solidFill>
                  <a:srgbClr val="086700"/>
                </a:solidFill>
                <a:latin typeface="Arial MT"/>
                <a:cs typeface="Arial MT"/>
              </a:rPr>
              <a:t> </a:t>
            </a:r>
            <a:r>
              <a:rPr sz="1600" spc="-10" dirty="0">
                <a:solidFill>
                  <a:srgbClr val="086700"/>
                </a:solidFill>
                <a:latin typeface="Arial MT"/>
                <a:cs typeface="Arial MT"/>
              </a:rPr>
              <a:t>--</a:t>
            </a:r>
            <a:endParaRPr sz="1600" dirty="0">
              <a:latin typeface="Arial MT"/>
              <a:cs typeface="Arial MT"/>
            </a:endParaRPr>
          </a:p>
          <a:p>
            <a:pPr marL="12700" marR="2001520">
              <a:lnSpc>
                <a:spcPct val="100000"/>
              </a:lnSpc>
            </a:pPr>
            <a:r>
              <a:rPr sz="1600" spc="-5" dirty="0">
                <a:solidFill>
                  <a:srgbClr val="086700"/>
                </a:solidFill>
                <a:latin typeface="Arial MT"/>
                <a:cs typeface="Arial MT"/>
              </a:rPr>
              <a:t>//</a:t>
            </a:r>
            <a:r>
              <a:rPr sz="1600" spc="35" dirty="0">
                <a:solidFill>
                  <a:srgbClr val="086700"/>
                </a:solidFill>
                <a:latin typeface="Arial MT"/>
                <a:cs typeface="Arial MT"/>
              </a:rPr>
              <a:t> </a:t>
            </a:r>
            <a:r>
              <a:rPr sz="1600" spc="-10" dirty="0">
                <a:solidFill>
                  <a:srgbClr val="086700"/>
                </a:solidFill>
                <a:latin typeface="Arial MT"/>
                <a:cs typeface="Arial MT"/>
              </a:rPr>
              <a:t>Read</a:t>
            </a:r>
            <a:r>
              <a:rPr sz="1600" spc="15" dirty="0">
                <a:solidFill>
                  <a:srgbClr val="086700"/>
                </a:solidFill>
                <a:latin typeface="Arial MT"/>
                <a:cs typeface="Arial MT"/>
              </a:rPr>
              <a:t> </a:t>
            </a:r>
            <a:r>
              <a:rPr sz="1600" spc="-5" dirty="0">
                <a:solidFill>
                  <a:srgbClr val="086700"/>
                </a:solidFill>
                <a:latin typeface="Arial MT"/>
                <a:cs typeface="Arial MT"/>
              </a:rPr>
              <a:t>the</a:t>
            </a:r>
            <a:r>
              <a:rPr sz="1600" spc="25" dirty="0">
                <a:solidFill>
                  <a:srgbClr val="086700"/>
                </a:solidFill>
                <a:latin typeface="Arial MT"/>
                <a:cs typeface="Arial MT"/>
              </a:rPr>
              <a:t> </a:t>
            </a:r>
            <a:r>
              <a:rPr sz="1600" spc="-5" dirty="0">
                <a:solidFill>
                  <a:srgbClr val="086700"/>
                </a:solidFill>
                <a:latin typeface="Arial MT"/>
                <a:cs typeface="Arial MT"/>
              </a:rPr>
              <a:t>IMEI</a:t>
            </a:r>
            <a:r>
              <a:rPr sz="1600" spc="35" dirty="0">
                <a:solidFill>
                  <a:srgbClr val="086700"/>
                </a:solidFill>
                <a:latin typeface="Arial MT"/>
                <a:cs typeface="Arial MT"/>
              </a:rPr>
              <a:t> </a:t>
            </a:r>
            <a:r>
              <a:rPr sz="1600" spc="-5" dirty="0">
                <a:solidFill>
                  <a:srgbClr val="086700"/>
                </a:solidFill>
                <a:latin typeface="Arial MT"/>
                <a:cs typeface="Arial MT"/>
              </a:rPr>
              <a:t>for</a:t>
            </a:r>
            <a:r>
              <a:rPr sz="1600" spc="25" dirty="0">
                <a:solidFill>
                  <a:srgbClr val="086700"/>
                </a:solidFill>
                <a:latin typeface="Arial MT"/>
                <a:cs typeface="Arial MT"/>
              </a:rPr>
              <a:t> </a:t>
            </a:r>
            <a:r>
              <a:rPr sz="1600" spc="-10" dirty="0">
                <a:solidFill>
                  <a:srgbClr val="086700"/>
                </a:solidFill>
                <a:latin typeface="Arial MT"/>
                <a:cs typeface="Arial MT"/>
              </a:rPr>
              <a:t>GSM</a:t>
            </a:r>
            <a:r>
              <a:rPr sz="1600" spc="45" dirty="0">
                <a:solidFill>
                  <a:srgbClr val="086700"/>
                </a:solidFill>
                <a:latin typeface="Arial MT"/>
                <a:cs typeface="Arial MT"/>
              </a:rPr>
              <a:t> </a:t>
            </a:r>
            <a:r>
              <a:rPr sz="1600" spc="-5" dirty="0">
                <a:solidFill>
                  <a:srgbClr val="086700"/>
                </a:solidFill>
                <a:latin typeface="Arial MT"/>
                <a:cs typeface="Arial MT"/>
              </a:rPr>
              <a:t>or</a:t>
            </a:r>
            <a:r>
              <a:rPr sz="1600" spc="20" dirty="0">
                <a:solidFill>
                  <a:srgbClr val="086700"/>
                </a:solidFill>
                <a:latin typeface="Arial MT"/>
                <a:cs typeface="Arial MT"/>
              </a:rPr>
              <a:t> </a:t>
            </a:r>
            <a:r>
              <a:rPr sz="1600" spc="-5" dirty="0">
                <a:solidFill>
                  <a:srgbClr val="086700"/>
                </a:solidFill>
                <a:latin typeface="Arial MT"/>
                <a:cs typeface="Arial MT"/>
              </a:rPr>
              <a:t>MEID</a:t>
            </a:r>
            <a:r>
              <a:rPr sz="1600" spc="25" dirty="0">
                <a:solidFill>
                  <a:srgbClr val="086700"/>
                </a:solidFill>
                <a:latin typeface="Arial MT"/>
                <a:cs typeface="Arial MT"/>
              </a:rPr>
              <a:t> </a:t>
            </a:r>
            <a:r>
              <a:rPr sz="1600" spc="-5" dirty="0">
                <a:solidFill>
                  <a:srgbClr val="086700"/>
                </a:solidFill>
                <a:latin typeface="Arial MT"/>
                <a:cs typeface="Arial MT"/>
              </a:rPr>
              <a:t>for</a:t>
            </a:r>
            <a:r>
              <a:rPr sz="1600" spc="35" dirty="0">
                <a:solidFill>
                  <a:srgbClr val="086700"/>
                </a:solidFill>
                <a:latin typeface="Arial MT"/>
                <a:cs typeface="Arial MT"/>
              </a:rPr>
              <a:t> </a:t>
            </a:r>
            <a:r>
              <a:rPr sz="1600" spc="-10" dirty="0">
                <a:solidFill>
                  <a:srgbClr val="086700"/>
                </a:solidFill>
                <a:latin typeface="Arial MT"/>
                <a:cs typeface="Arial MT"/>
              </a:rPr>
              <a:t>CDMA </a:t>
            </a:r>
            <a:r>
              <a:rPr sz="1600" spc="-5" dirty="0">
                <a:solidFill>
                  <a:srgbClr val="086700"/>
                </a:solidFill>
                <a:latin typeface="Arial MT"/>
                <a:cs typeface="Arial MT"/>
              </a:rPr>
              <a:t> </a:t>
            </a:r>
            <a:r>
              <a:rPr sz="1600" spc="-5" dirty="0">
                <a:latin typeface="Arial MT"/>
                <a:cs typeface="Arial MT"/>
              </a:rPr>
              <a:t>String</a:t>
            </a:r>
            <a:r>
              <a:rPr sz="1600" spc="40" dirty="0">
                <a:latin typeface="Arial MT"/>
                <a:cs typeface="Arial MT"/>
              </a:rPr>
              <a:t> </a:t>
            </a:r>
            <a:r>
              <a:rPr sz="1600" spc="-5" dirty="0">
                <a:latin typeface="Arial MT"/>
                <a:cs typeface="Arial MT"/>
              </a:rPr>
              <a:t>deviceId</a:t>
            </a:r>
            <a:r>
              <a:rPr sz="1600" spc="15" dirty="0">
                <a:latin typeface="Arial MT"/>
                <a:cs typeface="Arial MT"/>
              </a:rPr>
              <a:t> </a:t>
            </a:r>
            <a:r>
              <a:rPr sz="1600" spc="-5" dirty="0">
                <a:latin typeface="Arial MT"/>
                <a:cs typeface="Arial MT"/>
              </a:rPr>
              <a:t>=</a:t>
            </a:r>
            <a:r>
              <a:rPr sz="1600" spc="45" dirty="0">
                <a:latin typeface="Arial MT"/>
                <a:cs typeface="Arial MT"/>
              </a:rPr>
              <a:t> </a:t>
            </a:r>
            <a:r>
              <a:rPr sz="1600" spc="-10" dirty="0">
                <a:latin typeface="Arial MT"/>
                <a:cs typeface="Arial MT"/>
              </a:rPr>
              <a:t>telephonyManager.getDeviceId();</a:t>
            </a:r>
            <a:endParaRPr sz="1600" dirty="0">
              <a:latin typeface="Arial MT"/>
              <a:cs typeface="Arial MT"/>
            </a:endParaRPr>
          </a:p>
          <a:p>
            <a:pPr marL="12700">
              <a:lnSpc>
                <a:spcPct val="100000"/>
              </a:lnSpc>
              <a:spcBef>
                <a:spcPts val="1205"/>
              </a:spcBef>
            </a:pPr>
            <a:r>
              <a:rPr sz="1600" spc="-5" dirty="0">
                <a:solidFill>
                  <a:srgbClr val="086700"/>
                </a:solidFill>
                <a:latin typeface="Arial MT"/>
                <a:cs typeface="Arial MT"/>
              </a:rPr>
              <a:t>//</a:t>
            </a:r>
            <a:r>
              <a:rPr sz="1600" spc="25" dirty="0">
                <a:solidFill>
                  <a:srgbClr val="086700"/>
                </a:solidFill>
                <a:latin typeface="Arial MT"/>
                <a:cs typeface="Arial MT"/>
              </a:rPr>
              <a:t> </a:t>
            </a:r>
            <a:r>
              <a:rPr sz="1600" spc="-5" dirty="0">
                <a:solidFill>
                  <a:srgbClr val="086700"/>
                </a:solidFill>
                <a:latin typeface="Arial MT"/>
                <a:cs typeface="Arial MT"/>
              </a:rPr>
              <a:t>Read</a:t>
            </a:r>
            <a:r>
              <a:rPr sz="1600" dirty="0">
                <a:solidFill>
                  <a:srgbClr val="086700"/>
                </a:solidFill>
                <a:latin typeface="Arial MT"/>
                <a:cs typeface="Arial MT"/>
              </a:rPr>
              <a:t> </a:t>
            </a:r>
            <a:r>
              <a:rPr sz="1600" spc="-5" dirty="0">
                <a:solidFill>
                  <a:srgbClr val="086700"/>
                </a:solidFill>
                <a:latin typeface="Arial MT"/>
                <a:cs typeface="Arial MT"/>
              </a:rPr>
              <a:t>the</a:t>
            </a:r>
            <a:r>
              <a:rPr sz="1600" spc="10" dirty="0">
                <a:solidFill>
                  <a:srgbClr val="086700"/>
                </a:solidFill>
                <a:latin typeface="Arial MT"/>
                <a:cs typeface="Arial MT"/>
              </a:rPr>
              <a:t> </a:t>
            </a:r>
            <a:r>
              <a:rPr sz="1600" spc="-5" dirty="0">
                <a:solidFill>
                  <a:srgbClr val="086700"/>
                </a:solidFill>
                <a:latin typeface="Arial MT"/>
                <a:cs typeface="Arial MT"/>
              </a:rPr>
              <a:t>software</a:t>
            </a:r>
            <a:r>
              <a:rPr sz="1600" spc="35" dirty="0">
                <a:solidFill>
                  <a:srgbClr val="086700"/>
                </a:solidFill>
                <a:latin typeface="Arial MT"/>
                <a:cs typeface="Arial MT"/>
              </a:rPr>
              <a:t> </a:t>
            </a:r>
            <a:r>
              <a:rPr sz="1600" spc="-5" dirty="0">
                <a:solidFill>
                  <a:srgbClr val="086700"/>
                </a:solidFill>
                <a:latin typeface="Arial MT"/>
                <a:cs typeface="Arial MT"/>
              </a:rPr>
              <a:t>version</a:t>
            </a:r>
            <a:r>
              <a:rPr sz="1600" spc="-10" dirty="0">
                <a:solidFill>
                  <a:srgbClr val="086700"/>
                </a:solidFill>
                <a:latin typeface="Arial MT"/>
                <a:cs typeface="Arial MT"/>
              </a:rPr>
              <a:t> </a:t>
            </a:r>
            <a:r>
              <a:rPr sz="1600" spc="-5" dirty="0">
                <a:solidFill>
                  <a:srgbClr val="086700"/>
                </a:solidFill>
                <a:latin typeface="Arial MT"/>
                <a:cs typeface="Arial MT"/>
              </a:rPr>
              <a:t>on</a:t>
            </a:r>
            <a:r>
              <a:rPr sz="1600" spc="10" dirty="0">
                <a:solidFill>
                  <a:srgbClr val="086700"/>
                </a:solidFill>
                <a:latin typeface="Arial MT"/>
                <a:cs typeface="Arial MT"/>
              </a:rPr>
              <a:t> </a:t>
            </a:r>
            <a:r>
              <a:rPr sz="1600" spc="-5" dirty="0">
                <a:solidFill>
                  <a:srgbClr val="086700"/>
                </a:solidFill>
                <a:latin typeface="Arial MT"/>
                <a:cs typeface="Arial MT"/>
              </a:rPr>
              <a:t>the</a:t>
            </a:r>
            <a:r>
              <a:rPr sz="1600" spc="10" dirty="0">
                <a:solidFill>
                  <a:srgbClr val="086700"/>
                </a:solidFill>
                <a:latin typeface="Arial MT"/>
                <a:cs typeface="Arial MT"/>
              </a:rPr>
              <a:t> </a:t>
            </a:r>
            <a:r>
              <a:rPr sz="1600" spc="-5" dirty="0">
                <a:solidFill>
                  <a:srgbClr val="086700"/>
                </a:solidFill>
                <a:latin typeface="Arial MT"/>
                <a:cs typeface="Arial MT"/>
              </a:rPr>
              <a:t>phone</a:t>
            </a:r>
            <a:r>
              <a:rPr sz="1600" dirty="0">
                <a:solidFill>
                  <a:srgbClr val="086700"/>
                </a:solidFill>
                <a:latin typeface="Arial MT"/>
                <a:cs typeface="Arial MT"/>
              </a:rPr>
              <a:t> </a:t>
            </a:r>
            <a:r>
              <a:rPr sz="1600" spc="-5" dirty="0">
                <a:solidFill>
                  <a:srgbClr val="086700"/>
                </a:solidFill>
                <a:latin typeface="Arial MT"/>
                <a:cs typeface="Arial MT"/>
              </a:rPr>
              <a:t>(note</a:t>
            </a:r>
            <a:r>
              <a:rPr sz="1600" spc="50" dirty="0">
                <a:solidFill>
                  <a:srgbClr val="086700"/>
                </a:solidFill>
                <a:latin typeface="Arial MT"/>
                <a:cs typeface="Arial MT"/>
              </a:rPr>
              <a:t> </a:t>
            </a:r>
            <a:r>
              <a:rPr sz="1600" spc="-5" dirty="0">
                <a:solidFill>
                  <a:srgbClr val="086700"/>
                </a:solidFill>
                <a:latin typeface="Arial MT"/>
                <a:cs typeface="Arial MT"/>
              </a:rPr>
              <a:t>--</a:t>
            </a:r>
            <a:r>
              <a:rPr sz="1600" spc="20" dirty="0">
                <a:solidFill>
                  <a:srgbClr val="086700"/>
                </a:solidFill>
                <a:latin typeface="Arial MT"/>
                <a:cs typeface="Arial MT"/>
              </a:rPr>
              <a:t> </a:t>
            </a:r>
            <a:r>
              <a:rPr sz="1600" spc="-5" dirty="0">
                <a:solidFill>
                  <a:srgbClr val="086700"/>
                </a:solidFill>
                <a:latin typeface="Arial MT"/>
                <a:cs typeface="Arial MT"/>
              </a:rPr>
              <a:t>not</a:t>
            </a:r>
            <a:r>
              <a:rPr sz="1600" spc="10" dirty="0">
                <a:solidFill>
                  <a:srgbClr val="086700"/>
                </a:solidFill>
                <a:latin typeface="Arial MT"/>
                <a:cs typeface="Arial MT"/>
              </a:rPr>
              <a:t> </a:t>
            </a:r>
            <a:r>
              <a:rPr sz="1600" spc="-5" dirty="0">
                <a:solidFill>
                  <a:srgbClr val="086700"/>
                </a:solidFill>
                <a:latin typeface="Arial MT"/>
                <a:cs typeface="Arial MT"/>
              </a:rPr>
              <a:t>the</a:t>
            </a:r>
            <a:r>
              <a:rPr sz="1600" spc="10" dirty="0">
                <a:solidFill>
                  <a:srgbClr val="086700"/>
                </a:solidFill>
                <a:latin typeface="Arial MT"/>
                <a:cs typeface="Arial MT"/>
              </a:rPr>
              <a:t> </a:t>
            </a:r>
            <a:r>
              <a:rPr sz="1600" spc="-5" dirty="0">
                <a:solidFill>
                  <a:srgbClr val="086700"/>
                </a:solidFill>
                <a:latin typeface="Arial MT"/>
                <a:cs typeface="Arial MT"/>
              </a:rPr>
              <a:t>SDK</a:t>
            </a:r>
            <a:r>
              <a:rPr sz="1600" spc="-10" dirty="0">
                <a:solidFill>
                  <a:srgbClr val="086700"/>
                </a:solidFill>
                <a:latin typeface="Arial MT"/>
                <a:cs typeface="Arial MT"/>
              </a:rPr>
              <a:t> </a:t>
            </a:r>
            <a:r>
              <a:rPr sz="1600" spc="-5" dirty="0">
                <a:solidFill>
                  <a:srgbClr val="086700"/>
                </a:solidFill>
                <a:latin typeface="Arial MT"/>
                <a:cs typeface="Arial MT"/>
              </a:rPr>
              <a:t>version)</a:t>
            </a:r>
            <a:endParaRPr sz="1600" dirty="0">
              <a:latin typeface="Arial MT"/>
              <a:cs typeface="Arial MT"/>
            </a:endParaRPr>
          </a:p>
          <a:p>
            <a:pPr marL="12700">
              <a:lnSpc>
                <a:spcPct val="100000"/>
              </a:lnSpc>
            </a:pPr>
            <a:r>
              <a:rPr sz="1600" spc="-5" dirty="0">
                <a:latin typeface="Arial MT"/>
                <a:cs typeface="Arial MT"/>
              </a:rPr>
              <a:t>String</a:t>
            </a:r>
            <a:r>
              <a:rPr sz="1600" spc="40" dirty="0">
                <a:latin typeface="Arial MT"/>
                <a:cs typeface="Arial MT"/>
              </a:rPr>
              <a:t> </a:t>
            </a:r>
            <a:r>
              <a:rPr sz="1600" spc="-10" dirty="0">
                <a:latin typeface="Arial MT"/>
                <a:cs typeface="Arial MT"/>
              </a:rPr>
              <a:t>softwareVersion</a:t>
            </a:r>
            <a:r>
              <a:rPr sz="1600" spc="45" dirty="0">
                <a:latin typeface="Arial MT"/>
                <a:cs typeface="Arial MT"/>
              </a:rPr>
              <a:t> </a:t>
            </a:r>
            <a:r>
              <a:rPr sz="1600" spc="-5" dirty="0">
                <a:latin typeface="Arial MT"/>
                <a:cs typeface="Arial MT"/>
              </a:rPr>
              <a:t>=</a:t>
            </a:r>
            <a:r>
              <a:rPr sz="1600" spc="45" dirty="0">
                <a:latin typeface="Arial MT"/>
                <a:cs typeface="Arial MT"/>
              </a:rPr>
              <a:t> </a:t>
            </a:r>
            <a:r>
              <a:rPr sz="1600" spc="-10" dirty="0">
                <a:latin typeface="Arial MT"/>
                <a:cs typeface="Arial MT"/>
              </a:rPr>
              <a:t>telephonyManager.getDeviceSoftwareVersion();</a:t>
            </a:r>
            <a:endParaRPr sz="1600" dirty="0">
              <a:latin typeface="Arial MT"/>
              <a:cs typeface="Arial MT"/>
            </a:endParaRPr>
          </a:p>
          <a:p>
            <a:pPr marL="12700">
              <a:lnSpc>
                <a:spcPct val="100000"/>
              </a:lnSpc>
              <a:spcBef>
                <a:spcPts val="1195"/>
              </a:spcBef>
            </a:pPr>
            <a:r>
              <a:rPr sz="1600" spc="-5" dirty="0">
                <a:solidFill>
                  <a:srgbClr val="086700"/>
                </a:solidFill>
                <a:latin typeface="Arial MT"/>
                <a:cs typeface="Arial MT"/>
              </a:rPr>
              <a:t>//</a:t>
            </a:r>
            <a:r>
              <a:rPr sz="1600" spc="10" dirty="0">
                <a:solidFill>
                  <a:srgbClr val="086700"/>
                </a:solidFill>
                <a:latin typeface="Arial MT"/>
                <a:cs typeface="Arial MT"/>
              </a:rPr>
              <a:t> </a:t>
            </a:r>
            <a:r>
              <a:rPr sz="1600" spc="-10" dirty="0">
                <a:solidFill>
                  <a:srgbClr val="086700"/>
                </a:solidFill>
                <a:latin typeface="Arial MT"/>
                <a:cs typeface="Arial MT"/>
              </a:rPr>
              <a:t>Get</a:t>
            </a:r>
            <a:r>
              <a:rPr sz="1600" spc="15" dirty="0">
                <a:solidFill>
                  <a:srgbClr val="086700"/>
                </a:solidFill>
                <a:latin typeface="Arial MT"/>
                <a:cs typeface="Arial MT"/>
              </a:rPr>
              <a:t> </a:t>
            </a:r>
            <a:r>
              <a:rPr sz="1600" spc="-5" dirty="0">
                <a:solidFill>
                  <a:srgbClr val="086700"/>
                </a:solidFill>
                <a:latin typeface="Arial MT"/>
                <a:cs typeface="Arial MT"/>
              </a:rPr>
              <a:t>the</a:t>
            </a:r>
            <a:r>
              <a:rPr sz="1600" dirty="0">
                <a:solidFill>
                  <a:srgbClr val="086700"/>
                </a:solidFill>
                <a:latin typeface="Arial MT"/>
                <a:cs typeface="Arial MT"/>
              </a:rPr>
              <a:t> </a:t>
            </a:r>
            <a:r>
              <a:rPr sz="1600" spc="-10" dirty="0">
                <a:solidFill>
                  <a:srgbClr val="086700"/>
                </a:solidFill>
                <a:latin typeface="Arial MT"/>
                <a:cs typeface="Arial MT"/>
              </a:rPr>
              <a:t>phone’s</a:t>
            </a:r>
            <a:r>
              <a:rPr sz="1600" spc="-15" dirty="0">
                <a:solidFill>
                  <a:srgbClr val="086700"/>
                </a:solidFill>
                <a:latin typeface="Arial MT"/>
                <a:cs typeface="Arial MT"/>
              </a:rPr>
              <a:t> </a:t>
            </a:r>
            <a:r>
              <a:rPr sz="1600" spc="-10" dirty="0">
                <a:solidFill>
                  <a:srgbClr val="086700"/>
                </a:solidFill>
                <a:latin typeface="Arial MT"/>
                <a:cs typeface="Arial MT"/>
              </a:rPr>
              <a:t>number</a:t>
            </a:r>
            <a:endParaRPr sz="1600" dirty="0">
              <a:latin typeface="Arial MT"/>
              <a:cs typeface="Arial MT"/>
            </a:endParaRPr>
          </a:p>
          <a:p>
            <a:pPr marL="12700">
              <a:lnSpc>
                <a:spcPct val="100000"/>
              </a:lnSpc>
            </a:pPr>
            <a:r>
              <a:rPr sz="1600" spc="-5" dirty="0">
                <a:latin typeface="Arial MT"/>
                <a:cs typeface="Arial MT"/>
              </a:rPr>
              <a:t>String</a:t>
            </a:r>
            <a:r>
              <a:rPr sz="1600" spc="35" dirty="0">
                <a:latin typeface="Arial MT"/>
                <a:cs typeface="Arial MT"/>
              </a:rPr>
              <a:t> </a:t>
            </a:r>
            <a:r>
              <a:rPr sz="1600" spc="-5" dirty="0">
                <a:latin typeface="Arial MT"/>
                <a:cs typeface="Arial MT"/>
              </a:rPr>
              <a:t>phoneNumber</a:t>
            </a:r>
            <a:r>
              <a:rPr sz="1600" spc="35" dirty="0">
                <a:latin typeface="Arial MT"/>
                <a:cs typeface="Arial MT"/>
              </a:rPr>
              <a:t> </a:t>
            </a:r>
            <a:r>
              <a:rPr sz="1600" spc="-5" dirty="0">
                <a:latin typeface="Arial MT"/>
                <a:cs typeface="Arial MT"/>
              </a:rPr>
              <a:t>=</a:t>
            </a:r>
            <a:r>
              <a:rPr sz="1600" spc="40" dirty="0">
                <a:latin typeface="Arial MT"/>
                <a:cs typeface="Arial MT"/>
              </a:rPr>
              <a:t> </a:t>
            </a:r>
            <a:r>
              <a:rPr sz="1600" spc="-10" dirty="0">
                <a:latin typeface="Arial MT"/>
                <a:cs typeface="Arial MT"/>
              </a:rPr>
              <a:t>telephonyManager.getLine1Number();</a:t>
            </a:r>
            <a:endParaRPr sz="1600" dirty="0">
              <a:latin typeface="Arial MT"/>
              <a:cs typeface="Arial MT"/>
            </a:endParaRPr>
          </a:p>
        </p:txBody>
      </p:sp>
    </p:spTree>
    <p:extLst>
      <p:ext uri="{BB962C8B-B14F-4D97-AF65-F5344CB8AC3E}">
        <p14:creationId xmlns="" xmlns:p14="http://schemas.microsoft.com/office/powerpoint/2010/main" val="121432454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89331"/>
            <a:ext cx="6317615" cy="513715"/>
          </a:xfrm>
          <a:prstGeom prst="rect">
            <a:avLst/>
          </a:prstGeom>
        </p:spPr>
        <p:txBody>
          <a:bodyPr vert="horz" wrap="square" lIns="0" tIns="13335" rIns="0" bIns="0" rtlCol="0">
            <a:spAutoFit/>
          </a:bodyPr>
          <a:lstStyle/>
          <a:p>
            <a:pPr marL="12700">
              <a:lnSpc>
                <a:spcPct val="100000"/>
              </a:lnSpc>
              <a:spcBef>
                <a:spcPts val="105"/>
              </a:spcBef>
            </a:pPr>
            <a:r>
              <a:rPr sz="3200" dirty="0"/>
              <a:t>Reading</a:t>
            </a:r>
            <a:r>
              <a:rPr sz="3200" spc="-55" dirty="0"/>
              <a:t> </a:t>
            </a:r>
            <a:r>
              <a:rPr sz="3200" dirty="0"/>
              <a:t>Data</a:t>
            </a:r>
            <a:r>
              <a:rPr sz="3200" spc="-50" dirty="0"/>
              <a:t> </a:t>
            </a:r>
            <a:r>
              <a:rPr sz="3200" dirty="0"/>
              <a:t>Connection</a:t>
            </a:r>
            <a:r>
              <a:rPr sz="3200" spc="-65" dirty="0"/>
              <a:t> </a:t>
            </a:r>
            <a:r>
              <a:rPr sz="3200" dirty="0"/>
              <a:t>Status</a:t>
            </a:r>
            <a:endParaRPr sz="3200"/>
          </a:p>
        </p:txBody>
      </p:sp>
      <p:sp>
        <p:nvSpPr>
          <p:cNvPr id="3" name="object 3"/>
          <p:cNvSpPr/>
          <p:nvPr/>
        </p:nvSpPr>
        <p:spPr>
          <a:xfrm>
            <a:off x="683564" y="1304988"/>
            <a:ext cx="8065134" cy="5259705"/>
          </a:xfrm>
          <a:custGeom>
            <a:avLst/>
            <a:gdLst/>
            <a:ahLst/>
            <a:cxnLst/>
            <a:rect l="l" t="t" r="r" b="b"/>
            <a:pathLst>
              <a:path w="8065134" h="5259705">
                <a:moveTo>
                  <a:pt x="8064881" y="0"/>
                </a:moveTo>
                <a:lnTo>
                  <a:pt x="0" y="0"/>
                </a:lnTo>
                <a:lnTo>
                  <a:pt x="0" y="5259324"/>
                </a:lnTo>
                <a:lnTo>
                  <a:pt x="8064881" y="5259324"/>
                </a:lnTo>
                <a:lnTo>
                  <a:pt x="8064881" y="0"/>
                </a:lnTo>
                <a:close/>
              </a:path>
            </a:pathLst>
          </a:custGeom>
          <a:solidFill>
            <a:srgbClr val="DFDFDF"/>
          </a:solidFill>
        </p:spPr>
        <p:txBody>
          <a:bodyPr wrap="square" lIns="0" tIns="0" rIns="0" bIns="0" rtlCol="0"/>
          <a:lstStyle/>
          <a:p>
            <a:endParaRPr/>
          </a:p>
        </p:txBody>
      </p:sp>
      <p:sp>
        <p:nvSpPr>
          <p:cNvPr id="4" name="object 4"/>
          <p:cNvSpPr txBox="1"/>
          <p:nvPr/>
        </p:nvSpPr>
        <p:spPr>
          <a:xfrm>
            <a:off x="827938" y="1329944"/>
            <a:ext cx="7912734" cy="5223510"/>
          </a:xfrm>
          <a:prstGeom prst="rect">
            <a:avLst/>
          </a:prstGeom>
        </p:spPr>
        <p:txBody>
          <a:bodyPr vert="horz" wrap="square" lIns="0" tIns="12700" rIns="0" bIns="0" rtlCol="0">
            <a:spAutoFit/>
          </a:bodyPr>
          <a:lstStyle/>
          <a:p>
            <a:pPr marL="12700" marR="3368040">
              <a:lnSpc>
                <a:spcPct val="100000"/>
              </a:lnSpc>
              <a:spcBef>
                <a:spcPts val="100"/>
              </a:spcBef>
            </a:pPr>
            <a:r>
              <a:rPr sz="1500" dirty="0">
                <a:latin typeface="Arial MT"/>
                <a:cs typeface="Arial MT"/>
              </a:rPr>
              <a:t>int </a:t>
            </a:r>
            <a:r>
              <a:rPr sz="1500" spc="-5" dirty="0">
                <a:latin typeface="Arial MT"/>
                <a:cs typeface="Arial MT"/>
              </a:rPr>
              <a:t>dataActivity </a:t>
            </a:r>
            <a:r>
              <a:rPr sz="1500" dirty="0">
                <a:latin typeface="Arial MT"/>
                <a:cs typeface="Arial MT"/>
              </a:rPr>
              <a:t>= </a:t>
            </a:r>
            <a:r>
              <a:rPr sz="1500" spc="-5" dirty="0">
                <a:latin typeface="Arial MT"/>
                <a:cs typeface="Arial MT"/>
              </a:rPr>
              <a:t>telephonyManager.getDataActivity(); </a:t>
            </a:r>
            <a:r>
              <a:rPr sz="1500" spc="-405" dirty="0">
                <a:latin typeface="Arial MT"/>
                <a:cs typeface="Arial MT"/>
              </a:rPr>
              <a:t> </a:t>
            </a:r>
            <a:r>
              <a:rPr sz="1500" dirty="0">
                <a:latin typeface="Arial MT"/>
                <a:cs typeface="Arial MT"/>
              </a:rPr>
              <a:t>int dataState = </a:t>
            </a:r>
            <a:r>
              <a:rPr sz="1500" spc="-5" dirty="0">
                <a:latin typeface="Arial MT"/>
                <a:cs typeface="Arial MT"/>
              </a:rPr>
              <a:t>telephonyManager.getDataState(); </a:t>
            </a:r>
            <a:r>
              <a:rPr sz="1500" dirty="0">
                <a:latin typeface="Arial MT"/>
                <a:cs typeface="Arial MT"/>
              </a:rPr>
              <a:t> </a:t>
            </a:r>
            <a:r>
              <a:rPr sz="1500" spc="-5" dirty="0">
                <a:latin typeface="Arial MT"/>
                <a:cs typeface="Arial MT"/>
              </a:rPr>
              <a:t>switch (dataActivity)</a:t>
            </a:r>
            <a:r>
              <a:rPr sz="1500" spc="5" dirty="0">
                <a:latin typeface="Arial MT"/>
                <a:cs typeface="Arial MT"/>
              </a:rPr>
              <a:t> </a:t>
            </a:r>
            <a:r>
              <a:rPr sz="1500" dirty="0">
                <a:latin typeface="Arial MT"/>
                <a:cs typeface="Arial MT"/>
              </a:rPr>
              <a:t>{</a:t>
            </a:r>
            <a:endParaRPr sz="1500">
              <a:latin typeface="Arial MT"/>
              <a:cs typeface="Arial MT"/>
            </a:endParaRPr>
          </a:p>
          <a:p>
            <a:pPr marL="326390">
              <a:lnSpc>
                <a:spcPts val="1920"/>
              </a:lnSpc>
            </a:pPr>
            <a:r>
              <a:rPr sz="1500" dirty="0">
                <a:latin typeface="Arial MT"/>
                <a:cs typeface="Arial MT"/>
              </a:rPr>
              <a:t>case </a:t>
            </a:r>
            <a:r>
              <a:rPr sz="1500" b="1" spc="-20" dirty="0">
                <a:latin typeface="Arial"/>
                <a:cs typeface="Arial"/>
              </a:rPr>
              <a:t>TelephonyManager.DATA_ACTIVITY_IN</a:t>
            </a:r>
            <a:r>
              <a:rPr sz="1500" spc="-20" dirty="0">
                <a:latin typeface="Arial MT"/>
                <a:cs typeface="Arial MT"/>
              </a:rPr>
              <a:t>:</a:t>
            </a:r>
            <a:r>
              <a:rPr sz="1500" spc="65" dirty="0">
                <a:latin typeface="Arial MT"/>
                <a:cs typeface="Arial MT"/>
              </a:rPr>
              <a:t> </a:t>
            </a:r>
            <a:r>
              <a:rPr sz="1500" spc="-5" dirty="0">
                <a:solidFill>
                  <a:srgbClr val="086700"/>
                </a:solidFill>
                <a:latin typeface="Arial MT"/>
                <a:cs typeface="Arial MT"/>
              </a:rPr>
              <a:t>//</a:t>
            </a:r>
            <a:r>
              <a:rPr sz="1600" spc="-5" dirty="0">
                <a:solidFill>
                  <a:srgbClr val="086700"/>
                </a:solidFill>
                <a:latin typeface="Arial MT"/>
                <a:cs typeface="Arial MT"/>
              </a:rPr>
              <a:t>Currently</a:t>
            </a:r>
            <a:r>
              <a:rPr sz="1600" spc="20" dirty="0">
                <a:solidFill>
                  <a:srgbClr val="086700"/>
                </a:solidFill>
                <a:latin typeface="Arial MT"/>
                <a:cs typeface="Arial MT"/>
              </a:rPr>
              <a:t> </a:t>
            </a:r>
            <a:r>
              <a:rPr sz="1600" spc="-5" dirty="0">
                <a:solidFill>
                  <a:srgbClr val="086700"/>
                </a:solidFill>
                <a:latin typeface="Arial MT"/>
                <a:cs typeface="Arial MT"/>
              </a:rPr>
              <a:t>receiving</a:t>
            </a:r>
            <a:r>
              <a:rPr sz="1600" spc="10" dirty="0">
                <a:solidFill>
                  <a:srgbClr val="086700"/>
                </a:solidFill>
                <a:latin typeface="Arial MT"/>
                <a:cs typeface="Arial MT"/>
              </a:rPr>
              <a:t> </a:t>
            </a:r>
            <a:r>
              <a:rPr sz="1600" spc="-5" dirty="0">
                <a:solidFill>
                  <a:srgbClr val="086700"/>
                </a:solidFill>
                <a:latin typeface="Arial MT"/>
                <a:cs typeface="Arial MT"/>
              </a:rPr>
              <a:t>IP PPP</a:t>
            </a:r>
            <a:r>
              <a:rPr sz="1600" spc="-15" dirty="0">
                <a:solidFill>
                  <a:srgbClr val="086700"/>
                </a:solidFill>
                <a:latin typeface="Arial MT"/>
                <a:cs typeface="Arial MT"/>
              </a:rPr>
              <a:t> </a:t>
            </a:r>
            <a:r>
              <a:rPr sz="1600" spc="-5" dirty="0">
                <a:solidFill>
                  <a:srgbClr val="086700"/>
                </a:solidFill>
                <a:latin typeface="Arial MT"/>
                <a:cs typeface="Arial MT"/>
              </a:rPr>
              <a:t>traffic.</a:t>
            </a:r>
            <a:endParaRPr sz="1600">
              <a:latin typeface="Arial MT"/>
              <a:cs typeface="Arial MT"/>
            </a:endParaRPr>
          </a:p>
          <a:p>
            <a:pPr marL="769620">
              <a:lnSpc>
                <a:spcPts val="1800"/>
              </a:lnSpc>
            </a:pPr>
            <a:r>
              <a:rPr sz="1500" dirty="0">
                <a:latin typeface="Arial MT"/>
                <a:cs typeface="Arial MT"/>
              </a:rPr>
              <a:t>break;</a:t>
            </a:r>
            <a:endParaRPr sz="1500">
              <a:latin typeface="Arial MT"/>
              <a:cs typeface="Arial MT"/>
            </a:endParaRPr>
          </a:p>
          <a:p>
            <a:pPr marL="276225">
              <a:lnSpc>
                <a:spcPts val="1920"/>
              </a:lnSpc>
            </a:pPr>
            <a:r>
              <a:rPr sz="1500" dirty="0">
                <a:latin typeface="Arial MT"/>
                <a:cs typeface="Arial MT"/>
              </a:rPr>
              <a:t>case</a:t>
            </a:r>
            <a:r>
              <a:rPr sz="1500" spc="-15" dirty="0">
                <a:latin typeface="Arial MT"/>
                <a:cs typeface="Arial MT"/>
              </a:rPr>
              <a:t> </a:t>
            </a:r>
            <a:r>
              <a:rPr sz="1500" b="1" spc="-20" dirty="0">
                <a:latin typeface="Arial"/>
                <a:cs typeface="Arial"/>
              </a:rPr>
              <a:t>TelephonyManager.DATA_ACTIVITY_OUT</a:t>
            </a:r>
            <a:r>
              <a:rPr sz="1500" spc="-20" dirty="0">
                <a:latin typeface="Arial MT"/>
                <a:cs typeface="Arial MT"/>
              </a:rPr>
              <a:t>:</a:t>
            </a:r>
            <a:r>
              <a:rPr sz="1500" spc="75" dirty="0">
                <a:latin typeface="Arial MT"/>
                <a:cs typeface="Arial MT"/>
              </a:rPr>
              <a:t> </a:t>
            </a:r>
            <a:r>
              <a:rPr sz="1500" spc="-5" dirty="0">
                <a:solidFill>
                  <a:srgbClr val="086700"/>
                </a:solidFill>
                <a:latin typeface="Arial MT"/>
                <a:cs typeface="Arial MT"/>
              </a:rPr>
              <a:t>//</a:t>
            </a:r>
            <a:r>
              <a:rPr sz="1600" spc="-5" dirty="0">
                <a:solidFill>
                  <a:srgbClr val="086700"/>
                </a:solidFill>
                <a:latin typeface="Arial MT"/>
                <a:cs typeface="Arial MT"/>
              </a:rPr>
              <a:t>Currently</a:t>
            </a:r>
            <a:r>
              <a:rPr sz="1600" spc="25" dirty="0">
                <a:solidFill>
                  <a:srgbClr val="086700"/>
                </a:solidFill>
                <a:latin typeface="Arial MT"/>
                <a:cs typeface="Arial MT"/>
              </a:rPr>
              <a:t> </a:t>
            </a:r>
            <a:r>
              <a:rPr sz="1600" spc="-5" dirty="0">
                <a:solidFill>
                  <a:srgbClr val="086700"/>
                </a:solidFill>
                <a:latin typeface="Arial MT"/>
                <a:cs typeface="Arial MT"/>
              </a:rPr>
              <a:t>sending</a:t>
            </a:r>
            <a:r>
              <a:rPr sz="1600" spc="5" dirty="0">
                <a:solidFill>
                  <a:srgbClr val="086700"/>
                </a:solidFill>
                <a:latin typeface="Arial MT"/>
                <a:cs typeface="Arial MT"/>
              </a:rPr>
              <a:t> </a:t>
            </a:r>
            <a:r>
              <a:rPr sz="1600" spc="-5" dirty="0">
                <a:solidFill>
                  <a:srgbClr val="086700"/>
                </a:solidFill>
                <a:latin typeface="Arial MT"/>
                <a:cs typeface="Arial MT"/>
              </a:rPr>
              <a:t>IP PPP</a:t>
            </a:r>
            <a:r>
              <a:rPr sz="1600" spc="-30" dirty="0">
                <a:solidFill>
                  <a:srgbClr val="086700"/>
                </a:solidFill>
                <a:latin typeface="Arial MT"/>
                <a:cs typeface="Arial MT"/>
              </a:rPr>
              <a:t> </a:t>
            </a:r>
            <a:r>
              <a:rPr sz="1600" spc="-5" dirty="0">
                <a:solidFill>
                  <a:srgbClr val="086700"/>
                </a:solidFill>
                <a:latin typeface="Arial MT"/>
                <a:cs typeface="Arial MT"/>
              </a:rPr>
              <a:t>traffic.</a:t>
            </a:r>
            <a:endParaRPr sz="1600">
              <a:latin typeface="Arial MT"/>
              <a:cs typeface="Arial MT"/>
            </a:endParaRPr>
          </a:p>
          <a:p>
            <a:pPr marL="769620">
              <a:lnSpc>
                <a:spcPts val="1800"/>
              </a:lnSpc>
              <a:spcBef>
                <a:spcPts val="5"/>
              </a:spcBef>
            </a:pPr>
            <a:r>
              <a:rPr sz="1500" dirty="0">
                <a:latin typeface="Arial MT"/>
                <a:cs typeface="Arial MT"/>
              </a:rPr>
              <a:t>break;</a:t>
            </a:r>
            <a:endParaRPr sz="1500">
              <a:latin typeface="Arial MT"/>
              <a:cs typeface="Arial MT"/>
            </a:endParaRPr>
          </a:p>
          <a:p>
            <a:pPr marL="276225">
              <a:lnSpc>
                <a:spcPct val="100000"/>
              </a:lnSpc>
            </a:pPr>
            <a:r>
              <a:rPr sz="1500" dirty="0">
                <a:latin typeface="Arial MT"/>
                <a:cs typeface="Arial MT"/>
              </a:rPr>
              <a:t>case</a:t>
            </a:r>
            <a:r>
              <a:rPr sz="1500" spc="-40" dirty="0">
                <a:latin typeface="Arial MT"/>
                <a:cs typeface="Arial MT"/>
              </a:rPr>
              <a:t> </a:t>
            </a:r>
            <a:r>
              <a:rPr sz="1500" b="1" spc="-15" dirty="0">
                <a:latin typeface="Arial"/>
                <a:cs typeface="Arial"/>
              </a:rPr>
              <a:t>TelephonyManager.DATA_ACTIVITY_INOUT</a:t>
            </a:r>
            <a:r>
              <a:rPr sz="1500" spc="-15" dirty="0">
                <a:latin typeface="Arial MT"/>
                <a:cs typeface="Arial MT"/>
              </a:rPr>
              <a:t>:</a:t>
            </a:r>
            <a:r>
              <a:rPr sz="1500" spc="50" dirty="0">
                <a:latin typeface="Arial MT"/>
                <a:cs typeface="Arial MT"/>
              </a:rPr>
              <a:t> </a:t>
            </a:r>
            <a:r>
              <a:rPr sz="1500" spc="-5" dirty="0">
                <a:solidFill>
                  <a:srgbClr val="086700"/>
                </a:solidFill>
                <a:latin typeface="Arial MT"/>
                <a:cs typeface="Arial MT"/>
              </a:rPr>
              <a:t>//</a:t>
            </a:r>
            <a:r>
              <a:rPr sz="1600" spc="-5" dirty="0">
                <a:solidFill>
                  <a:srgbClr val="086700"/>
                </a:solidFill>
                <a:latin typeface="Arial MT"/>
                <a:cs typeface="Arial MT"/>
              </a:rPr>
              <a:t>Currently</a:t>
            </a:r>
            <a:r>
              <a:rPr sz="1600" dirty="0">
                <a:solidFill>
                  <a:srgbClr val="086700"/>
                </a:solidFill>
                <a:latin typeface="Arial MT"/>
                <a:cs typeface="Arial MT"/>
              </a:rPr>
              <a:t> </a:t>
            </a:r>
            <a:r>
              <a:rPr sz="1600" spc="-5" dirty="0">
                <a:solidFill>
                  <a:srgbClr val="086700"/>
                </a:solidFill>
                <a:latin typeface="Arial MT"/>
                <a:cs typeface="Arial MT"/>
              </a:rPr>
              <a:t>both</a:t>
            </a:r>
            <a:r>
              <a:rPr sz="1600" spc="-10" dirty="0">
                <a:solidFill>
                  <a:srgbClr val="086700"/>
                </a:solidFill>
                <a:latin typeface="Arial MT"/>
                <a:cs typeface="Arial MT"/>
              </a:rPr>
              <a:t> </a:t>
            </a:r>
            <a:r>
              <a:rPr sz="1600" spc="-5" dirty="0">
                <a:solidFill>
                  <a:srgbClr val="086700"/>
                </a:solidFill>
                <a:latin typeface="Arial MT"/>
                <a:cs typeface="Arial MT"/>
              </a:rPr>
              <a:t>IN &amp;</a:t>
            </a:r>
            <a:r>
              <a:rPr sz="1600" spc="-10" dirty="0">
                <a:solidFill>
                  <a:srgbClr val="086700"/>
                </a:solidFill>
                <a:latin typeface="Arial MT"/>
                <a:cs typeface="Arial MT"/>
              </a:rPr>
              <a:t> </a:t>
            </a:r>
            <a:r>
              <a:rPr sz="1600" spc="-5" dirty="0">
                <a:solidFill>
                  <a:srgbClr val="086700"/>
                </a:solidFill>
                <a:latin typeface="Arial MT"/>
                <a:cs typeface="Arial MT"/>
              </a:rPr>
              <a:t>OUT</a:t>
            </a:r>
            <a:endParaRPr sz="1600">
              <a:latin typeface="Arial MT"/>
              <a:cs typeface="Arial MT"/>
            </a:endParaRPr>
          </a:p>
          <a:p>
            <a:pPr marL="769620">
              <a:lnSpc>
                <a:spcPts val="1800"/>
              </a:lnSpc>
              <a:spcBef>
                <a:spcPts val="5"/>
              </a:spcBef>
            </a:pPr>
            <a:r>
              <a:rPr sz="1500" dirty="0">
                <a:latin typeface="Arial MT"/>
                <a:cs typeface="Arial MT"/>
              </a:rPr>
              <a:t>break;</a:t>
            </a:r>
            <a:endParaRPr sz="1500">
              <a:latin typeface="Arial MT"/>
              <a:cs typeface="Arial MT"/>
            </a:endParaRPr>
          </a:p>
          <a:p>
            <a:pPr marL="276225">
              <a:lnSpc>
                <a:spcPts val="1920"/>
              </a:lnSpc>
            </a:pPr>
            <a:r>
              <a:rPr sz="1500" dirty="0">
                <a:latin typeface="Arial MT"/>
                <a:cs typeface="Arial MT"/>
              </a:rPr>
              <a:t>case</a:t>
            </a:r>
            <a:r>
              <a:rPr sz="1500" spc="-45" dirty="0">
                <a:latin typeface="Arial MT"/>
                <a:cs typeface="Arial MT"/>
              </a:rPr>
              <a:t> </a:t>
            </a:r>
            <a:r>
              <a:rPr sz="1500" b="1" spc="-15" dirty="0">
                <a:latin typeface="Arial"/>
                <a:cs typeface="Arial"/>
              </a:rPr>
              <a:t>TelephonyManager.DATA_ACTIVITY_NONE</a:t>
            </a:r>
            <a:r>
              <a:rPr sz="1500" spc="-15" dirty="0">
                <a:latin typeface="Arial MT"/>
                <a:cs typeface="Arial MT"/>
              </a:rPr>
              <a:t>:</a:t>
            </a:r>
            <a:r>
              <a:rPr sz="1500" spc="40" dirty="0">
                <a:latin typeface="Arial MT"/>
                <a:cs typeface="Arial MT"/>
              </a:rPr>
              <a:t> </a:t>
            </a:r>
            <a:r>
              <a:rPr sz="1500" spc="-5" dirty="0">
                <a:solidFill>
                  <a:srgbClr val="086700"/>
                </a:solidFill>
                <a:latin typeface="Arial MT"/>
                <a:cs typeface="Arial MT"/>
              </a:rPr>
              <a:t>//</a:t>
            </a:r>
            <a:r>
              <a:rPr sz="1600" spc="-5" dirty="0">
                <a:solidFill>
                  <a:srgbClr val="086700"/>
                </a:solidFill>
                <a:latin typeface="Arial MT"/>
                <a:cs typeface="Arial MT"/>
              </a:rPr>
              <a:t>No</a:t>
            </a:r>
            <a:r>
              <a:rPr sz="1600" spc="-30" dirty="0">
                <a:solidFill>
                  <a:srgbClr val="086700"/>
                </a:solidFill>
                <a:latin typeface="Arial MT"/>
                <a:cs typeface="Arial MT"/>
              </a:rPr>
              <a:t> </a:t>
            </a:r>
            <a:r>
              <a:rPr sz="1600" spc="-5" dirty="0">
                <a:solidFill>
                  <a:srgbClr val="086700"/>
                </a:solidFill>
                <a:latin typeface="Arial MT"/>
                <a:cs typeface="Arial MT"/>
              </a:rPr>
              <a:t>traffic.</a:t>
            </a:r>
            <a:endParaRPr sz="1600">
              <a:latin typeface="Arial MT"/>
              <a:cs typeface="Arial MT"/>
            </a:endParaRPr>
          </a:p>
          <a:p>
            <a:pPr marL="769620">
              <a:lnSpc>
                <a:spcPct val="100000"/>
              </a:lnSpc>
              <a:spcBef>
                <a:spcPts val="5"/>
              </a:spcBef>
            </a:pPr>
            <a:r>
              <a:rPr sz="1500" dirty="0">
                <a:latin typeface="Arial MT"/>
                <a:cs typeface="Arial MT"/>
              </a:rPr>
              <a:t>break;</a:t>
            </a:r>
            <a:endParaRPr sz="1500">
              <a:latin typeface="Arial MT"/>
              <a:cs typeface="Arial MT"/>
            </a:endParaRPr>
          </a:p>
          <a:p>
            <a:pPr marL="12700">
              <a:lnSpc>
                <a:spcPct val="100000"/>
              </a:lnSpc>
            </a:pPr>
            <a:r>
              <a:rPr sz="1500" dirty="0">
                <a:latin typeface="Arial MT"/>
                <a:cs typeface="Arial MT"/>
              </a:rPr>
              <a:t>}</a:t>
            </a:r>
            <a:endParaRPr sz="1500">
              <a:latin typeface="Arial MT"/>
              <a:cs typeface="Arial MT"/>
            </a:endParaRPr>
          </a:p>
          <a:p>
            <a:pPr marL="12700">
              <a:lnSpc>
                <a:spcPts val="1800"/>
              </a:lnSpc>
              <a:spcBef>
                <a:spcPts val="600"/>
              </a:spcBef>
            </a:pPr>
            <a:r>
              <a:rPr sz="1500" spc="-5" dirty="0">
                <a:latin typeface="Arial MT"/>
                <a:cs typeface="Arial MT"/>
              </a:rPr>
              <a:t>switch</a:t>
            </a:r>
            <a:r>
              <a:rPr sz="1500" spc="-25" dirty="0">
                <a:latin typeface="Arial MT"/>
                <a:cs typeface="Arial MT"/>
              </a:rPr>
              <a:t> </a:t>
            </a:r>
            <a:r>
              <a:rPr sz="1500" dirty="0">
                <a:latin typeface="Arial MT"/>
                <a:cs typeface="Arial MT"/>
              </a:rPr>
              <a:t>(dataState)</a:t>
            </a:r>
            <a:r>
              <a:rPr sz="1500" spc="-50" dirty="0">
                <a:latin typeface="Arial MT"/>
                <a:cs typeface="Arial MT"/>
              </a:rPr>
              <a:t> </a:t>
            </a:r>
            <a:r>
              <a:rPr sz="1500" dirty="0">
                <a:latin typeface="Arial MT"/>
                <a:cs typeface="Arial MT"/>
              </a:rPr>
              <a:t>{</a:t>
            </a:r>
            <a:endParaRPr sz="1500">
              <a:latin typeface="Arial MT"/>
              <a:cs typeface="Arial MT"/>
            </a:endParaRPr>
          </a:p>
          <a:p>
            <a:pPr marL="326390">
              <a:lnSpc>
                <a:spcPts val="1920"/>
              </a:lnSpc>
            </a:pPr>
            <a:r>
              <a:rPr sz="1500" dirty="0">
                <a:latin typeface="Arial MT"/>
                <a:cs typeface="Arial MT"/>
              </a:rPr>
              <a:t>case </a:t>
            </a:r>
            <a:r>
              <a:rPr sz="1500" b="1" spc="-20" dirty="0">
                <a:latin typeface="Arial"/>
                <a:cs typeface="Arial"/>
              </a:rPr>
              <a:t>TelephonyManager.DATA_CONNECTED</a:t>
            </a:r>
            <a:r>
              <a:rPr sz="1500" spc="-20" dirty="0">
                <a:latin typeface="Arial MT"/>
                <a:cs typeface="Arial MT"/>
              </a:rPr>
              <a:t>:</a:t>
            </a:r>
            <a:r>
              <a:rPr sz="1500" spc="70" dirty="0">
                <a:latin typeface="Arial MT"/>
                <a:cs typeface="Arial MT"/>
              </a:rPr>
              <a:t> </a:t>
            </a:r>
            <a:r>
              <a:rPr sz="1500" spc="-5" dirty="0">
                <a:solidFill>
                  <a:srgbClr val="086700"/>
                </a:solidFill>
                <a:latin typeface="Arial MT"/>
                <a:cs typeface="Arial MT"/>
              </a:rPr>
              <a:t>//</a:t>
            </a:r>
            <a:r>
              <a:rPr sz="1600" spc="-5" dirty="0">
                <a:solidFill>
                  <a:srgbClr val="086700"/>
                </a:solidFill>
                <a:latin typeface="Arial MT"/>
                <a:cs typeface="Arial MT"/>
              </a:rPr>
              <a:t>Connected.</a:t>
            </a:r>
            <a:endParaRPr sz="1600">
              <a:latin typeface="Arial MT"/>
              <a:cs typeface="Arial MT"/>
            </a:endParaRPr>
          </a:p>
          <a:p>
            <a:pPr marL="769620">
              <a:lnSpc>
                <a:spcPts val="1800"/>
              </a:lnSpc>
              <a:spcBef>
                <a:spcPts val="5"/>
              </a:spcBef>
            </a:pPr>
            <a:r>
              <a:rPr sz="1500" dirty="0">
                <a:latin typeface="Arial MT"/>
                <a:cs typeface="Arial MT"/>
              </a:rPr>
              <a:t>break;</a:t>
            </a:r>
            <a:endParaRPr sz="1500">
              <a:latin typeface="Arial MT"/>
              <a:cs typeface="Arial MT"/>
            </a:endParaRPr>
          </a:p>
          <a:p>
            <a:pPr marL="326390">
              <a:lnSpc>
                <a:spcPts val="1920"/>
              </a:lnSpc>
            </a:pPr>
            <a:r>
              <a:rPr sz="1500" dirty="0">
                <a:latin typeface="Arial MT"/>
                <a:cs typeface="Arial MT"/>
              </a:rPr>
              <a:t>case</a:t>
            </a:r>
            <a:r>
              <a:rPr sz="1500" spc="5" dirty="0">
                <a:latin typeface="Arial MT"/>
                <a:cs typeface="Arial MT"/>
              </a:rPr>
              <a:t> </a:t>
            </a:r>
            <a:r>
              <a:rPr sz="1500" b="1" spc="-20" dirty="0">
                <a:latin typeface="Arial"/>
                <a:cs typeface="Arial"/>
              </a:rPr>
              <a:t>TelephonyManager.DATA_CONNECTING</a:t>
            </a:r>
            <a:r>
              <a:rPr sz="1500" spc="-20" dirty="0">
                <a:latin typeface="Arial MT"/>
                <a:cs typeface="Arial MT"/>
              </a:rPr>
              <a:t>:</a:t>
            </a:r>
            <a:r>
              <a:rPr sz="1500" spc="80" dirty="0">
                <a:latin typeface="Arial MT"/>
                <a:cs typeface="Arial MT"/>
              </a:rPr>
              <a:t> </a:t>
            </a:r>
            <a:r>
              <a:rPr sz="1500" spc="-5" dirty="0">
                <a:solidFill>
                  <a:srgbClr val="086700"/>
                </a:solidFill>
                <a:latin typeface="Arial MT"/>
                <a:cs typeface="Arial MT"/>
              </a:rPr>
              <a:t>//</a:t>
            </a:r>
            <a:r>
              <a:rPr sz="1600" spc="-5" dirty="0">
                <a:solidFill>
                  <a:srgbClr val="086700"/>
                </a:solidFill>
                <a:latin typeface="Arial MT"/>
                <a:cs typeface="Arial MT"/>
              </a:rPr>
              <a:t>Currently</a:t>
            </a:r>
            <a:r>
              <a:rPr sz="1600" spc="15" dirty="0">
                <a:solidFill>
                  <a:srgbClr val="086700"/>
                </a:solidFill>
                <a:latin typeface="Arial MT"/>
                <a:cs typeface="Arial MT"/>
              </a:rPr>
              <a:t> </a:t>
            </a:r>
            <a:r>
              <a:rPr sz="1600" spc="-5" dirty="0">
                <a:solidFill>
                  <a:srgbClr val="086700"/>
                </a:solidFill>
                <a:latin typeface="Arial MT"/>
                <a:cs typeface="Arial MT"/>
              </a:rPr>
              <a:t>setting</a:t>
            </a:r>
            <a:r>
              <a:rPr sz="1600" spc="40" dirty="0">
                <a:solidFill>
                  <a:srgbClr val="086700"/>
                </a:solidFill>
                <a:latin typeface="Arial MT"/>
                <a:cs typeface="Arial MT"/>
              </a:rPr>
              <a:t> </a:t>
            </a:r>
            <a:r>
              <a:rPr sz="1600" spc="-5" dirty="0">
                <a:solidFill>
                  <a:srgbClr val="086700"/>
                </a:solidFill>
                <a:latin typeface="Arial MT"/>
                <a:cs typeface="Arial MT"/>
              </a:rPr>
              <a:t>up</a:t>
            </a:r>
            <a:r>
              <a:rPr sz="1600" spc="25" dirty="0">
                <a:solidFill>
                  <a:srgbClr val="086700"/>
                </a:solidFill>
                <a:latin typeface="Arial MT"/>
                <a:cs typeface="Arial MT"/>
              </a:rPr>
              <a:t> </a:t>
            </a:r>
            <a:r>
              <a:rPr sz="1600" spc="-5" dirty="0">
                <a:solidFill>
                  <a:srgbClr val="086700"/>
                </a:solidFill>
                <a:latin typeface="Arial MT"/>
                <a:cs typeface="Arial MT"/>
              </a:rPr>
              <a:t>data</a:t>
            </a:r>
            <a:r>
              <a:rPr sz="1600" spc="40" dirty="0">
                <a:solidFill>
                  <a:srgbClr val="086700"/>
                </a:solidFill>
                <a:latin typeface="Arial MT"/>
                <a:cs typeface="Arial MT"/>
              </a:rPr>
              <a:t> </a:t>
            </a:r>
            <a:r>
              <a:rPr sz="1600" spc="-5" dirty="0">
                <a:solidFill>
                  <a:srgbClr val="086700"/>
                </a:solidFill>
                <a:latin typeface="Arial MT"/>
                <a:cs typeface="Arial MT"/>
              </a:rPr>
              <a:t>connection</a:t>
            </a:r>
            <a:endParaRPr sz="1600">
              <a:latin typeface="Arial MT"/>
              <a:cs typeface="Arial MT"/>
            </a:endParaRPr>
          </a:p>
          <a:p>
            <a:pPr marL="769620">
              <a:lnSpc>
                <a:spcPct val="100000"/>
              </a:lnSpc>
            </a:pPr>
            <a:r>
              <a:rPr sz="1500" dirty="0">
                <a:latin typeface="Arial MT"/>
                <a:cs typeface="Arial MT"/>
              </a:rPr>
              <a:t>break;</a:t>
            </a:r>
            <a:endParaRPr sz="1500">
              <a:latin typeface="Arial MT"/>
              <a:cs typeface="Arial MT"/>
            </a:endParaRPr>
          </a:p>
          <a:p>
            <a:pPr marL="769620" marR="1802130" indent="-443865">
              <a:lnSpc>
                <a:spcPct val="100000"/>
              </a:lnSpc>
            </a:pPr>
            <a:r>
              <a:rPr sz="1500" dirty="0">
                <a:latin typeface="Arial MT"/>
                <a:cs typeface="Arial MT"/>
              </a:rPr>
              <a:t>case</a:t>
            </a:r>
            <a:r>
              <a:rPr sz="1500" spc="-35" dirty="0">
                <a:latin typeface="Arial MT"/>
                <a:cs typeface="Arial MT"/>
              </a:rPr>
              <a:t> </a:t>
            </a:r>
            <a:r>
              <a:rPr sz="1500" b="1" spc="-15" dirty="0">
                <a:latin typeface="Arial"/>
                <a:cs typeface="Arial"/>
              </a:rPr>
              <a:t>TelephonyManager.DATA_DISCONNECTED</a:t>
            </a:r>
            <a:r>
              <a:rPr sz="1500" spc="-15" dirty="0">
                <a:latin typeface="Arial MT"/>
                <a:cs typeface="Arial MT"/>
              </a:rPr>
              <a:t>:</a:t>
            </a:r>
            <a:r>
              <a:rPr sz="1500" spc="25" dirty="0">
                <a:latin typeface="Arial MT"/>
                <a:cs typeface="Arial MT"/>
              </a:rPr>
              <a:t> </a:t>
            </a:r>
            <a:r>
              <a:rPr sz="1500" dirty="0">
                <a:solidFill>
                  <a:srgbClr val="086700"/>
                </a:solidFill>
                <a:latin typeface="Arial MT"/>
                <a:cs typeface="Arial MT"/>
              </a:rPr>
              <a:t>//Disconnected </a:t>
            </a:r>
            <a:r>
              <a:rPr sz="1500" spc="-405" dirty="0">
                <a:solidFill>
                  <a:srgbClr val="086700"/>
                </a:solidFill>
                <a:latin typeface="Arial MT"/>
                <a:cs typeface="Arial MT"/>
              </a:rPr>
              <a:t> </a:t>
            </a:r>
            <a:r>
              <a:rPr sz="1500" dirty="0">
                <a:latin typeface="Arial MT"/>
                <a:cs typeface="Arial MT"/>
              </a:rPr>
              <a:t>break;</a:t>
            </a:r>
            <a:endParaRPr sz="1500">
              <a:latin typeface="Arial MT"/>
              <a:cs typeface="Arial MT"/>
            </a:endParaRPr>
          </a:p>
          <a:p>
            <a:pPr marL="326390">
              <a:lnSpc>
                <a:spcPct val="100000"/>
              </a:lnSpc>
              <a:spcBef>
                <a:spcPts val="5"/>
              </a:spcBef>
            </a:pPr>
            <a:r>
              <a:rPr sz="1500" dirty="0">
                <a:latin typeface="Arial MT"/>
                <a:cs typeface="Arial MT"/>
              </a:rPr>
              <a:t>case</a:t>
            </a:r>
            <a:r>
              <a:rPr sz="1500" spc="-20" dirty="0">
                <a:latin typeface="Arial MT"/>
                <a:cs typeface="Arial MT"/>
              </a:rPr>
              <a:t> </a:t>
            </a:r>
            <a:r>
              <a:rPr sz="1500" b="1" spc="-20" dirty="0">
                <a:latin typeface="Arial"/>
                <a:cs typeface="Arial"/>
              </a:rPr>
              <a:t>TelephonyManager.DATA_SUSPENDED</a:t>
            </a:r>
            <a:r>
              <a:rPr sz="1500" spc="-20" dirty="0">
                <a:latin typeface="Arial MT"/>
                <a:cs typeface="Arial MT"/>
              </a:rPr>
              <a:t>:</a:t>
            </a:r>
            <a:r>
              <a:rPr sz="1500" spc="465" dirty="0">
                <a:latin typeface="Arial MT"/>
                <a:cs typeface="Arial MT"/>
              </a:rPr>
              <a:t> </a:t>
            </a:r>
            <a:r>
              <a:rPr sz="1500" dirty="0">
                <a:solidFill>
                  <a:srgbClr val="086700"/>
                </a:solidFill>
                <a:latin typeface="Arial MT"/>
                <a:cs typeface="Arial MT"/>
              </a:rPr>
              <a:t>//Suspended</a:t>
            </a:r>
            <a:endParaRPr sz="1500">
              <a:latin typeface="Arial MT"/>
              <a:cs typeface="Arial MT"/>
            </a:endParaRPr>
          </a:p>
          <a:p>
            <a:pPr marL="769620">
              <a:lnSpc>
                <a:spcPct val="100000"/>
              </a:lnSpc>
            </a:pPr>
            <a:r>
              <a:rPr sz="1500" dirty="0">
                <a:latin typeface="Arial MT"/>
                <a:cs typeface="Arial MT"/>
              </a:rPr>
              <a:t>break;</a:t>
            </a:r>
            <a:endParaRPr sz="1500">
              <a:latin typeface="Arial MT"/>
              <a:cs typeface="Arial MT"/>
            </a:endParaRPr>
          </a:p>
          <a:p>
            <a:pPr marL="12700">
              <a:lnSpc>
                <a:spcPct val="100000"/>
              </a:lnSpc>
            </a:pPr>
            <a:r>
              <a:rPr sz="1500" dirty="0">
                <a:latin typeface="Arial MT"/>
                <a:cs typeface="Arial MT"/>
              </a:rPr>
              <a:t>}</a:t>
            </a:r>
            <a:endParaRPr sz="1500">
              <a:latin typeface="Arial MT"/>
              <a:cs typeface="Arial MT"/>
            </a:endParaRPr>
          </a:p>
        </p:txBody>
      </p:sp>
    </p:spTree>
    <p:extLst>
      <p:ext uri="{BB962C8B-B14F-4D97-AF65-F5344CB8AC3E}">
        <p14:creationId xmlns="" xmlns:p14="http://schemas.microsoft.com/office/powerpoint/2010/main" val="417843220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89331"/>
            <a:ext cx="6317615" cy="513715"/>
          </a:xfrm>
          <a:prstGeom prst="rect">
            <a:avLst/>
          </a:prstGeom>
        </p:spPr>
        <p:txBody>
          <a:bodyPr vert="horz" wrap="square" lIns="0" tIns="13335" rIns="0" bIns="0" rtlCol="0">
            <a:spAutoFit/>
          </a:bodyPr>
          <a:lstStyle/>
          <a:p>
            <a:pPr marL="12700">
              <a:lnSpc>
                <a:spcPct val="100000"/>
              </a:lnSpc>
              <a:spcBef>
                <a:spcPts val="105"/>
              </a:spcBef>
            </a:pPr>
            <a:r>
              <a:rPr sz="3200" dirty="0"/>
              <a:t>Reading</a:t>
            </a:r>
            <a:r>
              <a:rPr sz="3200" spc="-55" dirty="0"/>
              <a:t> </a:t>
            </a:r>
            <a:r>
              <a:rPr lang="en-US" sz="3200" dirty="0" smtClean="0"/>
              <a:t>Network Details</a:t>
            </a:r>
            <a:endParaRPr sz="3200" dirty="0"/>
          </a:p>
        </p:txBody>
      </p:sp>
      <p:sp>
        <p:nvSpPr>
          <p:cNvPr id="3" name="object 3"/>
          <p:cNvSpPr/>
          <p:nvPr/>
        </p:nvSpPr>
        <p:spPr>
          <a:xfrm>
            <a:off x="683564" y="1304988"/>
            <a:ext cx="8065134" cy="5259705"/>
          </a:xfrm>
          <a:custGeom>
            <a:avLst/>
            <a:gdLst/>
            <a:ahLst/>
            <a:cxnLst/>
            <a:rect l="l" t="t" r="r" b="b"/>
            <a:pathLst>
              <a:path w="8065134" h="5259705">
                <a:moveTo>
                  <a:pt x="8064881" y="0"/>
                </a:moveTo>
                <a:lnTo>
                  <a:pt x="0" y="0"/>
                </a:lnTo>
                <a:lnTo>
                  <a:pt x="0" y="5259324"/>
                </a:lnTo>
                <a:lnTo>
                  <a:pt x="8064881" y="5259324"/>
                </a:lnTo>
                <a:lnTo>
                  <a:pt x="8064881" y="0"/>
                </a:lnTo>
                <a:close/>
              </a:path>
            </a:pathLst>
          </a:custGeom>
          <a:solidFill>
            <a:srgbClr val="DFDFDF"/>
          </a:solidFill>
        </p:spPr>
        <p:txBody>
          <a:bodyPr wrap="square" lIns="0" tIns="0" rIns="0" bIns="0" rtlCol="0"/>
          <a:lstStyle/>
          <a:p>
            <a:endParaRPr/>
          </a:p>
        </p:txBody>
      </p:sp>
      <p:sp>
        <p:nvSpPr>
          <p:cNvPr id="4" name="object 4"/>
          <p:cNvSpPr txBox="1"/>
          <p:nvPr/>
        </p:nvSpPr>
        <p:spPr>
          <a:xfrm>
            <a:off x="827938" y="1329944"/>
            <a:ext cx="7912734" cy="5429692"/>
          </a:xfrm>
          <a:prstGeom prst="rect">
            <a:avLst/>
          </a:prstGeom>
        </p:spPr>
        <p:txBody>
          <a:bodyPr vert="horz" wrap="square" lIns="0" tIns="12700" rIns="0" bIns="0" rtlCol="0">
            <a:spAutoFit/>
          </a:bodyPr>
          <a:lstStyle/>
          <a:p>
            <a:r>
              <a:rPr lang="en-US" sz="1600" dirty="0" smtClean="0"/>
              <a:t>// </a:t>
            </a:r>
            <a:r>
              <a:rPr lang="en-US" sz="1600" dirty="0"/>
              <a:t>Get connected network country ISO code </a:t>
            </a:r>
          </a:p>
          <a:p>
            <a:r>
              <a:rPr lang="en-US" sz="1600" dirty="0"/>
              <a:t>String </a:t>
            </a:r>
            <a:r>
              <a:rPr lang="en-US" sz="1600" dirty="0" err="1"/>
              <a:t>networkCountry</a:t>
            </a:r>
            <a:r>
              <a:rPr lang="en-US" sz="1600" dirty="0"/>
              <a:t> = </a:t>
            </a:r>
            <a:r>
              <a:rPr lang="en-US" sz="1600" dirty="0" err="1"/>
              <a:t>telephonyManager.getNetworkCountryIso</a:t>
            </a:r>
            <a:r>
              <a:rPr lang="en-US" sz="1600" dirty="0"/>
              <a:t>(); </a:t>
            </a:r>
          </a:p>
          <a:p>
            <a:r>
              <a:rPr lang="en-US" sz="1600" dirty="0"/>
              <a:t>// Get the connected network operator ID (MCC + MNC) </a:t>
            </a:r>
          </a:p>
          <a:p>
            <a:r>
              <a:rPr lang="en-US" sz="1600" dirty="0"/>
              <a:t>String </a:t>
            </a:r>
            <a:r>
              <a:rPr lang="en-US" sz="1600" dirty="0" err="1"/>
              <a:t>networkOperatorId</a:t>
            </a:r>
            <a:r>
              <a:rPr lang="en-US" sz="1600" dirty="0"/>
              <a:t> = </a:t>
            </a:r>
            <a:r>
              <a:rPr lang="en-US" sz="1600" dirty="0" err="1"/>
              <a:t>telephonyManager.getNetworkOperator</a:t>
            </a:r>
            <a:r>
              <a:rPr lang="en-US" sz="1600" dirty="0"/>
              <a:t>(); </a:t>
            </a:r>
          </a:p>
          <a:p>
            <a:r>
              <a:rPr lang="en-US" sz="1600" dirty="0"/>
              <a:t>// Get the connected network operator name </a:t>
            </a:r>
          </a:p>
          <a:p>
            <a:r>
              <a:rPr lang="en-US" sz="1600" dirty="0"/>
              <a:t>String </a:t>
            </a:r>
            <a:r>
              <a:rPr lang="en-US" sz="1600" dirty="0" err="1"/>
              <a:t>networkName</a:t>
            </a:r>
            <a:r>
              <a:rPr lang="en-US" sz="1600" dirty="0"/>
              <a:t> = </a:t>
            </a:r>
            <a:r>
              <a:rPr lang="en-US" sz="1600" dirty="0" err="1"/>
              <a:t>telephonyManager.getNetworkOperatorName</a:t>
            </a:r>
            <a:r>
              <a:rPr lang="en-US" sz="1600" dirty="0"/>
              <a:t>(); </a:t>
            </a:r>
          </a:p>
          <a:p>
            <a:r>
              <a:rPr lang="en-US" sz="1600" dirty="0"/>
              <a:t>// Get the type of network you are connected to </a:t>
            </a:r>
          </a:p>
          <a:p>
            <a:r>
              <a:rPr lang="en-US" sz="1600" dirty="0" err="1"/>
              <a:t>int</a:t>
            </a:r>
            <a:r>
              <a:rPr lang="en-US" sz="1600" dirty="0"/>
              <a:t> </a:t>
            </a:r>
            <a:r>
              <a:rPr lang="en-US" sz="1600" dirty="0" err="1"/>
              <a:t>networkType</a:t>
            </a:r>
            <a:r>
              <a:rPr lang="en-US" sz="1600" dirty="0"/>
              <a:t> = </a:t>
            </a:r>
            <a:r>
              <a:rPr lang="en-US" sz="1600" dirty="0" err="1"/>
              <a:t>telephonyManager.getNetworkType</a:t>
            </a:r>
            <a:r>
              <a:rPr lang="en-US" sz="1600" dirty="0"/>
              <a:t>(); </a:t>
            </a:r>
          </a:p>
          <a:p>
            <a:r>
              <a:rPr lang="en-US" sz="1600" dirty="0"/>
              <a:t>switch (</a:t>
            </a:r>
            <a:r>
              <a:rPr lang="en-US" sz="1600" dirty="0" err="1"/>
              <a:t>networkType</a:t>
            </a:r>
            <a:r>
              <a:rPr lang="en-US" sz="1600" dirty="0"/>
              <a:t>) { </a:t>
            </a:r>
          </a:p>
          <a:p>
            <a:r>
              <a:rPr lang="en-US" sz="1600" dirty="0"/>
              <a:t>case (TelephonyManager.NETWORK_TYPE_1xRTT): /* … */ break; </a:t>
            </a:r>
          </a:p>
          <a:p>
            <a:r>
              <a:rPr lang="en-US" sz="1600" dirty="0"/>
              <a:t>case (</a:t>
            </a:r>
            <a:r>
              <a:rPr lang="en-US" sz="1600" dirty="0" err="1"/>
              <a:t>TelephonyManager.NETWORK_TYPE_CDMA</a:t>
            </a:r>
            <a:r>
              <a:rPr lang="en-US" sz="1600" dirty="0"/>
              <a:t>) : /* … */ break; </a:t>
            </a:r>
          </a:p>
          <a:p>
            <a:r>
              <a:rPr lang="en-US" sz="1600" dirty="0"/>
              <a:t>case (</a:t>
            </a:r>
            <a:r>
              <a:rPr lang="en-US" sz="1600" dirty="0" err="1"/>
              <a:t>TelephonyManager.NETWORK_TYPE_EDGE</a:t>
            </a:r>
            <a:r>
              <a:rPr lang="en-US" sz="1600" dirty="0"/>
              <a:t>) : /* … */ break; </a:t>
            </a:r>
          </a:p>
          <a:p>
            <a:r>
              <a:rPr lang="en-US" sz="1600" dirty="0"/>
              <a:t>case (TelephonyManager.NETWORK_TYPE_EVDO_0) : /* … */ break; </a:t>
            </a:r>
          </a:p>
          <a:p>
            <a:r>
              <a:rPr lang="en-US" sz="1600" dirty="0"/>
              <a:t>case (</a:t>
            </a:r>
            <a:r>
              <a:rPr lang="en-US" sz="1600" dirty="0" err="1"/>
              <a:t>TelephonyManager.NETWORK_TYPE_EVDO_A</a:t>
            </a:r>
            <a:r>
              <a:rPr lang="en-US" sz="1600" dirty="0"/>
              <a:t>) : /* … */ break; </a:t>
            </a:r>
          </a:p>
          <a:p>
            <a:r>
              <a:rPr lang="en-US" sz="1600" dirty="0"/>
              <a:t>case (</a:t>
            </a:r>
            <a:r>
              <a:rPr lang="en-US" sz="1600" dirty="0" err="1"/>
              <a:t>TelephonyManager.NETWORK_TYPE_GPRS</a:t>
            </a:r>
            <a:r>
              <a:rPr lang="en-US" sz="1600" dirty="0"/>
              <a:t>) : /* … */ break; </a:t>
            </a:r>
          </a:p>
          <a:p>
            <a:r>
              <a:rPr lang="en-US" sz="1600" dirty="0"/>
              <a:t>case (</a:t>
            </a:r>
            <a:r>
              <a:rPr lang="en-US" sz="1600" dirty="0" err="1"/>
              <a:t>TelephonyManager.NETWORK_TYPE_HSDPA</a:t>
            </a:r>
            <a:r>
              <a:rPr lang="en-US" sz="1600" dirty="0"/>
              <a:t>) : /* … */ break; </a:t>
            </a:r>
          </a:p>
          <a:p>
            <a:r>
              <a:rPr lang="en-US" sz="1600" dirty="0"/>
              <a:t>case (</a:t>
            </a:r>
            <a:r>
              <a:rPr lang="en-US" sz="1600" dirty="0" err="1"/>
              <a:t>TelephonyManager.NETWORK_TYPE_HSPA</a:t>
            </a:r>
            <a:r>
              <a:rPr lang="en-US" sz="1600" dirty="0"/>
              <a:t>) : /* … */ break; </a:t>
            </a:r>
          </a:p>
          <a:p>
            <a:r>
              <a:rPr lang="en-US" sz="1600" dirty="0"/>
              <a:t>case (</a:t>
            </a:r>
            <a:r>
              <a:rPr lang="en-US" sz="1600" dirty="0" err="1"/>
              <a:t>TelephonyManager.NETWORK_TYPE_HSUPA</a:t>
            </a:r>
            <a:r>
              <a:rPr lang="en-US" sz="1600" dirty="0"/>
              <a:t>) : /* … */ break; </a:t>
            </a:r>
          </a:p>
          <a:p>
            <a:r>
              <a:rPr lang="en-US" sz="1600" dirty="0"/>
              <a:t>case (</a:t>
            </a:r>
            <a:r>
              <a:rPr lang="en-US" sz="1600" dirty="0" err="1"/>
              <a:t>TelephonyManager.NETWORK_TYPE_UMTS</a:t>
            </a:r>
            <a:r>
              <a:rPr lang="en-US" sz="1600" dirty="0"/>
              <a:t>) : /* … */ break; </a:t>
            </a:r>
          </a:p>
          <a:p>
            <a:r>
              <a:rPr lang="en-US" sz="1600" dirty="0"/>
              <a:t>case (</a:t>
            </a:r>
            <a:r>
              <a:rPr lang="en-US" sz="1600" dirty="0" err="1"/>
              <a:t>TelephonyManager.NETWORK_TYPE_UNKNOWN</a:t>
            </a:r>
            <a:r>
              <a:rPr lang="en-US" sz="1600" dirty="0"/>
              <a:t>): /* … */ break; </a:t>
            </a:r>
          </a:p>
          <a:p>
            <a:r>
              <a:rPr lang="en-US" sz="1600" dirty="0"/>
              <a:t>default: break; </a:t>
            </a:r>
          </a:p>
          <a:p>
            <a:r>
              <a:rPr lang="en-US" sz="1600" dirty="0"/>
              <a:t>} </a:t>
            </a:r>
            <a:endParaRPr sz="1500" dirty="0">
              <a:latin typeface="Arial MT"/>
              <a:cs typeface="Arial MT"/>
            </a:endParaRPr>
          </a:p>
        </p:txBody>
      </p:sp>
    </p:spTree>
    <p:extLst>
      <p:ext uri="{BB962C8B-B14F-4D97-AF65-F5344CB8AC3E}">
        <p14:creationId xmlns="" xmlns:p14="http://schemas.microsoft.com/office/powerpoint/2010/main" val="3044498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z="4400" spc="-5" dirty="0" smtClean="0"/>
              <a:t>Services</a:t>
            </a:r>
            <a:r>
              <a:rPr lang="en-US" sz="4400" spc="-45" dirty="0" smtClean="0"/>
              <a:t> </a:t>
            </a:r>
            <a:r>
              <a:rPr lang="en-US" sz="4400" spc="-5" dirty="0" smtClean="0"/>
              <a:t>Lifecycle</a:t>
            </a:r>
            <a:endParaRPr lang="en-US" b="1" dirty="0"/>
          </a:p>
        </p:txBody>
      </p:sp>
      <p:sp>
        <p:nvSpPr>
          <p:cNvPr id="3" name="Content Placeholder 2"/>
          <p:cNvSpPr>
            <a:spLocks noGrp="1"/>
          </p:cNvSpPr>
          <p:nvPr>
            <p:ph idx="1"/>
          </p:nvPr>
        </p:nvSpPr>
        <p:spPr/>
        <p:txBody>
          <a:bodyPr>
            <a:normAutofit/>
          </a:bodyPr>
          <a:lstStyle/>
          <a:p>
            <a:pPr fontAlgn="base">
              <a:buNone/>
            </a:pPr>
            <a:r>
              <a:rPr lang="en-GB" b="1" dirty="0" smtClean="0"/>
              <a:t>2. Bounded Service:</a:t>
            </a:r>
          </a:p>
          <a:p>
            <a:pPr fontAlgn="base"/>
            <a:r>
              <a:rPr lang="en-GB" dirty="0" smtClean="0"/>
              <a:t>It can be </a:t>
            </a:r>
            <a:r>
              <a:rPr lang="en-GB" dirty="0" smtClean="0">
                <a:solidFill>
                  <a:srgbClr val="C00000"/>
                </a:solidFill>
              </a:rPr>
              <a:t>treated as a server </a:t>
            </a:r>
            <a:r>
              <a:rPr lang="en-GB" dirty="0" smtClean="0"/>
              <a:t>in a client-server interface. An android application components can send requests to the </a:t>
            </a:r>
            <a:r>
              <a:rPr lang="en-GB" dirty="0" smtClean="0">
                <a:solidFill>
                  <a:srgbClr val="C00000"/>
                </a:solidFill>
              </a:rPr>
              <a:t>service</a:t>
            </a:r>
            <a:r>
              <a:rPr lang="en-GB" dirty="0" smtClean="0"/>
              <a:t> and </a:t>
            </a:r>
            <a:r>
              <a:rPr lang="en-GB" dirty="0" smtClean="0">
                <a:solidFill>
                  <a:srgbClr val="C00000"/>
                </a:solidFill>
              </a:rPr>
              <a:t>can fetch results</a:t>
            </a:r>
            <a:r>
              <a:rPr lang="en-GB" dirty="0" smtClean="0"/>
              <a:t>. </a:t>
            </a:r>
          </a:p>
          <a:p>
            <a:pPr fontAlgn="base"/>
            <a:r>
              <a:rPr lang="en-GB" dirty="0" smtClean="0"/>
              <a:t>A service is termed as bounded when an application component binds itself with a service by calling </a:t>
            </a:r>
            <a:r>
              <a:rPr lang="en-GB" b="1" dirty="0" err="1" smtClean="0"/>
              <a:t>bindService</a:t>
            </a:r>
            <a:r>
              <a:rPr lang="en-GB" b="1" dirty="0" smtClean="0"/>
              <a:t>()</a:t>
            </a:r>
            <a:r>
              <a:rPr lang="en-GB" dirty="0" smtClean="0"/>
              <a:t> method. </a:t>
            </a:r>
          </a:p>
          <a:p>
            <a:pPr fontAlgn="base"/>
            <a:r>
              <a:rPr lang="en-GB" dirty="0" smtClean="0"/>
              <a:t>To stop this service, all the components must unbind themselves from the service by using </a:t>
            </a:r>
            <a:r>
              <a:rPr lang="en-GB" b="1" dirty="0" err="1" smtClean="0"/>
              <a:t>unbindService</a:t>
            </a:r>
            <a:r>
              <a:rPr lang="en-GB" b="1" dirty="0" smtClean="0"/>
              <a:t>() </a:t>
            </a:r>
            <a:r>
              <a:rPr lang="en-GB" dirty="0" smtClean="0"/>
              <a:t>method.</a:t>
            </a:r>
            <a:endParaRPr lang="en-GB"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11</a:t>
            </a:fld>
            <a:endParaRPr lang="en-US"/>
          </a:p>
        </p:txBody>
      </p:sp>
    </p:spTree>
    <p:extLst>
      <p:ext uri="{BB962C8B-B14F-4D97-AF65-F5344CB8AC3E}">
        <p14:creationId xmlns="" xmlns:p14="http://schemas.microsoft.com/office/powerpoint/2010/main" val="355055425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89331"/>
            <a:ext cx="3906520" cy="513715"/>
          </a:xfrm>
          <a:prstGeom prst="rect">
            <a:avLst/>
          </a:prstGeom>
        </p:spPr>
        <p:txBody>
          <a:bodyPr vert="horz" wrap="square" lIns="0" tIns="13335" rIns="0" bIns="0" rtlCol="0">
            <a:spAutoFit/>
          </a:bodyPr>
          <a:lstStyle/>
          <a:p>
            <a:pPr marL="12700">
              <a:lnSpc>
                <a:spcPct val="100000"/>
              </a:lnSpc>
              <a:spcBef>
                <a:spcPts val="105"/>
              </a:spcBef>
            </a:pPr>
            <a:r>
              <a:rPr sz="3200" dirty="0"/>
              <a:t>Reading</a:t>
            </a:r>
            <a:r>
              <a:rPr sz="3200" spc="-75" dirty="0"/>
              <a:t> </a:t>
            </a:r>
            <a:r>
              <a:rPr sz="3200" dirty="0"/>
              <a:t>SIM</a:t>
            </a:r>
            <a:r>
              <a:rPr sz="3200" spc="-55" dirty="0"/>
              <a:t> </a:t>
            </a:r>
            <a:r>
              <a:rPr sz="3200" dirty="0"/>
              <a:t>Details</a:t>
            </a:r>
            <a:endParaRPr sz="3200"/>
          </a:p>
        </p:txBody>
      </p:sp>
      <p:sp>
        <p:nvSpPr>
          <p:cNvPr id="3" name="object 3"/>
          <p:cNvSpPr/>
          <p:nvPr/>
        </p:nvSpPr>
        <p:spPr>
          <a:xfrm>
            <a:off x="755472" y="1393850"/>
            <a:ext cx="7705090" cy="4972685"/>
          </a:xfrm>
          <a:custGeom>
            <a:avLst/>
            <a:gdLst/>
            <a:ahLst/>
            <a:cxnLst/>
            <a:rect l="l" t="t" r="r" b="b"/>
            <a:pathLst>
              <a:path w="7705090" h="4972685">
                <a:moveTo>
                  <a:pt x="7704835" y="0"/>
                </a:moveTo>
                <a:lnTo>
                  <a:pt x="0" y="0"/>
                </a:lnTo>
                <a:lnTo>
                  <a:pt x="0" y="4972177"/>
                </a:lnTo>
                <a:lnTo>
                  <a:pt x="7704835" y="4972177"/>
                </a:lnTo>
                <a:lnTo>
                  <a:pt x="7704835" y="0"/>
                </a:lnTo>
                <a:close/>
              </a:path>
            </a:pathLst>
          </a:custGeom>
          <a:solidFill>
            <a:srgbClr val="DFDFDF"/>
          </a:solidFill>
        </p:spPr>
        <p:txBody>
          <a:bodyPr wrap="square" lIns="0" tIns="0" rIns="0" bIns="0" rtlCol="0"/>
          <a:lstStyle/>
          <a:p>
            <a:endParaRPr/>
          </a:p>
        </p:txBody>
      </p:sp>
      <p:sp>
        <p:nvSpPr>
          <p:cNvPr id="4" name="object 4"/>
          <p:cNvSpPr txBox="1"/>
          <p:nvPr/>
        </p:nvSpPr>
        <p:spPr>
          <a:xfrm>
            <a:off x="742899" y="1418589"/>
            <a:ext cx="6504305" cy="4934585"/>
          </a:xfrm>
          <a:prstGeom prst="rect">
            <a:avLst/>
          </a:prstGeom>
        </p:spPr>
        <p:txBody>
          <a:bodyPr vert="horz" wrap="square" lIns="0" tIns="13335" rIns="0" bIns="0" rtlCol="0">
            <a:spAutoFit/>
          </a:bodyPr>
          <a:lstStyle/>
          <a:p>
            <a:pPr marL="160020" marR="2562225">
              <a:lnSpc>
                <a:spcPct val="100000"/>
              </a:lnSpc>
              <a:spcBef>
                <a:spcPts val="105"/>
              </a:spcBef>
            </a:pPr>
            <a:r>
              <a:rPr sz="1400" dirty="0">
                <a:latin typeface="Arial MT"/>
                <a:cs typeface="Arial MT"/>
              </a:rPr>
              <a:t>int simState = </a:t>
            </a:r>
            <a:r>
              <a:rPr sz="1400" spc="-10" dirty="0">
                <a:latin typeface="Arial MT"/>
                <a:cs typeface="Arial MT"/>
              </a:rPr>
              <a:t>telephonyManager.getSimState(); </a:t>
            </a:r>
            <a:r>
              <a:rPr sz="1400" spc="-375" dirty="0">
                <a:latin typeface="Arial MT"/>
                <a:cs typeface="Arial MT"/>
              </a:rPr>
              <a:t> </a:t>
            </a:r>
            <a:r>
              <a:rPr sz="1400" spc="-5" dirty="0">
                <a:latin typeface="Arial MT"/>
                <a:cs typeface="Arial MT"/>
              </a:rPr>
              <a:t>switch</a:t>
            </a:r>
            <a:r>
              <a:rPr sz="1400" spc="-20" dirty="0">
                <a:latin typeface="Arial MT"/>
                <a:cs typeface="Arial MT"/>
              </a:rPr>
              <a:t> </a:t>
            </a:r>
            <a:r>
              <a:rPr sz="1400" dirty="0">
                <a:latin typeface="Arial MT"/>
                <a:cs typeface="Arial MT"/>
              </a:rPr>
              <a:t>(simState)</a:t>
            </a:r>
            <a:r>
              <a:rPr sz="1400" spc="-45" dirty="0">
                <a:latin typeface="Arial MT"/>
                <a:cs typeface="Arial MT"/>
              </a:rPr>
              <a:t> </a:t>
            </a:r>
            <a:r>
              <a:rPr sz="1400" dirty="0">
                <a:latin typeface="Arial MT"/>
                <a:cs typeface="Arial MT"/>
              </a:rPr>
              <a:t>{</a:t>
            </a:r>
            <a:endParaRPr sz="1400">
              <a:latin typeface="Arial MT"/>
              <a:cs typeface="Arial MT"/>
            </a:endParaRPr>
          </a:p>
          <a:p>
            <a:pPr marL="407034">
              <a:lnSpc>
                <a:spcPct val="100000"/>
              </a:lnSpc>
            </a:pPr>
            <a:r>
              <a:rPr sz="1400" dirty="0">
                <a:latin typeface="Arial MT"/>
                <a:cs typeface="Arial MT"/>
              </a:rPr>
              <a:t>case</a:t>
            </a:r>
            <a:r>
              <a:rPr sz="1400" spc="-55" dirty="0">
                <a:latin typeface="Arial MT"/>
                <a:cs typeface="Arial MT"/>
              </a:rPr>
              <a:t> </a:t>
            </a:r>
            <a:r>
              <a:rPr sz="1400" spc="-15" dirty="0">
                <a:latin typeface="Arial MT"/>
                <a:cs typeface="Arial MT"/>
              </a:rPr>
              <a:t>(TelephonyManager.SIM_STATE_ABSENT):</a:t>
            </a:r>
            <a:r>
              <a:rPr sz="1400" spc="-50" dirty="0">
                <a:latin typeface="Arial MT"/>
                <a:cs typeface="Arial MT"/>
              </a:rPr>
              <a:t> </a:t>
            </a:r>
            <a:r>
              <a:rPr sz="1400" dirty="0">
                <a:latin typeface="Arial MT"/>
                <a:cs typeface="Arial MT"/>
              </a:rPr>
              <a:t>break;</a:t>
            </a:r>
            <a:endParaRPr sz="1400">
              <a:latin typeface="Arial MT"/>
              <a:cs typeface="Arial MT"/>
            </a:endParaRPr>
          </a:p>
          <a:p>
            <a:pPr marL="407034" marR="608965">
              <a:lnSpc>
                <a:spcPct val="100000"/>
              </a:lnSpc>
            </a:pPr>
            <a:r>
              <a:rPr sz="1400" dirty="0">
                <a:latin typeface="Arial MT"/>
                <a:cs typeface="Arial MT"/>
              </a:rPr>
              <a:t>case </a:t>
            </a:r>
            <a:r>
              <a:rPr sz="1400" spc="-15" dirty="0">
                <a:latin typeface="Arial MT"/>
                <a:cs typeface="Arial MT"/>
              </a:rPr>
              <a:t>(TelephonyManager.SIM_STATE_NETWORK_LOCKED): </a:t>
            </a:r>
            <a:r>
              <a:rPr sz="1400" dirty="0">
                <a:latin typeface="Arial MT"/>
                <a:cs typeface="Arial MT"/>
              </a:rPr>
              <a:t>break; </a:t>
            </a:r>
            <a:r>
              <a:rPr sz="1400" spc="-375" dirty="0">
                <a:latin typeface="Arial MT"/>
                <a:cs typeface="Arial MT"/>
              </a:rPr>
              <a:t> </a:t>
            </a:r>
            <a:r>
              <a:rPr sz="1400" dirty="0">
                <a:latin typeface="Arial MT"/>
                <a:cs typeface="Arial MT"/>
              </a:rPr>
              <a:t>case</a:t>
            </a:r>
            <a:r>
              <a:rPr sz="1400" spc="5" dirty="0">
                <a:latin typeface="Arial MT"/>
                <a:cs typeface="Arial MT"/>
              </a:rPr>
              <a:t> </a:t>
            </a:r>
            <a:r>
              <a:rPr sz="1400" spc="-15" dirty="0">
                <a:latin typeface="Arial MT"/>
                <a:cs typeface="Arial MT"/>
              </a:rPr>
              <a:t>(TelephonyManager.SIM_STATE_PIN_REQUIRED):</a:t>
            </a:r>
            <a:r>
              <a:rPr sz="1400" spc="355" dirty="0">
                <a:latin typeface="Arial MT"/>
                <a:cs typeface="Arial MT"/>
              </a:rPr>
              <a:t> </a:t>
            </a:r>
            <a:r>
              <a:rPr sz="1400" dirty="0">
                <a:latin typeface="Arial MT"/>
                <a:cs typeface="Arial MT"/>
              </a:rPr>
              <a:t>break; </a:t>
            </a:r>
            <a:r>
              <a:rPr sz="1400" spc="5" dirty="0">
                <a:latin typeface="Arial MT"/>
                <a:cs typeface="Arial MT"/>
              </a:rPr>
              <a:t> </a:t>
            </a:r>
            <a:r>
              <a:rPr sz="1400" dirty="0">
                <a:latin typeface="Arial MT"/>
                <a:cs typeface="Arial MT"/>
              </a:rPr>
              <a:t>case </a:t>
            </a:r>
            <a:r>
              <a:rPr sz="1400" spc="-15" dirty="0">
                <a:latin typeface="Arial MT"/>
                <a:cs typeface="Arial MT"/>
              </a:rPr>
              <a:t>(TelephonyManager.SIM_STATE_PUK_REQUIRED): </a:t>
            </a:r>
            <a:r>
              <a:rPr sz="1400" dirty="0">
                <a:latin typeface="Arial MT"/>
                <a:cs typeface="Arial MT"/>
              </a:rPr>
              <a:t>break; </a:t>
            </a:r>
            <a:r>
              <a:rPr sz="1400" spc="5" dirty="0">
                <a:latin typeface="Arial MT"/>
                <a:cs typeface="Arial MT"/>
              </a:rPr>
              <a:t> </a:t>
            </a:r>
            <a:r>
              <a:rPr sz="1400" dirty="0">
                <a:latin typeface="Arial MT"/>
                <a:cs typeface="Arial MT"/>
              </a:rPr>
              <a:t>case</a:t>
            </a:r>
            <a:r>
              <a:rPr sz="1400" spc="-45" dirty="0">
                <a:latin typeface="Arial MT"/>
                <a:cs typeface="Arial MT"/>
              </a:rPr>
              <a:t> </a:t>
            </a:r>
            <a:r>
              <a:rPr sz="1400" spc="-15" dirty="0">
                <a:latin typeface="Arial MT"/>
                <a:cs typeface="Arial MT"/>
              </a:rPr>
              <a:t>(TelephonyManager.SIM_STATE_UNKNOWN):</a:t>
            </a:r>
            <a:r>
              <a:rPr sz="1400" spc="-40" dirty="0">
                <a:latin typeface="Arial MT"/>
                <a:cs typeface="Arial MT"/>
              </a:rPr>
              <a:t> </a:t>
            </a:r>
            <a:r>
              <a:rPr sz="1400" dirty="0">
                <a:latin typeface="Arial MT"/>
                <a:cs typeface="Arial MT"/>
              </a:rPr>
              <a:t>break;</a:t>
            </a:r>
            <a:endParaRPr sz="1400">
              <a:latin typeface="Arial MT"/>
              <a:cs typeface="Arial MT"/>
            </a:endParaRPr>
          </a:p>
          <a:p>
            <a:pPr marL="407034">
              <a:lnSpc>
                <a:spcPct val="100000"/>
              </a:lnSpc>
            </a:pPr>
            <a:r>
              <a:rPr sz="1400" dirty="0">
                <a:latin typeface="Arial MT"/>
                <a:cs typeface="Arial MT"/>
              </a:rPr>
              <a:t>case</a:t>
            </a:r>
            <a:r>
              <a:rPr sz="1400" spc="-65" dirty="0">
                <a:latin typeface="Arial MT"/>
                <a:cs typeface="Arial MT"/>
              </a:rPr>
              <a:t> </a:t>
            </a:r>
            <a:r>
              <a:rPr sz="1400" spc="-15" dirty="0">
                <a:latin typeface="Arial MT"/>
                <a:cs typeface="Arial MT"/>
              </a:rPr>
              <a:t>(TelephonyManager.SIM_STATE_READY):</a:t>
            </a:r>
            <a:r>
              <a:rPr sz="1400" spc="-55" dirty="0">
                <a:latin typeface="Arial MT"/>
                <a:cs typeface="Arial MT"/>
              </a:rPr>
              <a:t> </a:t>
            </a:r>
            <a:r>
              <a:rPr sz="1400" dirty="0">
                <a:latin typeface="Arial MT"/>
                <a:cs typeface="Arial MT"/>
              </a:rPr>
              <a:t>{</a:t>
            </a:r>
            <a:endParaRPr sz="1400">
              <a:latin typeface="Arial MT"/>
              <a:cs typeface="Arial MT"/>
            </a:endParaRPr>
          </a:p>
          <a:p>
            <a:pPr marL="927100">
              <a:lnSpc>
                <a:spcPct val="100000"/>
              </a:lnSpc>
            </a:pPr>
            <a:r>
              <a:rPr sz="1400" dirty="0">
                <a:solidFill>
                  <a:srgbClr val="086700"/>
                </a:solidFill>
                <a:latin typeface="Arial MT"/>
                <a:cs typeface="Arial MT"/>
              </a:rPr>
              <a:t>//</a:t>
            </a:r>
            <a:r>
              <a:rPr sz="1400" spc="-25" dirty="0">
                <a:solidFill>
                  <a:srgbClr val="086700"/>
                </a:solidFill>
                <a:latin typeface="Arial MT"/>
                <a:cs typeface="Arial MT"/>
              </a:rPr>
              <a:t> </a:t>
            </a:r>
            <a:r>
              <a:rPr sz="1400" dirty="0">
                <a:solidFill>
                  <a:srgbClr val="086700"/>
                </a:solidFill>
                <a:latin typeface="Arial MT"/>
                <a:cs typeface="Arial MT"/>
              </a:rPr>
              <a:t>Get</a:t>
            </a:r>
            <a:r>
              <a:rPr sz="1400" spc="-20" dirty="0">
                <a:solidFill>
                  <a:srgbClr val="086700"/>
                </a:solidFill>
                <a:latin typeface="Arial MT"/>
                <a:cs typeface="Arial MT"/>
              </a:rPr>
              <a:t> </a:t>
            </a:r>
            <a:r>
              <a:rPr sz="1400" dirty="0">
                <a:solidFill>
                  <a:srgbClr val="086700"/>
                </a:solidFill>
                <a:latin typeface="Arial MT"/>
                <a:cs typeface="Arial MT"/>
              </a:rPr>
              <a:t>the</a:t>
            </a:r>
            <a:r>
              <a:rPr sz="1400" spc="-35" dirty="0">
                <a:solidFill>
                  <a:srgbClr val="086700"/>
                </a:solidFill>
                <a:latin typeface="Arial MT"/>
                <a:cs typeface="Arial MT"/>
              </a:rPr>
              <a:t> </a:t>
            </a:r>
            <a:r>
              <a:rPr sz="1400" dirty="0">
                <a:solidFill>
                  <a:srgbClr val="086700"/>
                </a:solidFill>
                <a:latin typeface="Arial MT"/>
                <a:cs typeface="Arial MT"/>
              </a:rPr>
              <a:t>SIM</a:t>
            </a:r>
            <a:r>
              <a:rPr sz="1400" spc="-15" dirty="0">
                <a:solidFill>
                  <a:srgbClr val="086700"/>
                </a:solidFill>
                <a:latin typeface="Arial MT"/>
                <a:cs typeface="Arial MT"/>
              </a:rPr>
              <a:t> </a:t>
            </a:r>
            <a:r>
              <a:rPr sz="1400" dirty="0">
                <a:solidFill>
                  <a:srgbClr val="086700"/>
                </a:solidFill>
                <a:latin typeface="Arial MT"/>
                <a:cs typeface="Arial MT"/>
              </a:rPr>
              <a:t>country</a:t>
            </a:r>
            <a:r>
              <a:rPr sz="1400" spc="-50" dirty="0">
                <a:solidFill>
                  <a:srgbClr val="086700"/>
                </a:solidFill>
                <a:latin typeface="Arial MT"/>
                <a:cs typeface="Arial MT"/>
              </a:rPr>
              <a:t> </a:t>
            </a:r>
            <a:r>
              <a:rPr sz="1400" dirty="0">
                <a:solidFill>
                  <a:srgbClr val="086700"/>
                </a:solidFill>
                <a:latin typeface="Arial MT"/>
                <a:cs typeface="Arial MT"/>
              </a:rPr>
              <a:t>ISO</a:t>
            </a:r>
            <a:r>
              <a:rPr sz="1400" spc="-25" dirty="0">
                <a:solidFill>
                  <a:srgbClr val="086700"/>
                </a:solidFill>
                <a:latin typeface="Arial MT"/>
                <a:cs typeface="Arial MT"/>
              </a:rPr>
              <a:t> </a:t>
            </a:r>
            <a:r>
              <a:rPr sz="1400" dirty="0">
                <a:solidFill>
                  <a:srgbClr val="086700"/>
                </a:solidFill>
                <a:latin typeface="Arial MT"/>
                <a:cs typeface="Arial MT"/>
              </a:rPr>
              <a:t>code</a:t>
            </a:r>
            <a:endParaRPr sz="1400">
              <a:latin typeface="Arial MT"/>
              <a:cs typeface="Arial MT"/>
            </a:endParaRPr>
          </a:p>
          <a:p>
            <a:pPr marL="927100">
              <a:lnSpc>
                <a:spcPct val="100000"/>
              </a:lnSpc>
            </a:pPr>
            <a:r>
              <a:rPr sz="1400" dirty="0">
                <a:latin typeface="Arial MT"/>
                <a:cs typeface="Arial MT"/>
              </a:rPr>
              <a:t>String</a:t>
            </a:r>
            <a:r>
              <a:rPr sz="1400" spc="-40" dirty="0">
                <a:latin typeface="Arial MT"/>
                <a:cs typeface="Arial MT"/>
              </a:rPr>
              <a:t> </a:t>
            </a:r>
            <a:r>
              <a:rPr sz="1400" spc="-5" dirty="0">
                <a:latin typeface="Arial MT"/>
                <a:cs typeface="Arial MT"/>
              </a:rPr>
              <a:t>simCountry</a:t>
            </a:r>
            <a:r>
              <a:rPr sz="1400" spc="-40" dirty="0">
                <a:latin typeface="Arial MT"/>
                <a:cs typeface="Arial MT"/>
              </a:rPr>
              <a:t> </a:t>
            </a:r>
            <a:r>
              <a:rPr sz="1400" dirty="0">
                <a:latin typeface="Arial MT"/>
                <a:cs typeface="Arial MT"/>
              </a:rPr>
              <a:t>=</a:t>
            </a:r>
            <a:r>
              <a:rPr sz="1400" spc="-20" dirty="0">
                <a:latin typeface="Arial MT"/>
                <a:cs typeface="Arial MT"/>
              </a:rPr>
              <a:t> </a:t>
            </a:r>
            <a:r>
              <a:rPr sz="1400" spc="-5" dirty="0">
                <a:latin typeface="Arial MT"/>
                <a:cs typeface="Arial MT"/>
              </a:rPr>
              <a:t>telephonyManager.getSimCountryIso();</a:t>
            </a:r>
            <a:endParaRPr sz="1400">
              <a:latin typeface="Arial MT"/>
              <a:cs typeface="Arial MT"/>
            </a:endParaRPr>
          </a:p>
          <a:p>
            <a:pPr marL="927100">
              <a:lnSpc>
                <a:spcPct val="100000"/>
              </a:lnSpc>
            </a:pPr>
            <a:r>
              <a:rPr sz="1400" dirty="0">
                <a:solidFill>
                  <a:srgbClr val="086700"/>
                </a:solidFill>
                <a:latin typeface="Arial MT"/>
                <a:cs typeface="Arial MT"/>
              </a:rPr>
              <a:t>//</a:t>
            </a:r>
            <a:r>
              <a:rPr sz="1400" spc="-20" dirty="0">
                <a:solidFill>
                  <a:srgbClr val="086700"/>
                </a:solidFill>
                <a:latin typeface="Arial MT"/>
                <a:cs typeface="Arial MT"/>
              </a:rPr>
              <a:t> </a:t>
            </a:r>
            <a:r>
              <a:rPr sz="1400" dirty="0">
                <a:solidFill>
                  <a:srgbClr val="086700"/>
                </a:solidFill>
                <a:latin typeface="Arial MT"/>
                <a:cs typeface="Arial MT"/>
              </a:rPr>
              <a:t>Get</a:t>
            </a:r>
            <a:r>
              <a:rPr sz="1400" spc="-15" dirty="0">
                <a:solidFill>
                  <a:srgbClr val="086700"/>
                </a:solidFill>
                <a:latin typeface="Arial MT"/>
                <a:cs typeface="Arial MT"/>
              </a:rPr>
              <a:t> </a:t>
            </a:r>
            <a:r>
              <a:rPr sz="1400" dirty="0">
                <a:solidFill>
                  <a:srgbClr val="086700"/>
                </a:solidFill>
                <a:latin typeface="Arial MT"/>
                <a:cs typeface="Arial MT"/>
              </a:rPr>
              <a:t>the</a:t>
            </a:r>
            <a:r>
              <a:rPr sz="1400" spc="-30" dirty="0">
                <a:solidFill>
                  <a:srgbClr val="086700"/>
                </a:solidFill>
                <a:latin typeface="Arial MT"/>
                <a:cs typeface="Arial MT"/>
              </a:rPr>
              <a:t> </a:t>
            </a:r>
            <a:r>
              <a:rPr sz="1400" dirty="0">
                <a:solidFill>
                  <a:srgbClr val="086700"/>
                </a:solidFill>
                <a:latin typeface="Arial MT"/>
                <a:cs typeface="Arial MT"/>
              </a:rPr>
              <a:t>operator</a:t>
            </a:r>
            <a:r>
              <a:rPr sz="1400" spc="-40" dirty="0">
                <a:solidFill>
                  <a:srgbClr val="086700"/>
                </a:solidFill>
                <a:latin typeface="Arial MT"/>
                <a:cs typeface="Arial MT"/>
              </a:rPr>
              <a:t> </a:t>
            </a:r>
            <a:r>
              <a:rPr sz="1400" dirty="0">
                <a:solidFill>
                  <a:srgbClr val="086700"/>
                </a:solidFill>
                <a:latin typeface="Arial MT"/>
                <a:cs typeface="Arial MT"/>
              </a:rPr>
              <a:t>code</a:t>
            </a:r>
            <a:r>
              <a:rPr sz="1400" spc="-35" dirty="0">
                <a:solidFill>
                  <a:srgbClr val="086700"/>
                </a:solidFill>
                <a:latin typeface="Arial MT"/>
                <a:cs typeface="Arial MT"/>
              </a:rPr>
              <a:t> </a:t>
            </a:r>
            <a:r>
              <a:rPr sz="1400" dirty="0">
                <a:solidFill>
                  <a:srgbClr val="086700"/>
                </a:solidFill>
                <a:latin typeface="Arial MT"/>
                <a:cs typeface="Arial MT"/>
              </a:rPr>
              <a:t>of</a:t>
            </a:r>
            <a:r>
              <a:rPr sz="1400" spc="-5" dirty="0">
                <a:solidFill>
                  <a:srgbClr val="086700"/>
                </a:solidFill>
                <a:latin typeface="Arial MT"/>
                <a:cs typeface="Arial MT"/>
              </a:rPr>
              <a:t> </a:t>
            </a:r>
            <a:r>
              <a:rPr sz="1400" dirty="0">
                <a:solidFill>
                  <a:srgbClr val="086700"/>
                </a:solidFill>
                <a:latin typeface="Arial MT"/>
                <a:cs typeface="Arial MT"/>
              </a:rPr>
              <a:t>the</a:t>
            </a:r>
            <a:r>
              <a:rPr sz="1400" spc="-35" dirty="0">
                <a:solidFill>
                  <a:srgbClr val="086700"/>
                </a:solidFill>
                <a:latin typeface="Arial MT"/>
                <a:cs typeface="Arial MT"/>
              </a:rPr>
              <a:t> </a:t>
            </a:r>
            <a:r>
              <a:rPr sz="1400" spc="-5" dirty="0">
                <a:solidFill>
                  <a:srgbClr val="086700"/>
                </a:solidFill>
                <a:latin typeface="Arial MT"/>
                <a:cs typeface="Arial MT"/>
              </a:rPr>
              <a:t>active</a:t>
            </a:r>
            <a:r>
              <a:rPr sz="1400" spc="-10" dirty="0">
                <a:solidFill>
                  <a:srgbClr val="086700"/>
                </a:solidFill>
                <a:latin typeface="Arial MT"/>
                <a:cs typeface="Arial MT"/>
              </a:rPr>
              <a:t> </a:t>
            </a:r>
            <a:r>
              <a:rPr sz="1400" dirty="0">
                <a:solidFill>
                  <a:srgbClr val="086700"/>
                </a:solidFill>
                <a:latin typeface="Arial MT"/>
                <a:cs typeface="Arial MT"/>
              </a:rPr>
              <a:t>SIM</a:t>
            </a:r>
            <a:r>
              <a:rPr sz="1400" spc="-25" dirty="0">
                <a:solidFill>
                  <a:srgbClr val="086700"/>
                </a:solidFill>
                <a:latin typeface="Arial MT"/>
                <a:cs typeface="Arial MT"/>
              </a:rPr>
              <a:t> </a:t>
            </a:r>
            <a:r>
              <a:rPr sz="1400" spc="-5" dirty="0">
                <a:solidFill>
                  <a:srgbClr val="086700"/>
                </a:solidFill>
                <a:latin typeface="Arial MT"/>
                <a:cs typeface="Arial MT"/>
              </a:rPr>
              <a:t>(MCC </a:t>
            </a:r>
            <a:r>
              <a:rPr sz="1400" dirty="0">
                <a:solidFill>
                  <a:srgbClr val="086700"/>
                </a:solidFill>
                <a:latin typeface="Arial MT"/>
                <a:cs typeface="Arial MT"/>
              </a:rPr>
              <a:t>+</a:t>
            </a:r>
            <a:r>
              <a:rPr sz="1400" spc="-10" dirty="0">
                <a:solidFill>
                  <a:srgbClr val="086700"/>
                </a:solidFill>
                <a:latin typeface="Arial MT"/>
                <a:cs typeface="Arial MT"/>
              </a:rPr>
              <a:t> </a:t>
            </a:r>
            <a:r>
              <a:rPr sz="1400" spc="-5" dirty="0">
                <a:solidFill>
                  <a:srgbClr val="086700"/>
                </a:solidFill>
                <a:latin typeface="Arial MT"/>
                <a:cs typeface="Arial MT"/>
              </a:rPr>
              <a:t>MNC)</a:t>
            </a:r>
            <a:endParaRPr sz="1400">
              <a:latin typeface="Arial MT"/>
              <a:cs typeface="Arial MT"/>
            </a:endParaRPr>
          </a:p>
          <a:p>
            <a:pPr marL="927100">
              <a:lnSpc>
                <a:spcPct val="100000"/>
              </a:lnSpc>
            </a:pPr>
            <a:r>
              <a:rPr sz="1400" dirty="0">
                <a:latin typeface="Arial MT"/>
                <a:cs typeface="Arial MT"/>
              </a:rPr>
              <a:t>String</a:t>
            </a:r>
            <a:r>
              <a:rPr sz="1400" spc="-50" dirty="0">
                <a:latin typeface="Arial MT"/>
                <a:cs typeface="Arial MT"/>
              </a:rPr>
              <a:t> </a:t>
            </a:r>
            <a:r>
              <a:rPr sz="1400" dirty="0">
                <a:latin typeface="Arial MT"/>
                <a:cs typeface="Arial MT"/>
              </a:rPr>
              <a:t>simOperatorCode</a:t>
            </a:r>
            <a:r>
              <a:rPr sz="1400" spc="-75" dirty="0">
                <a:latin typeface="Arial MT"/>
                <a:cs typeface="Arial MT"/>
              </a:rPr>
              <a:t> </a:t>
            </a:r>
            <a:r>
              <a:rPr sz="1400" dirty="0">
                <a:latin typeface="Arial MT"/>
                <a:cs typeface="Arial MT"/>
              </a:rPr>
              <a:t>=</a:t>
            </a:r>
            <a:r>
              <a:rPr sz="1400" spc="-30" dirty="0">
                <a:latin typeface="Arial MT"/>
                <a:cs typeface="Arial MT"/>
              </a:rPr>
              <a:t> </a:t>
            </a:r>
            <a:r>
              <a:rPr sz="1400" spc="-5" dirty="0">
                <a:latin typeface="Arial MT"/>
                <a:cs typeface="Arial MT"/>
              </a:rPr>
              <a:t>telephonyManager.getSimOperator();</a:t>
            </a:r>
            <a:endParaRPr sz="1400">
              <a:latin typeface="Arial MT"/>
              <a:cs typeface="Arial MT"/>
            </a:endParaRPr>
          </a:p>
          <a:p>
            <a:pPr marL="927100">
              <a:lnSpc>
                <a:spcPct val="100000"/>
              </a:lnSpc>
              <a:spcBef>
                <a:spcPts val="5"/>
              </a:spcBef>
            </a:pPr>
            <a:r>
              <a:rPr sz="1400" dirty="0">
                <a:solidFill>
                  <a:srgbClr val="086700"/>
                </a:solidFill>
                <a:latin typeface="Arial MT"/>
                <a:cs typeface="Arial MT"/>
              </a:rPr>
              <a:t>//</a:t>
            </a:r>
            <a:r>
              <a:rPr sz="1400" spc="-20" dirty="0">
                <a:solidFill>
                  <a:srgbClr val="086700"/>
                </a:solidFill>
                <a:latin typeface="Arial MT"/>
                <a:cs typeface="Arial MT"/>
              </a:rPr>
              <a:t> </a:t>
            </a:r>
            <a:r>
              <a:rPr sz="1400" dirty="0">
                <a:solidFill>
                  <a:srgbClr val="086700"/>
                </a:solidFill>
                <a:latin typeface="Arial MT"/>
                <a:cs typeface="Arial MT"/>
              </a:rPr>
              <a:t>Get</a:t>
            </a:r>
            <a:r>
              <a:rPr sz="1400" spc="-20" dirty="0">
                <a:solidFill>
                  <a:srgbClr val="086700"/>
                </a:solidFill>
                <a:latin typeface="Arial MT"/>
                <a:cs typeface="Arial MT"/>
              </a:rPr>
              <a:t> </a:t>
            </a:r>
            <a:r>
              <a:rPr sz="1400" dirty="0">
                <a:solidFill>
                  <a:srgbClr val="086700"/>
                </a:solidFill>
                <a:latin typeface="Arial MT"/>
                <a:cs typeface="Arial MT"/>
              </a:rPr>
              <a:t>the</a:t>
            </a:r>
            <a:r>
              <a:rPr sz="1400" spc="-35" dirty="0">
                <a:solidFill>
                  <a:srgbClr val="086700"/>
                </a:solidFill>
                <a:latin typeface="Arial MT"/>
                <a:cs typeface="Arial MT"/>
              </a:rPr>
              <a:t> </a:t>
            </a:r>
            <a:r>
              <a:rPr sz="1400" spc="-5" dirty="0">
                <a:solidFill>
                  <a:srgbClr val="086700"/>
                </a:solidFill>
                <a:latin typeface="Arial MT"/>
                <a:cs typeface="Arial MT"/>
              </a:rPr>
              <a:t>name</a:t>
            </a:r>
            <a:r>
              <a:rPr sz="1400" spc="-20" dirty="0">
                <a:solidFill>
                  <a:srgbClr val="086700"/>
                </a:solidFill>
                <a:latin typeface="Arial MT"/>
                <a:cs typeface="Arial MT"/>
              </a:rPr>
              <a:t> </a:t>
            </a:r>
            <a:r>
              <a:rPr sz="1400" dirty="0">
                <a:solidFill>
                  <a:srgbClr val="086700"/>
                </a:solidFill>
                <a:latin typeface="Arial MT"/>
                <a:cs typeface="Arial MT"/>
              </a:rPr>
              <a:t>of</a:t>
            </a:r>
            <a:r>
              <a:rPr sz="1400" spc="-20" dirty="0">
                <a:solidFill>
                  <a:srgbClr val="086700"/>
                </a:solidFill>
                <a:latin typeface="Arial MT"/>
                <a:cs typeface="Arial MT"/>
              </a:rPr>
              <a:t> </a:t>
            </a:r>
            <a:r>
              <a:rPr sz="1400" dirty="0">
                <a:solidFill>
                  <a:srgbClr val="086700"/>
                </a:solidFill>
                <a:latin typeface="Arial MT"/>
                <a:cs typeface="Arial MT"/>
              </a:rPr>
              <a:t>the</a:t>
            </a:r>
            <a:r>
              <a:rPr sz="1400" spc="-25" dirty="0">
                <a:solidFill>
                  <a:srgbClr val="086700"/>
                </a:solidFill>
                <a:latin typeface="Arial MT"/>
                <a:cs typeface="Arial MT"/>
              </a:rPr>
              <a:t> </a:t>
            </a:r>
            <a:r>
              <a:rPr sz="1400" dirty="0">
                <a:solidFill>
                  <a:srgbClr val="086700"/>
                </a:solidFill>
                <a:latin typeface="Arial MT"/>
                <a:cs typeface="Arial MT"/>
              </a:rPr>
              <a:t>SIM</a:t>
            </a:r>
            <a:r>
              <a:rPr sz="1400" spc="-15" dirty="0">
                <a:solidFill>
                  <a:srgbClr val="086700"/>
                </a:solidFill>
                <a:latin typeface="Arial MT"/>
                <a:cs typeface="Arial MT"/>
              </a:rPr>
              <a:t> </a:t>
            </a:r>
            <a:r>
              <a:rPr sz="1400" dirty="0">
                <a:solidFill>
                  <a:srgbClr val="086700"/>
                </a:solidFill>
                <a:latin typeface="Arial MT"/>
                <a:cs typeface="Arial MT"/>
              </a:rPr>
              <a:t>operator</a:t>
            </a:r>
            <a:endParaRPr sz="1400">
              <a:latin typeface="Arial MT"/>
              <a:cs typeface="Arial MT"/>
            </a:endParaRPr>
          </a:p>
          <a:p>
            <a:pPr marL="927100">
              <a:lnSpc>
                <a:spcPct val="100000"/>
              </a:lnSpc>
            </a:pPr>
            <a:r>
              <a:rPr sz="1400" dirty="0">
                <a:latin typeface="Arial MT"/>
                <a:cs typeface="Arial MT"/>
              </a:rPr>
              <a:t>String</a:t>
            </a:r>
            <a:r>
              <a:rPr sz="1400" spc="15" dirty="0">
                <a:latin typeface="Arial MT"/>
                <a:cs typeface="Arial MT"/>
              </a:rPr>
              <a:t> </a:t>
            </a:r>
            <a:r>
              <a:rPr sz="1400" spc="-5" dirty="0">
                <a:latin typeface="Arial MT"/>
                <a:cs typeface="Arial MT"/>
              </a:rPr>
              <a:t>simOperatorName</a:t>
            </a:r>
            <a:r>
              <a:rPr sz="1400" dirty="0">
                <a:latin typeface="Arial MT"/>
                <a:cs typeface="Arial MT"/>
              </a:rPr>
              <a:t> =</a:t>
            </a:r>
            <a:r>
              <a:rPr sz="1400" spc="40" dirty="0">
                <a:latin typeface="Arial MT"/>
                <a:cs typeface="Arial MT"/>
              </a:rPr>
              <a:t> </a:t>
            </a:r>
            <a:r>
              <a:rPr sz="1400" spc="-10" dirty="0">
                <a:latin typeface="Arial MT"/>
                <a:cs typeface="Arial MT"/>
              </a:rPr>
              <a:t>telephonyManager.getSimOperatorName();</a:t>
            </a:r>
            <a:endParaRPr sz="1400">
              <a:latin typeface="Arial MT"/>
              <a:cs typeface="Arial MT"/>
            </a:endParaRPr>
          </a:p>
          <a:p>
            <a:pPr marL="927100">
              <a:lnSpc>
                <a:spcPct val="100000"/>
              </a:lnSpc>
            </a:pPr>
            <a:r>
              <a:rPr sz="1400" dirty="0">
                <a:solidFill>
                  <a:srgbClr val="086700"/>
                </a:solidFill>
                <a:latin typeface="Arial MT"/>
                <a:cs typeface="Arial MT"/>
              </a:rPr>
              <a:t>//</a:t>
            </a:r>
            <a:r>
              <a:rPr sz="1400" spc="-20" dirty="0">
                <a:solidFill>
                  <a:srgbClr val="086700"/>
                </a:solidFill>
                <a:latin typeface="Arial MT"/>
                <a:cs typeface="Arial MT"/>
              </a:rPr>
              <a:t> </a:t>
            </a:r>
            <a:r>
              <a:rPr sz="1400" dirty="0">
                <a:solidFill>
                  <a:srgbClr val="086700"/>
                </a:solidFill>
                <a:latin typeface="Arial MT"/>
                <a:cs typeface="Arial MT"/>
              </a:rPr>
              <a:t>--</a:t>
            </a:r>
            <a:r>
              <a:rPr sz="1400" spc="-20" dirty="0">
                <a:solidFill>
                  <a:srgbClr val="086700"/>
                </a:solidFill>
                <a:latin typeface="Arial MT"/>
                <a:cs typeface="Arial MT"/>
              </a:rPr>
              <a:t> </a:t>
            </a:r>
            <a:r>
              <a:rPr sz="1400" dirty="0">
                <a:solidFill>
                  <a:srgbClr val="086700"/>
                </a:solidFill>
                <a:latin typeface="Arial MT"/>
                <a:cs typeface="Arial MT"/>
              </a:rPr>
              <a:t>Requires</a:t>
            </a:r>
            <a:r>
              <a:rPr sz="1400" spc="-30" dirty="0">
                <a:solidFill>
                  <a:srgbClr val="086700"/>
                </a:solidFill>
                <a:latin typeface="Arial MT"/>
                <a:cs typeface="Arial MT"/>
              </a:rPr>
              <a:t> </a:t>
            </a:r>
            <a:r>
              <a:rPr sz="1400" spc="-15" dirty="0">
                <a:solidFill>
                  <a:srgbClr val="086700"/>
                </a:solidFill>
                <a:latin typeface="Arial MT"/>
                <a:cs typeface="Arial MT"/>
              </a:rPr>
              <a:t>READ_PHONE_STATE</a:t>
            </a:r>
            <a:r>
              <a:rPr sz="1400" spc="10" dirty="0">
                <a:solidFill>
                  <a:srgbClr val="086700"/>
                </a:solidFill>
                <a:latin typeface="Arial MT"/>
                <a:cs typeface="Arial MT"/>
              </a:rPr>
              <a:t> </a:t>
            </a:r>
            <a:r>
              <a:rPr sz="1400" spc="-5" dirty="0">
                <a:solidFill>
                  <a:srgbClr val="086700"/>
                </a:solidFill>
                <a:latin typeface="Arial MT"/>
                <a:cs typeface="Arial MT"/>
              </a:rPr>
              <a:t>uses-permission</a:t>
            </a:r>
            <a:r>
              <a:rPr sz="1400" spc="-40" dirty="0">
                <a:solidFill>
                  <a:srgbClr val="086700"/>
                </a:solidFill>
                <a:latin typeface="Arial MT"/>
                <a:cs typeface="Arial MT"/>
              </a:rPr>
              <a:t> </a:t>
            </a:r>
            <a:r>
              <a:rPr sz="1400" dirty="0">
                <a:solidFill>
                  <a:srgbClr val="086700"/>
                </a:solidFill>
                <a:latin typeface="Arial MT"/>
                <a:cs typeface="Arial MT"/>
              </a:rPr>
              <a:t>--</a:t>
            </a:r>
            <a:endParaRPr sz="1400">
              <a:latin typeface="Arial MT"/>
              <a:cs typeface="Arial MT"/>
            </a:endParaRPr>
          </a:p>
          <a:p>
            <a:pPr>
              <a:lnSpc>
                <a:spcPct val="100000"/>
              </a:lnSpc>
              <a:spcBef>
                <a:spcPts val="10"/>
              </a:spcBef>
            </a:pPr>
            <a:endParaRPr sz="1450">
              <a:latin typeface="Arial MT"/>
              <a:cs typeface="Arial MT"/>
            </a:endParaRPr>
          </a:p>
          <a:p>
            <a:pPr marL="927100">
              <a:lnSpc>
                <a:spcPct val="100000"/>
              </a:lnSpc>
            </a:pPr>
            <a:r>
              <a:rPr sz="1400" dirty="0">
                <a:solidFill>
                  <a:srgbClr val="086700"/>
                </a:solidFill>
                <a:latin typeface="Arial MT"/>
                <a:cs typeface="Arial MT"/>
              </a:rPr>
              <a:t>//</a:t>
            </a:r>
            <a:r>
              <a:rPr sz="1400" spc="-25" dirty="0">
                <a:solidFill>
                  <a:srgbClr val="086700"/>
                </a:solidFill>
                <a:latin typeface="Arial MT"/>
                <a:cs typeface="Arial MT"/>
              </a:rPr>
              <a:t> </a:t>
            </a:r>
            <a:r>
              <a:rPr sz="1400" dirty="0">
                <a:solidFill>
                  <a:srgbClr val="086700"/>
                </a:solidFill>
                <a:latin typeface="Arial MT"/>
                <a:cs typeface="Arial MT"/>
              </a:rPr>
              <a:t>Get</a:t>
            </a:r>
            <a:r>
              <a:rPr sz="1400" spc="-25" dirty="0">
                <a:solidFill>
                  <a:srgbClr val="086700"/>
                </a:solidFill>
                <a:latin typeface="Arial MT"/>
                <a:cs typeface="Arial MT"/>
              </a:rPr>
              <a:t> </a:t>
            </a:r>
            <a:r>
              <a:rPr sz="1400" dirty="0">
                <a:solidFill>
                  <a:srgbClr val="086700"/>
                </a:solidFill>
                <a:latin typeface="Arial MT"/>
                <a:cs typeface="Arial MT"/>
              </a:rPr>
              <a:t>the</a:t>
            </a:r>
            <a:r>
              <a:rPr sz="1400" spc="-40" dirty="0">
                <a:solidFill>
                  <a:srgbClr val="086700"/>
                </a:solidFill>
                <a:latin typeface="Arial MT"/>
                <a:cs typeface="Arial MT"/>
              </a:rPr>
              <a:t> </a:t>
            </a:r>
            <a:r>
              <a:rPr sz="1400" spc="-5" dirty="0">
                <a:solidFill>
                  <a:srgbClr val="086700"/>
                </a:solidFill>
                <a:latin typeface="Arial MT"/>
                <a:cs typeface="Arial MT"/>
              </a:rPr>
              <a:t>SIM’s</a:t>
            </a:r>
            <a:r>
              <a:rPr sz="1400" spc="-25" dirty="0">
                <a:solidFill>
                  <a:srgbClr val="086700"/>
                </a:solidFill>
                <a:latin typeface="Arial MT"/>
                <a:cs typeface="Arial MT"/>
              </a:rPr>
              <a:t> </a:t>
            </a:r>
            <a:r>
              <a:rPr sz="1400" spc="-5" dirty="0">
                <a:solidFill>
                  <a:srgbClr val="086700"/>
                </a:solidFill>
                <a:latin typeface="Arial MT"/>
                <a:cs typeface="Arial MT"/>
              </a:rPr>
              <a:t>serial</a:t>
            </a:r>
            <a:r>
              <a:rPr sz="1400" spc="-30" dirty="0">
                <a:solidFill>
                  <a:srgbClr val="086700"/>
                </a:solidFill>
                <a:latin typeface="Arial MT"/>
                <a:cs typeface="Arial MT"/>
              </a:rPr>
              <a:t> </a:t>
            </a:r>
            <a:r>
              <a:rPr sz="1400" spc="-5" dirty="0">
                <a:solidFill>
                  <a:srgbClr val="086700"/>
                </a:solidFill>
                <a:latin typeface="Arial MT"/>
                <a:cs typeface="Arial MT"/>
              </a:rPr>
              <a:t>number</a:t>
            </a:r>
            <a:endParaRPr sz="1400">
              <a:latin typeface="Arial MT"/>
              <a:cs typeface="Arial MT"/>
            </a:endParaRPr>
          </a:p>
          <a:p>
            <a:pPr marL="927100">
              <a:lnSpc>
                <a:spcPct val="100000"/>
              </a:lnSpc>
            </a:pPr>
            <a:r>
              <a:rPr sz="1400" dirty="0">
                <a:latin typeface="Arial MT"/>
                <a:cs typeface="Arial MT"/>
              </a:rPr>
              <a:t>String</a:t>
            </a:r>
            <a:r>
              <a:rPr sz="1400" spc="-50" dirty="0">
                <a:latin typeface="Arial MT"/>
                <a:cs typeface="Arial MT"/>
              </a:rPr>
              <a:t> </a:t>
            </a:r>
            <a:r>
              <a:rPr sz="1400" dirty="0">
                <a:latin typeface="Arial MT"/>
                <a:cs typeface="Arial MT"/>
              </a:rPr>
              <a:t>simSerial</a:t>
            </a:r>
            <a:r>
              <a:rPr sz="1400" spc="-35" dirty="0">
                <a:latin typeface="Arial MT"/>
                <a:cs typeface="Arial MT"/>
              </a:rPr>
              <a:t> </a:t>
            </a:r>
            <a:r>
              <a:rPr sz="1400" dirty="0">
                <a:latin typeface="Arial MT"/>
                <a:cs typeface="Arial MT"/>
              </a:rPr>
              <a:t>=</a:t>
            </a:r>
            <a:r>
              <a:rPr sz="1400" spc="-25" dirty="0">
                <a:latin typeface="Arial MT"/>
                <a:cs typeface="Arial MT"/>
              </a:rPr>
              <a:t> </a:t>
            </a:r>
            <a:r>
              <a:rPr sz="1400" spc="-5" dirty="0">
                <a:latin typeface="Arial MT"/>
                <a:cs typeface="Arial MT"/>
              </a:rPr>
              <a:t>telephonyManager.getSimSerialNumber();</a:t>
            </a:r>
            <a:endParaRPr sz="1400">
              <a:latin typeface="Arial MT"/>
              <a:cs typeface="Arial MT"/>
            </a:endParaRPr>
          </a:p>
          <a:p>
            <a:pPr>
              <a:lnSpc>
                <a:spcPct val="100000"/>
              </a:lnSpc>
              <a:spcBef>
                <a:spcPts val="15"/>
              </a:spcBef>
            </a:pPr>
            <a:endParaRPr sz="1450">
              <a:latin typeface="Arial MT"/>
              <a:cs typeface="Arial MT"/>
            </a:endParaRPr>
          </a:p>
          <a:p>
            <a:pPr marL="927100">
              <a:lnSpc>
                <a:spcPct val="100000"/>
              </a:lnSpc>
            </a:pPr>
            <a:r>
              <a:rPr sz="1400" dirty="0">
                <a:latin typeface="Arial MT"/>
                <a:cs typeface="Arial MT"/>
              </a:rPr>
              <a:t>break;</a:t>
            </a:r>
            <a:endParaRPr sz="1400">
              <a:latin typeface="Arial MT"/>
              <a:cs typeface="Arial MT"/>
            </a:endParaRPr>
          </a:p>
          <a:p>
            <a:pPr marL="506095">
              <a:lnSpc>
                <a:spcPct val="100000"/>
              </a:lnSpc>
            </a:pPr>
            <a:r>
              <a:rPr sz="1400" dirty="0">
                <a:latin typeface="Arial MT"/>
                <a:cs typeface="Arial MT"/>
              </a:rPr>
              <a:t>}</a:t>
            </a:r>
            <a:endParaRPr sz="1400">
              <a:latin typeface="Arial MT"/>
              <a:cs typeface="Arial MT"/>
            </a:endParaRPr>
          </a:p>
          <a:p>
            <a:pPr marL="455930">
              <a:lnSpc>
                <a:spcPct val="100000"/>
              </a:lnSpc>
            </a:pPr>
            <a:r>
              <a:rPr sz="1400" dirty="0">
                <a:latin typeface="Arial MT"/>
                <a:cs typeface="Arial MT"/>
              </a:rPr>
              <a:t>default:</a:t>
            </a:r>
            <a:r>
              <a:rPr sz="1400" spc="-80" dirty="0">
                <a:latin typeface="Arial MT"/>
                <a:cs typeface="Arial MT"/>
              </a:rPr>
              <a:t> </a:t>
            </a:r>
            <a:r>
              <a:rPr sz="1400" dirty="0">
                <a:latin typeface="Arial MT"/>
                <a:cs typeface="Arial MT"/>
              </a:rPr>
              <a:t>break;</a:t>
            </a:r>
            <a:endParaRPr sz="1400">
              <a:latin typeface="Arial MT"/>
              <a:cs typeface="Arial MT"/>
            </a:endParaRPr>
          </a:p>
          <a:p>
            <a:pPr marL="12700">
              <a:lnSpc>
                <a:spcPct val="100000"/>
              </a:lnSpc>
            </a:pPr>
            <a:r>
              <a:rPr sz="1400" dirty="0">
                <a:latin typeface="Arial MT"/>
                <a:cs typeface="Arial MT"/>
              </a:rPr>
              <a:t>}</a:t>
            </a:r>
            <a:endParaRPr sz="1400">
              <a:latin typeface="Arial MT"/>
              <a:cs typeface="Arial MT"/>
            </a:endParaRPr>
          </a:p>
        </p:txBody>
      </p:sp>
    </p:spTree>
    <p:extLst>
      <p:ext uri="{BB962C8B-B14F-4D97-AF65-F5344CB8AC3E}">
        <p14:creationId xmlns="" xmlns:p14="http://schemas.microsoft.com/office/powerpoint/2010/main" val="76583370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83488"/>
            <a:ext cx="4828540" cy="513715"/>
          </a:xfrm>
          <a:prstGeom prst="rect">
            <a:avLst/>
          </a:prstGeom>
        </p:spPr>
        <p:txBody>
          <a:bodyPr vert="horz" wrap="square" lIns="0" tIns="13335" rIns="0" bIns="0" rtlCol="0">
            <a:spAutoFit/>
          </a:bodyPr>
          <a:lstStyle/>
          <a:p>
            <a:pPr marL="12700">
              <a:lnSpc>
                <a:spcPct val="100000"/>
              </a:lnSpc>
              <a:spcBef>
                <a:spcPts val="105"/>
              </a:spcBef>
            </a:pPr>
            <a:r>
              <a:rPr sz="3200" dirty="0"/>
              <a:t>Monitoring</a:t>
            </a:r>
            <a:r>
              <a:rPr sz="3200" spc="-80" dirty="0"/>
              <a:t> </a:t>
            </a:r>
            <a:r>
              <a:rPr sz="3200" dirty="0"/>
              <a:t>Phone</a:t>
            </a:r>
            <a:r>
              <a:rPr sz="3200" spc="-70" dirty="0"/>
              <a:t> </a:t>
            </a:r>
            <a:r>
              <a:rPr sz="3200" dirty="0"/>
              <a:t>Status</a:t>
            </a:r>
            <a:endParaRPr sz="3200"/>
          </a:p>
        </p:txBody>
      </p:sp>
      <p:sp>
        <p:nvSpPr>
          <p:cNvPr id="3" name="object 3"/>
          <p:cNvSpPr txBox="1"/>
          <p:nvPr/>
        </p:nvSpPr>
        <p:spPr>
          <a:xfrm>
            <a:off x="590804" y="1157096"/>
            <a:ext cx="8383905" cy="4234180"/>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400" spc="-5" dirty="0">
                <a:latin typeface="+mj-lt"/>
                <a:cs typeface="Arial MT"/>
              </a:rPr>
              <a:t>Android</a:t>
            </a:r>
            <a:r>
              <a:rPr sz="2400" spc="-10" dirty="0">
                <a:latin typeface="+mj-lt"/>
                <a:cs typeface="Arial MT"/>
              </a:rPr>
              <a:t> </a:t>
            </a:r>
            <a:r>
              <a:rPr sz="2400" spc="-5" dirty="0">
                <a:latin typeface="+mj-lt"/>
                <a:cs typeface="Arial MT"/>
              </a:rPr>
              <a:t>lets</a:t>
            </a:r>
            <a:r>
              <a:rPr sz="2400" spc="-15" dirty="0">
                <a:latin typeface="+mj-lt"/>
                <a:cs typeface="Arial MT"/>
              </a:rPr>
              <a:t> </a:t>
            </a:r>
            <a:r>
              <a:rPr sz="2400" dirty="0">
                <a:latin typeface="+mj-lt"/>
                <a:cs typeface="Arial MT"/>
              </a:rPr>
              <a:t>you:</a:t>
            </a:r>
          </a:p>
          <a:p>
            <a:pPr marL="469265">
              <a:lnSpc>
                <a:spcPct val="100000"/>
              </a:lnSpc>
              <a:spcBef>
                <a:spcPts val="25"/>
              </a:spcBef>
            </a:pPr>
            <a:r>
              <a:rPr sz="1800" dirty="0">
                <a:latin typeface="+mj-lt"/>
                <a:cs typeface="MS Gothic"/>
              </a:rPr>
              <a:t>➤</a:t>
            </a:r>
            <a:r>
              <a:rPr sz="1800" spc="-400" dirty="0">
                <a:latin typeface="+mj-lt"/>
                <a:cs typeface="MS Gothic"/>
              </a:rPr>
              <a:t> </a:t>
            </a:r>
            <a:r>
              <a:rPr sz="1800" spc="-5" dirty="0">
                <a:latin typeface="+mj-lt"/>
                <a:cs typeface="Arial MT"/>
              </a:rPr>
              <a:t>mo</a:t>
            </a:r>
            <a:r>
              <a:rPr sz="1800" spc="-15" dirty="0">
                <a:latin typeface="+mj-lt"/>
                <a:cs typeface="Arial MT"/>
              </a:rPr>
              <a:t>n</a:t>
            </a:r>
            <a:r>
              <a:rPr sz="1800" spc="-5" dirty="0">
                <a:latin typeface="+mj-lt"/>
                <a:cs typeface="Arial MT"/>
              </a:rPr>
              <a:t>itor p</a:t>
            </a:r>
            <a:r>
              <a:rPr sz="1800" spc="-15" dirty="0">
                <a:latin typeface="+mj-lt"/>
                <a:cs typeface="Arial MT"/>
              </a:rPr>
              <a:t>h</a:t>
            </a:r>
            <a:r>
              <a:rPr sz="1800" spc="-5" dirty="0">
                <a:latin typeface="+mj-lt"/>
                <a:cs typeface="Arial MT"/>
              </a:rPr>
              <a:t>o</a:t>
            </a:r>
            <a:r>
              <a:rPr sz="1800" spc="-15" dirty="0">
                <a:latin typeface="+mj-lt"/>
                <a:cs typeface="Arial MT"/>
              </a:rPr>
              <a:t>n</a:t>
            </a:r>
            <a:r>
              <a:rPr sz="1800" spc="-5" dirty="0">
                <a:latin typeface="+mj-lt"/>
                <a:cs typeface="Arial MT"/>
              </a:rPr>
              <a:t>e</a:t>
            </a:r>
            <a:r>
              <a:rPr sz="1800" spc="20" dirty="0">
                <a:latin typeface="+mj-lt"/>
                <a:cs typeface="Arial MT"/>
              </a:rPr>
              <a:t> </a:t>
            </a:r>
            <a:r>
              <a:rPr sz="1800" dirty="0">
                <a:latin typeface="+mj-lt"/>
                <a:cs typeface="Arial MT"/>
              </a:rPr>
              <a:t>state,</a:t>
            </a:r>
          </a:p>
          <a:p>
            <a:pPr marL="469265">
              <a:lnSpc>
                <a:spcPct val="100000"/>
              </a:lnSpc>
            </a:pPr>
            <a:r>
              <a:rPr sz="1800" dirty="0">
                <a:latin typeface="+mj-lt"/>
                <a:cs typeface="MS Gothic"/>
              </a:rPr>
              <a:t>➤</a:t>
            </a:r>
            <a:r>
              <a:rPr sz="1800" spc="-400" dirty="0">
                <a:latin typeface="+mj-lt"/>
                <a:cs typeface="MS Gothic"/>
              </a:rPr>
              <a:t> </a:t>
            </a:r>
            <a:r>
              <a:rPr sz="1800" spc="-5" dirty="0">
                <a:latin typeface="+mj-lt"/>
                <a:cs typeface="Arial MT"/>
              </a:rPr>
              <a:t>retri</a:t>
            </a:r>
            <a:r>
              <a:rPr sz="1800" spc="-15" dirty="0">
                <a:latin typeface="+mj-lt"/>
                <a:cs typeface="Arial MT"/>
              </a:rPr>
              <a:t>e</a:t>
            </a:r>
            <a:r>
              <a:rPr sz="1800" spc="-5" dirty="0">
                <a:latin typeface="+mj-lt"/>
                <a:cs typeface="Arial MT"/>
              </a:rPr>
              <a:t>ve i</a:t>
            </a:r>
            <a:r>
              <a:rPr sz="1800" spc="-15" dirty="0">
                <a:latin typeface="+mj-lt"/>
                <a:cs typeface="Arial MT"/>
              </a:rPr>
              <a:t>n</a:t>
            </a:r>
            <a:r>
              <a:rPr sz="1800" spc="-5" dirty="0">
                <a:latin typeface="+mj-lt"/>
                <a:cs typeface="Arial MT"/>
              </a:rPr>
              <a:t>com</a:t>
            </a:r>
            <a:r>
              <a:rPr sz="1800" spc="-15" dirty="0">
                <a:latin typeface="+mj-lt"/>
                <a:cs typeface="Arial MT"/>
              </a:rPr>
              <a:t>i</a:t>
            </a:r>
            <a:r>
              <a:rPr sz="1800" spc="-5" dirty="0">
                <a:latin typeface="+mj-lt"/>
                <a:cs typeface="Arial MT"/>
              </a:rPr>
              <a:t>ng</a:t>
            </a:r>
            <a:r>
              <a:rPr sz="1800" spc="15" dirty="0">
                <a:latin typeface="+mj-lt"/>
                <a:cs typeface="Arial MT"/>
              </a:rPr>
              <a:t> </a:t>
            </a:r>
            <a:r>
              <a:rPr sz="1800" spc="-5" dirty="0">
                <a:latin typeface="+mj-lt"/>
                <a:cs typeface="Arial MT"/>
              </a:rPr>
              <a:t>p</a:t>
            </a:r>
            <a:r>
              <a:rPr sz="1800" spc="-15" dirty="0">
                <a:latin typeface="+mj-lt"/>
                <a:cs typeface="Arial MT"/>
              </a:rPr>
              <a:t>h</a:t>
            </a:r>
            <a:r>
              <a:rPr sz="1800" spc="-5" dirty="0">
                <a:latin typeface="+mj-lt"/>
                <a:cs typeface="Arial MT"/>
              </a:rPr>
              <a:t>o</a:t>
            </a:r>
            <a:r>
              <a:rPr sz="1800" spc="-15" dirty="0">
                <a:latin typeface="+mj-lt"/>
                <a:cs typeface="Arial MT"/>
              </a:rPr>
              <a:t>n</a:t>
            </a:r>
            <a:r>
              <a:rPr sz="1800" spc="-5" dirty="0">
                <a:latin typeface="+mj-lt"/>
                <a:cs typeface="Arial MT"/>
              </a:rPr>
              <a:t>e</a:t>
            </a:r>
            <a:r>
              <a:rPr sz="1800" spc="5" dirty="0">
                <a:latin typeface="+mj-lt"/>
                <a:cs typeface="Arial MT"/>
              </a:rPr>
              <a:t> </a:t>
            </a:r>
            <a:r>
              <a:rPr sz="1800" spc="-5" dirty="0">
                <a:latin typeface="+mj-lt"/>
                <a:cs typeface="Arial MT"/>
              </a:rPr>
              <a:t>n</a:t>
            </a:r>
            <a:r>
              <a:rPr sz="1800" spc="-15" dirty="0">
                <a:latin typeface="+mj-lt"/>
                <a:cs typeface="Arial MT"/>
              </a:rPr>
              <a:t>u</a:t>
            </a:r>
            <a:r>
              <a:rPr sz="1800" spc="-5" dirty="0">
                <a:latin typeface="+mj-lt"/>
                <a:cs typeface="Arial MT"/>
              </a:rPr>
              <a:t>mb</a:t>
            </a:r>
            <a:r>
              <a:rPr sz="1800" spc="-15" dirty="0">
                <a:latin typeface="+mj-lt"/>
                <a:cs typeface="Arial MT"/>
              </a:rPr>
              <a:t>e</a:t>
            </a:r>
            <a:r>
              <a:rPr sz="1800" dirty="0">
                <a:latin typeface="+mj-lt"/>
                <a:cs typeface="Arial MT"/>
              </a:rPr>
              <a:t>rs,</a:t>
            </a:r>
          </a:p>
          <a:p>
            <a:pPr marL="469265">
              <a:lnSpc>
                <a:spcPts val="2155"/>
              </a:lnSpc>
            </a:pPr>
            <a:r>
              <a:rPr sz="1800" dirty="0">
                <a:latin typeface="+mj-lt"/>
                <a:cs typeface="MS Gothic"/>
              </a:rPr>
              <a:t>➤</a:t>
            </a:r>
            <a:r>
              <a:rPr sz="1800" spc="-400" dirty="0">
                <a:latin typeface="+mj-lt"/>
                <a:cs typeface="MS Gothic"/>
              </a:rPr>
              <a:t> </a:t>
            </a:r>
            <a:r>
              <a:rPr sz="1800" spc="-5" dirty="0">
                <a:latin typeface="+mj-lt"/>
                <a:cs typeface="Arial MT"/>
              </a:rPr>
              <a:t>observe</a:t>
            </a:r>
            <a:r>
              <a:rPr sz="1800" spc="10" dirty="0">
                <a:latin typeface="+mj-lt"/>
                <a:cs typeface="Arial MT"/>
              </a:rPr>
              <a:t> </a:t>
            </a:r>
            <a:r>
              <a:rPr sz="1800" spc="-5" dirty="0">
                <a:latin typeface="+mj-lt"/>
                <a:cs typeface="Arial MT"/>
              </a:rPr>
              <a:t>changes</a:t>
            </a:r>
            <a:r>
              <a:rPr sz="1800" spc="5" dirty="0">
                <a:latin typeface="+mj-lt"/>
                <a:cs typeface="Arial MT"/>
              </a:rPr>
              <a:t> </a:t>
            </a:r>
            <a:r>
              <a:rPr sz="1800" dirty="0">
                <a:latin typeface="+mj-lt"/>
                <a:cs typeface="Arial MT"/>
              </a:rPr>
              <a:t>to</a:t>
            </a:r>
            <a:r>
              <a:rPr sz="1800" spc="5" dirty="0">
                <a:latin typeface="+mj-lt"/>
                <a:cs typeface="Arial MT"/>
              </a:rPr>
              <a:t> </a:t>
            </a:r>
            <a:r>
              <a:rPr sz="1800" spc="-5" dirty="0">
                <a:latin typeface="+mj-lt"/>
                <a:cs typeface="Arial MT"/>
              </a:rPr>
              <a:t>data</a:t>
            </a:r>
            <a:r>
              <a:rPr sz="1800" dirty="0">
                <a:latin typeface="+mj-lt"/>
                <a:cs typeface="Arial MT"/>
              </a:rPr>
              <a:t> </a:t>
            </a:r>
            <a:r>
              <a:rPr sz="1800" spc="-5" dirty="0">
                <a:latin typeface="+mj-lt"/>
                <a:cs typeface="Arial MT"/>
              </a:rPr>
              <a:t>connections,</a:t>
            </a:r>
            <a:r>
              <a:rPr sz="1800" spc="20" dirty="0">
                <a:latin typeface="+mj-lt"/>
                <a:cs typeface="Arial MT"/>
              </a:rPr>
              <a:t> </a:t>
            </a:r>
            <a:r>
              <a:rPr sz="1800" spc="-5" dirty="0">
                <a:latin typeface="+mj-lt"/>
                <a:cs typeface="Arial MT"/>
              </a:rPr>
              <a:t>signal</a:t>
            </a:r>
            <a:r>
              <a:rPr sz="1800" spc="20" dirty="0">
                <a:latin typeface="+mj-lt"/>
                <a:cs typeface="Arial MT"/>
              </a:rPr>
              <a:t> </a:t>
            </a:r>
            <a:r>
              <a:rPr sz="1800" spc="-5" dirty="0">
                <a:latin typeface="+mj-lt"/>
                <a:cs typeface="Arial MT"/>
              </a:rPr>
              <a:t>strength,</a:t>
            </a:r>
            <a:r>
              <a:rPr sz="1800" spc="10" dirty="0">
                <a:latin typeface="+mj-lt"/>
                <a:cs typeface="Arial MT"/>
              </a:rPr>
              <a:t> </a:t>
            </a:r>
            <a:r>
              <a:rPr sz="1800" spc="-5" dirty="0">
                <a:latin typeface="+mj-lt"/>
                <a:cs typeface="Arial MT"/>
              </a:rPr>
              <a:t>and</a:t>
            </a:r>
            <a:r>
              <a:rPr sz="1800" dirty="0">
                <a:latin typeface="+mj-lt"/>
                <a:cs typeface="Arial MT"/>
              </a:rPr>
              <a:t> </a:t>
            </a:r>
            <a:r>
              <a:rPr sz="1800" spc="-10" dirty="0">
                <a:latin typeface="+mj-lt"/>
                <a:cs typeface="Arial MT"/>
              </a:rPr>
              <a:t>network</a:t>
            </a:r>
            <a:endParaRPr sz="1800" dirty="0">
              <a:latin typeface="+mj-lt"/>
              <a:cs typeface="Arial MT"/>
            </a:endParaRPr>
          </a:p>
          <a:p>
            <a:pPr marL="469265">
              <a:lnSpc>
                <a:spcPts val="2155"/>
              </a:lnSpc>
            </a:pPr>
            <a:r>
              <a:rPr sz="1800" spc="-20" dirty="0">
                <a:latin typeface="+mj-lt"/>
                <a:cs typeface="Arial MT"/>
              </a:rPr>
              <a:t>connectivity.</a:t>
            </a:r>
            <a:endParaRPr sz="1800" dirty="0">
              <a:latin typeface="+mj-lt"/>
              <a:cs typeface="Arial MT"/>
            </a:endParaRPr>
          </a:p>
          <a:p>
            <a:pPr marL="354965" marR="1661795" indent="-342900">
              <a:lnSpc>
                <a:spcPct val="100000"/>
              </a:lnSpc>
              <a:spcBef>
                <a:spcPts val="1185"/>
              </a:spcBef>
              <a:buChar char="•"/>
              <a:tabLst>
                <a:tab pos="354965" algn="l"/>
                <a:tab pos="355600" algn="l"/>
              </a:tabLst>
            </a:pPr>
            <a:r>
              <a:rPr sz="2400" dirty="0">
                <a:latin typeface="+mj-lt"/>
                <a:cs typeface="Arial MT"/>
              </a:rPr>
              <a:t>Must </a:t>
            </a:r>
            <a:r>
              <a:rPr sz="2400" spc="-5" dirty="0">
                <a:latin typeface="+mj-lt"/>
                <a:cs typeface="Arial MT"/>
              </a:rPr>
              <a:t>specify</a:t>
            </a:r>
            <a:r>
              <a:rPr sz="2400" spc="10" dirty="0">
                <a:latin typeface="+mj-lt"/>
                <a:cs typeface="Arial MT"/>
              </a:rPr>
              <a:t> </a:t>
            </a:r>
            <a:r>
              <a:rPr sz="2400" dirty="0">
                <a:latin typeface="+mj-lt"/>
                <a:cs typeface="Arial MT"/>
              </a:rPr>
              <a:t>the </a:t>
            </a:r>
            <a:r>
              <a:rPr sz="2400" b="1" spc="-30" dirty="0">
                <a:solidFill>
                  <a:srgbClr val="C00000"/>
                </a:solidFill>
                <a:latin typeface="+mj-lt"/>
                <a:cs typeface="Arial"/>
              </a:rPr>
              <a:t>READ_PHONE_STATE</a:t>
            </a:r>
            <a:r>
              <a:rPr sz="2400" b="1" spc="60" dirty="0">
                <a:solidFill>
                  <a:srgbClr val="C00000"/>
                </a:solidFill>
                <a:latin typeface="+mj-lt"/>
                <a:cs typeface="Arial"/>
              </a:rPr>
              <a:t> </a:t>
            </a:r>
            <a:r>
              <a:rPr sz="2400" spc="-5" dirty="0">
                <a:latin typeface="+mj-lt"/>
                <a:cs typeface="Arial MT"/>
              </a:rPr>
              <a:t>uses- </a:t>
            </a:r>
            <a:r>
              <a:rPr sz="2400" spc="-655" dirty="0">
                <a:latin typeface="+mj-lt"/>
                <a:cs typeface="Arial MT"/>
              </a:rPr>
              <a:t> </a:t>
            </a:r>
            <a:r>
              <a:rPr sz="2400" spc="-5" dirty="0">
                <a:latin typeface="+mj-lt"/>
                <a:cs typeface="Arial MT"/>
              </a:rPr>
              <a:t>permission</a:t>
            </a:r>
            <a:r>
              <a:rPr sz="2400" spc="10" dirty="0">
                <a:latin typeface="+mj-lt"/>
                <a:cs typeface="Arial MT"/>
              </a:rPr>
              <a:t> </a:t>
            </a:r>
            <a:r>
              <a:rPr sz="2400" spc="-5" dirty="0">
                <a:latin typeface="+mj-lt"/>
                <a:cs typeface="Arial MT"/>
              </a:rPr>
              <a:t>in</a:t>
            </a:r>
            <a:r>
              <a:rPr sz="2400" spc="-10" dirty="0">
                <a:latin typeface="+mj-lt"/>
                <a:cs typeface="Arial MT"/>
              </a:rPr>
              <a:t> </a:t>
            </a:r>
            <a:r>
              <a:rPr sz="2400" dirty="0">
                <a:latin typeface="+mj-lt"/>
                <a:cs typeface="Arial MT"/>
              </a:rPr>
              <a:t>its</a:t>
            </a:r>
            <a:r>
              <a:rPr sz="2400" spc="10" dirty="0">
                <a:latin typeface="+mj-lt"/>
                <a:cs typeface="Arial MT"/>
              </a:rPr>
              <a:t> </a:t>
            </a:r>
            <a:r>
              <a:rPr sz="2400" dirty="0">
                <a:latin typeface="+mj-lt"/>
                <a:cs typeface="Arial MT"/>
              </a:rPr>
              <a:t>manifest</a:t>
            </a:r>
          </a:p>
          <a:p>
            <a:pPr marL="355600" indent="-342900">
              <a:lnSpc>
                <a:spcPct val="100000"/>
              </a:lnSpc>
              <a:spcBef>
                <a:spcPts val="950"/>
              </a:spcBef>
              <a:buChar char="•"/>
              <a:tabLst>
                <a:tab pos="354965" algn="l"/>
                <a:tab pos="355600" algn="l"/>
              </a:tabLst>
            </a:pPr>
            <a:r>
              <a:rPr sz="2400" spc="-5" dirty="0">
                <a:latin typeface="+mj-lt"/>
                <a:cs typeface="Arial MT"/>
              </a:rPr>
              <a:t>Extend</a:t>
            </a:r>
            <a:r>
              <a:rPr sz="2400" spc="20" dirty="0">
                <a:latin typeface="+mj-lt"/>
                <a:cs typeface="Arial MT"/>
              </a:rPr>
              <a:t> </a:t>
            </a:r>
            <a:r>
              <a:rPr sz="2400" b="1" spc="-5" dirty="0">
                <a:solidFill>
                  <a:srgbClr val="C00000"/>
                </a:solidFill>
                <a:latin typeface="+mj-lt"/>
                <a:cs typeface="Arial"/>
              </a:rPr>
              <a:t>PhoneStateListener</a:t>
            </a:r>
            <a:r>
              <a:rPr sz="2400" b="1" spc="20" dirty="0">
                <a:solidFill>
                  <a:srgbClr val="C00000"/>
                </a:solidFill>
                <a:latin typeface="+mj-lt"/>
                <a:cs typeface="Arial"/>
              </a:rPr>
              <a:t> </a:t>
            </a:r>
            <a:r>
              <a:rPr sz="2400" spc="-5" dirty="0">
                <a:latin typeface="+mj-lt"/>
                <a:cs typeface="Arial MT"/>
              </a:rPr>
              <a:t>class</a:t>
            </a:r>
            <a:r>
              <a:rPr sz="2400" spc="25" dirty="0">
                <a:latin typeface="+mj-lt"/>
                <a:cs typeface="Arial MT"/>
              </a:rPr>
              <a:t> </a:t>
            </a:r>
            <a:r>
              <a:rPr sz="2400" dirty="0">
                <a:latin typeface="+mj-lt"/>
                <a:cs typeface="Arial MT"/>
              </a:rPr>
              <a:t>to</a:t>
            </a:r>
            <a:r>
              <a:rPr sz="2400" spc="5" dirty="0">
                <a:latin typeface="+mj-lt"/>
                <a:cs typeface="Arial MT"/>
              </a:rPr>
              <a:t> </a:t>
            </a:r>
            <a:r>
              <a:rPr sz="2400" spc="-5" dirty="0">
                <a:latin typeface="+mj-lt"/>
                <a:cs typeface="Arial MT"/>
              </a:rPr>
              <a:t>listen</a:t>
            </a:r>
            <a:r>
              <a:rPr sz="2400" spc="20" dirty="0">
                <a:latin typeface="+mj-lt"/>
                <a:cs typeface="Arial MT"/>
              </a:rPr>
              <a:t> </a:t>
            </a:r>
            <a:r>
              <a:rPr sz="2400" spc="-5" dirty="0">
                <a:latin typeface="+mj-lt"/>
                <a:cs typeface="Arial MT"/>
              </a:rPr>
              <a:t>and</a:t>
            </a:r>
            <a:r>
              <a:rPr sz="2400" dirty="0">
                <a:latin typeface="+mj-lt"/>
                <a:cs typeface="Arial MT"/>
              </a:rPr>
              <a:t> </a:t>
            </a:r>
            <a:r>
              <a:rPr sz="2400" spc="-5" dirty="0">
                <a:latin typeface="+mj-lt"/>
                <a:cs typeface="Arial MT"/>
              </a:rPr>
              <a:t>respond</a:t>
            </a:r>
            <a:r>
              <a:rPr sz="2400" spc="20" dirty="0">
                <a:latin typeface="+mj-lt"/>
                <a:cs typeface="Arial MT"/>
              </a:rPr>
              <a:t> </a:t>
            </a:r>
            <a:r>
              <a:rPr sz="2400" dirty="0">
                <a:latin typeface="+mj-lt"/>
                <a:cs typeface="Arial MT"/>
              </a:rPr>
              <a:t>to:</a:t>
            </a:r>
          </a:p>
          <a:p>
            <a:pPr marL="469265">
              <a:lnSpc>
                <a:spcPct val="100000"/>
              </a:lnSpc>
              <a:spcBef>
                <a:spcPts val="25"/>
              </a:spcBef>
            </a:pPr>
            <a:r>
              <a:rPr sz="1800" dirty="0">
                <a:latin typeface="+mj-lt"/>
                <a:cs typeface="MS Gothic"/>
              </a:rPr>
              <a:t>➤</a:t>
            </a:r>
            <a:r>
              <a:rPr sz="1800" spc="-400" dirty="0">
                <a:latin typeface="+mj-lt"/>
                <a:cs typeface="MS Gothic"/>
              </a:rPr>
              <a:t> </a:t>
            </a:r>
            <a:r>
              <a:rPr sz="1800" spc="-5" dirty="0">
                <a:latin typeface="+mj-lt"/>
                <a:cs typeface="Arial MT"/>
              </a:rPr>
              <a:t>P</a:t>
            </a:r>
            <a:r>
              <a:rPr sz="1800" spc="-15" dirty="0">
                <a:latin typeface="+mj-lt"/>
                <a:cs typeface="Arial MT"/>
              </a:rPr>
              <a:t>h</a:t>
            </a:r>
            <a:r>
              <a:rPr sz="1800" spc="-5" dirty="0">
                <a:latin typeface="+mj-lt"/>
                <a:cs typeface="Arial MT"/>
              </a:rPr>
              <a:t>o</a:t>
            </a:r>
            <a:r>
              <a:rPr sz="1800" spc="-15" dirty="0">
                <a:latin typeface="+mj-lt"/>
                <a:cs typeface="Arial MT"/>
              </a:rPr>
              <a:t>n</a:t>
            </a:r>
            <a:r>
              <a:rPr sz="1800" spc="-5" dirty="0">
                <a:latin typeface="+mj-lt"/>
                <a:cs typeface="Arial MT"/>
              </a:rPr>
              <a:t>e</a:t>
            </a:r>
            <a:r>
              <a:rPr sz="1800" spc="10" dirty="0">
                <a:latin typeface="+mj-lt"/>
                <a:cs typeface="Arial MT"/>
              </a:rPr>
              <a:t> </a:t>
            </a:r>
            <a:r>
              <a:rPr sz="1800" dirty="0">
                <a:latin typeface="+mj-lt"/>
                <a:cs typeface="Arial MT"/>
              </a:rPr>
              <a:t>state</a:t>
            </a:r>
            <a:r>
              <a:rPr sz="1800" spc="-15" dirty="0">
                <a:latin typeface="+mj-lt"/>
                <a:cs typeface="Arial MT"/>
              </a:rPr>
              <a:t> </a:t>
            </a:r>
            <a:r>
              <a:rPr sz="1800" spc="-5" dirty="0">
                <a:latin typeface="+mj-lt"/>
                <a:cs typeface="Arial MT"/>
              </a:rPr>
              <a:t>ch</a:t>
            </a:r>
            <a:r>
              <a:rPr sz="1800" spc="-15" dirty="0">
                <a:latin typeface="+mj-lt"/>
                <a:cs typeface="Arial MT"/>
              </a:rPr>
              <a:t>a</a:t>
            </a:r>
            <a:r>
              <a:rPr sz="1800" spc="-5" dirty="0">
                <a:latin typeface="+mj-lt"/>
                <a:cs typeface="Arial MT"/>
              </a:rPr>
              <a:t>n</a:t>
            </a:r>
            <a:r>
              <a:rPr sz="1800" spc="-15" dirty="0">
                <a:latin typeface="+mj-lt"/>
                <a:cs typeface="Arial MT"/>
              </a:rPr>
              <a:t>g</a:t>
            </a:r>
            <a:r>
              <a:rPr sz="1800" spc="-5" dirty="0">
                <a:latin typeface="+mj-lt"/>
                <a:cs typeface="Arial MT"/>
              </a:rPr>
              <a:t>e</a:t>
            </a:r>
            <a:r>
              <a:rPr sz="1800" spc="20" dirty="0">
                <a:latin typeface="+mj-lt"/>
                <a:cs typeface="Arial MT"/>
              </a:rPr>
              <a:t> </a:t>
            </a:r>
            <a:r>
              <a:rPr sz="1800" spc="-5" dirty="0">
                <a:latin typeface="+mj-lt"/>
                <a:cs typeface="Arial MT"/>
              </a:rPr>
              <a:t>ev</a:t>
            </a:r>
            <a:r>
              <a:rPr sz="1800" spc="-15" dirty="0">
                <a:latin typeface="+mj-lt"/>
                <a:cs typeface="Arial MT"/>
              </a:rPr>
              <a:t>e</a:t>
            </a:r>
            <a:r>
              <a:rPr sz="1800" dirty="0">
                <a:latin typeface="+mj-lt"/>
                <a:cs typeface="Arial MT"/>
              </a:rPr>
              <a:t>nts </a:t>
            </a:r>
            <a:r>
              <a:rPr sz="1800" spc="-5" dirty="0">
                <a:latin typeface="+mj-lt"/>
                <a:cs typeface="Arial MT"/>
              </a:rPr>
              <a:t>i</a:t>
            </a:r>
            <a:r>
              <a:rPr sz="1800" spc="-15" dirty="0">
                <a:latin typeface="+mj-lt"/>
                <a:cs typeface="Arial MT"/>
              </a:rPr>
              <a:t>n</a:t>
            </a:r>
            <a:r>
              <a:rPr sz="1800" spc="-5" dirty="0">
                <a:latin typeface="+mj-lt"/>
                <a:cs typeface="Arial MT"/>
              </a:rPr>
              <a:t>cl</a:t>
            </a:r>
            <a:r>
              <a:rPr sz="1800" spc="-15" dirty="0">
                <a:latin typeface="+mj-lt"/>
                <a:cs typeface="Arial MT"/>
              </a:rPr>
              <a:t>u</a:t>
            </a:r>
            <a:r>
              <a:rPr sz="1800" spc="-5" dirty="0">
                <a:latin typeface="+mj-lt"/>
                <a:cs typeface="Arial MT"/>
              </a:rPr>
              <a:t>d</a:t>
            </a:r>
            <a:r>
              <a:rPr sz="1800" spc="-15" dirty="0">
                <a:latin typeface="+mj-lt"/>
                <a:cs typeface="Arial MT"/>
              </a:rPr>
              <a:t>i</a:t>
            </a:r>
            <a:r>
              <a:rPr sz="1800" spc="-5" dirty="0">
                <a:latin typeface="+mj-lt"/>
                <a:cs typeface="Arial MT"/>
              </a:rPr>
              <a:t>ng</a:t>
            </a:r>
            <a:r>
              <a:rPr sz="1800" spc="15" dirty="0">
                <a:latin typeface="+mj-lt"/>
                <a:cs typeface="Arial MT"/>
              </a:rPr>
              <a:t> </a:t>
            </a:r>
            <a:r>
              <a:rPr sz="1800" spc="-5" dirty="0">
                <a:latin typeface="+mj-lt"/>
                <a:cs typeface="Arial MT"/>
              </a:rPr>
              <a:t>ca</a:t>
            </a:r>
            <a:r>
              <a:rPr sz="1800" spc="-15" dirty="0">
                <a:latin typeface="+mj-lt"/>
                <a:cs typeface="Arial MT"/>
              </a:rPr>
              <a:t>l</a:t>
            </a:r>
            <a:r>
              <a:rPr sz="1800" spc="-5" dirty="0">
                <a:latin typeface="+mj-lt"/>
                <a:cs typeface="Arial MT"/>
              </a:rPr>
              <a:t>l</a:t>
            </a:r>
            <a:r>
              <a:rPr sz="1800" spc="10" dirty="0">
                <a:latin typeface="+mj-lt"/>
                <a:cs typeface="Arial MT"/>
              </a:rPr>
              <a:t> </a:t>
            </a:r>
            <a:r>
              <a:rPr sz="1800" dirty="0">
                <a:latin typeface="+mj-lt"/>
                <a:cs typeface="Arial MT"/>
              </a:rPr>
              <a:t>state </a:t>
            </a:r>
            <a:r>
              <a:rPr sz="1800" spc="-5" dirty="0">
                <a:latin typeface="+mj-lt"/>
                <a:cs typeface="Arial MT"/>
              </a:rPr>
              <a:t>(ri</a:t>
            </a:r>
            <a:r>
              <a:rPr sz="1800" spc="-15" dirty="0">
                <a:latin typeface="+mj-lt"/>
                <a:cs typeface="Arial MT"/>
              </a:rPr>
              <a:t>n</a:t>
            </a:r>
            <a:r>
              <a:rPr sz="1800" spc="-5" dirty="0">
                <a:latin typeface="+mj-lt"/>
                <a:cs typeface="Arial MT"/>
              </a:rPr>
              <a:t>g</a:t>
            </a:r>
            <a:r>
              <a:rPr sz="1800" spc="-15" dirty="0">
                <a:latin typeface="+mj-lt"/>
                <a:cs typeface="Arial MT"/>
              </a:rPr>
              <a:t>i</a:t>
            </a:r>
            <a:r>
              <a:rPr sz="1800" spc="-5" dirty="0">
                <a:latin typeface="+mj-lt"/>
                <a:cs typeface="Arial MT"/>
              </a:rPr>
              <a:t>n</a:t>
            </a:r>
            <a:r>
              <a:rPr sz="1800" spc="-15" dirty="0">
                <a:latin typeface="+mj-lt"/>
                <a:cs typeface="Arial MT"/>
              </a:rPr>
              <a:t>g</a:t>
            </a:r>
            <a:r>
              <a:rPr sz="1800" dirty="0">
                <a:latin typeface="+mj-lt"/>
                <a:cs typeface="Arial MT"/>
              </a:rPr>
              <a:t>,</a:t>
            </a:r>
            <a:r>
              <a:rPr sz="1800" spc="15" dirty="0">
                <a:latin typeface="+mj-lt"/>
                <a:cs typeface="Arial MT"/>
              </a:rPr>
              <a:t> </a:t>
            </a:r>
            <a:r>
              <a:rPr sz="1800" dirty="0">
                <a:latin typeface="+mj-lt"/>
                <a:cs typeface="Arial MT"/>
              </a:rPr>
              <a:t>o</a:t>
            </a:r>
            <a:r>
              <a:rPr sz="1800" spc="-40" dirty="0">
                <a:latin typeface="+mj-lt"/>
                <a:cs typeface="Arial MT"/>
              </a:rPr>
              <a:t>f</a:t>
            </a:r>
            <a:r>
              <a:rPr sz="1800" dirty="0">
                <a:latin typeface="+mj-lt"/>
                <a:cs typeface="Arial MT"/>
              </a:rPr>
              <a:t>f</a:t>
            </a:r>
            <a:r>
              <a:rPr sz="1800" spc="15" dirty="0">
                <a:latin typeface="+mj-lt"/>
                <a:cs typeface="Arial MT"/>
              </a:rPr>
              <a:t> </a:t>
            </a:r>
            <a:r>
              <a:rPr sz="1800" spc="-5" dirty="0">
                <a:latin typeface="+mj-lt"/>
                <a:cs typeface="Arial MT"/>
              </a:rPr>
              <a:t>h</a:t>
            </a:r>
            <a:r>
              <a:rPr sz="1800" spc="-15" dirty="0">
                <a:latin typeface="+mj-lt"/>
                <a:cs typeface="Arial MT"/>
              </a:rPr>
              <a:t>o</a:t>
            </a:r>
            <a:r>
              <a:rPr sz="1800" dirty="0">
                <a:latin typeface="+mj-lt"/>
                <a:cs typeface="Arial MT"/>
              </a:rPr>
              <a:t>ok, etc.),</a:t>
            </a:r>
          </a:p>
          <a:p>
            <a:pPr marL="469265">
              <a:lnSpc>
                <a:spcPct val="100000"/>
              </a:lnSpc>
            </a:pPr>
            <a:r>
              <a:rPr sz="1800" dirty="0">
                <a:latin typeface="+mj-lt"/>
                <a:cs typeface="MS Gothic"/>
              </a:rPr>
              <a:t>➤</a:t>
            </a:r>
            <a:r>
              <a:rPr sz="1800" spc="-400" dirty="0">
                <a:latin typeface="+mj-lt"/>
                <a:cs typeface="MS Gothic"/>
              </a:rPr>
              <a:t> </a:t>
            </a:r>
            <a:r>
              <a:rPr sz="1800" spc="-5" dirty="0">
                <a:latin typeface="+mj-lt"/>
                <a:cs typeface="Arial MT"/>
              </a:rPr>
              <a:t>C</a:t>
            </a:r>
            <a:r>
              <a:rPr sz="1800" spc="-15" dirty="0">
                <a:latin typeface="+mj-lt"/>
                <a:cs typeface="Arial MT"/>
              </a:rPr>
              <a:t>e</a:t>
            </a:r>
            <a:r>
              <a:rPr sz="1800" spc="-5" dirty="0">
                <a:latin typeface="+mj-lt"/>
                <a:cs typeface="Arial MT"/>
              </a:rPr>
              <a:t>ll</a:t>
            </a:r>
            <a:r>
              <a:rPr sz="1800" spc="5" dirty="0">
                <a:latin typeface="+mj-lt"/>
                <a:cs typeface="Arial MT"/>
              </a:rPr>
              <a:t> </a:t>
            </a:r>
            <a:r>
              <a:rPr sz="1800" spc="-5" dirty="0">
                <a:latin typeface="+mj-lt"/>
                <a:cs typeface="Arial MT"/>
              </a:rPr>
              <a:t>l</a:t>
            </a:r>
            <a:r>
              <a:rPr sz="1800" spc="-15" dirty="0">
                <a:latin typeface="+mj-lt"/>
                <a:cs typeface="Arial MT"/>
              </a:rPr>
              <a:t>o</a:t>
            </a:r>
            <a:r>
              <a:rPr sz="1800" spc="-5" dirty="0">
                <a:latin typeface="+mj-lt"/>
                <a:cs typeface="Arial MT"/>
              </a:rPr>
              <a:t>cati</a:t>
            </a:r>
            <a:r>
              <a:rPr sz="1800" spc="-15" dirty="0">
                <a:latin typeface="+mj-lt"/>
                <a:cs typeface="Arial MT"/>
              </a:rPr>
              <a:t>o</a:t>
            </a:r>
            <a:r>
              <a:rPr sz="1800" spc="-5" dirty="0">
                <a:latin typeface="+mj-lt"/>
                <a:cs typeface="Arial MT"/>
              </a:rPr>
              <a:t>n</a:t>
            </a:r>
            <a:r>
              <a:rPr sz="1800" spc="5" dirty="0">
                <a:latin typeface="+mj-lt"/>
                <a:cs typeface="Arial MT"/>
              </a:rPr>
              <a:t> </a:t>
            </a:r>
            <a:r>
              <a:rPr sz="1800" spc="-5" dirty="0">
                <a:latin typeface="+mj-lt"/>
                <a:cs typeface="Arial MT"/>
              </a:rPr>
              <a:t>ch</a:t>
            </a:r>
            <a:r>
              <a:rPr sz="1800" spc="-15" dirty="0">
                <a:latin typeface="+mj-lt"/>
                <a:cs typeface="Arial MT"/>
              </a:rPr>
              <a:t>a</a:t>
            </a:r>
            <a:r>
              <a:rPr sz="1800" spc="-5" dirty="0">
                <a:latin typeface="+mj-lt"/>
                <a:cs typeface="Arial MT"/>
              </a:rPr>
              <a:t>n</a:t>
            </a:r>
            <a:r>
              <a:rPr sz="1800" spc="-15" dirty="0">
                <a:latin typeface="+mj-lt"/>
                <a:cs typeface="Arial MT"/>
              </a:rPr>
              <a:t>g</a:t>
            </a:r>
            <a:r>
              <a:rPr sz="1800" dirty="0">
                <a:latin typeface="+mj-lt"/>
                <a:cs typeface="Arial MT"/>
              </a:rPr>
              <a:t>es,</a:t>
            </a:r>
          </a:p>
          <a:p>
            <a:pPr marL="469265">
              <a:lnSpc>
                <a:spcPct val="100000"/>
              </a:lnSpc>
            </a:pPr>
            <a:r>
              <a:rPr sz="1800" dirty="0">
                <a:latin typeface="+mj-lt"/>
                <a:cs typeface="MS Gothic"/>
              </a:rPr>
              <a:t>➤</a:t>
            </a:r>
            <a:r>
              <a:rPr sz="1800" spc="-395" dirty="0">
                <a:latin typeface="+mj-lt"/>
                <a:cs typeface="MS Gothic"/>
              </a:rPr>
              <a:t> </a:t>
            </a:r>
            <a:r>
              <a:rPr sz="1800" spc="-15" dirty="0">
                <a:latin typeface="+mj-lt"/>
                <a:cs typeface="Arial MT"/>
              </a:rPr>
              <a:t>Voice-mail</a:t>
            </a:r>
            <a:r>
              <a:rPr sz="1800" spc="15" dirty="0">
                <a:latin typeface="+mj-lt"/>
                <a:cs typeface="Arial MT"/>
              </a:rPr>
              <a:t> </a:t>
            </a:r>
            <a:r>
              <a:rPr sz="1800" spc="-10" dirty="0">
                <a:latin typeface="+mj-lt"/>
                <a:cs typeface="Arial MT"/>
              </a:rPr>
              <a:t>and</a:t>
            </a:r>
            <a:r>
              <a:rPr sz="1800" spc="10" dirty="0">
                <a:latin typeface="+mj-lt"/>
                <a:cs typeface="Arial MT"/>
              </a:rPr>
              <a:t> </a:t>
            </a:r>
            <a:r>
              <a:rPr sz="1800" spc="-10" dirty="0">
                <a:latin typeface="+mj-lt"/>
                <a:cs typeface="Arial MT"/>
              </a:rPr>
              <a:t>call-forwarding</a:t>
            </a:r>
            <a:r>
              <a:rPr sz="1800" spc="55" dirty="0">
                <a:latin typeface="+mj-lt"/>
                <a:cs typeface="Arial MT"/>
              </a:rPr>
              <a:t> </a:t>
            </a:r>
            <a:r>
              <a:rPr sz="1800" spc="-5" dirty="0">
                <a:latin typeface="+mj-lt"/>
                <a:cs typeface="Arial MT"/>
              </a:rPr>
              <a:t>status,</a:t>
            </a:r>
            <a:endParaRPr sz="1800" dirty="0">
              <a:latin typeface="+mj-lt"/>
              <a:cs typeface="Arial MT"/>
            </a:endParaRPr>
          </a:p>
          <a:p>
            <a:pPr marL="469265">
              <a:lnSpc>
                <a:spcPct val="100000"/>
              </a:lnSpc>
            </a:pPr>
            <a:r>
              <a:rPr sz="1800" dirty="0">
                <a:latin typeface="+mj-lt"/>
                <a:cs typeface="MS Gothic"/>
              </a:rPr>
              <a:t>➤</a:t>
            </a:r>
            <a:r>
              <a:rPr sz="1800" spc="-400" dirty="0">
                <a:latin typeface="+mj-lt"/>
                <a:cs typeface="MS Gothic"/>
              </a:rPr>
              <a:t> </a:t>
            </a:r>
            <a:r>
              <a:rPr sz="1800" spc="-5" dirty="0">
                <a:latin typeface="+mj-lt"/>
                <a:cs typeface="Arial MT"/>
              </a:rPr>
              <a:t>P</a:t>
            </a:r>
            <a:r>
              <a:rPr sz="1800" spc="-15" dirty="0">
                <a:latin typeface="+mj-lt"/>
                <a:cs typeface="Arial MT"/>
              </a:rPr>
              <a:t>h</a:t>
            </a:r>
            <a:r>
              <a:rPr sz="1800" spc="-5" dirty="0">
                <a:latin typeface="+mj-lt"/>
                <a:cs typeface="Arial MT"/>
              </a:rPr>
              <a:t>o</a:t>
            </a:r>
            <a:r>
              <a:rPr sz="1800" spc="-15" dirty="0">
                <a:latin typeface="+mj-lt"/>
                <a:cs typeface="Arial MT"/>
              </a:rPr>
              <a:t>n</a:t>
            </a:r>
            <a:r>
              <a:rPr sz="1800" spc="-5" dirty="0">
                <a:latin typeface="+mj-lt"/>
                <a:cs typeface="Arial MT"/>
              </a:rPr>
              <a:t>e</a:t>
            </a:r>
            <a:r>
              <a:rPr sz="1800" spc="10" dirty="0">
                <a:latin typeface="+mj-lt"/>
                <a:cs typeface="Arial MT"/>
              </a:rPr>
              <a:t> </a:t>
            </a:r>
            <a:r>
              <a:rPr sz="1800" spc="-5" dirty="0">
                <a:latin typeface="+mj-lt"/>
                <a:cs typeface="Arial MT"/>
              </a:rPr>
              <a:t>serv</a:t>
            </a:r>
            <a:r>
              <a:rPr sz="1800" spc="-15" dirty="0">
                <a:latin typeface="+mj-lt"/>
                <a:cs typeface="Arial MT"/>
              </a:rPr>
              <a:t>i</a:t>
            </a:r>
            <a:r>
              <a:rPr sz="1800" spc="-5" dirty="0">
                <a:latin typeface="+mj-lt"/>
                <a:cs typeface="Arial MT"/>
              </a:rPr>
              <a:t>ce</a:t>
            </a:r>
            <a:r>
              <a:rPr sz="1800" dirty="0">
                <a:latin typeface="+mj-lt"/>
                <a:cs typeface="Arial MT"/>
              </a:rPr>
              <a:t> </a:t>
            </a:r>
            <a:r>
              <a:rPr sz="1800" spc="-5" dirty="0">
                <a:latin typeface="+mj-lt"/>
                <a:cs typeface="Arial MT"/>
              </a:rPr>
              <a:t>c</a:t>
            </a:r>
            <a:r>
              <a:rPr sz="1800" spc="-15" dirty="0">
                <a:latin typeface="+mj-lt"/>
                <a:cs typeface="Arial MT"/>
              </a:rPr>
              <a:t>h</a:t>
            </a:r>
            <a:r>
              <a:rPr sz="1800" spc="-5" dirty="0">
                <a:latin typeface="+mj-lt"/>
                <a:cs typeface="Arial MT"/>
              </a:rPr>
              <a:t>a</a:t>
            </a:r>
            <a:r>
              <a:rPr sz="1800" spc="-15" dirty="0">
                <a:latin typeface="+mj-lt"/>
                <a:cs typeface="Arial MT"/>
              </a:rPr>
              <a:t>n</a:t>
            </a:r>
            <a:r>
              <a:rPr sz="1800" spc="-5" dirty="0">
                <a:latin typeface="+mj-lt"/>
                <a:cs typeface="Arial MT"/>
              </a:rPr>
              <a:t>g</a:t>
            </a:r>
            <a:r>
              <a:rPr sz="1800" spc="-15" dirty="0">
                <a:latin typeface="+mj-lt"/>
                <a:cs typeface="Arial MT"/>
              </a:rPr>
              <a:t>e</a:t>
            </a:r>
            <a:r>
              <a:rPr sz="1800" dirty="0">
                <a:latin typeface="+mj-lt"/>
                <a:cs typeface="Arial MT"/>
              </a:rPr>
              <a:t>s,</a:t>
            </a:r>
          </a:p>
          <a:p>
            <a:pPr marL="469265">
              <a:lnSpc>
                <a:spcPct val="100000"/>
              </a:lnSpc>
            </a:pPr>
            <a:r>
              <a:rPr sz="1800" dirty="0">
                <a:latin typeface="+mj-lt"/>
                <a:cs typeface="MS Gothic"/>
              </a:rPr>
              <a:t>➤</a:t>
            </a:r>
            <a:r>
              <a:rPr sz="1800" spc="-400" dirty="0">
                <a:latin typeface="+mj-lt"/>
                <a:cs typeface="MS Gothic"/>
              </a:rPr>
              <a:t> </a:t>
            </a:r>
            <a:r>
              <a:rPr sz="1800" spc="-5" dirty="0">
                <a:latin typeface="+mj-lt"/>
                <a:cs typeface="Arial MT"/>
              </a:rPr>
              <a:t>C</a:t>
            </a:r>
            <a:r>
              <a:rPr sz="1800" spc="-15" dirty="0">
                <a:latin typeface="+mj-lt"/>
                <a:cs typeface="Arial MT"/>
              </a:rPr>
              <a:t>h</a:t>
            </a:r>
            <a:r>
              <a:rPr sz="1800" spc="-5" dirty="0">
                <a:latin typeface="+mj-lt"/>
                <a:cs typeface="Arial MT"/>
              </a:rPr>
              <a:t>a</a:t>
            </a:r>
            <a:r>
              <a:rPr sz="1800" spc="-15" dirty="0">
                <a:latin typeface="+mj-lt"/>
                <a:cs typeface="Arial MT"/>
              </a:rPr>
              <a:t>n</a:t>
            </a:r>
            <a:r>
              <a:rPr sz="1800" spc="-5" dirty="0">
                <a:latin typeface="+mj-lt"/>
                <a:cs typeface="Arial MT"/>
              </a:rPr>
              <a:t>g</a:t>
            </a:r>
            <a:r>
              <a:rPr sz="1800" spc="-15" dirty="0">
                <a:latin typeface="+mj-lt"/>
                <a:cs typeface="Arial MT"/>
              </a:rPr>
              <a:t>e</a:t>
            </a:r>
            <a:r>
              <a:rPr sz="1800" dirty="0">
                <a:latin typeface="+mj-lt"/>
                <a:cs typeface="Arial MT"/>
              </a:rPr>
              <a:t>s</a:t>
            </a:r>
            <a:r>
              <a:rPr sz="1800" spc="10" dirty="0">
                <a:latin typeface="+mj-lt"/>
                <a:cs typeface="Arial MT"/>
              </a:rPr>
              <a:t> </a:t>
            </a:r>
            <a:r>
              <a:rPr sz="1800" spc="-5" dirty="0">
                <a:latin typeface="+mj-lt"/>
                <a:cs typeface="Arial MT"/>
              </a:rPr>
              <a:t>in</a:t>
            </a:r>
            <a:r>
              <a:rPr sz="1800" spc="10" dirty="0">
                <a:latin typeface="+mj-lt"/>
                <a:cs typeface="Arial MT"/>
              </a:rPr>
              <a:t> </a:t>
            </a:r>
            <a:r>
              <a:rPr sz="1800" spc="-5" dirty="0">
                <a:latin typeface="+mj-lt"/>
                <a:cs typeface="Arial MT"/>
              </a:rPr>
              <a:t>mo</a:t>
            </a:r>
            <a:r>
              <a:rPr sz="1800" spc="-15" dirty="0">
                <a:latin typeface="+mj-lt"/>
                <a:cs typeface="Arial MT"/>
              </a:rPr>
              <a:t>b</a:t>
            </a:r>
            <a:r>
              <a:rPr sz="1800" spc="-5" dirty="0">
                <a:latin typeface="+mj-lt"/>
                <a:cs typeface="Arial MT"/>
              </a:rPr>
              <a:t>i</a:t>
            </a:r>
            <a:r>
              <a:rPr sz="1800" spc="-15" dirty="0">
                <a:latin typeface="+mj-lt"/>
                <a:cs typeface="Arial MT"/>
              </a:rPr>
              <a:t>l</a:t>
            </a:r>
            <a:r>
              <a:rPr sz="1800" spc="-5" dirty="0">
                <a:latin typeface="+mj-lt"/>
                <a:cs typeface="Arial MT"/>
              </a:rPr>
              <a:t>e</a:t>
            </a:r>
            <a:r>
              <a:rPr sz="1800" spc="5" dirty="0">
                <a:latin typeface="+mj-lt"/>
                <a:cs typeface="Arial MT"/>
              </a:rPr>
              <a:t> </a:t>
            </a:r>
            <a:r>
              <a:rPr sz="1800" spc="-5" dirty="0">
                <a:latin typeface="+mj-lt"/>
                <a:cs typeface="Arial MT"/>
              </a:rPr>
              <a:t>si</a:t>
            </a:r>
            <a:r>
              <a:rPr sz="1800" spc="-15" dirty="0">
                <a:latin typeface="+mj-lt"/>
                <a:cs typeface="Arial MT"/>
              </a:rPr>
              <a:t>g</a:t>
            </a:r>
            <a:r>
              <a:rPr sz="1800" spc="-5" dirty="0">
                <a:latin typeface="+mj-lt"/>
                <a:cs typeface="Arial MT"/>
              </a:rPr>
              <a:t>n</a:t>
            </a:r>
            <a:r>
              <a:rPr sz="1800" spc="-15" dirty="0">
                <a:latin typeface="+mj-lt"/>
                <a:cs typeface="Arial MT"/>
              </a:rPr>
              <a:t>a</a:t>
            </a:r>
            <a:r>
              <a:rPr sz="1800" spc="-5" dirty="0">
                <a:latin typeface="+mj-lt"/>
                <a:cs typeface="Arial MT"/>
              </a:rPr>
              <a:t>l</a:t>
            </a:r>
            <a:r>
              <a:rPr sz="1800" spc="10" dirty="0">
                <a:latin typeface="+mj-lt"/>
                <a:cs typeface="Arial MT"/>
              </a:rPr>
              <a:t> </a:t>
            </a:r>
            <a:r>
              <a:rPr sz="1800" dirty="0">
                <a:latin typeface="+mj-lt"/>
                <a:cs typeface="Arial MT"/>
              </a:rPr>
              <a:t>stre</a:t>
            </a:r>
            <a:r>
              <a:rPr sz="1800" spc="-10" dirty="0">
                <a:latin typeface="+mj-lt"/>
                <a:cs typeface="Arial MT"/>
              </a:rPr>
              <a:t>n</a:t>
            </a:r>
            <a:r>
              <a:rPr sz="1800" dirty="0">
                <a:latin typeface="+mj-lt"/>
                <a:cs typeface="Arial MT"/>
              </a:rPr>
              <a:t>gth.</a:t>
            </a:r>
          </a:p>
        </p:txBody>
      </p:sp>
    </p:spTree>
    <p:extLst>
      <p:ext uri="{BB962C8B-B14F-4D97-AF65-F5344CB8AC3E}">
        <p14:creationId xmlns="" xmlns:p14="http://schemas.microsoft.com/office/powerpoint/2010/main" val="100835922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89331"/>
            <a:ext cx="4828540" cy="513715"/>
          </a:xfrm>
          <a:prstGeom prst="rect">
            <a:avLst/>
          </a:prstGeom>
        </p:spPr>
        <p:txBody>
          <a:bodyPr vert="horz" wrap="square" lIns="0" tIns="13335" rIns="0" bIns="0" rtlCol="0">
            <a:spAutoFit/>
          </a:bodyPr>
          <a:lstStyle/>
          <a:p>
            <a:pPr marL="12700">
              <a:lnSpc>
                <a:spcPct val="100000"/>
              </a:lnSpc>
              <a:spcBef>
                <a:spcPts val="105"/>
              </a:spcBef>
            </a:pPr>
            <a:r>
              <a:rPr sz="3200" dirty="0"/>
              <a:t>Monitoring</a:t>
            </a:r>
            <a:r>
              <a:rPr sz="3200" spc="-80" dirty="0"/>
              <a:t> </a:t>
            </a:r>
            <a:r>
              <a:rPr sz="3200" dirty="0"/>
              <a:t>Phone</a:t>
            </a:r>
            <a:r>
              <a:rPr sz="3200" spc="-70" dirty="0"/>
              <a:t> </a:t>
            </a:r>
            <a:r>
              <a:rPr sz="3200" dirty="0"/>
              <a:t>Status</a:t>
            </a:r>
            <a:endParaRPr sz="3200"/>
          </a:p>
        </p:txBody>
      </p:sp>
      <p:sp>
        <p:nvSpPr>
          <p:cNvPr id="3" name="object 3"/>
          <p:cNvSpPr txBox="1"/>
          <p:nvPr/>
        </p:nvSpPr>
        <p:spPr>
          <a:xfrm>
            <a:off x="899591" y="1541525"/>
            <a:ext cx="7705090" cy="2201545"/>
          </a:xfrm>
          <a:prstGeom prst="rect">
            <a:avLst/>
          </a:prstGeom>
          <a:solidFill>
            <a:srgbClr val="DFDFDF"/>
          </a:solidFill>
        </p:spPr>
        <p:txBody>
          <a:bodyPr vert="horz" wrap="square" lIns="0" tIns="39370" rIns="0" bIns="0" rtlCol="0">
            <a:spAutoFit/>
          </a:bodyPr>
          <a:lstStyle/>
          <a:p>
            <a:pPr marL="443230" marR="2044700" indent="-295910">
              <a:lnSpc>
                <a:spcPct val="100000"/>
              </a:lnSpc>
              <a:spcBef>
                <a:spcPts val="310"/>
              </a:spcBef>
            </a:pPr>
            <a:r>
              <a:rPr sz="1400" spc="-5" dirty="0">
                <a:latin typeface="Arial MT"/>
                <a:cs typeface="Arial MT"/>
              </a:rPr>
              <a:t>PhoneStateListener</a:t>
            </a:r>
            <a:r>
              <a:rPr sz="1400" spc="-15" dirty="0">
                <a:latin typeface="Arial MT"/>
                <a:cs typeface="Arial MT"/>
              </a:rPr>
              <a:t> </a:t>
            </a:r>
            <a:r>
              <a:rPr sz="1400" spc="-5" dirty="0">
                <a:latin typeface="Arial MT"/>
                <a:cs typeface="Arial MT"/>
              </a:rPr>
              <a:t>phoneStateListener</a:t>
            </a:r>
            <a:r>
              <a:rPr sz="1400" spc="-15" dirty="0">
                <a:latin typeface="Arial MT"/>
                <a:cs typeface="Arial MT"/>
              </a:rPr>
              <a:t> </a:t>
            </a:r>
            <a:r>
              <a:rPr sz="1400" dirty="0">
                <a:latin typeface="Arial MT"/>
                <a:cs typeface="Arial MT"/>
              </a:rPr>
              <a:t>=</a:t>
            </a:r>
            <a:r>
              <a:rPr sz="1400" spc="20" dirty="0">
                <a:latin typeface="Arial MT"/>
                <a:cs typeface="Arial MT"/>
              </a:rPr>
              <a:t> </a:t>
            </a:r>
            <a:r>
              <a:rPr sz="1400" dirty="0">
                <a:latin typeface="Arial MT"/>
                <a:cs typeface="Arial MT"/>
              </a:rPr>
              <a:t>new</a:t>
            </a:r>
            <a:r>
              <a:rPr sz="1400" spc="15" dirty="0">
                <a:latin typeface="Arial MT"/>
                <a:cs typeface="Arial MT"/>
              </a:rPr>
              <a:t> </a:t>
            </a:r>
            <a:r>
              <a:rPr sz="1400" spc="-5" dirty="0">
                <a:latin typeface="Arial MT"/>
                <a:cs typeface="Arial MT"/>
              </a:rPr>
              <a:t>PhoneStateListener()</a:t>
            </a:r>
            <a:r>
              <a:rPr sz="1400" spc="-20" dirty="0">
                <a:latin typeface="Arial MT"/>
                <a:cs typeface="Arial MT"/>
              </a:rPr>
              <a:t> </a:t>
            </a:r>
            <a:r>
              <a:rPr sz="1400" dirty="0">
                <a:latin typeface="Arial MT"/>
                <a:cs typeface="Arial MT"/>
              </a:rPr>
              <a:t>{ </a:t>
            </a:r>
            <a:r>
              <a:rPr sz="1400" spc="-375" dirty="0">
                <a:latin typeface="Arial MT"/>
                <a:cs typeface="Arial MT"/>
              </a:rPr>
              <a:t> </a:t>
            </a:r>
            <a:r>
              <a:rPr sz="1400" dirty="0">
                <a:latin typeface="Arial MT"/>
                <a:cs typeface="Arial MT"/>
              </a:rPr>
              <a:t>public</a:t>
            </a:r>
            <a:r>
              <a:rPr sz="1400" spc="-25" dirty="0">
                <a:latin typeface="Arial MT"/>
                <a:cs typeface="Arial MT"/>
              </a:rPr>
              <a:t> </a:t>
            </a:r>
            <a:r>
              <a:rPr sz="1400" spc="-5" dirty="0">
                <a:latin typeface="Arial MT"/>
                <a:cs typeface="Arial MT"/>
              </a:rPr>
              <a:t>void</a:t>
            </a:r>
            <a:r>
              <a:rPr sz="1400" spc="10" dirty="0">
                <a:latin typeface="Arial MT"/>
                <a:cs typeface="Arial MT"/>
              </a:rPr>
              <a:t> </a:t>
            </a:r>
            <a:r>
              <a:rPr sz="1400" spc="-5" dirty="0">
                <a:latin typeface="Arial MT"/>
                <a:cs typeface="Arial MT"/>
              </a:rPr>
              <a:t>onCallForwardingIndicatorChanged(boolean</a:t>
            </a:r>
            <a:r>
              <a:rPr sz="1400" spc="-55" dirty="0">
                <a:latin typeface="Arial MT"/>
                <a:cs typeface="Arial MT"/>
              </a:rPr>
              <a:t> </a:t>
            </a:r>
            <a:r>
              <a:rPr sz="1400" dirty="0">
                <a:latin typeface="Arial MT"/>
                <a:cs typeface="Arial MT"/>
              </a:rPr>
              <a:t>cfi)</a:t>
            </a:r>
            <a:r>
              <a:rPr sz="1400" spc="-15" dirty="0">
                <a:latin typeface="Arial MT"/>
                <a:cs typeface="Arial MT"/>
              </a:rPr>
              <a:t> </a:t>
            </a:r>
            <a:r>
              <a:rPr sz="1400" dirty="0">
                <a:latin typeface="Arial MT"/>
                <a:cs typeface="Arial MT"/>
              </a:rPr>
              <a:t>{}</a:t>
            </a:r>
            <a:endParaRPr sz="1400">
              <a:latin typeface="Arial MT"/>
              <a:cs typeface="Arial MT"/>
            </a:endParaRPr>
          </a:p>
          <a:p>
            <a:pPr marL="443230" marR="1870710">
              <a:lnSpc>
                <a:spcPct val="100000"/>
              </a:lnSpc>
            </a:pPr>
            <a:r>
              <a:rPr sz="1400" dirty="0">
                <a:latin typeface="Arial MT"/>
                <a:cs typeface="Arial MT"/>
              </a:rPr>
              <a:t>public </a:t>
            </a:r>
            <a:r>
              <a:rPr sz="1400" spc="-5" dirty="0">
                <a:latin typeface="Arial MT"/>
                <a:cs typeface="Arial MT"/>
              </a:rPr>
              <a:t>void onCallStateChanged(int </a:t>
            </a:r>
            <a:r>
              <a:rPr sz="1400" dirty="0">
                <a:latin typeface="Arial MT"/>
                <a:cs typeface="Arial MT"/>
              </a:rPr>
              <a:t>state, String </a:t>
            </a:r>
            <a:r>
              <a:rPr sz="1400" spc="-5" dirty="0">
                <a:latin typeface="Arial MT"/>
                <a:cs typeface="Arial MT"/>
              </a:rPr>
              <a:t>incomingNumber) </a:t>
            </a:r>
            <a:r>
              <a:rPr sz="1400" dirty="0">
                <a:latin typeface="Arial MT"/>
                <a:cs typeface="Arial MT"/>
              </a:rPr>
              <a:t>{} </a:t>
            </a:r>
            <a:r>
              <a:rPr sz="1400" spc="-375" dirty="0">
                <a:latin typeface="Arial MT"/>
                <a:cs typeface="Arial MT"/>
              </a:rPr>
              <a:t> </a:t>
            </a:r>
            <a:r>
              <a:rPr sz="1400" dirty="0">
                <a:latin typeface="Arial MT"/>
                <a:cs typeface="Arial MT"/>
              </a:rPr>
              <a:t>public</a:t>
            </a:r>
            <a:r>
              <a:rPr sz="1400" spc="-25" dirty="0">
                <a:latin typeface="Arial MT"/>
                <a:cs typeface="Arial MT"/>
              </a:rPr>
              <a:t> </a:t>
            </a:r>
            <a:r>
              <a:rPr sz="1400" spc="-5" dirty="0">
                <a:latin typeface="Arial MT"/>
                <a:cs typeface="Arial MT"/>
              </a:rPr>
              <a:t>void</a:t>
            </a:r>
            <a:r>
              <a:rPr sz="1400" spc="5" dirty="0">
                <a:latin typeface="Arial MT"/>
                <a:cs typeface="Arial MT"/>
              </a:rPr>
              <a:t> </a:t>
            </a:r>
            <a:r>
              <a:rPr sz="1400" spc="-5" dirty="0">
                <a:latin typeface="Arial MT"/>
                <a:cs typeface="Arial MT"/>
              </a:rPr>
              <a:t>onCellLocationChanged(CellLocation</a:t>
            </a:r>
            <a:r>
              <a:rPr sz="1400" spc="-40" dirty="0">
                <a:latin typeface="Arial MT"/>
                <a:cs typeface="Arial MT"/>
              </a:rPr>
              <a:t> </a:t>
            </a:r>
            <a:r>
              <a:rPr sz="1400" dirty="0">
                <a:latin typeface="Arial MT"/>
                <a:cs typeface="Arial MT"/>
              </a:rPr>
              <a:t>location)</a:t>
            </a:r>
            <a:r>
              <a:rPr sz="1400" spc="-40" dirty="0">
                <a:latin typeface="Arial MT"/>
                <a:cs typeface="Arial MT"/>
              </a:rPr>
              <a:t> </a:t>
            </a:r>
            <a:r>
              <a:rPr sz="1400" dirty="0">
                <a:latin typeface="Arial MT"/>
                <a:cs typeface="Arial MT"/>
              </a:rPr>
              <a:t>{}</a:t>
            </a:r>
            <a:endParaRPr sz="1400">
              <a:latin typeface="Arial MT"/>
              <a:cs typeface="Arial MT"/>
            </a:endParaRPr>
          </a:p>
          <a:p>
            <a:pPr marL="443230">
              <a:lnSpc>
                <a:spcPct val="100000"/>
              </a:lnSpc>
            </a:pPr>
            <a:r>
              <a:rPr sz="1400" dirty="0">
                <a:latin typeface="Arial MT"/>
                <a:cs typeface="Arial MT"/>
              </a:rPr>
              <a:t>public</a:t>
            </a:r>
            <a:r>
              <a:rPr sz="1400" spc="-25" dirty="0">
                <a:latin typeface="Arial MT"/>
                <a:cs typeface="Arial MT"/>
              </a:rPr>
              <a:t> </a:t>
            </a:r>
            <a:r>
              <a:rPr sz="1400" spc="-5" dirty="0">
                <a:latin typeface="Arial MT"/>
                <a:cs typeface="Arial MT"/>
              </a:rPr>
              <a:t>void</a:t>
            </a:r>
            <a:r>
              <a:rPr sz="1400" spc="10" dirty="0">
                <a:latin typeface="Arial MT"/>
                <a:cs typeface="Arial MT"/>
              </a:rPr>
              <a:t> </a:t>
            </a:r>
            <a:r>
              <a:rPr sz="1400" spc="-5" dirty="0">
                <a:latin typeface="Arial MT"/>
                <a:cs typeface="Arial MT"/>
              </a:rPr>
              <a:t>onDataActivity(int</a:t>
            </a:r>
            <a:r>
              <a:rPr sz="1400" spc="-35" dirty="0">
                <a:latin typeface="Arial MT"/>
                <a:cs typeface="Arial MT"/>
              </a:rPr>
              <a:t> </a:t>
            </a:r>
            <a:r>
              <a:rPr sz="1400" dirty="0">
                <a:latin typeface="Arial MT"/>
                <a:cs typeface="Arial MT"/>
              </a:rPr>
              <a:t>direction)</a:t>
            </a:r>
            <a:r>
              <a:rPr sz="1400" spc="-45" dirty="0">
                <a:latin typeface="Arial MT"/>
                <a:cs typeface="Arial MT"/>
              </a:rPr>
              <a:t> </a:t>
            </a:r>
            <a:r>
              <a:rPr sz="1400" dirty="0">
                <a:latin typeface="Arial MT"/>
                <a:cs typeface="Arial MT"/>
              </a:rPr>
              <a:t>{}</a:t>
            </a:r>
            <a:endParaRPr sz="1400">
              <a:latin typeface="Arial MT"/>
              <a:cs typeface="Arial MT"/>
            </a:endParaRPr>
          </a:p>
          <a:p>
            <a:pPr marL="443230">
              <a:lnSpc>
                <a:spcPct val="100000"/>
              </a:lnSpc>
            </a:pPr>
            <a:r>
              <a:rPr sz="1400" dirty="0">
                <a:latin typeface="Arial MT"/>
                <a:cs typeface="Arial MT"/>
              </a:rPr>
              <a:t>public</a:t>
            </a:r>
            <a:r>
              <a:rPr sz="1400" spc="-25" dirty="0">
                <a:latin typeface="Arial MT"/>
                <a:cs typeface="Arial MT"/>
              </a:rPr>
              <a:t> </a:t>
            </a:r>
            <a:r>
              <a:rPr sz="1400" spc="-5" dirty="0">
                <a:latin typeface="Arial MT"/>
                <a:cs typeface="Arial MT"/>
              </a:rPr>
              <a:t>void</a:t>
            </a:r>
            <a:r>
              <a:rPr sz="1400" spc="10" dirty="0">
                <a:latin typeface="Arial MT"/>
                <a:cs typeface="Arial MT"/>
              </a:rPr>
              <a:t> </a:t>
            </a:r>
            <a:r>
              <a:rPr sz="1400" spc="-5" dirty="0">
                <a:latin typeface="Arial MT"/>
                <a:cs typeface="Arial MT"/>
              </a:rPr>
              <a:t>onDataConnectionStateChanged(int</a:t>
            </a:r>
            <a:r>
              <a:rPr sz="1400" spc="-35" dirty="0">
                <a:latin typeface="Arial MT"/>
                <a:cs typeface="Arial MT"/>
              </a:rPr>
              <a:t> </a:t>
            </a:r>
            <a:r>
              <a:rPr sz="1400" dirty="0">
                <a:latin typeface="Arial MT"/>
                <a:cs typeface="Arial MT"/>
              </a:rPr>
              <a:t>state)</a:t>
            </a:r>
            <a:r>
              <a:rPr sz="1400" spc="-40" dirty="0">
                <a:latin typeface="Arial MT"/>
                <a:cs typeface="Arial MT"/>
              </a:rPr>
              <a:t> </a:t>
            </a:r>
            <a:r>
              <a:rPr sz="1400" dirty="0">
                <a:latin typeface="Arial MT"/>
                <a:cs typeface="Arial MT"/>
              </a:rPr>
              <a:t>{}</a:t>
            </a:r>
            <a:endParaRPr sz="1400">
              <a:latin typeface="Arial MT"/>
              <a:cs typeface="Arial MT"/>
            </a:endParaRPr>
          </a:p>
          <a:p>
            <a:pPr marL="443230" marR="2125345">
              <a:lnSpc>
                <a:spcPct val="100000"/>
              </a:lnSpc>
            </a:pPr>
            <a:r>
              <a:rPr sz="1400" dirty="0">
                <a:latin typeface="Arial MT"/>
                <a:cs typeface="Arial MT"/>
              </a:rPr>
              <a:t>public </a:t>
            </a:r>
            <a:r>
              <a:rPr sz="1400" spc="-5" dirty="0">
                <a:latin typeface="Arial MT"/>
                <a:cs typeface="Arial MT"/>
              </a:rPr>
              <a:t>void onMessageWaitingIndicatorChanged(boolean </a:t>
            </a:r>
            <a:r>
              <a:rPr sz="1400" spc="-10" dirty="0">
                <a:latin typeface="Arial MT"/>
                <a:cs typeface="Arial MT"/>
              </a:rPr>
              <a:t>mwi) </a:t>
            </a:r>
            <a:r>
              <a:rPr sz="1400" dirty="0">
                <a:latin typeface="Arial MT"/>
                <a:cs typeface="Arial MT"/>
              </a:rPr>
              <a:t>{} </a:t>
            </a:r>
            <a:r>
              <a:rPr sz="1400" spc="5" dirty="0">
                <a:latin typeface="Arial MT"/>
                <a:cs typeface="Arial MT"/>
              </a:rPr>
              <a:t> </a:t>
            </a:r>
            <a:r>
              <a:rPr sz="1400" dirty="0">
                <a:latin typeface="Arial MT"/>
                <a:cs typeface="Arial MT"/>
              </a:rPr>
              <a:t>public</a:t>
            </a:r>
            <a:r>
              <a:rPr sz="1400" spc="-5" dirty="0">
                <a:latin typeface="Arial MT"/>
                <a:cs typeface="Arial MT"/>
              </a:rPr>
              <a:t> void</a:t>
            </a:r>
            <a:r>
              <a:rPr sz="1400" spc="30" dirty="0">
                <a:latin typeface="Arial MT"/>
                <a:cs typeface="Arial MT"/>
              </a:rPr>
              <a:t> </a:t>
            </a:r>
            <a:r>
              <a:rPr sz="1400" spc="-5" dirty="0">
                <a:latin typeface="Arial MT"/>
                <a:cs typeface="Arial MT"/>
              </a:rPr>
              <a:t>onServiceStateChanged(ServiceState</a:t>
            </a:r>
            <a:r>
              <a:rPr sz="1400" spc="-20" dirty="0">
                <a:latin typeface="Arial MT"/>
                <a:cs typeface="Arial MT"/>
              </a:rPr>
              <a:t> </a:t>
            </a:r>
            <a:r>
              <a:rPr sz="1400" spc="-5" dirty="0">
                <a:latin typeface="Arial MT"/>
                <a:cs typeface="Arial MT"/>
              </a:rPr>
              <a:t>serviceState)</a:t>
            </a:r>
            <a:r>
              <a:rPr sz="1400" spc="-20" dirty="0">
                <a:latin typeface="Arial MT"/>
                <a:cs typeface="Arial MT"/>
              </a:rPr>
              <a:t> </a:t>
            </a:r>
            <a:r>
              <a:rPr sz="1400" dirty="0">
                <a:latin typeface="Arial MT"/>
                <a:cs typeface="Arial MT"/>
              </a:rPr>
              <a:t>{} </a:t>
            </a:r>
            <a:r>
              <a:rPr sz="1400" spc="-375" dirty="0">
                <a:latin typeface="Arial MT"/>
                <a:cs typeface="Arial MT"/>
              </a:rPr>
              <a:t> </a:t>
            </a:r>
            <a:r>
              <a:rPr sz="1400" dirty="0">
                <a:latin typeface="Arial MT"/>
                <a:cs typeface="Arial MT"/>
              </a:rPr>
              <a:t>public</a:t>
            </a:r>
            <a:r>
              <a:rPr sz="1400" spc="-30" dirty="0">
                <a:latin typeface="Arial MT"/>
                <a:cs typeface="Arial MT"/>
              </a:rPr>
              <a:t> </a:t>
            </a:r>
            <a:r>
              <a:rPr sz="1400" spc="-5" dirty="0">
                <a:latin typeface="Arial MT"/>
                <a:cs typeface="Arial MT"/>
              </a:rPr>
              <a:t>void</a:t>
            </a:r>
            <a:r>
              <a:rPr sz="1400" spc="5" dirty="0">
                <a:latin typeface="Arial MT"/>
                <a:cs typeface="Arial MT"/>
              </a:rPr>
              <a:t> </a:t>
            </a:r>
            <a:r>
              <a:rPr sz="1400" spc="-5" dirty="0">
                <a:latin typeface="Arial MT"/>
                <a:cs typeface="Arial MT"/>
              </a:rPr>
              <a:t>onSignalStrengthChanged(int</a:t>
            </a:r>
            <a:r>
              <a:rPr sz="1400" spc="-50" dirty="0">
                <a:latin typeface="Arial MT"/>
                <a:cs typeface="Arial MT"/>
              </a:rPr>
              <a:t> </a:t>
            </a:r>
            <a:r>
              <a:rPr sz="1400" dirty="0">
                <a:latin typeface="Arial MT"/>
                <a:cs typeface="Arial MT"/>
              </a:rPr>
              <a:t>asu)</a:t>
            </a:r>
            <a:r>
              <a:rPr sz="1400" spc="-20" dirty="0">
                <a:latin typeface="Arial MT"/>
                <a:cs typeface="Arial MT"/>
              </a:rPr>
              <a:t> </a:t>
            </a:r>
            <a:r>
              <a:rPr sz="1400" dirty="0">
                <a:latin typeface="Arial MT"/>
                <a:cs typeface="Arial MT"/>
              </a:rPr>
              <a:t>{}</a:t>
            </a:r>
            <a:endParaRPr sz="1400">
              <a:latin typeface="Arial MT"/>
              <a:cs typeface="Arial MT"/>
            </a:endParaRPr>
          </a:p>
          <a:p>
            <a:pPr marL="198120">
              <a:lnSpc>
                <a:spcPct val="100000"/>
              </a:lnSpc>
            </a:pPr>
            <a:r>
              <a:rPr sz="1400" spc="-5" dirty="0">
                <a:latin typeface="Arial MT"/>
                <a:cs typeface="Arial MT"/>
              </a:rPr>
              <a:t>};</a:t>
            </a:r>
            <a:endParaRPr sz="1400">
              <a:latin typeface="Arial MT"/>
              <a:cs typeface="Arial MT"/>
            </a:endParaRPr>
          </a:p>
        </p:txBody>
      </p:sp>
      <p:sp>
        <p:nvSpPr>
          <p:cNvPr id="4" name="object 4"/>
          <p:cNvSpPr txBox="1"/>
          <p:nvPr/>
        </p:nvSpPr>
        <p:spPr>
          <a:xfrm>
            <a:off x="578307" y="1193419"/>
            <a:ext cx="4547870" cy="330835"/>
          </a:xfrm>
          <a:prstGeom prst="rect">
            <a:avLst/>
          </a:prstGeom>
        </p:spPr>
        <p:txBody>
          <a:bodyPr vert="horz" wrap="square" lIns="0" tIns="13335" rIns="0" bIns="0" rtlCol="0">
            <a:spAutoFit/>
          </a:bodyPr>
          <a:lstStyle/>
          <a:p>
            <a:pPr marL="203200" indent="-190500">
              <a:lnSpc>
                <a:spcPct val="100000"/>
              </a:lnSpc>
              <a:spcBef>
                <a:spcPts val="105"/>
              </a:spcBef>
              <a:buFont typeface="Arial MT"/>
              <a:buChar char="•"/>
              <a:tabLst>
                <a:tab pos="203200" algn="l"/>
              </a:tabLst>
            </a:pPr>
            <a:r>
              <a:rPr sz="2000" b="1" dirty="0">
                <a:latin typeface="Arial"/>
                <a:cs typeface="Arial"/>
              </a:rPr>
              <a:t>Phone</a:t>
            </a:r>
            <a:r>
              <a:rPr sz="2000" b="1" spc="-20" dirty="0">
                <a:latin typeface="Arial"/>
                <a:cs typeface="Arial"/>
              </a:rPr>
              <a:t> </a:t>
            </a:r>
            <a:r>
              <a:rPr sz="2000" b="1" dirty="0">
                <a:latin typeface="Arial"/>
                <a:cs typeface="Arial"/>
              </a:rPr>
              <a:t>State</a:t>
            </a:r>
            <a:r>
              <a:rPr sz="2000" b="1" spc="-40" dirty="0">
                <a:latin typeface="Arial"/>
                <a:cs typeface="Arial"/>
              </a:rPr>
              <a:t> </a:t>
            </a:r>
            <a:r>
              <a:rPr sz="2000" b="1" dirty="0">
                <a:latin typeface="Arial"/>
                <a:cs typeface="Arial"/>
              </a:rPr>
              <a:t>Listener</a:t>
            </a:r>
            <a:r>
              <a:rPr sz="2000" b="1" spc="-35" dirty="0">
                <a:latin typeface="Arial"/>
                <a:cs typeface="Arial"/>
              </a:rPr>
              <a:t> </a:t>
            </a:r>
            <a:r>
              <a:rPr sz="2000" b="1" dirty="0">
                <a:latin typeface="Arial"/>
                <a:cs typeface="Arial"/>
              </a:rPr>
              <a:t>skeleton</a:t>
            </a:r>
            <a:r>
              <a:rPr sz="2000" b="1" spc="-40" dirty="0">
                <a:latin typeface="Arial"/>
                <a:cs typeface="Arial"/>
              </a:rPr>
              <a:t> </a:t>
            </a:r>
            <a:r>
              <a:rPr sz="2000" b="1" dirty="0">
                <a:latin typeface="Arial"/>
                <a:cs typeface="Arial"/>
              </a:rPr>
              <a:t>class</a:t>
            </a:r>
            <a:endParaRPr sz="2000">
              <a:latin typeface="Arial"/>
              <a:cs typeface="Arial"/>
            </a:endParaRPr>
          </a:p>
        </p:txBody>
      </p:sp>
      <p:sp>
        <p:nvSpPr>
          <p:cNvPr id="5" name="object 5"/>
          <p:cNvSpPr txBox="1"/>
          <p:nvPr/>
        </p:nvSpPr>
        <p:spPr>
          <a:xfrm>
            <a:off x="882967" y="4285831"/>
            <a:ext cx="7705090" cy="2095500"/>
          </a:xfrm>
          <a:prstGeom prst="rect">
            <a:avLst/>
          </a:prstGeom>
          <a:solidFill>
            <a:srgbClr val="DFDFDF"/>
          </a:solidFill>
        </p:spPr>
        <p:txBody>
          <a:bodyPr vert="horz" wrap="square" lIns="0" tIns="93345" rIns="0" bIns="0" rtlCol="0">
            <a:spAutoFit/>
          </a:bodyPr>
          <a:lstStyle/>
          <a:p>
            <a:pPr marL="914400" marR="1539875" indent="-767080">
              <a:lnSpc>
                <a:spcPct val="100000"/>
              </a:lnSpc>
              <a:spcBef>
                <a:spcPts val="735"/>
              </a:spcBef>
            </a:pPr>
            <a:r>
              <a:rPr sz="1400" spc="-10" dirty="0">
                <a:latin typeface="Arial MT"/>
                <a:cs typeface="Arial MT"/>
              </a:rPr>
              <a:t>telephonyManager.listen(phoneStateListener, </a:t>
            </a:r>
            <a:r>
              <a:rPr sz="1400" spc="-5" dirty="0">
                <a:latin typeface="Arial MT"/>
                <a:cs typeface="Arial MT"/>
              </a:rPr>
              <a:t> </a:t>
            </a:r>
            <a:r>
              <a:rPr sz="1400" spc="-10" dirty="0">
                <a:latin typeface="Arial MT"/>
                <a:cs typeface="Arial MT"/>
              </a:rPr>
              <a:t>PhoneStateListener.LISTEN_CALL_FORWARDING_INDICATOR </a:t>
            </a:r>
            <a:r>
              <a:rPr sz="1400" dirty="0">
                <a:latin typeface="Arial MT"/>
                <a:cs typeface="Arial MT"/>
              </a:rPr>
              <a:t>| </a:t>
            </a:r>
            <a:r>
              <a:rPr sz="1400" spc="-375" dirty="0">
                <a:latin typeface="Arial MT"/>
                <a:cs typeface="Arial MT"/>
              </a:rPr>
              <a:t> </a:t>
            </a:r>
            <a:r>
              <a:rPr sz="1400" spc="-10" dirty="0">
                <a:latin typeface="Arial MT"/>
                <a:cs typeface="Arial MT"/>
              </a:rPr>
              <a:t>PhoneStateListener.LISTEN_CALL_STATE </a:t>
            </a:r>
            <a:r>
              <a:rPr sz="1400" dirty="0">
                <a:latin typeface="Arial MT"/>
                <a:cs typeface="Arial MT"/>
              </a:rPr>
              <a:t>| </a:t>
            </a:r>
            <a:r>
              <a:rPr sz="1400" spc="5" dirty="0">
                <a:latin typeface="Arial MT"/>
                <a:cs typeface="Arial MT"/>
              </a:rPr>
              <a:t> </a:t>
            </a:r>
            <a:r>
              <a:rPr sz="1400" spc="-10" dirty="0">
                <a:latin typeface="Arial MT"/>
                <a:cs typeface="Arial MT"/>
              </a:rPr>
              <a:t>PhoneStateListener.LISTEN_CELL_LOCATION </a:t>
            </a:r>
            <a:r>
              <a:rPr sz="1400" dirty="0">
                <a:latin typeface="Arial MT"/>
                <a:cs typeface="Arial MT"/>
              </a:rPr>
              <a:t>| </a:t>
            </a:r>
            <a:r>
              <a:rPr sz="1400" spc="5" dirty="0">
                <a:latin typeface="Arial MT"/>
                <a:cs typeface="Arial MT"/>
              </a:rPr>
              <a:t> </a:t>
            </a:r>
            <a:r>
              <a:rPr sz="1400" spc="-10" dirty="0">
                <a:latin typeface="Arial MT"/>
                <a:cs typeface="Arial MT"/>
              </a:rPr>
              <a:t>PhoneStateListener.LISTEN_DATA_ACTIVITY </a:t>
            </a:r>
            <a:r>
              <a:rPr sz="1400" dirty="0">
                <a:latin typeface="Arial MT"/>
                <a:cs typeface="Arial MT"/>
              </a:rPr>
              <a:t>| </a:t>
            </a:r>
            <a:r>
              <a:rPr sz="1400" spc="5" dirty="0">
                <a:latin typeface="Arial MT"/>
                <a:cs typeface="Arial MT"/>
              </a:rPr>
              <a:t> </a:t>
            </a:r>
            <a:r>
              <a:rPr sz="1400" spc="-15" dirty="0">
                <a:latin typeface="Arial MT"/>
                <a:cs typeface="Arial MT"/>
              </a:rPr>
              <a:t>PhoneStateListener.LISTEN_DATA_CONNECTION_STATE </a:t>
            </a:r>
            <a:r>
              <a:rPr sz="1400" dirty="0">
                <a:latin typeface="Arial MT"/>
                <a:cs typeface="Arial MT"/>
              </a:rPr>
              <a:t>| </a:t>
            </a:r>
            <a:r>
              <a:rPr sz="1400" spc="5" dirty="0">
                <a:latin typeface="Arial MT"/>
                <a:cs typeface="Arial MT"/>
              </a:rPr>
              <a:t> </a:t>
            </a:r>
            <a:r>
              <a:rPr sz="1400" spc="-10" dirty="0">
                <a:latin typeface="Arial MT"/>
                <a:cs typeface="Arial MT"/>
              </a:rPr>
              <a:t>PhoneStateListener.LISTEN_MESSAGE_WAITING_INDICATOR</a:t>
            </a:r>
            <a:r>
              <a:rPr sz="1400" spc="-5" dirty="0">
                <a:latin typeface="Arial MT"/>
                <a:cs typeface="Arial MT"/>
              </a:rPr>
              <a:t> </a:t>
            </a:r>
            <a:r>
              <a:rPr sz="1400" dirty="0">
                <a:latin typeface="Arial MT"/>
                <a:cs typeface="Arial MT"/>
              </a:rPr>
              <a:t>| </a:t>
            </a:r>
            <a:r>
              <a:rPr sz="1400" spc="5" dirty="0">
                <a:latin typeface="Arial MT"/>
                <a:cs typeface="Arial MT"/>
              </a:rPr>
              <a:t> </a:t>
            </a:r>
            <a:r>
              <a:rPr sz="1400" spc="-10" dirty="0">
                <a:latin typeface="Arial MT"/>
                <a:cs typeface="Arial MT"/>
              </a:rPr>
              <a:t>PhoneStateListener.LISTEN_SERVICE_STATE </a:t>
            </a:r>
            <a:r>
              <a:rPr sz="1400" dirty="0">
                <a:latin typeface="Arial MT"/>
                <a:cs typeface="Arial MT"/>
              </a:rPr>
              <a:t>| </a:t>
            </a:r>
            <a:r>
              <a:rPr sz="1400" spc="5" dirty="0">
                <a:latin typeface="Arial MT"/>
                <a:cs typeface="Arial MT"/>
              </a:rPr>
              <a:t> </a:t>
            </a:r>
            <a:r>
              <a:rPr sz="1400" spc="-5" dirty="0">
                <a:latin typeface="Arial MT"/>
                <a:cs typeface="Arial MT"/>
              </a:rPr>
              <a:t>PhoneStateListener.LISTEN_SIGNAL_STRENGTH);</a:t>
            </a:r>
            <a:endParaRPr sz="1400">
              <a:latin typeface="Arial MT"/>
              <a:cs typeface="Arial MT"/>
            </a:endParaRPr>
          </a:p>
        </p:txBody>
      </p:sp>
      <p:sp>
        <p:nvSpPr>
          <p:cNvPr id="6" name="object 6"/>
          <p:cNvSpPr txBox="1"/>
          <p:nvPr/>
        </p:nvSpPr>
        <p:spPr>
          <a:xfrm>
            <a:off x="561543" y="3913454"/>
            <a:ext cx="4420870" cy="331470"/>
          </a:xfrm>
          <a:prstGeom prst="rect">
            <a:avLst/>
          </a:prstGeom>
        </p:spPr>
        <p:txBody>
          <a:bodyPr vert="horz" wrap="square" lIns="0" tIns="13335" rIns="0" bIns="0" rtlCol="0">
            <a:spAutoFit/>
          </a:bodyPr>
          <a:lstStyle/>
          <a:p>
            <a:pPr marL="203200" indent="-190500">
              <a:lnSpc>
                <a:spcPct val="100000"/>
              </a:lnSpc>
              <a:spcBef>
                <a:spcPts val="105"/>
              </a:spcBef>
              <a:buFont typeface="Arial MT"/>
              <a:buChar char="•"/>
              <a:tabLst>
                <a:tab pos="203200" algn="l"/>
              </a:tabLst>
            </a:pPr>
            <a:r>
              <a:rPr sz="2000" b="1" dirty="0">
                <a:latin typeface="Arial"/>
                <a:cs typeface="Arial"/>
              </a:rPr>
              <a:t>Registering</a:t>
            </a:r>
            <a:r>
              <a:rPr sz="2000" b="1" spc="-60" dirty="0">
                <a:latin typeface="Arial"/>
                <a:cs typeface="Arial"/>
              </a:rPr>
              <a:t> </a:t>
            </a:r>
            <a:r>
              <a:rPr sz="2000" b="1" dirty="0">
                <a:latin typeface="Arial"/>
                <a:cs typeface="Arial"/>
              </a:rPr>
              <a:t>a</a:t>
            </a:r>
            <a:r>
              <a:rPr sz="2000" b="1" spc="-10" dirty="0">
                <a:latin typeface="Arial"/>
                <a:cs typeface="Arial"/>
              </a:rPr>
              <a:t> </a:t>
            </a:r>
            <a:r>
              <a:rPr sz="2000" b="1" dirty="0">
                <a:latin typeface="Arial"/>
                <a:cs typeface="Arial"/>
              </a:rPr>
              <a:t>Phone</a:t>
            </a:r>
            <a:r>
              <a:rPr sz="2000" b="1" spc="-20" dirty="0">
                <a:latin typeface="Arial"/>
                <a:cs typeface="Arial"/>
              </a:rPr>
              <a:t> </a:t>
            </a:r>
            <a:r>
              <a:rPr sz="2000" b="1" dirty="0">
                <a:latin typeface="Arial"/>
                <a:cs typeface="Arial"/>
              </a:rPr>
              <a:t>State</a:t>
            </a:r>
            <a:r>
              <a:rPr sz="2000" b="1" spc="-40" dirty="0">
                <a:latin typeface="Arial"/>
                <a:cs typeface="Arial"/>
              </a:rPr>
              <a:t> </a:t>
            </a:r>
            <a:r>
              <a:rPr sz="2000" b="1" dirty="0">
                <a:latin typeface="Arial"/>
                <a:cs typeface="Arial"/>
              </a:rPr>
              <a:t>Listener</a:t>
            </a:r>
            <a:endParaRPr sz="2000">
              <a:latin typeface="Arial"/>
              <a:cs typeface="Arial"/>
            </a:endParaRPr>
          </a:p>
        </p:txBody>
      </p:sp>
    </p:spTree>
    <p:extLst>
      <p:ext uri="{BB962C8B-B14F-4D97-AF65-F5344CB8AC3E}">
        <p14:creationId xmlns="" xmlns:p14="http://schemas.microsoft.com/office/powerpoint/2010/main" val="206615121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89331"/>
            <a:ext cx="4558665" cy="513715"/>
          </a:xfrm>
          <a:prstGeom prst="rect">
            <a:avLst/>
          </a:prstGeom>
        </p:spPr>
        <p:txBody>
          <a:bodyPr vert="horz" wrap="square" lIns="0" tIns="13335" rIns="0" bIns="0" rtlCol="0">
            <a:spAutoFit/>
          </a:bodyPr>
          <a:lstStyle/>
          <a:p>
            <a:pPr marL="12700">
              <a:lnSpc>
                <a:spcPct val="100000"/>
              </a:lnSpc>
              <a:spcBef>
                <a:spcPts val="105"/>
              </a:spcBef>
            </a:pPr>
            <a:r>
              <a:rPr sz="3200" dirty="0"/>
              <a:t>Monitoring</a:t>
            </a:r>
            <a:r>
              <a:rPr sz="3200" spc="-75" dirty="0"/>
              <a:t> </a:t>
            </a:r>
            <a:r>
              <a:rPr sz="3200" dirty="0"/>
              <a:t>Phone</a:t>
            </a:r>
            <a:r>
              <a:rPr sz="3200" spc="-70" dirty="0"/>
              <a:t> </a:t>
            </a:r>
            <a:r>
              <a:rPr sz="3200" dirty="0"/>
              <a:t>Calls</a:t>
            </a:r>
            <a:endParaRPr sz="3200"/>
          </a:p>
        </p:txBody>
      </p:sp>
      <p:sp>
        <p:nvSpPr>
          <p:cNvPr id="3" name="object 3"/>
          <p:cNvSpPr txBox="1"/>
          <p:nvPr/>
        </p:nvSpPr>
        <p:spPr>
          <a:xfrm>
            <a:off x="827582" y="4221098"/>
            <a:ext cx="7959090" cy="1739900"/>
          </a:xfrm>
          <a:prstGeom prst="rect">
            <a:avLst/>
          </a:prstGeom>
          <a:solidFill>
            <a:srgbClr val="DFDFDF"/>
          </a:solidFill>
        </p:spPr>
        <p:txBody>
          <a:bodyPr vert="horz" wrap="square" lIns="0" tIns="90805" rIns="0" bIns="0" rtlCol="0">
            <a:spAutoFit/>
          </a:bodyPr>
          <a:lstStyle/>
          <a:p>
            <a:pPr marL="443230" marR="2184400" indent="-295910">
              <a:lnSpc>
                <a:spcPct val="100000"/>
              </a:lnSpc>
              <a:spcBef>
                <a:spcPts val="715"/>
              </a:spcBef>
            </a:pPr>
            <a:r>
              <a:rPr sz="1400" spc="-5" dirty="0">
                <a:latin typeface="Arial MT"/>
                <a:cs typeface="Arial MT"/>
              </a:rPr>
              <a:t>PhoneStateListener callStateListener </a:t>
            </a:r>
            <a:r>
              <a:rPr sz="1400" dirty="0">
                <a:latin typeface="Arial MT"/>
                <a:cs typeface="Arial MT"/>
              </a:rPr>
              <a:t>= new </a:t>
            </a:r>
            <a:r>
              <a:rPr sz="1400" spc="-5" dirty="0">
                <a:latin typeface="Arial MT"/>
                <a:cs typeface="Arial MT"/>
              </a:rPr>
              <a:t>PhoneStateListener() </a:t>
            </a:r>
            <a:r>
              <a:rPr sz="1400" dirty="0">
                <a:latin typeface="Arial MT"/>
                <a:cs typeface="Arial MT"/>
              </a:rPr>
              <a:t>{ </a:t>
            </a:r>
            <a:r>
              <a:rPr sz="1400" spc="5" dirty="0">
                <a:latin typeface="Arial MT"/>
                <a:cs typeface="Arial MT"/>
              </a:rPr>
              <a:t> </a:t>
            </a:r>
            <a:r>
              <a:rPr sz="1400" dirty="0">
                <a:latin typeface="Arial MT"/>
                <a:cs typeface="Arial MT"/>
              </a:rPr>
              <a:t>public</a:t>
            </a:r>
            <a:r>
              <a:rPr sz="1400" spc="-15" dirty="0">
                <a:latin typeface="Arial MT"/>
                <a:cs typeface="Arial MT"/>
              </a:rPr>
              <a:t> </a:t>
            </a:r>
            <a:r>
              <a:rPr sz="1400" spc="-5" dirty="0">
                <a:latin typeface="Arial MT"/>
                <a:cs typeface="Arial MT"/>
              </a:rPr>
              <a:t>void</a:t>
            </a:r>
            <a:r>
              <a:rPr sz="1400" spc="20" dirty="0">
                <a:latin typeface="Arial MT"/>
                <a:cs typeface="Arial MT"/>
              </a:rPr>
              <a:t> </a:t>
            </a:r>
            <a:r>
              <a:rPr sz="1400" spc="-5" dirty="0">
                <a:latin typeface="Arial MT"/>
                <a:cs typeface="Arial MT"/>
              </a:rPr>
              <a:t>onCallStateChanged(int</a:t>
            </a:r>
            <a:r>
              <a:rPr sz="1400" spc="-30" dirty="0">
                <a:latin typeface="Arial MT"/>
                <a:cs typeface="Arial MT"/>
              </a:rPr>
              <a:t> </a:t>
            </a:r>
            <a:r>
              <a:rPr sz="1400" dirty="0">
                <a:latin typeface="Arial MT"/>
                <a:cs typeface="Arial MT"/>
              </a:rPr>
              <a:t>state,</a:t>
            </a:r>
            <a:r>
              <a:rPr sz="1400" spc="-35" dirty="0">
                <a:latin typeface="Arial MT"/>
                <a:cs typeface="Arial MT"/>
              </a:rPr>
              <a:t> </a:t>
            </a:r>
            <a:r>
              <a:rPr sz="1400" dirty="0">
                <a:latin typeface="Arial MT"/>
                <a:cs typeface="Arial MT"/>
              </a:rPr>
              <a:t>String </a:t>
            </a:r>
            <a:r>
              <a:rPr sz="1400" spc="-5" dirty="0">
                <a:latin typeface="Arial MT"/>
                <a:cs typeface="Arial MT"/>
              </a:rPr>
              <a:t>incomingNumber)</a:t>
            </a:r>
            <a:r>
              <a:rPr sz="1400" spc="-35" dirty="0">
                <a:latin typeface="Arial MT"/>
                <a:cs typeface="Arial MT"/>
              </a:rPr>
              <a:t> </a:t>
            </a:r>
            <a:r>
              <a:rPr sz="1400" dirty="0">
                <a:latin typeface="Arial MT"/>
                <a:cs typeface="Arial MT"/>
              </a:rPr>
              <a:t>{</a:t>
            </a:r>
          </a:p>
          <a:p>
            <a:pPr marL="690245">
              <a:lnSpc>
                <a:spcPct val="100000"/>
              </a:lnSpc>
            </a:pPr>
            <a:r>
              <a:rPr sz="1400" dirty="0">
                <a:latin typeface="Arial MT"/>
                <a:cs typeface="Arial MT"/>
              </a:rPr>
              <a:t>//</a:t>
            </a:r>
            <a:r>
              <a:rPr sz="1400" spc="-60" dirty="0">
                <a:latin typeface="Arial MT"/>
                <a:cs typeface="Arial MT"/>
              </a:rPr>
              <a:t> </a:t>
            </a:r>
            <a:r>
              <a:rPr sz="1400" spc="-10" dirty="0">
                <a:latin typeface="Arial MT"/>
                <a:cs typeface="Arial MT"/>
              </a:rPr>
              <a:t>TODO</a:t>
            </a:r>
            <a:r>
              <a:rPr sz="1400" spc="-30" dirty="0">
                <a:latin typeface="Arial MT"/>
                <a:cs typeface="Arial MT"/>
              </a:rPr>
              <a:t> </a:t>
            </a:r>
            <a:r>
              <a:rPr sz="1400" dirty="0">
                <a:latin typeface="Arial MT"/>
                <a:cs typeface="Arial MT"/>
              </a:rPr>
              <a:t>React</a:t>
            </a:r>
            <a:r>
              <a:rPr sz="1400" spc="-25" dirty="0">
                <a:latin typeface="Arial MT"/>
                <a:cs typeface="Arial MT"/>
              </a:rPr>
              <a:t> </a:t>
            </a:r>
            <a:r>
              <a:rPr sz="1400" dirty="0">
                <a:latin typeface="Arial MT"/>
                <a:cs typeface="Arial MT"/>
              </a:rPr>
              <a:t>to</a:t>
            </a:r>
            <a:r>
              <a:rPr sz="1400" spc="-30" dirty="0">
                <a:latin typeface="Arial MT"/>
                <a:cs typeface="Arial MT"/>
              </a:rPr>
              <a:t> </a:t>
            </a:r>
            <a:r>
              <a:rPr sz="1400" dirty="0">
                <a:latin typeface="Arial MT"/>
                <a:cs typeface="Arial MT"/>
              </a:rPr>
              <a:t>incoming</a:t>
            </a:r>
            <a:r>
              <a:rPr sz="1400" spc="-40" dirty="0">
                <a:latin typeface="Arial MT"/>
                <a:cs typeface="Arial MT"/>
              </a:rPr>
              <a:t> </a:t>
            </a:r>
            <a:r>
              <a:rPr sz="1400" dirty="0">
                <a:latin typeface="Arial MT"/>
                <a:cs typeface="Arial MT"/>
              </a:rPr>
              <a:t>call.</a:t>
            </a:r>
          </a:p>
          <a:p>
            <a:pPr marL="443230">
              <a:lnSpc>
                <a:spcPct val="100000"/>
              </a:lnSpc>
            </a:pPr>
            <a:r>
              <a:rPr sz="1400" dirty="0">
                <a:latin typeface="Arial MT"/>
                <a:cs typeface="Arial MT"/>
              </a:rPr>
              <a:t>}</a:t>
            </a:r>
          </a:p>
          <a:p>
            <a:pPr marL="147955">
              <a:lnSpc>
                <a:spcPct val="100000"/>
              </a:lnSpc>
            </a:pPr>
            <a:r>
              <a:rPr sz="1400" spc="-5" dirty="0">
                <a:latin typeface="Arial MT"/>
                <a:cs typeface="Arial MT"/>
              </a:rPr>
              <a:t>};</a:t>
            </a:r>
            <a:endParaRPr sz="1400" dirty="0">
              <a:latin typeface="Arial MT"/>
              <a:cs typeface="Arial MT"/>
            </a:endParaRPr>
          </a:p>
          <a:p>
            <a:pPr>
              <a:lnSpc>
                <a:spcPct val="100000"/>
              </a:lnSpc>
              <a:spcBef>
                <a:spcPts val="15"/>
              </a:spcBef>
            </a:pPr>
            <a:endParaRPr sz="1450" dirty="0">
              <a:latin typeface="Arial MT"/>
              <a:cs typeface="Arial MT"/>
            </a:endParaRPr>
          </a:p>
          <a:p>
            <a:pPr marL="198120">
              <a:lnSpc>
                <a:spcPct val="100000"/>
              </a:lnSpc>
            </a:pPr>
            <a:r>
              <a:rPr sz="1400" spc="-10" dirty="0">
                <a:latin typeface="Arial MT"/>
                <a:cs typeface="Arial MT"/>
              </a:rPr>
              <a:t>telephonyManager.listen(callStateListener, PhoneStateListener.LISTEN_CALL_STATE);</a:t>
            </a:r>
            <a:endParaRPr sz="1400" dirty="0">
              <a:latin typeface="Arial MT"/>
              <a:cs typeface="Arial MT"/>
            </a:endParaRPr>
          </a:p>
        </p:txBody>
      </p:sp>
      <p:sp>
        <p:nvSpPr>
          <p:cNvPr id="4" name="object 4"/>
          <p:cNvSpPr txBox="1"/>
          <p:nvPr/>
        </p:nvSpPr>
        <p:spPr>
          <a:xfrm>
            <a:off x="555142" y="1200403"/>
            <a:ext cx="7928609" cy="2953385"/>
          </a:xfrm>
          <a:prstGeom prst="rect">
            <a:avLst/>
          </a:prstGeom>
        </p:spPr>
        <p:txBody>
          <a:bodyPr vert="horz" wrap="square" lIns="0" tIns="12700" rIns="0" bIns="0" rtlCol="0">
            <a:spAutoFit/>
          </a:bodyPr>
          <a:lstStyle/>
          <a:p>
            <a:pPr marL="355600" marR="212090" indent="-342900">
              <a:lnSpc>
                <a:spcPct val="100000"/>
              </a:lnSpc>
              <a:spcBef>
                <a:spcPts val="100"/>
              </a:spcBef>
              <a:buChar char="•"/>
              <a:tabLst>
                <a:tab pos="354965" algn="l"/>
                <a:tab pos="355600" algn="l"/>
              </a:tabLst>
            </a:pPr>
            <a:r>
              <a:rPr sz="2400" spc="-5" dirty="0">
                <a:latin typeface="+mj-lt"/>
                <a:cs typeface="Arial MT"/>
              </a:rPr>
              <a:t>The</a:t>
            </a:r>
            <a:r>
              <a:rPr sz="2400" spc="10" dirty="0">
                <a:latin typeface="+mj-lt"/>
                <a:cs typeface="Arial MT"/>
              </a:rPr>
              <a:t> </a:t>
            </a:r>
            <a:r>
              <a:rPr sz="2400" b="1" spc="-5" dirty="0">
                <a:solidFill>
                  <a:srgbClr val="C00000"/>
                </a:solidFill>
                <a:latin typeface="+mj-lt"/>
                <a:cs typeface="Arial"/>
              </a:rPr>
              <a:t>onCallStateChanged</a:t>
            </a:r>
            <a:r>
              <a:rPr sz="2400" b="1" spc="10" dirty="0">
                <a:solidFill>
                  <a:srgbClr val="C00000"/>
                </a:solidFill>
                <a:latin typeface="+mj-lt"/>
                <a:cs typeface="Arial"/>
              </a:rPr>
              <a:t> </a:t>
            </a:r>
            <a:r>
              <a:rPr sz="2400" spc="-5" dirty="0">
                <a:latin typeface="+mj-lt"/>
                <a:cs typeface="Arial MT"/>
              </a:rPr>
              <a:t>handler</a:t>
            </a:r>
            <a:r>
              <a:rPr sz="2400" spc="40" dirty="0">
                <a:latin typeface="+mj-lt"/>
                <a:cs typeface="Arial MT"/>
              </a:rPr>
              <a:t> </a:t>
            </a:r>
            <a:r>
              <a:rPr sz="2400" spc="-5" dirty="0">
                <a:latin typeface="+mj-lt"/>
                <a:cs typeface="Arial MT"/>
              </a:rPr>
              <a:t>receives</a:t>
            </a:r>
            <a:r>
              <a:rPr sz="2400" spc="10" dirty="0">
                <a:latin typeface="+mj-lt"/>
                <a:cs typeface="Arial MT"/>
              </a:rPr>
              <a:t> </a:t>
            </a:r>
            <a:r>
              <a:rPr sz="2400" dirty="0">
                <a:latin typeface="+mj-lt"/>
                <a:cs typeface="Arial MT"/>
              </a:rPr>
              <a:t>the</a:t>
            </a:r>
            <a:r>
              <a:rPr sz="2400" spc="10" dirty="0">
                <a:latin typeface="+mj-lt"/>
                <a:cs typeface="Arial MT"/>
              </a:rPr>
              <a:t> </a:t>
            </a:r>
            <a:r>
              <a:rPr sz="2400" spc="-5" dirty="0">
                <a:latin typeface="+mj-lt"/>
                <a:cs typeface="Arial MT"/>
              </a:rPr>
              <a:t>phone </a:t>
            </a:r>
            <a:r>
              <a:rPr sz="2400" spc="-650" dirty="0">
                <a:latin typeface="+mj-lt"/>
                <a:cs typeface="Arial MT"/>
              </a:rPr>
              <a:t> </a:t>
            </a:r>
            <a:r>
              <a:rPr sz="2400" spc="-5" dirty="0">
                <a:latin typeface="+mj-lt"/>
                <a:cs typeface="Arial MT"/>
              </a:rPr>
              <a:t>number</a:t>
            </a:r>
            <a:r>
              <a:rPr sz="2400" dirty="0">
                <a:latin typeface="+mj-lt"/>
                <a:cs typeface="Arial MT"/>
              </a:rPr>
              <a:t> </a:t>
            </a:r>
            <a:r>
              <a:rPr sz="2400" spc="-5" dirty="0">
                <a:latin typeface="+mj-lt"/>
                <a:cs typeface="Arial MT"/>
              </a:rPr>
              <a:t>associated</a:t>
            </a:r>
            <a:r>
              <a:rPr sz="2400" spc="30" dirty="0">
                <a:latin typeface="+mj-lt"/>
                <a:cs typeface="Arial MT"/>
              </a:rPr>
              <a:t> </a:t>
            </a:r>
            <a:r>
              <a:rPr sz="2400" spc="-5" dirty="0">
                <a:latin typeface="+mj-lt"/>
                <a:cs typeface="Arial MT"/>
              </a:rPr>
              <a:t>with</a:t>
            </a:r>
            <a:r>
              <a:rPr sz="2400" spc="10" dirty="0">
                <a:latin typeface="+mj-lt"/>
                <a:cs typeface="Arial MT"/>
              </a:rPr>
              <a:t> </a:t>
            </a:r>
            <a:r>
              <a:rPr sz="2400" spc="-5" dirty="0">
                <a:latin typeface="+mj-lt"/>
                <a:cs typeface="Arial MT"/>
              </a:rPr>
              <a:t>incoming</a:t>
            </a:r>
            <a:r>
              <a:rPr sz="2400" spc="35" dirty="0">
                <a:latin typeface="+mj-lt"/>
                <a:cs typeface="Arial MT"/>
              </a:rPr>
              <a:t> </a:t>
            </a:r>
            <a:r>
              <a:rPr sz="2400" spc="-5" dirty="0">
                <a:latin typeface="+mj-lt"/>
                <a:cs typeface="Arial MT"/>
              </a:rPr>
              <a:t>calls,</a:t>
            </a:r>
            <a:r>
              <a:rPr sz="2400" dirty="0">
                <a:latin typeface="+mj-lt"/>
                <a:cs typeface="Arial MT"/>
              </a:rPr>
              <a:t> </a:t>
            </a:r>
            <a:r>
              <a:rPr sz="2400" spc="-5" dirty="0">
                <a:latin typeface="+mj-lt"/>
                <a:cs typeface="Arial MT"/>
              </a:rPr>
              <a:t>and</a:t>
            </a:r>
            <a:r>
              <a:rPr sz="2400" spc="35" dirty="0">
                <a:latin typeface="+mj-lt"/>
                <a:cs typeface="Arial MT"/>
              </a:rPr>
              <a:t> </a:t>
            </a:r>
            <a:r>
              <a:rPr sz="2400" dirty="0">
                <a:latin typeface="+mj-lt"/>
                <a:cs typeface="Arial MT"/>
              </a:rPr>
              <a:t>the</a:t>
            </a:r>
            <a:r>
              <a:rPr sz="2400" spc="-5" dirty="0">
                <a:latin typeface="+mj-lt"/>
                <a:cs typeface="Arial MT"/>
              </a:rPr>
              <a:t> </a:t>
            </a:r>
            <a:r>
              <a:rPr sz="2400" dirty="0">
                <a:latin typeface="+mj-lt"/>
                <a:cs typeface="Arial MT"/>
              </a:rPr>
              <a:t>state </a:t>
            </a:r>
            <a:r>
              <a:rPr sz="2400" spc="5" dirty="0">
                <a:latin typeface="+mj-lt"/>
                <a:cs typeface="Arial MT"/>
              </a:rPr>
              <a:t> </a:t>
            </a:r>
            <a:r>
              <a:rPr sz="2400" spc="-5" dirty="0">
                <a:latin typeface="+mj-lt"/>
                <a:cs typeface="Arial MT"/>
              </a:rPr>
              <a:t>parameter</a:t>
            </a:r>
            <a:r>
              <a:rPr sz="2400" spc="10" dirty="0">
                <a:latin typeface="+mj-lt"/>
                <a:cs typeface="Arial MT"/>
              </a:rPr>
              <a:t> </a:t>
            </a:r>
            <a:r>
              <a:rPr sz="2400" spc="-5" dirty="0">
                <a:latin typeface="+mj-lt"/>
                <a:cs typeface="Arial MT"/>
              </a:rPr>
              <a:t>represents</a:t>
            </a:r>
            <a:r>
              <a:rPr sz="2400" spc="5" dirty="0">
                <a:latin typeface="+mj-lt"/>
                <a:cs typeface="Arial MT"/>
              </a:rPr>
              <a:t> </a:t>
            </a:r>
            <a:r>
              <a:rPr sz="2400" dirty="0">
                <a:latin typeface="+mj-lt"/>
                <a:cs typeface="Arial MT"/>
              </a:rPr>
              <a:t>the</a:t>
            </a:r>
            <a:r>
              <a:rPr sz="2400" spc="-10" dirty="0">
                <a:latin typeface="+mj-lt"/>
                <a:cs typeface="Arial MT"/>
              </a:rPr>
              <a:t> </a:t>
            </a:r>
            <a:r>
              <a:rPr sz="2400" dirty="0">
                <a:latin typeface="+mj-lt"/>
                <a:cs typeface="Arial MT"/>
              </a:rPr>
              <a:t>current</a:t>
            </a:r>
            <a:r>
              <a:rPr sz="2400" spc="-10" dirty="0">
                <a:latin typeface="+mj-lt"/>
                <a:cs typeface="Arial MT"/>
              </a:rPr>
              <a:t> </a:t>
            </a:r>
            <a:r>
              <a:rPr sz="2400" spc="-5" dirty="0">
                <a:latin typeface="+mj-lt"/>
                <a:cs typeface="Arial MT"/>
              </a:rPr>
              <a:t>call</a:t>
            </a:r>
            <a:r>
              <a:rPr sz="2400" spc="25" dirty="0">
                <a:latin typeface="+mj-lt"/>
                <a:cs typeface="Arial MT"/>
              </a:rPr>
              <a:t> </a:t>
            </a:r>
            <a:r>
              <a:rPr sz="2400" dirty="0">
                <a:latin typeface="+mj-lt"/>
                <a:cs typeface="Arial MT"/>
              </a:rPr>
              <a:t>state:</a:t>
            </a:r>
          </a:p>
          <a:p>
            <a:pPr marL="927100" marR="5080">
              <a:lnSpc>
                <a:spcPts val="2380"/>
              </a:lnSpc>
              <a:spcBef>
                <a:spcPts val="125"/>
              </a:spcBef>
            </a:pPr>
            <a:r>
              <a:rPr sz="2000" dirty="0">
                <a:latin typeface="+mj-lt"/>
                <a:cs typeface="MS Gothic"/>
              </a:rPr>
              <a:t>➤</a:t>
            </a:r>
            <a:r>
              <a:rPr sz="2000" spc="-500" dirty="0">
                <a:latin typeface="+mj-lt"/>
                <a:cs typeface="MS Gothic"/>
              </a:rPr>
              <a:t> </a:t>
            </a:r>
            <a:r>
              <a:rPr sz="2000" spc="-20" dirty="0">
                <a:latin typeface="+mj-lt"/>
                <a:cs typeface="Arial MT"/>
              </a:rPr>
              <a:t>TelephonyManager.CALL_STATE_IDLE</a:t>
            </a:r>
            <a:r>
              <a:rPr sz="2000" spc="-35" dirty="0">
                <a:latin typeface="+mj-lt"/>
                <a:cs typeface="Arial MT"/>
              </a:rPr>
              <a:t> </a:t>
            </a:r>
            <a:r>
              <a:rPr sz="2000" dirty="0">
                <a:latin typeface="+mj-lt"/>
                <a:cs typeface="Arial MT"/>
              </a:rPr>
              <a:t>When</a:t>
            </a:r>
            <a:r>
              <a:rPr sz="2000" spc="-30" dirty="0">
                <a:latin typeface="+mj-lt"/>
                <a:cs typeface="Arial MT"/>
              </a:rPr>
              <a:t> </a:t>
            </a:r>
            <a:r>
              <a:rPr sz="2000" dirty="0">
                <a:latin typeface="+mj-lt"/>
                <a:cs typeface="Arial MT"/>
              </a:rPr>
              <a:t>the</a:t>
            </a:r>
            <a:r>
              <a:rPr sz="2000" spc="-20" dirty="0">
                <a:latin typeface="+mj-lt"/>
                <a:cs typeface="Arial MT"/>
              </a:rPr>
              <a:t> </a:t>
            </a:r>
            <a:r>
              <a:rPr sz="2000" dirty="0">
                <a:latin typeface="+mj-lt"/>
                <a:cs typeface="Arial MT"/>
              </a:rPr>
              <a:t>phone</a:t>
            </a:r>
            <a:r>
              <a:rPr sz="2000" spc="-30" dirty="0">
                <a:latin typeface="+mj-lt"/>
                <a:cs typeface="Arial MT"/>
              </a:rPr>
              <a:t> </a:t>
            </a:r>
            <a:r>
              <a:rPr sz="2000" dirty="0">
                <a:latin typeface="+mj-lt"/>
                <a:cs typeface="Arial MT"/>
              </a:rPr>
              <a:t>is </a:t>
            </a:r>
            <a:r>
              <a:rPr sz="2000" spc="-540" dirty="0">
                <a:latin typeface="+mj-lt"/>
                <a:cs typeface="Arial MT"/>
              </a:rPr>
              <a:t> </a:t>
            </a:r>
            <a:r>
              <a:rPr sz="2000" dirty="0">
                <a:latin typeface="+mj-lt"/>
                <a:cs typeface="Arial MT"/>
              </a:rPr>
              <a:t>neither</a:t>
            </a:r>
            <a:r>
              <a:rPr sz="2000" spc="-30" dirty="0">
                <a:latin typeface="+mj-lt"/>
                <a:cs typeface="Arial MT"/>
              </a:rPr>
              <a:t> </a:t>
            </a:r>
            <a:r>
              <a:rPr sz="2000" dirty="0">
                <a:latin typeface="+mj-lt"/>
                <a:cs typeface="Arial MT"/>
              </a:rPr>
              <a:t>ringing</a:t>
            </a:r>
            <a:r>
              <a:rPr sz="2000" spc="-15" dirty="0">
                <a:latin typeface="+mj-lt"/>
                <a:cs typeface="Arial MT"/>
              </a:rPr>
              <a:t> </a:t>
            </a:r>
            <a:r>
              <a:rPr sz="2000" dirty="0">
                <a:latin typeface="+mj-lt"/>
                <a:cs typeface="Arial MT"/>
              </a:rPr>
              <a:t>nor</a:t>
            </a:r>
            <a:r>
              <a:rPr sz="2000" spc="-15" dirty="0">
                <a:latin typeface="+mj-lt"/>
                <a:cs typeface="Arial MT"/>
              </a:rPr>
              <a:t> </a:t>
            </a:r>
            <a:r>
              <a:rPr sz="2000" dirty="0">
                <a:latin typeface="+mj-lt"/>
                <a:cs typeface="Arial MT"/>
              </a:rPr>
              <a:t>in a</a:t>
            </a:r>
            <a:r>
              <a:rPr sz="2000" spc="-20" dirty="0">
                <a:latin typeface="+mj-lt"/>
                <a:cs typeface="Arial MT"/>
              </a:rPr>
              <a:t> </a:t>
            </a:r>
            <a:r>
              <a:rPr sz="2000" dirty="0">
                <a:latin typeface="+mj-lt"/>
                <a:cs typeface="Arial MT"/>
              </a:rPr>
              <a:t>call</a:t>
            </a:r>
          </a:p>
          <a:p>
            <a:pPr marL="927100" marR="511175">
              <a:lnSpc>
                <a:spcPts val="2380"/>
              </a:lnSpc>
              <a:spcBef>
                <a:spcPts val="40"/>
              </a:spcBef>
            </a:pPr>
            <a:r>
              <a:rPr sz="2000" dirty="0">
                <a:latin typeface="+mj-lt"/>
                <a:cs typeface="MS Gothic"/>
              </a:rPr>
              <a:t>➤</a:t>
            </a:r>
            <a:r>
              <a:rPr sz="2000" spc="-490" dirty="0">
                <a:latin typeface="+mj-lt"/>
                <a:cs typeface="MS Gothic"/>
              </a:rPr>
              <a:t> </a:t>
            </a:r>
            <a:r>
              <a:rPr sz="2000" spc="-20" dirty="0">
                <a:latin typeface="+mj-lt"/>
                <a:cs typeface="Arial MT"/>
              </a:rPr>
              <a:t>TelephonyManager.CALL_STATE_RINGING</a:t>
            </a:r>
            <a:r>
              <a:rPr sz="2000" spc="-30" dirty="0">
                <a:latin typeface="+mj-lt"/>
                <a:cs typeface="Arial MT"/>
              </a:rPr>
              <a:t> </a:t>
            </a:r>
            <a:r>
              <a:rPr sz="2000" dirty="0">
                <a:latin typeface="+mj-lt"/>
                <a:cs typeface="Arial MT"/>
              </a:rPr>
              <a:t>When the </a:t>
            </a:r>
            <a:r>
              <a:rPr sz="2000" spc="-545" dirty="0">
                <a:latin typeface="+mj-lt"/>
                <a:cs typeface="Arial MT"/>
              </a:rPr>
              <a:t> </a:t>
            </a:r>
            <a:r>
              <a:rPr sz="2000" dirty="0">
                <a:latin typeface="+mj-lt"/>
                <a:cs typeface="Arial MT"/>
              </a:rPr>
              <a:t>phone</a:t>
            </a:r>
            <a:r>
              <a:rPr sz="2000" spc="-35" dirty="0">
                <a:latin typeface="+mj-lt"/>
                <a:cs typeface="Arial MT"/>
              </a:rPr>
              <a:t> </a:t>
            </a:r>
            <a:r>
              <a:rPr sz="2000" dirty="0">
                <a:latin typeface="+mj-lt"/>
                <a:cs typeface="Arial MT"/>
              </a:rPr>
              <a:t>is ringing</a:t>
            </a:r>
          </a:p>
          <a:p>
            <a:pPr marL="927100">
              <a:lnSpc>
                <a:spcPts val="2335"/>
              </a:lnSpc>
            </a:pPr>
            <a:r>
              <a:rPr sz="2000" dirty="0">
                <a:latin typeface="+mj-lt"/>
                <a:cs typeface="MS Gothic"/>
              </a:rPr>
              <a:t>➤</a:t>
            </a:r>
            <a:r>
              <a:rPr sz="2000" spc="-490" dirty="0">
                <a:latin typeface="+mj-lt"/>
                <a:cs typeface="MS Gothic"/>
              </a:rPr>
              <a:t> </a:t>
            </a:r>
            <a:r>
              <a:rPr sz="2000" spc="-20" dirty="0">
                <a:latin typeface="+mj-lt"/>
                <a:cs typeface="Arial MT"/>
              </a:rPr>
              <a:t>TelephonyManager.CALL_STATE_OFFHOOK</a:t>
            </a:r>
            <a:r>
              <a:rPr sz="2000" spc="-30" dirty="0">
                <a:latin typeface="+mj-lt"/>
                <a:cs typeface="Arial MT"/>
              </a:rPr>
              <a:t> </a:t>
            </a:r>
            <a:r>
              <a:rPr sz="2000" dirty="0">
                <a:latin typeface="+mj-lt"/>
                <a:cs typeface="Arial MT"/>
              </a:rPr>
              <a:t>When</a:t>
            </a:r>
            <a:r>
              <a:rPr sz="2000" spc="-20" dirty="0">
                <a:latin typeface="+mj-lt"/>
                <a:cs typeface="Arial MT"/>
              </a:rPr>
              <a:t> </a:t>
            </a:r>
            <a:r>
              <a:rPr sz="2000" dirty="0">
                <a:latin typeface="+mj-lt"/>
                <a:cs typeface="Arial MT"/>
              </a:rPr>
              <a:t>the</a:t>
            </a:r>
          </a:p>
          <a:p>
            <a:pPr marL="927100">
              <a:lnSpc>
                <a:spcPts val="2390"/>
              </a:lnSpc>
            </a:pPr>
            <a:r>
              <a:rPr sz="2000" dirty="0">
                <a:latin typeface="+mj-lt"/>
                <a:cs typeface="Arial MT"/>
              </a:rPr>
              <a:t>phone</a:t>
            </a:r>
            <a:r>
              <a:rPr sz="2000" spc="-40" dirty="0">
                <a:latin typeface="+mj-lt"/>
                <a:cs typeface="Arial MT"/>
              </a:rPr>
              <a:t> </a:t>
            </a:r>
            <a:r>
              <a:rPr sz="2000" dirty="0">
                <a:latin typeface="+mj-lt"/>
                <a:cs typeface="Arial MT"/>
              </a:rPr>
              <a:t>is</a:t>
            </a:r>
            <a:r>
              <a:rPr sz="2000" spc="-5" dirty="0">
                <a:latin typeface="+mj-lt"/>
                <a:cs typeface="Arial MT"/>
              </a:rPr>
              <a:t> </a:t>
            </a:r>
            <a:r>
              <a:rPr sz="2000" dirty="0">
                <a:latin typeface="+mj-lt"/>
                <a:cs typeface="Arial MT"/>
              </a:rPr>
              <a:t>currently</a:t>
            </a:r>
            <a:r>
              <a:rPr sz="2000" spc="-60" dirty="0">
                <a:latin typeface="+mj-lt"/>
                <a:cs typeface="Arial MT"/>
              </a:rPr>
              <a:t> </a:t>
            </a:r>
            <a:r>
              <a:rPr sz="2000" dirty="0">
                <a:latin typeface="+mj-lt"/>
                <a:cs typeface="Arial MT"/>
              </a:rPr>
              <a:t>in</a:t>
            </a:r>
            <a:r>
              <a:rPr sz="2000" spc="-15" dirty="0">
                <a:latin typeface="+mj-lt"/>
                <a:cs typeface="Arial MT"/>
              </a:rPr>
              <a:t> </a:t>
            </a:r>
            <a:r>
              <a:rPr sz="2000" dirty="0">
                <a:latin typeface="+mj-lt"/>
                <a:cs typeface="Arial MT"/>
              </a:rPr>
              <a:t>a</a:t>
            </a:r>
            <a:r>
              <a:rPr sz="2000" spc="-5" dirty="0">
                <a:latin typeface="+mj-lt"/>
                <a:cs typeface="Arial MT"/>
              </a:rPr>
              <a:t> </a:t>
            </a:r>
            <a:r>
              <a:rPr sz="2000" dirty="0">
                <a:latin typeface="+mj-lt"/>
                <a:cs typeface="Arial MT"/>
              </a:rPr>
              <a:t>call</a:t>
            </a:r>
          </a:p>
        </p:txBody>
      </p:sp>
    </p:spTree>
    <p:extLst>
      <p:ext uri="{BB962C8B-B14F-4D97-AF65-F5344CB8AC3E}">
        <p14:creationId xmlns="" xmlns:p14="http://schemas.microsoft.com/office/powerpoint/2010/main" val="17771632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89331"/>
            <a:ext cx="6204585" cy="513715"/>
          </a:xfrm>
          <a:prstGeom prst="rect">
            <a:avLst/>
          </a:prstGeom>
        </p:spPr>
        <p:txBody>
          <a:bodyPr vert="horz" wrap="square" lIns="0" tIns="13335" rIns="0" bIns="0" rtlCol="0">
            <a:spAutoFit/>
          </a:bodyPr>
          <a:lstStyle/>
          <a:p>
            <a:pPr marL="12700">
              <a:lnSpc>
                <a:spcPct val="100000"/>
              </a:lnSpc>
              <a:spcBef>
                <a:spcPts val="105"/>
              </a:spcBef>
            </a:pPr>
            <a:r>
              <a:rPr sz="3200" spc="-5" dirty="0"/>
              <a:t>Tracking</a:t>
            </a:r>
            <a:r>
              <a:rPr sz="3200" spc="-50" dirty="0"/>
              <a:t> </a:t>
            </a:r>
            <a:r>
              <a:rPr sz="3200" dirty="0"/>
              <a:t>Cell</a:t>
            </a:r>
            <a:r>
              <a:rPr sz="3200" spc="-30" dirty="0"/>
              <a:t> </a:t>
            </a:r>
            <a:r>
              <a:rPr sz="3200" dirty="0"/>
              <a:t>Location</a:t>
            </a:r>
            <a:r>
              <a:rPr sz="3200" spc="-65" dirty="0"/>
              <a:t> </a:t>
            </a:r>
            <a:r>
              <a:rPr sz="3200" dirty="0"/>
              <a:t>Changes</a:t>
            </a:r>
            <a:endParaRPr sz="3200"/>
          </a:p>
        </p:txBody>
      </p:sp>
      <p:sp>
        <p:nvSpPr>
          <p:cNvPr id="3" name="object 3"/>
          <p:cNvSpPr txBox="1"/>
          <p:nvPr/>
        </p:nvSpPr>
        <p:spPr>
          <a:xfrm>
            <a:off x="251520" y="3658870"/>
            <a:ext cx="8564629" cy="1992853"/>
          </a:xfrm>
          <a:prstGeom prst="rect">
            <a:avLst/>
          </a:prstGeom>
          <a:solidFill>
            <a:srgbClr val="DFDFDF"/>
          </a:solidFill>
        </p:spPr>
        <p:txBody>
          <a:bodyPr vert="horz" wrap="square" lIns="0" tIns="53340" rIns="0" bIns="0" rtlCol="0">
            <a:spAutoFit/>
          </a:bodyPr>
          <a:lstStyle/>
          <a:p>
            <a:pPr marL="443230" marR="2509520" indent="-295910">
              <a:lnSpc>
                <a:spcPct val="100000"/>
              </a:lnSpc>
              <a:spcBef>
                <a:spcPts val="420"/>
              </a:spcBef>
            </a:pPr>
            <a:r>
              <a:rPr sz="1400" spc="-5" dirty="0">
                <a:latin typeface="Arial MT"/>
                <a:cs typeface="Arial MT"/>
              </a:rPr>
              <a:t>PhoneStateListener</a:t>
            </a:r>
            <a:r>
              <a:rPr sz="1400" spc="-20" dirty="0">
                <a:latin typeface="Arial MT"/>
                <a:cs typeface="Arial MT"/>
              </a:rPr>
              <a:t> </a:t>
            </a:r>
            <a:r>
              <a:rPr sz="1400" spc="-5" dirty="0">
                <a:latin typeface="Arial MT"/>
                <a:cs typeface="Arial MT"/>
              </a:rPr>
              <a:t>cellLocationListener</a:t>
            </a:r>
            <a:r>
              <a:rPr sz="1400" spc="-15" dirty="0">
                <a:latin typeface="Arial MT"/>
                <a:cs typeface="Arial MT"/>
              </a:rPr>
              <a:t> </a:t>
            </a:r>
            <a:r>
              <a:rPr sz="1400" dirty="0">
                <a:latin typeface="Arial MT"/>
                <a:cs typeface="Arial MT"/>
              </a:rPr>
              <a:t>=</a:t>
            </a:r>
            <a:r>
              <a:rPr sz="1400" spc="20" dirty="0">
                <a:latin typeface="Arial MT"/>
                <a:cs typeface="Arial MT"/>
              </a:rPr>
              <a:t> </a:t>
            </a:r>
            <a:r>
              <a:rPr sz="1400" dirty="0">
                <a:latin typeface="Arial MT"/>
                <a:cs typeface="Arial MT"/>
              </a:rPr>
              <a:t>new</a:t>
            </a:r>
            <a:r>
              <a:rPr sz="1400" spc="20" dirty="0">
                <a:latin typeface="Arial MT"/>
                <a:cs typeface="Arial MT"/>
              </a:rPr>
              <a:t> </a:t>
            </a:r>
            <a:r>
              <a:rPr sz="1400" spc="-5" dirty="0">
                <a:latin typeface="Arial MT"/>
                <a:cs typeface="Arial MT"/>
              </a:rPr>
              <a:t>PhoneStateListener()</a:t>
            </a:r>
            <a:r>
              <a:rPr sz="1400" spc="-20" dirty="0">
                <a:latin typeface="Arial MT"/>
                <a:cs typeface="Arial MT"/>
              </a:rPr>
              <a:t> </a:t>
            </a:r>
            <a:r>
              <a:rPr sz="1400" dirty="0">
                <a:latin typeface="Arial MT"/>
                <a:cs typeface="Arial MT"/>
              </a:rPr>
              <a:t>{ </a:t>
            </a:r>
            <a:r>
              <a:rPr sz="1400" spc="-370" dirty="0">
                <a:latin typeface="Arial MT"/>
                <a:cs typeface="Arial MT"/>
              </a:rPr>
              <a:t> </a:t>
            </a:r>
            <a:r>
              <a:rPr sz="1400" dirty="0">
                <a:latin typeface="Arial MT"/>
                <a:cs typeface="Arial MT"/>
              </a:rPr>
              <a:t>public</a:t>
            </a:r>
            <a:r>
              <a:rPr sz="1400" spc="-25" dirty="0">
                <a:latin typeface="Arial MT"/>
                <a:cs typeface="Arial MT"/>
              </a:rPr>
              <a:t> </a:t>
            </a:r>
            <a:r>
              <a:rPr sz="1400" spc="-5" dirty="0">
                <a:latin typeface="Arial MT"/>
                <a:cs typeface="Arial MT"/>
              </a:rPr>
              <a:t>void</a:t>
            </a:r>
            <a:r>
              <a:rPr sz="1400" spc="5" dirty="0">
                <a:latin typeface="Arial MT"/>
                <a:cs typeface="Arial MT"/>
              </a:rPr>
              <a:t> </a:t>
            </a:r>
            <a:r>
              <a:rPr sz="1400" spc="-5" dirty="0">
                <a:latin typeface="Arial MT"/>
                <a:cs typeface="Arial MT"/>
              </a:rPr>
              <a:t>onCellLocationChanged(CellLocation</a:t>
            </a:r>
            <a:r>
              <a:rPr sz="1400" spc="-40" dirty="0">
                <a:latin typeface="Arial MT"/>
                <a:cs typeface="Arial MT"/>
              </a:rPr>
              <a:t> </a:t>
            </a:r>
            <a:r>
              <a:rPr sz="1400" dirty="0">
                <a:latin typeface="Arial MT"/>
                <a:cs typeface="Arial MT"/>
              </a:rPr>
              <a:t>location)</a:t>
            </a:r>
            <a:r>
              <a:rPr sz="1400" spc="-40" dirty="0">
                <a:latin typeface="Arial MT"/>
                <a:cs typeface="Arial MT"/>
              </a:rPr>
              <a:t> </a:t>
            </a:r>
            <a:r>
              <a:rPr sz="1400" dirty="0">
                <a:latin typeface="Arial MT"/>
                <a:cs typeface="Arial MT"/>
              </a:rPr>
              <a:t>{</a:t>
            </a:r>
          </a:p>
          <a:p>
            <a:pPr marL="914400" marR="2713990" indent="-177165">
              <a:lnSpc>
                <a:spcPct val="100000"/>
              </a:lnSpc>
              <a:spcBef>
                <a:spcPts val="5"/>
              </a:spcBef>
            </a:pPr>
            <a:r>
              <a:rPr sz="1400" spc="-5" dirty="0">
                <a:latin typeface="Arial MT"/>
                <a:cs typeface="Arial MT"/>
              </a:rPr>
              <a:t>GsmCellLocation </a:t>
            </a:r>
            <a:r>
              <a:rPr sz="1400" dirty="0">
                <a:latin typeface="Arial MT"/>
                <a:cs typeface="Arial MT"/>
              </a:rPr>
              <a:t>gsmLocation = </a:t>
            </a:r>
            <a:r>
              <a:rPr sz="1400" spc="-5" dirty="0">
                <a:latin typeface="Arial MT"/>
                <a:cs typeface="Arial MT"/>
              </a:rPr>
              <a:t>(GsmCellLocation)location; </a:t>
            </a:r>
            <a:r>
              <a:rPr sz="1400" spc="-375" dirty="0">
                <a:latin typeface="Arial MT"/>
                <a:cs typeface="Arial MT"/>
              </a:rPr>
              <a:t> </a:t>
            </a:r>
            <a:r>
              <a:rPr sz="1400" spc="-15" dirty="0">
                <a:latin typeface="Arial MT"/>
                <a:cs typeface="Arial MT"/>
              </a:rPr>
              <a:t>Toast.makeText(getApplicationContext(),</a:t>
            </a:r>
            <a:endParaRPr sz="1400" dirty="0">
              <a:latin typeface="Arial MT"/>
              <a:cs typeface="Arial MT"/>
            </a:endParaRPr>
          </a:p>
          <a:p>
            <a:pPr marL="2743200" marR="2467610">
              <a:lnSpc>
                <a:spcPct val="100000"/>
              </a:lnSpc>
            </a:pPr>
            <a:r>
              <a:rPr sz="1400" spc="-5" dirty="0">
                <a:latin typeface="Arial MT"/>
                <a:cs typeface="Arial MT"/>
              </a:rPr>
              <a:t>String.valueOf(gsmLocation.getCid()), </a:t>
            </a:r>
            <a:r>
              <a:rPr sz="1400" spc="-375" dirty="0">
                <a:latin typeface="Arial MT"/>
                <a:cs typeface="Arial MT"/>
              </a:rPr>
              <a:t> </a:t>
            </a:r>
            <a:r>
              <a:rPr sz="1400" spc="-10" dirty="0">
                <a:latin typeface="Arial MT"/>
                <a:cs typeface="Arial MT"/>
              </a:rPr>
              <a:t>Toast.LENGTH_LONG).show();</a:t>
            </a:r>
            <a:endParaRPr sz="1400" dirty="0">
              <a:latin typeface="Arial MT"/>
              <a:cs typeface="Arial MT"/>
            </a:endParaRPr>
          </a:p>
          <a:p>
            <a:pPr marL="443230">
              <a:lnSpc>
                <a:spcPct val="100000"/>
              </a:lnSpc>
            </a:pPr>
            <a:r>
              <a:rPr sz="1400" dirty="0">
                <a:latin typeface="Arial MT"/>
                <a:cs typeface="Arial MT"/>
              </a:rPr>
              <a:t>}</a:t>
            </a:r>
          </a:p>
          <a:p>
            <a:pPr marL="147955">
              <a:lnSpc>
                <a:spcPct val="100000"/>
              </a:lnSpc>
            </a:pPr>
            <a:r>
              <a:rPr sz="1400" spc="-5" dirty="0">
                <a:latin typeface="Arial MT"/>
                <a:cs typeface="Arial MT"/>
              </a:rPr>
              <a:t>};</a:t>
            </a:r>
            <a:endParaRPr sz="1400" dirty="0">
              <a:latin typeface="Arial MT"/>
              <a:cs typeface="Arial MT"/>
            </a:endParaRPr>
          </a:p>
          <a:p>
            <a:pPr marL="147955">
              <a:lnSpc>
                <a:spcPct val="100000"/>
              </a:lnSpc>
            </a:pPr>
            <a:r>
              <a:rPr sz="1400" spc="-10" dirty="0" err="1" smtClean="0">
                <a:latin typeface="Arial MT"/>
                <a:cs typeface="Arial MT"/>
              </a:rPr>
              <a:t>telephonyManager.listen</a:t>
            </a:r>
            <a:r>
              <a:rPr sz="1400" spc="-10" dirty="0" smtClean="0">
                <a:latin typeface="Arial MT"/>
                <a:cs typeface="Arial MT"/>
              </a:rPr>
              <a:t>(</a:t>
            </a:r>
            <a:r>
              <a:rPr sz="1400" spc="-10" dirty="0" err="1" smtClean="0">
                <a:latin typeface="Arial MT"/>
                <a:cs typeface="Arial MT"/>
              </a:rPr>
              <a:t>cellLocationListener</a:t>
            </a:r>
            <a:r>
              <a:rPr sz="1400" spc="-10" dirty="0">
                <a:latin typeface="Arial MT"/>
                <a:cs typeface="Arial MT"/>
              </a:rPr>
              <a:t>,</a:t>
            </a:r>
            <a:r>
              <a:rPr sz="1400" spc="495" dirty="0">
                <a:latin typeface="Arial MT"/>
                <a:cs typeface="Arial MT"/>
              </a:rPr>
              <a:t> </a:t>
            </a:r>
            <a:r>
              <a:rPr sz="1400" spc="-10" dirty="0">
                <a:latin typeface="Arial MT"/>
                <a:cs typeface="Arial MT"/>
              </a:rPr>
              <a:t>PhoneStateListener.LISTEN_CELL_LOCATION);</a:t>
            </a:r>
            <a:endParaRPr sz="1400" dirty="0">
              <a:latin typeface="Arial MT"/>
              <a:cs typeface="Arial MT"/>
            </a:endParaRPr>
          </a:p>
        </p:txBody>
      </p:sp>
      <p:sp>
        <p:nvSpPr>
          <p:cNvPr id="4" name="object 4"/>
          <p:cNvSpPr txBox="1"/>
          <p:nvPr/>
        </p:nvSpPr>
        <p:spPr>
          <a:xfrm>
            <a:off x="555142" y="1137215"/>
            <a:ext cx="8078470" cy="1245235"/>
          </a:xfrm>
          <a:prstGeom prst="rect">
            <a:avLst/>
          </a:prstGeom>
        </p:spPr>
        <p:txBody>
          <a:bodyPr vert="horz" wrap="square" lIns="0" tIns="165100" rIns="0" bIns="0" rtlCol="0">
            <a:spAutoFit/>
          </a:bodyPr>
          <a:lstStyle/>
          <a:p>
            <a:pPr marL="355600" indent="-342900">
              <a:lnSpc>
                <a:spcPct val="100000"/>
              </a:lnSpc>
              <a:spcBef>
                <a:spcPts val="1300"/>
              </a:spcBef>
              <a:buChar char="•"/>
              <a:tabLst>
                <a:tab pos="354965" algn="l"/>
                <a:tab pos="355600" algn="l"/>
              </a:tabLst>
            </a:pPr>
            <a:r>
              <a:rPr sz="2000" dirty="0">
                <a:latin typeface="+mj-lt"/>
                <a:cs typeface="Arial MT"/>
              </a:rPr>
              <a:t>Override</a:t>
            </a:r>
            <a:r>
              <a:rPr sz="2000" spc="-40" dirty="0">
                <a:latin typeface="+mj-lt"/>
                <a:cs typeface="Arial MT"/>
              </a:rPr>
              <a:t> </a:t>
            </a:r>
            <a:r>
              <a:rPr sz="2000" b="1" dirty="0">
                <a:solidFill>
                  <a:srgbClr val="C00000"/>
                </a:solidFill>
                <a:latin typeface="+mj-lt"/>
                <a:cs typeface="Arial"/>
              </a:rPr>
              <a:t>onCellLocationChanged</a:t>
            </a:r>
            <a:r>
              <a:rPr sz="2000" b="1" spc="-25" dirty="0">
                <a:solidFill>
                  <a:srgbClr val="C00000"/>
                </a:solidFill>
                <a:latin typeface="+mj-lt"/>
                <a:cs typeface="Arial"/>
              </a:rPr>
              <a:t> </a:t>
            </a:r>
            <a:r>
              <a:rPr sz="2000" spc="-5" dirty="0">
                <a:latin typeface="+mj-lt"/>
                <a:cs typeface="Arial MT"/>
              </a:rPr>
              <a:t>to</a:t>
            </a:r>
            <a:r>
              <a:rPr sz="2000" spc="-15" dirty="0">
                <a:latin typeface="+mj-lt"/>
                <a:cs typeface="Arial MT"/>
              </a:rPr>
              <a:t> </a:t>
            </a:r>
            <a:r>
              <a:rPr sz="2000" dirty="0">
                <a:latin typeface="+mj-lt"/>
                <a:cs typeface="Arial MT"/>
              </a:rPr>
              <a:t>listen</a:t>
            </a:r>
            <a:r>
              <a:rPr sz="2000" spc="-5" dirty="0">
                <a:latin typeface="+mj-lt"/>
                <a:cs typeface="Arial MT"/>
              </a:rPr>
              <a:t> </a:t>
            </a:r>
            <a:r>
              <a:rPr sz="2000" dirty="0">
                <a:latin typeface="+mj-lt"/>
                <a:cs typeface="Arial MT"/>
              </a:rPr>
              <a:t>for</a:t>
            </a:r>
            <a:r>
              <a:rPr sz="2000" spc="-25" dirty="0">
                <a:latin typeface="+mj-lt"/>
                <a:cs typeface="Arial MT"/>
              </a:rPr>
              <a:t> </a:t>
            </a:r>
            <a:r>
              <a:rPr sz="2000" dirty="0">
                <a:latin typeface="+mj-lt"/>
                <a:cs typeface="Arial MT"/>
              </a:rPr>
              <a:t>cell</a:t>
            </a:r>
            <a:r>
              <a:rPr sz="2000" spc="5" dirty="0">
                <a:latin typeface="+mj-lt"/>
                <a:cs typeface="Arial MT"/>
              </a:rPr>
              <a:t> </a:t>
            </a:r>
            <a:r>
              <a:rPr sz="2000" dirty="0">
                <a:latin typeface="+mj-lt"/>
                <a:cs typeface="Arial MT"/>
              </a:rPr>
              <a:t>location</a:t>
            </a:r>
            <a:r>
              <a:rPr sz="2000" spc="-10" dirty="0">
                <a:latin typeface="+mj-lt"/>
                <a:cs typeface="Arial MT"/>
              </a:rPr>
              <a:t> </a:t>
            </a:r>
            <a:r>
              <a:rPr sz="2000" dirty="0">
                <a:latin typeface="+mj-lt"/>
                <a:cs typeface="Arial MT"/>
              </a:rPr>
              <a:t>changes</a:t>
            </a:r>
          </a:p>
          <a:p>
            <a:pPr marL="355600" marR="953769" indent="-342900">
              <a:lnSpc>
                <a:spcPct val="100000"/>
              </a:lnSpc>
              <a:spcBef>
                <a:spcPts val="1200"/>
              </a:spcBef>
              <a:buChar char="•"/>
              <a:tabLst>
                <a:tab pos="354965" algn="l"/>
                <a:tab pos="355600" algn="l"/>
              </a:tabLst>
            </a:pPr>
            <a:r>
              <a:rPr sz="2000" dirty="0">
                <a:latin typeface="+mj-lt"/>
                <a:cs typeface="Arial MT"/>
              </a:rPr>
              <a:t>Add</a:t>
            </a:r>
            <a:r>
              <a:rPr sz="2000" spc="-20" dirty="0">
                <a:latin typeface="+mj-lt"/>
                <a:cs typeface="Arial MT"/>
              </a:rPr>
              <a:t> </a:t>
            </a:r>
            <a:r>
              <a:rPr sz="2000" dirty="0">
                <a:latin typeface="+mj-lt"/>
                <a:cs typeface="Arial MT"/>
              </a:rPr>
              <a:t>the</a:t>
            </a:r>
            <a:r>
              <a:rPr sz="2000" spc="-130" dirty="0">
                <a:latin typeface="+mj-lt"/>
                <a:cs typeface="Arial MT"/>
              </a:rPr>
              <a:t> </a:t>
            </a:r>
            <a:r>
              <a:rPr sz="2000" spc="-5" dirty="0">
                <a:latin typeface="+mj-lt"/>
                <a:cs typeface="Arial MT"/>
              </a:rPr>
              <a:t>ACCESS_COARSE_LOCATION</a:t>
            </a:r>
            <a:r>
              <a:rPr sz="2000" spc="-40" dirty="0">
                <a:latin typeface="+mj-lt"/>
                <a:cs typeface="Arial MT"/>
              </a:rPr>
              <a:t> </a:t>
            </a:r>
            <a:r>
              <a:rPr sz="2000" dirty="0">
                <a:latin typeface="+mj-lt"/>
                <a:cs typeface="Arial MT"/>
              </a:rPr>
              <a:t>permission</a:t>
            </a:r>
            <a:r>
              <a:rPr sz="2000" spc="-50" dirty="0">
                <a:latin typeface="+mj-lt"/>
                <a:cs typeface="Arial MT"/>
              </a:rPr>
              <a:t> </a:t>
            </a:r>
            <a:r>
              <a:rPr sz="2000" dirty="0">
                <a:latin typeface="+mj-lt"/>
                <a:cs typeface="Arial MT"/>
              </a:rPr>
              <a:t>to</a:t>
            </a:r>
            <a:r>
              <a:rPr sz="2000" spc="-5" dirty="0">
                <a:latin typeface="+mj-lt"/>
                <a:cs typeface="Arial MT"/>
              </a:rPr>
              <a:t> </a:t>
            </a:r>
            <a:r>
              <a:rPr sz="2000" dirty="0">
                <a:latin typeface="+mj-lt"/>
                <a:cs typeface="Arial MT"/>
              </a:rPr>
              <a:t>your </a:t>
            </a:r>
            <a:r>
              <a:rPr sz="2000" spc="-540" dirty="0">
                <a:latin typeface="+mj-lt"/>
                <a:cs typeface="Arial MT"/>
              </a:rPr>
              <a:t> </a:t>
            </a:r>
            <a:r>
              <a:rPr sz="2000" dirty="0">
                <a:latin typeface="+mj-lt"/>
                <a:cs typeface="Arial MT"/>
              </a:rPr>
              <a:t>application</a:t>
            </a:r>
            <a:r>
              <a:rPr sz="2000" spc="-20" dirty="0">
                <a:latin typeface="+mj-lt"/>
                <a:cs typeface="Arial MT"/>
              </a:rPr>
              <a:t> </a:t>
            </a:r>
            <a:r>
              <a:rPr sz="2000" dirty="0">
                <a:latin typeface="+mj-lt"/>
                <a:cs typeface="Arial MT"/>
              </a:rPr>
              <a:t>manifest.</a:t>
            </a:r>
          </a:p>
        </p:txBody>
      </p:sp>
      <p:sp>
        <p:nvSpPr>
          <p:cNvPr id="5" name="object 5"/>
          <p:cNvSpPr txBox="1"/>
          <p:nvPr/>
        </p:nvSpPr>
        <p:spPr>
          <a:xfrm>
            <a:off x="546303" y="2902457"/>
            <a:ext cx="7733030" cy="635635"/>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2000" dirty="0">
                <a:latin typeface="+mj-lt"/>
                <a:cs typeface="Arial MT"/>
              </a:rPr>
              <a:t>Handler</a:t>
            </a:r>
            <a:r>
              <a:rPr sz="2000" spc="-20" dirty="0">
                <a:latin typeface="+mj-lt"/>
                <a:cs typeface="Arial MT"/>
              </a:rPr>
              <a:t> </a:t>
            </a:r>
            <a:r>
              <a:rPr sz="2000" dirty="0">
                <a:latin typeface="+mj-lt"/>
                <a:cs typeface="Arial MT"/>
              </a:rPr>
              <a:t>receives</a:t>
            </a:r>
            <a:r>
              <a:rPr sz="2000" spc="-25" dirty="0">
                <a:latin typeface="+mj-lt"/>
                <a:cs typeface="Arial MT"/>
              </a:rPr>
              <a:t> </a:t>
            </a:r>
            <a:r>
              <a:rPr sz="2000" dirty="0">
                <a:latin typeface="+mj-lt"/>
                <a:cs typeface="Arial MT"/>
              </a:rPr>
              <a:t>a</a:t>
            </a:r>
            <a:r>
              <a:rPr sz="2000" spc="-10" dirty="0">
                <a:latin typeface="+mj-lt"/>
                <a:cs typeface="Arial MT"/>
              </a:rPr>
              <a:t> </a:t>
            </a:r>
            <a:r>
              <a:rPr sz="2000" b="1" dirty="0">
                <a:solidFill>
                  <a:srgbClr val="C00000"/>
                </a:solidFill>
                <a:latin typeface="+mj-lt"/>
                <a:cs typeface="Arial"/>
              </a:rPr>
              <a:t>CellLocation</a:t>
            </a:r>
            <a:r>
              <a:rPr sz="2000" b="1" spc="-30" dirty="0">
                <a:solidFill>
                  <a:srgbClr val="C00000"/>
                </a:solidFill>
                <a:latin typeface="+mj-lt"/>
                <a:cs typeface="Arial"/>
              </a:rPr>
              <a:t> </a:t>
            </a:r>
            <a:r>
              <a:rPr sz="2000" dirty="0">
                <a:latin typeface="+mj-lt"/>
                <a:cs typeface="Arial MT"/>
              </a:rPr>
              <a:t>object</a:t>
            </a:r>
            <a:r>
              <a:rPr sz="2000" spc="-25" dirty="0">
                <a:latin typeface="+mj-lt"/>
                <a:cs typeface="Arial MT"/>
              </a:rPr>
              <a:t> </a:t>
            </a:r>
            <a:r>
              <a:rPr sz="2000" dirty="0">
                <a:latin typeface="+mj-lt"/>
                <a:cs typeface="Arial MT"/>
              </a:rPr>
              <a:t>that</a:t>
            </a:r>
            <a:r>
              <a:rPr sz="2000" spc="-25" dirty="0">
                <a:latin typeface="+mj-lt"/>
                <a:cs typeface="Arial MT"/>
              </a:rPr>
              <a:t> </a:t>
            </a:r>
            <a:r>
              <a:rPr sz="2000" dirty="0">
                <a:latin typeface="+mj-lt"/>
                <a:cs typeface="Arial MT"/>
              </a:rPr>
              <a:t>includes</a:t>
            </a:r>
            <a:r>
              <a:rPr sz="2000" spc="-30" dirty="0">
                <a:latin typeface="+mj-lt"/>
                <a:cs typeface="Arial MT"/>
              </a:rPr>
              <a:t> </a:t>
            </a:r>
            <a:r>
              <a:rPr sz="2000" dirty="0">
                <a:latin typeface="+mj-lt"/>
                <a:cs typeface="Arial MT"/>
              </a:rPr>
              <a:t>methods</a:t>
            </a:r>
            <a:r>
              <a:rPr sz="2000" spc="-25" dirty="0">
                <a:latin typeface="+mj-lt"/>
                <a:cs typeface="Arial MT"/>
              </a:rPr>
              <a:t> </a:t>
            </a:r>
            <a:r>
              <a:rPr sz="2000" dirty="0">
                <a:latin typeface="+mj-lt"/>
                <a:cs typeface="Arial MT"/>
              </a:rPr>
              <a:t>for </a:t>
            </a:r>
            <a:r>
              <a:rPr sz="2000" spc="-540" dirty="0">
                <a:latin typeface="+mj-lt"/>
                <a:cs typeface="Arial MT"/>
              </a:rPr>
              <a:t> </a:t>
            </a:r>
            <a:r>
              <a:rPr sz="2000" dirty="0">
                <a:latin typeface="+mj-lt"/>
                <a:cs typeface="Arial MT"/>
              </a:rPr>
              <a:t>extracting</a:t>
            </a:r>
            <a:r>
              <a:rPr sz="2000" spc="-25" dirty="0">
                <a:latin typeface="+mj-lt"/>
                <a:cs typeface="Arial MT"/>
              </a:rPr>
              <a:t> </a:t>
            </a:r>
            <a:r>
              <a:rPr sz="2000" dirty="0">
                <a:latin typeface="+mj-lt"/>
                <a:cs typeface="Arial MT"/>
              </a:rPr>
              <a:t>the</a:t>
            </a:r>
            <a:r>
              <a:rPr sz="2000" spc="-15" dirty="0">
                <a:latin typeface="+mj-lt"/>
                <a:cs typeface="Arial MT"/>
              </a:rPr>
              <a:t> </a:t>
            </a:r>
            <a:r>
              <a:rPr sz="2000" dirty="0">
                <a:latin typeface="+mj-lt"/>
                <a:cs typeface="Arial MT"/>
              </a:rPr>
              <a:t>cell</a:t>
            </a:r>
            <a:r>
              <a:rPr sz="2000" spc="-5" dirty="0">
                <a:latin typeface="+mj-lt"/>
                <a:cs typeface="Arial MT"/>
              </a:rPr>
              <a:t> </a:t>
            </a:r>
            <a:r>
              <a:rPr sz="2000" dirty="0">
                <a:latin typeface="+mj-lt"/>
                <a:cs typeface="Arial MT"/>
              </a:rPr>
              <a:t>ID</a:t>
            </a:r>
            <a:r>
              <a:rPr sz="2000" spc="-20" dirty="0">
                <a:latin typeface="+mj-lt"/>
                <a:cs typeface="Arial MT"/>
              </a:rPr>
              <a:t> </a:t>
            </a:r>
            <a:r>
              <a:rPr sz="2000" dirty="0">
                <a:latin typeface="+mj-lt"/>
                <a:cs typeface="Arial MT"/>
              </a:rPr>
              <a:t>(</a:t>
            </a:r>
            <a:r>
              <a:rPr sz="2000" b="1" dirty="0">
                <a:solidFill>
                  <a:srgbClr val="C00000"/>
                </a:solidFill>
                <a:latin typeface="+mj-lt"/>
                <a:cs typeface="Arial"/>
              </a:rPr>
              <a:t>getCid</a:t>
            </a:r>
            <a:r>
              <a:rPr sz="2000" dirty="0">
                <a:latin typeface="+mj-lt"/>
                <a:cs typeface="Arial MT"/>
              </a:rPr>
              <a:t>)</a:t>
            </a:r>
            <a:r>
              <a:rPr sz="2000" spc="-35" dirty="0">
                <a:latin typeface="+mj-lt"/>
                <a:cs typeface="Arial MT"/>
              </a:rPr>
              <a:t> </a:t>
            </a:r>
            <a:r>
              <a:rPr sz="2000" dirty="0">
                <a:latin typeface="+mj-lt"/>
                <a:cs typeface="Arial MT"/>
              </a:rPr>
              <a:t>and</a:t>
            </a:r>
            <a:r>
              <a:rPr sz="2000" spc="-10" dirty="0">
                <a:latin typeface="+mj-lt"/>
                <a:cs typeface="Arial MT"/>
              </a:rPr>
              <a:t> </a:t>
            </a:r>
            <a:r>
              <a:rPr sz="2000" dirty="0">
                <a:latin typeface="+mj-lt"/>
                <a:cs typeface="Arial MT"/>
              </a:rPr>
              <a:t>the</a:t>
            </a:r>
            <a:r>
              <a:rPr sz="2000" spc="-20" dirty="0">
                <a:latin typeface="+mj-lt"/>
                <a:cs typeface="Arial MT"/>
              </a:rPr>
              <a:t> </a:t>
            </a:r>
            <a:r>
              <a:rPr sz="2000" dirty="0">
                <a:latin typeface="+mj-lt"/>
                <a:cs typeface="Arial MT"/>
              </a:rPr>
              <a:t>current</a:t>
            </a:r>
            <a:r>
              <a:rPr sz="2000" spc="-45" dirty="0">
                <a:latin typeface="+mj-lt"/>
                <a:cs typeface="Arial MT"/>
              </a:rPr>
              <a:t> </a:t>
            </a:r>
            <a:r>
              <a:rPr sz="2000" dirty="0">
                <a:latin typeface="+mj-lt"/>
                <a:cs typeface="Arial MT"/>
              </a:rPr>
              <a:t>LAC (</a:t>
            </a:r>
            <a:r>
              <a:rPr sz="2000" b="1" dirty="0">
                <a:solidFill>
                  <a:srgbClr val="C00000"/>
                </a:solidFill>
                <a:latin typeface="+mj-lt"/>
                <a:cs typeface="Arial"/>
              </a:rPr>
              <a:t>getLac</a:t>
            </a:r>
            <a:r>
              <a:rPr sz="2000" dirty="0">
                <a:latin typeface="+mj-lt"/>
                <a:cs typeface="Arial MT"/>
              </a:rPr>
              <a:t>).</a:t>
            </a:r>
          </a:p>
        </p:txBody>
      </p:sp>
      <p:sp>
        <p:nvSpPr>
          <p:cNvPr id="6" name="object 6"/>
          <p:cNvSpPr txBox="1"/>
          <p:nvPr/>
        </p:nvSpPr>
        <p:spPr>
          <a:xfrm>
            <a:off x="993139" y="2427820"/>
            <a:ext cx="7454900" cy="353695"/>
          </a:xfrm>
          <a:prstGeom prst="rect">
            <a:avLst/>
          </a:prstGeom>
          <a:solidFill>
            <a:srgbClr val="DFDFDF"/>
          </a:solidFill>
        </p:spPr>
        <p:txBody>
          <a:bodyPr vert="horz" wrap="square" lIns="0" tIns="67945" rIns="0" bIns="0" rtlCol="0">
            <a:spAutoFit/>
          </a:bodyPr>
          <a:lstStyle/>
          <a:p>
            <a:pPr marL="245110">
              <a:lnSpc>
                <a:spcPct val="100000"/>
              </a:lnSpc>
              <a:spcBef>
                <a:spcPts val="535"/>
              </a:spcBef>
            </a:pPr>
            <a:r>
              <a:rPr sz="1400" spc="-5" dirty="0">
                <a:latin typeface="Arial MT"/>
                <a:cs typeface="Arial MT"/>
              </a:rPr>
              <a:t>&lt;uses-permission</a:t>
            </a:r>
            <a:r>
              <a:rPr sz="1400" spc="-20" dirty="0">
                <a:latin typeface="Arial MT"/>
                <a:cs typeface="Arial MT"/>
              </a:rPr>
              <a:t> </a:t>
            </a:r>
            <a:r>
              <a:rPr sz="1400" spc="-5" dirty="0">
                <a:latin typeface="Arial MT"/>
                <a:cs typeface="Arial MT"/>
              </a:rPr>
              <a:t>android:name=</a:t>
            </a:r>
            <a:r>
              <a:rPr sz="1400" b="1" spc="-5" dirty="0">
                <a:latin typeface="Arial"/>
                <a:cs typeface="Arial"/>
              </a:rPr>
              <a:t>"</a:t>
            </a:r>
            <a:r>
              <a:rPr sz="1400" spc="-5" dirty="0">
                <a:latin typeface="Arial MT"/>
                <a:cs typeface="Arial MT"/>
              </a:rPr>
              <a:t>android.permission.ACCESS_COARSE_LOCATION</a:t>
            </a:r>
            <a:r>
              <a:rPr sz="1400" b="1" spc="-5" dirty="0">
                <a:latin typeface="Arial"/>
                <a:cs typeface="Arial"/>
              </a:rPr>
              <a:t>"</a:t>
            </a:r>
            <a:r>
              <a:rPr sz="1400" spc="-5" dirty="0">
                <a:latin typeface="Arial MT"/>
                <a:cs typeface="Arial MT"/>
              </a:rPr>
              <a:t>/&gt;</a:t>
            </a:r>
            <a:endParaRPr sz="1400">
              <a:latin typeface="Arial MT"/>
              <a:cs typeface="Arial MT"/>
            </a:endParaRPr>
          </a:p>
        </p:txBody>
      </p:sp>
    </p:spTree>
    <p:extLst>
      <p:ext uri="{BB962C8B-B14F-4D97-AF65-F5344CB8AC3E}">
        <p14:creationId xmlns="" xmlns:p14="http://schemas.microsoft.com/office/powerpoint/2010/main" val="3042032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89331"/>
            <a:ext cx="5104130" cy="513715"/>
          </a:xfrm>
          <a:prstGeom prst="rect">
            <a:avLst/>
          </a:prstGeom>
        </p:spPr>
        <p:txBody>
          <a:bodyPr vert="horz" wrap="square" lIns="0" tIns="13335" rIns="0" bIns="0" rtlCol="0">
            <a:spAutoFit/>
          </a:bodyPr>
          <a:lstStyle/>
          <a:p>
            <a:pPr marL="12700">
              <a:lnSpc>
                <a:spcPct val="100000"/>
              </a:lnSpc>
              <a:spcBef>
                <a:spcPts val="105"/>
              </a:spcBef>
            </a:pPr>
            <a:r>
              <a:rPr sz="3200" spc="-5" dirty="0"/>
              <a:t>Tracking</a:t>
            </a:r>
            <a:r>
              <a:rPr sz="3200" spc="-60" dirty="0"/>
              <a:t> </a:t>
            </a:r>
            <a:r>
              <a:rPr sz="3200" dirty="0"/>
              <a:t>Service</a:t>
            </a:r>
            <a:r>
              <a:rPr sz="3200" spc="-40" dirty="0"/>
              <a:t> </a:t>
            </a:r>
            <a:r>
              <a:rPr sz="3200" dirty="0"/>
              <a:t>Changes</a:t>
            </a:r>
            <a:endParaRPr sz="3200"/>
          </a:p>
        </p:txBody>
      </p:sp>
      <p:sp>
        <p:nvSpPr>
          <p:cNvPr id="3" name="object 3"/>
          <p:cNvSpPr txBox="1"/>
          <p:nvPr/>
        </p:nvSpPr>
        <p:spPr>
          <a:xfrm>
            <a:off x="692416" y="3805631"/>
            <a:ext cx="8200390" cy="1945005"/>
          </a:xfrm>
          <a:prstGeom prst="rect">
            <a:avLst/>
          </a:prstGeom>
          <a:solidFill>
            <a:srgbClr val="DFDFDF"/>
          </a:solidFill>
        </p:spPr>
        <p:txBody>
          <a:bodyPr vert="horz" wrap="square" lIns="0" tIns="2540" rIns="0" bIns="0" rtlCol="0">
            <a:spAutoFit/>
          </a:bodyPr>
          <a:lstStyle/>
          <a:p>
            <a:pPr marL="394335" marR="2470150" indent="-247015">
              <a:lnSpc>
                <a:spcPts val="1680"/>
              </a:lnSpc>
              <a:spcBef>
                <a:spcPts val="20"/>
              </a:spcBef>
            </a:pPr>
            <a:r>
              <a:rPr sz="1400" spc="-5" dirty="0">
                <a:latin typeface="Arial MT"/>
                <a:cs typeface="Arial MT"/>
              </a:rPr>
              <a:t>PhoneStateListener</a:t>
            </a:r>
            <a:r>
              <a:rPr sz="1400" spc="-15" dirty="0">
                <a:latin typeface="Arial MT"/>
                <a:cs typeface="Arial MT"/>
              </a:rPr>
              <a:t> </a:t>
            </a:r>
            <a:r>
              <a:rPr sz="1400" spc="-5" dirty="0">
                <a:latin typeface="Arial MT"/>
                <a:cs typeface="Arial MT"/>
              </a:rPr>
              <a:t>serviceStateListener </a:t>
            </a:r>
            <a:r>
              <a:rPr sz="1400" dirty="0">
                <a:latin typeface="Arial MT"/>
                <a:cs typeface="Arial MT"/>
              </a:rPr>
              <a:t>=</a:t>
            </a:r>
            <a:r>
              <a:rPr sz="1400" spc="20" dirty="0">
                <a:latin typeface="Arial MT"/>
                <a:cs typeface="Arial MT"/>
              </a:rPr>
              <a:t> </a:t>
            </a:r>
            <a:r>
              <a:rPr sz="1400" dirty="0">
                <a:latin typeface="Arial MT"/>
                <a:cs typeface="Arial MT"/>
              </a:rPr>
              <a:t>new</a:t>
            </a:r>
            <a:r>
              <a:rPr sz="1400" spc="5" dirty="0">
                <a:latin typeface="Arial MT"/>
                <a:cs typeface="Arial MT"/>
              </a:rPr>
              <a:t> </a:t>
            </a:r>
            <a:r>
              <a:rPr sz="1400" spc="-5" dirty="0">
                <a:latin typeface="Arial MT"/>
                <a:cs typeface="Arial MT"/>
              </a:rPr>
              <a:t>PhoneStateListener()</a:t>
            </a:r>
            <a:r>
              <a:rPr sz="1400" spc="-15" dirty="0">
                <a:latin typeface="Arial MT"/>
                <a:cs typeface="Arial MT"/>
              </a:rPr>
              <a:t> </a:t>
            </a:r>
            <a:r>
              <a:rPr sz="1400" dirty="0">
                <a:latin typeface="Arial MT"/>
                <a:cs typeface="Arial MT"/>
              </a:rPr>
              <a:t>{ </a:t>
            </a:r>
            <a:r>
              <a:rPr sz="1400" spc="-375" dirty="0">
                <a:latin typeface="Arial MT"/>
                <a:cs typeface="Arial MT"/>
              </a:rPr>
              <a:t> </a:t>
            </a:r>
            <a:r>
              <a:rPr sz="1400" dirty="0">
                <a:latin typeface="Arial MT"/>
                <a:cs typeface="Arial MT"/>
              </a:rPr>
              <a:t>public</a:t>
            </a:r>
            <a:r>
              <a:rPr sz="1400" spc="-25" dirty="0">
                <a:latin typeface="Arial MT"/>
                <a:cs typeface="Arial MT"/>
              </a:rPr>
              <a:t> </a:t>
            </a:r>
            <a:r>
              <a:rPr sz="1400" spc="-5" dirty="0">
                <a:latin typeface="Arial MT"/>
                <a:cs typeface="Arial MT"/>
              </a:rPr>
              <a:t>void</a:t>
            </a:r>
            <a:r>
              <a:rPr sz="1400" spc="10" dirty="0">
                <a:latin typeface="Arial MT"/>
                <a:cs typeface="Arial MT"/>
              </a:rPr>
              <a:t> </a:t>
            </a:r>
            <a:r>
              <a:rPr sz="1400" spc="-5" dirty="0">
                <a:latin typeface="Arial MT"/>
                <a:cs typeface="Arial MT"/>
              </a:rPr>
              <a:t>onServiceStateChanged(ServiceState</a:t>
            </a:r>
            <a:r>
              <a:rPr sz="1400" spc="-40" dirty="0">
                <a:latin typeface="Arial MT"/>
                <a:cs typeface="Arial MT"/>
              </a:rPr>
              <a:t> </a:t>
            </a:r>
            <a:r>
              <a:rPr sz="1400" dirty="0">
                <a:latin typeface="Arial MT"/>
                <a:cs typeface="Arial MT"/>
              </a:rPr>
              <a:t>serviceState)</a:t>
            </a:r>
            <a:r>
              <a:rPr sz="1400" spc="-40" dirty="0">
                <a:latin typeface="Arial MT"/>
                <a:cs typeface="Arial MT"/>
              </a:rPr>
              <a:t> </a:t>
            </a:r>
            <a:r>
              <a:rPr sz="1400" dirty="0">
                <a:latin typeface="Arial MT"/>
                <a:cs typeface="Arial MT"/>
              </a:rPr>
              <a:t>{</a:t>
            </a:r>
            <a:endParaRPr sz="1400">
              <a:latin typeface="Arial MT"/>
              <a:cs typeface="Arial MT"/>
            </a:endParaRPr>
          </a:p>
          <a:p>
            <a:pPr marL="914400" marR="2322195" indent="-274955">
              <a:lnSpc>
                <a:spcPts val="1680"/>
              </a:lnSpc>
            </a:pPr>
            <a:r>
              <a:rPr sz="1400" dirty="0">
                <a:latin typeface="Arial MT"/>
                <a:cs typeface="Arial MT"/>
              </a:rPr>
              <a:t>if </a:t>
            </a:r>
            <a:r>
              <a:rPr sz="1400" spc="-5" dirty="0">
                <a:latin typeface="Arial MT"/>
                <a:cs typeface="Arial MT"/>
              </a:rPr>
              <a:t>(serviceState.getState() </a:t>
            </a:r>
            <a:r>
              <a:rPr sz="1400" dirty="0">
                <a:latin typeface="Arial MT"/>
                <a:cs typeface="Arial MT"/>
              </a:rPr>
              <a:t>== </a:t>
            </a:r>
            <a:r>
              <a:rPr sz="1400" spc="-10" dirty="0">
                <a:latin typeface="Arial MT"/>
                <a:cs typeface="Arial MT"/>
              </a:rPr>
              <a:t>ServiceState.STATE_IN_SERVICE) </a:t>
            </a:r>
            <a:r>
              <a:rPr sz="1400" dirty="0">
                <a:latin typeface="Arial MT"/>
                <a:cs typeface="Arial MT"/>
              </a:rPr>
              <a:t>{ </a:t>
            </a:r>
            <a:r>
              <a:rPr sz="1400" spc="-375" dirty="0">
                <a:latin typeface="Arial MT"/>
                <a:cs typeface="Arial MT"/>
              </a:rPr>
              <a:t> </a:t>
            </a:r>
            <a:r>
              <a:rPr sz="1400" dirty="0">
                <a:latin typeface="Arial MT"/>
                <a:cs typeface="Arial MT"/>
              </a:rPr>
              <a:t>String</a:t>
            </a:r>
            <a:r>
              <a:rPr sz="1400" spc="-30" dirty="0">
                <a:latin typeface="Arial MT"/>
                <a:cs typeface="Arial MT"/>
              </a:rPr>
              <a:t> </a:t>
            </a:r>
            <a:r>
              <a:rPr sz="1400" spc="-20" dirty="0">
                <a:latin typeface="Arial MT"/>
                <a:cs typeface="Arial MT"/>
              </a:rPr>
              <a:t>toastText </a:t>
            </a:r>
            <a:r>
              <a:rPr sz="1400" dirty="0">
                <a:latin typeface="Arial MT"/>
                <a:cs typeface="Arial MT"/>
              </a:rPr>
              <a:t>=</a:t>
            </a:r>
            <a:r>
              <a:rPr sz="1400" spc="-10" dirty="0">
                <a:latin typeface="Arial MT"/>
                <a:cs typeface="Arial MT"/>
              </a:rPr>
              <a:t> </a:t>
            </a:r>
            <a:r>
              <a:rPr sz="1400" spc="-5" dirty="0">
                <a:latin typeface="Arial MT"/>
                <a:cs typeface="Arial MT"/>
              </a:rPr>
              <a:t>serviceState.getOperatorAlphaLong();</a:t>
            </a:r>
            <a:endParaRPr sz="1400">
              <a:latin typeface="Arial MT"/>
              <a:cs typeface="Arial MT"/>
            </a:endParaRPr>
          </a:p>
          <a:p>
            <a:pPr marL="914400">
              <a:lnSpc>
                <a:spcPts val="1625"/>
              </a:lnSpc>
            </a:pPr>
            <a:r>
              <a:rPr sz="1400" spc="-15" dirty="0">
                <a:latin typeface="Arial MT"/>
                <a:cs typeface="Arial MT"/>
              </a:rPr>
              <a:t>Toast.makeText(getApplicationContext(),</a:t>
            </a:r>
            <a:r>
              <a:rPr sz="1400" spc="20" dirty="0">
                <a:latin typeface="Arial MT"/>
                <a:cs typeface="Arial MT"/>
              </a:rPr>
              <a:t> </a:t>
            </a:r>
            <a:r>
              <a:rPr sz="1400" spc="-20" dirty="0">
                <a:latin typeface="Arial MT"/>
                <a:cs typeface="Arial MT"/>
              </a:rPr>
              <a:t>toastText,</a:t>
            </a:r>
            <a:r>
              <a:rPr sz="1400" spc="-5" dirty="0">
                <a:latin typeface="Arial MT"/>
                <a:cs typeface="Arial MT"/>
              </a:rPr>
              <a:t> </a:t>
            </a:r>
            <a:r>
              <a:rPr sz="1400" spc="-15" dirty="0">
                <a:latin typeface="Arial MT"/>
                <a:cs typeface="Arial MT"/>
              </a:rPr>
              <a:t>Toast.LENGTH_SHORT);</a:t>
            </a:r>
            <a:endParaRPr sz="1400">
              <a:latin typeface="Arial MT"/>
              <a:cs typeface="Arial MT"/>
            </a:endParaRPr>
          </a:p>
          <a:p>
            <a:pPr marL="640080">
              <a:lnSpc>
                <a:spcPct val="100000"/>
              </a:lnSpc>
            </a:pPr>
            <a:r>
              <a:rPr sz="1400" dirty="0">
                <a:latin typeface="Arial MT"/>
                <a:cs typeface="Arial MT"/>
              </a:rPr>
              <a:t>}</a:t>
            </a:r>
            <a:endParaRPr sz="1400">
              <a:latin typeface="Arial MT"/>
              <a:cs typeface="Arial MT"/>
            </a:endParaRPr>
          </a:p>
          <a:p>
            <a:pPr marL="394335">
              <a:lnSpc>
                <a:spcPct val="100000"/>
              </a:lnSpc>
            </a:pPr>
            <a:r>
              <a:rPr sz="1400" dirty="0">
                <a:latin typeface="Arial MT"/>
                <a:cs typeface="Arial MT"/>
              </a:rPr>
              <a:t>}</a:t>
            </a:r>
            <a:endParaRPr sz="1400">
              <a:latin typeface="Arial MT"/>
              <a:cs typeface="Arial MT"/>
            </a:endParaRPr>
          </a:p>
          <a:p>
            <a:pPr marL="147320">
              <a:lnSpc>
                <a:spcPct val="100000"/>
              </a:lnSpc>
            </a:pPr>
            <a:r>
              <a:rPr sz="1400" spc="-5" dirty="0">
                <a:latin typeface="Arial MT"/>
                <a:cs typeface="Arial MT"/>
              </a:rPr>
              <a:t>};</a:t>
            </a:r>
            <a:endParaRPr sz="1400">
              <a:latin typeface="Arial MT"/>
              <a:cs typeface="Arial MT"/>
            </a:endParaRPr>
          </a:p>
          <a:p>
            <a:pPr marL="33020">
              <a:lnSpc>
                <a:spcPts val="1545"/>
              </a:lnSpc>
              <a:spcBef>
                <a:spcPts val="360"/>
              </a:spcBef>
            </a:pPr>
            <a:r>
              <a:rPr sz="300" dirty="0">
                <a:latin typeface="Arial MT"/>
                <a:cs typeface="Arial MT"/>
              </a:rPr>
              <a:t>te</a:t>
            </a:r>
            <a:r>
              <a:rPr sz="1400" dirty="0">
                <a:latin typeface="Arial MT"/>
                <a:cs typeface="Arial MT"/>
              </a:rPr>
              <a:t>lephon</a:t>
            </a:r>
            <a:r>
              <a:rPr sz="1400" spc="-25" dirty="0">
                <a:latin typeface="Arial MT"/>
                <a:cs typeface="Arial MT"/>
              </a:rPr>
              <a:t>y</a:t>
            </a:r>
            <a:r>
              <a:rPr sz="1400" spc="-10" dirty="0">
                <a:latin typeface="Arial MT"/>
                <a:cs typeface="Arial MT"/>
              </a:rPr>
              <a:t>M</a:t>
            </a:r>
            <a:r>
              <a:rPr sz="1400" dirty="0">
                <a:latin typeface="Arial MT"/>
                <a:cs typeface="Arial MT"/>
              </a:rPr>
              <a:t>anage</a:t>
            </a:r>
            <a:r>
              <a:rPr sz="1400" spc="-90" dirty="0">
                <a:latin typeface="Arial MT"/>
                <a:cs typeface="Arial MT"/>
              </a:rPr>
              <a:t>r</a:t>
            </a:r>
            <a:r>
              <a:rPr sz="1400" spc="-10" dirty="0">
                <a:latin typeface="Arial MT"/>
                <a:cs typeface="Arial MT"/>
              </a:rPr>
              <a:t>.</a:t>
            </a:r>
            <a:r>
              <a:rPr sz="1400" dirty="0">
                <a:latin typeface="Arial MT"/>
                <a:cs typeface="Arial MT"/>
              </a:rPr>
              <a:t>li</a:t>
            </a:r>
            <a:r>
              <a:rPr sz="1400" spc="5" dirty="0">
                <a:latin typeface="Arial MT"/>
                <a:cs typeface="Arial MT"/>
              </a:rPr>
              <a:t>s</a:t>
            </a:r>
            <a:r>
              <a:rPr sz="1400" spc="-10" dirty="0">
                <a:latin typeface="Arial MT"/>
                <a:cs typeface="Arial MT"/>
              </a:rPr>
              <a:t>t</a:t>
            </a:r>
            <a:r>
              <a:rPr sz="1400" dirty="0">
                <a:latin typeface="Arial MT"/>
                <a:cs typeface="Arial MT"/>
              </a:rPr>
              <a:t>e</a:t>
            </a:r>
            <a:r>
              <a:rPr sz="1400" spc="-15" dirty="0">
                <a:latin typeface="Arial MT"/>
                <a:cs typeface="Arial MT"/>
              </a:rPr>
              <a:t>n</a:t>
            </a:r>
            <a:r>
              <a:rPr sz="1400" dirty="0">
                <a:latin typeface="Arial MT"/>
                <a:cs typeface="Arial MT"/>
              </a:rPr>
              <a:t>(</a:t>
            </a:r>
            <a:r>
              <a:rPr sz="1400" spc="-10" dirty="0">
                <a:latin typeface="Arial MT"/>
                <a:cs typeface="Arial MT"/>
              </a:rPr>
              <a:t>s</a:t>
            </a:r>
            <a:r>
              <a:rPr sz="1400" dirty="0">
                <a:latin typeface="Arial MT"/>
                <a:cs typeface="Arial MT"/>
              </a:rPr>
              <a:t>e</a:t>
            </a:r>
            <a:r>
              <a:rPr sz="1400" spc="-15" dirty="0">
                <a:latin typeface="Arial MT"/>
                <a:cs typeface="Arial MT"/>
              </a:rPr>
              <a:t>r</a:t>
            </a:r>
            <a:r>
              <a:rPr sz="1400" spc="-20" dirty="0">
                <a:latin typeface="Arial MT"/>
                <a:cs typeface="Arial MT"/>
              </a:rPr>
              <a:t>v</a:t>
            </a:r>
            <a:r>
              <a:rPr sz="1400" dirty="0">
                <a:latin typeface="Arial MT"/>
                <a:cs typeface="Arial MT"/>
              </a:rPr>
              <a:t>iceSt</a:t>
            </a:r>
            <a:r>
              <a:rPr sz="1400" spc="-15" dirty="0">
                <a:latin typeface="Arial MT"/>
                <a:cs typeface="Arial MT"/>
              </a:rPr>
              <a:t>a</a:t>
            </a:r>
            <a:r>
              <a:rPr sz="1400" dirty="0">
                <a:latin typeface="Arial MT"/>
                <a:cs typeface="Arial MT"/>
              </a:rPr>
              <a:t>t</a:t>
            </a:r>
            <a:r>
              <a:rPr sz="1400" spc="-15" dirty="0">
                <a:latin typeface="Arial MT"/>
                <a:cs typeface="Arial MT"/>
              </a:rPr>
              <a:t>e</a:t>
            </a:r>
            <a:r>
              <a:rPr sz="1400" dirty="0">
                <a:latin typeface="Arial MT"/>
                <a:cs typeface="Arial MT"/>
              </a:rPr>
              <a:t>Li</a:t>
            </a:r>
            <a:r>
              <a:rPr sz="1400" spc="-10" dirty="0">
                <a:latin typeface="Arial MT"/>
                <a:cs typeface="Arial MT"/>
              </a:rPr>
              <a:t>s</a:t>
            </a:r>
            <a:r>
              <a:rPr sz="1400" dirty="0">
                <a:latin typeface="Arial MT"/>
                <a:cs typeface="Arial MT"/>
              </a:rPr>
              <a:t>t</a:t>
            </a:r>
            <a:r>
              <a:rPr sz="1400" spc="-15" dirty="0">
                <a:latin typeface="Arial MT"/>
                <a:cs typeface="Arial MT"/>
              </a:rPr>
              <a:t>e</a:t>
            </a:r>
            <a:r>
              <a:rPr sz="1400" dirty="0">
                <a:latin typeface="Arial MT"/>
                <a:cs typeface="Arial MT"/>
              </a:rPr>
              <a:t>n</a:t>
            </a:r>
            <a:r>
              <a:rPr sz="1400" spc="-15" dirty="0">
                <a:latin typeface="Arial MT"/>
                <a:cs typeface="Arial MT"/>
              </a:rPr>
              <a:t>e</a:t>
            </a:r>
            <a:r>
              <a:rPr sz="1400" spc="-75" dirty="0">
                <a:latin typeface="Arial MT"/>
                <a:cs typeface="Arial MT"/>
              </a:rPr>
              <a:t>r</a:t>
            </a:r>
            <a:r>
              <a:rPr sz="1400" dirty="0">
                <a:latin typeface="Arial MT"/>
                <a:cs typeface="Arial MT"/>
              </a:rPr>
              <a:t>,</a:t>
            </a:r>
            <a:r>
              <a:rPr sz="1400" spc="-40" dirty="0">
                <a:latin typeface="Arial MT"/>
                <a:cs typeface="Arial MT"/>
              </a:rPr>
              <a:t> </a:t>
            </a:r>
            <a:r>
              <a:rPr sz="1400" dirty="0">
                <a:latin typeface="Arial MT"/>
                <a:cs typeface="Arial MT"/>
              </a:rPr>
              <a:t>PhoneSta</a:t>
            </a:r>
            <a:r>
              <a:rPr sz="1400" spc="5" dirty="0">
                <a:latin typeface="Arial MT"/>
                <a:cs typeface="Arial MT"/>
              </a:rPr>
              <a:t>t</a:t>
            </a:r>
            <a:r>
              <a:rPr sz="1400" spc="-15" dirty="0">
                <a:latin typeface="Arial MT"/>
                <a:cs typeface="Arial MT"/>
              </a:rPr>
              <a:t>e</a:t>
            </a:r>
            <a:r>
              <a:rPr sz="1400" dirty="0">
                <a:latin typeface="Arial MT"/>
                <a:cs typeface="Arial MT"/>
              </a:rPr>
              <a:t>Li</a:t>
            </a:r>
            <a:r>
              <a:rPr sz="1400" spc="-10" dirty="0">
                <a:latin typeface="Arial MT"/>
                <a:cs typeface="Arial MT"/>
              </a:rPr>
              <a:t>s</a:t>
            </a:r>
            <a:r>
              <a:rPr sz="1400" dirty="0">
                <a:latin typeface="Arial MT"/>
                <a:cs typeface="Arial MT"/>
              </a:rPr>
              <a:t>t</a:t>
            </a:r>
            <a:r>
              <a:rPr sz="1400" spc="-15" dirty="0">
                <a:latin typeface="Arial MT"/>
                <a:cs typeface="Arial MT"/>
              </a:rPr>
              <a:t>e</a:t>
            </a:r>
            <a:r>
              <a:rPr sz="1400" dirty="0">
                <a:latin typeface="Arial MT"/>
                <a:cs typeface="Arial MT"/>
              </a:rPr>
              <a:t>n</a:t>
            </a:r>
            <a:r>
              <a:rPr sz="1400" spc="-15" dirty="0">
                <a:latin typeface="Arial MT"/>
                <a:cs typeface="Arial MT"/>
              </a:rPr>
              <a:t>e</a:t>
            </a:r>
            <a:r>
              <a:rPr sz="1400" spc="-85" dirty="0">
                <a:latin typeface="Arial MT"/>
                <a:cs typeface="Arial MT"/>
              </a:rPr>
              <a:t>r</a:t>
            </a:r>
            <a:r>
              <a:rPr sz="1400" dirty="0">
                <a:latin typeface="Arial MT"/>
                <a:cs typeface="Arial MT"/>
              </a:rPr>
              <a:t>.</a:t>
            </a:r>
            <a:r>
              <a:rPr sz="1400" spc="-15" dirty="0">
                <a:latin typeface="Arial MT"/>
                <a:cs typeface="Arial MT"/>
              </a:rPr>
              <a:t>L</a:t>
            </a:r>
            <a:r>
              <a:rPr sz="1400" dirty="0">
                <a:latin typeface="Arial MT"/>
                <a:cs typeface="Arial MT"/>
              </a:rPr>
              <a:t>IS</a:t>
            </a:r>
            <a:r>
              <a:rPr sz="1400" spc="-10" dirty="0">
                <a:latin typeface="Arial MT"/>
                <a:cs typeface="Arial MT"/>
              </a:rPr>
              <a:t>T</a:t>
            </a:r>
            <a:r>
              <a:rPr sz="1400" dirty="0">
                <a:latin typeface="Arial MT"/>
                <a:cs typeface="Arial MT"/>
              </a:rPr>
              <a:t>E</a:t>
            </a:r>
            <a:r>
              <a:rPr sz="1400" spc="-10" dirty="0">
                <a:latin typeface="Arial MT"/>
                <a:cs typeface="Arial MT"/>
              </a:rPr>
              <a:t>N</a:t>
            </a:r>
            <a:r>
              <a:rPr sz="1400" dirty="0">
                <a:latin typeface="Arial MT"/>
                <a:cs typeface="Arial MT"/>
              </a:rPr>
              <a:t>_SE</a:t>
            </a:r>
            <a:r>
              <a:rPr sz="1400" spc="-35" dirty="0">
                <a:latin typeface="Arial MT"/>
                <a:cs typeface="Arial MT"/>
              </a:rPr>
              <a:t>R</a:t>
            </a:r>
            <a:r>
              <a:rPr sz="1400" dirty="0">
                <a:latin typeface="Arial MT"/>
                <a:cs typeface="Arial MT"/>
              </a:rPr>
              <a:t>VI</a:t>
            </a:r>
            <a:r>
              <a:rPr sz="1400" spc="-10" dirty="0">
                <a:latin typeface="Arial MT"/>
                <a:cs typeface="Arial MT"/>
              </a:rPr>
              <a:t>C</a:t>
            </a:r>
            <a:r>
              <a:rPr sz="1400" dirty="0">
                <a:latin typeface="Arial MT"/>
                <a:cs typeface="Arial MT"/>
              </a:rPr>
              <a:t>E_S</a:t>
            </a:r>
            <a:r>
              <a:rPr sz="1400" spc="-120" dirty="0">
                <a:latin typeface="Arial MT"/>
                <a:cs typeface="Arial MT"/>
              </a:rPr>
              <a:t>T</a:t>
            </a:r>
            <a:r>
              <a:rPr sz="1400" spc="-110" dirty="0">
                <a:latin typeface="Arial MT"/>
                <a:cs typeface="Arial MT"/>
              </a:rPr>
              <a:t>A</a:t>
            </a:r>
            <a:r>
              <a:rPr sz="1400" spc="-10" dirty="0">
                <a:latin typeface="Arial MT"/>
                <a:cs typeface="Arial MT"/>
              </a:rPr>
              <a:t>T</a:t>
            </a:r>
            <a:r>
              <a:rPr sz="1400" spc="5" dirty="0">
                <a:latin typeface="Arial MT"/>
                <a:cs typeface="Arial MT"/>
              </a:rPr>
              <a:t>E</a:t>
            </a:r>
            <a:r>
              <a:rPr sz="1400" dirty="0">
                <a:latin typeface="Arial MT"/>
                <a:cs typeface="Arial MT"/>
              </a:rPr>
              <a:t>);</a:t>
            </a:r>
            <a:endParaRPr sz="1400">
              <a:latin typeface="Arial MT"/>
              <a:cs typeface="Arial MT"/>
            </a:endParaRPr>
          </a:p>
        </p:txBody>
      </p:sp>
      <p:sp>
        <p:nvSpPr>
          <p:cNvPr id="4" name="object 4"/>
          <p:cNvSpPr txBox="1"/>
          <p:nvPr/>
        </p:nvSpPr>
        <p:spPr>
          <a:xfrm>
            <a:off x="555142" y="1200403"/>
            <a:ext cx="8141334" cy="2526030"/>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dirty="0">
                <a:latin typeface="+mj-lt"/>
                <a:cs typeface="Arial MT"/>
              </a:rPr>
              <a:t>The</a:t>
            </a:r>
            <a:r>
              <a:rPr sz="2000" spc="-20" dirty="0">
                <a:latin typeface="+mj-lt"/>
                <a:cs typeface="Arial MT"/>
              </a:rPr>
              <a:t> </a:t>
            </a:r>
            <a:r>
              <a:rPr sz="2000" b="1" dirty="0">
                <a:solidFill>
                  <a:srgbClr val="C00000"/>
                </a:solidFill>
                <a:latin typeface="+mj-lt"/>
                <a:cs typeface="Arial"/>
              </a:rPr>
              <a:t>onServiceStateChanged</a:t>
            </a:r>
            <a:r>
              <a:rPr sz="2000" b="1" spc="-15" dirty="0">
                <a:solidFill>
                  <a:srgbClr val="C00000"/>
                </a:solidFill>
                <a:latin typeface="+mj-lt"/>
                <a:cs typeface="Arial"/>
              </a:rPr>
              <a:t> </a:t>
            </a:r>
            <a:r>
              <a:rPr sz="2000" dirty="0">
                <a:latin typeface="+mj-lt"/>
                <a:cs typeface="Arial MT"/>
              </a:rPr>
              <a:t>handler</a:t>
            </a:r>
            <a:r>
              <a:rPr sz="2000" spc="-30" dirty="0">
                <a:latin typeface="+mj-lt"/>
                <a:cs typeface="Arial MT"/>
              </a:rPr>
              <a:t> </a:t>
            </a:r>
            <a:r>
              <a:rPr sz="2000" dirty="0">
                <a:latin typeface="+mj-lt"/>
                <a:cs typeface="Arial MT"/>
              </a:rPr>
              <a:t>tracks</a:t>
            </a:r>
            <a:r>
              <a:rPr sz="2000" spc="-40" dirty="0">
                <a:latin typeface="+mj-lt"/>
                <a:cs typeface="Arial MT"/>
              </a:rPr>
              <a:t> </a:t>
            </a:r>
            <a:r>
              <a:rPr sz="2000" dirty="0">
                <a:latin typeface="+mj-lt"/>
                <a:cs typeface="Arial MT"/>
              </a:rPr>
              <a:t>the</a:t>
            </a:r>
            <a:r>
              <a:rPr sz="2000" spc="-15" dirty="0">
                <a:latin typeface="+mj-lt"/>
                <a:cs typeface="Arial MT"/>
              </a:rPr>
              <a:t> </a:t>
            </a:r>
            <a:r>
              <a:rPr sz="2000" dirty="0">
                <a:latin typeface="+mj-lt"/>
                <a:cs typeface="Arial MT"/>
              </a:rPr>
              <a:t>service</a:t>
            </a:r>
          </a:p>
          <a:p>
            <a:pPr marL="355600" marR="6350" indent="-342900">
              <a:lnSpc>
                <a:spcPct val="100000"/>
              </a:lnSpc>
              <a:buChar char="•"/>
              <a:tabLst>
                <a:tab pos="354965" algn="l"/>
                <a:tab pos="355600" algn="l"/>
              </a:tabLst>
            </a:pPr>
            <a:r>
              <a:rPr sz="2000" spc="5" dirty="0">
                <a:latin typeface="+mj-lt"/>
                <a:cs typeface="Arial MT"/>
              </a:rPr>
              <a:t>Use</a:t>
            </a:r>
            <a:r>
              <a:rPr sz="2000" spc="-15" dirty="0">
                <a:latin typeface="+mj-lt"/>
                <a:cs typeface="Arial MT"/>
              </a:rPr>
              <a:t> </a:t>
            </a:r>
            <a:r>
              <a:rPr sz="2000" dirty="0">
                <a:latin typeface="+mj-lt"/>
                <a:cs typeface="Arial MT"/>
              </a:rPr>
              <a:t>the</a:t>
            </a:r>
            <a:r>
              <a:rPr sz="2000" spc="-10" dirty="0">
                <a:latin typeface="+mj-lt"/>
                <a:cs typeface="Arial MT"/>
              </a:rPr>
              <a:t> </a:t>
            </a:r>
            <a:r>
              <a:rPr sz="2000" b="1" spc="-5" dirty="0">
                <a:solidFill>
                  <a:srgbClr val="C00000"/>
                </a:solidFill>
                <a:latin typeface="+mj-lt"/>
                <a:cs typeface="Arial"/>
              </a:rPr>
              <a:t>ServiceState </a:t>
            </a:r>
            <a:r>
              <a:rPr sz="2000" dirty="0">
                <a:latin typeface="+mj-lt"/>
                <a:cs typeface="Arial MT"/>
              </a:rPr>
              <a:t>parameter</a:t>
            </a:r>
            <a:r>
              <a:rPr sz="2000" spc="-50" dirty="0">
                <a:latin typeface="+mj-lt"/>
                <a:cs typeface="Arial MT"/>
              </a:rPr>
              <a:t> </a:t>
            </a:r>
            <a:r>
              <a:rPr sz="2000" dirty="0">
                <a:latin typeface="+mj-lt"/>
                <a:cs typeface="Arial MT"/>
              </a:rPr>
              <a:t>with</a:t>
            </a:r>
            <a:r>
              <a:rPr sz="2000" spc="5" dirty="0">
                <a:latin typeface="+mj-lt"/>
                <a:cs typeface="Arial MT"/>
              </a:rPr>
              <a:t> </a:t>
            </a:r>
            <a:r>
              <a:rPr sz="2000" b="1" dirty="0">
                <a:solidFill>
                  <a:srgbClr val="C00000"/>
                </a:solidFill>
                <a:latin typeface="+mj-lt"/>
                <a:cs typeface="Arial"/>
              </a:rPr>
              <a:t>getState</a:t>
            </a:r>
            <a:r>
              <a:rPr sz="2000" b="1" spc="-30" dirty="0">
                <a:solidFill>
                  <a:srgbClr val="C00000"/>
                </a:solidFill>
                <a:latin typeface="+mj-lt"/>
                <a:cs typeface="Arial"/>
              </a:rPr>
              <a:t> </a:t>
            </a:r>
            <a:r>
              <a:rPr sz="2000" dirty="0">
                <a:latin typeface="+mj-lt"/>
                <a:cs typeface="Arial MT"/>
              </a:rPr>
              <a:t>method</a:t>
            </a:r>
            <a:r>
              <a:rPr sz="2000" spc="-20" dirty="0">
                <a:latin typeface="+mj-lt"/>
                <a:cs typeface="Arial MT"/>
              </a:rPr>
              <a:t> </a:t>
            </a:r>
            <a:r>
              <a:rPr sz="2000" dirty="0">
                <a:latin typeface="+mj-lt"/>
                <a:cs typeface="Arial MT"/>
              </a:rPr>
              <a:t>to</a:t>
            </a:r>
            <a:r>
              <a:rPr sz="2000" spc="-20" dirty="0">
                <a:latin typeface="+mj-lt"/>
                <a:cs typeface="Arial MT"/>
              </a:rPr>
              <a:t> </a:t>
            </a:r>
            <a:r>
              <a:rPr sz="2000" dirty="0">
                <a:latin typeface="+mj-lt"/>
                <a:cs typeface="Arial MT"/>
              </a:rPr>
              <a:t>find</a:t>
            </a:r>
            <a:r>
              <a:rPr sz="2000" spc="-5" dirty="0">
                <a:latin typeface="+mj-lt"/>
                <a:cs typeface="Arial MT"/>
              </a:rPr>
              <a:t> </a:t>
            </a:r>
            <a:r>
              <a:rPr sz="2000" dirty="0">
                <a:latin typeface="+mj-lt"/>
                <a:cs typeface="Arial MT"/>
              </a:rPr>
              <a:t>details </a:t>
            </a:r>
            <a:r>
              <a:rPr sz="2000" spc="-540" dirty="0">
                <a:latin typeface="+mj-lt"/>
                <a:cs typeface="Arial MT"/>
              </a:rPr>
              <a:t> </a:t>
            </a:r>
            <a:r>
              <a:rPr sz="2000" dirty="0">
                <a:latin typeface="+mj-lt"/>
                <a:cs typeface="Arial MT"/>
              </a:rPr>
              <a:t>of</a:t>
            </a:r>
            <a:r>
              <a:rPr sz="2000" spc="-25" dirty="0">
                <a:latin typeface="+mj-lt"/>
                <a:cs typeface="Arial MT"/>
              </a:rPr>
              <a:t> </a:t>
            </a:r>
            <a:r>
              <a:rPr sz="2000" dirty="0">
                <a:latin typeface="+mj-lt"/>
                <a:cs typeface="Arial MT"/>
              </a:rPr>
              <a:t>the</a:t>
            </a:r>
            <a:r>
              <a:rPr sz="2000" spc="-20" dirty="0">
                <a:latin typeface="+mj-lt"/>
                <a:cs typeface="Arial MT"/>
              </a:rPr>
              <a:t> </a:t>
            </a:r>
            <a:r>
              <a:rPr sz="2000" dirty="0">
                <a:latin typeface="+mj-lt"/>
                <a:cs typeface="Arial MT"/>
              </a:rPr>
              <a:t>current</a:t>
            </a:r>
            <a:r>
              <a:rPr sz="2000" spc="-45" dirty="0">
                <a:latin typeface="+mj-lt"/>
                <a:cs typeface="Arial MT"/>
              </a:rPr>
              <a:t> </a:t>
            </a:r>
            <a:r>
              <a:rPr sz="2000" dirty="0">
                <a:latin typeface="+mj-lt"/>
                <a:cs typeface="Arial MT"/>
              </a:rPr>
              <a:t>service</a:t>
            </a:r>
            <a:r>
              <a:rPr sz="2000" spc="-15" dirty="0">
                <a:latin typeface="+mj-lt"/>
                <a:cs typeface="Arial MT"/>
              </a:rPr>
              <a:t> </a:t>
            </a:r>
            <a:r>
              <a:rPr sz="2000" dirty="0">
                <a:latin typeface="+mj-lt"/>
                <a:cs typeface="Arial MT"/>
              </a:rPr>
              <a:t>state.</a:t>
            </a:r>
          </a:p>
          <a:p>
            <a:pPr marL="469900">
              <a:lnSpc>
                <a:spcPct val="100000"/>
              </a:lnSpc>
              <a:spcBef>
                <a:spcPts val="25"/>
              </a:spcBef>
            </a:pPr>
            <a:r>
              <a:rPr sz="1600" spc="-5" dirty="0">
                <a:latin typeface="+mj-lt"/>
                <a:cs typeface="MS Gothic"/>
              </a:rPr>
              <a:t>➤</a:t>
            </a:r>
            <a:r>
              <a:rPr sz="1600" spc="-345" dirty="0">
                <a:latin typeface="+mj-lt"/>
                <a:cs typeface="MS Gothic"/>
              </a:rPr>
              <a:t> </a:t>
            </a:r>
            <a:r>
              <a:rPr sz="1600" spc="-20" dirty="0">
                <a:latin typeface="+mj-lt"/>
                <a:cs typeface="Arial MT"/>
              </a:rPr>
              <a:t>STATE_IN_SERVICE </a:t>
            </a:r>
            <a:r>
              <a:rPr sz="1600" spc="-5" dirty="0">
                <a:latin typeface="+mj-lt"/>
                <a:cs typeface="Arial MT"/>
              </a:rPr>
              <a:t>Normal</a:t>
            </a:r>
            <a:r>
              <a:rPr sz="1600" dirty="0">
                <a:latin typeface="+mj-lt"/>
                <a:cs typeface="Arial MT"/>
              </a:rPr>
              <a:t> </a:t>
            </a:r>
            <a:r>
              <a:rPr sz="1600" spc="-5" dirty="0">
                <a:latin typeface="+mj-lt"/>
                <a:cs typeface="Arial MT"/>
              </a:rPr>
              <a:t>phone</a:t>
            </a:r>
            <a:r>
              <a:rPr sz="1600" spc="15" dirty="0">
                <a:latin typeface="+mj-lt"/>
                <a:cs typeface="Arial MT"/>
              </a:rPr>
              <a:t> </a:t>
            </a:r>
            <a:r>
              <a:rPr sz="1600" spc="-5" dirty="0">
                <a:latin typeface="+mj-lt"/>
                <a:cs typeface="Arial MT"/>
              </a:rPr>
              <a:t>service</a:t>
            </a:r>
            <a:r>
              <a:rPr sz="1600" spc="-15" dirty="0">
                <a:latin typeface="+mj-lt"/>
                <a:cs typeface="Arial MT"/>
              </a:rPr>
              <a:t> </a:t>
            </a:r>
            <a:r>
              <a:rPr sz="1600" spc="-5" dirty="0">
                <a:latin typeface="+mj-lt"/>
                <a:cs typeface="Arial MT"/>
              </a:rPr>
              <a:t>is</a:t>
            </a:r>
            <a:r>
              <a:rPr sz="1600" spc="-10" dirty="0">
                <a:latin typeface="+mj-lt"/>
                <a:cs typeface="Arial MT"/>
              </a:rPr>
              <a:t> </a:t>
            </a:r>
            <a:r>
              <a:rPr sz="1600" spc="-5" dirty="0">
                <a:latin typeface="+mj-lt"/>
                <a:cs typeface="Arial MT"/>
              </a:rPr>
              <a:t>available.</a:t>
            </a:r>
            <a:endParaRPr sz="1600" dirty="0">
              <a:latin typeface="+mj-lt"/>
              <a:cs typeface="Arial MT"/>
            </a:endParaRPr>
          </a:p>
          <a:p>
            <a:pPr marL="469900">
              <a:lnSpc>
                <a:spcPct val="100000"/>
              </a:lnSpc>
              <a:spcBef>
                <a:spcPts val="5"/>
              </a:spcBef>
            </a:pPr>
            <a:r>
              <a:rPr sz="1600" spc="-5" dirty="0">
                <a:latin typeface="+mj-lt"/>
                <a:cs typeface="MS Gothic"/>
              </a:rPr>
              <a:t>➤</a:t>
            </a:r>
            <a:r>
              <a:rPr sz="1600" spc="-335" dirty="0">
                <a:latin typeface="+mj-lt"/>
                <a:cs typeface="MS Gothic"/>
              </a:rPr>
              <a:t> </a:t>
            </a:r>
            <a:r>
              <a:rPr sz="1600" spc="-25" dirty="0">
                <a:latin typeface="+mj-lt"/>
                <a:cs typeface="Arial MT"/>
              </a:rPr>
              <a:t>STATE_EMERGENCY_ONLY</a:t>
            </a:r>
            <a:r>
              <a:rPr sz="1600" dirty="0">
                <a:latin typeface="+mj-lt"/>
                <a:cs typeface="Arial MT"/>
              </a:rPr>
              <a:t> </a:t>
            </a:r>
            <a:r>
              <a:rPr sz="1600" spc="-5" dirty="0">
                <a:latin typeface="+mj-lt"/>
                <a:cs typeface="Arial MT"/>
              </a:rPr>
              <a:t>Phone</a:t>
            </a:r>
            <a:r>
              <a:rPr sz="1600" spc="10" dirty="0">
                <a:latin typeface="+mj-lt"/>
                <a:cs typeface="Arial MT"/>
              </a:rPr>
              <a:t> </a:t>
            </a:r>
            <a:r>
              <a:rPr sz="1600" spc="-5" dirty="0">
                <a:latin typeface="+mj-lt"/>
                <a:cs typeface="Arial MT"/>
              </a:rPr>
              <a:t>service</a:t>
            </a:r>
            <a:r>
              <a:rPr sz="1600" dirty="0">
                <a:latin typeface="+mj-lt"/>
                <a:cs typeface="Arial MT"/>
              </a:rPr>
              <a:t> </a:t>
            </a:r>
            <a:r>
              <a:rPr sz="1600" spc="-5" dirty="0">
                <a:latin typeface="+mj-lt"/>
                <a:cs typeface="Arial MT"/>
              </a:rPr>
              <a:t>is</a:t>
            </a:r>
            <a:r>
              <a:rPr sz="1600" spc="10" dirty="0">
                <a:latin typeface="+mj-lt"/>
                <a:cs typeface="Arial MT"/>
              </a:rPr>
              <a:t> </a:t>
            </a:r>
            <a:r>
              <a:rPr sz="1600" spc="-5" dirty="0">
                <a:latin typeface="+mj-lt"/>
                <a:cs typeface="Arial MT"/>
              </a:rPr>
              <a:t>available only</a:t>
            </a:r>
            <a:r>
              <a:rPr sz="1600" spc="10" dirty="0">
                <a:latin typeface="+mj-lt"/>
                <a:cs typeface="Arial MT"/>
              </a:rPr>
              <a:t> </a:t>
            </a:r>
            <a:r>
              <a:rPr sz="1600" spc="-5" dirty="0">
                <a:latin typeface="+mj-lt"/>
                <a:cs typeface="Arial MT"/>
              </a:rPr>
              <a:t>for</a:t>
            </a:r>
            <a:r>
              <a:rPr sz="1600" spc="30" dirty="0">
                <a:latin typeface="+mj-lt"/>
                <a:cs typeface="Arial MT"/>
              </a:rPr>
              <a:t> </a:t>
            </a:r>
            <a:r>
              <a:rPr sz="1600" spc="-5" dirty="0">
                <a:latin typeface="+mj-lt"/>
                <a:cs typeface="Arial MT"/>
              </a:rPr>
              <a:t>emergency</a:t>
            </a:r>
            <a:r>
              <a:rPr sz="1600" spc="30" dirty="0">
                <a:latin typeface="+mj-lt"/>
                <a:cs typeface="Arial MT"/>
              </a:rPr>
              <a:t> </a:t>
            </a:r>
            <a:r>
              <a:rPr sz="1600" dirty="0">
                <a:latin typeface="+mj-lt"/>
                <a:cs typeface="Arial MT"/>
              </a:rPr>
              <a:t>calls.</a:t>
            </a:r>
          </a:p>
          <a:p>
            <a:pPr marL="469900">
              <a:lnSpc>
                <a:spcPct val="100000"/>
              </a:lnSpc>
            </a:pPr>
            <a:r>
              <a:rPr sz="1600" spc="-5" dirty="0">
                <a:latin typeface="+mj-lt"/>
                <a:cs typeface="MS Gothic"/>
              </a:rPr>
              <a:t>➤</a:t>
            </a:r>
            <a:r>
              <a:rPr sz="1600" spc="-335" dirty="0">
                <a:latin typeface="+mj-lt"/>
                <a:cs typeface="MS Gothic"/>
              </a:rPr>
              <a:t> </a:t>
            </a:r>
            <a:r>
              <a:rPr sz="1600" spc="-20" dirty="0">
                <a:latin typeface="+mj-lt"/>
                <a:cs typeface="Arial MT"/>
              </a:rPr>
              <a:t>STATE_OUT_OF_SERVICE</a:t>
            </a:r>
            <a:r>
              <a:rPr sz="1600" spc="10" dirty="0">
                <a:latin typeface="+mj-lt"/>
                <a:cs typeface="Arial MT"/>
              </a:rPr>
              <a:t> </a:t>
            </a:r>
            <a:r>
              <a:rPr sz="1600" spc="-5" dirty="0">
                <a:latin typeface="+mj-lt"/>
                <a:cs typeface="Arial MT"/>
              </a:rPr>
              <a:t>No</a:t>
            </a:r>
            <a:r>
              <a:rPr sz="1600" spc="5" dirty="0">
                <a:latin typeface="+mj-lt"/>
                <a:cs typeface="Arial MT"/>
              </a:rPr>
              <a:t> </a:t>
            </a:r>
            <a:r>
              <a:rPr sz="1600" spc="-5" dirty="0">
                <a:latin typeface="+mj-lt"/>
                <a:cs typeface="Arial MT"/>
              </a:rPr>
              <a:t>cell</a:t>
            </a:r>
            <a:r>
              <a:rPr sz="1600" dirty="0">
                <a:latin typeface="+mj-lt"/>
                <a:cs typeface="Arial MT"/>
              </a:rPr>
              <a:t> </a:t>
            </a:r>
            <a:r>
              <a:rPr sz="1600" spc="-5" dirty="0">
                <a:latin typeface="+mj-lt"/>
                <a:cs typeface="Arial MT"/>
              </a:rPr>
              <a:t>phone</a:t>
            </a:r>
            <a:r>
              <a:rPr sz="1600" spc="5" dirty="0">
                <a:latin typeface="+mj-lt"/>
                <a:cs typeface="Arial MT"/>
              </a:rPr>
              <a:t> </a:t>
            </a:r>
            <a:r>
              <a:rPr sz="1600" spc="-5" dirty="0">
                <a:latin typeface="+mj-lt"/>
                <a:cs typeface="Arial MT"/>
              </a:rPr>
              <a:t>service</a:t>
            </a:r>
            <a:r>
              <a:rPr sz="1600" spc="5" dirty="0">
                <a:latin typeface="+mj-lt"/>
                <a:cs typeface="Arial MT"/>
              </a:rPr>
              <a:t> </a:t>
            </a:r>
            <a:r>
              <a:rPr sz="1600" spc="-5" dirty="0">
                <a:latin typeface="+mj-lt"/>
                <a:cs typeface="Arial MT"/>
              </a:rPr>
              <a:t>is</a:t>
            </a:r>
            <a:r>
              <a:rPr sz="1600" spc="5" dirty="0">
                <a:latin typeface="+mj-lt"/>
                <a:cs typeface="Arial MT"/>
              </a:rPr>
              <a:t> </a:t>
            </a:r>
            <a:r>
              <a:rPr sz="1600" spc="-5" dirty="0">
                <a:latin typeface="+mj-lt"/>
                <a:cs typeface="Arial MT"/>
              </a:rPr>
              <a:t>currently</a:t>
            </a:r>
            <a:r>
              <a:rPr sz="1600" spc="25" dirty="0">
                <a:latin typeface="+mj-lt"/>
                <a:cs typeface="Arial MT"/>
              </a:rPr>
              <a:t> </a:t>
            </a:r>
            <a:r>
              <a:rPr sz="1600" spc="-5" dirty="0">
                <a:latin typeface="+mj-lt"/>
                <a:cs typeface="Arial MT"/>
              </a:rPr>
              <a:t>available.</a:t>
            </a:r>
            <a:endParaRPr sz="1600" dirty="0">
              <a:latin typeface="+mj-lt"/>
              <a:cs typeface="Arial MT"/>
            </a:endParaRPr>
          </a:p>
          <a:p>
            <a:pPr marL="469900">
              <a:lnSpc>
                <a:spcPts val="1905"/>
              </a:lnSpc>
            </a:pPr>
            <a:r>
              <a:rPr sz="1600" spc="-5" dirty="0">
                <a:latin typeface="+mj-lt"/>
                <a:cs typeface="MS Gothic"/>
              </a:rPr>
              <a:t>➤</a:t>
            </a:r>
            <a:r>
              <a:rPr sz="1600" spc="-345" dirty="0">
                <a:latin typeface="+mj-lt"/>
                <a:cs typeface="MS Gothic"/>
              </a:rPr>
              <a:t> </a:t>
            </a:r>
            <a:r>
              <a:rPr sz="1600" spc="-5" dirty="0">
                <a:latin typeface="+mj-lt"/>
                <a:cs typeface="Arial MT"/>
              </a:rPr>
              <a:t>S</a:t>
            </a:r>
            <a:r>
              <a:rPr sz="1600" spc="-125" dirty="0">
                <a:latin typeface="+mj-lt"/>
                <a:cs typeface="Arial MT"/>
              </a:rPr>
              <a:t>TA</a:t>
            </a:r>
            <a:r>
              <a:rPr sz="1600" spc="-5" dirty="0">
                <a:latin typeface="+mj-lt"/>
                <a:cs typeface="Arial MT"/>
              </a:rPr>
              <a:t>TE_POW</a:t>
            </a:r>
            <a:r>
              <a:rPr sz="1600" dirty="0">
                <a:latin typeface="+mj-lt"/>
                <a:cs typeface="Arial MT"/>
              </a:rPr>
              <a:t>E</a:t>
            </a:r>
            <a:r>
              <a:rPr sz="1600" spc="-5" dirty="0">
                <a:latin typeface="+mj-lt"/>
                <a:cs typeface="Arial MT"/>
              </a:rPr>
              <a:t>R_</a:t>
            </a:r>
            <a:r>
              <a:rPr sz="1600" spc="-10" dirty="0">
                <a:latin typeface="+mj-lt"/>
                <a:cs typeface="Arial MT"/>
              </a:rPr>
              <a:t>O</a:t>
            </a:r>
            <a:r>
              <a:rPr sz="1600" spc="-5" dirty="0">
                <a:latin typeface="+mj-lt"/>
                <a:cs typeface="Arial MT"/>
              </a:rPr>
              <a:t>FF</a:t>
            </a:r>
            <a:r>
              <a:rPr sz="1600" spc="-20" dirty="0">
                <a:latin typeface="+mj-lt"/>
                <a:cs typeface="Arial MT"/>
              </a:rPr>
              <a:t> </a:t>
            </a:r>
            <a:r>
              <a:rPr sz="1600" spc="-5" dirty="0">
                <a:latin typeface="+mj-lt"/>
                <a:cs typeface="Arial MT"/>
              </a:rPr>
              <a:t>The</a:t>
            </a:r>
            <a:r>
              <a:rPr sz="1600" spc="5" dirty="0">
                <a:latin typeface="+mj-lt"/>
                <a:cs typeface="Arial MT"/>
              </a:rPr>
              <a:t> </a:t>
            </a:r>
            <a:r>
              <a:rPr sz="1600" spc="-5" dirty="0">
                <a:latin typeface="+mj-lt"/>
                <a:cs typeface="Arial MT"/>
              </a:rPr>
              <a:t>phone radio is</a:t>
            </a:r>
            <a:r>
              <a:rPr sz="1600" dirty="0">
                <a:latin typeface="+mj-lt"/>
                <a:cs typeface="Arial MT"/>
              </a:rPr>
              <a:t> </a:t>
            </a:r>
            <a:r>
              <a:rPr sz="1600" spc="-5" dirty="0">
                <a:latin typeface="+mj-lt"/>
                <a:cs typeface="Arial MT"/>
              </a:rPr>
              <a:t>turned</a:t>
            </a:r>
            <a:r>
              <a:rPr sz="1600" spc="20" dirty="0">
                <a:latin typeface="+mj-lt"/>
                <a:cs typeface="Arial MT"/>
              </a:rPr>
              <a:t> </a:t>
            </a:r>
            <a:r>
              <a:rPr sz="1600" spc="-5" dirty="0">
                <a:latin typeface="+mj-lt"/>
                <a:cs typeface="Arial MT"/>
              </a:rPr>
              <a:t>o</a:t>
            </a:r>
            <a:r>
              <a:rPr sz="1600" spc="-30" dirty="0">
                <a:latin typeface="+mj-lt"/>
                <a:cs typeface="Arial MT"/>
              </a:rPr>
              <a:t>f</a:t>
            </a:r>
            <a:r>
              <a:rPr sz="1600" spc="-5" dirty="0">
                <a:latin typeface="+mj-lt"/>
                <a:cs typeface="Arial MT"/>
              </a:rPr>
              <a:t>f</a:t>
            </a:r>
            <a:endParaRPr sz="1600" dirty="0">
              <a:latin typeface="+mj-lt"/>
              <a:cs typeface="Arial MT"/>
            </a:endParaRPr>
          </a:p>
          <a:p>
            <a:pPr marL="355600" indent="-342900">
              <a:lnSpc>
                <a:spcPts val="2385"/>
              </a:lnSpc>
              <a:buFont typeface="Arial MT"/>
              <a:buChar char="•"/>
              <a:tabLst>
                <a:tab pos="354965" algn="l"/>
                <a:tab pos="355600" algn="l"/>
              </a:tabLst>
            </a:pPr>
            <a:r>
              <a:rPr sz="2000" b="1" dirty="0">
                <a:solidFill>
                  <a:srgbClr val="C00000"/>
                </a:solidFill>
                <a:latin typeface="+mj-lt"/>
                <a:cs typeface="Arial"/>
              </a:rPr>
              <a:t>getOperator*</a:t>
            </a:r>
            <a:r>
              <a:rPr sz="2000" b="1" spc="-40" dirty="0">
                <a:solidFill>
                  <a:srgbClr val="C00000"/>
                </a:solidFill>
                <a:latin typeface="+mj-lt"/>
                <a:cs typeface="Arial"/>
              </a:rPr>
              <a:t> </a:t>
            </a:r>
            <a:r>
              <a:rPr sz="2000" dirty="0">
                <a:latin typeface="+mj-lt"/>
                <a:cs typeface="Arial MT"/>
              </a:rPr>
              <a:t>methods</a:t>
            </a:r>
            <a:r>
              <a:rPr sz="2000" spc="-35" dirty="0">
                <a:latin typeface="+mj-lt"/>
                <a:cs typeface="Arial MT"/>
              </a:rPr>
              <a:t> </a:t>
            </a:r>
            <a:r>
              <a:rPr sz="2000" dirty="0">
                <a:latin typeface="+mj-lt"/>
                <a:cs typeface="Arial MT"/>
              </a:rPr>
              <a:t>to</a:t>
            </a:r>
            <a:r>
              <a:rPr sz="2000" spc="-20" dirty="0">
                <a:latin typeface="+mj-lt"/>
                <a:cs typeface="Arial MT"/>
              </a:rPr>
              <a:t> </a:t>
            </a:r>
            <a:r>
              <a:rPr sz="2000" dirty="0">
                <a:latin typeface="+mj-lt"/>
                <a:cs typeface="Arial MT"/>
              </a:rPr>
              <a:t>retrieve</a:t>
            </a:r>
            <a:r>
              <a:rPr sz="2000" spc="-35" dirty="0">
                <a:latin typeface="+mj-lt"/>
                <a:cs typeface="Arial MT"/>
              </a:rPr>
              <a:t> </a:t>
            </a:r>
            <a:r>
              <a:rPr sz="2000" dirty="0">
                <a:latin typeface="+mj-lt"/>
                <a:cs typeface="Arial MT"/>
              </a:rPr>
              <a:t>details</a:t>
            </a:r>
            <a:r>
              <a:rPr sz="2000" spc="-15" dirty="0">
                <a:latin typeface="+mj-lt"/>
                <a:cs typeface="Arial MT"/>
              </a:rPr>
              <a:t> </a:t>
            </a:r>
            <a:r>
              <a:rPr sz="2000" dirty="0">
                <a:latin typeface="+mj-lt"/>
                <a:cs typeface="Arial MT"/>
              </a:rPr>
              <a:t>on </a:t>
            </a:r>
            <a:r>
              <a:rPr sz="2000" spc="-5" dirty="0">
                <a:latin typeface="+mj-lt"/>
                <a:cs typeface="Arial MT"/>
              </a:rPr>
              <a:t>the</a:t>
            </a:r>
            <a:r>
              <a:rPr sz="2000" spc="-10" dirty="0">
                <a:latin typeface="+mj-lt"/>
                <a:cs typeface="Arial MT"/>
              </a:rPr>
              <a:t> </a:t>
            </a:r>
            <a:r>
              <a:rPr sz="2000" dirty="0">
                <a:latin typeface="+mj-lt"/>
                <a:cs typeface="Arial MT"/>
              </a:rPr>
              <a:t>operator</a:t>
            </a:r>
            <a:r>
              <a:rPr sz="2000" spc="-50" dirty="0">
                <a:latin typeface="+mj-lt"/>
                <a:cs typeface="Arial MT"/>
              </a:rPr>
              <a:t> </a:t>
            </a:r>
            <a:r>
              <a:rPr sz="2000" dirty="0">
                <a:latin typeface="+mj-lt"/>
                <a:cs typeface="Arial MT"/>
              </a:rPr>
              <a:t>while</a:t>
            </a:r>
          </a:p>
          <a:p>
            <a:pPr marL="355600">
              <a:lnSpc>
                <a:spcPct val="100000"/>
              </a:lnSpc>
            </a:pPr>
            <a:r>
              <a:rPr sz="2000" b="1" dirty="0">
                <a:solidFill>
                  <a:srgbClr val="C00000"/>
                </a:solidFill>
                <a:latin typeface="+mj-lt"/>
                <a:cs typeface="Arial"/>
              </a:rPr>
              <a:t>getRoaming</a:t>
            </a:r>
            <a:r>
              <a:rPr sz="2000" b="1" spc="-25" dirty="0">
                <a:solidFill>
                  <a:srgbClr val="C00000"/>
                </a:solidFill>
                <a:latin typeface="+mj-lt"/>
                <a:cs typeface="Arial"/>
              </a:rPr>
              <a:t> </a:t>
            </a:r>
            <a:r>
              <a:rPr sz="2000" dirty="0">
                <a:latin typeface="+mj-lt"/>
                <a:cs typeface="Arial MT"/>
              </a:rPr>
              <a:t>tells </a:t>
            </a:r>
            <a:r>
              <a:rPr sz="2000" spc="-5" dirty="0">
                <a:latin typeface="+mj-lt"/>
                <a:cs typeface="Arial MT"/>
              </a:rPr>
              <a:t>you</a:t>
            </a:r>
            <a:r>
              <a:rPr sz="2000" dirty="0">
                <a:latin typeface="+mj-lt"/>
                <a:cs typeface="Arial MT"/>
              </a:rPr>
              <a:t> if</a:t>
            </a:r>
            <a:r>
              <a:rPr sz="2000" spc="-10" dirty="0">
                <a:latin typeface="+mj-lt"/>
                <a:cs typeface="Arial MT"/>
              </a:rPr>
              <a:t> </a:t>
            </a:r>
            <a:r>
              <a:rPr sz="2000" spc="-5" dirty="0">
                <a:latin typeface="+mj-lt"/>
                <a:cs typeface="Arial MT"/>
              </a:rPr>
              <a:t>the</a:t>
            </a:r>
            <a:r>
              <a:rPr sz="2000" spc="-15" dirty="0">
                <a:latin typeface="+mj-lt"/>
                <a:cs typeface="Arial MT"/>
              </a:rPr>
              <a:t> </a:t>
            </a:r>
            <a:r>
              <a:rPr sz="2000" dirty="0">
                <a:latin typeface="+mj-lt"/>
                <a:cs typeface="Arial MT"/>
              </a:rPr>
              <a:t>device</a:t>
            </a:r>
            <a:r>
              <a:rPr sz="2000" spc="-15" dirty="0">
                <a:latin typeface="+mj-lt"/>
                <a:cs typeface="Arial MT"/>
              </a:rPr>
              <a:t> </a:t>
            </a:r>
            <a:r>
              <a:rPr sz="2000" dirty="0">
                <a:latin typeface="+mj-lt"/>
                <a:cs typeface="Arial MT"/>
              </a:rPr>
              <a:t>is</a:t>
            </a:r>
            <a:r>
              <a:rPr sz="2000" spc="5" dirty="0">
                <a:latin typeface="+mj-lt"/>
                <a:cs typeface="Arial MT"/>
              </a:rPr>
              <a:t> </a:t>
            </a:r>
            <a:r>
              <a:rPr sz="2000" dirty="0">
                <a:latin typeface="+mj-lt"/>
                <a:cs typeface="Arial MT"/>
              </a:rPr>
              <a:t>using</a:t>
            </a:r>
            <a:r>
              <a:rPr sz="2000" spc="-15" dirty="0">
                <a:latin typeface="+mj-lt"/>
                <a:cs typeface="Arial MT"/>
              </a:rPr>
              <a:t> </a:t>
            </a:r>
            <a:r>
              <a:rPr sz="2000" dirty="0">
                <a:latin typeface="+mj-lt"/>
                <a:cs typeface="Arial MT"/>
              </a:rPr>
              <a:t>a</a:t>
            </a:r>
            <a:r>
              <a:rPr sz="2000" spc="-15" dirty="0">
                <a:latin typeface="+mj-lt"/>
                <a:cs typeface="Arial MT"/>
              </a:rPr>
              <a:t> </a:t>
            </a:r>
            <a:r>
              <a:rPr sz="2000" dirty="0">
                <a:latin typeface="+mj-lt"/>
                <a:cs typeface="Arial MT"/>
              </a:rPr>
              <a:t>roaming</a:t>
            </a:r>
            <a:r>
              <a:rPr sz="2000" spc="-25" dirty="0">
                <a:latin typeface="+mj-lt"/>
                <a:cs typeface="Arial MT"/>
              </a:rPr>
              <a:t> </a:t>
            </a:r>
            <a:r>
              <a:rPr sz="2000" dirty="0">
                <a:latin typeface="+mj-lt"/>
                <a:cs typeface="Arial MT"/>
              </a:rPr>
              <a:t>profile.</a:t>
            </a:r>
          </a:p>
        </p:txBody>
      </p:sp>
    </p:spTree>
    <p:extLst>
      <p:ext uri="{BB962C8B-B14F-4D97-AF65-F5344CB8AC3E}">
        <p14:creationId xmlns="" xmlns:p14="http://schemas.microsoft.com/office/powerpoint/2010/main" val="93885485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89331"/>
            <a:ext cx="7038975" cy="513715"/>
          </a:xfrm>
          <a:prstGeom prst="rect">
            <a:avLst/>
          </a:prstGeom>
        </p:spPr>
        <p:txBody>
          <a:bodyPr vert="horz" wrap="square" lIns="0" tIns="13335" rIns="0" bIns="0" rtlCol="0">
            <a:spAutoFit/>
          </a:bodyPr>
          <a:lstStyle/>
          <a:p>
            <a:pPr marL="12700">
              <a:lnSpc>
                <a:spcPct val="100000"/>
              </a:lnSpc>
              <a:spcBef>
                <a:spcPts val="105"/>
              </a:spcBef>
            </a:pPr>
            <a:r>
              <a:rPr sz="3200" dirty="0"/>
              <a:t>Monitoring</a:t>
            </a:r>
            <a:r>
              <a:rPr sz="3200" spc="-55" dirty="0"/>
              <a:t> </a:t>
            </a:r>
            <a:r>
              <a:rPr sz="3200" dirty="0"/>
              <a:t>Data</a:t>
            </a:r>
            <a:r>
              <a:rPr sz="3200" spc="-35" dirty="0"/>
              <a:t> </a:t>
            </a:r>
            <a:r>
              <a:rPr sz="3200" spc="-5" dirty="0"/>
              <a:t>Connection/Activity</a:t>
            </a:r>
            <a:endParaRPr sz="3200"/>
          </a:p>
        </p:txBody>
      </p:sp>
      <p:sp>
        <p:nvSpPr>
          <p:cNvPr id="3" name="object 3"/>
          <p:cNvSpPr/>
          <p:nvPr/>
        </p:nvSpPr>
        <p:spPr>
          <a:xfrm>
            <a:off x="692416" y="2131961"/>
            <a:ext cx="8200390" cy="4410075"/>
          </a:xfrm>
          <a:custGeom>
            <a:avLst/>
            <a:gdLst/>
            <a:ahLst/>
            <a:cxnLst/>
            <a:rect l="l" t="t" r="r" b="b"/>
            <a:pathLst>
              <a:path w="8200390" h="4410075">
                <a:moveTo>
                  <a:pt x="8200008" y="0"/>
                </a:moveTo>
                <a:lnTo>
                  <a:pt x="0" y="0"/>
                </a:lnTo>
                <a:lnTo>
                  <a:pt x="0" y="4409948"/>
                </a:lnTo>
                <a:lnTo>
                  <a:pt x="8200008" y="4409948"/>
                </a:lnTo>
                <a:lnTo>
                  <a:pt x="8200008" y="0"/>
                </a:lnTo>
                <a:close/>
              </a:path>
            </a:pathLst>
          </a:custGeom>
          <a:solidFill>
            <a:srgbClr val="DFDFDF"/>
          </a:solidFill>
        </p:spPr>
        <p:txBody>
          <a:bodyPr wrap="square" lIns="0" tIns="0" rIns="0" bIns="0" rtlCol="0"/>
          <a:lstStyle/>
          <a:p>
            <a:endParaRPr/>
          </a:p>
        </p:txBody>
      </p:sp>
      <p:sp>
        <p:nvSpPr>
          <p:cNvPr id="4" name="object 4"/>
          <p:cNvSpPr txBox="1"/>
          <p:nvPr/>
        </p:nvSpPr>
        <p:spPr>
          <a:xfrm>
            <a:off x="555142" y="1200403"/>
            <a:ext cx="7878445" cy="5358765"/>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2000" dirty="0">
                <a:latin typeface="+mj-lt"/>
                <a:cs typeface="Arial MT"/>
              </a:rPr>
              <a:t>Override </a:t>
            </a:r>
            <a:r>
              <a:rPr sz="2000" b="1" dirty="0">
                <a:solidFill>
                  <a:srgbClr val="C00000"/>
                </a:solidFill>
                <a:latin typeface="+mj-lt"/>
                <a:cs typeface="Arial"/>
              </a:rPr>
              <a:t>onDataActivity </a:t>
            </a:r>
            <a:r>
              <a:rPr sz="2000" dirty="0">
                <a:latin typeface="+mj-lt"/>
                <a:cs typeface="Arial MT"/>
              </a:rPr>
              <a:t>to track data transfer </a:t>
            </a:r>
            <a:r>
              <a:rPr sz="2000" spc="-20" dirty="0">
                <a:latin typeface="+mj-lt"/>
                <a:cs typeface="Arial MT"/>
              </a:rPr>
              <a:t>activity, </a:t>
            </a:r>
            <a:r>
              <a:rPr sz="2000" dirty="0">
                <a:latin typeface="+mj-lt"/>
                <a:cs typeface="Arial MT"/>
              </a:rPr>
              <a:t>and </a:t>
            </a:r>
            <a:r>
              <a:rPr sz="2000" spc="5" dirty="0">
                <a:latin typeface="+mj-lt"/>
                <a:cs typeface="Arial MT"/>
              </a:rPr>
              <a:t> </a:t>
            </a:r>
            <a:r>
              <a:rPr sz="2000" b="1" dirty="0">
                <a:solidFill>
                  <a:srgbClr val="C00000"/>
                </a:solidFill>
                <a:latin typeface="+mj-lt"/>
                <a:cs typeface="Arial"/>
              </a:rPr>
              <a:t>onDataConnectionStateChanged</a:t>
            </a:r>
            <a:r>
              <a:rPr sz="2000" b="1" spc="-30" dirty="0">
                <a:solidFill>
                  <a:srgbClr val="C00000"/>
                </a:solidFill>
                <a:latin typeface="+mj-lt"/>
                <a:cs typeface="Arial"/>
              </a:rPr>
              <a:t> </a:t>
            </a:r>
            <a:r>
              <a:rPr sz="2000" dirty="0">
                <a:latin typeface="+mj-lt"/>
                <a:cs typeface="Arial MT"/>
              </a:rPr>
              <a:t>to</a:t>
            </a:r>
            <a:r>
              <a:rPr sz="2000" spc="-20" dirty="0">
                <a:latin typeface="+mj-lt"/>
                <a:cs typeface="Arial MT"/>
              </a:rPr>
              <a:t> </a:t>
            </a:r>
            <a:r>
              <a:rPr sz="2000" dirty="0">
                <a:latin typeface="+mj-lt"/>
                <a:cs typeface="Arial MT"/>
              </a:rPr>
              <a:t>request</a:t>
            </a:r>
            <a:r>
              <a:rPr sz="2000" spc="-45" dirty="0">
                <a:latin typeface="+mj-lt"/>
                <a:cs typeface="Arial MT"/>
              </a:rPr>
              <a:t> </a:t>
            </a:r>
            <a:r>
              <a:rPr sz="2000" dirty="0">
                <a:latin typeface="+mj-lt"/>
                <a:cs typeface="Arial MT"/>
              </a:rPr>
              <a:t>notifications</a:t>
            </a:r>
            <a:r>
              <a:rPr sz="2000" spc="-10" dirty="0">
                <a:latin typeface="+mj-lt"/>
                <a:cs typeface="Arial MT"/>
              </a:rPr>
              <a:t> </a:t>
            </a:r>
            <a:r>
              <a:rPr sz="2000" dirty="0">
                <a:latin typeface="+mj-lt"/>
                <a:cs typeface="Arial MT"/>
              </a:rPr>
              <a:t>for</a:t>
            </a:r>
            <a:r>
              <a:rPr sz="2000" spc="-30" dirty="0">
                <a:latin typeface="+mj-lt"/>
                <a:cs typeface="Arial MT"/>
              </a:rPr>
              <a:t> </a:t>
            </a:r>
            <a:r>
              <a:rPr sz="2000" dirty="0">
                <a:latin typeface="+mj-lt"/>
                <a:cs typeface="Arial MT"/>
              </a:rPr>
              <a:t>data </a:t>
            </a:r>
            <a:r>
              <a:rPr sz="2000" spc="-540" dirty="0">
                <a:latin typeface="+mj-lt"/>
                <a:cs typeface="Arial MT"/>
              </a:rPr>
              <a:t> </a:t>
            </a:r>
            <a:r>
              <a:rPr sz="2000" dirty="0">
                <a:latin typeface="+mj-lt"/>
                <a:cs typeface="Arial MT"/>
              </a:rPr>
              <a:t>connection</a:t>
            </a:r>
            <a:r>
              <a:rPr sz="2000" spc="-50" dirty="0">
                <a:latin typeface="+mj-lt"/>
                <a:cs typeface="Arial MT"/>
              </a:rPr>
              <a:t> </a:t>
            </a:r>
            <a:r>
              <a:rPr sz="2000" dirty="0">
                <a:latin typeface="+mj-lt"/>
                <a:cs typeface="Arial MT"/>
              </a:rPr>
              <a:t>state</a:t>
            </a:r>
            <a:r>
              <a:rPr sz="2000" spc="-30" dirty="0">
                <a:latin typeface="+mj-lt"/>
                <a:cs typeface="Arial MT"/>
              </a:rPr>
              <a:t> </a:t>
            </a:r>
            <a:r>
              <a:rPr sz="2000" spc="5" dirty="0">
                <a:latin typeface="+mj-lt"/>
                <a:cs typeface="Arial MT"/>
              </a:rPr>
              <a:t>changes.</a:t>
            </a:r>
            <a:endParaRPr sz="2000" dirty="0">
              <a:latin typeface="+mj-lt"/>
              <a:cs typeface="Arial MT"/>
            </a:endParaRPr>
          </a:p>
          <a:p>
            <a:pPr marL="531495" marR="2228850" indent="-247015">
              <a:lnSpc>
                <a:spcPct val="100000"/>
              </a:lnSpc>
              <a:spcBef>
                <a:spcPts val="95"/>
              </a:spcBef>
            </a:pPr>
            <a:r>
              <a:rPr sz="1400" spc="-5" dirty="0">
                <a:latin typeface="Arial MT"/>
                <a:cs typeface="Arial MT"/>
              </a:rPr>
              <a:t>PhoneStateListener dataStateListener </a:t>
            </a:r>
            <a:r>
              <a:rPr sz="1400" dirty="0">
                <a:latin typeface="Arial MT"/>
                <a:cs typeface="Arial MT"/>
              </a:rPr>
              <a:t>= new </a:t>
            </a:r>
            <a:r>
              <a:rPr sz="1400" spc="-5" dirty="0">
                <a:latin typeface="Arial MT"/>
                <a:cs typeface="Arial MT"/>
              </a:rPr>
              <a:t>PhoneStateListener() </a:t>
            </a:r>
            <a:r>
              <a:rPr sz="1400" dirty="0">
                <a:latin typeface="Arial MT"/>
                <a:cs typeface="Arial MT"/>
              </a:rPr>
              <a:t>{ </a:t>
            </a:r>
            <a:r>
              <a:rPr sz="1400" spc="-375" dirty="0">
                <a:latin typeface="Arial MT"/>
                <a:cs typeface="Arial MT"/>
              </a:rPr>
              <a:t> </a:t>
            </a:r>
            <a:r>
              <a:rPr sz="1400" dirty="0">
                <a:latin typeface="Arial MT"/>
                <a:cs typeface="Arial MT"/>
              </a:rPr>
              <a:t>public</a:t>
            </a:r>
            <a:r>
              <a:rPr sz="1400" spc="-25" dirty="0">
                <a:latin typeface="Arial MT"/>
                <a:cs typeface="Arial MT"/>
              </a:rPr>
              <a:t> </a:t>
            </a:r>
            <a:r>
              <a:rPr sz="1400" spc="-5" dirty="0">
                <a:latin typeface="Arial MT"/>
                <a:cs typeface="Arial MT"/>
              </a:rPr>
              <a:t>void</a:t>
            </a:r>
            <a:r>
              <a:rPr sz="1400" dirty="0">
                <a:latin typeface="Arial MT"/>
                <a:cs typeface="Arial MT"/>
              </a:rPr>
              <a:t> </a:t>
            </a:r>
            <a:r>
              <a:rPr sz="1400" spc="-5" dirty="0">
                <a:latin typeface="Arial MT"/>
                <a:cs typeface="Arial MT"/>
              </a:rPr>
              <a:t>onDataActivity(int</a:t>
            </a:r>
            <a:r>
              <a:rPr sz="1400" spc="-25" dirty="0">
                <a:latin typeface="Arial MT"/>
                <a:cs typeface="Arial MT"/>
              </a:rPr>
              <a:t> </a:t>
            </a:r>
            <a:r>
              <a:rPr sz="1400" dirty="0">
                <a:latin typeface="Arial MT"/>
                <a:cs typeface="Arial MT"/>
              </a:rPr>
              <a:t>direction)</a:t>
            </a:r>
            <a:r>
              <a:rPr sz="1400" spc="-45" dirty="0">
                <a:latin typeface="Arial MT"/>
                <a:cs typeface="Arial MT"/>
              </a:rPr>
              <a:t> </a:t>
            </a:r>
            <a:r>
              <a:rPr sz="1400" dirty="0">
                <a:latin typeface="Arial MT"/>
                <a:cs typeface="Arial MT"/>
              </a:rPr>
              <a:t>{</a:t>
            </a:r>
          </a:p>
          <a:p>
            <a:pPr marL="827405">
              <a:lnSpc>
                <a:spcPct val="100000"/>
              </a:lnSpc>
            </a:pPr>
            <a:r>
              <a:rPr sz="1400" spc="-5" dirty="0">
                <a:latin typeface="Arial MT"/>
                <a:cs typeface="Arial MT"/>
              </a:rPr>
              <a:t>switch</a:t>
            </a:r>
            <a:r>
              <a:rPr sz="1400" spc="-50" dirty="0">
                <a:latin typeface="Arial MT"/>
                <a:cs typeface="Arial MT"/>
              </a:rPr>
              <a:t> </a:t>
            </a:r>
            <a:r>
              <a:rPr sz="1400" dirty="0">
                <a:latin typeface="Arial MT"/>
                <a:cs typeface="Arial MT"/>
              </a:rPr>
              <a:t>(direction)</a:t>
            </a:r>
            <a:r>
              <a:rPr sz="1400" spc="-70" dirty="0">
                <a:latin typeface="Arial MT"/>
                <a:cs typeface="Arial MT"/>
              </a:rPr>
              <a:t> </a:t>
            </a:r>
            <a:r>
              <a:rPr sz="1400" dirty="0">
                <a:latin typeface="Arial MT"/>
                <a:cs typeface="Arial MT"/>
              </a:rPr>
              <a:t>{</a:t>
            </a:r>
          </a:p>
          <a:p>
            <a:pPr marL="1051560" marR="2212975">
              <a:lnSpc>
                <a:spcPct val="100000"/>
              </a:lnSpc>
            </a:pPr>
            <a:r>
              <a:rPr sz="1400" dirty="0">
                <a:latin typeface="Arial MT"/>
                <a:cs typeface="Arial MT"/>
              </a:rPr>
              <a:t>case</a:t>
            </a:r>
            <a:r>
              <a:rPr sz="1400" spc="20" dirty="0">
                <a:latin typeface="Arial MT"/>
                <a:cs typeface="Arial MT"/>
              </a:rPr>
              <a:t> </a:t>
            </a:r>
            <a:r>
              <a:rPr sz="1400" spc="-20" dirty="0">
                <a:latin typeface="Arial MT"/>
                <a:cs typeface="Arial MT"/>
              </a:rPr>
              <a:t>TelephonyManager.DATA_ACTIVITY_IN</a:t>
            </a:r>
            <a:r>
              <a:rPr sz="1400" spc="30" dirty="0">
                <a:latin typeface="Arial MT"/>
                <a:cs typeface="Arial MT"/>
              </a:rPr>
              <a:t> </a:t>
            </a:r>
            <a:r>
              <a:rPr sz="1400" dirty="0">
                <a:latin typeface="Arial MT"/>
                <a:cs typeface="Arial MT"/>
              </a:rPr>
              <a:t>:</a:t>
            </a:r>
            <a:r>
              <a:rPr sz="1400" spc="75" dirty="0">
                <a:latin typeface="Arial MT"/>
                <a:cs typeface="Arial MT"/>
              </a:rPr>
              <a:t> </a:t>
            </a:r>
            <a:r>
              <a:rPr sz="1400" dirty="0">
                <a:latin typeface="Arial MT"/>
                <a:cs typeface="Arial MT"/>
              </a:rPr>
              <a:t>break; </a:t>
            </a:r>
            <a:r>
              <a:rPr sz="1400" spc="5" dirty="0">
                <a:latin typeface="Arial MT"/>
                <a:cs typeface="Arial MT"/>
              </a:rPr>
              <a:t> </a:t>
            </a:r>
            <a:r>
              <a:rPr sz="1400" dirty="0">
                <a:latin typeface="Arial MT"/>
                <a:cs typeface="Arial MT"/>
              </a:rPr>
              <a:t>case </a:t>
            </a:r>
            <a:r>
              <a:rPr sz="1400" spc="-20" dirty="0">
                <a:latin typeface="Arial MT"/>
                <a:cs typeface="Arial MT"/>
              </a:rPr>
              <a:t>TelephonyManager.DATA_ACTIVITY_OUT </a:t>
            </a:r>
            <a:r>
              <a:rPr sz="1400" dirty="0">
                <a:latin typeface="Arial MT"/>
                <a:cs typeface="Arial MT"/>
              </a:rPr>
              <a:t>: break; </a:t>
            </a:r>
            <a:r>
              <a:rPr sz="1400" spc="5" dirty="0">
                <a:latin typeface="Arial MT"/>
                <a:cs typeface="Arial MT"/>
              </a:rPr>
              <a:t> </a:t>
            </a:r>
            <a:r>
              <a:rPr sz="1400" dirty="0">
                <a:latin typeface="Arial MT"/>
                <a:cs typeface="Arial MT"/>
              </a:rPr>
              <a:t>case</a:t>
            </a:r>
            <a:r>
              <a:rPr sz="1400" spc="-75" dirty="0">
                <a:latin typeface="Arial MT"/>
                <a:cs typeface="Arial MT"/>
              </a:rPr>
              <a:t> </a:t>
            </a:r>
            <a:r>
              <a:rPr sz="1400" spc="-15" dirty="0">
                <a:latin typeface="Arial MT"/>
                <a:cs typeface="Arial MT"/>
              </a:rPr>
              <a:t>TelephonyManager.DATA_ACTIVITY_INOUT</a:t>
            </a:r>
            <a:r>
              <a:rPr sz="1400" spc="-80" dirty="0">
                <a:latin typeface="Arial MT"/>
                <a:cs typeface="Arial MT"/>
              </a:rPr>
              <a:t> </a:t>
            </a:r>
            <a:r>
              <a:rPr sz="1400" dirty="0">
                <a:latin typeface="Arial MT"/>
                <a:cs typeface="Arial MT"/>
              </a:rPr>
              <a:t>:</a:t>
            </a:r>
            <a:r>
              <a:rPr sz="1400" spc="-30" dirty="0">
                <a:latin typeface="Arial MT"/>
                <a:cs typeface="Arial MT"/>
              </a:rPr>
              <a:t> </a:t>
            </a:r>
            <a:r>
              <a:rPr sz="1400" dirty="0">
                <a:latin typeface="Arial MT"/>
                <a:cs typeface="Arial MT"/>
              </a:rPr>
              <a:t>break; </a:t>
            </a:r>
            <a:r>
              <a:rPr sz="1400" spc="-370" dirty="0">
                <a:latin typeface="Arial MT"/>
                <a:cs typeface="Arial MT"/>
              </a:rPr>
              <a:t> </a:t>
            </a:r>
            <a:r>
              <a:rPr sz="1400" dirty="0">
                <a:latin typeface="Arial MT"/>
                <a:cs typeface="Arial MT"/>
              </a:rPr>
              <a:t>case</a:t>
            </a:r>
            <a:r>
              <a:rPr sz="1400" spc="-75" dirty="0">
                <a:latin typeface="Arial MT"/>
                <a:cs typeface="Arial MT"/>
              </a:rPr>
              <a:t> </a:t>
            </a:r>
            <a:r>
              <a:rPr sz="1400" spc="-15" dirty="0">
                <a:latin typeface="Arial MT"/>
                <a:cs typeface="Arial MT"/>
              </a:rPr>
              <a:t>TelephonyManager.DATA_ACTIVITY_NONE</a:t>
            </a:r>
            <a:r>
              <a:rPr sz="1400" spc="-50" dirty="0">
                <a:latin typeface="Arial MT"/>
                <a:cs typeface="Arial MT"/>
              </a:rPr>
              <a:t> </a:t>
            </a:r>
            <a:r>
              <a:rPr sz="1400" dirty="0">
                <a:latin typeface="Arial MT"/>
                <a:cs typeface="Arial MT"/>
              </a:rPr>
              <a:t>:</a:t>
            </a:r>
            <a:r>
              <a:rPr sz="1400" spc="-25" dirty="0">
                <a:latin typeface="Arial MT"/>
                <a:cs typeface="Arial MT"/>
              </a:rPr>
              <a:t> </a:t>
            </a:r>
            <a:r>
              <a:rPr sz="1400" dirty="0">
                <a:latin typeface="Arial MT"/>
                <a:cs typeface="Arial MT"/>
              </a:rPr>
              <a:t>break;</a:t>
            </a:r>
          </a:p>
          <a:p>
            <a:pPr marL="827405">
              <a:lnSpc>
                <a:spcPct val="100000"/>
              </a:lnSpc>
              <a:spcBef>
                <a:spcPts val="5"/>
              </a:spcBef>
            </a:pPr>
            <a:r>
              <a:rPr sz="1400" dirty="0">
                <a:latin typeface="Arial MT"/>
                <a:cs typeface="Arial MT"/>
              </a:rPr>
              <a:t>}</a:t>
            </a:r>
          </a:p>
          <a:p>
            <a:pPr marL="531495">
              <a:lnSpc>
                <a:spcPct val="100000"/>
              </a:lnSpc>
            </a:pPr>
            <a:r>
              <a:rPr sz="1400" dirty="0">
                <a:latin typeface="Arial MT"/>
                <a:cs typeface="Arial MT"/>
              </a:rPr>
              <a:t>}</a:t>
            </a:r>
          </a:p>
          <a:p>
            <a:pPr marL="827405" marR="3001645" indent="-295910">
              <a:lnSpc>
                <a:spcPct val="100000"/>
              </a:lnSpc>
            </a:pPr>
            <a:r>
              <a:rPr sz="1400" dirty="0">
                <a:latin typeface="Arial MT"/>
                <a:cs typeface="Arial MT"/>
              </a:rPr>
              <a:t>public </a:t>
            </a:r>
            <a:r>
              <a:rPr sz="1400" spc="-5" dirty="0">
                <a:latin typeface="Arial MT"/>
                <a:cs typeface="Arial MT"/>
              </a:rPr>
              <a:t>void onDataConnectionStateChanged(int </a:t>
            </a:r>
            <a:r>
              <a:rPr sz="1400" dirty="0">
                <a:latin typeface="Arial MT"/>
                <a:cs typeface="Arial MT"/>
              </a:rPr>
              <a:t>state) { </a:t>
            </a:r>
            <a:r>
              <a:rPr sz="1400" spc="-380" dirty="0">
                <a:latin typeface="Arial MT"/>
                <a:cs typeface="Arial MT"/>
              </a:rPr>
              <a:t> </a:t>
            </a:r>
            <a:r>
              <a:rPr sz="1400" spc="-5" dirty="0">
                <a:latin typeface="Arial MT"/>
                <a:cs typeface="Arial MT"/>
              </a:rPr>
              <a:t>switch</a:t>
            </a:r>
            <a:r>
              <a:rPr sz="1400" spc="-30" dirty="0">
                <a:latin typeface="Arial MT"/>
                <a:cs typeface="Arial MT"/>
              </a:rPr>
              <a:t> </a:t>
            </a:r>
            <a:r>
              <a:rPr sz="1400" dirty="0">
                <a:latin typeface="Arial MT"/>
                <a:cs typeface="Arial MT"/>
              </a:rPr>
              <a:t>(state)</a:t>
            </a:r>
            <a:r>
              <a:rPr sz="1400" spc="-45" dirty="0">
                <a:latin typeface="Arial MT"/>
                <a:cs typeface="Arial MT"/>
              </a:rPr>
              <a:t> </a:t>
            </a:r>
            <a:r>
              <a:rPr sz="1400" dirty="0">
                <a:latin typeface="Arial MT"/>
                <a:cs typeface="Arial MT"/>
              </a:rPr>
              <a:t>{</a:t>
            </a:r>
          </a:p>
          <a:p>
            <a:pPr marL="1051560" marR="2237740">
              <a:lnSpc>
                <a:spcPct val="100000"/>
              </a:lnSpc>
            </a:pPr>
            <a:r>
              <a:rPr sz="1400" dirty="0">
                <a:latin typeface="Arial MT"/>
                <a:cs typeface="Arial MT"/>
              </a:rPr>
              <a:t>case </a:t>
            </a:r>
            <a:r>
              <a:rPr sz="1400" spc="-20" dirty="0">
                <a:latin typeface="Arial MT"/>
                <a:cs typeface="Arial MT"/>
              </a:rPr>
              <a:t>TelephonyManager.DATA_CONNECTED </a:t>
            </a:r>
            <a:r>
              <a:rPr sz="1400" dirty="0">
                <a:latin typeface="Arial MT"/>
                <a:cs typeface="Arial MT"/>
              </a:rPr>
              <a:t>: break; </a:t>
            </a:r>
            <a:r>
              <a:rPr sz="1400" spc="5" dirty="0">
                <a:latin typeface="Arial MT"/>
                <a:cs typeface="Arial MT"/>
              </a:rPr>
              <a:t> </a:t>
            </a:r>
            <a:r>
              <a:rPr sz="1400" dirty="0">
                <a:latin typeface="Arial MT"/>
                <a:cs typeface="Arial MT"/>
              </a:rPr>
              <a:t>case </a:t>
            </a:r>
            <a:r>
              <a:rPr sz="1400" spc="-20" dirty="0">
                <a:latin typeface="Arial MT"/>
                <a:cs typeface="Arial MT"/>
              </a:rPr>
              <a:t>TelephonyManager.DATA_CONNECTING </a:t>
            </a:r>
            <a:r>
              <a:rPr sz="1400" dirty="0">
                <a:latin typeface="Arial MT"/>
                <a:cs typeface="Arial MT"/>
              </a:rPr>
              <a:t>: break; </a:t>
            </a:r>
            <a:r>
              <a:rPr sz="1400" spc="5" dirty="0">
                <a:latin typeface="Arial MT"/>
                <a:cs typeface="Arial MT"/>
              </a:rPr>
              <a:t> </a:t>
            </a:r>
            <a:r>
              <a:rPr sz="1400" dirty="0">
                <a:latin typeface="Arial MT"/>
                <a:cs typeface="Arial MT"/>
              </a:rPr>
              <a:t>case</a:t>
            </a:r>
            <a:r>
              <a:rPr sz="1400" spc="-35" dirty="0">
                <a:latin typeface="Arial MT"/>
                <a:cs typeface="Arial MT"/>
              </a:rPr>
              <a:t> </a:t>
            </a:r>
            <a:r>
              <a:rPr sz="1400" spc="-20" dirty="0">
                <a:latin typeface="Arial MT"/>
                <a:cs typeface="Arial MT"/>
              </a:rPr>
              <a:t>TelephonyManager.DATA_DISCONNECTED</a:t>
            </a:r>
            <a:r>
              <a:rPr sz="1400" spc="5" dirty="0">
                <a:latin typeface="Arial MT"/>
                <a:cs typeface="Arial MT"/>
              </a:rPr>
              <a:t> </a:t>
            </a:r>
            <a:r>
              <a:rPr sz="1400" dirty="0">
                <a:latin typeface="Arial MT"/>
                <a:cs typeface="Arial MT"/>
              </a:rPr>
              <a:t>:</a:t>
            </a:r>
            <a:r>
              <a:rPr sz="1400" spc="25" dirty="0">
                <a:latin typeface="Arial MT"/>
                <a:cs typeface="Arial MT"/>
              </a:rPr>
              <a:t> </a:t>
            </a:r>
            <a:r>
              <a:rPr sz="1400" dirty="0">
                <a:latin typeface="Arial MT"/>
                <a:cs typeface="Arial MT"/>
              </a:rPr>
              <a:t>break; </a:t>
            </a:r>
            <a:r>
              <a:rPr sz="1400" spc="-375" dirty="0">
                <a:latin typeface="Arial MT"/>
                <a:cs typeface="Arial MT"/>
              </a:rPr>
              <a:t> </a:t>
            </a:r>
            <a:r>
              <a:rPr sz="1400" dirty="0">
                <a:latin typeface="Arial MT"/>
                <a:cs typeface="Arial MT"/>
              </a:rPr>
              <a:t>case</a:t>
            </a:r>
            <a:r>
              <a:rPr sz="1400" spc="-55" dirty="0">
                <a:latin typeface="Arial MT"/>
                <a:cs typeface="Arial MT"/>
              </a:rPr>
              <a:t> </a:t>
            </a:r>
            <a:r>
              <a:rPr sz="1400" spc="-20" dirty="0">
                <a:latin typeface="Arial MT"/>
                <a:cs typeface="Arial MT"/>
              </a:rPr>
              <a:t>TelephonyManager.DATA_SUSPENDED</a:t>
            </a:r>
            <a:r>
              <a:rPr sz="1400" spc="-5" dirty="0">
                <a:latin typeface="Arial MT"/>
                <a:cs typeface="Arial MT"/>
              </a:rPr>
              <a:t> </a:t>
            </a:r>
            <a:r>
              <a:rPr sz="1400" dirty="0">
                <a:latin typeface="Arial MT"/>
                <a:cs typeface="Arial MT"/>
              </a:rPr>
              <a:t>: break;</a:t>
            </a:r>
          </a:p>
          <a:p>
            <a:pPr marL="827405">
              <a:lnSpc>
                <a:spcPct val="100000"/>
              </a:lnSpc>
            </a:pPr>
            <a:r>
              <a:rPr sz="1400" dirty="0">
                <a:latin typeface="Arial MT"/>
                <a:cs typeface="Arial MT"/>
              </a:rPr>
              <a:t>}</a:t>
            </a:r>
          </a:p>
          <a:p>
            <a:pPr marL="531495">
              <a:lnSpc>
                <a:spcPct val="100000"/>
              </a:lnSpc>
            </a:pPr>
            <a:r>
              <a:rPr sz="1400" dirty="0">
                <a:latin typeface="Arial MT"/>
                <a:cs typeface="Arial MT"/>
              </a:rPr>
              <a:t>}</a:t>
            </a:r>
          </a:p>
          <a:p>
            <a:pPr marL="285115">
              <a:lnSpc>
                <a:spcPct val="100000"/>
              </a:lnSpc>
            </a:pPr>
            <a:r>
              <a:rPr sz="1400" spc="-5" dirty="0">
                <a:latin typeface="Arial MT"/>
                <a:cs typeface="Arial MT"/>
              </a:rPr>
              <a:t>};</a:t>
            </a:r>
            <a:endParaRPr sz="1400" dirty="0">
              <a:latin typeface="Arial MT"/>
              <a:cs typeface="Arial MT"/>
            </a:endParaRPr>
          </a:p>
          <a:p>
            <a:pPr marL="137160">
              <a:lnSpc>
                <a:spcPct val="100000"/>
              </a:lnSpc>
              <a:spcBef>
                <a:spcPts val="1085"/>
              </a:spcBef>
            </a:pPr>
            <a:r>
              <a:rPr sz="1400" spc="-10" dirty="0">
                <a:latin typeface="Arial MT"/>
                <a:cs typeface="Arial MT"/>
              </a:rPr>
              <a:t>telephonyManager.listen(dataStateListener,</a:t>
            </a:r>
            <a:r>
              <a:rPr sz="1400" spc="-20" dirty="0">
                <a:latin typeface="Arial MT"/>
                <a:cs typeface="Arial MT"/>
              </a:rPr>
              <a:t> </a:t>
            </a:r>
            <a:r>
              <a:rPr sz="1400" spc="-10" dirty="0">
                <a:latin typeface="Arial MT"/>
                <a:cs typeface="Arial MT"/>
              </a:rPr>
              <a:t>PhoneStateListener.LISTEN_DATA_ACTIVITY</a:t>
            </a:r>
            <a:r>
              <a:rPr sz="1400" spc="-35" dirty="0">
                <a:latin typeface="Arial MT"/>
                <a:cs typeface="Arial MT"/>
              </a:rPr>
              <a:t> </a:t>
            </a:r>
            <a:r>
              <a:rPr sz="1400" dirty="0">
                <a:latin typeface="Arial MT"/>
                <a:cs typeface="Arial MT"/>
              </a:rPr>
              <a:t>|</a:t>
            </a:r>
          </a:p>
          <a:p>
            <a:pPr marL="2880360">
              <a:lnSpc>
                <a:spcPct val="100000"/>
              </a:lnSpc>
            </a:pPr>
            <a:r>
              <a:rPr sz="1400" spc="-15" dirty="0">
                <a:latin typeface="Arial MT"/>
                <a:cs typeface="Arial MT"/>
              </a:rPr>
              <a:t>PhoneStateListener.LISTEN_DATA_CONNECTION_STATE);</a:t>
            </a:r>
            <a:endParaRPr sz="1400" dirty="0">
              <a:latin typeface="Arial MT"/>
              <a:cs typeface="Arial MT"/>
            </a:endParaRPr>
          </a:p>
        </p:txBody>
      </p:sp>
    </p:spTree>
    <p:extLst>
      <p:ext uri="{BB962C8B-B14F-4D97-AF65-F5344CB8AC3E}">
        <p14:creationId xmlns="" xmlns:p14="http://schemas.microsoft.com/office/powerpoint/2010/main" val="405078734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SMS</a:t>
            </a:r>
          </a:p>
        </p:txBody>
      </p:sp>
      <p:sp>
        <p:nvSpPr>
          <p:cNvPr id="3" name="Content Placeholder 2"/>
          <p:cNvSpPr>
            <a:spLocks noGrp="1"/>
          </p:cNvSpPr>
          <p:nvPr>
            <p:ph idx="1"/>
          </p:nvPr>
        </p:nvSpPr>
        <p:spPr>
          <a:xfrm>
            <a:off x="323528" y="1425634"/>
            <a:ext cx="8064896" cy="5171718"/>
          </a:xfrm>
        </p:spPr>
        <p:txBody>
          <a:bodyPr>
            <a:normAutofit fontScale="92500"/>
          </a:bodyPr>
          <a:lstStyle/>
          <a:p>
            <a:pPr marL="355600" indent="-342900">
              <a:spcBef>
                <a:spcPts val="760"/>
              </a:spcBef>
              <a:tabLst>
                <a:tab pos="354965" algn="l"/>
                <a:tab pos="355600" algn="l"/>
              </a:tabLst>
            </a:pPr>
            <a:r>
              <a:rPr lang="en-US" spc="-5" dirty="0">
                <a:latin typeface="+mj-lt"/>
                <a:cs typeface="Arial MT"/>
              </a:rPr>
              <a:t>SMS</a:t>
            </a:r>
            <a:r>
              <a:rPr lang="en-US" spc="10" dirty="0">
                <a:latin typeface="+mj-lt"/>
                <a:cs typeface="Arial MT"/>
              </a:rPr>
              <a:t> </a:t>
            </a:r>
            <a:r>
              <a:rPr lang="en-US" spc="-5" dirty="0">
                <a:latin typeface="+mj-lt"/>
                <a:cs typeface="Arial MT"/>
              </a:rPr>
              <a:t>sends</a:t>
            </a:r>
            <a:r>
              <a:rPr lang="en-US" spc="20" dirty="0">
                <a:latin typeface="+mj-lt"/>
                <a:cs typeface="Arial MT"/>
              </a:rPr>
              <a:t> </a:t>
            </a:r>
            <a:r>
              <a:rPr lang="en-US" spc="-5" dirty="0">
                <a:latin typeface="+mj-lt"/>
                <a:cs typeface="Arial MT"/>
              </a:rPr>
              <a:t>short</a:t>
            </a:r>
            <a:r>
              <a:rPr lang="en-US" spc="10" dirty="0">
                <a:latin typeface="+mj-lt"/>
                <a:cs typeface="Arial MT"/>
              </a:rPr>
              <a:t> </a:t>
            </a:r>
            <a:r>
              <a:rPr lang="en-US" spc="-5" dirty="0">
                <a:latin typeface="+mj-lt"/>
                <a:cs typeface="Arial MT"/>
              </a:rPr>
              <a:t>text</a:t>
            </a:r>
            <a:r>
              <a:rPr lang="en-US" spc="15" dirty="0">
                <a:latin typeface="+mj-lt"/>
                <a:cs typeface="Arial MT"/>
              </a:rPr>
              <a:t> </a:t>
            </a:r>
            <a:r>
              <a:rPr lang="en-US" spc="-5" dirty="0">
                <a:latin typeface="+mj-lt"/>
                <a:cs typeface="Arial MT"/>
              </a:rPr>
              <a:t>messages</a:t>
            </a:r>
            <a:r>
              <a:rPr lang="en-US" spc="10" dirty="0">
                <a:latin typeface="+mj-lt"/>
                <a:cs typeface="Arial MT"/>
              </a:rPr>
              <a:t> </a:t>
            </a:r>
            <a:r>
              <a:rPr lang="en-US" spc="-5" dirty="0">
                <a:latin typeface="+mj-lt"/>
                <a:cs typeface="Arial MT"/>
              </a:rPr>
              <a:t>between</a:t>
            </a:r>
            <a:r>
              <a:rPr lang="en-US" spc="15" dirty="0">
                <a:latin typeface="+mj-lt"/>
                <a:cs typeface="Arial MT"/>
              </a:rPr>
              <a:t> </a:t>
            </a:r>
            <a:r>
              <a:rPr lang="en-US" spc="-5" dirty="0">
                <a:latin typeface="+mj-lt"/>
                <a:cs typeface="Arial MT"/>
              </a:rPr>
              <a:t>mobile</a:t>
            </a:r>
            <a:r>
              <a:rPr lang="en-US" spc="20" dirty="0">
                <a:latin typeface="+mj-lt"/>
                <a:cs typeface="Arial MT"/>
              </a:rPr>
              <a:t> </a:t>
            </a:r>
            <a:r>
              <a:rPr lang="en-US" spc="-5" dirty="0">
                <a:latin typeface="+mj-lt"/>
                <a:cs typeface="Arial MT"/>
              </a:rPr>
              <a:t>phones.</a:t>
            </a:r>
            <a:endParaRPr lang="en-US" dirty="0">
              <a:latin typeface="+mj-lt"/>
              <a:cs typeface="Arial MT"/>
            </a:endParaRPr>
          </a:p>
          <a:p>
            <a:pPr marL="469265">
              <a:lnSpc>
                <a:spcPct val="100000"/>
              </a:lnSpc>
              <a:spcBef>
                <a:spcPts val="660"/>
              </a:spcBef>
            </a:pPr>
            <a:r>
              <a:rPr lang="en-US" spc="-5" dirty="0">
                <a:latin typeface="+mj-lt"/>
                <a:cs typeface="MS Gothic"/>
              </a:rPr>
              <a:t>➤</a:t>
            </a:r>
            <a:r>
              <a:rPr lang="en-US" spc="-550" dirty="0">
                <a:latin typeface="+mj-lt"/>
                <a:cs typeface="MS Gothic"/>
              </a:rPr>
              <a:t> </a:t>
            </a:r>
            <a:r>
              <a:rPr lang="en-US" dirty="0">
                <a:latin typeface="+mj-lt"/>
                <a:cs typeface="Arial MT"/>
              </a:rPr>
              <a:t>Supports</a:t>
            </a:r>
            <a:r>
              <a:rPr lang="en-US" spc="-30" dirty="0">
                <a:latin typeface="+mj-lt"/>
                <a:cs typeface="Arial MT"/>
              </a:rPr>
              <a:t> </a:t>
            </a:r>
            <a:r>
              <a:rPr lang="en-US" dirty="0">
                <a:latin typeface="+mj-lt"/>
                <a:cs typeface="Arial MT"/>
              </a:rPr>
              <a:t>sending</a:t>
            </a:r>
            <a:r>
              <a:rPr lang="en-US" spc="-15" dirty="0">
                <a:latin typeface="+mj-lt"/>
                <a:cs typeface="Arial MT"/>
              </a:rPr>
              <a:t> </a:t>
            </a:r>
            <a:r>
              <a:rPr lang="en-US" dirty="0">
                <a:latin typeface="+mj-lt"/>
                <a:cs typeface="Arial MT"/>
              </a:rPr>
              <a:t>both</a:t>
            </a:r>
            <a:r>
              <a:rPr lang="en-US" spc="-15" dirty="0">
                <a:latin typeface="+mj-lt"/>
                <a:cs typeface="Arial MT"/>
              </a:rPr>
              <a:t> </a:t>
            </a:r>
            <a:r>
              <a:rPr lang="en-US" spc="-5" dirty="0">
                <a:latin typeface="+mj-lt"/>
                <a:cs typeface="Arial MT"/>
              </a:rPr>
              <a:t>text</a:t>
            </a:r>
            <a:r>
              <a:rPr lang="en-US" spc="-20" dirty="0">
                <a:latin typeface="+mj-lt"/>
                <a:cs typeface="Arial MT"/>
              </a:rPr>
              <a:t> </a:t>
            </a:r>
            <a:r>
              <a:rPr lang="en-US" dirty="0">
                <a:latin typeface="+mj-lt"/>
                <a:cs typeface="Arial MT"/>
              </a:rPr>
              <a:t>messages</a:t>
            </a:r>
            <a:r>
              <a:rPr lang="en-US" spc="-40" dirty="0">
                <a:latin typeface="+mj-lt"/>
                <a:cs typeface="Arial MT"/>
              </a:rPr>
              <a:t> </a:t>
            </a:r>
            <a:r>
              <a:rPr lang="en-US" dirty="0">
                <a:latin typeface="+mj-lt"/>
                <a:cs typeface="Arial MT"/>
              </a:rPr>
              <a:t>and</a:t>
            </a:r>
            <a:r>
              <a:rPr lang="en-US" spc="-15" dirty="0">
                <a:latin typeface="+mj-lt"/>
                <a:cs typeface="Arial MT"/>
              </a:rPr>
              <a:t> </a:t>
            </a:r>
            <a:r>
              <a:rPr lang="en-US" dirty="0">
                <a:latin typeface="+mj-lt"/>
                <a:cs typeface="Arial MT"/>
              </a:rPr>
              <a:t>data</a:t>
            </a:r>
            <a:r>
              <a:rPr lang="en-US" spc="-15" dirty="0">
                <a:latin typeface="+mj-lt"/>
                <a:cs typeface="Arial MT"/>
              </a:rPr>
              <a:t> </a:t>
            </a:r>
            <a:r>
              <a:rPr lang="en-US" dirty="0">
                <a:latin typeface="+mj-lt"/>
                <a:cs typeface="Arial MT"/>
              </a:rPr>
              <a:t>messages</a:t>
            </a:r>
          </a:p>
          <a:p>
            <a:pPr marL="354965" marR="5080" indent="-342900">
              <a:spcBef>
                <a:spcPts val="1140"/>
              </a:spcBef>
              <a:tabLst>
                <a:tab pos="354965" algn="l"/>
                <a:tab pos="355600" algn="l"/>
              </a:tabLst>
            </a:pPr>
            <a:r>
              <a:rPr lang="en-US" spc="-10" dirty="0">
                <a:latin typeface="+mj-lt"/>
                <a:cs typeface="Arial MT"/>
              </a:rPr>
              <a:t>MMS</a:t>
            </a:r>
            <a:r>
              <a:rPr lang="en-US" spc="20" dirty="0">
                <a:latin typeface="+mj-lt"/>
                <a:cs typeface="Arial MT"/>
              </a:rPr>
              <a:t> </a:t>
            </a:r>
            <a:r>
              <a:rPr lang="en-US" spc="-5" dirty="0">
                <a:latin typeface="+mj-lt"/>
                <a:cs typeface="Arial MT"/>
              </a:rPr>
              <a:t>(multimedia</a:t>
            </a:r>
            <a:r>
              <a:rPr lang="en-US" spc="25" dirty="0">
                <a:latin typeface="+mj-lt"/>
                <a:cs typeface="Arial MT"/>
              </a:rPr>
              <a:t> </a:t>
            </a:r>
            <a:r>
              <a:rPr lang="en-US" spc="-5" dirty="0">
                <a:latin typeface="+mj-lt"/>
                <a:cs typeface="Arial MT"/>
              </a:rPr>
              <a:t>messaging</a:t>
            </a:r>
            <a:r>
              <a:rPr lang="en-US" spc="15" dirty="0">
                <a:latin typeface="+mj-lt"/>
                <a:cs typeface="Arial MT"/>
              </a:rPr>
              <a:t> </a:t>
            </a:r>
            <a:r>
              <a:rPr lang="en-US" spc="-5" dirty="0">
                <a:latin typeface="+mj-lt"/>
                <a:cs typeface="Arial MT"/>
              </a:rPr>
              <a:t>service)</a:t>
            </a:r>
            <a:r>
              <a:rPr lang="en-US" dirty="0">
                <a:latin typeface="+mj-lt"/>
                <a:cs typeface="Arial MT"/>
              </a:rPr>
              <a:t> </a:t>
            </a:r>
            <a:r>
              <a:rPr lang="en-US" spc="-5" dirty="0">
                <a:latin typeface="+mj-lt"/>
                <a:cs typeface="Arial MT"/>
              </a:rPr>
              <a:t>messages</a:t>
            </a:r>
            <a:r>
              <a:rPr lang="en-US" spc="20" dirty="0">
                <a:latin typeface="+mj-lt"/>
                <a:cs typeface="Arial MT"/>
              </a:rPr>
              <a:t> </a:t>
            </a:r>
            <a:r>
              <a:rPr lang="en-US" spc="-5" dirty="0">
                <a:latin typeface="+mj-lt"/>
                <a:cs typeface="Arial MT"/>
              </a:rPr>
              <a:t>have </a:t>
            </a:r>
            <a:r>
              <a:rPr lang="en-US" dirty="0">
                <a:latin typeface="+mj-lt"/>
                <a:cs typeface="Arial MT"/>
              </a:rPr>
              <a:t> </a:t>
            </a:r>
            <a:r>
              <a:rPr lang="en-US" spc="-5" dirty="0">
                <a:latin typeface="+mj-lt"/>
                <a:cs typeface="Arial MT"/>
              </a:rPr>
              <a:t>allowed</a:t>
            </a:r>
            <a:r>
              <a:rPr lang="en-US" dirty="0">
                <a:latin typeface="+mj-lt"/>
                <a:cs typeface="Arial MT"/>
              </a:rPr>
              <a:t> </a:t>
            </a:r>
            <a:r>
              <a:rPr lang="en-US" spc="-5" dirty="0">
                <a:latin typeface="+mj-lt"/>
                <a:cs typeface="Arial MT"/>
              </a:rPr>
              <a:t>users</a:t>
            </a:r>
            <a:r>
              <a:rPr lang="en-US" spc="25" dirty="0">
                <a:latin typeface="+mj-lt"/>
                <a:cs typeface="Arial MT"/>
              </a:rPr>
              <a:t> </a:t>
            </a:r>
            <a:r>
              <a:rPr lang="en-US" spc="-5" dirty="0">
                <a:latin typeface="+mj-lt"/>
                <a:cs typeface="Arial MT"/>
              </a:rPr>
              <a:t>to</a:t>
            </a:r>
            <a:r>
              <a:rPr lang="en-US" dirty="0">
                <a:latin typeface="+mj-lt"/>
                <a:cs typeface="Arial MT"/>
              </a:rPr>
              <a:t> </a:t>
            </a:r>
            <a:r>
              <a:rPr lang="en-US" spc="-5" dirty="0">
                <a:latin typeface="+mj-lt"/>
                <a:cs typeface="Arial MT"/>
              </a:rPr>
              <a:t>send</a:t>
            </a:r>
            <a:r>
              <a:rPr lang="en-US" spc="15" dirty="0">
                <a:latin typeface="+mj-lt"/>
                <a:cs typeface="Arial MT"/>
              </a:rPr>
              <a:t> </a:t>
            </a:r>
            <a:r>
              <a:rPr lang="en-US" spc="-5" dirty="0">
                <a:latin typeface="+mj-lt"/>
                <a:cs typeface="Arial MT"/>
              </a:rPr>
              <a:t>and</a:t>
            </a:r>
            <a:r>
              <a:rPr lang="en-US" spc="10" dirty="0">
                <a:latin typeface="+mj-lt"/>
                <a:cs typeface="Arial MT"/>
              </a:rPr>
              <a:t> </a:t>
            </a:r>
            <a:r>
              <a:rPr lang="en-US" spc="-5" dirty="0">
                <a:latin typeface="+mj-lt"/>
                <a:cs typeface="Arial MT"/>
              </a:rPr>
              <a:t>receive</a:t>
            </a:r>
            <a:r>
              <a:rPr lang="en-US" spc="15" dirty="0">
                <a:latin typeface="+mj-lt"/>
                <a:cs typeface="Arial MT"/>
              </a:rPr>
              <a:t> </a:t>
            </a:r>
            <a:r>
              <a:rPr lang="en-US" spc="-5" dirty="0">
                <a:latin typeface="+mj-lt"/>
                <a:cs typeface="Arial MT"/>
              </a:rPr>
              <a:t>messages</a:t>
            </a:r>
            <a:r>
              <a:rPr lang="en-US" spc="20" dirty="0">
                <a:latin typeface="+mj-lt"/>
                <a:cs typeface="Arial MT"/>
              </a:rPr>
              <a:t> </a:t>
            </a:r>
            <a:r>
              <a:rPr lang="en-US" spc="-5" dirty="0">
                <a:latin typeface="+mj-lt"/>
                <a:cs typeface="Arial MT"/>
              </a:rPr>
              <a:t>that</a:t>
            </a:r>
            <a:r>
              <a:rPr lang="en-US" dirty="0">
                <a:latin typeface="+mj-lt"/>
                <a:cs typeface="Arial MT"/>
              </a:rPr>
              <a:t> </a:t>
            </a:r>
            <a:r>
              <a:rPr lang="en-US" spc="-5" dirty="0">
                <a:latin typeface="+mj-lt"/>
                <a:cs typeface="Arial MT"/>
              </a:rPr>
              <a:t>include </a:t>
            </a:r>
            <a:r>
              <a:rPr lang="en-US" dirty="0">
                <a:latin typeface="+mj-lt"/>
                <a:cs typeface="Arial MT"/>
              </a:rPr>
              <a:t> </a:t>
            </a:r>
            <a:r>
              <a:rPr lang="en-US" spc="-5" dirty="0">
                <a:latin typeface="+mj-lt"/>
                <a:cs typeface="Arial MT"/>
              </a:rPr>
              <a:t>multimedia</a:t>
            </a:r>
            <a:r>
              <a:rPr lang="en-US" spc="40" dirty="0">
                <a:latin typeface="+mj-lt"/>
                <a:cs typeface="Arial MT"/>
              </a:rPr>
              <a:t> </a:t>
            </a:r>
            <a:r>
              <a:rPr lang="en-US" spc="-5" dirty="0">
                <a:latin typeface="+mj-lt"/>
                <a:cs typeface="Arial MT"/>
              </a:rPr>
              <a:t>attachments</a:t>
            </a:r>
            <a:r>
              <a:rPr lang="en-US" spc="25" dirty="0">
                <a:latin typeface="+mj-lt"/>
                <a:cs typeface="Arial MT"/>
              </a:rPr>
              <a:t> </a:t>
            </a:r>
            <a:r>
              <a:rPr lang="en-US" spc="-5" dirty="0">
                <a:latin typeface="+mj-lt"/>
                <a:cs typeface="Arial MT"/>
              </a:rPr>
              <a:t>such</a:t>
            </a:r>
            <a:r>
              <a:rPr lang="en-US" dirty="0">
                <a:latin typeface="+mj-lt"/>
                <a:cs typeface="Arial MT"/>
              </a:rPr>
              <a:t> </a:t>
            </a:r>
            <a:r>
              <a:rPr lang="en-US" spc="-5" dirty="0">
                <a:latin typeface="+mj-lt"/>
                <a:cs typeface="Arial MT"/>
              </a:rPr>
              <a:t>as</a:t>
            </a:r>
            <a:r>
              <a:rPr lang="en-US" spc="15" dirty="0">
                <a:latin typeface="+mj-lt"/>
                <a:cs typeface="Arial MT"/>
              </a:rPr>
              <a:t> </a:t>
            </a:r>
            <a:r>
              <a:rPr lang="en-US" spc="-5" dirty="0">
                <a:latin typeface="+mj-lt"/>
                <a:cs typeface="Arial MT"/>
              </a:rPr>
              <a:t>photos,</a:t>
            </a:r>
            <a:r>
              <a:rPr lang="en-US" spc="10" dirty="0">
                <a:latin typeface="+mj-lt"/>
                <a:cs typeface="Arial MT"/>
              </a:rPr>
              <a:t> </a:t>
            </a:r>
            <a:r>
              <a:rPr lang="en-US" spc="-5" dirty="0">
                <a:latin typeface="+mj-lt"/>
                <a:cs typeface="Arial MT"/>
              </a:rPr>
              <a:t>videos,</a:t>
            </a:r>
            <a:r>
              <a:rPr lang="en-US" spc="10" dirty="0">
                <a:latin typeface="+mj-lt"/>
                <a:cs typeface="Arial MT"/>
              </a:rPr>
              <a:t> </a:t>
            </a:r>
            <a:r>
              <a:rPr lang="en-US" spc="-5" dirty="0">
                <a:latin typeface="+mj-lt"/>
                <a:cs typeface="Arial MT"/>
              </a:rPr>
              <a:t>and</a:t>
            </a:r>
            <a:r>
              <a:rPr lang="en-US" spc="70" dirty="0">
                <a:latin typeface="+mj-lt"/>
                <a:cs typeface="Arial MT"/>
              </a:rPr>
              <a:t> </a:t>
            </a:r>
            <a:r>
              <a:rPr lang="en-US" spc="-5" dirty="0">
                <a:latin typeface="+mj-lt"/>
                <a:cs typeface="Arial MT"/>
              </a:rPr>
              <a:t>audio.</a:t>
            </a:r>
            <a:endParaRPr lang="en-US" dirty="0">
              <a:latin typeface="+mj-lt"/>
              <a:cs typeface="Arial MT"/>
            </a:endParaRPr>
          </a:p>
          <a:p>
            <a:pPr marL="354965" marR="102870" indent="-342900">
              <a:spcBef>
                <a:spcPts val="1200"/>
              </a:spcBef>
              <a:tabLst>
                <a:tab pos="354965" algn="l"/>
                <a:tab pos="355600" algn="l"/>
              </a:tabLst>
            </a:pPr>
            <a:r>
              <a:rPr lang="en-US" spc="-5" dirty="0">
                <a:latin typeface="+mj-lt"/>
                <a:cs typeface="Arial MT"/>
              </a:rPr>
              <a:t>Using</a:t>
            </a:r>
            <a:r>
              <a:rPr lang="en-US" dirty="0">
                <a:latin typeface="+mj-lt"/>
                <a:cs typeface="Arial MT"/>
              </a:rPr>
              <a:t> </a:t>
            </a:r>
            <a:r>
              <a:rPr lang="en-US" spc="-5" dirty="0">
                <a:latin typeface="+mj-lt"/>
                <a:cs typeface="Arial MT"/>
              </a:rPr>
              <a:t>the</a:t>
            </a:r>
            <a:r>
              <a:rPr lang="en-US" spc="20" dirty="0">
                <a:latin typeface="+mj-lt"/>
                <a:cs typeface="Arial MT"/>
              </a:rPr>
              <a:t> </a:t>
            </a:r>
            <a:r>
              <a:rPr lang="en-US" b="1" spc="-5" dirty="0" err="1">
                <a:solidFill>
                  <a:srgbClr val="C00000"/>
                </a:solidFill>
                <a:latin typeface="+mj-lt"/>
                <a:cs typeface="Arial"/>
              </a:rPr>
              <a:t>SMSManager</a:t>
            </a:r>
            <a:r>
              <a:rPr lang="en-US" spc="-5" dirty="0">
                <a:latin typeface="+mj-lt"/>
                <a:cs typeface="Arial MT"/>
              </a:rPr>
              <a:t>,</a:t>
            </a:r>
            <a:r>
              <a:rPr lang="en-US" spc="40" dirty="0">
                <a:latin typeface="+mj-lt"/>
                <a:cs typeface="Arial MT"/>
              </a:rPr>
              <a:t> </a:t>
            </a:r>
            <a:r>
              <a:rPr lang="en-US" spc="-5" dirty="0">
                <a:latin typeface="+mj-lt"/>
                <a:cs typeface="Arial MT"/>
              </a:rPr>
              <a:t>you</a:t>
            </a:r>
            <a:r>
              <a:rPr lang="en-US" spc="15" dirty="0">
                <a:latin typeface="+mj-lt"/>
                <a:cs typeface="Arial MT"/>
              </a:rPr>
              <a:t> </a:t>
            </a:r>
            <a:r>
              <a:rPr lang="en-US" spc="-5" dirty="0">
                <a:latin typeface="+mj-lt"/>
                <a:cs typeface="Arial MT"/>
              </a:rPr>
              <a:t>can</a:t>
            </a:r>
            <a:r>
              <a:rPr lang="en-US" dirty="0">
                <a:latin typeface="+mj-lt"/>
                <a:cs typeface="Arial MT"/>
              </a:rPr>
              <a:t> </a:t>
            </a:r>
            <a:r>
              <a:rPr lang="en-US" spc="-5" dirty="0">
                <a:latin typeface="+mj-lt"/>
                <a:cs typeface="Arial MT"/>
              </a:rPr>
              <a:t>replace</a:t>
            </a:r>
            <a:r>
              <a:rPr lang="en-US" dirty="0">
                <a:latin typeface="+mj-lt"/>
                <a:cs typeface="Arial MT"/>
              </a:rPr>
              <a:t> </a:t>
            </a:r>
            <a:r>
              <a:rPr lang="en-US" spc="-5" dirty="0">
                <a:latin typeface="+mj-lt"/>
                <a:cs typeface="Arial MT"/>
              </a:rPr>
              <a:t>the</a:t>
            </a:r>
            <a:r>
              <a:rPr lang="en-US" dirty="0">
                <a:latin typeface="+mj-lt"/>
                <a:cs typeface="Arial MT"/>
              </a:rPr>
              <a:t> </a:t>
            </a:r>
            <a:r>
              <a:rPr lang="en-US" spc="-5" dirty="0">
                <a:latin typeface="+mj-lt"/>
                <a:cs typeface="Arial MT"/>
              </a:rPr>
              <a:t>native</a:t>
            </a:r>
            <a:r>
              <a:rPr lang="en-US" spc="10" dirty="0">
                <a:latin typeface="+mj-lt"/>
                <a:cs typeface="Arial MT"/>
              </a:rPr>
              <a:t> </a:t>
            </a:r>
            <a:r>
              <a:rPr lang="en-US" spc="-5" dirty="0">
                <a:latin typeface="+mj-lt"/>
                <a:cs typeface="Arial MT"/>
              </a:rPr>
              <a:t>SMS </a:t>
            </a:r>
            <a:r>
              <a:rPr lang="en-US" dirty="0">
                <a:latin typeface="+mj-lt"/>
                <a:cs typeface="Arial MT"/>
              </a:rPr>
              <a:t> application</a:t>
            </a:r>
            <a:r>
              <a:rPr lang="en-US" spc="-10" dirty="0">
                <a:latin typeface="+mj-lt"/>
                <a:cs typeface="Arial MT"/>
              </a:rPr>
              <a:t> </a:t>
            </a:r>
            <a:r>
              <a:rPr lang="en-US" spc="-5" dirty="0">
                <a:latin typeface="+mj-lt"/>
                <a:cs typeface="Arial MT"/>
              </a:rPr>
              <a:t>to</a:t>
            </a:r>
            <a:r>
              <a:rPr lang="en-US" dirty="0">
                <a:latin typeface="+mj-lt"/>
                <a:cs typeface="Arial MT"/>
              </a:rPr>
              <a:t> send </a:t>
            </a:r>
            <a:r>
              <a:rPr lang="en-US" spc="-5" dirty="0">
                <a:latin typeface="+mj-lt"/>
                <a:cs typeface="Arial MT"/>
              </a:rPr>
              <a:t>text</a:t>
            </a:r>
            <a:r>
              <a:rPr lang="en-US" spc="10" dirty="0">
                <a:latin typeface="+mj-lt"/>
                <a:cs typeface="Arial MT"/>
              </a:rPr>
              <a:t> </a:t>
            </a:r>
            <a:r>
              <a:rPr lang="en-US" spc="-5" dirty="0">
                <a:latin typeface="+mj-lt"/>
                <a:cs typeface="Arial MT"/>
              </a:rPr>
              <a:t>messages,</a:t>
            </a:r>
            <a:r>
              <a:rPr lang="en-US" spc="15" dirty="0">
                <a:latin typeface="+mj-lt"/>
                <a:cs typeface="Arial MT"/>
              </a:rPr>
              <a:t> </a:t>
            </a:r>
            <a:r>
              <a:rPr lang="en-US" dirty="0">
                <a:latin typeface="+mj-lt"/>
                <a:cs typeface="Arial MT"/>
              </a:rPr>
              <a:t>react </a:t>
            </a:r>
            <a:r>
              <a:rPr lang="en-US" spc="-5" dirty="0">
                <a:latin typeface="+mj-lt"/>
                <a:cs typeface="Arial MT"/>
              </a:rPr>
              <a:t>to</a:t>
            </a:r>
            <a:r>
              <a:rPr lang="en-US" dirty="0">
                <a:latin typeface="+mj-lt"/>
                <a:cs typeface="Arial MT"/>
              </a:rPr>
              <a:t> </a:t>
            </a:r>
            <a:r>
              <a:rPr lang="en-US" spc="-5" dirty="0">
                <a:latin typeface="+mj-lt"/>
                <a:cs typeface="Arial MT"/>
              </a:rPr>
              <a:t>incoming</a:t>
            </a:r>
            <a:r>
              <a:rPr lang="en-US" spc="20" dirty="0">
                <a:latin typeface="+mj-lt"/>
                <a:cs typeface="Arial MT"/>
              </a:rPr>
              <a:t> </a:t>
            </a:r>
            <a:r>
              <a:rPr lang="en-US" spc="-5" dirty="0">
                <a:latin typeface="+mj-lt"/>
                <a:cs typeface="Arial MT"/>
              </a:rPr>
              <a:t>texts, </a:t>
            </a:r>
            <a:r>
              <a:rPr lang="en-US" spc="-600" dirty="0">
                <a:latin typeface="+mj-lt"/>
                <a:cs typeface="Arial MT"/>
              </a:rPr>
              <a:t> </a:t>
            </a:r>
            <a:r>
              <a:rPr lang="en-US" spc="-5" dirty="0">
                <a:latin typeface="+mj-lt"/>
                <a:cs typeface="Arial MT"/>
              </a:rPr>
              <a:t>or</a:t>
            </a:r>
            <a:r>
              <a:rPr lang="en-US" spc="10" dirty="0">
                <a:latin typeface="+mj-lt"/>
                <a:cs typeface="Arial MT"/>
              </a:rPr>
              <a:t> </a:t>
            </a:r>
            <a:r>
              <a:rPr lang="en-US" spc="-5" dirty="0">
                <a:latin typeface="+mj-lt"/>
                <a:cs typeface="Arial MT"/>
              </a:rPr>
              <a:t>use</a:t>
            </a:r>
            <a:r>
              <a:rPr lang="en-US" spc="-10" dirty="0">
                <a:latin typeface="+mj-lt"/>
                <a:cs typeface="Arial MT"/>
              </a:rPr>
              <a:t> </a:t>
            </a:r>
            <a:r>
              <a:rPr lang="en-US" spc="-5" dirty="0">
                <a:latin typeface="+mj-lt"/>
                <a:cs typeface="Arial MT"/>
              </a:rPr>
              <a:t>SMS</a:t>
            </a:r>
            <a:r>
              <a:rPr lang="en-US" dirty="0">
                <a:latin typeface="+mj-lt"/>
                <a:cs typeface="Arial MT"/>
              </a:rPr>
              <a:t> </a:t>
            </a:r>
            <a:r>
              <a:rPr lang="en-US" spc="-5" dirty="0">
                <a:latin typeface="+mj-lt"/>
                <a:cs typeface="Arial MT"/>
              </a:rPr>
              <a:t>as</a:t>
            </a:r>
            <a:r>
              <a:rPr lang="en-US" spc="5" dirty="0">
                <a:latin typeface="+mj-lt"/>
                <a:cs typeface="Arial MT"/>
              </a:rPr>
              <a:t> </a:t>
            </a:r>
            <a:r>
              <a:rPr lang="en-US" spc="-5" dirty="0">
                <a:latin typeface="+mj-lt"/>
                <a:cs typeface="Arial MT"/>
              </a:rPr>
              <a:t>a data</a:t>
            </a:r>
            <a:r>
              <a:rPr lang="en-US" spc="10" dirty="0">
                <a:latin typeface="+mj-lt"/>
                <a:cs typeface="Arial MT"/>
              </a:rPr>
              <a:t> </a:t>
            </a:r>
            <a:r>
              <a:rPr lang="en-US" spc="-5" dirty="0">
                <a:latin typeface="+mj-lt"/>
                <a:cs typeface="Arial MT"/>
              </a:rPr>
              <a:t>transport</a:t>
            </a:r>
            <a:r>
              <a:rPr lang="en-US" spc="15" dirty="0">
                <a:latin typeface="+mj-lt"/>
                <a:cs typeface="Arial MT"/>
              </a:rPr>
              <a:t> </a:t>
            </a:r>
            <a:r>
              <a:rPr lang="en-US" spc="-20" dirty="0">
                <a:latin typeface="+mj-lt"/>
                <a:cs typeface="Arial MT"/>
              </a:rPr>
              <a:t>layer.</a:t>
            </a:r>
            <a:endParaRPr lang="en-US" dirty="0">
              <a:latin typeface="+mj-lt"/>
              <a:cs typeface="Arial MT"/>
            </a:endParaRPr>
          </a:p>
          <a:p>
            <a:pPr marL="354965" marR="422275" indent="-342900">
              <a:spcBef>
                <a:spcPts val="1205"/>
              </a:spcBef>
              <a:tabLst>
                <a:tab pos="354965" algn="l"/>
                <a:tab pos="355600" algn="l"/>
              </a:tabLst>
            </a:pPr>
            <a:r>
              <a:rPr lang="en-US" spc="-5" dirty="0">
                <a:latin typeface="+mj-lt"/>
                <a:cs typeface="Arial MT"/>
              </a:rPr>
              <a:t>Use</a:t>
            </a:r>
            <a:r>
              <a:rPr lang="en-US" spc="5" dirty="0">
                <a:latin typeface="+mj-lt"/>
                <a:cs typeface="Arial MT"/>
              </a:rPr>
              <a:t> </a:t>
            </a:r>
            <a:r>
              <a:rPr lang="en-US" spc="-5" dirty="0">
                <a:latin typeface="+mj-lt"/>
                <a:cs typeface="Arial MT"/>
              </a:rPr>
              <a:t>the</a:t>
            </a:r>
            <a:r>
              <a:rPr lang="en-US" spc="15" dirty="0">
                <a:latin typeface="+mj-lt"/>
                <a:cs typeface="Arial MT"/>
              </a:rPr>
              <a:t> </a:t>
            </a:r>
            <a:r>
              <a:rPr lang="en-US" b="1" spc="-10" dirty="0">
                <a:solidFill>
                  <a:srgbClr val="C00000"/>
                </a:solidFill>
                <a:latin typeface="+mj-lt"/>
                <a:cs typeface="Arial"/>
              </a:rPr>
              <a:t>SEND</a:t>
            </a:r>
            <a:r>
              <a:rPr lang="en-US" b="1" spc="15" dirty="0">
                <a:solidFill>
                  <a:srgbClr val="C00000"/>
                </a:solidFill>
                <a:latin typeface="+mj-lt"/>
                <a:cs typeface="Arial"/>
              </a:rPr>
              <a:t> </a:t>
            </a:r>
            <a:r>
              <a:rPr lang="en-US" spc="-5" dirty="0">
                <a:latin typeface="+mj-lt"/>
                <a:cs typeface="Arial MT"/>
              </a:rPr>
              <a:t>and</a:t>
            </a:r>
            <a:r>
              <a:rPr lang="en-US" spc="5" dirty="0">
                <a:latin typeface="+mj-lt"/>
                <a:cs typeface="Arial MT"/>
              </a:rPr>
              <a:t> </a:t>
            </a:r>
            <a:r>
              <a:rPr lang="en-US" b="1" spc="-10" dirty="0">
                <a:solidFill>
                  <a:srgbClr val="C00000"/>
                </a:solidFill>
                <a:latin typeface="+mj-lt"/>
                <a:cs typeface="Arial"/>
              </a:rPr>
              <a:t>SEND_TO</a:t>
            </a:r>
            <a:r>
              <a:rPr lang="en-US" b="1" spc="10" dirty="0">
                <a:solidFill>
                  <a:srgbClr val="C00000"/>
                </a:solidFill>
                <a:latin typeface="+mj-lt"/>
                <a:cs typeface="Arial"/>
              </a:rPr>
              <a:t> </a:t>
            </a:r>
            <a:r>
              <a:rPr lang="en-US" spc="-5" dirty="0">
                <a:latin typeface="+mj-lt"/>
                <a:cs typeface="Arial MT"/>
              </a:rPr>
              <a:t>actions</a:t>
            </a:r>
            <a:r>
              <a:rPr lang="en-US" spc="10" dirty="0">
                <a:latin typeface="+mj-lt"/>
                <a:cs typeface="Arial MT"/>
              </a:rPr>
              <a:t> </a:t>
            </a:r>
            <a:r>
              <a:rPr lang="en-US" spc="-5" dirty="0">
                <a:latin typeface="+mj-lt"/>
                <a:cs typeface="Arial MT"/>
              </a:rPr>
              <a:t>in Intents</a:t>
            </a:r>
            <a:r>
              <a:rPr lang="en-US" spc="20" dirty="0">
                <a:latin typeface="+mj-lt"/>
                <a:cs typeface="Arial MT"/>
              </a:rPr>
              <a:t> </a:t>
            </a:r>
            <a:r>
              <a:rPr lang="en-US" spc="-5" dirty="0">
                <a:latin typeface="+mj-lt"/>
                <a:cs typeface="Arial MT"/>
              </a:rPr>
              <a:t>to send </a:t>
            </a:r>
            <a:r>
              <a:rPr lang="en-US" spc="-595" dirty="0">
                <a:latin typeface="+mj-lt"/>
                <a:cs typeface="Arial MT"/>
              </a:rPr>
              <a:t> </a:t>
            </a:r>
            <a:r>
              <a:rPr lang="en-US" spc="-5" dirty="0">
                <a:latin typeface="+mj-lt"/>
                <a:cs typeface="Arial MT"/>
              </a:rPr>
              <a:t>both SMS</a:t>
            </a:r>
            <a:r>
              <a:rPr lang="en-US" spc="15" dirty="0">
                <a:latin typeface="+mj-lt"/>
                <a:cs typeface="Arial MT"/>
              </a:rPr>
              <a:t> </a:t>
            </a:r>
            <a:r>
              <a:rPr lang="en-US" spc="-5" dirty="0">
                <a:latin typeface="+mj-lt"/>
                <a:cs typeface="Arial MT"/>
              </a:rPr>
              <a:t>and</a:t>
            </a:r>
            <a:r>
              <a:rPr lang="en-US" spc="15" dirty="0">
                <a:latin typeface="+mj-lt"/>
                <a:cs typeface="Arial MT"/>
              </a:rPr>
              <a:t> </a:t>
            </a:r>
            <a:r>
              <a:rPr lang="en-US" spc="-10" dirty="0">
                <a:latin typeface="+mj-lt"/>
                <a:cs typeface="Arial MT"/>
              </a:rPr>
              <a:t>MMS</a:t>
            </a:r>
            <a:r>
              <a:rPr lang="en-US" spc="25" dirty="0">
                <a:latin typeface="+mj-lt"/>
                <a:cs typeface="Arial MT"/>
              </a:rPr>
              <a:t> </a:t>
            </a:r>
            <a:r>
              <a:rPr lang="en-US" spc="-5" dirty="0">
                <a:latin typeface="+mj-lt"/>
                <a:cs typeface="Arial MT"/>
              </a:rPr>
              <a:t>messages</a:t>
            </a:r>
            <a:r>
              <a:rPr lang="en-US" spc="5" dirty="0">
                <a:latin typeface="+mj-lt"/>
                <a:cs typeface="Arial MT"/>
              </a:rPr>
              <a:t> </a:t>
            </a:r>
            <a:r>
              <a:rPr lang="en-US" spc="-5" dirty="0">
                <a:latin typeface="+mj-lt"/>
                <a:cs typeface="Arial MT"/>
              </a:rPr>
              <a:t>using a</a:t>
            </a:r>
            <a:r>
              <a:rPr lang="en-US" dirty="0">
                <a:latin typeface="+mj-lt"/>
                <a:cs typeface="Arial MT"/>
              </a:rPr>
              <a:t> </a:t>
            </a:r>
            <a:r>
              <a:rPr lang="en-US" spc="-5" dirty="0">
                <a:latin typeface="+mj-lt"/>
                <a:cs typeface="Arial MT"/>
              </a:rPr>
              <a:t>messaging </a:t>
            </a:r>
            <a:r>
              <a:rPr lang="en-US" dirty="0">
                <a:latin typeface="+mj-lt"/>
                <a:cs typeface="Arial MT"/>
              </a:rPr>
              <a:t> </a:t>
            </a:r>
            <a:r>
              <a:rPr lang="en-US" spc="-5" dirty="0">
                <a:latin typeface="+mj-lt"/>
                <a:cs typeface="Arial MT"/>
              </a:rPr>
              <a:t>application</a:t>
            </a:r>
            <a:r>
              <a:rPr lang="en-US" spc="-10" dirty="0">
                <a:latin typeface="+mj-lt"/>
                <a:cs typeface="Arial MT"/>
              </a:rPr>
              <a:t> </a:t>
            </a:r>
            <a:r>
              <a:rPr lang="en-US" spc="-5" dirty="0">
                <a:latin typeface="+mj-lt"/>
                <a:cs typeface="Arial MT"/>
              </a:rPr>
              <a:t>installed</a:t>
            </a:r>
            <a:r>
              <a:rPr lang="en-US" spc="-10" dirty="0">
                <a:latin typeface="+mj-lt"/>
                <a:cs typeface="Arial MT"/>
              </a:rPr>
              <a:t> </a:t>
            </a:r>
            <a:r>
              <a:rPr lang="en-US" spc="-5" dirty="0">
                <a:latin typeface="+mj-lt"/>
                <a:cs typeface="Arial MT"/>
              </a:rPr>
              <a:t>on</a:t>
            </a:r>
            <a:r>
              <a:rPr lang="en-US" dirty="0">
                <a:latin typeface="+mj-lt"/>
                <a:cs typeface="Arial MT"/>
              </a:rPr>
              <a:t> </a:t>
            </a:r>
            <a:r>
              <a:rPr lang="en-US" spc="-5" dirty="0">
                <a:latin typeface="+mj-lt"/>
                <a:cs typeface="Arial MT"/>
              </a:rPr>
              <a:t>the</a:t>
            </a:r>
            <a:r>
              <a:rPr lang="en-US" spc="10" dirty="0">
                <a:latin typeface="+mj-lt"/>
                <a:cs typeface="Arial MT"/>
              </a:rPr>
              <a:t> </a:t>
            </a:r>
            <a:r>
              <a:rPr lang="en-US" spc="-5" dirty="0">
                <a:latin typeface="+mj-lt"/>
                <a:cs typeface="Arial MT"/>
              </a:rPr>
              <a:t>device.</a:t>
            </a:r>
            <a:endParaRPr lang="en-US" dirty="0">
              <a:latin typeface="+mj-lt"/>
              <a:cs typeface="Arial MT"/>
            </a:endParaRPr>
          </a:p>
          <a:p>
            <a:pPr marL="79762" indent="0" algn="l" defTabSz="336902">
              <a:spcBef>
                <a:spcPts val="244"/>
              </a:spcBef>
              <a:buNone/>
              <a:defRPr/>
            </a:pPr>
            <a:r>
              <a:rPr lang="en-US" sz="1800" b="1" dirty="0" smtClean="0">
                <a:latin typeface="+mj-lt"/>
                <a:cs typeface="Calibri"/>
              </a:rPr>
              <a:t/>
            </a:r>
            <a:br>
              <a:rPr lang="en-US" sz="1800" b="1" dirty="0" smtClean="0">
                <a:latin typeface="+mj-lt"/>
                <a:cs typeface="Calibri"/>
              </a:rPr>
            </a:br>
            <a:endParaRPr lang="en-US" sz="1800" b="1" dirty="0">
              <a:latin typeface="+mj-lt"/>
              <a:cs typeface="Calibri"/>
            </a:endParaRPr>
          </a:p>
        </p:txBody>
      </p:sp>
      <p:sp>
        <p:nvSpPr>
          <p:cNvPr id="4" name="Slide Number Placeholder 3"/>
          <p:cNvSpPr>
            <a:spLocks noGrp="1"/>
          </p:cNvSpPr>
          <p:nvPr>
            <p:ph type="sldNum" sz="quarter" idx="12"/>
          </p:nvPr>
        </p:nvSpPr>
        <p:spPr/>
        <p:txBody>
          <a:bodyPr/>
          <a:lstStyle/>
          <a:p>
            <a:fld id="{5D1521BE-31EE-4AC9-ADDD-C715BAA25349}" type="slidenum">
              <a:rPr lang="en-US" smtClean="0"/>
              <a:pPr/>
              <a:t>117</a:t>
            </a:fld>
            <a:endParaRPr lang="en-US"/>
          </a:p>
        </p:txBody>
      </p:sp>
    </p:spTree>
    <p:extLst>
      <p:ext uri="{BB962C8B-B14F-4D97-AF65-F5344CB8AC3E}">
        <p14:creationId xmlns="" xmlns:p14="http://schemas.microsoft.com/office/powerpoint/2010/main" val="415549180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Sending SMS/MMS thru Native App</a:t>
            </a:r>
          </a:p>
        </p:txBody>
      </p:sp>
      <p:sp>
        <p:nvSpPr>
          <p:cNvPr id="3" name="Content Placeholder 2"/>
          <p:cNvSpPr>
            <a:spLocks noGrp="1"/>
          </p:cNvSpPr>
          <p:nvPr>
            <p:ph idx="1"/>
          </p:nvPr>
        </p:nvSpPr>
        <p:spPr>
          <a:xfrm>
            <a:off x="323528" y="1425634"/>
            <a:ext cx="8064896" cy="5171718"/>
          </a:xfrm>
        </p:spPr>
        <p:txBody>
          <a:bodyPr>
            <a:normAutofit/>
          </a:bodyPr>
          <a:lstStyle/>
          <a:p>
            <a:pPr marL="355600" indent="-342900">
              <a:spcBef>
                <a:spcPts val="100"/>
              </a:spcBef>
              <a:tabLst>
                <a:tab pos="354965" algn="l"/>
                <a:tab pos="355600" algn="l"/>
              </a:tabLst>
            </a:pPr>
            <a:r>
              <a:rPr lang="en-US" spc="-5" dirty="0">
                <a:latin typeface="+mj-lt"/>
                <a:cs typeface="Arial MT"/>
              </a:rPr>
              <a:t>Use</a:t>
            </a:r>
            <a:r>
              <a:rPr lang="en-US" spc="-25" dirty="0">
                <a:latin typeface="+mj-lt"/>
                <a:cs typeface="Arial MT"/>
              </a:rPr>
              <a:t> </a:t>
            </a:r>
            <a:r>
              <a:rPr lang="en-US" dirty="0">
                <a:latin typeface="+mj-lt"/>
                <a:cs typeface="Arial MT"/>
              </a:rPr>
              <a:t>Intent</a:t>
            </a:r>
            <a:r>
              <a:rPr lang="en-US" spc="-10" dirty="0">
                <a:latin typeface="+mj-lt"/>
                <a:cs typeface="Arial MT"/>
              </a:rPr>
              <a:t> </a:t>
            </a:r>
            <a:r>
              <a:rPr lang="en-US" spc="-5" dirty="0">
                <a:latin typeface="+mj-lt"/>
                <a:cs typeface="Arial MT"/>
              </a:rPr>
              <a:t>with </a:t>
            </a:r>
            <a:r>
              <a:rPr lang="en-US" b="1" spc="-5" dirty="0" err="1">
                <a:solidFill>
                  <a:srgbClr val="C00000"/>
                </a:solidFill>
                <a:latin typeface="+mj-lt"/>
                <a:cs typeface="Arial"/>
              </a:rPr>
              <a:t>Intent.ACTION_SENDTO</a:t>
            </a:r>
            <a:r>
              <a:rPr lang="en-US" b="1" spc="5" dirty="0">
                <a:solidFill>
                  <a:srgbClr val="C00000"/>
                </a:solidFill>
                <a:latin typeface="+mj-lt"/>
                <a:cs typeface="Arial"/>
              </a:rPr>
              <a:t> </a:t>
            </a:r>
            <a:r>
              <a:rPr lang="en-US" dirty="0">
                <a:latin typeface="+mj-lt"/>
                <a:cs typeface="Arial MT"/>
              </a:rPr>
              <a:t>action:</a:t>
            </a:r>
          </a:p>
          <a:p>
            <a:pPr marL="469265" marR="358140">
              <a:lnSpc>
                <a:spcPts val="2380"/>
              </a:lnSpc>
              <a:spcBef>
                <a:spcPts val="120"/>
              </a:spcBef>
            </a:pPr>
            <a:r>
              <a:rPr lang="en-US" sz="2000" dirty="0">
                <a:latin typeface="+mj-lt"/>
                <a:cs typeface="MS Gothic"/>
              </a:rPr>
              <a:t>➤</a:t>
            </a:r>
            <a:r>
              <a:rPr lang="en-US" sz="2000" spc="-459" dirty="0">
                <a:latin typeface="+mj-lt"/>
                <a:cs typeface="MS Gothic"/>
              </a:rPr>
              <a:t> </a:t>
            </a:r>
            <a:r>
              <a:rPr lang="en-US" sz="2000" dirty="0">
                <a:latin typeface="+mj-lt"/>
                <a:cs typeface="Arial MT"/>
              </a:rPr>
              <a:t>Specify</a:t>
            </a:r>
            <a:r>
              <a:rPr lang="en-US" sz="2000" spc="-10" dirty="0">
                <a:latin typeface="+mj-lt"/>
                <a:cs typeface="Arial MT"/>
              </a:rPr>
              <a:t> </a:t>
            </a:r>
            <a:r>
              <a:rPr lang="en-US" sz="2000" dirty="0">
                <a:latin typeface="+mj-lt"/>
                <a:cs typeface="Arial MT"/>
              </a:rPr>
              <a:t>a</a:t>
            </a:r>
            <a:r>
              <a:rPr lang="en-US" sz="2000" spc="-5" dirty="0">
                <a:latin typeface="+mj-lt"/>
                <a:cs typeface="Arial MT"/>
              </a:rPr>
              <a:t> </a:t>
            </a:r>
            <a:r>
              <a:rPr lang="en-US" sz="2000" dirty="0">
                <a:latin typeface="+mj-lt"/>
                <a:cs typeface="Arial MT"/>
              </a:rPr>
              <a:t>target</a:t>
            </a:r>
            <a:r>
              <a:rPr lang="en-US" sz="2000" spc="-30" dirty="0">
                <a:latin typeface="+mj-lt"/>
                <a:cs typeface="Arial MT"/>
              </a:rPr>
              <a:t> </a:t>
            </a:r>
            <a:r>
              <a:rPr lang="en-US" sz="2000" dirty="0">
                <a:latin typeface="+mj-lt"/>
                <a:cs typeface="Arial MT"/>
              </a:rPr>
              <a:t>number</a:t>
            </a:r>
            <a:r>
              <a:rPr lang="en-US" sz="2000" spc="-30" dirty="0">
                <a:latin typeface="+mj-lt"/>
                <a:cs typeface="Arial MT"/>
              </a:rPr>
              <a:t> </a:t>
            </a:r>
            <a:r>
              <a:rPr lang="en-US" sz="2000" dirty="0">
                <a:latin typeface="+mj-lt"/>
                <a:cs typeface="Arial MT"/>
              </a:rPr>
              <a:t>u</a:t>
            </a:r>
            <a:r>
              <a:rPr lang="en-US" sz="2000" spc="5" dirty="0">
                <a:latin typeface="+mj-lt"/>
                <a:cs typeface="Arial MT"/>
              </a:rPr>
              <a:t>s</a:t>
            </a:r>
            <a:r>
              <a:rPr lang="en-US" sz="2000" dirty="0">
                <a:latin typeface="+mj-lt"/>
                <a:cs typeface="Arial MT"/>
              </a:rPr>
              <a:t>ing</a:t>
            </a:r>
            <a:r>
              <a:rPr lang="en-US" sz="2000" spc="-15" dirty="0">
                <a:latin typeface="+mj-lt"/>
                <a:cs typeface="Arial MT"/>
              </a:rPr>
              <a:t> </a:t>
            </a:r>
            <a:r>
              <a:rPr lang="en-US" sz="2000" b="1" dirty="0" err="1">
                <a:solidFill>
                  <a:srgbClr val="C00000"/>
                </a:solidFill>
                <a:latin typeface="+mj-lt"/>
                <a:cs typeface="Arial"/>
              </a:rPr>
              <a:t>sm</a:t>
            </a:r>
            <a:r>
              <a:rPr lang="en-US" sz="2000" b="1" spc="-5" dirty="0" err="1">
                <a:solidFill>
                  <a:srgbClr val="C00000"/>
                </a:solidFill>
                <a:latin typeface="+mj-lt"/>
                <a:cs typeface="Arial"/>
              </a:rPr>
              <a:t>s</a:t>
            </a:r>
            <a:r>
              <a:rPr lang="en-US" sz="2000" b="1" dirty="0">
                <a:solidFill>
                  <a:srgbClr val="C00000"/>
                </a:solidFill>
                <a:latin typeface="+mj-lt"/>
                <a:cs typeface="Arial"/>
              </a:rPr>
              <a:t>:</a:t>
            </a:r>
            <a:r>
              <a:rPr lang="en-US" sz="2000" b="1" spc="-25" dirty="0">
                <a:solidFill>
                  <a:srgbClr val="C00000"/>
                </a:solidFill>
                <a:latin typeface="+mj-lt"/>
                <a:cs typeface="Arial"/>
              </a:rPr>
              <a:t> </a:t>
            </a:r>
            <a:r>
              <a:rPr lang="en-US" sz="2000" b="1" dirty="0">
                <a:solidFill>
                  <a:srgbClr val="C00000"/>
                </a:solidFill>
                <a:latin typeface="+mj-lt"/>
                <a:cs typeface="Arial"/>
              </a:rPr>
              <a:t>schema</a:t>
            </a:r>
            <a:r>
              <a:rPr lang="en-US" sz="2000" b="1" spc="-15" dirty="0">
                <a:solidFill>
                  <a:srgbClr val="C00000"/>
                </a:solidFill>
                <a:latin typeface="+mj-lt"/>
                <a:cs typeface="Arial"/>
              </a:rPr>
              <a:t> </a:t>
            </a:r>
            <a:r>
              <a:rPr lang="en-US" sz="2000" dirty="0">
                <a:latin typeface="+mj-lt"/>
                <a:cs typeface="Arial MT"/>
              </a:rPr>
              <a:t>notation</a:t>
            </a:r>
            <a:r>
              <a:rPr lang="en-US" sz="2000" spc="-35" dirty="0">
                <a:latin typeface="+mj-lt"/>
                <a:cs typeface="Arial MT"/>
              </a:rPr>
              <a:t> </a:t>
            </a:r>
            <a:r>
              <a:rPr lang="en-US" sz="2000" dirty="0">
                <a:latin typeface="+mj-lt"/>
                <a:cs typeface="Arial MT"/>
              </a:rPr>
              <a:t>as</a:t>
            </a:r>
            <a:r>
              <a:rPr lang="en-US" sz="2000" spc="-15" dirty="0">
                <a:latin typeface="+mj-lt"/>
                <a:cs typeface="Arial MT"/>
              </a:rPr>
              <a:t> </a:t>
            </a:r>
            <a:r>
              <a:rPr lang="en-US" sz="2000" dirty="0">
                <a:latin typeface="+mj-lt"/>
                <a:cs typeface="Arial MT"/>
              </a:rPr>
              <a:t>the  Intent</a:t>
            </a:r>
            <a:r>
              <a:rPr lang="en-US" sz="2000" spc="-35" dirty="0">
                <a:latin typeface="+mj-lt"/>
                <a:cs typeface="Arial MT"/>
              </a:rPr>
              <a:t> </a:t>
            </a:r>
            <a:r>
              <a:rPr lang="en-US" sz="2000" dirty="0">
                <a:latin typeface="+mj-lt"/>
                <a:cs typeface="Arial MT"/>
              </a:rPr>
              <a:t>data.</a:t>
            </a:r>
          </a:p>
          <a:p>
            <a:pPr marL="469265" marR="5080">
              <a:lnSpc>
                <a:spcPts val="2380"/>
              </a:lnSpc>
              <a:spcBef>
                <a:spcPts val="45"/>
              </a:spcBef>
            </a:pPr>
            <a:r>
              <a:rPr lang="en-US" sz="2000" dirty="0">
                <a:latin typeface="+mj-lt"/>
                <a:cs typeface="MS Gothic"/>
              </a:rPr>
              <a:t>➤</a:t>
            </a:r>
            <a:r>
              <a:rPr lang="en-US" sz="2000" spc="-459" dirty="0">
                <a:latin typeface="+mj-lt"/>
                <a:cs typeface="MS Gothic"/>
              </a:rPr>
              <a:t> </a:t>
            </a:r>
            <a:r>
              <a:rPr lang="en-US" sz="2000" dirty="0">
                <a:latin typeface="+mj-lt"/>
                <a:cs typeface="Arial MT"/>
              </a:rPr>
              <a:t>Include</a:t>
            </a:r>
            <a:r>
              <a:rPr lang="en-US" sz="2000" spc="-10" dirty="0">
                <a:latin typeface="+mj-lt"/>
                <a:cs typeface="Arial MT"/>
              </a:rPr>
              <a:t> </a:t>
            </a:r>
            <a:r>
              <a:rPr lang="en-US" sz="2000" dirty="0">
                <a:latin typeface="+mj-lt"/>
                <a:cs typeface="Arial MT"/>
              </a:rPr>
              <a:t>the</a:t>
            </a:r>
            <a:r>
              <a:rPr lang="en-US" sz="2000" spc="-20" dirty="0">
                <a:latin typeface="+mj-lt"/>
                <a:cs typeface="Arial MT"/>
              </a:rPr>
              <a:t> </a:t>
            </a:r>
            <a:r>
              <a:rPr lang="en-US" sz="2000" dirty="0">
                <a:latin typeface="+mj-lt"/>
                <a:cs typeface="Arial MT"/>
              </a:rPr>
              <a:t>message</a:t>
            </a:r>
            <a:r>
              <a:rPr lang="en-US" sz="2000" spc="-40" dirty="0">
                <a:latin typeface="+mj-lt"/>
                <a:cs typeface="Arial MT"/>
              </a:rPr>
              <a:t> </a:t>
            </a:r>
            <a:r>
              <a:rPr lang="en-US" sz="2000" dirty="0">
                <a:latin typeface="+mj-lt"/>
                <a:cs typeface="Arial MT"/>
              </a:rPr>
              <a:t>you</a:t>
            </a:r>
            <a:r>
              <a:rPr lang="en-US" sz="2000" spc="-20" dirty="0">
                <a:latin typeface="+mj-lt"/>
                <a:cs typeface="Arial MT"/>
              </a:rPr>
              <a:t> </a:t>
            </a:r>
            <a:r>
              <a:rPr lang="en-US" sz="2000" dirty="0">
                <a:latin typeface="+mj-lt"/>
                <a:cs typeface="Arial MT"/>
              </a:rPr>
              <a:t>want</a:t>
            </a:r>
            <a:r>
              <a:rPr lang="en-US" sz="2000" spc="-20" dirty="0">
                <a:latin typeface="+mj-lt"/>
                <a:cs typeface="Arial MT"/>
              </a:rPr>
              <a:t> </a:t>
            </a:r>
            <a:r>
              <a:rPr lang="en-US" sz="2000" dirty="0">
                <a:latin typeface="+mj-lt"/>
                <a:cs typeface="Arial MT"/>
              </a:rPr>
              <a:t>to</a:t>
            </a:r>
            <a:r>
              <a:rPr lang="en-US" sz="2000" spc="-10" dirty="0">
                <a:latin typeface="+mj-lt"/>
                <a:cs typeface="Arial MT"/>
              </a:rPr>
              <a:t> </a:t>
            </a:r>
            <a:r>
              <a:rPr lang="en-US" sz="2000" dirty="0">
                <a:latin typeface="+mj-lt"/>
                <a:cs typeface="Arial MT"/>
              </a:rPr>
              <a:t>send</a:t>
            </a:r>
            <a:r>
              <a:rPr lang="en-US" sz="2000" spc="-15" dirty="0">
                <a:latin typeface="+mj-lt"/>
                <a:cs typeface="Arial MT"/>
              </a:rPr>
              <a:t> </a:t>
            </a:r>
            <a:r>
              <a:rPr lang="en-US" sz="2000" dirty="0">
                <a:latin typeface="+mj-lt"/>
                <a:cs typeface="Arial MT"/>
              </a:rPr>
              <a:t>within </a:t>
            </a:r>
            <a:r>
              <a:rPr lang="en-US" sz="2000" spc="-5" dirty="0">
                <a:latin typeface="+mj-lt"/>
                <a:cs typeface="Arial MT"/>
              </a:rPr>
              <a:t>the</a:t>
            </a:r>
            <a:r>
              <a:rPr lang="en-US" sz="2000" spc="-15" dirty="0">
                <a:latin typeface="+mj-lt"/>
                <a:cs typeface="Arial MT"/>
              </a:rPr>
              <a:t> </a:t>
            </a:r>
            <a:r>
              <a:rPr lang="en-US" sz="2000" dirty="0">
                <a:latin typeface="+mj-lt"/>
                <a:cs typeface="Arial MT"/>
              </a:rPr>
              <a:t>Intent</a:t>
            </a:r>
            <a:r>
              <a:rPr lang="en-US" sz="2000" spc="-30" dirty="0">
                <a:latin typeface="+mj-lt"/>
                <a:cs typeface="Arial MT"/>
              </a:rPr>
              <a:t> </a:t>
            </a:r>
            <a:r>
              <a:rPr lang="en-US" sz="2000" dirty="0">
                <a:latin typeface="+mj-lt"/>
                <a:cs typeface="Arial MT"/>
              </a:rPr>
              <a:t>payload </a:t>
            </a:r>
            <a:r>
              <a:rPr lang="en-US" sz="2000" spc="-540" dirty="0">
                <a:latin typeface="+mj-lt"/>
                <a:cs typeface="Arial MT"/>
              </a:rPr>
              <a:t> </a:t>
            </a:r>
            <a:r>
              <a:rPr lang="en-US" sz="2000" dirty="0">
                <a:latin typeface="+mj-lt"/>
                <a:cs typeface="Arial MT"/>
              </a:rPr>
              <a:t>using</a:t>
            </a:r>
            <a:r>
              <a:rPr lang="en-US" sz="2000" spc="-20" dirty="0">
                <a:latin typeface="+mj-lt"/>
                <a:cs typeface="Arial MT"/>
              </a:rPr>
              <a:t> </a:t>
            </a:r>
            <a:r>
              <a:rPr lang="en-US" sz="2000" dirty="0">
                <a:latin typeface="+mj-lt"/>
                <a:cs typeface="Arial MT"/>
              </a:rPr>
              <a:t>an</a:t>
            </a:r>
            <a:r>
              <a:rPr lang="en-US" sz="2000" spc="-10" dirty="0">
                <a:latin typeface="+mj-lt"/>
                <a:cs typeface="Arial MT"/>
              </a:rPr>
              <a:t> </a:t>
            </a:r>
            <a:r>
              <a:rPr lang="en-US" sz="2000" b="1" dirty="0" err="1">
                <a:solidFill>
                  <a:srgbClr val="C00000"/>
                </a:solidFill>
                <a:latin typeface="+mj-lt"/>
                <a:cs typeface="Arial"/>
              </a:rPr>
              <a:t>sms_body</a:t>
            </a:r>
            <a:r>
              <a:rPr lang="en-US" sz="2000" b="1" spc="-15" dirty="0">
                <a:solidFill>
                  <a:srgbClr val="C00000"/>
                </a:solidFill>
                <a:latin typeface="+mj-lt"/>
                <a:cs typeface="Arial"/>
              </a:rPr>
              <a:t> </a:t>
            </a:r>
            <a:r>
              <a:rPr lang="en-US" sz="2000" b="1" dirty="0">
                <a:solidFill>
                  <a:srgbClr val="C00000"/>
                </a:solidFill>
                <a:latin typeface="+mj-lt"/>
                <a:cs typeface="Arial"/>
              </a:rPr>
              <a:t>extra</a:t>
            </a:r>
            <a:r>
              <a:rPr lang="en-US" sz="2000" dirty="0">
                <a:latin typeface="+mj-lt"/>
                <a:cs typeface="Arial MT"/>
              </a:rPr>
              <a:t>.</a:t>
            </a:r>
          </a:p>
        </p:txBody>
      </p:sp>
      <p:sp>
        <p:nvSpPr>
          <p:cNvPr id="4" name="Slide Number Placeholder 3"/>
          <p:cNvSpPr>
            <a:spLocks noGrp="1"/>
          </p:cNvSpPr>
          <p:nvPr>
            <p:ph type="sldNum" sz="quarter" idx="12"/>
          </p:nvPr>
        </p:nvSpPr>
        <p:spPr/>
        <p:txBody>
          <a:bodyPr/>
          <a:lstStyle/>
          <a:p>
            <a:fld id="{5D1521BE-31EE-4AC9-ADDD-C715BAA25349}" type="slidenum">
              <a:rPr lang="en-US" smtClean="0"/>
              <a:pPr/>
              <a:t>118</a:t>
            </a:fld>
            <a:endParaRPr lang="en-US"/>
          </a:p>
        </p:txBody>
      </p:sp>
      <p:sp>
        <p:nvSpPr>
          <p:cNvPr id="5" name="object 4"/>
          <p:cNvSpPr txBox="1"/>
          <p:nvPr/>
        </p:nvSpPr>
        <p:spPr>
          <a:xfrm>
            <a:off x="312247" y="3789040"/>
            <a:ext cx="7920990" cy="1207135"/>
          </a:xfrm>
          <a:prstGeom prst="rect">
            <a:avLst/>
          </a:prstGeom>
          <a:solidFill>
            <a:srgbClr val="DFDFDF"/>
          </a:solidFill>
        </p:spPr>
        <p:txBody>
          <a:bodyPr vert="horz" wrap="square" lIns="0" tIns="83820" rIns="0" bIns="0" rtlCol="0">
            <a:spAutoFit/>
          </a:bodyPr>
          <a:lstStyle/>
          <a:p>
            <a:pPr marL="170815" marR="93980">
              <a:lnSpc>
                <a:spcPct val="131300"/>
              </a:lnSpc>
              <a:spcBef>
                <a:spcPts val="660"/>
              </a:spcBef>
            </a:pPr>
            <a:r>
              <a:rPr sz="1600" spc="-5" dirty="0">
                <a:latin typeface="Arial MT"/>
                <a:cs typeface="Arial MT"/>
              </a:rPr>
              <a:t>Intent</a:t>
            </a:r>
            <a:r>
              <a:rPr sz="1600" spc="30" dirty="0">
                <a:latin typeface="Arial MT"/>
                <a:cs typeface="Arial MT"/>
              </a:rPr>
              <a:t> </a:t>
            </a:r>
            <a:r>
              <a:rPr sz="1600" spc="-5" dirty="0">
                <a:latin typeface="Arial MT"/>
                <a:cs typeface="Arial MT"/>
              </a:rPr>
              <a:t>smsIntent</a:t>
            </a:r>
            <a:r>
              <a:rPr sz="1600" spc="40" dirty="0">
                <a:latin typeface="Arial MT"/>
                <a:cs typeface="Arial MT"/>
              </a:rPr>
              <a:t> </a:t>
            </a:r>
            <a:r>
              <a:rPr sz="1600" spc="-5" dirty="0">
                <a:latin typeface="Arial MT"/>
                <a:cs typeface="Arial MT"/>
              </a:rPr>
              <a:t>=</a:t>
            </a:r>
            <a:r>
              <a:rPr sz="1600" spc="20" dirty="0">
                <a:latin typeface="Arial MT"/>
                <a:cs typeface="Arial MT"/>
              </a:rPr>
              <a:t> </a:t>
            </a:r>
            <a:r>
              <a:rPr sz="1600" spc="-5" dirty="0">
                <a:latin typeface="Arial MT"/>
                <a:cs typeface="Arial MT"/>
              </a:rPr>
              <a:t>new</a:t>
            </a:r>
            <a:r>
              <a:rPr sz="1600" spc="20" dirty="0">
                <a:latin typeface="Arial MT"/>
                <a:cs typeface="Arial MT"/>
              </a:rPr>
              <a:t> </a:t>
            </a:r>
            <a:r>
              <a:rPr sz="1600" spc="-5" dirty="0">
                <a:latin typeface="Arial MT"/>
                <a:cs typeface="Arial MT"/>
              </a:rPr>
              <a:t>Intent(Intent.ACTION_SENDTO,</a:t>
            </a:r>
            <a:r>
              <a:rPr sz="1600" spc="80" dirty="0">
                <a:latin typeface="Arial MT"/>
                <a:cs typeface="Arial MT"/>
              </a:rPr>
              <a:t> </a:t>
            </a:r>
            <a:r>
              <a:rPr sz="1600" spc="-5" dirty="0">
                <a:latin typeface="Arial MT"/>
                <a:cs typeface="Arial MT"/>
              </a:rPr>
              <a:t>Uri.parse("sms:55512345")); </a:t>
            </a:r>
            <a:r>
              <a:rPr sz="1600" spc="-425" dirty="0">
                <a:latin typeface="Arial MT"/>
                <a:cs typeface="Arial MT"/>
              </a:rPr>
              <a:t> </a:t>
            </a:r>
            <a:r>
              <a:rPr sz="1600" spc="-5" dirty="0">
                <a:latin typeface="Arial MT"/>
                <a:cs typeface="Arial MT"/>
              </a:rPr>
              <a:t>smsIntent.putExtra("sms_body",</a:t>
            </a:r>
            <a:r>
              <a:rPr sz="1600" spc="65" dirty="0">
                <a:latin typeface="Arial MT"/>
                <a:cs typeface="Arial MT"/>
              </a:rPr>
              <a:t> </a:t>
            </a:r>
            <a:r>
              <a:rPr sz="1600" spc="-5" dirty="0">
                <a:latin typeface="Arial MT"/>
                <a:cs typeface="Arial MT"/>
              </a:rPr>
              <a:t>"Press</a:t>
            </a:r>
            <a:r>
              <a:rPr sz="1600" spc="5" dirty="0">
                <a:latin typeface="Arial MT"/>
                <a:cs typeface="Arial MT"/>
              </a:rPr>
              <a:t> </a:t>
            </a:r>
            <a:r>
              <a:rPr sz="1600" spc="-5" dirty="0">
                <a:latin typeface="Arial MT"/>
                <a:cs typeface="Arial MT"/>
              </a:rPr>
              <a:t>send to</a:t>
            </a:r>
            <a:r>
              <a:rPr sz="1600" spc="10" dirty="0">
                <a:latin typeface="Arial MT"/>
                <a:cs typeface="Arial MT"/>
              </a:rPr>
              <a:t> </a:t>
            </a:r>
            <a:r>
              <a:rPr sz="1600" spc="-5" dirty="0">
                <a:latin typeface="Arial MT"/>
                <a:cs typeface="Arial MT"/>
              </a:rPr>
              <a:t>send me");</a:t>
            </a:r>
            <a:endParaRPr sz="1600" dirty="0">
              <a:latin typeface="Arial MT"/>
              <a:cs typeface="Arial MT"/>
            </a:endParaRPr>
          </a:p>
          <a:p>
            <a:pPr marL="170815">
              <a:lnSpc>
                <a:spcPct val="100000"/>
              </a:lnSpc>
              <a:spcBef>
                <a:spcPts val="600"/>
              </a:spcBef>
            </a:pPr>
            <a:r>
              <a:rPr sz="1600" spc="-5" dirty="0">
                <a:latin typeface="Arial MT"/>
                <a:cs typeface="Arial MT"/>
              </a:rPr>
              <a:t>startActivity(smsIntent);</a:t>
            </a:r>
            <a:endParaRPr sz="1600" dirty="0">
              <a:latin typeface="Arial MT"/>
              <a:cs typeface="Arial MT"/>
            </a:endParaRPr>
          </a:p>
        </p:txBody>
      </p:sp>
    </p:spTree>
    <p:extLst>
      <p:ext uri="{BB962C8B-B14F-4D97-AF65-F5344CB8AC3E}">
        <p14:creationId xmlns="" xmlns:p14="http://schemas.microsoft.com/office/powerpoint/2010/main" val="411643567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Sending SMS/MMS thru Native App</a:t>
            </a:r>
          </a:p>
        </p:txBody>
      </p:sp>
      <p:sp>
        <p:nvSpPr>
          <p:cNvPr id="3" name="Content Placeholder 2"/>
          <p:cNvSpPr>
            <a:spLocks noGrp="1"/>
          </p:cNvSpPr>
          <p:nvPr>
            <p:ph idx="1"/>
          </p:nvPr>
        </p:nvSpPr>
        <p:spPr>
          <a:xfrm>
            <a:off x="323528" y="1425634"/>
            <a:ext cx="8064896" cy="5171718"/>
          </a:xfrm>
        </p:spPr>
        <p:txBody>
          <a:bodyPr>
            <a:normAutofit/>
          </a:bodyPr>
          <a:lstStyle/>
          <a:p>
            <a:pPr marL="354965" marR="462280" indent="-342900">
              <a:spcBef>
                <a:spcPts val="100"/>
              </a:spcBef>
              <a:tabLst>
                <a:tab pos="354965" algn="l"/>
                <a:tab pos="355600" algn="l"/>
              </a:tabLst>
            </a:pPr>
            <a:r>
              <a:rPr lang="en-US" spc="-80" dirty="0">
                <a:latin typeface="+mj-lt"/>
                <a:cs typeface="Arial MT"/>
              </a:rPr>
              <a:t>You</a:t>
            </a:r>
            <a:r>
              <a:rPr lang="en-US" dirty="0">
                <a:latin typeface="+mj-lt"/>
                <a:cs typeface="Arial MT"/>
              </a:rPr>
              <a:t> </a:t>
            </a:r>
            <a:r>
              <a:rPr lang="en-US" spc="-5" dirty="0">
                <a:latin typeface="+mj-lt"/>
                <a:cs typeface="Arial MT"/>
              </a:rPr>
              <a:t>can</a:t>
            </a:r>
            <a:r>
              <a:rPr lang="en-US" dirty="0">
                <a:latin typeface="+mj-lt"/>
                <a:cs typeface="Arial MT"/>
              </a:rPr>
              <a:t> </a:t>
            </a:r>
            <a:r>
              <a:rPr lang="en-US" spc="-5" dirty="0">
                <a:latin typeface="+mj-lt"/>
                <a:cs typeface="Arial MT"/>
              </a:rPr>
              <a:t>also</a:t>
            </a:r>
            <a:r>
              <a:rPr lang="en-US" spc="10" dirty="0">
                <a:latin typeface="+mj-lt"/>
                <a:cs typeface="Arial MT"/>
              </a:rPr>
              <a:t> </a:t>
            </a:r>
            <a:r>
              <a:rPr lang="en-US" dirty="0">
                <a:latin typeface="+mj-lt"/>
                <a:cs typeface="Arial MT"/>
              </a:rPr>
              <a:t>attach</a:t>
            </a:r>
            <a:r>
              <a:rPr lang="en-US" spc="-15" dirty="0">
                <a:latin typeface="+mj-lt"/>
                <a:cs typeface="Arial MT"/>
              </a:rPr>
              <a:t> </a:t>
            </a:r>
            <a:r>
              <a:rPr lang="en-US" spc="-5" dirty="0">
                <a:latin typeface="+mj-lt"/>
                <a:cs typeface="Arial MT"/>
              </a:rPr>
              <a:t>files</a:t>
            </a:r>
            <a:r>
              <a:rPr lang="en-US" spc="15" dirty="0">
                <a:latin typeface="+mj-lt"/>
                <a:cs typeface="Arial MT"/>
              </a:rPr>
              <a:t> </a:t>
            </a:r>
            <a:r>
              <a:rPr lang="en-US" spc="-5" dirty="0">
                <a:latin typeface="+mj-lt"/>
                <a:cs typeface="Arial MT"/>
              </a:rPr>
              <a:t>(effectively</a:t>
            </a:r>
            <a:r>
              <a:rPr lang="en-US" spc="-15" dirty="0">
                <a:latin typeface="+mj-lt"/>
                <a:cs typeface="Arial MT"/>
              </a:rPr>
              <a:t> </a:t>
            </a:r>
            <a:r>
              <a:rPr lang="en-US" spc="-5" dirty="0">
                <a:latin typeface="+mj-lt"/>
                <a:cs typeface="Arial MT"/>
              </a:rPr>
              <a:t>creating</a:t>
            </a:r>
            <a:r>
              <a:rPr lang="en-US" spc="10" dirty="0">
                <a:latin typeface="+mj-lt"/>
                <a:cs typeface="Arial MT"/>
              </a:rPr>
              <a:t> </a:t>
            </a:r>
            <a:r>
              <a:rPr lang="en-US" spc="-5" dirty="0">
                <a:latin typeface="+mj-lt"/>
                <a:cs typeface="Arial MT"/>
              </a:rPr>
              <a:t>an</a:t>
            </a:r>
            <a:r>
              <a:rPr lang="en-US" dirty="0">
                <a:latin typeface="+mj-lt"/>
                <a:cs typeface="Arial MT"/>
              </a:rPr>
              <a:t> MMS </a:t>
            </a:r>
            <a:r>
              <a:rPr lang="en-US" spc="-650" dirty="0">
                <a:latin typeface="+mj-lt"/>
                <a:cs typeface="Arial MT"/>
              </a:rPr>
              <a:t> </a:t>
            </a:r>
            <a:r>
              <a:rPr lang="en-US" spc="-5" dirty="0">
                <a:latin typeface="+mj-lt"/>
                <a:cs typeface="Arial MT"/>
              </a:rPr>
              <a:t>message) </a:t>
            </a:r>
            <a:r>
              <a:rPr lang="en-US" dirty="0">
                <a:latin typeface="+mj-lt"/>
                <a:cs typeface="Arial MT"/>
              </a:rPr>
              <a:t>to</a:t>
            </a:r>
            <a:r>
              <a:rPr lang="en-US" spc="-10" dirty="0">
                <a:latin typeface="+mj-lt"/>
                <a:cs typeface="Arial MT"/>
              </a:rPr>
              <a:t> </a:t>
            </a:r>
            <a:r>
              <a:rPr lang="en-US" spc="-5" dirty="0">
                <a:latin typeface="+mj-lt"/>
                <a:cs typeface="Arial MT"/>
              </a:rPr>
              <a:t>your</a:t>
            </a:r>
            <a:r>
              <a:rPr lang="en-US" dirty="0">
                <a:latin typeface="+mj-lt"/>
                <a:cs typeface="Arial MT"/>
              </a:rPr>
              <a:t> </a:t>
            </a:r>
            <a:r>
              <a:rPr lang="en-US" spc="-5" dirty="0">
                <a:latin typeface="+mj-lt"/>
                <a:cs typeface="Arial MT"/>
              </a:rPr>
              <a:t>messages</a:t>
            </a:r>
            <a:endParaRPr lang="en-US" dirty="0">
              <a:latin typeface="+mj-lt"/>
              <a:cs typeface="Arial MT"/>
            </a:endParaRPr>
          </a:p>
          <a:p>
            <a:pPr marL="469265">
              <a:lnSpc>
                <a:spcPct val="100000"/>
              </a:lnSpc>
              <a:spcBef>
                <a:spcPts val="665"/>
              </a:spcBef>
            </a:pPr>
            <a:r>
              <a:rPr lang="en-US" sz="2000" dirty="0">
                <a:latin typeface="+mj-lt"/>
                <a:cs typeface="MS Gothic"/>
              </a:rPr>
              <a:t>➤</a:t>
            </a:r>
            <a:r>
              <a:rPr lang="en-US" sz="2000" spc="-605" dirty="0">
                <a:latin typeface="+mj-lt"/>
                <a:cs typeface="MS Gothic"/>
              </a:rPr>
              <a:t> </a:t>
            </a:r>
            <a:r>
              <a:rPr lang="en-US" sz="1800" spc="-5" dirty="0">
                <a:latin typeface="+mj-lt"/>
                <a:cs typeface="Arial MT"/>
              </a:rPr>
              <a:t>A</a:t>
            </a:r>
            <a:r>
              <a:rPr lang="en-US" sz="1800" spc="-15" dirty="0">
                <a:latin typeface="+mj-lt"/>
                <a:cs typeface="Arial MT"/>
              </a:rPr>
              <a:t>d</a:t>
            </a:r>
            <a:r>
              <a:rPr lang="en-US" sz="1800" spc="-5" dirty="0">
                <a:latin typeface="+mj-lt"/>
                <a:cs typeface="Arial MT"/>
              </a:rPr>
              <a:t>d </a:t>
            </a:r>
            <a:r>
              <a:rPr lang="en-US" sz="1800" spc="-10" dirty="0">
                <a:latin typeface="+mj-lt"/>
                <a:cs typeface="Arial MT"/>
              </a:rPr>
              <a:t>a</a:t>
            </a:r>
            <a:r>
              <a:rPr lang="en-US" sz="1800" spc="-5" dirty="0">
                <a:latin typeface="+mj-lt"/>
                <a:cs typeface="Arial MT"/>
              </a:rPr>
              <a:t>n</a:t>
            </a:r>
            <a:r>
              <a:rPr lang="en-US" sz="1800" spc="10" dirty="0">
                <a:latin typeface="+mj-lt"/>
                <a:cs typeface="Arial MT"/>
              </a:rPr>
              <a:t> </a:t>
            </a:r>
            <a:r>
              <a:rPr lang="en-US" sz="1800" b="1" dirty="0" err="1">
                <a:solidFill>
                  <a:srgbClr val="C00000"/>
                </a:solidFill>
                <a:latin typeface="+mj-lt"/>
                <a:cs typeface="Arial"/>
              </a:rPr>
              <a:t>I</a:t>
            </a:r>
            <a:r>
              <a:rPr lang="en-US" sz="1800" b="1" spc="5" dirty="0" err="1">
                <a:solidFill>
                  <a:srgbClr val="C00000"/>
                </a:solidFill>
                <a:latin typeface="+mj-lt"/>
                <a:cs typeface="Arial"/>
              </a:rPr>
              <a:t>n</a:t>
            </a:r>
            <a:r>
              <a:rPr lang="en-US" sz="1800" b="1" dirty="0" err="1">
                <a:solidFill>
                  <a:srgbClr val="C00000"/>
                </a:solidFill>
                <a:latin typeface="+mj-lt"/>
                <a:cs typeface="Arial"/>
              </a:rPr>
              <a:t>tent.EX</a:t>
            </a:r>
            <a:r>
              <a:rPr lang="en-US" sz="1800" b="1" spc="5" dirty="0" err="1">
                <a:solidFill>
                  <a:srgbClr val="C00000"/>
                </a:solidFill>
                <a:latin typeface="+mj-lt"/>
                <a:cs typeface="Arial"/>
              </a:rPr>
              <a:t>T</a:t>
            </a:r>
            <a:r>
              <a:rPr lang="en-US" sz="1800" b="1" spc="-5" dirty="0" err="1">
                <a:solidFill>
                  <a:srgbClr val="C00000"/>
                </a:solidFill>
                <a:latin typeface="+mj-lt"/>
                <a:cs typeface="Arial"/>
              </a:rPr>
              <a:t>R</a:t>
            </a:r>
            <a:r>
              <a:rPr lang="en-US" sz="1800" b="1" spc="-65" dirty="0" err="1">
                <a:solidFill>
                  <a:srgbClr val="C00000"/>
                </a:solidFill>
                <a:latin typeface="+mj-lt"/>
                <a:cs typeface="Arial"/>
              </a:rPr>
              <a:t>A</a:t>
            </a:r>
            <a:r>
              <a:rPr lang="en-US" sz="1800" b="1" spc="-5" dirty="0" err="1">
                <a:solidFill>
                  <a:srgbClr val="C00000"/>
                </a:solidFill>
                <a:latin typeface="+mj-lt"/>
                <a:cs typeface="Arial"/>
              </a:rPr>
              <a:t>_</a:t>
            </a:r>
            <a:r>
              <a:rPr lang="en-US" sz="1800" b="1" spc="-15" dirty="0" err="1">
                <a:solidFill>
                  <a:srgbClr val="C00000"/>
                </a:solidFill>
                <a:latin typeface="+mj-lt"/>
                <a:cs typeface="Arial"/>
              </a:rPr>
              <a:t>S</a:t>
            </a:r>
            <a:r>
              <a:rPr lang="en-US" sz="1800" b="1" spc="-5" dirty="0" err="1">
                <a:solidFill>
                  <a:srgbClr val="C00000"/>
                </a:solidFill>
                <a:latin typeface="+mj-lt"/>
                <a:cs typeface="Arial"/>
              </a:rPr>
              <a:t>TR</a:t>
            </a:r>
            <a:r>
              <a:rPr lang="en-US" sz="1800" b="1" spc="5" dirty="0" err="1">
                <a:solidFill>
                  <a:srgbClr val="C00000"/>
                </a:solidFill>
                <a:latin typeface="+mj-lt"/>
                <a:cs typeface="Arial"/>
              </a:rPr>
              <a:t>E</a:t>
            </a:r>
            <a:r>
              <a:rPr lang="en-US" sz="1800" b="1" spc="-35" dirty="0" err="1">
                <a:solidFill>
                  <a:srgbClr val="C00000"/>
                </a:solidFill>
                <a:latin typeface="+mj-lt"/>
                <a:cs typeface="Arial"/>
              </a:rPr>
              <a:t>A</a:t>
            </a:r>
            <a:r>
              <a:rPr lang="en-US" sz="1800" b="1" dirty="0" err="1">
                <a:solidFill>
                  <a:srgbClr val="C00000"/>
                </a:solidFill>
                <a:latin typeface="+mj-lt"/>
                <a:cs typeface="Arial"/>
              </a:rPr>
              <a:t>M</a:t>
            </a:r>
            <a:r>
              <a:rPr lang="en-US" sz="1800" b="1" spc="60" dirty="0">
                <a:solidFill>
                  <a:srgbClr val="C00000"/>
                </a:solidFill>
                <a:latin typeface="+mj-lt"/>
                <a:cs typeface="Arial"/>
              </a:rPr>
              <a:t> </a:t>
            </a:r>
            <a:r>
              <a:rPr lang="en-US" sz="1800" spc="-45" dirty="0">
                <a:latin typeface="+mj-lt"/>
                <a:cs typeface="Arial MT"/>
              </a:rPr>
              <a:t>w</a:t>
            </a:r>
            <a:r>
              <a:rPr lang="en-US" sz="1800" spc="-5" dirty="0">
                <a:latin typeface="+mj-lt"/>
                <a:cs typeface="Arial MT"/>
              </a:rPr>
              <a:t>ith</a:t>
            </a:r>
            <a:r>
              <a:rPr lang="en-US" sz="1800" spc="45" dirty="0">
                <a:latin typeface="+mj-lt"/>
                <a:cs typeface="Arial MT"/>
              </a:rPr>
              <a:t> </a:t>
            </a:r>
            <a:r>
              <a:rPr lang="en-US" sz="1800" dirty="0">
                <a:latin typeface="+mj-lt"/>
                <a:cs typeface="Arial MT"/>
              </a:rPr>
              <a:t>the</a:t>
            </a:r>
            <a:r>
              <a:rPr lang="en-US" sz="1800" spc="-10" dirty="0">
                <a:latin typeface="+mj-lt"/>
                <a:cs typeface="Arial MT"/>
              </a:rPr>
              <a:t> </a:t>
            </a:r>
            <a:r>
              <a:rPr lang="en-US" sz="1800" dirty="0">
                <a:latin typeface="+mj-lt"/>
                <a:cs typeface="Arial MT"/>
              </a:rPr>
              <a:t>URI of</a:t>
            </a:r>
            <a:r>
              <a:rPr lang="en-US" sz="1800" spc="-10" dirty="0">
                <a:latin typeface="+mj-lt"/>
                <a:cs typeface="Arial MT"/>
              </a:rPr>
              <a:t> </a:t>
            </a:r>
            <a:r>
              <a:rPr lang="en-US" sz="1800" dirty="0">
                <a:latin typeface="+mj-lt"/>
                <a:cs typeface="Arial MT"/>
              </a:rPr>
              <a:t>the</a:t>
            </a:r>
            <a:r>
              <a:rPr lang="en-US" sz="1800" spc="-10" dirty="0">
                <a:latin typeface="+mj-lt"/>
                <a:cs typeface="Arial MT"/>
              </a:rPr>
              <a:t> </a:t>
            </a:r>
            <a:r>
              <a:rPr lang="en-US" sz="1800" spc="-5" dirty="0">
                <a:latin typeface="+mj-lt"/>
                <a:cs typeface="Arial MT"/>
              </a:rPr>
              <a:t>res</a:t>
            </a:r>
            <a:r>
              <a:rPr lang="en-US" sz="1800" spc="-15" dirty="0">
                <a:latin typeface="+mj-lt"/>
                <a:cs typeface="Arial MT"/>
              </a:rPr>
              <a:t>o</a:t>
            </a:r>
            <a:r>
              <a:rPr lang="en-US" sz="1800" spc="-5" dirty="0">
                <a:latin typeface="+mj-lt"/>
                <a:cs typeface="Arial MT"/>
              </a:rPr>
              <a:t>urce</a:t>
            </a:r>
            <a:r>
              <a:rPr lang="en-US" sz="1800" spc="5" dirty="0">
                <a:latin typeface="+mj-lt"/>
                <a:cs typeface="Arial MT"/>
              </a:rPr>
              <a:t> </a:t>
            </a:r>
            <a:r>
              <a:rPr lang="en-US" sz="1800" dirty="0">
                <a:latin typeface="+mj-lt"/>
                <a:cs typeface="Arial MT"/>
              </a:rPr>
              <a:t>to</a:t>
            </a:r>
            <a:r>
              <a:rPr lang="en-US" sz="1800" spc="5" dirty="0">
                <a:latin typeface="+mj-lt"/>
                <a:cs typeface="Arial MT"/>
              </a:rPr>
              <a:t> </a:t>
            </a:r>
            <a:r>
              <a:rPr lang="en-US" sz="1800" dirty="0">
                <a:latin typeface="+mj-lt"/>
                <a:cs typeface="Arial MT"/>
              </a:rPr>
              <a:t>attac</a:t>
            </a:r>
            <a:r>
              <a:rPr lang="en-US" sz="1800" spc="-10" dirty="0">
                <a:latin typeface="+mj-lt"/>
                <a:cs typeface="Arial MT"/>
              </a:rPr>
              <a:t>h</a:t>
            </a:r>
            <a:r>
              <a:rPr lang="en-US" sz="1800" dirty="0">
                <a:latin typeface="+mj-lt"/>
                <a:cs typeface="Arial MT"/>
              </a:rPr>
              <a:t>.</a:t>
            </a:r>
          </a:p>
          <a:p>
            <a:pPr marL="469265">
              <a:lnSpc>
                <a:spcPct val="100000"/>
              </a:lnSpc>
              <a:spcBef>
                <a:spcPts val="560"/>
              </a:spcBef>
            </a:pPr>
            <a:r>
              <a:rPr lang="en-US" sz="1800" dirty="0">
                <a:latin typeface="+mj-lt"/>
                <a:cs typeface="MS Gothic"/>
              </a:rPr>
              <a:t>➤</a:t>
            </a:r>
            <a:r>
              <a:rPr lang="en-US" sz="1800" spc="-400" dirty="0">
                <a:latin typeface="+mj-lt"/>
                <a:cs typeface="MS Gothic"/>
              </a:rPr>
              <a:t> </a:t>
            </a:r>
            <a:r>
              <a:rPr lang="en-US" sz="1800" spc="-5" dirty="0">
                <a:latin typeface="+mj-lt"/>
                <a:cs typeface="Arial MT"/>
              </a:rPr>
              <a:t>Set</a:t>
            </a:r>
            <a:r>
              <a:rPr lang="en-US" sz="1800" dirty="0">
                <a:latin typeface="+mj-lt"/>
                <a:cs typeface="Arial MT"/>
              </a:rPr>
              <a:t> the</a:t>
            </a:r>
            <a:r>
              <a:rPr lang="en-US" sz="1800" spc="-10" dirty="0">
                <a:latin typeface="+mj-lt"/>
                <a:cs typeface="Arial MT"/>
              </a:rPr>
              <a:t> </a:t>
            </a:r>
            <a:r>
              <a:rPr lang="en-US" sz="1800" spc="-5" dirty="0">
                <a:latin typeface="+mj-lt"/>
                <a:cs typeface="Arial MT"/>
              </a:rPr>
              <a:t>Intent</a:t>
            </a:r>
            <a:r>
              <a:rPr lang="en-US" sz="1800" spc="10" dirty="0">
                <a:latin typeface="+mj-lt"/>
                <a:cs typeface="Arial MT"/>
              </a:rPr>
              <a:t> </a:t>
            </a:r>
            <a:r>
              <a:rPr lang="en-US" sz="1800" b="1" spc="-10" dirty="0">
                <a:solidFill>
                  <a:srgbClr val="C00000"/>
                </a:solidFill>
                <a:latin typeface="+mj-lt"/>
                <a:cs typeface="Arial"/>
              </a:rPr>
              <a:t>type</a:t>
            </a:r>
            <a:r>
              <a:rPr lang="en-US" sz="1800" b="1" spc="15" dirty="0">
                <a:solidFill>
                  <a:srgbClr val="C00000"/>
                </a:solidFill>
                <a:latin typeface="+mj-lt"/>
                <a:cs typeface="Arial"/>
              </a:rPr>
              <a:t> </a:t>
            </a:r>
            <a:r>
              <a:rPr lang="en-US" sz="1800" dirty="0">
                <a:latin typeface="+mj-lt"/>
                <a:cs typeface="Arial MT"/>
              </a:rPr>
              <a:t>to</a:t>
            </a:r>
            <a:r>
              <a:rPr lang="en-US" sz="1800" spc="5" dirty="0">
                <a:latin typeface="+mj-lt"/>
                <a:cs typeface="Arial MT"/>
              </a:rPr>
              <a:t> </a:t>
            </a:r>
            <a:r>
              <a:rPr lang="en-US" sz="1800" spc="-5" dirty="0">
                <a:latin typeface="+mj-lt"/>
                <a:cs typeface="Arial MT"/>
              </a:rPr>
              <a:t>the </a:t>
            </a:r>
            <a:r>
              <a:rPr lang="en-US" sz="1800" b="1" spc="-5" dirty="0">
                <a:solidFill>
                  <a:srgbClr val="C00000"/>
                </a:solidFill>
                <a:latin typeface="+mj-lt"/>
                <a:cs typeface="Arial"/>
              </a:rPr>
              <a:t>mime-type</a:t>
            </a:r>
            <a:r>
              <a:rPr lang="en-US" sz="1800" b="1" spc="20" dirty="0">
                <a:solidFill>
                  <a:srgbClr val="C00000"/>
                </a:solidFill>
                <a:latin typeface="+mj-lt"/>
                <a:cs typeface="Arial"/>
              </a:rPr>
              <a:t> </a:t>
            </a:r>
            <a:r>
              <a:rPr lang="en-US" sz="1800" dirty="0">
                <a:latin typeface="+mj-lt"/>
                <a:cs typeface="Arial MT"/>
              </a:rPr>
              <a:t>of the</a:t>
            </a:r>
            <a:r>
              <a:rPr lang="en-US" sz="1800" spc="-5" dirty="0">
                <a:latin typeface="+mj-lt"/>
                <a:cs typeface="Arial MT"/>
              </a:rPr>
              <a:t> attached</a:t>
            </a:r>
            <a:r>
              <a:rPr lang="en-US" sz="1800" spc="5" dirty="0">
                <a:latin typeface="+mj-lt"/>
                <a:cs typeface="Arial MT"/>
              </a:rPr>
              <a:t> </a:t>
            </a:r>
            <a:r>
              <a:rPr lang="en-US" sz="1800" spc="-5" dirty="0">
                <a:latin typeface="+mj-lt"/>
                <a:cs typeface="Arial MT"/>
              </a:rPr>
              <a:t>resource.</a:t>
            </a:r>
            <a:endParaRPr lang="en-US" sz="1800" dirty="0">
              <a:latin typeface="+mj-lt"/>
              <a:cs typeface="Arial MT"/>
            </a:endParaRPr>
          </a:p>
          <a:p>
            <a:pPr marL="469265" marR="730250">
              <a:lnSpc>
                <a:spcPts val="2150"/>
              </a:lnSpc>
              <a:spcBef>
                <a:spcPts val="680"/>
              </a:spcBef>
            </a:pPr>
            <a:r>
              <a:rPr lang="en-US" sz="1800" dirty="0">
                <a:latin typeface="+mj-lt"/>
                <a:cs typeface="MS Gothic"/>
              </a:rPr>
              <a:t>➤</a:t>
            </a:r>
            <a:r>
              <a:rPr lang="en-US" sz="1800" spc="-400" dirty="0">
                <a:latin typeface="+mj-lt"/>
                <a:cs typeface="MS Gothic"/>
              </a:rPr>
              <a:t> </a:t>
            </a:r>
            <a:r>
              <a:rPr lang="en-US" sz="1800" spc="-5" dirty="0">
                <a:latin typeface="+mj-lt"/>
                <a:cs typeface="Arial MT"/>
              </a:rPr>
              <a:t>Use</a:t>
            </a:r>
            <a:r>
              <a:rPr lang="en-US" sz="1800" dirty="0">
                <a:latin typeface="+mj-lt"/>
                <a:cs typeface="Arial MT"/>
              </a:rPr>
              <a:t> </a:t>
            </a:r>
            <a:r>
              <a:rPr lang="en-US" sz="1800" b="1" spc="-10" dirty="0">
                <a:solidFill>
                  <a:srgbClr val="C00000"/>
                </a:solidFill>
                <a:latin typeface="+mj-lt"/>
                <a:cs typeface="Arial"/>
              </a:rPr>
              <a:t>ACTION_SEND</a:t>
            </a:r>
            <a:r>
              <a:rPr lang="en-US" sz="1800" b="1" spc="65" dirty="0">
                <a:solidFill>
                  <a:srgbClr val="C00000"/>
                </a:solidFill>
                <a:latin typeface="+mj-lt"/>
                <a:cs typeface="Arial"/>
              </a:rPr>
              <a:t> </a:t>
            </a:r>
            <a:r>
              <a:rPr lang="en-US" sz="1800" spc="-5" dirty="0">
                <a:latin typeface="+mj-lt"/>
                <a:cs typeface="Arial MT"/>
              </a:rPr>
              <a:t>and</a:t>
            </a:r>
            <a:r>
              <a:rPr lang="en-US" sz="1800" dirty="0">
                <a:latin typeface="+mj-lt"/>
                <a:cs typeface="Arial MT"/>
              </a:rPr>
              <a:t> </a:t>
            </a:r>
            <a:r>
              <a:rPr lang="en-US" sz="1800" spc="-5" dirty="0">
                <a:latin typeface="+mj-lt"/>
                <a:cs typeface="Arial MT"/>
              </a:rPr>
              <a:t>include</a:t>
            </a:r>
            <a:r>
              <a:rPr lang="en-US" sz="1800" spc="20" dirty="0">
                <a:latin typeface="+mj-lt"/>
                <a:cs typeface="Arial MT"/>
              </a:rPr>
              <a:t> </a:t>
            </a:r>
            <a:r>
              <a:rPr lang="en-US" sz="1800" dirty="0">
                <a:latin typeface="+mj-lt"/>
                <a:cs typeface="Arial MT"/>
              </a:rPr>
              <a:t>the</a:t>
            </a:r>
            <a:r>
              <a:rPr lang="en-US" sz="1800" spc="-5" dirty="0">
                <a:latin typeface="+mj-lt"/>
                <a:cs typeface="Arial MT"/>
              </a:rPr>
              <a:t> target</a:t>
            </a:r>
            <a:r>
              <a:rPr lang="en-US" sz="1800" spc="5" dirty="0">
                <a:latin typeface="+mj-lt"/>
                <a:cs typeface="Arial MT"/>
              </a:rPr>
              <a:t> </a:t>
            </a:r>
            <a:r>
              <a:rPr lang="en-US" sz="1800" spc="-5" dirty="0">
                <a:latin typeface="+mj-lt"/>
                <a:cs typeface="Arial MT"/>
              </a:rPr>
              <a:t>phone</a:t>
            </a:r>
            <a:r>
              <a:rPr lang="en-US" sz="1800" spc="5" dirty="0">
                <a:latin typeface="+mj-lt"/>
                <a:cs typeface="Arial MT"/>
              </a:rPr>
              <a:t> </a:t>
            </a:r>
            <a:r>
              <a:rPr lang="en-US" sz="1800" spc="-5" dirty="0">
                <a:latin typeface="+mj-lt"/>
                <a:cs typeface="Arial MT"/>
              </a:rPr>
              <a:t>number</a:t>
            </a:r>
            <a:r>
              <a:rPr lang="en-US" sz="1800" spc="15" dirty="0">
                <a:latin typeface="+mj-lt"/>
                <a:cs typeface="Arial MT"/>
              </a:rPr>
              <a:t> </a:t>
            </a:r>
            <a:r>
              <a:rPr lang="en-US" sz="1800" spc="-5" dirty="0">
                <a:latin typeface="+mj-lt"/>
                <a:cs typeface="Arial MT"/>
              </a:rPr>
              <a:t>as</a:t>
            </a:r>
            <a:r>
              <a:rPr lang="en-US" sz="1800" spc="5" dirty="0">
                <a:latin typeface="+mj-lt"/>
                <a:cs typeface="Arial MT"/>
              </a:rPr>
              <a:t> </a:t>
            </a:r>
            <a:r>
              <a:rPr lang="en-US" sz="1800" spc="-10" dirty="0">
                <a:latin typeface="+mj-lt"/>
                <a:cs typeface="Arial MT"/>
              </a:rPr>
              <a:t>an </a:t>
            </a:r>
            <a:r>
              <a:rPr lang="en-US" sz="1800" spc="-484" dirty="0">
                <a:latin typeface="+mj-lt"/>
                <a:cs typeface="Arial MT"/>
              </a:rPr>
              <a:t> </a:t>
            </a:r>
            <a:r>
              <a:rPr lang="en-US" sz="1800" spc="-5" dirty="0">
                <a:latin typeface="+mj-lt"/>
                <a:cs typeface="Arial MT"/>
              </a:rPr>
              <a:t>address</a:t>
            </a:r>
            <a:r>
              <a:rPr lang="en-US" sz="1800" spc="5" dirty="0">
                <a:latin typeface="+mj-lt"/>
                <a:cs typeface="Arial MT"/>
              </a:rPr>
              <a:t> </a:t>
            </a:r>
            <a:r>
              <a:rPr lang="en-US" sz="1800" spc="-5" dirty="0">
                <a:latin typeface="+mj-lt"/>
                <a:cs typeface="Arial MT"/>
              </a:rPr>
              <a:t>extra</a:t>
            </a:r>
            <a:endParaRPr lang="en-US" sz="1800" dirty="0">
              <a:latin typeface="+mj-lt"/>
              <a:cs typeface="Arial MT"/>
            </a:endParaRPr>
          </a:p>
        </p:txBody>
      </p:sp>
      <p:sp>
        <p:nvSpPr>
          <p:cNvPr id="4" name="Slide Number Placeholder 3"/>
          <p:cNvSpPr>
            <a:spLocks noGrp="1"/>
          </p:cNvSpPr>
          <p:nvPr>
            <p:ph type="sldNum" sz="quarter" idx="12"/>
          </p:nvPr>
        </p:nvSpPr>
        <p:spPr/>
        <p:txBody>
          <a:bodyPr/>
          <a:lstStyle/>
          <a:p>
            <a:fld id="{5D1521BE-31EE-4AC9-ADDD-C715BAA25349}" type="slidenum">
              <a:rPr lang="en-US" smtClean="0"/>
              <a:pPr/>
              <a:t>119</a:t>
            </a:fld>
            <a:endParaRPr lang="en-US"/>
          </a:p>
        </p:txBody>
      </p:sp>
      <p:sp>
        <p:nvSpPr>
          <p:cNvPr id="5" name="object 4"/>
          <p:cNvSpPr txBox="1"/>
          <p:nvPr/>
        </p:nvSpPr>
        <p:spPr>
          <a:xfrm>
            <a:off x="312247" y="3789040"/>
            <a:ext cx="7920990" cy="2904385"/>
          </a:xfrm>
          <a:prstGeom prst="rect">
            <a:avLst/>
          </a:prstGeom>
          <a:solidFill>
            <a:srgbClr val="DFDFDF"/>
          </a:solidFill>
        </p:spPr>
        <p:txBody>
          <a:bodyPr vert="horz" wrap="square" lIns="0" tIns="83820" rIns="0" bIns="0" rtlCol="0">
            <a:spAutoFit/>
          </a:bodyPr>
          <a:lstStyle/>
          <a:p>
            <a:pPr marL="307975">
              <a:lnSpc>
                <a:spcPct val="100000"/>
              </a:lnSpc>
              <a:spcBef>
                <a:spcPts val="900"/>
              </a:spcBef>
            </a:pPr>
            <a:r>
              <a:rPr lang="en-US" sz="1600" spc="-5" dirty="0">
                <a:solidFill>
                  <a:srgbClr val="086700"/>
                </a:solidFill>
                <a:latin typeface="Arial MT"/>
                <a:cs typeface="Arial MT"/>
              </a:rPr>
              <a:t>//</a:t>
            </a:r>
            <a:r>
              <a:rPr lang="en-US" sz="1600" spc="20" dirty="0">
                <a:solidFill>
                  <a:srgbClr val="086700"/>
                </a:solidFill>
                <a:latin typeface="Arial MT"/>
                <a:cs typeface="Arial MT"/>
              </a:rPr>
              <a:t> </a:t>
            </a:r>
            <a:r>
              <a:rPr lang="en-US" sz="1600" spc="-5" dirty="0">
                <a:solidFill>
                  <a:srgbClr val="086700"/>
                </a:solidFill>
                <a:latin typeface="Arial MT"/>
                <a:cs typeface="Arial MT"/>
              </a:rPr>
              <a:t>Get</a:t>
            </a:r>
            <a:r>
              <a:rPr lang="en-US" sz="1600" spc="20" dirty="0">
                <a:solidFill>
                  <a:srgbClr val="086700"/>
                </a:solidFill>
                <a:latin typeface="Arial MT"/>
                <a:cs typeface="Arial MT"/>
              </a:rPr>
              <a:t> </a:t>
            </a:r>
            <a:r>
              <a:rPr lang="en-US" sz="1600" spc="-5" dirty="0">
                <a:solidFill>
                  <a:srgbClr val="086700"/>
                </a:solidFill>
                <a:latin typeface="Arial MT"/>
                <a:cs typeface="Arial MT"/>
              </a:rPr>
              <a:t>the</a:t>
            </a:r>
            <a:r>
              <a:rPr lang="en-US" sz="1600" spc="5" dirty="0">
                <a:solidFill>
                  <a:srgbClr val="086700"/>
                </a:solidFill>
                <a:latin typeface="Arial MT"/>
                <a:cs typeface="Arial MT"/>
              </a:rPr>
              <a:t> </a:t>
            </a:r>
            <a:r>
              <a:rPr lang="en-US" sz="1600" spc="-5" dirty="0">
                <a:solidFill>
                  <a:srgbClr val="086700"/>
                </a:solidFill>
                <a:latin typeface="Arial MT"/>
                <a:cs typeface="Arial MT"/>
              </a:rPr>
              <a:t>URI</a:t>
            </a:r>
            <a:r>
              <a:rPr lang="en-US" sz="1600" spc="10" dirty="0">
                <a:solidFill>
                  <a:srgbClr val="086700"/>
                </a:solidFill>
                <a:latin typeface="Arial MT"/>
                <a:cs typeface="Arial MT"/>
              </a:rPr>
              <a:t> </a:t>
            </a:r>
            <a:r>
              <a:rPr lang="en-US" sz="1600" spc="-5" dirty="0">
                <a:solidFill>
                  <a:srgbClr val="086700"/>
                </a:solidFill>
                <a:latin typeface="Arial MT"/>
                <a:cs typeface="Arial MT"/>
              </a:rPr>
              <a:t>of</a:t>
            </a:r>
            <a:r>
              <a:rPr lang="en-US" sz="1600" spc="5" dirty="0">
                <a:solidFill>
                  <a:srgbClr val="086700"/>
                </a:solidFill>
                <a:latin typeface="Arial MT"/>
                <a:cs typeface="Arial MT"/>
              </a:rPr>
              <a:t> </a:t>
            </a:r>
            <a:r>
              <a:rPr lang="en-US" sz="1600" spc="-5" dirty="0">
                <a:solidFill>
                  <a:srgbClr val="086700"/>
                </a:solidFill>
                <a:latin typeface="Arial MT"/>
                <a:cs typeface="Arial MT"/>
              </a:rPr>
              <a:t>a </a:t>
            </a:r>
            <a:r>
              <a:rPr lang="en-US" sz="1600" dirty="0">
                <a:solidFill>
                  <a:srgbClr val="086700"/>
                </a:solidFill>
                <a:latin typeface="Arial MT"/>
                <a:cs typeface="Arial MT"/>
              </a:rPr>
              <a:t>piece</a:t>
            </a:r>
            <a:r>
              <a:rPr lang="en-US" sz="1600" spc="-10" dirty="0">
                <a:solidFill>
                  <a:srgbClr val="086700"/>
                </a:solidFill>
                <a:latin typeface="Arial MT"/>
                <a:cs typeface="Arial MT"/>
              </a:rPr>
              <a:t> </a:t>
            </a:r>
            <a:r>
              <a:rPr lang="en-US" sz="1600" spc="-5" dirty="0">
                <a:solidFill>
                  <a:srgbClr val="086700"/>
                </a:solidFill>
                <a:latin typeface="Arial MT"/>
                <a:cs typeface="Arial MT"/>
              </a:rPr>
              <a:t>of</a:t>
            </a:r>
            <a:r>
              <a:rPr lang="en-US" sz="1600" spc="5" dirty="0">
                <a:solidFill>
                  <a:srgbClr val="086700"/>
                </a:solidFill>
                <a:latin typeface="Arial MT"/>
                <a:cs typeface="Arial MT"/>
              </a:rPr>
              <a:t> </a:t>
            </a:r>
            <a:r>
              <a:rPr lang="en-US" sz="1600" spc="-5" dirty="0">
                <a:solidFill>
                  <a:srgbClr val="086700"/>
                </a:solidFill>
                <a:latin typeface="Arial MT"/>
                <a:cs typeface="Arial MT"/>
              </a:rPr>
              <a:t>media to</a:t>
            </a:r>
            <a:r>
              <a:rPr lang="en-US" sz="1600" spc="15" dirty="0">
                <a:solidFill>
                  <a:srgbClr val="086700"/>
                </a:solidFill>
                <a:latin typeface="Arial MT"/>
                <a:cs typeface="Arial MT"/>
              </a:rPr>
              <a:t> </a:t>
            </a:r>
            <a:r>
              <a:rPr lang="en-US" sz="1600" spc="-5" dirty="0">
                <a:solidFill>
                  <a:srgbClr val="086700"/>
                </a:solidFill>
                <a:latin typeface="Arial MT"/>
                <a:cs typeface="Arial MT"/>
              </a:rPr>
              <a:t>attach.</a:t>
            </a:r>
            <a:endParaRPr lang="en-US" sz="1600" dirty="0">
              <a:latin typeface="Arial MT"/>
              <a:cs typeface="Arial MT"/>
            </a:endParaRPr>
          </a:p>
          <a:p>
            <a:pPr marL="307975">
              <a:lnSpc>
                <a:spcPct val="100000"/>
              </a:lnSpc>
              <a:spcBef>
                <a:spcPts val="300"/>
              </a:spcBef>
            </a:pPr>
            <a:r>
              <a:rPr lang="en-US" sz="1600" spc="-5" dirty="0">
                <a:latin typeface="Arial MT"/>
                <a:cs typeface="Arial MT"/>
              </a:rPr>
              <a:t>Uri</a:t>
            </a:r>
            <a:r>
              <a:rPr lang="en-US" sz="1600" spc="35" dirty="0">
                <a:latin typeface="Arial MT"/>
                <a:cs typeface="Arial MT"/>
              </a:rPr>
              <a:t> </a:t>
            </a:r>
            <a:r>
              <a:rPr lang="en-US" sz="1600" spc="-5" dirty="0" err="1">
                <a:latin typeface="Arial MT"/>
                <a:cs typeface="Arial MT"/>
              </a:rPr>
              <a:t>attached_Uri</a:t>
            </a:r>
            <a:r>
              <a:rPr lang="en-US" sz="1600" spc="50" dirty="0">
                <a:latin typeface="Arial MT"/>
                <a:cs typeface="Arial MT"/>
              </a:rPr>
              <a:t> </a:t>
            </a:r>
            <a:r>
              <a:rPr lang="en-US" sz="1600" spc="-5" dirty="0">
                <a:latin typeface="Arial MT"/>
                <a:cs typeface="Arial MT"/>
              </a:rPr>
              <a:t>=</a:t>
            </a:r>
            <a:r>
              <a:rPr lang="en-US" sz="1600" spc="25" dirty="0">
                <a:latin typeface="Arial MT"/>
                <a:cs typeface="Arial MT"/>
              </a:rPr>
              <a:t> </a:t>
            </a:r>
            <a:r>
              <a:rPr lang="en-US" sz="1600" spc="-5" dirty="0" err="1">
                <a:latin typeface="Arial MT"/>
                <a:cs typeface="Arial MT"/>
              </a:rPr>
              <a:t>Uri.parse</a:t>
            </a:r>
            <a:r>
              <a:rPr lang="en-US" sz="1600" spc="-5" dirty="0">
                <a:latin typeface="Arial MT"/>
                <a:cs typeface="Arial MT"/>
              </a:rPr>
              <a:t>("content://media/external/images/media/1");</a:t>
            </a:r>
            <a:endParaRPr lang="en-US" sz="1600" dirty="0">
              <a:latin typeface="Arial MT"/>
              <a:cs typeface="Arial MT"/>
            </a:endParaRPr>
          </a:p>
          <a:p>
            <a:pPr>
              <a:lnSpc>
                <a:spcPct val="100000"/>
              </a:lnSpc>
              <a:spcBef>
                <a:spcPts val="45"/>
              </a:spcBef>
            </a:pPr>
            <a:endParaRPr lang="en-US" sz="2150" dirty="0">
              <a:latin typeface="Arial MT"/>
              <a:cs typeface="Arial MT"/>
            </a:endParaRPr>
          </a:p>
          <a:p>
            <a:pPr marL="307975">
              <a:lnSpc>
                <a:spcPct val="100000"/>
              </a:lnSpc>
            </a:pPr>
            <a:r>
              <a:rPr lang="en-US" sz="1600" spc="-5" dirty="0">
                <a:solidFill>
                  <a:srgbClr val="086700"/>
                </a:solidFill>
                <a:latin typeface="Arial MT"/>
                <a:cs typeface="Arial MT"/>
              </a:rPr>
              <a:t>//</a:t>
            </a:r>
            <a:r>
              <a:rPr lang="en-US" sz="1600" spc="10" dirty="0">
                <a:solidFill>
                  <a:srgbClr val="086700"/>
                </a:solidFill>
                <a:latin typeface="Arial MT"/>
                <a:cs typeface="Arial MT"/>
              </a:rPr>
              <a:t> </a:t>
            </a:r>
            <a:r>
              <a:rPr lang="en-US" sz="1600" spc="-5" dirty="0">
                <a:solidFill>
                  <a:srgbClr val="086700"/>
                </a:solidFill>
                <a:latin typeface="Arial MT"/>
                <a:cs typeface="Arial MT"/>
              </a:rPr>
              <a:t>Create</a:t>
            </a:r>
            <a:r>
              <a:rPr lang="en-US" sz="1600" dirty="0">
                <a:solidFill>
                  <a:srgbClr val="086700"/>
                </a:solidFill>
                <a:latin typeface="Arial MT"/>
                <a:cs typeface="Arial MT"/>
              </a:rPr>
              <a:t> </a:t>
            </a:r>
            <a:r>
              <a:rPr lang="en-US" sz="1600" spc="-5" dirty="0">
                <a:solidFill>
                  <a:srgbClr val="086700"/>
                </a:solidFill>
                <a:latin typeface="Arial MT"/>
                <a:cs typeface="Arial MT"/>
              </a:rPr>
              <a:t>a</a:t>
            </a:r>
            <a:r>
              <a:rPr lang="en-US" sz="1600" spc="5" dirty="0">
                <a:solidFill>
                  <a:srgbClr val="086700"/>
                </a:solidFill>
                <a:latin typeface="Arial MT"/>
                <a:cs typeface="Arial MT"/>
              </a:rPr>
              <a:t> </a:t>
            </a:r>
            <a:r>
              <a:rPr lang="en-US" sz="1600" spc="-5" dirty="0">
                <a:solidFill>
                  <a:srgbClr val="086700"/>
                </a:solidFill>
                <a:latin typeface="Arial MT"/>
                <a:cs typeface="Arial MT"/>
              </a:rPr>
              <a:t>new</a:t>
            </a:r>
            <a:r>
              <a:rPr lang="en-US" sz="1600" spc="-15" dirty="0">
                <a:solidFill>
                  <a:srgbClr val="086700"/>
                </a:solidFill>
                <a:latin typeface="Arial MT"/>
                <a:cs typeface="Arial MT"/>
              </a:rPr>
              <a:t> </a:t>
            </a:r>
            <a:r>
              <a:rPr lang="en-US" sz="1600" spc="-5" dirty="0">
                <a:solidFill>
                  <a:srgbClr val="086700"/>
                </a:solidFill>
                <a:latin typeface="Arial MT"/>
                <a:cs typeface="Arial MT"/>
              </a:rPr>
              <a:t>MMS</a:t>
            </a:r>
            <a:r>
              <a:rPr lang="en-US" sz="1600" spc="5" dirty="0">
                <a:solidFill>
                  <a:srgbClr val="086700"/>
                </a:solidFill>
                <a:latin typeface="Arial MT"/>
                <a:cs typeface="Arial MT"/>
              </a:rPr>
              <a:t> </a:t>
            </a:r>
            <a:r>
              <a:rPr lang="en-US" sz="1600" spc="-5" dirty="0">
                <a:solidFill>
                  <a:srgbClr val="086700"/>
                </a:solidFill>
                <a:latin typeface="Arial MT"/>
                <a:cs typeface="Arial MT"/>
              </a:rPr>
              <a:t>intent</a:t>
            </a:r>
            <a:endParaRPr lang="en-US" sz="1600" dirty="0">
              <a:latin typeface="Arial MT"/>
              <a:cs typeface="Arial MT"/>
            </a:endParaRPr>
          </a:p>
          <a:p>
            <a:pPr marL="307975">
              <a:lnSpc>
                <a:spcPct val="100000"/>
              </a:lnSpc>
              <a:spcBef>
                <a:spcPts val="300"/>
              </a:spcBef>
            </a:pPr>
            <a:r>
              <a:rPr lang="en-US" sz="1600" spc="-5" dirty="0">
                <a:latin typeface="Arial MT"/>
                <a:cs typeface="Arial MT"/>
              </a:rPr>
              <a:t>Intent</a:t>
            </a:r>
            <a:r>
              <a:rPr lang="en-US" sz="1600" spc="30" dirty="0">
                <a:latin typeface="Arial MT"/>
                <a:cs typeface="Arial MT"/>
              </a:rPr>
              <a:t> </a:t>
            </a:r>
            <a:r>
              <a:rPr lang="en-US" sz="1600" spc="-5" dirty="0" err="1">
                <a:latin typeface="Arial MT"/>
                <a:cs typeface="Arial MT"/>
              </a:rPr>
              <a:t>mmsIntent</a:t>
            </a:r>
            <a:r>
              <a:rPr lang="en-US" sz="1600" spc="50" dirty="0">
                <a:latin typeface="Arial MT"/>
                <a:cs typeface="Arial MT"/>
              </a:rPr>
              <a:t> </a:t>
            </a:r>
            <a:r>
              <a:rPr lang="en-US" sz="1600" spc="-5" dirty="0">
                <a:latin typeface="Arial MT"/>
                <a:cs typeface="Arial MT"/>
              </a:rPr>
              <a:t>=</a:t>
            </a:r>
            <a:r>
              <a:rPr lang="en-US" sz="1600" spc="5" dirty="0">
                <a:latin typeface="Arial MT"/>
                <a:cs typeface="Arial MT"/>
              </a:rPr>
              <a:t> </a:t>
            </a:r>
            <a:r>
              <a:rPr lang="en-US" sz="1600" spc="-5" dirty="0">
                <a:latin typeface="Arial MT"/>
                <a:cs typeface="Arial MT"/>
              </a:rPr>
              <a:t>new</a:t>
            </a:r>
            <a:r>
              <a:rPr lang="en-US" sz="1600" spc="25" dirty="0">
                <a:latin typeface="Arial MT"/>
                <a:cs typeface="Arial MT"/>
              </a:rPr>
              <a:t> </a:t>
            </a:r>
            <a:r>
              <a:rPr lang="en-US" sz="1600" spc="-5" dirty="0">
                <a:latin typeface="Arial MT"/>
                <a:cs typeface="Arial MT"/>
              </a:rPr>
              <a:t>Intent(</a:t>
            </a:r>
            <a:r>
              <a:rPr lang="en-US" sz="1600" spc="-5" dirty="0" err="1">
                <a:latin typeface="Arial MT"/>
                <a:cs typeface="Arial MT"/>
              </a:rPr>
              <a:t>Intent.ACTION_SEND</a:t>
            </a:r>
            <a:r>
              <a:rPr lang="en-US" sz="1600" spc="-5" dirty="0">
                <a:latin typeface="Arial MT"/>
                <a:cs typeface="Arial MT"/>
              </a:rPr>
              <a:t>,</a:t>
            </a:r>
            <a:r>
              <a:rPr lang="en-US" sz="1600" spc="65" dirty="0">
                <a:latin typeface="Arial MT"/>
                <a:cs typeface="Arial MT"/>
              </a:rPr>
              <a:t> </a:t>
            </a:r>
            <a:r>
              <a:rPr lang="en-US" sz="1600" spc="-5" dirty="0" err="1">
                <a:latin typeface="Arial MT"/>
                <a:cs typeface="Arial MT"/>
              </a:rPr>
              <a:t>attached_Uri</a:t>
            </a:r>
            <a:r>
              <a:rPr lang="en-US" sz="1600" spc="-5" dirty="0">
                <a:latin typeface="Arial MT"/>
                <a:cs typeface="Arial MT"/>
              </a:rPr>
              <a:t>);</a:t>
            </a:r>
            <a:endParaRPr lang="en-US" sz="1600" dirty="0">
              <a:latin typeface="Arial MT"/>
              <a:cs typeface="Arial MT"/>
            </a:endParaRPr>
          </a:p>
          <a:p>
            <a:pPr marL="307975" marR="1638300">
              <a:lnSpc>
                <a:spcPct val="115599"/>
              </a:lnSpc>
              <a:spcBef>
                <a:spcPts val="5"/>
              </a:spcBef>
            </a:pPr>
            <a:r>
              <a:rPr lang="en-US" sz="1600" spc="-5" dirty="0" err="1">
                <a:latin typeface="Arial MT"/>
                <a:cs typeface="Arial MT"/>
              </a:rPr>
              <a:t>mmsIntent.putExtra</a:t>
            </a:r>
            <a:r>
              <a:rPr lang="en-US" sz="1600" spc="-5" dirty="0">
                <a:latin typeface="Arial MT"/>
                <a:cs typeface="Arial MT"/>
              </a:rPr>
              <a:t>("</a:t>
            </a:r>
            <a:r>
              <a:rPr lang="en-US" sz="1600" spc="-5" dirty="0" err="1">
                <a:latin typeface="Arial MT"/>
                <a:cs typeface="Arial MT"/>
              </a:rPr>
              <a:t>sms_body</a:t>
            </a:r>
            <a:r>
              <a:rPr lang="en-US" sz="1600" spc="-5" dirty="0">
                <a:latin typeface="Arial MT"/>
                <a:cs typeface="Arial MT"/>
              </a:rPr>
              <a:t>",</a:t>
            </a:r>
            <a:r>
              <a:rPr lang="en-US" sz="1600" spc="90" dirty="0">
                <a:latin typeface="Arial MT"/>
                <a:cs typeface="Arial MT"/>
              </a:rPr>
              <a:t> </a:t>
            </a:r>
            <a:r>
              <a:rPr lang="en-US" sz="1600" spc="-5" dirty="0">
                <a:latin typeface="Arial MT"/>
                <a:cs typeface="Arial MT"/>
              </a:rPr>
              <a:t>"Please</a:t>
            </a:r>
            <a:r>
              <a:rPr lang="en-US" sz="1600" spc="-10" dirty="0">
                <a:latin typeface="Arial MT"/>
                <a:cs typeface="Arial MT"/>
              </a:rPr>
              <a:t> </a:t>
            </a:r>
            <a:r>
              <a:rPr lang="en-US" sz="1600" spc="-5" dirty="0">
                <a:latin typeface="Arial MT"/>
                <a:cs typeface="Arial MT"/>
              </a:rPr>
              <a:t>see</a:t>
            </a:r>
            <a:r>
              <a:rPr lang="en-US" sz="1600" spc="15" dirty="0">
                <a:latin typeface="Arial MT"/>
                <a:cs typeface="Arial MT"/>
              </a:rPr>
              <a:t> </a:t>
            </a:r>
            <a:r>
              <a:rPr lang="en-US" sz="1600" spc="-5" dirty="0">
                <a:latin typeface="Arial MT"/>
                <a:cs typeface="Arial MT"/>
              </a:rPr>
              <a:t>the</a:t>
            </a:r>
            <a:r>
              <a:rPr lang="en-US" sz="1600" spc="30" dirty="0">
                <a:latin typeface="Arial MT"/>
                <a:cs typeface="Arial MT"/>
              </a:rPr>
              <a:t> </a:t>
            </a:r>
            <a:r>
              <a:rPr lang="en-US" sz="1600" spc="-5" dirty="0">
                <a:latin typeface="Arial MT"/>
                <a:cs typeface="Arial MT"/>
              </a:rPr>
              <a:t>attached</a:t>
            </a:r>
            <a:r>
              <a:rPr lang="en-US" sz="1600" spc="30" dirty="0">
                <a:latin typeface="Arial MT"/>
                <a:cs typeface="Arial MT"/>
              </a:rPr>
              <a:t> </a:t>
            </a:r>
            <a:r>
              <a:rPr lang="en-US" sz="1600" spc="-5" dirty="0">
                <a:latin typeface="Arial MT"/>
                <a:cs typeface="Arial MT"/>
              </a:rPr>
              <a:t>image"); </a:t>
            </a:r>
            <a:r>
              <a:rPr lang="en-US" sz="1600" spc="-430" dirty="0">
                <a:latin typeface="Arial MT"/>
                <a:cs typeface="Arial MT"/>
              </a:rPr>
              <a:t> </a:t>
            </a:r>
            <a:r>
              <a:rPr lang="en-US" sz="1600" spc="-5" dirty="0" err="1">
                <a:latin typeface="Arial MT"/>
                <a:cs typeface="Arial MT"/>
              </a:rPr>
              <a:t>mmsIntent.putExtra</a:t>
            </a:r>
            <a:r>
              <a:rPr lang="en-US" sz="1600" spc="-5" dirty="0">
                <a:latin typeface="Arial MT"/>
                <a:cs typeface="Arial MT"/>
              </a:rPr>
              <a:t>("address",</a:t>
            </a:r>
            <a:r>
              <a:rPr lang="en-US" sz="1600" spc="55" dirty="0">
                <a:latin typeface="Arial MT"/>
                <a:cs typeface="Arial MT"/>
              </a:rPr>
              <a:t> </a:t>
            </a:r>
            <a:r>
              <a:rPr lang="en-US" sz="1600" spc="-5" dirty="0">
                <a:latin typeface="Arial MT"/>
                <a:cs typeface="Arial MT"/>
              </a:rPr>
              <a:t>"07912355432"); </a:t>
            </a:r>
            <a:r>
              <a:rPr lang="en-US" sz="1600" dirty="0">
                <a:latin typeface="Arial MT"/>
                <a:cs typeface="Arial MT"/>
              </a:rPr>
              <a:t> </a:t>
            </a:r>
            <a:r>
              <a:rPr lang="en-US" sz="1600" spc="-5" dirty="0" err="1">
                <a:latin typeface="Arial MT"/>
                <a:cs typeface="Arial MT"/>
              </a:rPr>
              <a:t>mmsIntent.putExtra</a:t>
            </a:r>
            <a:r>
              <a:rPr lang="en-US" sz="1600" spc="-5" dirty="0">
                <a:latin typeface="Arial MT"/>
                <a:cs typeface="Arial MT"/>
              </a:rPr>
              <a:t>(</a:t>
            </a:r>
            <a:r>
              <a:rPr lang="en-US" sz="1600" spc="-5" dirty="0" err="1">
                <a:latin typeface="Arial MT"/>
                <a:cs typeface="Arial MT"/>
              </a:rPr>
              <a:t>Intent.EXTRA_STREAM</a:t>
            </a:r>
            <a:r>
              <a:rPr lang="en-US" sz="1600" spc="-5" dirty="0">
                <a:latin typeface="Arial MT"/>
                <a:cs typeface="Arial MT"/>
              </a:rPr>
              <a:t>,</a:t>
            </a:r>
            <a:r>
              <a:rPr lang="en-US" sz="1600" spc="40" dirty="0">
                <a:latin typeface="Arial MT"/>
                <a:cs typeface="Arial MT"/>
              </a:rPr>
              <a:t> </a:t>
            </a:r>
            <a:r>
              <a:rPr lang="en-US" sz="1600" spc="-5" dirty="0" err="1">
                <a:latin typeface="Arial MT"/>
                <a:cs typeface="Arial MT"/>
              </a:rPr>
              <a:t>attached_Uri</a:t>
            </a:r>
            <a:r>
              <a:rPr lang="en-US" sz="1600" spc="-5" dirty="0">
                <a:latin typeface="Arial MT"/>
                <a:cs typeface="Arial MT"/>
              </a:rPr>
              <a:t>); </a:t>
            </a:r>
            <a:r>
              <a:rPr lang="en-US" sz="1600" dirty="0">
                <a:latin typeface="Arial MT"/>
                <a:cs typeface="Arial MT"/>
              </a:rPr>
              <a:t> </a:t>
            </a:r>
            <a:r>
              <a:rPr lang="en-US" sz="1600" spc="-10" dirty="0" err="1">
                <a:latin typeface="Arial MT"/>
                <a:cs typeface="Arial MT"/>
              </a:rPr>
              <a:t>mmsIntent.setType</a:t>
            </a:r>
            <a:r>
              <a:rPr lang="en-US" sz="1600" spc="-10" dirty="0">
                <a:latin typeface="Arial MT"/>
                <a:cs typeface="Arial MT"/>
              </a:rPr>
              <a:t>("image/</a:t>
            </a:r>
            <a:r>
              <a:rPr lang="en-US" sz="1600" spc="-10" dirty="0" err="1">
                <a:latin typeface="Arial MT"/>
                <a:cs typeface="Arial MT"/>
              </a:rPr>
              <a:t>png</a:t>
            </a:r>
            <a:r>
              <a:rPr lang="en-US" sz="1600" spc="-10" dirty="0">
                <a:latin typeface="Arial MT"/>
                <a:cs typeface="Arial MT"/>
              </a:rPr>
              <a:t>");</a:t>
            </a:r>
            <a:endParaRPr lang="en-US" sz="1600" dirty="0">
              <a:latin typeface="Arial MT"/>
              <a:cs typeface="Arial MT"/>
            </a:endParaRPr>
          </a:p>
          <a:p>
            <a:pPr marL="307975">
              <a:lnSpc>
                <a:spcPct val="100000"/>
              </a:lnSpc>
              <a:spcBef>
                <a:spcPts val="300"/>
              </a:spcBef>
            </a:pPr>
            <a:r>
              <a:rPr lang="en-US" sz="1600" spc="-5" dirty="0" err="1">
                <a:latin typeface="Arial MT"/>
                <a:cs typeface="Arial MT"/>
              </a:rPr>
              <a:t>startActivity</a:t>
            </a:r>
            <a:r>
              <a:rPr lang="en-US" sz="1600" spc="-5" dirty="0">
                <a:latin typeface="Arial MT"/>
                <a:cs typeface="Arial MT"/>
              </a:rPr>
              <a:t>(</a:t>
            </a:r>
            <a:r>
              <a:rPr lang="en-US" sz="1600" spc="-5" dirty="0" err="1">
                <a:latin typeface="Arial MT"/>
                <a:cs typeface="Arial MT"/>
              </a:rPr>
              <a:t>mmsIntent</a:t>
            </a:r>
            <a:r>
              <a:rPr lang="en-US" sz="1600" spc="-5">
                <a:latin typeface="Arial MT"/>
                <a:cs typeface="Arial MT"/>
              </a:rPr>
              <a:t>);</a:t>
            </a:r>
            <a:endParaRPr lang="en-US" sz="1600" dirty="0">
              <a:latin typeface="Arial MT"/>
              <a:cs typeface="Arial MT"/>
            </a:endParaRPr>
          </a:p>
        </p:txBody>
      </p:sp>
    </p:spTree>
    <p:extLst>
      <p:ext uri="{BB962C8B-B14F-4D97-AF65-F5344CB8AC3E}">
        <p14:creationId xmlns="" xmlns:p14="http://schemas.microsoft.com/office/powerpoint/2010/main" val="1261172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6795" y="1392682"/>
            <a:ext cx="7593330" cy="3379470"/>
          </a:xfrm>
          <a:prstGeom prst="rect">
            <a:avLst/>
          </a:prstGeom>
        </p:spPr>
        <p:txBody>
          <a:bodyPr vert="horz" wrap="square" lIns="0" tIns="12700" rIns="0" bIns="0" rtlCol="0">
            <a:spAutoFit/>
          </a:bodyPr>
          <a:lstStyle/>
          <a:p>
            <a:pPr marL="203200" marR="166370" indent="-191135">
              <a:lnSpc>
                <a:spcPct val="100000"/>
              </a:lnSpc>
              <a:spcBef>
                <a:spcPts val="100"/>
              </a:spcBef>
              <a:buFont typeface="Microsoft Sans Serif"/>
              <a:buChar char="•"/>
              <a:tabLst>
                <a:tab pos="203835" algn="l"/>
              </a:tabLst>
            </a:pPr>
            <a:r>
              <a:rPr sz="2400" b="1" spc="-5" dirty="0">
                <a:latin typeface="+mj-lt"/>
                <a:cs typeface="Arial"/>
              </a:rPr>
              <a:t>Called </a:t>
            </a:r>
            <a:r>
              <a:rPr sz="2400" b="1" dirty="0">
                <a:latin typeface="+mj-lt"/>
                <a:cs typeface="Arial"/>
              </a:rPr>
              <a:t>whenever </a:t>
            </a:r>
            <a:r>
              <a:rPr sz="2400" b="1" spc="-5" dirty="0">
                <a:latin typeface="+mj-lt"/>
                <a:cs typeface="Arial"/>
              </a:rPr>
              <a:t>the Service is started </a:t>
            </a:r>
            <a:r>
              <a:rPr sz="2400" b="1" spc="5" dirty="0">
                <a:latin typeface="+mj-lt"/>
                <a:cs typeface="Arial"/>
              </a:rPr>
              <a:t>with </a:t>
            </a:r>
            <a:r>
              <a:rPr sz="2400" b="1" spc="-5" dirty="0">
                <a:latin typeface="+mj-lt"/>
                <a:cs typeface="Arial"/>
              </a:rPr>
              <a:t>call </a:t>
            </a:r>
            <a:r>
              <a:rPr sz="2400" b="1" dirty="0">
                <a:latin typeface="+mj-lt"/>
                <a:cs typeface="Arial"/>
              </a:rPr>
              <a:t>to </a:t>
            </a:r>
            <a:r>
              <a:rPr sz="2400" b="1" spc="-655" dirty="0">
                <a:latin typeface="+mj-lt"/>
                <a:cs typeface="Arial"/>
              </a:rPr>
              <a:t> </a:t>
            </a:r>
            <a:r>
              <a:rPr sz="2400" b="1" dirty="0">
                <a:latin typeface="+mj-lt"/>
                <a:cs typeface="Arial"/>
              </a:rPr>
              <a:t>startService</a:t>
            </a:r>
            <a:endParaRPr sz="2400">
              <a:latin typeface="+mj-lt"/>
              <a:cs typeface="Arial"/>
            </a:endParaRPr>
          </a:p>
          <a:p>
            <a:pPr marL="584200" marR="777875" lvl="1" indent="-190500">
              <a:lnSpc>
                <a:spcPct val="100000"/>
              </a:lnSpc>
              <a:spcBef>
                <a:spcPts val="1445"/>
              </a:spcBef>
              <a:buChar char="–"/>
              <a:tabLst>
                <a:tab pos="584835" algn="l"/>
              </a:tabLst>
            </a:pPr>
            <a:r>
              <a:rPr sz="2000" dirty="0">
                <a:latin typeface="+mj-lt"/>
                <a:cs typeface="Microsoft Sans Serif"/>
              </a:rPr>
              <a:t>So</a:t>
            </a:r>
            <a:r>
              <a:rPr sz="2000" spc="20" dirty="0">
                <a:latin typeface="+mj-lt"/>
                <a:cs typeface="Microsoft Sans Serif"/>
              </a:rPr>
              <a:t> </a:t>
            </a:r>
            <a:r>
              <a:rPr sz="2000" dirty="0">
                <a:latin typeface="+mj-lt"/>
                <a:cs typeface="Microsoft Sans Serif"/>
              </a:rPr>
              <a:t>beware: may</a:t>
            </a:r>
            <a:r>
              <a:rPr sz="2000" spc="10" dirty="0">
                <a:latin typeface="+mj-lt"/>
                <a:cs typeface="Microsoft Sans Serif"/>
              </a:rPr>
              <a:t> </a:t>
            </a:r>
            <a:r>
              <a:rPr sz="2000" dirty="0">
                <a:latin typeface="+mj-lt"/>
                <a:cs typeface="Microsoft Sans Serif"/>
              </a:rPr>
              <a:t>be</a:t>
            </a:r>
            <a:r>
              <a:rPr sz="2000" spc="15" dirty="0">
                <a:latin typeface="+mj-lt"/>
                <a:cs typeface="Microsoft Sans Serif"/>
              </a:rPr>
              <a:t> </a:t>
            </a:r>
            <a:r>
              <a:rPr sz="2000" dirty="0">
                <a:latin typeface="+mj-lt"/>
                <a:cs typeface="Microsoft Sans Serif"/>
              </a:rPr>
              <a:t>executed</a:t>
            </a:r>
            <a:r>
              <a:rPr sz="2000" spc="5" dirty="0">
                <a:latin typeface="+mj-lt"/>
                <a:cs typeface="Microsoft Sans Serif"/>
              </a:rPr>
              <a:t> </a:t>
            </a:r>
            <a:r>
              <a:rPr sz="2000" dirty="0">
                <a:latin typeface="+mj-lt"/>
                <a:cs typeface="Microsoft Sans Serif"/>
              </a:rPr>
              <a:t>several </a:t>
            </a:r>
            <a:r>
              <a:rPr sz="2000" spc="-5" dirty="0">
                <a:latin typeface="+mj-lt"/>
                <a:cs typeface="Microsoft Sans Serif"/>
              </a:rPr>
              <a:t>times</a:t>
            </a:r>
            <a:r>
              <a:rPr sz="2000" spc="-15" dirty="0">
                <a:latin typeface="+mj-lt"/>
                <a:cs typeface="Microsoft Sans Serif"/>
              </a:rPr>
              <a:t> </a:t>
            </a:r>
            <a:r>
              <a:rPr sz="2000" spc="-10" dirty="0">
                <a:latin typeface="+mj-lt"/>
                <a:cs typeface="Microsoft Sans Serif"/>
              </a:rPr>
              <a:t>in</a:t>
            </a:r>
            <a:r>
              <a:rPr sz="2000" spc="30" dirty="0">
                <a:latin typeface="+mj-lt"/>
                <a:cs typeface="Microsoft Sans Serif"/>
              </a:rPr>
              <a:t> </a:t>
            </a:r>
            <a:r>
              <a:rPr sz="2000" spc="-5" dirty="0">
                <a:latin typeface="+mj-lt"/>
                <a:cs typeface="Microsoft Sans Serif"/>
              </a:rPr>
              <a:t>Service’s </a:t>
            </a:r>
            <a:r>
              <a:rPr sz="2000" spc="-515" dirty="0">
                <a:latin typeface="+mj-lt"/>
                <a:cs typeface="Microsoft Sans Serif"/>
              </a:rPr>
              <a:t> </a:t>
            </a:r>
            <a:r>
              <a:rPr sz="2000" spc="-5" dirty="0">
                <a:latin typeface="+mj-lt"/>
                <a:cs typeface="Microsoft Sans Serif"/>
              </a:rPr>
              <a:t>lifetime!</a:t>
            </a:r>
            <a:endParaRPr sz="2000">
              <a:latin typeface="+mj-lt"/>
              <a:cs typeface="Microsoft Sans Serif"/>
            </a:endParaRPr>
          </a:p>
          <a:p>
            <a:pPr marL="584200" lvl="1" indent="-191135">
              <a:lnSpc>
                <a:spcPct val="100000"/>
              </a:lnSpc>
              <a:spcBef>
                <a:spcPts val="1200"/>
              </a:spcBef>
              <a:buChar char="–"/>
              <a:tabLst>
                <a:tab pos="584835" algn="l"/>
              </a:tabLst>
            </a:pPr>
            <a:r>
              <a:rPr sz="2000" dirty="0">
                <a:latin typeface="+mj-lt"/>
                <a:cs typeface="Microsoft Sans Serif"/>
              </a:rPr>
              <a:t>Controls</a:t>
            </a:r>
            <a:r>
              <a:rPr sz="2000" spc="-5" dirty="0">
                <a:latin typeface="+mj-lt"/>
                <a:cs typeface="Microsoft Sans Serif"/>
              </a:rPr>
              <a:t> </a:t>
            </a:r>
            <a:r>
              <a:rPr sz="2000" dirty="0">
                <a:latin typeface="+mj-lt"/>
                <a:cs typeface="Microsoft Sans Serif"/>
              </a:rPr>
              <a:t>how</a:t>
            </a:r>
            <a:r>
              <a:rPr sz="2000" spc="10" dirty="0">
                <a:latin typeface="+mj-lt"/>
                <a:cs typeface="Microsoft Sans Serif"/>
              </a:rPr>
              <a:t> </a:t>
            </a:r>
            <a:r>
              <a:rPr sz="2000" dirty="0">
                <a:latin typeface="+mj-lt"/>
                <a:cs typeface="Microsoft Sans Serif"/>
              </a:rPr>
              <a:t>system</a:t>
            </a:r>
            <a:r>
              <a:rPr sz="2000" spc="5" dirty="0">
                <a:latin typeface="+mj-lt"/>
                <a:cs typeface="Microsoft Sans Serif"/>
              </a:rPr>
              <a:t> </a:t>
            </a:r>
            <a:r>
              <a:rPr sz="2000" spc="-10" dirty="0">
                <a:latin typeface="+mj-lt"/>
                <a:cs typeface="Microsoft Sans Serif"/>
              </a:rPr>
              <a:t>will</a:t>
            </a:r>
            <a:r>
              <a:rPr sz="2000" spc="25" dirty="0">
                <a:latin typeface="+mj-lt"/>
                <a:cs typeface="Microsoft Sans Serif"/>
              </a:rPr>
              <a:t> </a:t>
            </a:r>
            <a:r>
              <a:rPr sz="2000" dirty="0">
                <a:latin typeface="+mj-lt"/>
                <a:cs typeface="Microsoft Sans Serif"/>
              </a:rPr>
              <a:t>respond</a:t>
            </a:r>
            <a:r>
              <a:rPr sz="2000" spc="-15" dirty="0">
                <a:latin typeface="+mj-lt"/>
                <a:cs typeface="Microsoft Sans Serif"/>
              </a:rPr>
              <a:t> </a:t>
            </a:r>
            <a:r>
              <a:rPr sz="2000" spc="-5" dirty="0">
                <a:latin typeface="+mj-lt"/>
                <a:cs typeface="Microsoft Sans Serif"/>
              </a:rPr>
              <a:t>if</a:t>
            </a:r>
            <a:r>
              <a:rPr sz="2000" spc="5" dirty="0">
                <a:latin typeface="+mj-lt"/>
                <a:cs typeface="Microsoft Sans Serif"/>
              </a:rPr>
              <a:t> </a:t>
            </a:r>
            <a:r>
              <a:rPr sz="2000" dirty="0">
                <a:latin typeface="+mj-lt"/>
                <a:cs typeface="Microsoft Sans Serif"/>
              </a:rPr>
              <a:t>Service</a:t>
            </a:r>
            <a:r>
              <a:rPr sz="2000" spc="10" dirty="0">
                <a:latin typeface="+mj-lt"/>
                <a:cs typeface="Microsoft Sans Serif"/>
              </a:rPr>
              <a:t> </a:t>
            </a:r>
            <a:r>
              <a:rPr sz="2000" dirty="0">
                <a:latin typeface="+mj-lt"/>
                <a:cs typeface="Microsoft Sans Serif"/>
              </a:rPr>
              <a:t>restarted</a:t>
            </a:r>
            <a:endParaRPr sz="2000">
              <a:latin typeface="+mj-lt"/>
              <a:cs typeface="Microsoft Sans Serif"/>
            </a:endParaRPr>
          </a:p>
          <a:p>
            <a:pPr marL="584200">
              <a:lnSpc>
                <a:spcPct val="100000"/>
              </a:lnSpc>
            </a:pPr>
            <a:r>
              <a:rPr sz="2000" dirty="0">
                <a:latin typeface="+mj-lt"/>
                <a:cs typeface="Microsoft Sans Serif"/>
              </a:rPr>
              <a:t>(START_STICKY)</a:t>
            </a:r>
            <a:endParaRPr sz="2000">
              <a:latin typeface="+mj-lt"/>
              <a:cs typeface="Microsoft Sans Serif"/>
            </a:endParaRPr>
          </a:p>
          <a:p>
            <a:pPr marL="584200" marR="5080" lvl="1" indent="-190500">
              <a:lnSpc>
                <a:spcPct val="100000"/>
              </a:lnSpc>
              <a:spcBef>
                <a:spcPts val="1200"/>
              </a:spcBef>
              <a:buChar char="–"/>
              <a:tabLst>
                <a:tab pos="584835" algn="l"/>
              </a:tabLst>
            </a:pPr>
            <a:r>
              <a:rPr sz="2000" dirty="0">
                <a:latin typeface="+mj-lt"/>
                <a:cs typeface="Microsoft Sans Serif"/>
              </a:rPr>
              <a:t>Run</a:t>
            </a:r>
            <a:r>
              <a:rPr sz="2000" spc="10" dirty="0">
                <a:latin typeface="+mj-lt"/>
                <a:cs typeface="Microsoft Sans Serif"/>
              </a:rPr>
              <a:t> </a:t>
            </a:r>
            <a:r>
              <a:rPr sz="2000" dirty="0">
                <a:latin typeface="+mj-lt"/>
                <a:cs typeface="Microsoft Sans Serif"/>
              </a:rPr>
              <a:t>from </a:t>
            </a:r>
            <a:r>
              <a:rPr sz="2000" spc="-5" dirty="0">
                <a:latin typeface="+mj-lt"/>
                <a:cs typeface="Microsoft Sans Serif"/>
              </a:rPr>
              <a:t>main</a:t>
            </a:r>
            <a:r>
              <a:rPr sz="2000" spc="35" dirty="0">
                <a:latin typeface="+mj-lt"/>
                <a:cs typeface="Microsoft Sans Serif"/>
              </a:rPr>
              <a:t> </a:t>
            </a:r>
            <a:r>
              <a:rPr sz="2000" dirty="0">
                <a:latin typeface="+mj-lt"/>
                <a:cs typeface="Microsoft Sans Serif"/>
              </a:rPr>
              <a:t>GUI</a:t>
            </a:r>
            <a:r>
              <a:rPr sz="2000" spc="-5" dirty="0">
                <a:latin typeface="+mj-lt"/>
                <a:cs typeface="Microsoft Sans Serif"/>
              </a:rPr>
              <a:t> </a:t>
            </a:r>
            <a:r>
              <a:rPr sz="2000" dirty="0">
                <a:latin typeface="+mj-lt"/>
                <a:cs typeface="Microsoft Sans Serif"/>
              </a:rPr>
              <a:t>thread</a:t>
            </a:r>
            <a:r>
              <a:rPr sz="2000" spc="5" dirty="0">
                <a:latin typeface="+mj-lt"/>
                <a:cs typeface="Microsoft Sans Serif"/>
              </a:rPr>
              <a:t> </a:t>
            </a:r>
            <a:r>
              <a:rPr sz="2000" dirty="0">
                <a:latin typeface="+mj-lt"/>
                <a:cs typeface="Microsoft Sans Serif"/>
              </a:rPr>
              <a:t>so</a:t>
            </a:r>
            <a:r>
              <a:rPr sz="2000" spc="10" dirty="0">
                <a:latin typeface="+mj-lt"/>
                <a:cs typeface="Microsoft Sans Serif"/>
              </a:rPr>
              <a:t> </a:t>
            </a:r>
            <a:r>
              <a:rPr sz="2000" dirty="0">
                <a:latin typeface="+mj-lt"/>
                <a:cs typeface="Microsoft Sans Serif"/>
              </a:rPr>
              <a:t>standard</a:t>
            </a:r>
            <a:r>
              <a:rPr sz="2000" spc="-35" dirty="0">
                <a:latin typeface="+mj-lt"/>
                <a:cs typeface="Microsoft Sans Serif"/>
              </a:rPr>
              <a:t> </a:t>
            </a:r>
            <a:r>
              <a:rPr sz="2000" dirty="0">
                <a:latin typeface="+mj-lt"/>
                <a:cs typeface="Microsoft Sans Serif"/>
              </a:rPr>
              <a:t>pattern</a:t>
            </a:r>
            <a:r>
              <a:rPr sz="2000" spc="-15" dirty="0">
                <a:latin typeface="+mj-lt"/>
                <a:cs typeface="Microsoft Sans Serif"/>
              </a:rPr>
              <a:t> </a:t>
            </a:r>
            <a:r>
              <a:rPr sz="2000" spc="-5" dirty="0">
                <a:latin typeface="+mj-lt"/>
                <a:cs typeface="Microsoft Sans Serif"/>
              </a:rPr>
              <a:t>is</a:t>
            </a:r>
            <a:r>
              <a:rPr sz="2000" spc="25" dirty="0">
                <a:latin typeface="+mj-lt"/>
                <a:cs typeface="Microsoft Sans Serif"/>
              </a:rPr>
              <a:t> </a:t>
            </a:r>
            <a:r>
              <a:rPr sz="2000" dirty="0">
                <a:latin typeface="+mj-lt"/>
                <a:cs typeface="Microsoft Sans Serif"/>
              </a:rPr>
              <a:t>to</a:t>
            </a:r>
            <a:r>
              <a:rPr sz="2000" spc="5" dirty="0">
                <a:latin typeface="+mj-lt"/>
                <a:cs typeface="Microsoft Sans Serif"/>
              </a:rPr>
              <a:t> </a:t>
            </a:r>
            <a:r>
              <a:rPr sz="2000" dirty="0">
                <a:latin typeface="+mj-lt"/>
                <a:cs typeface="Microsoft Sans Serif"/>
              </a:rPr>
              <a:t>create</a:t>
            </a:r>
            <a:r>
              <a:rPr sz="2000" spc="-10" dirty="0">
                <a:latin typeface="+mj-lt"/>
                <a:cs typeface="Microsoft Sans Serif"/>
              </a:rPr>
              <a:t> </a:t>
            </a:r>
            <a:r>
              <a:rPr sz="2000" dirty="0">
                <a:latin typeface="+mj-lt"/>
                <a:cs typeface="Microsoft Sans Serif"/>
              </a:rPr>
              <a:t>a </a:t>
            </a:r>
            <a:r>
              <a:rPr sz="2000" spc="5" dirty="0">
                <a:latin typeface="+mj-lt"/>
                <a:cs typeface="Microsoft Sans Serif"/>
              </a:rPr>
              <a:t> </a:t>
            </a:r>
            <a:r>
              <a:rPr sz="2000" dirty="0">
                <a:latin typeface="+mj-lt"/>
                <a:cs typeface="Microsoft Sans Serif"/>
              </a:rPr>
              <a:t>new Thread from onStartCommand to perform processing and </a:t>
            </a:r>
            <a:r>
              <a:rPr sz="2000" spc="-520" dirty="0">
                <a:latin typeface="+mj-lt"/>
                <a:cs typeface="Microsoft Sans Serif"/>
              </a:rPr>
              <a:t> </a:t>
            </a:r>
            <a:r>
              <a:rPr sz="2000" dirty="0">
                <a:latin typeface="+mj-lt"/>
                <a:cs typeface="Microsoft Sans Serif"/>
              </a:rPr>
              <a:t>stop</a:t>
            </a:r>
            <a:r>
              <a:rPr sz="2000" spc="-15" dirty="0">
                <a:latin typeface="+mj-lt"/>
                <a:cs typeface="Microsoft Sans Serif"/>
              </a:rPr>
              <a:t> </a:t>
            </a:r>
            <a:r>
              <a:rPr sz="2000" dirty="0">
                <a:latin typeface="+mj-lt"/>
                <a:cs typeface="Microsoft Sans Serif"/>
              </a:rPr>
              <a:t>Service</a:t>
            </a:r>
            <a:r>
              <a:rPr sz="2000" spc="10" dirty="0">
                <a:latin typeface="+mj-lt"/>
                <a:cs typeface="Microsoft Sans Serif"/>
              </a:rPr>
              <a:t> </a:t>
            </a:r>
            <a:r>
              <a:rPr sz="2000" dirty="0">
                <a:latin typeface="+mj-lt"/>
                <a:cs typeface="Microsoft Sans Serif"/>
              </a:rPr>
              <a:t>when</a:t>
            </a:r>
            <a:r>
              <a:rPr sz="2000" spc="10" dirty="0">
                <a:latin typeface="+mj-lt"/>
                <a:cs typeface="Microsoft Sans Serif"/>
              </a:rPr>
              <a:t> </a:t>
            </a:r>
            <a:r>
              <a:rPr sz="2000" dirty="0">
                <a:latin typeface="+mj-lt"/>
                <a:cs typeface="Microsoft Sans Serif"/>
              </a:rPr>
              <a:t>complete</a:t>
            </a:r>
            <a:endParaRPr sz="2000">
              <a:latin typeface="+mj-lt"/>
              <a:cs typeface="Microsoft Sans Serif"/>
            </a:endParaRPr>
          </a:p>
        </p:txBody>
      </p:sp>
      <p:sp>
        <p:nvSpPr>
          <p:cNvPr id="3" name="object 3"/>
          <p:cNvSpPr txBox="1">
            <a:spLocks noGrp="1"/>
          </p:cNvSpPr>
          <p:nvPr>
            <p:ph type="title"/>
          </p:nvPr>
        </p:nvSpPr>
        <p:spPr>
          <a:xfrm>
            <a:off x="612140" y="483488"/>
            <a:ext cx="3437890" cy="513715"/>
          </a:xfrm>
          <a:prstGeom prst="rect">
            <a:avLst/>
          </a:prstGeom>
        </p:spPr>
        <p:txBody>
          <a:bodyPr vert="horz" wrap="square" lIns="0" tIns="13335" rIns="0" bIns="0" rtlCol="0">
            <a:spAutoFit/>
          </a:bodyPr>
          <a:lstStyle/>
          <a:p>
            <a:pPr marL="12700">
              <a:lnSpc>
                <a:spcPct val="100000"/>
              </a:lnSpc>
              <a:spcBef>
                <a:spcPts val="105"/>
              </a:spcBef>
            </a:pPr>
            <a:r>
              <a:rPr sz="3200" dirty="0"/>
              <a:t>onStartCom</a:t>
            </a:r>
            <a:r>
              <a:rPr sz="3200" spc="-15" dirty="0"/>
              <a:t>m</a:t>
            </a:r>
            <a:r>
              <a:rPr sz="3200" dirty="0"/>
              <a:t>and</a:t>
            </a:r>
            <a:endParaRPr sz="3200"/>
          </a:p>
        </p:txBody>
      </p:sp>
      <p:sp>
        <p:nvSpPr>
          <p:cNvPr id="4" name="Slide Number Placeholder 3"/>
          <p:cNvSpPr>
            <a:spLocks noGrp="1"/>
          </p:cNvSpPr>
          <p:nvPr>
            <p:ph type="sldNum" sz="quarter" idx="12"/>
          </p:nvPr>
        </p:nvSpPr>
        <p:spPr/>
        <p:txBody>
          <a:bodyPr/>
          <a:lstStyle/>
          <a:p>
            <a:fld id="{5D1521BE-31EE-4AC9-ADDD-C715BAA25349}"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6795" y="1192948"/>
            <a:ext cx="7500620" cy="4356100"/>
          </a:xfrm>
          <a:prstGeom prst="rect">
            <a:avLst/>
          </a:prstGeom>
        </p:spPr>
        <p:txBody>
          <a:bodyPr vert="horz" wrap="square" lIns="0" tIns="212090" rIns="0" bIns="0" rtlCol="0">
            <a:spAutoFit/>
          </a:bodyPr>
          <a:lstStyle/>
          <a:p>
            <a:pPr marL="203200" indent="-191135">
              <a:lnSpc>
                <a:spcPct val="100000"/>
              </a:lnSpc>
              <a:spcBef>
                <a:spcPts val="1670"/>
              </a:spcBef>
              <a:buFont typeface="Microsoft Sans Serif"/>
              <a:buChar char="•"/>
              <a:tabLst>
                <a:tab pos="203835" algn="l"/>
              </a:tabLst>
            </a:pPr>
            <a:r>
              <a:rPr sz="2400" b="1" spc="-5" dirty="0">
                <a:latin typeface="+mj-lt"/>
                <a:cs typeface="Arial"/>
              </a:rPr>
              <a:t>START_STICKY</a:t>
            </a:r>
            <a:endParaRPr sz="2400">
              <a:latin typeface="+mj-lt"/>
              <a:cs typeface="Arial"/>
            </a:endParaRPr>
          </a:p>
          <a:p>
            <a:pPr marL="661670" lvl="1" indent="-268605">
              <a:lnSpc>
                <a:spcPct val="100000"/>
              </a:lnSpc>
              <a:spcBef>
                <a:spcPts val="1440"/>
              </a:spcBef>
              <a:buChar char="–"/>
              <a:tabLst>
                <a:tab pos="662305" algn="l"/>
              </a:tabLst>
            </a:pPr>
            <a:r>
              <a:rPr sz="2200" spc="-5" dirty="0">
                <a:latin typeface="+mj-lt"/>
                <a:cs typeface="Microsoft Sans Serif"/>
              </a:rPr>
              <a:t>onStartCommand</a:t>
            </a:r>
            <a:r>
              <a:rPr sz="2200" spc="65" dirty="0">
                <a:latin typeface="+mj-lt"/>
                <a:cs typeface="Microsoft Sans Serif"/>
              </a:rPr>
              <a:t> </a:t>
            </a:r>
            <a:r>
              <a:rPr sz="2200" spc="-5" dirty="0">
                <a:latin typeface="+mj-lt"/>
                <a:cs typeface="Microsoft Sans Serif"/>
              </a:rPr>
              <a:t>called</a:t>
            </a:r>
            <a:r>
              <a:rPr sz="2200" spc="30" dirty="0">
                <a:latin typeface="+mj-lt"/>
                <a:cs typeface="Microsoft Sans Serif"/>
              </a:rPr>
              <a:t> </a:t>
            </a:r>
            <a:r>
              <a:rPr sz="2200" spc="-5" dirty="0">
                <a:latin typeface="+mj-lt"/>
                <a:cs typeface="Microsoft Sans Serif"/>
              </a:rPr>
              <a:t>anytime</a:t>
            </a:r>
            <a:r>
              <a:rPr sz="2200" spc="45" dirty="0">
                <a:latin typeface="+mj-lt"/>
                <a:cs typeface="Microsoft Sans Serif"/>
              </a:rPr>
              <a:t> </a:t>
            </a:r>
            <a:r>
              <a:rPr sz="2200" spc="-5" dirty="0">
                <a:latin typeface="+mj-lt"/>
                <a:cs typeface="Microsoft Sans Serif"/>
              </a:rPr>
              <a:t>service</a:t>
            </a:r>
            <a:r>
              <a:rPr sz="2200" spc="35" dirty="0">
                <a:latin typeface="+mj-lt"/>
                <a:cs typeface="Microsoft Sans Serif"/>
              </a:rPr>
              <a:t> </a:t>
            </a:r>
            <a:r>
              <a:rPr sz="2200" spc="-5" dirty="0">
                <a:latin typeface="+mj-lt"/>
                <a:cs typeface="Microsoft Sans Serif"/>
              </a:rPr>
              <a:t>restarts</a:t>
            </a:r>
            <a:endParaRPr sz="2200">
              <a:latin typeface="+mj-lt"/>
              <a:cs typeface="Microsoft Sans Serif"/>
            </a:endParaRPr>
          </a:p>
          <a:p>
            <a:pPr lvl="1">
              <a:lnSpc>
                <a:spcPct val="100000"/>
              </a:lnSpc>
              <a:spcBef>
                <a:spcPts val="35"/>
              </a:spcBef>
              <a:buFont typeface="Microsoft Sans Serif"/>
              <a:buChar char="–"/>
            </a:pPr>
            <a:endParaRPr sz="2200">
              <a:latin typeface="+mj-lt"/>
              <a:cs typeface="Microsoft Sans Serif"/>
            </a:endParaRPr>
          </a:p>
          <a:p>
            <a:pPr marL="203200" indent="-191135">
              <a:lnSpc>
                <a:spcPct val="100000"/>
              </a:lnSpc>
              <a:buFont typeface="Microsoft Sans Serif"/>
              <a:buChar char="•"/>
              <a:tabLst>
                <a:tab pos="203835" algn="l"/>
              </a:tabLst>
            </a:pPr>
            <a:r>
              <a:rPr sz="2400" b="1" spc="-5" dirty="0">
                <a:latin typeface="+mj-lt"/>
                <a:cs typeface="Arial"/>
              </a:rPr>
              <a:t>START_NOT_STICKY</a:t>
            </a:r>
            <a:endParaRPr sz="2400">
              <a:latin typeface="+mj-lt"/>
              <a:cs typeface="Arial"/>
            </a:endParaRPr>
          </a:p>
          <a:p>
            <a:pPr marL="661670" lvl="1" indent="-268605">
              <a:lnSpc>
                <a:spcPct val="100000"/>
              </a:lnSpc>
              <a:spcBef>
                <a:spcPts val="1435"/>
              </a:spcBef>
              <a:buChar char="–"/>
              <a:tabLst>
                <a:tab pos="662305" algn="l"/>
              </a:tabLst>
            </a:pPr>
            <a:r>
              <a:rPr sz="2200" spc="-5" dirty="0">
                <a:latin typeface="+mj-lt"/>
                <a:cs typeface="Microsoft Sans Serif"/>
              </a:rPr>
              <a:t>For</a:t>
            </a:r>
            <a:r>
              <a:rPr sz="2200" spc="45" dirty="0">
                <a:latin typeface="+mj-lt"/>
                <a:cs typeface="Microsoft Sans Serif"/>
              </a:rPr>
              <a:t> </a:t>
            </a:r>
            <a:r>
              <a:rPr sz="2200" spc="-5" dirty="0">
                <a:latin typeface="+mj-lt"/>
                <a:cs typeface="Microsoft Sans Serif"/>
              </a:rPr>
              <a:t>service</a:t>
            </a:r>
            <a:r>
              <a:rPr sz="2200" spc="35" dirty="0">
                <a:latin typeface="+mj-lt"/>
                <a:cs typeface="Microsoft Sans Serif"/>
              </a:rPr>
              <a:t> </a:t>
            </a:r>
            <a:r>
              <a:rPr sz="2200" spc="-5" dirty="0">
                <a:latin typeface="+mj-lt"/>
                <a:cs typeface="Microsoft Sans Serif"/>
              </a:rPr>
              <a:t>started</a:t>
            </a:r>
            <a:r>
              <a:rPr sz="2200" spc="50" dirty="0">
                <a:latin typeface="+mj-lt"/>
                <a:cs typeface="Microsoft Sans Serif"/>
              </a:rPr>
              <a:t> </a:t>
            </a:r>
            <a:r>
              <a:rPr sz="2200" spc="-5" dirty="0">
                <a:latin typeface="+mj-lt"/>
                <a:cs typeface="Microsoft Sans Serif"/>
              </a:rPr>
              <a:t>to</a:t>
            </a:r>
            <a:r>
              <a:rPr sz="2200" spc="40" dirty="0">
                <a:latin typeface="+mj-lt"/>
                <a:cs typeface="Microsoft Sans Serif"/>
              </a:rPr>
              <a:t> </a:t>
            </a:r>
            <a:r>
              <a:rPr sz="2200" spc="-5" dirty="0">
                <a:latin typeface="+mj-lt"/>
                <a:cs typeface="Microsoft Sans Serif"/>
              </a:rPr>
              <a:t>execute</a:t>
            </a:r>
            <a:r>
              <a:rPr sz="2200" spc="45" dirty="0">
                <a:latin typeface="+mj-lt"/>
                <a:cs typeface="Microsoft Sans Serif"/>
              </a:rPr>
              <a:t> </a:t>
            </a:r>
            <a:r>
              <a:rPr sz="2200" spc="-5" dirty="0">
                <a:latin typeface="+mj-lt"/>
                <a:cs typeface="Microsoft Sans Serif"/>
              </a:rPr>
              <a:t>specific</a:t>
            </a:r>
            <a:r>
              <a:rPr sz="2200" spc="20" dirty="0">
                <a:latin typeface="+mj-lt"/>
                <a:cs typeface="Microsoft Sans Serif"/>
              </a:rPr>
              <a:t> </a:t>
            </a:r>
            <a:r>
              <a:rPr sz="2200" spc="-5" dirty="0">
                <a:latin typeface="+mj-lt"/>
                <a:cs typeface="Microsoft Sans Serif"/>
              </a:rPr>
              <a:t>action/command</a:t>
            </a:r>
            <a:endParaRPr sz="2200">
              <a:latin typeface="+mj-lt"/>
              <a:cs typeface="Microsoft Sans Serif"/>
            </a:endParaRPr>
          </a:p>
          <a:p>
            <a:pPr marL="584200" marR="675640" lvl="1" indent="-190500">
              <a:lnSpc>
                <a:spcPct val="100000"/>
              </a:lnSpc>
              <a:spcBef>
                <a:spcPts val="1320"/>
              </a:spcBef>
              <a:buFont typeface="Microsoft Sans Serif"/>
              <a:buChar char="–"/>
              <a:tabLst>
                <a:tab pos="662305" algn="l"/>
              </a:tabLst>
            </a:pPr>
            <a:r>
              <a:rPr dirty="0">
                <a:latin typeface="+mj-lt"/>
              </a:rPr>
              <a:t>	</a:t>
            </a:r>
            <a:r>
              <a:rPr sz="2200" spc="-5" dirty="0">
                <a:latin typeface="+mj-lt"/>
                <a:cs typeface="Microsoft Sans Serif"/>
              </a:rPr>
              <a:t>Use</a:t>
            </a:r>
            <a:r>
              <a:rPr sz="2200" spc="25" dirty="0">
                <a:latin typeface="+mj-lt"/>
                <a:cs typeface="Microsoft Sans Serif"/>
              </a:rPr>
              <a:t> </a:t>
            </a:r>
            <a:r>
              <a:rPr sz="2200" spc="-5" dirty="0">
                <a:latin typeface="+mj-lt"/>
                <a:cs typeface="Microsoft Sans Serif"/>
              </a:rPr>
              <a:t>stopSelf</a:t>
            </a:r>
            <a:r>
              <a:rPr sz="2200" spc="30" dirty="0">
                <a:latin typeface="+mj-lt"/>
                <a:cs typeface="Microsoft Sans Serif"/>
              </a:rPr>
              <a:t> </a:t>
            </a:r>
            <a:r>
              <a:rPr sz="2200" spc="-5" dirty="0">
                <a:latin typeface="+mj-lt"/>
                <a:cs typeface="Microsoft Sans Serif"/>
              </a:rPr>
              <a:t>to</a:t>
            </a:r>
            <a:r>
              <a:rPr sz="2200" spc="35" dirty="0">
                <a:latin typeface="+mj-lt"/>
                <a:cs typeface="Microsoft Sans Serif"/>
              </a:rPr>
              <a:t> </a:t>
            </a:r>
            <a:r>
              <a:rPr sz="2200" spc="-5" dirty="0">
                <a:latin typeface="+mj-lt"/>
                <a:cs typeface="Microsoft Sans Serif"/>
              </a:rPr>
              <a:t>terminate</a:t>
            </a:r>
            <a:r>
              <a:rPr sz="2200" spc="55" dirty="0">
                <a:latin typeface="+mj-lt"/>
                <a:cs typeface="Microsoft Sans Serif"/>
              </a:rPr>
              <a:t> </a:t>
            </a:r>
            <a:r>
              <a:rPr sz="2200" spc="-5" dirty="0">
                <a:latin typeface="+mj-lt"/>
                <a:cs typeface="Microsoft Sans Serif"/>
              </a:rPr>
              <a:t>service</a:t>
            </a:r>
            <a:r>
              <a:rPr sz="2200" spc="25" dirty="0">
                <a:latin typeface="+mj-lt"/>
                <a:cs typeface="Microsoft Sans Serif"/>
              </a:rPr>
              <a:t> </a:t>
            </a:r>
            <a:r>
              <a:rPr sz="2200" spc="-5" dirty="0">
                <a:latin typeface="+mj-lt"/>
                <a:cs typeface="Microsoft Sans Serif"/>
              </a:rPr>
              <a:t>when</a:t>
            </a:r>
            <a:r>
              <a:rPr sz="2200" spc="35" dirty="0">
                <a:latin typeface="+mj-lt"/>
                <a:cs typeface="Microsoft Sans Serif"/>
              </a:rPr>
              <a:t> </a:t>
            </a:r>
            <a:r>
              <a:rPr sz="2200" spc="-5" dirty="0">
                <a:latin typeface="+mj-lt"/>
                <a:cs typeface="Microsoft Sans Serif"/>
              </a:rPr>
              <a:t>command </a:t>
            </a:r>
            <a:r>
              <a:rPr sz="2200" spc="-570" dirty="0">
                <a:latin typeface="+mj-lt"/>
                <a:cs typeface="Microsoft Sans Serif"/>
              </a:rPr>
              <a:t> </a:t>
            </a:r>
            <a:r>
              <a:rPr sz="2200" spc="-5" dirty="0">
                <a:latin typeface="+mj-lt"/>
                <a:cs typeface="Microsoft Sans Serif"/>
              </a:rPr>
              <a:t>complete</a:t>
            </a:r>
            <a:endParaRPr sz="2200">
              <a:latin typeface="+mj-lt"/>
              <a:cs typeface="Microsoft Sans Serif"/>
            </a:endParaRPr>
          </a:p>
          <a:p>
            <a:pPr lvl="1">
              <a:lnSpc>
                <a:spcPct val="100000"/>
              </a:lnSpc>
              <a:spcBef>
                <a:spcPts val="35"/>
              </a:spcBef>
              <a:buFont typeface="Microsoft Sans Serif"/>
              <a:buChar char="–"/>
            </a:pPr>
            <a:endParaRPr sz="2200">
              <a:latin typeface="+mj-lt"/>
              <a:cs typeface="Microsoft Sans Serif"/>
            </a:endParaRPr>
          </a:p>
          <a:p>
            <a:pPr marL="203200" indent="-191135">
              <a:lnSpc>
                <a:spcPct val="100000"/>
              </a:lnSpc>
              <a:buFont typeface="Microsoft Sans Serif"/>
              <a:buChar char="•"/>
              <a:tabLst>
                <a:tab pos="203835" algn="l"/>
              </a:tabLst>
            </a:pPr>
            <a:r>
              <a:rPr sz="2400" b="1" spc="-5" dirty="0">
                <a:latin typeface="+mj-lt"/>
                <a:cs typeface="Arial"/>
              </a:rPr>
              <a:t>START_RECEIVER_INTENT</a:t>
            </a:r>
            <a:endParaRPr sz="2400">
              <a:latin typeface="+mj-lt"/>
              <a:cs typeface="Arial"/>
            </a:endParaRPr>
          </a:p>
          <a:p>
            <a:pPr marL="661670" lvl="1" indent="-268605">
              <a:lnSpc>
                <a:spcPct val="100000"/>
              </a:lnSpc>
              <a:spcBef>
                <a:spcPts val="1440"/>
              </a:spcBef>
              <a:buChar char="–"/>
              <a:tabLst>
                <a:tab pos="662305" algn="l"/>
              </a:tabLst>
            </a:pPr>
            <a:r>
              <a:rPr sz="2200" spc="-5" dirty="0">
                <a:latin typeface="+mj-lt"/>
                <a:cs typeface="Microsoft Sans Serif"/>
              </a:rPr>
              <a:t>Combines</a:t>
            </a:r>
            <a:r>
              <a:rPr sz="2200" spc="25" dirty="0">
                <a:latin typeface="+mj-lt"/>
                <a:cs typeface="Microsoft Sans Serif"/>
              </a:rPr>
              <a:t> </a:t>
            </a:r>
            <a:r>
              <a:rPr sz="2200" spc="-5" dirty="0">
                <a:latin typeface="+mj-lt"/>
                <a:cs typeface="Microsoft Sans Serif"/>
              </a:rPr>
              <a:t>both</a:t>
            </a:r>
            <a:r>
              <a:rPr sz="2200" spc="15" dirty="0">
                <a:latin typeface="+mj-lt"/>
                <a:cs typeface="Microsoft Sans Serif"/>
              </a:rPr>
              <a:t> </a:t>
            </a:r>
            <a:r>
              <a:rPr sz="2200" spc="-5" dirty="0">
                <a:latin typeface="+mj-lt"/>
                <a:cs typeface="Microsoft Sans Serif"/>
              </a:rPr>
              <a:t>above</a:t>
            </a:r>
            <a:endParaRPr sz="2200">
              <a:latin typeface="+mj-lt"/>
              <a:cs typeface="Microsoft Sans Serif"/>
            </a:endParaRPr>
          </a:p>
        </p:txBody>
      </p:sp>
      <p:sp>
        <p:nvSpPr>
          <p:cNvPr id="3" name="object 3"/>
          <p:cNvSpPr txBox="1">
            <a:spLocks noGrp="1"/>
          </p:cNvSpPr>
          <p:nvPr>
            <p:ph type="title"/>
          </p:nvPr>
        </p:nvSpPr>
        <p:spPr>
          <a:xfrm>
            <a:off x="612140" y="483488"/>
            <a:ext cx="2148205" cy="513715"/>
          </a:xfrm>
          <a:prstGeom prst="rect">
            <a:avLst/>
          </a:prstGeom>
        </p:spPr>
        <p:txBody>
          <a:bodyPr vert="horz" wrap="square" lIns="0" tIns="13335" rIns="0" bIns="0" rtlCol="0">
            <a:spAutoFit/>
          </a:bodyPr>
          <a:lstStyle/>
          <a:p>
            <a:pPr marL="12700">
              <a:lnSpc>
                <a:spcPct val="100000"/>
              </a:lnSpc>
              <a:spcBef>
                <a:spcPts val="105"/>
              </a:spcBef>
            </a:pPr>
            <a:r>
              <a:rPr sz="3200" spc="-5" dirty="0"/>
              <a:t>Stickyness</a:t>
            </a:r>
            <a:endParaRPr sz="3200"/>
          </a:p>
        </p:txBody>
      </p:sp>
      <p:sp>
        <p:nvSpPr>
          <p:cNvPr id="4" name="Slide Number Placeholder 3"/>
          <p:cNvSpPr>
            <a:spLocks noGrp="1"/>
          </p:cNvSpPr>
          <p:nvPr>
            <p:ph type="sldNum" sz="quarter" idx="12"/>
          </p:nvPr>
        </p:nvSpPr>
        <p:spPr/>
        <p:txBody>
          <a:bodyPr/>
          <a:lstStyle/>
          <a:p>
            <a:fld id="{5D1521BE-31EE-4AC9-ADDD-C715BAA25349}"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6795" y="1392682"/>
            <a:ext cx="7721600" cy="3974465"/>
          </a:xfrm>
          <a:prstGeom prst="rect">
            <a:avLst/>
          </a:prstGeom>
        </p:spPr>
        <p:txBody>
          <a:bodyPr vert="horz" wrap="square" lIns="0" tIns="12700" rIns="0" bIns="0" rtlCol="0">
            <a:spAutoFit/>
          </a:bodyPr>
          <a:lstStyle/>
          <a:p>
            <a:pPr marL="203200" marR="391795" indent="-191135">
              <a:lnSpc>
                <a:spcPct val="100000"/>
              </a:lnSpc>
              <a:spcBef>
                <a:spcPts val="100"/>
              </a:spcBef>
              <a:buChar char="•"/>
              <a:tabLst>
                <a:tab pos="203835" algn="l"/>
              </a:tabLst>
            </a:pPr>
            <a:r>
              <a:rPr sz="2400" spc="-5" dirty="0">
                <a:latin typeface="+mj-lt"/>
                <a:cs typeface="Microsoft Sans Serif"/>
              </a:rPr>
              <a:t>You</a:t>
            </a:r>
            <a:r>
              <a:rPr sz="2400" spc="25" dirty="0">
                <a:latin typeface="+mj-lt"/>
                <a:cs typeface="Microsoft Sans Serif"/>
              </a:rPr>
              <a:t> </a:t>
            </a:r>
            <a:r>
              <a:rPr sz="2400" spc="-5" dirty="0">
                <a:latin typeface="+mj-lt"/>
                <a:cs typeface="Microsoft Sans Serif"/>
              </a:rPr>
              <a:t>can</a:t>
            </a:r>
            <a:r>
              <a:rPr sz="2400" spc="50" dirty="0">
                <a:latin typeface="+mj-lt"/>
                <a:cs typeface="Microsoft Sans Serif"/>
              </a:rPr>
              <a:t> </a:t>
            </a:r>
            <a:r>
              <a:rPr sz="2400" spc="-5" dirty="0">
                <a:latin typeface="+mj-lt"/>
                <a:cs typeface="Microsoft Sans Serif"/>
              </a:rPr>
              <a:t>use</a:t>
            </a:r>
            <a:r>
              <a:rPr sz="2400" spc="30" dirty="0">
                <a:latin typeface="+mj-lt"/>
                <a:cs typeface="Microsoft Sans Serif"/>
              </a:rPr>
              <a:t> </a:t>
            </a:r>
            <a:r>
              <a:rPr sz="2400" dirty="0">
                <a:latin typeface="+mj-lt"/>
                <a:cs typeface="Microsoft Sans Serif"/>
              </a:rPr>
              <a:t>the</a:t>
            </a:r>
            <a:r>
              <a:rPr sz="2400" spc="30" dirty="0">
                <a:latin typeface="+mj-lt"/>
                <a:cs typeface="Microsoft Sans Serif"/>
              </a:rPr>
              <a:t> </a:t>
            </a:r>
            <a:r>
              <a:rPr sz="2400" dirty="0">
                <a:latin typeface="+mj-lt"/>
                <a:cs typeface="Microsoft Sans Serif"/>
              </a:rPr>
              <a:t>parameter</a:t>
            </a:r>
            <a:r>
              <a:rPr sz="2400" spc="40" dirty="0">
                <a:latin typeface="+mj-lt"/>
                <a:cs typeface="Microsoft Sans Serif"/>
              </a:rPr>
              <a:t> </a:t>
            </a:r>
            <a:r>
              <a:rPr sz="2400" spc="-5" dirty="0">
                <a:latin typeface="+mj-lt"/>
                <a:cs typeface="Microsoft Sans Serif"/>
              </a:rPr>
              <a:t>passed</a:t>
            </a:r>
            <a:r>
              <a:rPr sz="2400" spc="10" dirty="0">
                <a:latin typeface="+mj-lt"/>
                <a:cs typeface="Microsoft Sans Serif"/>
              </a:rPr>
              <a:t> </a:t>
            </a:r>
            <a:r>
              <a:rPr sz="2400" dirty="0">
                <a:latin typeface="+mj-lt"/>
                <a:cs typeface="Microsoft Sans Serif"/>
              </a:rPr>
              <a:t>to</a:t>
            </a:r>
            <a:r>
              <a:rPr sz="2400" spc="25" dirty="0">
                <a:latin typeface="+mj-lt"/>
                <a:cs typeface="Microsoft Sans Serif"/>
              </a:rPr>
              <a:t> </a:t>
            </a:r>
            <a:r>
              <a:rPr sz="2400" spc="-5" dirty="0">
                <a:latin typeface="+mj-lt"/>
                <a:cs typeface="Microsoft Sans Serif"/>
              </a:rPr>
              <a:t>startService</a:t>
            </a:r>
            <a:r>
              <a:rPr sz="2400" spc="10" dirty="0">
                <a:latin typeface="+mj-lt"/>
                <a:cs typeface="Microsoft Sans Serif"/>
              </a:rPr>
              <a:t> </a:t>
            </a:r>
            <a:r>
              <a:rPr sz="2400" dirty="0">
                <a:latin typeface="+mj-lt"/>
                <a:cs typeface="Microsoft Sans Serif"/>
              </a:rPr>
              <a:t>to </a:t>
            </a:r>
            <a:r>
              <a:rPr sz="2400" spc="-620" dirty="0">
                <a:latin typeface="+mj-lt"/>
                <a:cs typeface="Microsoft Sans Serif"/>
              </a:rPr>
              <a:t> </a:t>
            </a:r>
            <a:r>
              <a:rPr sz="2400" dirty="0">
                <a:latin typeface="+mj-lt"/>
                <a:cs typeface="Microsoft Sans Serif"/>
              </a:rPr>
              <a:t>determine</a:t>
            </a:r>
            <a:r>
              <a:rPr sz="2400" spc="30" dirty="0">
                <a:latin typeface="+mj-lt"/>
                <a:cs typeface="Microsoft Sans Serif"/>
              </a:rPr>
              <a:t> </a:t>
            </a:r>
            <a:r>
              <a:rPr sz="2400" spc="-10" dirty="0">
                <a:latin typeface="+mj-lt"/>
                <a:cs typeface="Microsoft Sans Serif"/>
              </a:rPr>
              <a:t>if</a:t>
            </a:r>
            <a:r>
              <a:rPr sz="2400" spc="15" dirty="0">
                <a:latin typeface="+mj-lt"/>
                <a:cs typeface="Microsoft Sans Serif"/>
              </a:rPr>
              <a:t> </a:t>
            </a:r>
            <a:r>
              <a:rPr sz="2400" dirty="0">
                <a:latin typeface="+mj-lt"/>
                <a:cs typeface="Microsoft Sans Serif"/>
              </a:rPr>
              <a:t>the</a:t>
            </a:r>
            <a:r>
              <a:rPr sz="2400" spc="30" dirty="0">
                <a:latin typeface="+mj-lt"/>
                <a:cs typeface="Microsoft Sans Serif"/>
              </a:rPr>
              <a:t> </a:t>
            </a:r>
            <a:r>
              <a:rPr sz="2400" spc="-5" dirty="0">
                <a:latin typeface="+mj-lt"/>
                <a:cs typeface="Microsoft Sans Serif"/>
              </a:rPr>
              <a:t>service</a:t>
            </a:r>
            <a:r>
              <a:rPr sz="2400" spc="30" dirty="0">
                <a:latin typeface="+mj-lt"/>
                <a:cs typeface="Microsoft Sans Serif"/>
              </a:rPr>
              <a:t> </a:t>
            </a:r>
            <a:r>
              <a:rPr sz="2400" spc="-10" dirty="0">
                <a:latin typeface="+mj-lt"/>
                <a:cs typeface="Microsoft Sans Serif"/>
              </a:rPr>
              <a:t>is</a:t>
            </a:r>
            <a:r>
              <a:rPr sz="2400" dirty="0">
                <a:latin typeface="+mj-lt"/>
                <a:cs typeface="Microsoft Sans Serif"/>
              </a:rPr>
              <a:t> a</a:t>
            </a:r>
            <a:r>
              <a:rPr sz="2400" spc="30" dirty="0">
                <a:latin typeface="+mj-lt"/>
                <a:cs typeface="Microsoft Sans Serif"/>
              </a:rPr>
              <a:t> </a:t>
            </a:r>
            <a:r>
              <a:rPr sz="2400" dirty="0">
                <a:latin typeface="+mj-lt"/>
                <a:cs typeface="Microsoft Sans Serif"/>
              </a:rPr>
              <a:t>system-based</a:t>
            </a:r>
            <a:r>
              <a:rPr sz="2400" spc="15" dirty="0">
                <a:latin typeface="+mj-lt"/>
                <a:cs typeface="Microsoft Sans Serif"/>
              </a:rPr>
              <a:t> </a:t>
            </a:r>
            <a:r>
              <a:rPr sz="2400" dirty="0">
                <a:latin typeface="+mj-lt"/>
                <a:cs typeface="Microsoft Sans Serif"/>
              </a:rPr>
              <a:t>restart</a:t>
            </a:r>
            <a:endParaRPr sz="2400">
              <a:latin typeface="+mj-lt"/>
              <a:cs typeface="Microsoft Sans Serif"/>
            </a:endParaRPr>
          </a:p>
          <a:p>
            <a:pPr marL="584200" lvl="1" indent="-191135">
              <a:lnSpc>
                <a:spcPct val="100000"/>
              </a:lnSpc>
              <a:spcBef>
                <a:spcPts val="1435"/>
              </a:spcBef>
              <a:buChar char="–"/>
              <a:tabLst>
                <a:tab pos="584835" algn="l"/>
              </a:tabLst>
            </a:pPr>
            <a:r>
              <a:rPr sz="2200" spc="-10" dirty="0">
                <a:latin typeface="+mj-lt"/>
                <a:cs typeface="Microsoft Sans Serif"/>
              </a:rPr>
              <a:t>Null</a:t>
            </a:r>
            <a:endParaRPr sz="2200">
              <a:latin typeface="+mj-lt"/>
              <a:cs typeface="Microsoft Sans Serif"/>
            </a:endParaRPr>
          </a:p>
          <a:p>
            <a:pPr marL="965200" lvl="2" indent="-191135">
              <a:lnSpc>
                <a:spcPct val="100000"/>
              </a:lnSpc>
              <a:spcBef>
                <a:spcPts val="1330"/>
              </a:spcBef>
              <a:buChar char="•"/>
              <a:tabLst>
                <a:tab pos="965835" algn="l"/>
              </a:tabLst>
            </a:pPr>
            <a:r>
              <a:rPr sz="2000" spc="-10" dirty="0">
                <a:latin typeface="+mj-lt"/>
                <a:cs typeface="Microsoft Sans Serif"/>
              </a:rPr>
              <a:t>Initial</a:t>
            </a:r>
            <a:r>
              <a:rPr sz="2000" spc="-15" dirty="0">
                <a:latin typeface="+mj-lt"/>
                <a:cs typeface="Microsoft Sans Serif"/>
              </a:rPr>
              <a:t> </a:t>
            </a:r>
            <a:r>
              <a:rPr sz="2000" spc="-5" dirty="0">
                <a:latin typeface="+mj-lt"/>
                <a:cs typeface="Microsoft Sans Serif"/>
              </a:rPr>
              <a:t>call</a:t>
            </a:r>
            <a:endParaRPr sz="2000">
              <a:latin typeface="+mj-lt"/>
              <a:cs typeface="Microsoft Sans Serif"/>
            </a:endParaRPr>
          </a:p>
          <a:p>
            <a:pPr marL="584200" lvl="1" indent="-191135">
              <a:lnSpc>
                <a:spcPct val="100000"/>
              </a:lnSpc>
              <a:spcBef>
                <a:spcPts val="1195"/>
              </a:spcBef>
              <a:buChar char="–"/>
              <a:tabLst>
                <a:tab pos="584835" algn="l"/>
              </a:tabLst>
            </a:pPr>
            <a:r>
              <a:rPr sz="2200" dirty="0">
                <a:latin typeface="+mj-lt"/>
                <a:cs typeface="Microsoft Sans Serif"/>
              </a:rPr>
              <a:t>START_FLAG_REDILIVERY</a:t>
            </a:r>
            <a:endParaRPr sz="2200">
              <a:latin typeface="+mj-lt"/>
              <a:cs typeface="Microsoft Sans Serif"/>
            </a:endParaRPr>
          </a:p>
          <a:p>
            <a:pPr marL="965200" lvl="2" indent="-191135">
              <a:lnSpc>
                <a:spcPct val="100000"/>
              </a:lnSpc>
              <a:spcBef>
                <a:spcPts val="1325"/>
              </a:spcBef>
              <a:buChar char="•"/>
              <a:tabLst>
                <a:tab pos="965835" algn="l"/>
              </a:tabLst>
            </a:pPr>
            <a:r>
              <a:rPr sz="2000" dirty="0">
                <a:latin typeface="+mj-lt"/>
                <a:cs typeface="Microsoft Sans Serif"/>
              </a:rPr>
              <a:t>OS terminated the</a:t>
            </a:r>
            <a:r>
              <a:rPr sz="2000" spc="10" dirty="0">
                <a:latin typeface="+mj-lt"/>
                <a:cs typeface="Microsoft Sans Serif"/>
              </a:rPr>
              <a:t> </a:t>
            </a:r>
            <a:r>
              <a:rPr sz="2000" dirty="0">
                <a:latin typeface="+mj-lt"/>
                <a:cs typeface="Microsoft Sans Serif"/>
              </a:rPr>
              <a:t>service before </a:t>
            </a:r>
            <a:r>
              <a:rPr sz="2000" spc="-5" dirty="0">
                <a:latin typeface="+mj-lt"/>
                <a:cs typeface="Microsoft Sans Serif"/>
              </a:rPr>
              <a:t>it</a:t>
            </a:r>
            <a:r>
              <a:rPr sz="2000" spc="10" dirty="0">
                <a:latin typeface="+mj-lt"/>
                <a:cs typeface="Microsoft Sans Serif"/>
              </a:rPr>
              <a:t> </a:t>
            </a:r>
            <a:r>
              <a:rPr sz="2000" dirty="0">
                <a:latin typeface="+mj-lt"/>
                <a:cs typeface="Microsoft Sans Serif"/>
              </a:rPr>
              <a:t>was</a:t>
            </a:r>
            <a:r>
              <a:rPr sz="2000" spc="-15" dirty="0">
                <a:latin typeface="+mj-lt"/>
                <a:cs typeface="Microsoft Sans Serif"/>
              </a:rPr>
              <a:t> </a:t>
            </a:r>
            <a:r>
              <a:rPr sz="2000" dirty="0">
                <a:latin typeface="+mj-lt"/>
                <a:cs typeface="Microsoft Sans Serif"/>
              </a:rPr>
              <a:t>stopped</a:t>
            </a:r>
            <a:r>
              <a:rPr sz="2000" spc="-5" dirty="0">
                <a:latin typeface="+mj-lt"/>
                <a:cs typeface="Microsoft Sans Serif"/>
              </a:rPr>
              <a:t> </a:t>
            </a:r>
            <a:r>
              <a:rPr sz="2000" dirty="0">
                <a:latin typeface="+mj-lt"/>
                <a:cs typeface="Microsoft Sans Serif"/>
              </a:rPr>
              <a:t>by</a:t>
            </a:r>
            <a:r>
              <a:rPr sz="2000" spc="10" dirty="0">
                <a:latin typeface="+mj-lt"/>
                <a:cs typeface="Microsoft Sans Serif"/>
              </a:rPr>
              <a:t> </a:t>
            </a:r>
            <a:r>
              <a:rPr sz="2000" dirty="0">
                <a:latin typeface="+mj-lt"/>
                <a:cs typeface="Microsoft Sans Serif"/>
              </a:rPr>
              <a:t>stopSelf</a:t>
            </a:r>
            <a:endParaRPr sz="2000">
              <a:latin typeface="+mj-lt"/>
              <a:cs typeface="Microsoft Sans Serif"/>
            </a:endParaRPr>
          </a:p>
          <a:p>
            <a:pPr marL="584200" lvl="1" indent="-191135">
              <a:lnSpc>
                <a:spcPct val="100000"/>
              </a:lnSpc>
              <a:spcBef>
                <a:spcPts val="1195"/>
              </a:spcBef>
              <a:buChar char="–"/>
              <a:tabLst>
                <a:tab pos="584835" algn="l"/>
              </a:tabLst>
            </a:pPr>
            <a:r>
              <a:rPr sz="2200" spc="-5" dirty="0">
                <a:latin typeface="+mj-lt"/>
                <a:cs typeface="Microsoft Sans Serif"/>
              </a:rPr>
              <a:t>START_FLAG_RETRY</a:t>
            </a:r>
            <a:endParaRPr sz="2200">
              <a:latin typeface="+mj-lt"/>
              <a:cs typeface="Microsoft Sans Serif"/>
            </a:endParaRPr>
          </a:p>
          <a:p>
            <a:pPr marL="965200" lvl="2" indent="-191135">
              <a:lnSpc>
                <a:spcPct val="100000"/>
              </a:lnSpc>
              <a:spcBef>
                <a:spcPts val="1330"/>
              </a:spcBef>
              <a:buChar char="•"/>
              <a:tabLst>
                <a:tab pos="965835" algn="l"/>
              </a:tabLst>
            </a:pPr>
            <a:r>
              <a:rPr sz="2000" dirty="0">
                <a:latin typeface="+mj-lt"/>
                <a:cs typeface="Microsoft Sans Serif"/>
              </a:rPr>
              <a:t>Service</a:t>
            </a:r>
            <a:r>
              <a:rPr sz="2000" spc="-5" dirty="0">
                <a:latin typeface="+mj-lt"/>
                <a:cs typeface="Microsoft Sans Serif"/>
              </a:rPr>
              <a:t> </a:t>
            </a:r>
            <a:r>
              <a:rPr sz="2000" dirty="0">
                <a:latin typeface="+mj-lt"/>
                <a:cs typeface="Microsoft Sans Serif"/>
              </a:rPr>
              <a:t>restarted</a:t>
            </a:r>
            <a:r>
              <a:rPr sz="2000" spc="-30" dirty="0">
                <a:latin typeface="+mj-lt"/>
                <a:cs typeface="Microsoft Sans Serif"/>
              </a:rPr>
              <a:t> </a:t>
            </a:r>
            <a:r>
              <a:rPr sz="2000" dirty="0">
                <a:latin typeface="+mj-lt"/>
                <a:cs typeface="Microsoft Sans Serif"/>
              </a:rPr>
              <a:t>after an</a:t>
            </a:r>
            <a:r>
              <a:rPr sz="2000" spc="25" dirty="0">
                <a:latin typeface="+mj-lt"/>
                <a:cs typeface="Microsoft Sans Serif"/>
              </a:rPr>
              <a:t> </a:t>
            </a:r>
            <a:r>
              <a:rPr sz="2000" dirty="0">
                <a:latin typeface="+mj-lt"/>
                <a:cs typeface="Microsoft Sans Serif"/>
              </a:rPr>
              <a:t>abnormal</a:t>
            </a:r>
            <a:r>
              <a:rPr sz="2000" spc="-40" dirty="0">
                <a:latin typeface="+mj-lt"/>
                <a:cs typeface="Microsoft Sans Serif"/>
              </a:rPr>
              <a:t> </a:t>
            </a:r>
            <a:r>
              <a:rPr sz="2000" dirty="0">
                <a:latin typeface="+mj-lt"/>
                <a:cs typeface="Microsoft Sans Serif"/>
              </a:rPr>
              <a:t>termination when</a:t>
            </a:r>
            <a:endParaRPr sz="2000">
              <a:latin typeface="+mj-lt"/>
              <a:cs typeface="Microsoft Sans Serif"/>
            </a:endParaRPr>
          </a:p>
          <a:p>
            <a:pPr marL="965200">
              <a:lnSpc>
                <a:spcPct val="100000"/>
              </a:lnSpc>
            </a:pPr>
            <a:r>
              <a:rPr sz="2000" dirty="0">
                <a:latin typeface="+mj-lt"/>
                <a:cs typeface="Microsoft Sans Serif"/>
              </a:rPr>
              <a:t>service</a:t>
            </a:r>
            <a:r>
              <a:rPr sz="2000" spc="-5" dirty="0">
                <a:latin typeface="+mj-lt"/>
                <a:cs typeface="Microsoft Sans Serif"/>
              </a:rPr>
              <a:t> </a:t>
            </a:r>
            <a:r>
              <a:rPr sz="2000" dirty="0">
                <a:latin typeface="+mj-lt"/>
                <a:cs typeface="Microsoft Sans Serif"/>
              </a:rPr>
              <a:t>was</a:t>
            </a:r>
            <a:r>
              <a:rPr sz="2000" spc="10" dirty="0">
                <a:latin typeface="+mj-lt"/>
                <a:cs typeface="Microsoft Sans Serif"/>
              </a:rPr>
              <a:t> </a:t>
            </a:r>
            <a:r>
              <a:rPr sz="2000" dirty="0">
                <a:latin typeface="+mj-lt"/>
                <a:cs typeface="Microsoft Sans Serif"/>
              </a:rPr>
              <a:t>set</a:t>
            </a:r>
            <a:r>
              <a:rPr sz="2000" spc="-10" dirty="0">
                <a:latin typeface="+mj-lt"/>
                <a:cs typeface="Microsoft Sans Serif"/>
              </a:rPr>
              <a:t> </a:t>
            </a:r>
            <a:r>
              <a:rPr sz="2000" dirty="0">
                <a:latin typeface="+mj-lt"/>
                <a:cs typeface="Microsoft Sans Serif"/>
              </a:rPr>
              <a:t>to</a:t>
            </a:r>
            <a:r>
              <a:rPr sz="2000" spc="10" dirty="0">
                <a:latin typeface="+mj-lt"/>
                <a:cs typeface="Microsoft Sans Serif"/>
              </a:rPr>
              <a:t> </a:t>
            </a:r>
            <a:r>
              <a:rPr sz="2000" dirty="0">
                <a:latin typeface="+mj-lt"/>
                <a:cs typeface="Microsoft Sans Serif"/>
              </a:rPr>
              <a:t>START_STICKY</a:t>
            </a:r>
            <a:endParaRPr sz="2000">
              <a:latin typeface="+mj-lt"/>
              <a:cs typeface="Microsoft Sans Serif"/>
            </a:endParaRPr>
          </a:p>
        </p:txBody>
      </p:sp>
      <p:sp>
        <p:nvSpPr>
          <p:cNvPr id="3" name="object 3"/>
          <p:cNvSpPr txBox="1">
            <a:spLocks noGrp="1"/>
          </p:cNvSpPr>
          <p:nvPr>
            <p:ph type="title"/>
          </p:nvPr>
        </p:nvSpPr>
        <p:spPr>
          <a:xfrm>
            <a:off x="612140" y="483488"/>
            <a:ext cx="2148205" cy="513715"/>
          </a:xfrm>
          <a:prstGeom prst="rect">
            <a:avLst/>
          </a:prstGeom>
        </p:spPr>
        <p:txBody>
          <a:bodyPr vert="horz" wrap="square" lIns="0" tIns="13335" rIns="0" bIns="0" rtlCol="0">
            <a:spAutoFit/>
          </a:bodyPr>
          <a:lstStyle/>
          <a:p>
            <a:pPr marL="12700">
              <a:lnSpc>
                <a:spcPct val="100000"/>
              </a:lnSpc>
              <a:spcBef>
                <a:spcPts val="105"/>
              </a:spcBef>
            </a:pPr>
            <a:r>
              <a:rPr sz="3200" spc="-5" dirty="0"/>
              <a:t>Stickyness</a:t>
            </a:r>
            <a:endParaRPr sz="3200"/>
          </a:p>
        </p:txBody>
      </p:sp>
      <p:sp>
        <p:nvSpPr>
          <p:cNvPr id="4" name="Slide Number Placeholder 3"/>
          <p:cNvSpPr>
            <a:spLocks noGrp="1"/>
          </p:cNvSpPr>
          <p:nvPr>
            <p:ph type="sldNum" sz="quarter" idx="12"/>
          </p:nvPr>
        </p:nvSpPr>
        <p:spPr/>
        <p:txBody>
          <a:bodyPr/>
          <a:lstStyle/>
          <a:p>
            <a:fld id="{5D1521BE-31EE-4AC9-ADDD-C715BAA25349}"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1268730"/>
            <a:ext cx="8229600" cy="2952750"/>
          </a:xfrm>
          <a:prstGeom prst="rect">
            <a:avLst/>
          </a:prstGeom>
          <a:solidFill>
            <a:srgbClr val="DFDFDF"/>
          </a:solidFill>
        </p:spPr>
        <p:txBody>
          <a:bodyPr vert="horz" wrap="square" lIns="0" tIns="5080" rIns="0" bIns="0" rtlCol="0">
            <a:spAutoFit/>
          </a:bodyPr>
          <a:lstStyle/>
          <a:p>
            <a:pPr>
              <a:lnSpc>
                <a:spcPct val="100000"/>
              </a:lnSpc>
              <a:spcBef>
                <a:spcPts val="40"/>
              </a:spcBef>
            </a:pPr>
            <a:endParaRPr sz="1500">
              <a:latin typeface="Times New Roman"/>
              <a:cs typeface="Times New Roman"/>
            </a:endParaRPr>
          </a:p>
          <a:p>
            <a:pPr marL="470534">
              <a:lnSpc>
                <a:spcPct val="100000"/>
              </a:lnSpc>
            </a:pPr>
            <a:r>
              <a:rPr sz="1500" spc="-5" dirty="0">
                <a:latin typeface="Microsoft Sans Serif"/>
                <a:cs typeface="Microsoft Sans Serif"/>
              </a:rPr>
              <a:t>@Override</a:t>
            </a:r>
            <a:endParaRPr sz="1500">
              <a:latin typeface="Microsoft Sans Serif"/>
              <a:cs typeface="Microsoft Sans Serif"/>
            </a:endParaRPr>
          </a:p>
          <a:p>
            <a:pPr marL="470534">
              <a:lnSpc>
                <a:spcPts val="1800"/>
              </a:lnSpc>
            </a:pPr>
            <a:r>
              <a:rPr sz="1500" spc="-5" dirty="0">
                <a:solidFill>
                  <a:srgbClr val="0033CC"/>
                </a:solidFill>
                <a:latin typeface="Microsoft Sans Serif"/>
                <a:cs typeface="Microsoft Sans Serif"/>
              </a:rPr>
              <a:t>public</a:t>
            </a:r>
            <a:r>
              <a:rPr sz="1500" spc="20" dirty="0">
                <a:solidFill>
                  <a:srgbClr val="0033CC"/>
                </a:solidFill>
                <a:latin typeface="Microsoft Sans Serif"/>
                <a:cs typeface="Microsoft Sans Serif"/>
              </a:rPr>
              <a:t> </a:t>
            </a:r>
            <a:r>
              <a:rPr sz="1500" spc="-5" dirty="0">
                <a:solidFill>
                  <a:srgbClr val="FF0066"/>
                </a:solidFill>
                <a:latin typeface="Microsoft Sans Serif"/>
                <a:cs typeface="Microsoft Sans Serif"/>
              </a:rPr>
              <a:t>int</a:t>
            </a:r>
            <a:r>
              <a:rPr sz="1500" spc="10" dirty="0">
                <a:solidFill>
                  <a:srgbClr val="FF0066"/>
                </a:solidFill>
                <a:latin typeface="Microsoft Sans Serif"/>
                <a:cs typeface="Microsoft Sans Serif"/>
              </a:rPr>
              <a:t> </a:t>
            </a:r>
            <a:r>
              <a:rPr sz="1500" dirty="0">
                <a:latin typeface="Microsoft Sans Serif"/>
                <a:cs typeface="Microsoft Sans Serif"/>
              </a:rPr>
              <a:t>onStartCommand</a:t>
            </a:r>
            <a:r>
              <a:rPr sz="1500" dirty="0">
                <a:solidFill>
                  <a:srgbClr val="666600"/>
                </a:solidFill>
                <a:latin typeface="Microsoft Sans Serif"/>
                <a:cs typeface="Microsoft Sans Serif"/>
              </a:rPr>
              <a:t>(</a:t>
            </a:r>
            <a:r>
              <a:rPr sz="1500" dirty="0">
                <a:solidFill>
                  <a:srgbClr val="FF0066"/>
                </a:solidFill>
                <a:latin typeface="Microsoft Sans Serif"/>
                <a:cs typeface="Microsoft Sans Serif"/>
              </a:rPr>
              <a:t>Intent</a:t>
            </a:r>
            <a:r>
              <a:rPr sz="1500" spc="-35" dirty="0">
                <a:solidFill>
                  <a:srgbClr val="FF0066"/>
                </a:solidFill>
                <a:latin typeface="Microsoft Sans Serif"/>
                <a:cs typeface="Microsoft Sans Serif"/>
              </a:rPr>
              <a:t> </a:t>
            </a:r>
            <a:r>
              <a:rPr sz="1500" dirty="0">
                <a:latin typeface="Microsoft Sans Serif"/>
                <a:cs typeface="Microsoft Sans Serif"/>
              </a:rPr>
              <a:t>intent,</a:t>
            </a:r>
            <a:r>
              <a:rPr sz="1500" spc="-5" dirty="0">
                <a:latin typeface="Microsoft Sans Serif"/>
                <a:cs typeface="Microsoft Sans Serif"/>
              </a:rPr>
              <a:t> </a:t>
            </a:r>
            <a:r>
              <a:rPr sz="1500" spc="-5" dirty="0">
                <a:solidFill>
                  <a:srgbClr val="FF0066"/>
                </a:solidFill>
                <a:latin typeface="Microsoft Sans Serif"/>
                <a:cs typeface="Microsoft Sans Serif"/>
              </a:rPr>
              <a:t>int</a:t>
            </a:r>
            <a:r>
              <a:rPr sz="1500" spc="10" dirty="0">
                <a:solidFill>
                  <a:srgbClr val="FF0066"/>
                </a:solidFill>
                <a:latin typeface="Microsoft Sans Serif"/>
                <a:cs typeface="Microsoft Sans Serif"/>
              </a:rPr>
              <a:t> </a:t>
            </a:r>
            <a:r>
              <a:rPr sz="1500" spc="-5" dirty="0">
                <a:latin typeface="Microsoft Sans Serif"/>
                <a:cs typeface="Microsoft Sans Serif"/>
              </a:rPr>
              <a:t>flags, </a:t>
            </a:r>
            <a:r>
              <a:rPr sz="1500" spc="-5" dirty="0">
                <a:solidFill>
                  <a:srgbClr val="FF0066"/>
                </a:solidFill>
                <a:latin typeface="Microsoft Sans Serif"/>
                <a:cs typeface="Microsoft Sans Serif"/>
              </a:rPr>
              <a:t>int</a:t>
            </a:r>
            <a:r>
              <a:rPr sz="1500" spc="10" dirty="0">
                <a:solidFill>
                  <a:srgbClr val="FF0066"/>
                </a:solidFill>
                <a:latin typeface="Microsoft Sans Serif"/>
                <a:cs typeface="Microsoft Sans Serif"/>
              </a:rPr>
              <a:t> </a:t>
            </a:r>
            <a:r>
              <a:rPr sz="1500" dirty="0">
                <a:latin typeface="Microsoft Sans Serif"/>
                <a:cs typeface="Microsoft Sans Serif"/>
              </a:rPr>
              <a:t>startId</a:t>
            </a:r>
            <a:r>
              <a:rPr sz="1500" dirty="0">
                <a:solidFill>
                  <a:srgbClr val="666600"/>
                </a:solidFill>
                <a:latin typeface="Microsoft Sans Serif"/>
                <a:cs typeface="Microsoft Sans Serif"/>
              </a:rPr>
              <a:t>)</a:t>
            </a:r>
            <a:r>
              <a:rPr sz="1500" spc="-25" dirty="0">
                <a:solidFill>
                  <a:srgbClr val="666600"/>
                </a:solidFill>
                <a:latin typeface="Microsoft Sans Serif"/>
                <a:cs typeface="Microsoft Sans Serif"/>
              </a:rPr>
              <a:t> </a:t>
            </a:r>
            <a:r>
              <a:rPr sz="1500" dirty="0">
                <a:solidFill>
                  <a:srgbClr val="666600"/>
                </a:solidFill>
                <a:latin typeface="Microsoft Sans Serif"/>
                <a:cs typeface="Microsoft Sans Serif"/>
              </a:rPr>
              <a:t>{</a:t>
            </a:r>
            <a:endParaRPr sz="1500">
              <a:latin typeface="Microsoft Sans Serif"/>
              <a:cs typeface="Microsoft Sans Serif"/>
            </a:endParaRPr>
          </a:p>
          <a:p>
            <a:pPr marL="914400">
              <a:lnSpc>
                <a:spcPts val="1920"/>
              </a:lnSpc>
            </a:pPr>
            <a:r>
              <a:rPr sz="1600" spc="-5" dirty="0">
                <a:solidFill>
                  <a:srgbClr val="0033CC"/>
                </a:solidFill>
                <a:latin typeface="Microsoft Sans Serif"/>
                <a:cs typeface="Microsoft Sans Serif"/>
              </a:rPr>
              <a:t>if</a:t>
            </a:r>
            <a:r>
              <a:rPr sz="1600" spc="5" dirty="0">
                <a:solidFill>
                  <a:srgbClr val="0033CC"/>
                </a:solidFill>
                <a:latin typeface="Microsoft Sans Serif"/>
                <a:cs typeface="Microsoft Sans Serif"/>
              </a:rPr>
              <a:t> </a:t>
            </a:r>
            <a:r>
              <a:rPr sz="1600" spc="-5" dirty="0">
                <a:solidFill>
                  <a:srgbClr val="666600"/>
                </a:solidFill>
                <a:latin typeface="Microsoft Sans Serif"/>
                <a:cs typeface="Microsoft Sans Serif"/>
              </a:rPr>
              <a:t>((</a:t>
            </a:r>
            <a:r>
              <a:rPr sz="1600" spc="-5" dirty="0">
                <a:latin typeface="Microsoft Sans Serif"/>
                <a:cs typeface="Microsoft Sans Serif"/>
              </a:rPr>
              <a:t>flags</a:t>
            </a:r>
            <a:r>
              <a:rPr sz="1600" spc="40" dirty="0">
                <a:latin typeface="Microsoft Sans Serif"/>
                <a:cs typeface="Microsoft Sans Serif"/>
              </a:rPr>
              <a:t> </a:t>
            </a:r>
            <a:r>
              <a:rPr sz="1600" spc="-5" dirty="0">
                <a:latin typeface="Microsoft Sans Serif"/>
                <a:cs typeface="Microsoft Sans Serif"/>
              </a:rPr>
              <a:t>&amp;</a:t>
            </a:r>
            <a:r>
              <a:rPr sz="1600" spc="10" dirty="0">
                <a:latin typeface="Microsoft Sans Serif"/>
                <a:cs typeface="Microsoft Sans Serif"/>
              </a:rPr>
              <a:t> </a:t>
            </a:r>
            <a:r>
              <a:rPr sz="1600" spc="-5" dirty="0">
                <a:latin typeface="Microsoft Sans Serif"/>
                <a:cs typeface="Microsoft Sans Serif"/>
              </a:rPr>
              <a:t>START_FLAG_RETRY</a:t>
            </a:r>
            <a:r>
              <a:rPr sz="1600" spc="-5" dirty="0">
                <a:solidFill>
                  <a:srgbClr val="666600"/>
                </a:solidFill>
                <a:latin typeface="Microsoft Sans Serif"/>
                <a:cs typeface="Microsoft Sans Serif"/>
              </a:rPr>
              <a:t>)</a:t>
            </a:r>
            <a:r>
              <a:rPr sz="1600" spc="30" dirty="0">
                <a:solidFill>
                  <a:srgbClr val="666600"/>
                </a:solidFill>
                <a:latin typeface="Microsoft Sans Serif"/>
                <a:cs typeface="Microsoft Sans Serif"/>
              </a:rPr>
              <a:t> </a:t>
            </a:r>
            <a:r>
              <a:rPr sz="1600" spc="-5" dirty="0">
                <a:latin typeface="Microsoft Sans Serif"/>
                <a:cs typeface="Microsoft Sans Serif"/>
              </a:rPr>
              <a:t>==</a:t>
            </a:r>
            <a:r>
              <a:rPr sz="1600" spc="25" dirty="0">
                <a:latin typeface="Microsoft Sans Serif"/>
                <a:cs typeface="Microsoft Sans Serif"/>
              </a:rPr>
              <a:t> </a:t>
            </a:r>
            <a:r>
              <a:rPr sz="1600" dirty="0">
                <a:latin typeface="Microsoft Sans Serif"/>
                <a:cs typeface="Microsoft Sans Serif"/>
              </a:rPr>
              <a:t>0</a:t>
            </a:r>
            <a:r>
              <a:rPr sz="1600" dirty="0">
                <a:solidFill>
                  <a:srgbClr val="666600"/>
                </a:solidFill>
                <a:latin typeface="Microsoft Sans Serif"/>
                <a:cs typeface="Microsoft Sans Serif"/>
              </a:rPr>
              <a:t>)</a:t>
            </a:r>
            <a:r>
              <a:rPr sz="1600" spc="20" dirty="0">
                <a:solidFill>
                  <a:srgbClr val="666600"/>
                </a:solidFill>
                <a:latin typeface="Microsoft Sans Serif"/>
                <a:cs typeface="Microsoft Sans Serif"/>
              </a:rPr>
              <a:t> </a:t>
            </a:r>
            <a:r>
              <a:rPr sz="1600" spc="-5" dirty="0">
                <a:solidFill>
                  <a:srgbClr val="666600"/>
                </a:solidFill>
                <a:latin typeface="Microsoft Sans Serif"/>
                <a:cs typeface="Microsoft Sans Serif"/>
              </a:rPr>
              <a:t>{</a:t>
            </a:r>
            <a:endParaRPr sz="1600">
              <a:latin typeface="Microsoft Sans Serif"/>
              <a:cs typeface="Microsoft Sans Serif"/>
            </a:endParaRPr>
          </a:p>
          <a:p>
            <a:pPr marL="1371600">
              <a:lnSpc>
                <a:spcPct val="100000"/>
              </a:lnSpc>
            </a:pPr>
            <a:r>
              <a:rPr sz="1600" spc="-5" dirty="0">
                <a:solidFill>
                  <a:srgbClr val="086700"/>
                </a:solidFill>
                <a:latin typeface="Microsoft Sans Serif"/>
                <a:cs typeface="Microsoft Sans Serif"/>
              </a:rPr>
              <a:t>//</a:t>
            </a:r>
            <a:r>
              <a:rPr sz="1600" spc="30" dirty="0">
                <a:solidFill>
                  <a:srgbClr val="086700"/>
                </a:solidFill>
                <a:latin typeface="Microsoft Sans Serif"/>
                <a:cs typeface="Microsoft Sans Serif"/>
              </a:rPr>
              <a:t> </a:t>
            </a:r>
            <a:r>
              <a:rPr sz="1600" spc="-10" dirty="0">
                <a:solidFill>
                  <a:srgbClr val="086700"/>
                </a:solidFill>
                <a:latin typeface="Microsoft Sans Serif"/>
                <a:cs typeface="Microsoft Sans Serif"/>
              </a:rPr>
              <a:t>TODO</a:t>
            </a:r>
            <a:r>
              <a:rPr sz="1600" spc="45" dirty="0">
                <a:solidFill>
                  <a:srgbClr val="086700"/>
                </a:solidFill>
                <a:latin typeface="Microsoft Sans Serif"/>
                <a:cs typeface="Microsoft Sans Serif"/>
              </a:rPr>
              <a:t> </a:t>
            </a:r>
            <a:r>
              <a:rPr sz="1600" spc="-5" dirty="0">
                <a:solidFill>
                  <a:srgbClr val="086700"/>
                </a:solidFill>
                <a:latin typeface="Microsoft Sans Serif"/>
                <a:cs typeface="Microsoft Sans Serif"/>
              </a:rPr>
              <a:t>If</a:t>
            </a:r>
            <a:r>
              <a:rPr sz="1600" spc="40" dirty="0">
                <a:solidFill>
                  <a:srgbClr val="086700"/>
                </a:solidFill>
                <a:latin typeface="Microsoft Sans Serif"/>
                <a:cs typeface="Microsoft Sans Serif"/>
              </a:rPr>
              <a:t> </a:t>
            </a:r>
            <a:r>
              <a:rPr sz="1600" spc="-5" dirty="0">
                <a:solidFill>
                  <a:srgbClr val="086700"/>
                </a:solidFill>
                <a:latin typeface="Microsoft Sans Serif"/>
                <a:cs typeface="Microsoft Sans Serif"/>
              </a:rPr>
              <a:t>it’s</a:t>
            </a:r>
            <a:r>
              <a:rPr sz="1600" spc="15" dirty="0">
                <a:solidFill>
                  <a:srgbClr val="086700"/>
                </a:solidFill>
                <a:latin typeface="Microsoft Sans Serif"/>
                <a:cs typeface="Microsoft Sans Serif"/>
              </a:rPr>
              <a:t> </a:t>
            </a:r>
            <a:r>
              <a:rPr sz="1600" spc="-5" dirty="0">
                <a:solidFill>
                  <a:srgbClr val="086700"/>
                </a:solidFill>
                <a:latin typeface="Microsoft Sans Serif"/>
                <a:cs typeface="Microsoft Sans Serif"/>
              </a:rPr>
              <a:t>a</a:t>
            </a:r>
            <a:r>
              <a:rPr sz="1600" spc="15" dirty="0">
                <a:solidFill>
                  <a:srgbClr val="086700"/>
                </a:solidFill>
                <a:latin typeface="Microsoft Sans Serif"/>
                <a:cs typeface="Microsoft Sans Serif"/>
              </a:rPr>
              <a:t> </a:t>
            </a:r>
            <a:r>
              <a:rPr sz="1600" spc="-5" dirty="0">
                <a:solidFill>
                  <a:srgbClr val="086700"/>
                </a:solidFill>
                <a:latin typeface="Microsoft Sans Serif"/>
                <a:cs typeface="Microsoft Sans Serif"/>
              </a:rPr>
              <a:t>restart,</a:t>
            </a:r>
            <a:r>
              <a:rPr sz="1600" spc="60" dirty="0">
                <a:solidFill>
                  <a:srgbClr val="086700"/>
                </a:solidFill>
                <a:latin typeface="Microsoft Sans Serif"/>
                <a:cs typeface="Microsoft Sans Serif"/>
              </a:rPr>
              <a:t> </a:t>
            </a:r>
            <a:r>
              <a:rPr sz="1600" spc="-5" dirty="0">
                <a:solidFill>
                  <a:srgbClr val="086700"/>
                </a:solidFill>
                <a:latin typeface="Microsoft Sans Serif"/>
                <a:cs typeface="Microsoft Sans Serif"/>
              </a:rPr>
              <a:t>do</a:t>
            </a:r>
            <a:r>
              <a:rPr sz="1600" spc="20" dirty="0">
                <a:solidFill>
                  <a:srgbClr val="086700"/>
                </a:solidFill>
                <a:latin typeface="Microsoft Sans Serif"/>
                <a:cs typeface="Microsoft Sans Serif"/>
              </a:rPr>
              <a:t> </a:t>
            </a:r>
            <a:r>
              <a:rPr sz="1600" spc="-10" dirty="0">
                <a:solidFill>
                  <a:srgbClr val="086700"/>
                </a:solidFill>
                <a:latin typeface="Microsoft Sans Serif"/>
                <a:cs typeface="Microsoft Sans Serif"/>
              </a:rPr>
              <a:t>something.</a:t>
            </a:r>
            <a:endParaRPr sz="1600">
              <a:latin typeface="Microsoft Sans Serif"/>
              <a:cs typeface="Microsoft Sans Serif"/>
            </a:endParaRPr>
          </a:p>
          <a:p>
            <a:pPr marL="914400">
              <a:lnSpc>
                <a:spcPct val="100000"/>
              </a:lnSpc>
            </a:pPr>
            <a:r>
              <a:rPr sz="1600" spc="-5" dirty="0">
                <a:solidFill>
                  <a:srgbClr val="666600"/>
                </a:solidFill>
                <a:latin typeface="Microsoft Sans Serif"/>
                <a:cs typeface="Microsoft Sans Serif"/>
              </a:rPr>
              <a:t>}</a:t>
            </a:r>
            <a:endParaRPr sz="1600">
              <a:latin typeface="Microsoft Sans Serif"/>
              <a:cs typeface="Microsoft Sans Serif"/>
            </a:endParaRPr>
          </a:p>
          <a:p>
            <a:pPr marL="914400">
              <a:lnSpc>
                <a:spcPct val="100000"/>
              </a:lnSpc>
              <a:spcBef>
                <a:spcPts val="5"/>
              </a:spcBef>
            </a:pPr>
            <a:r>
              <a:rPr sz="1600" spc="-5" dirty="0">
                <a:solidFill>
                  <a:srgbClr val="0033CC"/>
                </a:solidFill>
                <a:latin typeface="Microsoft Sans Serif"/>
                <a:cs typeface="Microsoft Sans Serif"/>
              </a:rPr>
              <a:t>else</a:t>
            </a:r>
            <a:r>
              <a:rPr sz="1600" spc="-35" dirty="0">
                <a:solidFill>
                  <a:srgbClr val="0033CC"/>
                </a:solidFill>
                <a:latin typeface="Microsoft Sans Serif"/>
                <a:cs typeface="Microsoft Sans Serif"/>
              </a:rPr>
              <a:t> </a:t>
            </a:r>
            <a:r>
              <a:rPr sz="1600" spc="-5" dirty="0">
                <a:solidFill>
                  <a:srgbClr val="666600"/>
                </a:solidFill>
                <a:latin typeface="Microsoft Sans Serif"/>
                <a:cs typeface="Microsoft Sans Serif"/>
              </a:rPr>
              <a:t>{</a:t>
            </a:r>
            <a:endParaRPr sz="1600">
              <a:latin typeface="Microsoft Sans Serif"/>
              <a:cs typeface="Microsoft Sans Serif"/>
            </a:endParaRPr>
          </a:p>
          <a:p>
            <a:pPr marL="1371600">
              <a:lnSpc>
                <a:spcPct val="100000"/>
              </a:lnSpc>
            </a:pPr>
            <a:r>
              <a:rPr sz="1600" spc="-5" dirty="0">
                <a:solidFill>
                  <a:srgbClr val="086700"/>
                </a:solidFill>
                <a:latin typeface="Microsoft Sans Serif"/>
                <a:cs typeface="Microsoft Sans Serif"/>
              </a:rPr>
              <a:t>//</a:t>
            </a:r>
            <a:r>
              <a:rPr sz="1600" spc="30" dirty="0">
                <a:solidFill>
                  <a:srgbClr val="086700"/>
                </a:solidFill>
                <a:latin typeface="Microsoft Sans Serif"/>
                <a:cs typeface="Microsoft Sans Serif"/>
              </a:rPr>
              <a:t> </a:t>
            </a:r>
            <a:r>
              <a:rPr sz="1600" spc="-10" dirty="0">
                <a:solidFill>
                  <a:srgbClr val="086700"/>
                </a:solidFill>
                <a:latin typeface="Microsoft Sans Serif"/>
                <a:cs typeface="Microsoft Sans Serif"/>
              </a:rPr>
              <a:t>TODO</a:t>
            </a:r>
            <a:r>
              <a:rPr sz="1600" spc="50" dirty="0">
                <a:solidFill>
                  <a:srgbClr val="086700"/>
                </a:solidFill>
                <a:latin typeface="Microsoft Sans Serif"/>
                <a:cs typeface="Microsoft Sans Serif"/>
              </a:rPr>
              <a:t> </a:t>
            </a:r>
            <a:r>
              <a:rPr sz="1600" spc="-5" dirty="0">
                <a:solidFill>
                  <a:srgbClr val="086700"/>
                </a:solidFill>
                <a:latin typeface="Microsoft Sans Serif"/>
                <a:cs typeface="Microsoft Sans Serif"/>
              </a:rPr>
              <a:t>Alternative</a:t>
            </a:r>
            <a:r>
              <a:rPr sz="1600" spc="15" dirty="0">
                <a:solidFill>
                  <a:srgbClr val="086700"/>
                </a:solidFill>
                <a:latin typeface="Microsoft Sans Serif"/>
                <a:cs typeface="Microsoft Sans Serif"/>
              </a:rPr>
              <a:t> </a:t>
            </a:r>
            <a:r>
              <a:rPr sz="1600" spc="-5" dirty="0">
                <a:solidFill>
                  <a:srgbClr val="086700"/>
                </a:solidFill>
                <a:latin typeface="Microsoft Sans Serif"/>
                <a:cs typeface="Microsoft Sans Serif"/>
              </a:rPr>
              <a:t>background</a:t>
            </a:r>
            <a:r>
              <a:rPr sz="1600" spc="20" dirty="0">
                <a:solidFill>
                  <a:srgbClr val="086700"/>
                </a:solidFill>
                <a:latin typeface="Microsoft Sans Serif"/>
                <a:cs typeface="Microsoft Sans Serif"/>
              </a:rPr>
              <a:t> </a:t>
            </a:r>
            <a:r>
              <a:rPr sz="1600" spc="-5" dirty="0">
                <a:solidFill>
                  <a:srgbClr val="086700"/>
                </a:solidFill>
                <a:latin typeface="Microsoft Sans Serif"/>
                <a:cs typeface="Microsoft Sans Serif"/>
              </a:rPr>
              <a:t>process.</a:t>
            </a:r>
            <a:endParaRPr sz="1600">
              <a:latin typeface="Microsoft Sans Serif"/>
              <a:cs typeface="Microsoft Sans Serif"/>
            </a:endParaRPr>
          </a:p>
          <a:p>
            <a:pPr marL="914400">
              <a:lnSpc>
                <a:spcPct val="100000"/>
              </a:lnSpc>
            </a:pPr>
            <a:r>
              <a:rPr sz="1600" spc="-5" dirty="0">
                <a:solidFill>
                  <a:srgbClr val="666600"/>
                </a:solidFill>
                <a:latin typeface="Microsoft Sans Serif"/>
                <a:cs typeface="Microsoft Sans Serif"/>
              </a:rPr>
              <a:t>}</a:t>
            </a:r>
            <a:endParaRPr sz="1600">
              <a:latin typeface="Microsoft Sans Serif"/>
              <a:cs typeface="Microsoft Sans Serif"/>
            </a:endParaRPr>
          </a:p>
          <a:p>
            <a:pPr marL="914400">
              <a:lnSpc>
                <a:spcPct val="100000"/>
              </a:lnSpc>
              <a:spcBef>
                <a:spcPts val="5"/>
              </a:spcBef>
            </a:pPr>
            <a:r>
              <a:rPr sz="1500" dirty="0">
                <a:solidFill>
                  <a:srgbClr val="0033CC"/>
                </a:solidFill>
                <a:latin typeface="Microsoft Sans Serif"/>
                <a:cs typeface="Microsoft Sans Serif"/>
              </a:rPr>
              <a:t>return</a:t>
            </a:r>
            <a:r>
              <a:rPr sz="1500" spc="-30" dirty="0">
                <a:solidFill>
                  <a:srgbClr val="0033CC"/>
                </a:solidFill>
                <a:latin typeface="Microsoft Sans Serif"/>
                <a:cs typeface="Microsoft Sans Serif"/>
              </a:rPr>
              <a:t> </a:t>
            </a:r>
            <a:r>
              <a:rPr sz="1500" spc="-5" dirty="0">
                <a:latin typeface="Microsoft Sans Serif"/>
                <a:cs typeface="Microsoft Sans Serif"/>
              </a:rPr>
              <a:t>Service.START_STICKY;</a:t>
            </a:r>
            <a:endParaRPr sz="1500">
              <a:latin typeface="Microsoft Sans Serif"/>
              <a:cs typeface="Microsoft Sans Serif"/>
            </a:endParaRPr>
          </a:p>
          <a:p>
            <a:pPr marL="470534">
              <a:lnSpc>
                <a:spcPct val="100000"/>
              </a:lnSpc>
            </a:pPr>
            <a:r>
              <a:rPr sz="1500" dirty="0">
                <a:solidFill>
                  <a:srgbClr val="666600"/>
                </a:solidFill>
                <a:latin typeface="Microsoft Sans Serif"/>
                <a:cs typeface="Microsoft Sans Serif"/>
              </a:rPr>
              <a:t>}</a:t>
            </a:r>
            <a:endParaRPr sz="1500">
              <a:latin typeface="Microsoft Sans Serif"/>
              <a:cs typeface="Microsoft Sans Serif"/>
            </a:endParaRPr>
          </a:p>
        </p:txBody>
      </p:sp>
      <p:sp>
        <p:nvSpPr>
          <p:cNvPr id="3" name="object 3"/>
          <p:cNvSpPr txBox="1">
            <a:spLocks noGrp="1"/>
          </p:cNvSpPr>
          <p:nvPr>
            <p:ph type="title"/>
          </p:nvPr>
        </p:nvSpPr>
        <p:spPr>
          <a:xfrm>
            <a:off x="612140" y="483488"/>
            <a:ext cx="5328285" cy="513715"/>
          </a:xfrm>
          <a:prstGeom prst="rect">
            <a:avLst/>
          </a:prstGeom>
        </p:spPr>
        <p:txBody>
          <a:bodyPr vert="horz" wrap="square" lIns="0" tIns="13335" rIns="0" bIns="0" rtlCol="0">
            <a:spAutoFit/>
          </a:bodyPr>
          <a:lstStyle/>
          <a:p>
            <a:pPr marL="12700">
              <a:lnSpc>
                <a:spcPct val="100000"/>
              </a:lnSpc>
              <a:spcBef>
                <a:spcPts val="105"/>
              </a:spcBef>
            </a:pPr>
            <a:r>
              <a:rPr sz="3200" dirty="0"/>
              <a:t>Determining</a:t>
            </a:r>
            <a:r>
              <a:rPr sz="3200" spc="-65" dirty="0"/>
              <a:t> </a:t>
            </a:r>
            <a:r>
              <a:rPr sz="3200" spc="-5" dirty="0"/>
              <a:t>start</a:t>
            </a:r>
            <a:r>
              <a:rPr sz="3200" spc="-45" dirty="0"/>
              <a:t> </a:t>
            </a:r>
            <a:r>
              <a:rPr sz="3200" dirty="0"/>
              <a:t>condition</a:t>
            </a:r>
            <a:endParaRPr sz="3200"/>
          </a:p>
        </p:txBody>
      </p:sp>
      <p:sp>
        <p:nvSpPr>
          <p:cNvPr id="4" name="Slide Number Placeholder 3"/>
          <p:cNvSpPr>
            <a:spLocks noGrp="1"/>
          </p:cNvSpPr>
          <p:nvPr>
            <p:ph type="sldNum" sz="quarter" idx="12"/>
          </p:nvPr>
        </p:nvSpPr>
        <p:spPr/>
        <p:txBody>
          <a:bodyPr/>
          <a:lstStyle/>
          <a:p>
            <a:fld id="{5D1521BE-31EE-4AC9-ADDD-C715BAA25349}"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6795" y="1392682"/>
            <a:ext cx="2606040" cy="391160"/>
          </a:xfrm>
          <a:prstGeom prst="rect">
            <a:avLst/>
          </a:prstGeom>
        </p:spPr>
        <p:txBody>
          <a:bodyPr vert="horz" wrap="square" lIns="0" tIns="12700" rIns="0" bIns="0" rtlCol="0">
            <a:spAutoFit/>
          </a:bodyPr>
          <a:lstStyle/>
          <a:p>
            <a:pPr marL="203200" indent="-191135">
              <a:lnSpc>
                <a:spcPct val="100000"/>
              </a:lnSpc>
              <a:spcBef>
                <a:spcPts val="100"/>
              </a:spcBef>
              <a:buFont typeface="Microsoft Sans Serif"/>
              <a:buChar char="•"/>
              <a:tabLst>
                <a:tab pos="203835" algn="l"/>
              </a:tabLst>
            </a:pPr>
            <a:r>
              <a:rPr sz="2400" b="1" spc="-5" dirty="0">
                <a:latin typeface="Arial"/>
                <a:cs typeface="Arial"/>
              </a:rPr>
              <a:t>Call</a:t>
            </a:r>
            <a:r>
              <a:rPr sz="2400" b="1" spc="-75" dirty="0">
                <a:latin typeface="Arial"/>
                <a:cs typeface="Arial"/>
              </a:rPr>
              <a:t> </a:t>
            </a:r>
            <a:r>
              <a:rPr sz="2400" b="1" dirty="0">
                <a:latin typeface="Arial"/>
                <a:cs typeface="Arial"/>
              </a:rPr>
              <a:t>startService</a:t>
            </a:r>
            <a:endParaRPr sz="2400">
              <a:latin typeface="Arial"/>
              <a:cs typeface="Arial"/>
            </a:endParaRPr>
          </a:p>
        </p:txBody>
      </p:sp>
      <p:sp>
        <p:nvSpPr>
          <p:cNvPr id="3" name="object 3"/>
          <p:cNvSpPr txBox="1">
            <a:spLocks noGrp="1"/>
          </p:cNvSpPr>
          <p:nvPr>
            <p:ph type="title"/>
          </p:nvPr>
        </p:nvSpPr>
        <p:spPr>
          <a:xfrm>
            <a:off x="612140" y="483488"/>
            <a:ext cx="3455035" cy="513715"/>
          </a:xfrm>
          <a:prstGeom prst="rect">
            <a:avLst/>
          </a:prstGeom>
        </p:spPr>
        <p:txBody>
          <a:bodyPr vert="horz" wrap="square" lIns="0" tIns="13335" rIns="0" bIns="0" rtlCol="0">
            <a:spAutoFit/>
          </a:bodyPr>
          <a:lstStyle/>
          <a:p>
            <a:pPr marL="12700">
              <a:lnSpc>
                <a:spcPct val="100000"/>
              </a:lnSpc>
              <a:spcBef>
                <a:spcPts val="105"/>
              </a:spcBef>
            </a:pPr>
            <a:r>
              <a:rPr sz="3200" dirty="0"/>
              <a:t>Starting</a:t>
            </a:r>
            <a:r>
              <a:rPr sz="3200" spc="-70" dirty="0"/>
              <a:t> </a:t>
            </a:r>
            <a:r>
              <a:rPr sz="3200" dirty="0"/>
              <a:t>a</a:t>
            </a:r>
            <a:r>
              <a:rPr sz="3200" spc="-35" dirty="0"/>
              <a:t> </a:t>
            </a:r>
            <a:r>
              <a:rPr sz="3200" spc="-5" dirty="0"/>
              <a:t>Service</a:t>
            </a:r>
            <a:endParaRPr sz="3200"/>
          </a:p>
        </p:txBody>
      </p:sp>
      <p:sp>
        <p:nvSpPr>
          <p:cNvPr id="4" name="object 4"/>
          <p:cNvSpPr txBox="1"/>
          <p:nvPr/>
        </p:nvSpPr>
        <p:spPr>
          <a:xfrm>
            <a:off x="539546" y="1821814"/>
            <a:ext cx="8229600" cy="2327275"/>
          </a:xfrm>
          <a:prstGeom prst="rect">
            <a:avLst/>
          </a:prstGeom>
          <a:solidFill>
            <a:srgbClr val="DFDFDF"/>
          </a:solidFill>
        </p:spPr>
        <p:txBody>
          <a:bodyPr vert="horz" wrap="square" lIns="0" tIns="5080" rIns="0" bIns="0" rtlCol="0">
            <a:spAutoFit/>
          </a:bodyPr>
          <a:lstStyle/>
          <a:p>
            <a:pPr>
              <a:lnSpc>
                <a:spcPct val="100000"/>
              </a:lnSpc>
              <a:spcBef>
                <a:spcPts val="40"/>
              </a:spcBef>
            </a:pPr>
            <a:endParaRPr sz="1500">
              <a:latin typeface="Times New Roman"/>
              <a:cs typeface="Times New Roman"/>
            </a:endParaRPr>
          </a:p>
          <a:p>
            <a:pPr marL="420370">
              <a:lnSpc>
                <a:spcPct val="100000"/>
              </a:lnSpc>
            </a:pPr>
            <a:r>
              <a:rPr sz="1600" spc="-5" dirty="0">
                <a:solidFill>
                  <a:srgbClr val="086700"/>
                </a:solidFill>
                <a:latin typeface="Microsoft Sans Serif"/>
                <a:cs typeface="Microsoft Sans Serif"/>
              </a:rPr>
              <a:t>//</a:t>
            </a:r>
            <a:r>
              <a:rPr sz="1600" spc="5" dirty="0">
                <a:solidFill>
                  <a:srgbClr val="086700"/>
                </a:solidFill>
                <a:latin typeface="Microsoft Sans Serif"/>
                <a:cs typeface="Microsoft Sans Serif"/>
              </a:rPr>
              <a:t> </a:t>
            </a:r>
            <a:r>
              <a:rPr sz="1600" spc="-5" dirty="0">
                <a:solidFill>
                  <a:srgbClr val="086700"/>
                </a:solidFill>
                <a:latin typeface="Microsoft Sans Serif"/>
                <a:cs typeface="Microsoft Sans Serif"/>
              </a:rPr>
              <a:t>Implicitly start</a:t>
            </a:r>
            <a:r>
              <a:rPr sz="1600" spc="30" dirty="0">
                <a:solidFill>
                  <a:srgbClr val="086700"/>
                </a:solidFill>
                <a:latin typeface="Microsoft Sans Serif"/>
                <a:cs typeface="Microsoft Sans Serif"/>
              </a:rPr>
              <a:t> </a:t>
            </a:r>
            <a:r>
              <a:rPr sz="1600" spc="-5" dirty="0">
                <a:solidFill>
                  <a:srgbClr val="086700"/>
                </a:solidFill>
                <a:latin typeface="Microsoft Sans Serif"/>
                <a:cs typeface="Microsoft Sans Serif"/>
              </a:rPr>
              <a:t>a</a:t>
            </a:r>
            <a:r>
              <a:rPr sz="1600" spc="15" dirty="0">
                <a:solidFill>
                  <a:srgbClr val="086700"/>
                </a:solidFill>
                <a:latin typeface="Microsoft Sans Serif"/>
                <a:cs typeface="Microsoft Sans Serif"/>
              </a:rPr>
              <a:t> </a:t>
            </a:r>
            <a:r>
              <a:rPr sz="1600" spc="-5" dirty="0">
                <a:solidFill>
                  <a:srgbClr val="086700"/>
                </a:solidFill>
                <a:latin typeface="Microsoft Sans Serif"/>
                <a:cs typeface="Microsoft Sans Serif"/>
              </a:rPr>
              <a:t>Service</a:t>
            </a:r>
            <a:endParaRPr sz="1600">
              <a:latin typeface="Microsoft Sans Serif"/>
              <a:cs typeface="Microsoft Sans Serif"/>
            </a:endParaRPr>
          </a:p>
          <a:p>
            <a:pPr marL="399415" marR="2691765">
              <a:lnSpc>
                <a:spcPct val="100000"/>
              </a:lnSpc>
            </a:pPr>
            <a:r>
              <a:rPr sz="1600" spc="-5" dirty="0">
                <a:solidFill>
                  <a:srgbClr val="FF0066"/>
                </a:solidFill>
                <a:latin typeface="Microsoft Sans Serif"/>
                <a:cs typeface="Microsoft Sans Serif"/>
              </a:rPr>
              <a:t>Intent</a:t>
            </a:r>
            <a:r>
              <a:rPr sz="1600" spc="35" dirty="0">
                <a:solidFill>
                  <a:srgbClr val="FF0066"/>
                </a:solidFill>
                <a:latin typeface="Microsoft Sans Serif"/>
                <a:cs typeface="Microsoft Sans Serif"/>
              </a:rPr>
              <a:t> </a:t>
            </a:r>
            <a:r>
              <a:rPr sz="1600" spc="-5" dirty="0">
                <a:latin typeface="Microsoft Sans Serif"/>
                <a:cs typeface="Microsoft Sans Serif"/>
              </a:rPr>
              <a:t>myIntent</a:t>
            </a:r>
            <a:r>
              <a:rPr sz="1600" spc="65" dirty="0">
                <a:latin typeface="Microsoft Sans Serif"/>
                <a:cs typeface="Microsoft Sans Serif"/>
              </a:rPr>
              <a:t> </a:t>
            </a:r>
            <a:r>
              <a:rPr sz="1600" spc="-5" dirty="0">
                <a:latin typeface="Microsoft Sans Serif"/>
                <a:cs typeface="Microsoft Sans Serif"/>
              </a:rPr>
              <a:t>=</a:t>
            </a:r>
            <a:r>
              <a:rPr sz="1600" spc="25" dirty="0">
                <a:latin typeface="Microsoft Sans Serif"/>
                <a:cs typeface="Microsoft Sans Serif"/>
              </a:rPr>
              <a:t> </a:t>
            </a:r>
            <a:r>
              <a:rPr sz="1600" spc="-5" dirty="0">
                <a:solidFill>
                  <a:srgbClr val="0033CC"/>
                </a:solidFill>
                <a:latin typeface="Microsoft Sans Serif"/>
                <a:cs typeface="Microsoft Sans Serif"/>
              </a:rPr>
              <a:t>new</a:t>
            </a:r>
            <a:r>
              <a:rPr sz="1600" spc="20" dirty="0">
                <a:solidFill>
                  <a:srgbClr val="0033CC"/>
                </a:solidFill>
                <a:latin typeface="Microsoft Sans Serif"/>
                <a:cs typeface="Microsoft Sans Serif"/>
              </a:rPr>
              <a:t> </a:t>
            </a:r>
            <a:r>
              <a:rPr sz="1600" spc="-5" dirty="0">
                <a:solidFill>
                  <a:srgbClr val="FF0066"/>
                </a:solidFill>
                <a:latin typeface="Microsoft Sans Serif"/>
                <a:cs typeface="Microsoft Sans Serif"/>
              </a:rPr>
              <a:t>Intent</a:t>
            </a:r>
            <a:r>
              <a:rPr sz="1600" spc="-5" dirty="0">
                <a:solidFill>
                  <a:srgbClr val="666600"/>
                </a:solidFill>
                <a:latin typeface="Microsoft Sans Serif"/>
                <a:cs typeface="Microsoft Sans Serif"/>
              </a:rPr>
              <a:t>(</a:t>
            </a:r>
            <a:r>
              <a:rPr sz="1600" spc="-5" dirty="0">
                <a:latin typeface="Microsoft Sans Serif"/>
                <a:cs typeface="Microsoft Sans Serif"/>
              </a:rPr>
              <a:t>MyService.ORDER_PIZZA</a:t>
            </a:r>
            <a:r>
              <a:rPr sz="1600" spc="-5" dirty="0">
                <a:solidFill>
                  <a:srgbClr val="666600"/>
                </a:solidFill>
                <a:latin typeface="Microsoft Sans Serif"/>
                <a:cs typeface="Microsoft Sans Serif"/>
              </a:rPr>
              <a:t>)</a:t>
            </a:r>
            <a:r>
              <a:rPr sz="1600" spc="-5" dirty="0">
                <a:latin typeface="Microsoft Sans Serif"/>
                <a:cs typeface="Microsoft Sans Serif"/>
              </a:rPr>
              <a:t>; </a:t>
            </a:r>
            <a:r>
              <a:rPr sz="1600" spc="-409" dirty="0">
                <a:latin typeface="Microsoft Sans Serif"/>
                <a:cs typeface="Microsoft Sans Serif"/>
              </a:rPr>
              <a:t> </a:t>
            </a:r>
            <a:r>
              <a:rPr sz="1600" spc="-5" dirty="0">
                <a:latin typeface="Microsoft Sans Serif"/>
                <a:cs typeface="Microsoft Sans Serif"/>
              </a:rPr>
              <a:t>myIntent.putExtra</a:t>
            </a:r>
            <a:r>
              <a:rPr sz="1600" spc="-5" dirty="0">
                <a:solidFill>
                  <a:srgbClr val="666600"/>
                </a:solidFill>
                <a:latin typeface="Microsoft Sans Serif"/>
                <a:cs typeface="Microsoft Sans Serif"/>
              </a:rPr>
              <a:t>(</a:t>
            </a:r>
            <a:r>
              <a:rPr sz="1600" spc="-5" dirty="0">
                <a:solidFill>
                  <a:srgbClr val="4D4D4D"/>
                </a:solidFill>
                <a:latin typeface="Microsoft Sans Serif"/>
                <a:cs typeface="Microsoft Sans Serif"/>
              </a:rPr>
              <a:t>"TOPPING"</a:t>
            </a:r>
            <a:r>
              <a:rPr sz="1600" spc="-5" dirty="0">
                <a:latin typeface="Microsoft Sans Serif"/>
                <a:cs typeface="Microsoft Sans Serif"/>
              </a:rPr>
              <a:t>,</a:t>
            </a:r>
            <a:r>
              <a:rPr sz="1600" spc="85" dirty="0">
                <a:latin typeface="Microsoft Sans Serif"/>
                <a:cs typeface="Microsoft Sans Serif"/>
              </a:rPr>
              <a:t> </a:t>
            </a:r>
            <a:r>
              <a:rPr sz="1600" spc="-5" dirty="0">
                <a:solidFill>
                  <a:srgbClr val="4D4D4D"/>
                </a:solidFill>
                <a:latin typeface="Microsoft Sans Serif"/>
                <a:cs typeface="Microsoft Sans Serif"/>
              </a:rPr>
              <a:t>"Margherita"</a:t>
            </a:r>
            <a:r>
              <a:rPr sz="1600" spc="-5" dirty="0">
                <a:solidFill>
                  <a:srgbClr val="666600"/>
                </a:solidFill>
                <a:latin typeface="Microsoft Sans Serif"/>
                <a:cs typeface="Microsoft Sans Serif"/>
              </a:rPr>
              <a:t>)</a:t>
            </a:r>
            <a:r>
              <a:rPr sz="1600" spc="-5" dirty="0">
                <a:latin typeface="Microsoft Sans Serif"/>
                <a:cs typeface="Microsoft Sans Serif"/>
              </a:rPr>
              <a:t>; </a:t>
            </a:r>
            <a:r>
              <a:rPr sz="1600" dirty="0">
                <a:latin typeface="Microsoft Sans Serif"/>
                <a:cs typeface="Microsoft Sans Serif"/>
              </a:rPr>
              <a:t> </a:t>
            </a:r>
            <a:r>
              <a:rPr sz="1600" spc="-5" dirty="0">
                <a:latin typeface="Microsoft Sans Serif"/>
                <a:cs typeface="Microsoft Sans Serif"/>
              </a:rPr>
              <a:t>startService</a:t>
            </a:r>
            <a:r>
              <a:rPr sz="1600" spc="-5" dirty="0">
                <a:solidFill>
                  <a:srgbClr val="666600"/>
                </a:solidFill>
                <a:latin typeface="Microsoft Sans Serif"/>
                <a:cs typeface="Microsoft Sans Serif"/>
              </a:rPr>
              <a:t>(</a:t>
            </a:r>
            <a:r>
              <a:rPr sz="1600" spc="-5" dirty="0">
                <a:latin typeface="Microsoft Sans Serif"/>
                <a:cs typeface="Microsoft Sans Serif"/>
              </a:rPr>
              <a:t>myIntent</a:t>
            </a:r>
            <a:r>
              <a:rPr sz="1600" spc="-5" dirty="0">
                <a:solidFill>
                  <a:srgbClr val="666600"/>
                </a:solidFill>
                <a:latin typeface="Microsoft Sans Serif"/>
                <a:cs typeface="Microsoft Sans Serif"/>
              </a:rPr>
              <a:t>)</a:t>
            </a:r>
            <a:r>
              <a:rPr sz="1600" spc="-5" dirty="0">
                <a:latin typeface="Microsoft Sans Serif"/>
                <a:cs typeface="Microsoft Sans Serif"/>
              </a:rPr>
              <a:t>;</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399415">
              <a:lnSpc>
                <a:spcPct val="100000"/>
              </a:lnSpc>
            </a:pPr>
            <a:r>
              <a:rPr sz="1600" spc="-5" dirty="0">
                <a:solidFill>
                  <a:srgbClr val="086700"/>
                </a:solidFill>
                <a:latin typeface="Microsoft Sans Serif"/>
                <a:cs typeface="Microsoft Sans Serif"/>
              </a:rPr>
              <a:t>//</a:t>
            </a:r>
            <a:r>
              <a:rPr sz="1600" spc="35" dirty="0">
                <a:solidFill>
                  <a:srgbClr val="086700"/>
                </a:solidFill>
                <a:latin typeface="Microsoft Sans Serif"/>
                <a:cs typeface="Microsoft Sans Serif"/>
              </a:rPr>
              <a:t> </a:t>
            </a:r>
            <a:r>
              <a:rPr sz="1600" spc="-10" dirty="0">
                <a:solidFill>
                  <a:srgbClr val="086700"/>
                </a:solidFill>
                <a:latin typeface="Microsoft Sans Serif"/>
                <a:cs typeface="Microsoft Sans Serif"/>
              </a:rPr>
              <a:t>Explicitly</a:t>
            </a:r>
            <a:r>
              <a:rPr sz="1600" spc="-15" dirty="0">
                <a:solidFill>
                  <a:srgbClr val="086700"/>
                </a:solidFill>
                <a:latin typeface="Microsoft Sans Serif"/>
                <a:cs typeface="Microsoft Sans Serif"/>
              </a:rPr>
              <a:t> </a:t>
            </a:r>
            <a:r>
              <a:rPr sz="1600" spc="-5" dirty="0">
                <a:solidFill>
                  <a:srgbClr val="086700"/>
                </a:solidFill>
                <a:latin typeface="Microsoft Sans Serif"/>
                <a:cs typeface="Microsoft Sans Serif"/>
              </a:rPr>
              <a:t>start</a:t>
            </a:r>
            <a:r>
              <a:rPr sz="1600" spc="30" dirty="0">
                <a:solidFill>
                  <a:srgbClr val="086700"/>
                </a:solidFill>
                <a:latin typeface="Microsoft Sans Serif"/>
                <a:cs typeface="Microsoft Sans Serif"/>
              </a:rPr>
              <a:t> </a:t>
            </a:r>
            <a:r>
              <a:rPr sz="1600" spc="-5" dirty="0">
                <a:solidFill>
                  <a:srgbClr val="086700"/>
                </a:solidFill>
                <a:latin typeface="Microsoft Sans Serif"/>
                <a:cs typeface="Microsoft Sans Serif"/>
              </a:rPr>
              <a:t>a</a:t>
            </a:r>
            <a:r>
              <a:rPr sz="1600" spc="25" dirty="0">
                <a:solidFill>
                  <a:srgbClr val="086700"/>
                </a:solidFill>
                <a:latin typeface="Microsoft Sans Serif"/>
                <a:cs typeface="Microsoft Sans Serif"/>
              </a:rPr>
              <a:t> </a:t>
            </a:r>
            <a:r>
              <a:rPr sz="1600" spc="-5" dirty="0">
                <a:solidFill>
                  <a:srgbClr val="086700"/>
                </a:solidFill>
                <a:latin typeface="Microsoft Sans Serif"/>
                <a:cs typeface="Microsoft Sans Serif"/>
              </a:rPr>
              <a:t>Service</a:t>
            </a:r>
            <a:endParaRPr sz="1600">
              <a:latin typeface="Microsoft Sans Serif"/>
              <a:cs typeface="Microsoft Sans Serif"/>
            </a:endParaRPr>
          </a:p>
          <a:p>
            <a:pPr marL="399415">
              <a:lnSpc>
                <a:spcPct val="100000"/>
              </a:lnSpc>
              <a:spcBef>
                <a:spcPts val="5"/>
              </a:spcBef>
            </a:pPr>
            <a:r>
              <a:rPr sz="1600" spc="-5" dirty="0">
                <a:latin typeface="Microsoft Sans Serif"/>
                <a:cs typeface="Microsoft Sans Serif"/>
              </a:rPr>
              <a:t>startService</a:t>
            </a:r>
            <a:r>
              <a:rPr sz="1600" spc="-5" dirty="0">
                <a:solidFill>
                  <a:srgbClr val="666600"/>
                </a:solidFill>
                <a:latin typeface="Microsoft Sans Serif"/>
                <a:cs typeface="Microsoft Sans Serif"/>
              </a:rPr>
              <a:t>(</a:t>
            </a:r>
            <a:r>
              <a:rPr sz="1600" spc="-5" dirty="0">
                <a:solidFill>
                  <a:srgbClr val="0033CC"/>
                </a:solidFill>
                <a:latin typeface="Microsoft Sans Serif"/>
                <a:cs typeface="Microsoft Sans Serif"/>
              </a:rPr>
              <a:t>new</a:t>
            </a:r>
            <a:r>
              <a:rPr sz="1600" spc="35" dirty="0">
                <a:solidFill>
                  <a:srgbClr val="0033CC"/>
                </a:solidFill>
                <a:latin typeface="Microsoft Sans Serif"/>
                <a:cs typeface="Microsoft Sans Serif"/>
              </a:rPr>
              <a:t> </a:t>
            </a:r>
            <a:r>
              <a:rPr sz="1600" spc="-5" dirty="0">
                <a:solidFill>
                  <a:srgbClr val="FF0066"/>
                </a:solidFill>
                <a:latin typeface="Microsoft Sans Serif"/>
                <a:cs typeface="Microsoft Sans Serif"/>
              </a:rPr>
              <a:t>Intent</a:t>
            </a:r>
            <a:r>
              <a:rPr sz="1600" spc="-5" dirty="0">
                <a:solidFill>
                  <a:srgbClr val="666600"/>
                </a:solidFill>
                <a:latin typeface="Microsoft Sans Serif"/>
                <a:cs typeface="Microsoft Sans Serif"/>
              </a:rPr>
              <a:t>(</a:t>
            </a:r>
            <a:r>
              <a:rPr sz="1600" spc="-5" dirty="0">
                <a:solidFill>
                  <a:srgbClr val="0033CC"/>
                </a:solidFill>
                <a:latin typeface="Microsoft Sans Serif"/>
                <a:cs typeface="Microsoft Sans Serif"/>
              </a:rPr>
              <a:t>this</a:t>
            </a:r>
            <a:r>
              <a:rPr sz="1600" spc="-5" dirty="0">
                <a:latin typeface="Microsoft Sans Serif"/>
                <a:cs typeface="Microsoft Sans Serif"/>
              </a:rPr>
              <a:t>,</a:t>
            </a:r>
            <a:r>
              <a:rPr sz="1600" spc="35" dirty="0">
                <a:latin typeface="Microsoft Sans Serif"/>
                <a:cs typeface="Microsoft Sans Serif"/>
              </a:rPr>
              <a:t> </a:t>
            </a:r>
            <a:r>
              <a:rPr sz="1600" spc="-5" dirty="0">
                <a:latin typeface="Microsoft Sans Serif"/>
                <a:cs typeface="Microsoft Sans Serif"/>
              </a:rPr>
              <a:t>MyService.class</a:t>
            </a:r>
            <a:r>
              <a:rPr sz="1600" spc="-5" dirty="0">
                <a:solidFill>
                  <a:srgbClr val="666600"/>
                </a:solidFill>
                <a:latin typeface="Microsoft Sans Serif"/>
                <a:cs typeface="Microsoft Sans Serif"/>
              </a:rPr>
              <a:t>))</a:t>
            </a:r>
            <a:r>
              <a:rPr sz="1600" spc="-5" dirty="0">
                <a:latin typeface="Microsoft Sans Serif"/>
                <a:cs typeface="Microsoft Sans Serif"/>
              </a:rPr>
              <a:t>;</a:t>
            </a:r>
            <a:endParaRPr sz="1600">
              <a:latin typeface="Microsoft Sans Serif"/>
              <a:cs typeface="Microsoft Sans Serif"/>
            </a:endParaRPr>
          </a:p>
        </p:txBody>
      </p:sp>
      <p:sp>
        <p:nvSpPr>
          <p:cNvPr id="5" name="object 5"/>
          <p:cNvSpPr txBox="1"/>
          <p:nvPr/>
        </p:nvSpPr>
        <p:spPr>
          <a:xfrm>
            <a:off x="887069" y="4491354"/>
            <a:ext cx="7469505" cy="848360"/>
          </a:xfrm>
          <a:prstGeom prst="rect">
            <a:avLst/>
          </a:prstGeom>
        </p:spPr>
        <p:txBody>
          <a:bodyPr vert="horz" wrap="square" lIns="0" tIns="12700" rIns="0" bIns="0" rtlCol="0">
            <a:spAutoFit/>
          </a:bodyPr>
          <a:lstStyle/>
          <a:p>
            <a:pPr marL="12700" marR="5080">
              <a:lnSpc>
                <a:spcPct val="100000"/>
              </a:lnSpc>
              <a:spcBef>
                <a:spcPts val="100"/>
              </a:spcBef>
            </a:pPr>
            <a:r>
              <a:rPr sz="1800" spc="-65" dirty="0">
                <a:latin typeface="+mj-lt"/>
                <a:cs typeface="Microsoft Sans Serif"/>
              </a:rPr>
              <a:t>(To</a:t>
            </a:r>
            <a:r>
              <a:rPr sz="1800" spc="10" dirty="0">
                <a:latin typeface="+mj-lt"/>
                <a:cs typeface="Microsoft Sans Serif"/>
              </a:rPr>
              <a:t> </a:t>
            </a:r>
            <a:r>
              <a:rPr sz="1800" spc="-5" dirty="0">
                <a:latin typeface="+mj-lt"/>
                <a:cs typeface="Microsoft Sans Serif"/>
              </a:rPr>
              <a:t>use</a:t>
            </a:r>
            <a:r>
              <a:rPr sz="1800" spc="20" dirty="0">
                <a:latin typeface="+mj-lt"/>
                <a:cs typeface="Microsoft Sans Serif"/>
              </a:rPr>
              <a:t> </a:t>
            </a:r>
            <a:r>
              <a:rPr sz="1800" spc="-5" dirty="0">
                <a:latin typeface="+mj-lt"/>
                <a:cs typeface="Microsoft Sans Serif"/>
              </a:rPr>
              <a:t>this</a:t>
            </a:r>
            <a:r>
              <a:rPr sz="1800" spc="25" dirty="0">
                <a:latin typeface="+mj-lt"/>
                <a:cs typeface="Microsoft Sans Serif"/>
              </a:rPr>
              <a:t> </a:t>
            </a:r>
            <a:r>
              <a:rPr sz="1800" spc="-10" dirty="0">
                <a:latin typeface="+mj-lt"/>
                <a:cs typeface="Microsoft Sans Serif"/>
              </a:rPr>
              <a:t>example,</a:t>
            </a:r>
            <a:r>
              <a:rPr sz="1800" spc="60" dirty="0">
                <a:latin typeface="+mj-lt"/>
                <a:cs typeface="Microsoft Sans Serif"/>
              </a:rPr>
              <a:t> </a:t>
            </a:r>
            <a:r>
              <a:rPr sz="1800" spc="-15" dirty="0">
                <a:latin typeface="+mj-lt"/>
                <a:cs typeface="Microsoft Sans Serif"/>
              </a:rPr>
              <a:t>would</a:t>
            </a:r>
            <a:r>
              <a:rPr sz="1800" spc="80" dirty="0">
                <a:latin typeface="+mj-lt"/>
                <a:cs typeface="Microsoft Sans Serif"/>
              </a:rPr>
              <a:t> </a:t>
            </a:r>
            <a:r>
              <a:rPr sz="1800" spc="-5" dirty="0">
                <a:latin typeface="+mj-lt"/>
                <a:cs typeface="Microsoft Sans Serif"/>
              </a:rPr>
              <a:t>need</a:t>
            </a:r>
            <a:r>
              <a:rPr sz="1800" spc="30" dirty="0">
                <a:latin typeface="+mj-lt"/>
                <a:cs typeface="Microsoft Sans Serif"/>
              </a:rPr>
              <a:t> </a:t>
            </a:r>
            <a:r>
              <a:rPr sz="1800" dirty="0">
                <a:latin typeface="+mj-lt"/>
                <a:cs typeface="Microsoft Sans Serif"/>
              </a:rPr>
              <a:t>to</a:t>
            </a:r>
            <a:r>
              <a:rPr sz="1800" spc="20" dirty="0">
                <a:latin typeface="+mj-lt"/>
                <a:cs typeface="Microsoft Sans Serif"/>
              </a:rPr>
              <a:t> </a:t>
            </a:r>
            <a:r>
              <a:rPr sz="1800" spc="-10" dirty="0">
                <a:latin typeface="+mj-lt"/>
                <a:cs typeface="Microsoft Sans Serif"/>
              </a:rPr>
              <a:t>include</a:t>
            </a:r>
            <a:r>
              <a:rPr sz="1800" spc="40" dirty="0">
                <a:latin typeface="+mj-lt"/>
                <a:cs typeface="Microsoft Sans Serif"/>
              </a:rPr>
              <a:t> </a:t>
            </a:r>
            <a:r>
              <a:rPr sz="1800" spc="-5" dirty="0">
                <a:latin typeface="+mj-lt"/>
                <a:cs typeface="Microsoft Sans Serif"/>
              </a:rPr>
              <a:t>a</a:t>
            </a:r>
            <a:r>
              <a:rPr sz="1800" spc="40" dirty="0">
                <a:latin typeface="+mj-lt"/>
                <a:cs typeface="Microsoft Sans Serif"/>
              </a:rPr>
              <a:t> </a:t>
            </a:r>
            <a:r>
              <a:rPr sz="1800" spc="-5" dirty="0">
                <a:latin typeface="+mj-lt"/>
                <a:cs typeface="Microsoft Sans Serif"/>
              </a:rPr>
              <a:t>ORDER_PIZZA</a:t>
            </a:r>
            <a:r>
              <a:rPr sz="1800" spc="-75" dirty="0">
                <a:latin typeface="+mj-lt"/>
                <a:cs typeface="Microsoft Sans Serif"/>
              </a:rPr>
              <a:t> </a:t>
            </a:r>
            <a:r>
              <a:rPr sz="1800" spc="-5" dirty="0">
                <a:latin typeface="+mj-lt"/>
                <a:cs typeface="Microsoft Sans Serif"/>
              </a:rPr>
              <a:t>constant</a:t>
            </a:r>
            <a:r>
              <a:rPr sz="1800" spc="55" dirty="0">
                <a:latin typeface="+mj-lt"/>
                <a:cs typeface="Microsoft Sans Serif"/>
              </a:rPr>
              <a:t> </a:t>
            </a:r>
            <a:r>
              <a:rPr sz="1800" spc="-10" dirty="0">
                <a:latin typeface="+mj-lt"/>
                <a:cs typeface="Microsoft Sans Serif"/>
              </a:rPr>
              <a:t>in </a:t>
            </a:r>
            <a:r>
              <a:rPr sz="1800" spc="-465" dirty="0">
                <a:latin typeface="+mj-lt"/>
                <a:cs typeface="Microsoft Sans Serif"/>
              </a:rPr>
              <a:t> </a:t>
            </a:r>
            <a:r>
              <a:rPr sz="1800" spc="-10" dirty="0">
                <a:latin typeface="+mj-lt"/>
                <a:cs typeface="Microsoft Sans Serif"/>
              </a:rPr>
              <a:t>MyService</a:t>
            </a:r>
            <a:r>
              <a:rPr sz="1800" spc="50" dirty="0">
                <a:latin typeface="+mj-lt"/>
                <a:cs typeface="Microsoft Sans Serif"/>
              </a:rPr>
              <a:t> </a:t>
            </a:r>
            <a:r>
              <a:rPr sz="1800" spc="-5" dirty="0">
                <a:latin typeface="+mj-lt"/>
                <a:cs typeface="Microsoft Sans Serif"/>
              </a:rPr>
              <a:t>class</a:t>
            </a:r>
            <a:r>
              <a:rPr sz="1800" spc="25" dirty="0">
                <a:latin typeface="+mj-lt"/>
                <a:cs typeface="Microsoft Sans Serif"/>
              </a:rPr>
              <a:t> </a:t>
            </a:r>
            <a:r>
              <a:rPr sz="1800" spc="-5" dirty="0">
                <a:latin typeface="+mj-lt"/>
                <a:cs typeface="Microsoft Sans Serif"/>
              </a:rPr>
              <a:t>and</a:t>
            </a:r>
            <a:r>
              <a:rPr sz="1800" spc="30" dirty="0">
                <a:latin typeface="+mj-lt"/>
                <a:cs typeface="Microsoft Sans Serif"/>
              </a:rPr>
              <a:t> </a:t>
            </a:r>
            <a:r>
              <a:rPr sz="1800" spc="-5" dirty="0">
                <a:latin typeface="+mj-lt"/>
                <a:cs typeface="Microsoft Sans Serif"/>
              </a:rPr>
              <a:t>use</a:t>
            </a:r>
            <a:r>
              <a:rPr sz="1800" spc="15" dirty="0">
                <a:latin typeface="+mj-lt"/>
                <a:cs typeface="Microsoft Sans Serif"/>
              </a:rPr>
              <a:t> </a:t>
            </a:r>
            <a:r>
              <a:rPr sz="1800" spc="-5" dirty="0">
                <a:latin typeface="+mj-lt"/>
                <a:cs typeface="Microsoft Sans Serif"/>
              </a:rPr>
              <a:t>an</a:t>
            </a:r>
            <a:r>
              <a:rPr sz="1800" spc="15" dirty="0">
                <a:latin typeface="+mj-lt"/>
                <a:cs typeface="Microsoft Sans Serif"/>
              </a:rPr>
              <a:t> </a:t>
            </a:r>
            <a:r>
              <a:rPr sz="1800" spc="-5" dirty="0">
                <a:latin typeface="+mj-lt"/>
                <a:cs typeface="Microsoft Sans Serif"/>
              </a:rPr>
              <a:t>Intent</a:t>
            </a:r>
            <a:r>
              <a:rPr sz="1800" spc="25" dirty="0">
                <a:latin typeface="+mj-lt"/>
                <a:cs typeface="Microsoft Sans Serif"/>
              </a:rPr>
              <a:t> </a:t>
            </a:r>
            <a:r>
              <a:rPr sz="1800" spc="-5" dirty="0">
                <a:latin typeface="+mj-lt"/>
                <a:cs typeface="Microsoft Sans Serif"/>
              </a:rPr>
              <a:t>Filter</a:t>
            </a:r>
            <a:r>
              <a:rPr sz="1800" spc="20" dirty="0">
                <a:latin typeface="+mj-lt"/>
                <a:cs typeface="Microsoft Sans Serif"/>
              </a:rPr>
              <a:t> </a:t>
            </a:r>
            <a:r>
              <a:rPr sz="1800" dirty="0">
                <a:latin typeface="+mj-lt"/>
                <a:cs typeface="Microsoft Sans Serif"/>
              </a:rPr>
              <a:t>to</a:t>
            </a:r>
            <a:r>
              <a:rPr sz="1800" spc="25" dirty="0">
                <a:latin typeface="+mj-lt"/>
                <a:cs typeface="Microsoft Sans Serif"/>
              </a:rPr>
              <a:t> </a:t>
            </a:r>
            <a:r>
              <a:rPr sz="1800" spc="-5" dirty="0">
                <a:latin typeface="+mj-lt"/>
                <a:cs typeface="Microsoft Sans Serif"/>
              </a:rPr>
              <a:t>register</a:t>
            </a:r>
            <a:r>
              <a:rPr sz="1800" spc="35" dirty="0">
                <a:latin typeface="+mj-lt"/>
                <a:cs typeface="Microsoft Sans Serif"/>
              </a:rPr>
              <a:t> </a:t>
            </a:r>
            <a:r>
              <a:rPr sz="1800" dirty="0">
                <a:latin typeface="+mj-lt"/>
                <a:cs typeface="Microsoft Sans Serif"/>
              </a:rPr>
              <a:t>the</a:t>
            </a:r>
            <a:r>
              <a:rPr sz="1800" spc="20" dirty="0">
                <a:latin typeface="+mj-lt"/>
                <a:cs typeface="Microsoft Sans Serif"/>
              </a:rPr>
              <a:t> </a:t>
            </a:r>
            <a:r>
              <a:rPr sz="1800" spc="-5" dirty="0">
                <a:latin typeface="+mj-lt"/>
                <a:cs typeface="Microsoft Sans Serif"/>
              </a:rPr>
              <a:t>Service</a:t>
            </a:r>
            <a:r>
              <a:rPr sz="1800" spc="25" dirty="0">
                <a:latin typeface="+mj-lt"/>
                <a:cs typeface="Microsoft Sans Serif"/>
              </a:rPr>
              <a:t> </a:t>
            </a:r>
            <a:r>
              <a:rPr sz="1800" spc="-5" dirty="0">
                <a:latin typeface="+mj-lt"/>
                <a:cs typeface="Microsoft Sans Serif"/>
              </a:rPr>
              <a:t>as</a:t>
            </a:r>
            <a:r>
              <a:rPr sz="1800" spc="25" dirty="0">
                <a:latin typeface="+mj-lt"/>
                <a:cs typeface="Microsoft Sans Serif"/>
              </a:rPr>
              <a:t> </a:t>
            </a:r>
            <a:r>
              <a:rPr sz="1800" spc="-5" dirty="0">
                <a:latin typeface="+mj-lt"/>
                <a:cs typeface="Microsoft Sans Serif"/>
              </a:rPr>
              <a:t>a </a:t>
            </a:r>
            <a:r>
              <a:rPr sz="1800" dirty="0">
                <a:latin typeface="+mj-lt"/>
                <a:cs typeface="Microsoft Sans Serif"/>
              </a:rPr>
              <a:t> </a:t>
            </a:r>
            <a:r>
              <a:rPr sz="1800" spc="-5" dirty="0">
                <a:latin typeface="+mj-lt"/>
                <a:cs typeface="Microsoft Sans Serif"/>
              </a:rPr>
              <a:t>provider</a:t>
            </a:r>
            <a:r>
              <a:rPr sz="1800" spc="25" dirty="0">
                <a:latin typeface="+mj-lt"/>
                <a:cs typeface="Microsoft Sans Serif"/>
              </a:rPr>
              <a:t> </a:t>
            </a:r>
            <a:r>
              <a:rPr sz="1800" dirty="0">
                <a:latin typeface="+mj-lt"/>
                <a:cs typeface="Microsoft Sans Serif"/>
              </a:rPr>
              <a:t>of</a:t>
            </a:r>
            <a:r>
              <a:rPr sz="1800" spc="25" dirty="0">
                <a:latin typeface="+mj-lt"/>
                <a:cs typeface="Microsoft Sans Serif"/>
              </a:rPr>
              <a:t> </a:t>
            </a:r>
            <a:r>
              <a:rPr sz="1800" spc="-5" dirty="0">
                <a:latin typeface="+mj-lt"/>
                <a:cs typeface="Microsoft Sans Serif"/>
              </a:rPr>
              <a:t>ORDER_PIZZA)</a:t>
            </a:r>
            <a:endParaRPr sz="1800">
              <a:latin typeface="+mj-lt"/>
              <a:cs typeface="Microsoft Sans Serif"/>
            </a:endParaRPr>
          </a:p>
        </p:txBody>
      </p:sp>
      <p:sp>
        <p:nvSpPr>
          <p:cNvPr id="6" name="Slide Number Placeholder 5"/>
          <p:cNvSpPr>
            <a:spLocks noGrp="1"/>
          </p:cNvSpPr>
          <p:nvPr>
            <p:ph type="sldNum" sz="quarter" idx="12"/>
          </p:nvPr>
        </p:nvSpPr>
        <p:spPr/>
        <p:txBody>
          <a:bodyPr/>
          <a:lstStyle/>
          <a:p>
            <a:fld id="{5D1521BE-31EE-4AC9-ADDD-C715BAA25349}"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6795" y="1392682"/>
            <a:ext cx="2588260" cy="391160"/>
          </a:xfrm>
          <a:prstGeom prst="rect">
            <a:avLst/>
          </a:prstGeom>
        </p:spPr>
        <p:txBody>
          <a:bodyPr vert="horz" wrap="square" lIns="0" tIns="12700" rIns="0" bIns="0" rtlCol="0">
            <a:spAutoFit/>
          </a:bodyPr>
          <a:lstStyle/>
          <a:p>
            <a:pPr marL="203200" indent="-191135">
              <a:lnSpc>
                <a:spcPct val="100000"/>
              </a:lnSpc>
              <a:spcBef>
                <a:spcPts val="100"/>
              </a:spcBef>
              <a:buFont typeface="Microsoft Sans Serif"/>
              <a:buChar char="•"/>
              <a:tabLst>
                <a:tab pos="203835" algn="l"/>
              </a:tabLst>
            </a:pPr>
            <a:r>
              <a:rPr sz="2400" b="1" spc="-5" dirty="0">
                <a:latin typeface="Arial"/>
                <a:cs typeface="Arial"/>
              </a:rPr>
              <a:t>Call</a:t>
            </a:r>
            <a:r>
              <a:rPr sz="2400" b="1" spc="-75" dirty="0">
                <a:latin typeface="Arial"/>
                <a:cs typeface="Arial"/>
              </a:rPr>
              <a:t> </a:t>
            </a:r>
            <a:r>
              <a:rPr sz="2400" b="1" dirty="0">
                <a:latin typeface="Arial"/>
                <a:cs typeface="Arial"/>
              </a:rPr>
              <a:t>stopService</a:t>
            </a:r>
            <a:endParaRPr sz="2400">
              <a:latin typeface="Arial"/>
              <a:cs typeface="Arial"/>
            </a:endParaRPr>
          </a:p>
        </p:txBody>
      </p:sp>
      <p:sp>
        <p:nvSpPr>
          <p:cNvPr id="3" name="object 3"/>
          <p:cNvSpPr txBox="1">
            <a:spLocks noGrp="1"/>
          </p:cNvSpPr>
          <p:nvPr>
            <p:ph type="title"/>
          </p:nvPr>
        </p:nvSpPr>
        <p:spPr>
          <a:xfrm>
            <a:off x="612140" y="483488"/>
            <a:ext cx="3679190" cy="513715"/>
          </a:xfrm>
          <a:prstGeom prst="rect">
            <a:avLst/>
          </a:prstGeom>
        </p:spPr>
        <p:txBody>
          <a:bodyPr vert="horz" wrap="square" lIns="0" tIns="13335" rIns="0" bIns="0" rtlCol="0">
            <a:spAutoFit/>
          </a:bodyPr>
          <a:lstStyle/>
          <a:p>
            <a:pPr marL="12700">
              <a:lnSpc>
                <a:spcPct val="100000"/>
              </a:lnSpc>
              <a:spcBef>
                <a:spcPts val="105"/>
              </a:spcBef>
            </a:pPr>
            <a:r>
              <a:rPr sz="3200" dirty="0"/>
              <a:t>Stopping</a:t>
            </a:r>
            <a:r>
              <a:rPr sz="3200" spc="-85" dirty="0"/>
              <a:t> </a:t>
            </a:r>
            <a:r>
              <a:rPr sz="3200" dirty="0"/>
              <a:t>a</a:t>
            </a:r>
            <a:r>
              <a:rPr sz="3200" spc="-30" dirty="0"/>
              <a:t> </a:t>
            </a:r>
            <a:r>
              <a:rPr sz="3200" spc="-5" dirty="0"/>
              <a:t>Service</a:t>
            </a:r>
            <a:endParaRPr sz="3200"/>
          </a:p>
        </p:txBody>
      </p:sp>
      <p:sp>
        <p:nvSpPr>
          <p:cNvPr id="4" name="object 4"/>
          <p:cNvSpPr txBox="1"/>
          <p:nvPr/>
        </p:nvSpPr>
        <p:spPr>
          <a:xfrm>
            <a:off x="539546" y="1893823"/>
            <a:ext cx="8229600" cy="2903855"/>
          </a:xfrm>
          <a:prstGeom prst="rect">
            <a:avLst/>
          </a:prstGeom>
          <a:solidFill>
            <a:srgbClr val="DFDFDF"/>
          </a:solidFill>
        </p:spPr>
        <p:txBody>
          <a:bodyPr vert="horz" wrap="square" lIns="0" tIns="4445" rIns="0" bIns="0" rtlCol="0">
            <a:spAutoFit/>
          </a:bodyPr>
          <a:lstStyle/>
          <a:p>
            <a:pPr>
              <a:lnSpc>
                <a:spcPct val="100000"/>
              </a:lnSpc>
              <a:spcBef>
                <a:spcPts val="35"/>
              </a:spcBef>
            </a:pPr>
            <a:endParaRPr sz="1500">
              <a:latin typeface="Times New Roman"/>
              <a:cs typeface="Times New Roman"/>
            </a:endParaRPr>
          </a:p>
          <a:p>
            <a:pPr marL="420370">
              <a:lnSpc>
                <a:spcPct val="100000"/>
              </a:lnSpc>
              <a:spcBef>
                <a:spcPts val="5"/>
              </a:spcBef>
            </a:pPr>
            <a:r>
              <a:rPr sz="1600" spc="-5" dirty="0">
                <a:solidFill>
                  <a:srgbClr val="FF0066"/>
                </a:solidFill>
                <a:latin typeface="Microsoft Sans Serif"/>
                <a:cs typeface="Microsoft Sans Serif"/>
              </a:rPr>
              <a:t>ComponentName</a:t>
            </a:r>
            <a:r>
              <a:rPr sz="1600" spc="30" dirty="0">
                <a:solidFill>
                  <a:srgbClr val="FF0066"/>
                </a:solidFill>
                <a:latin typeface="Microsoft Sans Serif"/>
                <a:cs typeface="Microsoft Sans Serif"/>
              </a:rPr>
              <a:t> </a:t>
            </a:r>
            <a:r>
              <a:rPr sz="1600" spc="-5" dirty="0">
                <a:latin typeface="Microsoft Sans Serif"/>
                <a:cs typeface="Microsoft Sans Serif"/>
              </a:rPr>
              <a:t>service</a:t>
            </a:r>
            <a:r>
              <a:rPr sz="1600" spc="35" dirty="0">
                <a:latin typeface="Microsoft Sans Serif"/>
                <a:cs typeface="Microsoft Sans Serif"/>
              </a:rPr>
              <a:t> </a:t>
            </a:r>
            <a:r>
              <a:rPr sz="1600" spc="-5" dirty="0">
                <a:latin typeface="Microsoft Sans Serif"/>
                <a:cs typeface="Microsoft Sans Serif"/>
              </a:rPr>
              <a:t>=</a:t>
            </a:r>
            <a:r>
              <a:rPr sz="1600" spc="45" dirty="0">
                <a:latin typeface="Microsoft Sans Serif"/>
                <a:cs typeface="Microsoft Sans Serif"/>
              </a:rPr>
              <a:t> </a:t>
            </a:r>
            <a:r>
              <a:rPr sz="1600" spc="-5" dirty="0">
                <a:latin typeface="Microsoft Sans Serif"/>
                <a:cs typeface="Microsoft Sans Serif"/>
              </a:rPr>
              <a:t>startService</a:t>
            </a:r>
            <a:r>
              <a:rPr sz="1600" spc="-5" dirty="0">
                <a:solidFill>
                  <a:srgbClr val="666600"/>
                </a:solidFill>
                <a:latin typeface="Microsoft Sans Serif"/>
                <a:cs typeface="Microsoft Sans Serif"/>
              </a:rPr>
              <a:t>(</a:t>
            </a:r>
            <a:r>
              <a:rPr sz="1600" spc="-5" dirty="0">
                <a:solidFill>
                  <a:srgbClr val="0033CC"/>
                </a:solidFill>
                <a:latin typeface="Microsoft Sans Serif"/>
                <a:cs typeface="Microsoft Sans Serif"/>
              </a:rPr>
              <a:t>new</a:t>
            </a:r>
            <a:r>
              <a:rPr sz="1600" spc="50" dirty="0">
                <a:solidFill>
                  <a:srgbClr val="0033CC"/>
                </a:solidFill>
                <a:latin typeface="Microsoft Sans Serif"/>
                <a:cs typeface="Microsoft Sans Serif"/>
              </a:rPr>
              <a:t> </a:t>
            </a:r>
            <a:r>
              <a:rPr sz="1600" spc="-5" dirty="0">
                <a:solidFill>
                  <a:srgbClr val="FF0066"/>
                </a:solidFill>
                <a:latin typeface="Microsoft Sans Serif"/>
                <a:cs typeface="Microsoft Sans Serif"/>
              </a:rPr>
              <a:t>Intent</a:t>
            </a:r>
            <a:r>
              <a:rPr sz="1600" spc="-5" dirty="0">
                <a:solidFill>
                  <a:srgbClr val="666600"/>
                </a:solidFill>
                <a:latin typeface="Microsoft Sans Serif"/>
                <a:cs typeface="Microsoft Sans Serif"/>
              </a:rPr>
              <a:t>(</a:t>
            </a:r>
            <a:r>
              <a:rPr sz="1600" spc="-5" dirty="0">
                <a:solidFill>
                  <a:srgbClr val="0033CC"/>
                </a:solidFill>
                <a:latin typeface="Microsoft Sans Serif"/>
                <a:cs typeface="Microsoft Sans Serif"/>
              </a:rPr>
              <a:t>this</a:t>
            </a:r>
            <a:r>
              <a:rPr sz="1600" spc="-5" dirty="0">
                <a:latin typeface="Microsoft Sans Serif"/>
                <a:cs typeface="Microsoft Sans Serif"/>
              </a:rPr>
              <a:t>,</a:t>
            </a:r>
            <a:r>
              <a:rPr sz="1600" spc="75" dirty="0">
                <a:latin typeface="Microsoft Sans Serif"/>
                <a:cs typeface="Microsoft Sans Serif"/>
              </a:rPr>
              <a:t> </a:t>
            </a:r>
            <a:r>
              <a:rPr sz="1600" spc="-10" dirty="0">
                <a:latin typeface="Microsoft Sans Serif"/>
                <a:cs typeface="Microsoft Sans Serif"/>
              </a:rPr>
              <a:t>BaseballWatch.class</a:t>
            </a:r>
            <a:r>
              <a:rPr sz="1600" spc="-10" dirty="0">
                <a:solidFill>
                  <a:srgbClr val="666600"/>
                </a:solidFill>
                <a:latin typeface="Microsoft Sans Serif"/>
                <a:cs typeface="Microsoft Sans Serif"/>
              </a:rPr>
              <a:t>))</a:t>
            </a:r>
            <a:r>
              <a:rPr sz="1600" spc="-10" dirty="0">
                <a:latin typeface="Microsoft Sans Serif"/>
                <a:cs typeface="Microsoft Sans Serif"/>
              </a:rPr>
              <a:t>;</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457200" marR="3382010">
              <a:lnSpc>
                <a:spcPct val="100000"/>
              </a:lnSpc>
            </a:pPr>
            <a:r>
              <a:rPr sz="1600" spc="-5" dirty="0">
                <a:solidFill>
                  <a:srgbClr val="086700"/>
                </a:solidFill>
                <a:latin typeface="Microsoft Sans Serif"/>
                <a:cs typeface="Microsoft Sans Serif"/>
              </a:rPr>
              <a:t>//</a:t>
            </a:r>
            <a:r>
              <a:rPr sz="1600" spc="25" dirty="0">
                <a:solidFill>
                  <a:srgbClr val="086700"/>
                </a:solidFill>
                <a:latin typeface="Microsoft Sans Serif"/>
                <a:cs typeface="Microsoft Sans Serif"/>
              </a:rPr>
              <a:t> </a:t>
            </a:r>
            <a:r>
              <a:rPr sz="1600" spc="-5" dirty="0">
                <a:solidFill>
                  <a:srgbClr val="086700"/>
                </a:solidFill>
                <a:latin typeface="Microsoft Sans Serif"/>
                <a:cs typeface="Microsoft Sans Serif"/>
              </a:rPr>
              <a:t>Stop</a:t>
            </a:r>
            <a:r>
              <a:rPr sz="1600" spc="30" dirty="0">
                <a:solidFill>
                  <a:srgbClr val="086700"/>
                </a:solidFill>
                <a:latin typeface="Microsoft Sans Serif"/>
                <a:cs typeface="Microsoft Sans Serif"/>
              </a:rPr>
              <a:t> </a:t>
            </a:r>
            <a:r>
              <a:rPr sz="1600" spc="-5" dirty="0">
                <a:solidFill>
                  <a:srgbClr val="086700"/>
                </a:solidFill>
                <a:latin typeface="Microsoft Sans Serif"/>
                <a:cs typeface="Microsoft Sans Serif"/>
              </a:rPr>
              <a:t>a</a:t>
            </a:r>
            <a:r>
              <a:rPr sz="1600" spc="15" dirty="0">
                <a:solidFill>
                  <a:srgbClr val="086700"/>
                </a:solidFill>
                <a:latin typeface="Microsoft Sans Serif"/>
                <a:cs typeface="Microsoft Sans Serif"/>
              </a:rPr>
              <a:t> </a:t>
            </a:r>
            <a:r>
              <a:rPr sz="1600" spc="-5" dirty="0">
                <a:solidFill>
                  <a:srgbClr val="086700"/>
                </a:solidFill>
                <a:latin typeface="Microsoft Sans Serif"/>
                <a:cs typeface="Microsoft Sans Serif"/>
              </a:rPr>
              <a:t>service</a:t>
            </a:r>
            <a:r>
              <a:rPr sz="1600" spc="15" dirty="0">
                <a:solidFill>
                  <a:srgbClr val="086700"/>
                </a:solidFill>
                <a:latin typeface="Microsoft Sans Serif"/>
                <a:cs typeface="Microsoft Sans Serif"/>
              </a:rPr>
              <a:t> </a:t>
            </a:r>
            <a:r>
              <a:rPr sz="1600" spc="-5" dirty="0">
                <a:solidFill>
                  <a:srgbClr val="086700"/>
                </a:solidFill>
                <a:latin typeface="Microsoft Sans Serif"/>
                <a:cs typeface="Microsoft Sans Serif"/>
              </a:rPr>
              <a:t>using</a:t>
            </a:r>
            <a:r>
              <a:rPr sz="1600" spc="5" dirty="0">
                <a:solidFill>
                  <a:srgbClr val="086700"/>
                </a:solidFill>
                <a:latin typeface="Microsoft Sans Serif"/>
                <a:cs typeface="Microsoft Sans Serif"/>
              </a:rPr>
              <a:t> </a:t>
            </a:r>
            <a:r>
              <a:rPr sz="1600" spc="-5" dirty="0">
                <a:solidFill>
                  <a:srgbClr val="086700"/>
                </a:solidFill>
                <a:latin typeface="Microsoft Sans Serif"/>
                <a:cs typeface="Microsoft Sans Serif"/>
              </a:rPr>
              <a:t>the</a:t>
            </a:r>
            <a:r>
              <a:rPr sz="1600" spc="30" dirty="0">
                <a:solidFill>
                  <a:srgbClr val="086700"/>
                </a:solidFill>
                <a:latin typeface="Microsoft Sans Serif"/>
                <a:cs typeface="Microsoft Sans Serif"/>
              </a:rPr>
              <a:t> </a:t>
            </a:r>
            <a:r>
              <a:rPr sz="1600" spc="-5" dirty="0">
                <a:solidFill>
                  <a:srgbClr val="086700"/>
                </a:solidFill>
                <a:latin typeface="Microsoft Sans Serif"/>
                <a:cs typeface="Microsoft Sans Serif"/>
              </a:rPr>
              <a:t>service</a:t>
            </a:r>
            <a:r>
              <a:rPr sz="1600" spc="5" dirty="0">
                <a:solidFill>
                  <a:srgbClr val="086700"/>
                </a:solidFill>
                <a:latin typeface="Microsoft Sans Serif"/>
                <a:cs typeface="Microsoft Sans Serif"/>
              </a:rPr>
              <a:t> </a:t>
            </a:r>
            <a:r>
              <a:rPr sz="1600" spc="-5" dirty="0">
                <a:solidFill>
                  <a:srgbClr val="086700"/>
                </a:solidFill>
                <a:latin typeface="Microsoft Sans Serif"/>
                <a:cs typeface="Microsoft Sans Serif"/>
              </a:rPr>
              <a:t>name. </a:t>
            </a:r>
            <a:r>
              <a:rPr sz="1600" dirty="0">
                <a:solidFill>
                  <a:srgbClr val="086700"/>
                </a:solidFill>
                <a:latin typeface="Microsoft Sans Serif"/>
                <a:cs typeface="Microsoft Sans Serif"/>
              </a:rPr>
              <a:t> </a:t>
            </a:r>
            <a:r>
              <a:rPr sz="1600" spc="-5" dirty="0">
                <a:latin typeface="Microsoft Sans Serif"/>
                <a:cs typeface="Microsoft Sans Serif"/>
              </a:rPr>
              <a:t>stopService</a:t>
            </a:r>
            <a:r>
              <a:rPr sz="1600" spc="-5" dirty="0">
                <a:solidFill>
                  <a:srgbClr val="666600"/>
                </a:solidFill>
                <a:latin typeface="Microsoft Sans Serif"/>
                <a:cs typeface="Microsoft Sans Serif"/>
              </a:rPr>
              <a:t>(</a:t>
            </a:r>
            <a:r>
              <a:rPr sz="1600" spc="-5" dirty="0">
                <a:solidFill>
                  <a:srgbClr val="0033CC"/>
                </a:solidFill>
                <a:latin typeface="Microsoft Sans Serif"/>
                <a:cs typeface="Microsoft Sans Serif"/>
              </a:rPr>
              <a:t>new</a:t>
            </a:r>
            <a:r>
              <a:rPr sz="1600" spc="20" dirty="0">
                <a:solidFill>
                  <a:srgbClr val="0033CC"/>
                </a:solidFill>
                <a:latin typeface="Microsoft Sans Serif"/>
                <a:cs typeface="Microsoft Sans Serif"/>
              </a:rPr>
              <a:t> </a:t>
            </a:r>
            <a:r>
              <a:rPr sz="1600" spc="-5" dirty="0">
                <a:solidFill>
                  <a:srgbClr val="FF0066"/>
                </a:solidFill>
                <a:latin typeface="Microsoft Sans Serif"/>
                <a:cs typeface="Microsoft Sans Serif"/>
              </a:rPr>
              <a:t>Intent</a:t>
            </a:r>
            <a:r>
              <a:rPr sz="1600" spc="-5" dirty="0">
                <a:solidFill>
                  <a:srgbClr val="666600"/>
                </a:solidFill>
                <a:latin typeface="Microsoft Sans Serif"/>
                <a:cs typeface="Microsoft Sans Serif"/>
              </a:rPr>
              <a:t>(</a:t>
            </a:r>
            <a:r>
              <a:rPr sz="1600" spc="-5" dirty="0">
                <a:solidFill>
                  <a:srgbClr val="0033CC"/>
                </a:solidFill>
                <a:latin typeface="Microsoft Sans Serif"/>
                <a:cs typeface="Microsoft Sans Serif"/>
              </a:rPr>
              <a:t>this</a:t>
            </a:r>
            <a:r>
              <a:rPr sz="1600" spc="-5" dirty="0">
                <a:latin typeface="Microsoft Sans Serif"/>
                <a:cs typeface="Microsoft Sans Serif"/>
              </a:rPr>
              <a:t>,</a:t>
            </a:r>
            <a:r>
              <a:rPr sz="1600" spc="50" dirty="0">
                <a:latin typeface="Microsoft Sans Serif"/>
                <a:cs typeface="Microsoft Sans Serif"/>
              </a:rPr>
              <a:t> </a:t>
            </a:r>
            <a:r>
              <a:rPr sz="1600" spc="-5" dirty="0">
                <a:latin typeface="Microsoft Sans Serif"/>
                <a:cs typeface="Microsoft Sans Serif"/>
              </a:rPr>
              <a:t>service.getClass</a:t>
            </a:r>
            <a:r>
              <a:rPr sz="1600" spc="-5" dirty="0">
                <a:solidFill>
                  <a:srgbClr val="666600"/>
                </a:solidFill>
                <a:latin typeface="Microsoft Sans Serif"/>
                <a:cs typeface="Microsoft Sans Serif"/>
              </a:rPr>
              <a:t>()))</a:t>
            </a:r>
            <a:r>
              <a:rPr sz="1600" spc="-5" dirty="0">
                <a:latin typeface="Microsoft Sans Serif"/>
                <a:cs typeface="Microsoft Sans Serif"/>
              </a:rPr>
              <a:t>;</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457200" marR="5441315">
              <a:lnSpc>
                <a:spcPct val="100000"/>
              </a:lnSpc>
            </a:pPr>
            <a:r>
              <a:rPr sz="1600" spc="-5" dirty="0">
                <a:solidFill>
                  <a:srgbClr val="086700"/>
                </a:solidFill>
                <a:latin typeface="Microsoft Sans Serif"/>
                <a:cs typeface="Microsoft Sans Serif"/>
              </a:rPr>
              <a:t>//</a:t>
            </a:r>
            <a:r>
              <a:rPr sz="1600" spc="20" dirty="0">
                <a:solidFill>
                  <a:srgbClr val="086700"/>
                </a:solidFill>
                <a:latin typeface="Microsoft Sans Serif"/>
                <a:cs typeface="Microsoft Sans Serif"/>
              </a:rPr>
              <a:t> </a:t>
            </a:r>
            <a:r>
              <a:rPr sz="1600" spc="-5" dirty="0">
                <a:solidFill>
                  <a:srgbClr val="086700"/>
                </a:solidFill>
                <a:latin typeface="Microsoft Sans Serif"/>
                <a:cs typeface="Microsoft Sans Serif"/>
              </a:rPr>
              <a:t>Stop</a:t>
            </a:r>
            <a:r>
              <a:rPr sz="1600" spc="25" dirty="0">
                <a:solidFill>
                  <a:srgbClr val="086700"/>
                </a:solidFill>
                <a:latin typeface="Microsoft Sans Serif"/>
                <a:cs typeface="Microsoft Sans Serif"/>
              </a:rPr>
              <a:t> </a:t>
            </a:r>
            <a:r>
              <a:rPr sz="1600" spc="-5" dirty="0">
                <a:solidFill>
                  <a:srgbClr val="086700"/>
                </a:solidFill>
                <a:latin typeface="Microsoft Sans Serif"/>
                <a:cs typeface="Microsoft Sans Serif"/>
              </a:rPr>
              <a:t>a</a:t>
            </a:r>
            <a:r>
              <a:rPr sz="1600" spc="5" dirty="0">
                <a:solidFill>
                  <a:srgbClr val="086700"/>
                </a:solidFill>
                <a:latin typeface="Microsoft Sans Serif"/>
                <a:cs typeface="Microsoft Sans Serif"/>
              </a:rPr>
              <a:t> </a:t>
            </a:r>
            <a:r>
              <a:rPr sz="1600" spc="-5" dirty="0">
                <a:solidFill>
                  <a:srgbClr val="086700"/>
                </a:solidFill>
                <a:latin typeface="Microsoft Sans Serif"/>
                <a:cs typeface="Microsoft Sans Serif"/>
              </a:rPr>
              <a:t>service</a:t>
            </a:r>
            <a:r>
              <a:rPr sz="1600" spc="10" dirty="0">
                <a:solidFill>
                  <a:srgbClr val="086700"/>
                </a:solidFill>
                <a:latin typeface="Microsoft Sans Serif"/>
                <a:cs typeface="Microsoft Sans Serif"/>
              </a:rPr>
              <a:t> </a:t>
            </a:r>
            <a:r>
              <a:rPr sz="1600" spc="-20" dirty="0">
                <a:solidFill>
                  <a:srgbClr val="086700"/>
                </a:solidFill>
                <a:latin typeface="Microsoft Sans Serif"/>
                <a:cs typeface="Microsoft Sans Serif"/>
              </a:rPr>
              <a:t>explicitly. </a:t>
            </a:r>
            <a:r>
              <a:rPr sz="1600" spc="-409" dirty="0">
                <a:solidFill>
                  <a:srgbClr val="086700"/>
                </a:solidFill>
                <a:latin typeface="Microsoft Sans Serif"/>
                <a:cs typeface="Microsoft Sans Serif"/>
              </a:rPr>
              <a:t> </a:t>
            </a:r>
            <a:r>
              <a:rPr sz="1600" spc="-5" dirty="0">
                <a:solidFill>
                  <a:srgbClr val="0033CC"/>
                </a:solidFill>
                <a:latin typeface="Microsoft Sans Serif"/>
                <a:cs typeface="Microsoft Sans Serif"/>
              </a:rPr>
              <a:t>try</a:t>
            </a:r>
            <a:r>
              <a:rPr sz="1600" spc="25" dirty="0">
                <a:solidFill>
                  <a:srgbClr val="0033CC"/>
                </a:solidFill>
                <a:latin typeface="Microsoft Sans Serif"/>
                <a:cs typeface="Microsoft Sans Serif"/>
              </a:rPr>
              <a:t> </a:t>
            </a:r>
            <a:r>
              <a:rPr sz="1600" spc="-5" dirty="0">
                <a:solidFill>
                  <a:srgbClr val="666600"/>
                </a:solidFill>
                <a:latin typeface="Microsoft Sans Serif"/>
                <a:cs typeface="Microsoft Sans Serif"/>
              </a:rPr>
              <a:t>{</a:t>
            </a:r>
            <a:endParaRPr sz="1600">
              <a:latin typeface="Microsoft Sans Serif"/>
              <a:cs typeface="Microsoft Sans Serif"/>
            </a:endParaRPr>
          </a:p>
          <a:p>
            <a:pPr marL="914400" marR="1659889">
              <a:lnSpc>
                <a:spcPct val="100000"/>
              </a:lnSpc>
            </a:pPr>
            <a:r>
              <a:rPr sz="1600" spc="-5" dirty="0">
                <a:solidFill>
                  <a:srgbClr val="FF0066"/>
                </a:solidFill>
                <a:latin typeface="Microsoft Sans Serif"/>
                <a:cs typeface="Microsoft Sans Serif"/>
              </a:rPr>
              <a:t>Class</a:t>
            </a:r>
            <a:r>
              <a:rPr sz="1600" spc="15" dirty="0">
                <a:solidFill>
                  <a:srgbClr val="FF0066"/>
                </a:solidFill>
                <a:latin typeface="Microsoft Sans Serif"/>
                <a:cs typeface="Microsoft Sans Serif"/>
              </a:rPr>
              <a:t> </a:t>
            </a:r>
            <a:r>
              <a:rPr sz="1600" spc="-5" dirty="0">
                <a:latin typeface="Microsoft Sans Serif"/>
                <a:cs typeface="Microsoft Sans Serif"/>
              </a:rPr>
              <a:t>serviceClass</a:t>
            </a:r>
            <a:r>
              <a:rPr sz="1600" spc="5" dirty="0">
                <a:latin typeface="Microsoft Sans Serif"/>
                <a:cs typeface="Microsoft Sans Serif"/>
              </a:rPr>
              <a:t> </a:t>
            </a:r>
            <a:r>
              <a:rPr sz="1600" spc="-5" dirty="0">
                <a:latin typeface="Microsoft Sans Serif"/>
                <a:cs typeface="Microsoft Sans Serif"/>
              </a:rPr>
              <a:t>=</a:t>
            </a:r>
            <a:r>
              <a:rPr sz="1600" spc="40" dirty="0">
                <a:latin typeface="Microsoft Sans Serif"/>
                <a:cs typeface="Microsoft Sans Serif"/>
              </a:rPr>
              <a:t> </a:t>
            </a:r>
            <a:r>
              <a:rPr sz="1600" spc="-5" dirty="0">
                <a:latin typeface="Microsoft Sans Serif"/>
                <a:cs typeface="Microsoft Sans Serif"/>
              </a:rPr>
              <a:t>Class.forName</a:t>
            </a:r>
            <a:r>
              <a:rPr sz="1600" spc="-5" dirty="0">
                <a:solidFill>
                  <a:srgbClr val="666600"/>
                </a:solidFill>
                <a:latin typeface="Microsoft Sans Serif"/>
                <a:cs typeface="Microsoft Sans Serif"/>
              </a:rPr>
              <a:t>(</a:t>
            </a:r>
            <a:r>
              <a:rPr sz="1600" spc="-5" dirty="0">
                <a:latin typeface="Microsoft Sans Serif"/>
                <a:cs typeface="Microsoft Sans Serif"/>
              </a:rPr>
              <a:t>service.getClassName</a:t>
            </a:r>
            <a:r>
              <a:rPr sz="1600" spc="-5" dirty="0">
                <a:solidFill>
                  <a:srgbClr val="666600"/>
                </a:solidFill>
                <a:latin typeface="Microsoft Sans Serif"/>
                <a:cs typeface="Microsoft Sans Serif"/>
              </a:rPr>
              <a:t>())</a:t>
            </a:r>
            <a:r>
              <a:rPr sz="1600" spc="-5" dirty="0">
                <a:latin typeface="Microsoft Sans Serif"/>
                <a:cs typeface="Microsoft Sans Serif"/>
              </a:rPr>
              <a:t>; </a:t>
            </a:r>
            <a:r>
              <a:rPr sz="1600" spc="-409" dirty="0">
                <a:latin typeface="Microsoft Sans Serif"/>
                <a:cs typeface="Microsoft Sans Serif"/>
              </a:rPr>
              <a:t> </a:t>
            </a:r>
            <a:r>
              <a:rPr sz="1600" spc="-5" dirty="0">
                <a:latin typeface="Microsoft Sans Serif"/>
                <a:cs typeface="Microsoft Sans Serif"/>
              </a:rPr>
              <a:t>stopService</a:t>
            </a:r>
            <a:r>
              <a:rPr sz="1600" spc="-5" dirty="0">
                <a:solidFill>
                  <a:srgbClr val="666600"/>
                </a:solidFill>
                <a:latin typeface="Microsoft Sans Serif"/>
                <a:cs typeface="Microsoft Sans Serif"/>
              </a:rPr>
              <a:t>(</a:t>
            </a:r>
            <a:r>
              <a:rPr sz="1600" spc="-5" dirty="0">
                <a:solidFill>
                  <a:srgbClr val="0033CC"/>
                </a:solidFill>
                <a:latin typeface="Microsoft Sans Serif"/>
                <a:cs typeface="Microsoft Sans Serif"/>
              </a:rPr>
              <a:t>new</a:t>
            </a:r>
            <a:r>
              <a:rPr sz="1600" spc="20" dirty="0">
                <a:solidFill>
                  <a:srgbClr val="0033CC"/>
                </a:solidFill>
                <a:latin typeface="Microsoft Sans Serif"/>
                <a:cs typeface="Microsoft Sans Serif"/>
              </a:rPr>
              <a:t> </a:t>
            </a:r>
            <a:r>
              <a:rPr sz="1600" spc="-5" dirty="0">
                <a:solidFill>
                  <a:srgbClr val="FF0066"/>
                </a:solidFill>
                <a:latin typeface="Microsoft Sans Serif"/>
                <a:cs typeface="Microsoft Sans Serif"/>
              </a:rPr>
              <a:t>Intent</a:t>
            </a:r>
            <a:r>
              <a:rPr sz="1600" spc="-5" dirty="0">
                <a:solidFill>
                  <a:srgbClr val="666600"/>
                </a:solidFill>
                <a:latin typeface="Microsoft Sans Serif"/>
                <a:cs typeface="Microsoft Sans Serif"/>
              </a:rPr>
              <a:t>(</a:t>
            </a:r>
            <a:r>
              <a:rPr sz="1600" spc="-5" dirty="0">
                <a:solidFill>
                  <a:srgbClr val="0033CC"/>
                </a:solidFill>
                <a:latin typeface="Microsoft Sans Serif"/>
                <a:cs typeface="Microsoft Sans Serif"/>
              </a:rPr>
              <a:t>this</a:t>
            </a:r>
            <a:r>
              <a:rPr sz="1600" spc="-5" dirty="0">
                <a:latin typeface="Microsoft Sans Serif"/>
                <a:cs typeface="Microsoft Sans Serif"/>
              </a:rPr>
              <a:t>,</a:t>
            </a:r>
            <a:r>
              <a:rPr sz="1600" spc="40" dirty="0">
                <a:latin typeface="Microsoft Sans Serif"/>
                <a:cs typeface="Microsoft Sans Serif"/>
              </a:rPr>
              <a:t> </a:t>
            </a:r>
            <a:r>
              <a:rPr sz="1600" spc="-5" dirty="0">
                <a:latin typeface="Microsoft Sans Serif"/>
                <a:cs typeface="Microsoft Sans Serif"/>
              </a:rPr>
              <a:t>serviceClass</a:t>
            </a:r>
            <a:r>
              <a:rPr sz="1600" spc="-5" dirty="0">
                <a:solidFill>
                  <a:srgbClr val="666600"/>
                </a:solidFill>
                <a:latin typeface="Microsoft Sans Serif"/>
                <a:cs typeface="Microsoft Sans Serif"/>
              </a:rPr>
              <a:t>))</a:t>
            </a:r>
            <a:r>
              <a:rPr sz="1600" spc="-5" dirty="0">
                <a:latin typeface="Microsoft Sans Serif"/>
                <a:cs typeface="Microsoft Sans Serif"/>
              </a:rPr>
              <a:t>;</a:t>
            </a:r>
            <a:endParaRPr sz="1600">
              <a:latin typeface="Microsoft Sans Serif"/>
              <a:cs typeface="Microsoft Sans Serif"/>
            </a:endParaRPr>
          </a:p>
          <a:p>
            <a:pPr marL="457200">
              <a:lnSpc>
                <a:spcPct val="100000"/>
              </a:lnSpc>
            </a:pPr>
            <a:r>
              <a:rPr sz="1600" spc="-5" dirty="0">
                <a:solidFill>
                  <a:srgbClr val="666600"/>
                </a:solidFill>
                <a:latin typeface="Microsoft Sans Serif"/>
                <a:cs typeface="Microsoft Sans Serif"/>
              </a:rPr>
              <a:t>}</a:t>
            </a:r>
            <a:r>
              <a:rPr sz="1600" spc="20" dirty="0">
                <a:solidFill>
                  <a:srgbClr val="666600"/>
                </a:solidFill>
                <a:latin typeface="Microsoft Sans Serif"/>
                <a:cs typeface="Microsoft Sans Serif"/>
              </a:rPr>
              <a:t> </a:t>
            </a:r>
            <a:r>
              <a:rPr sz="1600" spc="-5" dirty="0">
                <a:solidFill>
                  <a:srgbClr val="0033CC"/>
                </a:solidFill>
                <a:latin typeface="Microsoft Sans Serif"/>
                <a:cs typeface="Microsoft Sans Serif"/>
              </a:rPr>
              <a:t>catch</a:t>
            </a:r>
            <a:r>
              <a:rPr sz="1600" spc="25" dirty="0">
                <a:solidFill>
                  <a:srgbClr val="0033CC"/>
                </a:solidFill>
                <a:latin typeface="Microsoft Sans Serif"/>
                <a:cs typeface="Microsoft Sans Serif"/>
              </a:rPr>
              <a:t> </a:t>
            </a:r>
            <a:r>
              <a:rPr sz="1600" spc="-5" dirty="0">
                <a:solidFill>
                  <a:srgbClr val="666600"/>
                </a:solidFill>
                <a:latin typeface="Microsoft Sans Serif"/>
                <a:cs typeface="Microsoft Sans Serif"/>
              </a:rPr>
              <a:t>(</a:t>
            </a:r>
            <a:r>
              <a:rPr sz="1600" spc="-5" dirty="0">
                <a:latin typeface="Microsoft Sans Serif"/>
                <a:cs typeface="Microsoft Sans Serif"/>
              </a:rPr>
              <a:t>ClassNotFoundException</a:t>
            </a:r>
            <a:r>
              <a:rPr sz="1600" dirty="0">
                <a:latin typeface="Microsoft Sans Serif"/>
                <a:cs typeface="Microsoft Sans Serif"/>
              </a:rPr>
              <a:t> </a:t>
            </a:r>
            <a:r>
              <a:rPr sz="1600" spc="-5" dirty="0">
                <a:latin typeface="Microsoft Sans Serif"/>
                <a:cs typeface="Microsoft Sans Serif"/>
              </a:rPr>
              <a:t>e</a:t>
            </a:r>
            <a:r>
              <a:rPr sz="1600" spc="-5" dirty="0">
                <a:solidFill>
                  <a:srgbClr val="666600"/>
                </a:solidFill>
                <a:latin typeface="Microsoft Sans Serif"/>
                <a:cs typeface="Microsoft Sans Serif"/>
              </a:rPr>
              <a:t>)</a:t>
            </a:r>
            <a:r>
              <a:rPr sz="1600" spc="20" dirty="0">
                <a:solidFill>
                  <a:srgbClr val="666600"/>
                </a:solidFill>
                <a:latin typeface="Microsoft Sans Serif"/>
                <a:cs typeface="Microsoft Sans Serif"/>
              </a:rPr>
              <a:t> </a:t>
            </a:r>
            <a:r>
              <a:rPr sz="1600" spc="-15" dirty="0">
                <a:solidFill>
                  <a:srgbClr val="666600"/>
                </a:solidFill>
                <a:latin typeface="Microsoft Sans Serif"/>
                <a:cs typeface="Microsoft Sans Serif"/>
              </a:rPr>
              <a:t>{}</a:t>
            </a:r>
            <a:endParaRPr sz="1600">
              <a:latin typeface="Microsoft Sans Serif"/>
              <a:cs typeface="Microsoft Sans Serif"/>
            </a:endParaRPr>
          </a:p>
        </p:txBody>
      </p:sp>
      <p:sp>
        <p:nvSpPr>
          <p:cNvPr id="5" name="Slide Number Placeholder 4"/>
          <p:cNvSpPr>
            <a:spLocks noGrp="1"/>
          </p:cNvSpPr>
          <p:nvPr>
            <p:ph type="sldNum" sz="quarter" idx="12"/>
          </p:nvPr>
        </p:nvSpPr>
        <p:spPr/>
        <p:txBody>
          <a:bodyPr/>
          <a:lstStyle/>
          <a:p>
            <a:fld id="{5D1521BE-31EE-4AC9-ADDD-C715BAA25349}"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6795" y="1066037"/>
            <a:ext cx="7639684" cy="4644861"/>
          </a:xfrm>
          <a:prstGeom prst="rect">
            <a:avLst/>
          </a:prstGeom>
        </p:spPr>
        <p:txBody>
          <a:bodyPr vert="horz" wrap="square" lIns="0" tIns="195580" rIns="0" bIns="0" rtlCol="0">
            <a:spAutoFit/>
          </a:bodyPr>
          <a:lstStyle/>
          <a:p>
            <a:pPr marL="203200" indent="-191135">
              <a:lnSpc>
                <a:spcPct val="100000"/>
              </a:lnSpc>
              <a:spcBef>
                <a:spcPts val="1540"/>
              </a:spcBef>
              <a:buChar char="•"/>
              <a:tabLst>
                <a:tab pos="203835" algn="l"/>
              </a:tabLst>
            </a:pPr>
            <a:r>
              <a:rPr lang="en-US" sz="2400" spc="-5" dirty="0">
                <a:latin typeface="+mj-lt"/>
                <a:cs typeface="Microsoft Sans Serif"/>
              </a:rPr>
              <a:t>Application components (clients) can bind to a service by calling </a:t>
            </a:r>
            <a:r>
              <a:rPr lang="en-US" sz="2400" spc="-5" dirty="0" err="1">
                <a:latin typeface="+mj-lt"/>
                <a:cs typeface="Microsoft Sans Serif"/>
              </a:rPr>
              <a:t>bindService</a:t>
            </a:r>
            <a:r>
              <a:rPr lang="en-US" sz="2400" spc="-5" dirty="0">
                <a:latin typeface="+mj-lt"/>
                <a:cs typeface="Microsoft Sans Serif"/>
              </a:rPr>
              <a:t>(). The Android </a:t>
            </a:r>
            <a:r>
              <a:rPr lang="en-US" sz="2400" spc="-5" dirty="0" smtClean="0">
                <a:latin typeface="+mj-lt"/>
                <a:cs typeface="Microsoft Sans Serif"/>
              </a:rPr>
              <a:t>system then </a:t>
            </a:r>
            <a:r>
              <a:rPr lang="en-US" sz="2400" spc="-5" dirty="0">
                <a:latin typeface="+mj-lt"/>
                <a:cs typeface="Microsoft Sans Serif"/>
              </a:rPr>
              <a:t>calls the service's </a:t>
            </a:r>
            <a:r>
              <a:rPr lang="en-US" sz="2400" spc="-5" dirty="0" err="1">
                <a:latin typeface="+mj-lt"/>
                <a:cs typeface="Microsoft Sans Serif"/>
              </a:rPr>
              <a:t>onBind</a:t>
            </a:r>
            <a:r>
              <a:rPr lang="en-US" sz="2400" spc="-5" dirty="0">
                <a:latin typeface="+mj-lt"/>
                <a:cs typeface="Microsoft Sans Serif"/>
              </a:rPr>
              <a:t>() method, which returns an </a:t>
            </a:r>
            <a:r>
              <a:rPr lang="en-US" sz="2400" spc="-5" dirty="0" err="1">
                <a:latin typeface="+mj-lt"/>
                <a:cs typeface="Microsoft Sans Serif"/>
              </a:rPr>
              <a:t>IBinder</a:t>
            </a:r>
            <a:r>
              <a:rPr lang="en-US" sz="2400" spc="-5" dirty="0">
                <a:latin typeface="+mj-lt"/>
                <a:cs typeface="Microsoft Sans Serif"/>
              </a:rPr>
              <a:t> for interacting with the service.</a:t>
            </a:r>
          </a:p>
          <a:p>
            <a:pPr marL="203200" indent="-191135">
              <a:lnSpc>
                <a:spcPct val="100000"/>
              </a:lnSpc>
              <a:spcBef>
                <a:spcPts val="1540"/>
              </a:spcBef>
              <a:buChar char="•"/>
              <a:tabLst>
                <a:tab pos="203835" algn="l"/>
              </a:tabLst>
            </a:pPr>
            <a:r>
              <a:rPr lang="en-US" sz="2400" spc="-5" dirty="0">
                <a:latin typeface="+mj-lt"/>
                <a:cs typeface="Microsoft Sans Serif"/>
              </a:rPr>
              <a:t>- The binding is asynchronous. </a:t>
            </a:r>
            <a:r>
              <a:rPr lang="en-US" sz="2400" spc="-5" dirty="0" err="1">
                <a:latin typeface="+mj-lt"/>
                <a:cs typeface="Microsoft Sans Serif"/>
              </a:rPr>
              <a:t>bindService</a:t>
            </a:r>
            <a:r>
              <a:rPr lang="en-US" sz="2400" spc="-5" dirty="0">
                <a:latin typeface="+mj-lt"/>
                <a:cs typeface="Microsoft Sans Serif"/>
              </a:rPr>
              <a:t>() returns immediately and does not return the </a:t>
            </a:r>
            <a:r>
              <a:rPr lang="en-US" sz="2400" spc="-5" dirty="0" err="1" smtClean="0">
                <a:latin typeface="+mj-lt"/>
                <a:cs typeface="Microsoft Sans Serif"/>
              </a:rPr>
              <a:t>Ibinder</a:t>
            </a:r>
            <a:r>
              <a:rPr lang="en-US" sz="2400" spc="-5" dirty="0" smtClean="0">
                <a:latin typeface="+mj-lt"/>
                <a:cs typeface="Microsoft Sans Serif"/>
              </a:rPr>
              <a:t>  to the </a:t>
            </a:r>
            <a:r>
              <a:rPr lang="en-US" sz="2400" spc="-5" dirty="0">
                <a:latin typeface="+mj-lt"/>
                <a:cs typeface="Microsoft Sans Serif"/>
              </a:rPr>
              <a:t>client.</a:t>
            </a:r>
          </a:p>
          <a:p>
            <a:pPr marL="203200" indent="-191135">
              <a:lnSpc>
                <a:spcPct val="100000"/>
              </a:lnSpc>
              <a:spcBef>
                <a:spcPts val="1540"/>
              </a:spcBef>
              <a:buChar char="•"/>
              <a:tabLst>
                <a:tab pos="203835" algn="l"/>
              </a:tabLst>
            </a:pPr>
            <a:r>
              <a:rPr lang="en-US" sz="2400" spc="-5" dirty="0">
                <a:latin typeface="+mj-lt"/>
                <a:cs typeface="Microsoft Sans Serif"/>
              </a:rPr>
              <a:t>- To receive the </a:t>
            </a:r>
            <a:r>
              <a:rPr lang="en-US" sz="2400" spc="-5" dirty="0" err="1">
                <a:latin typeface="+mj-lt"/>
                <a:cs typeface="Microsoft Sans Serif"/>
              </a:rPr>
              <a:t>IBinder</a:t>
            </a:r>
            <a:r>
              <a:rPr lang="en-US" sz="2400" spc="-5" dirty="0">
                <a:latin typeface="+mj-lt"/>
                <a:cs typeface="Microsoft Sans Serif"/>
              </a:rPr>
              <a:t>, the client must create an instance of </a:t>
            </a:r>
            <a:r>
              <a:rPr lang="en-US" sz="2400" spc="-5" dirty="0" err="1">
                <a:latin typeface="+mj-lt"/>
                <a:cs typeface="Microsoft Sans Serif"/>
              </a:rPr>
              <a:t>ServiceConnection</a:t>
            </a:r>
            <a:r>
              <a:rPr lang="en-US" sz="2400" spc="-5" dirty="0">
                <a:latin typeface="+mj-lt"/>
                <a:cs typeface="Microsoft Sans Serif"/>
              </a:rPr>
              <a:t> and pass it </a:t>
            </a:r>
            <a:r>
              <a:rPr lang="en-US" sz="2400" spc="-5" dirty="0" smtClean="0">
                <a:latin typeface="+mj-lt"/>
                <a:cs typeface="Microsoft Sans Serif"/>
              </a:rPr>
              <a:t>to </a:t>
            </a:r>
            <a:r>
              <a:rPr lang="en-US" sz="2400" spc="-5" dirty="0" err="1" smtClean="0">
                <a:latin typeface="+mj-lt"/>
                <a:cs typeface="Microsoft Sans Serif"/>
              </a:rPr>
              <a:t>bindService</a:t>
            </a:r>
            <a:r>
              <a:rPr lang="en-US" sz="2400" spc="-5" dirty="0">
                <a:latin typeface="+mj-lt"/>
                <a:cs typeface="Microsoft Sans Serif"/>
              </a:rPr>
              <a:t>(). The </a:t>
            </a:r>
            <a:r>
              <a:rPr lang="en-US" sz="2400" spc="-5" dirty="0" err="1">
                <a:latin typeface="+mj-lt"/>
                <a:cs typeface="Microsoft Sans Serif"/>
              </a:rPr>
              <a:t>ServiceConnection</a:t>
            </a:r>
            <a:r>
              <a:rPr lang="en-US" sz="2400" spc="-5" dirty="0">
                <a:latin typeface="+mj-lt"/>
                <a:cs typeface="Microsoft Sans Serif"/>
              </a:rPr>
              <a:t> includes a callback method that the system calls to deliver </a:t>
            </a:r>
            <a:r>
              <a:rPr lang="en-US" sz="2400" spc="-5" dirty="0" smtClean="0">
                <a:latin typeface="+mj-lt"/>
                <a:cs typeface="Microsoft Sans Serif"/>
              </a:rPr>
              <a:t>the </a:t>
            </a:r>
            <a:r>
              <a:rPr lang="en-US" sz="2400" spc="-5" dirty="0" err="1" smtClean="0">
                <a:latin typeface="+mj-lt"/>
                <a:cs typeface="Microsoft Sans Serif"/>
              </a:rPr>
              <a:t>IBinder</a:t>
            </a:r>
            <a:r>
              <a:rPr lang="en-US" sz="2400" spc="-5" dirty="0">
                <a:latin typeface="+mj-lt"/>
                <a:cs typeface="Microsoft Sans Serif"/>
              </a:rPr>
              <a:t>.</a:t>
            </a:r>
            <a:endParaRPr sz="2400" dirty="0">
              <a:latin typeface="+mj-lt"/>
              <a:cs typeface="Microsoft Sans Serif"/>
            </a:endParaRPr>
          </a:p>
        </p:txBody>
      </p:sp>
      <p:sp>
        <p:nvSpPr>
          <p:cNvPr id="3" name="object 3"/>
          <p:cNvSpPr txBox="1">
            <a:spLocks noGrp="1"/>
          </p:cNvSpPr>
          <p:nvPr>
            <p:ph type="title"/>
          </p:nvPr>
        </p:nvSpPr>
        <p:spPr>
          <a:xfrm>
            <a:off x="612140" y="483488"/>
            <a:ext cx="5730240" cy="513715"/>
          </a:xfrm>
          <a:prstGeom prst="rect">
            <a:avLst/>
          </a:prstGeom>
        </p:spPr>
        <p:txBody>
          <a:bodyPr vert="horz" wrap="square" lIns="0" tIns="13335" rIns="0" bIns="0" rtlCol="0">
            <a:spAutoFit/>
          </a:bodyPr>
          <a:lstStyle/>
          <a:p>
            <a:pPr marL="12700">
              <a:lnSpc>
                <a:spcPct val="100000"/>
              </a:lnSpc>
              <a:spcBef>
                <a:spcPts val="105"/>
              </a:spcBef>
            </a:pPr>
            <a:r>
              <a:rPr sz="3200" dirty="0"/>
              <a:t>Binding</a:t>
            </a:r>
            <a:r>
              <a:rPr sz="3200" spc="-40" dirty="0"/>
              <a:t> </a:t>
            </a:r>
            <a:r>
              <a:rPr sz="3200" dirty="0" smtClean="0"/>
              <a:t>to</a:t>
            </a:r>
            <a:r>
              <a:rPr sz="3200" spc="-15" dirty="0" smtClean="0"/>
              <a:t> </a:t>
            </a:r>
            <a:r>
              <a:rPr sz="3200" spc="-5" dirty="0"/>
              <a:t>Services</a:t>
            </a:r>
            <a:endParaRPr sz="3200" dirty="0"/>
          </a:p>
        </p:txBody>
      </p:sp>
      <p:sp>
        <p:nvSpPr>
          <p:cNvPr id="5" name="Slide Number Placeholder 4"/>
          <p:cNvSpPr>
            <a:spLocks noGrp="1"/>
          </p:cNvSpPr>
          <p:nvPr>
            <p:ph type="sldNum" sz="quarter" idx="12"/>
          </p:nvPr>
        </p:nvSpPr>
        <p:spPr/>
        <p:txBody>
          <a:bodyPr/>
          <a:lstStyle/>
          <a:p>
            <a:fld id="{5D1521BE-31EE-4AC9-ADDD-C715BAA25349}"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6795" y="1066037"/>
            <a:ext cx="7639684" cy="6152966"/>
          </a:xfrm>
          <a:prstGeom prst="rect">
            <a:avLst/>
          </a:prstGeom>
        </p:spPr>
        <p:txBody>
          <a:bodyPr vert="horz" wrap="square" lIns="0" tIns="195580" rIns="0" bIns="0" rtlCol="0">
            <a:spAutoFit/>
          </a:bodyPr>
          <a:lstStyle/>
          <a:p>
            <a:pPr marL="12065">
              <a:lnSpc>
                <a:spcPct val="100000"/>
              </a:lnSpc>
              <a:spcBef>
                <a:spcPts val="1540"/>
              </a:spcBef>
              <a:tabLst>
                <a:tab pos="203835" algn="l"/>
              </a:tabLst>
            </a:pPr>
            <a:r>
              <a:rPr lang="en-US" sz="2400" b="1" spc="-5" dirty="0" smtClean="0">
                <a:latin typeface="+mj-lt"/>
                <a:cs typeface="Microsoft Sans Serif"/>
              </a:rPr>
              <a:t>To </a:t>
            </a:r>
            <a:r>
              <a:rPr lang="en-US" sz="2400" b="1" spc="-5" dirty="0">
                <a:latin typeface="+mj-lt"/>
                <a:cs typeface="Microsoft Sans Serif"/>
              </a:rPr>
              <a:t>bind to a service from your </a:t>
            </a:r>
            <a:r>
              <a:rPr lang="en-US" sz="2400" b="1" spc="-5" dirty="0" smtClean="0">
                <a:latin typeface="+mj-lt"/>
                <a:cs typeface="Microsoft Sans Serif"/>
              </a:rPr>
              <a:t>client</a:t>
            </a:r>
          </a:p>
          <a:p>
            <a:pPr marL="203200" indent="-191135">
              <a:lnSpc>
                <a:spcPct val="100000"/>
              </a:lnSpc>
              <a:spcBef>
                <a:spcPts val="1540"/>
              </a:spcBef>
              <a:buChar char="•"/>
              <a:tabLst>
                <a:tab pos="203835" algn="l"/>
              </a:tabLst>
            </a:pPr>
            <a:r>
              <a:rPr lang="en-US" sz="2400" spc="-5" dirty="0" smtClean="0">
                <a:latin typeface="+mj-lt"/>
                <a:cs typeface="Microsoft Sans Serif"/>
              </a:rPr>
              <a:t>- </a:t>
            </a:r>
            <a:r>
              <a:rPr lang="en-US" sz="2400" spc="-5" dirty="0">
                <a:latin typeface="+mj-lt"/>
                <a:cs typeface="Microsoft Sans Serif"/>
              </a:rPr>
              <a:t>Implement </a:t>
            </a:r>
            <a:r>
              <a:rPr lang="en-US" sz="2400" spc="-5" dirty="0" err="1">
                <a:latin typeface="+mj-lt"/>
                <a:cs typeface="Microsoft Sans Serif"/>
              </a:rPr>
              <a:t>ServiceConnection</a:t>
            </a:r>
            <a:r>
              <a:rPr lang="en-US" sz="2400" spc="-5" dirty="0" smtClean="0">
                <a:latin typeface="+mj-lt"/>
                <a:cs typeface="Microsoft Sans Serif"/>
              </a:rPr>
              <a:t>. Your </a:t>
            </a:r>
            <a:r>
              <a:rPr lang="en-US" sz="2400" spc="-5" dirty="0">
                <a:latin typeface="+mj-lt"/>
                <a:cs typeface="Microsoft Sans Serif"/>
              </a:rPr>
              <a:t>implementation must override two callback methods:</a:t>
            </a:r>
          </a:p>
          <a:p>
            <a:pPr marL="12065">
              <a:lnSpc>
                <a:spcPct val="100000"/>
              </a:lnSpc>
              <a:spcBef>
                <a:spcPts val="1540"/>
              </a:spcBef>
              <a:tabLst>
                <a:tab pos="203835" algn="l"/>
              </a:tabLst>
            </a:pPr>
            <a:r>
              <a:rPr lang="en-US" sz="2400" spc="-5" dirty="0" smtClean="0">
                <a:latin typeface="+mj-lt"/>
                <a:cs typeface="Microsoft Sans Serif"/>
              </a:rPr>
              <a:t>	- </a:t>
            </a:r>
            <a:r>
              <a:rPr lang="en-US" sz="2400" spc="-5" dirty="0" err="1">
                <a:latin typeface="+mj-lt"/>
                <a:cs typeface="Microsoft Sans Serif"/>
              </a:rPr>
              <a:t>onServiceConnected</a:t>
            </a:r>
            <a:r>
              <a:rPr lang="en-US" sz="2400" spc="-5" dirty="0">
                <a:latin typeface="+mj-lt"/>
                <a:cs typeface="Microsoft Sans Serif"/>
              </a:rPr>
              <a:t>() </a:t>
            </a:r>
            <a:r>
              <a:rPr lang="en-US" sz="2400" spc="-5" dirty="0" smtClean="0">
                <a:latin typeface="+mj-lt"/>
                <a:cs typeface="Microsoft Sans Serif"/>
              </a:rPr>
              <a:t/>
            </a:r>
            <a:br>
              <a:rPr lang="en-US" sz="2400" spc="-5" dirty="0" smtClean="0">
                <a:latin typeface="+mj-lt"/>
                <a:cs typeface="Microsoft Sans Serif"/>
              </a:rPr>
            </a:br>
            <a:r>
              <a:rPr lang="en-US" sz="2400" spc="-5" dirty="0" smtClean="0">
                <a:latin typeface="+mj-lt"/>
                <a:cs typeface="Microsoft Sans Serif"/>
              </a:rPr>
              <a:t>		The </a:t>
            </a:r>
            <a:r>
              <a:rPr lang="en-US" sz="2400" spc="-5" dirty="0">
                <a:latin typeface="+mj-lt"/>
                <a:cs typeface="Microsoft Sans Serif"/>
              </a:rPr>
              <a:t>system calls this to deliver the </a:t>
            </a:r>
            <a:r>
              <a:rPr lang="en-US" sz="2400" spc="-5" dirty="0" err="1">
                <a:latin typeface="+mj-lt"/>
                <a:cs typeface="Microsoft Sans Serif"/>
              </a:rPr>
              <a:t>IBinder</a:t>
            </a:r>
            <a:r>
              <a:rPr lang="en-US" sz="2400" spc="-5" dirty="0">
                <a:latin typeface="+mj-lt"/>
                <a:cs typeface="Microsoft Sans Serif"/>
              </a:rPr>
              <a:t> returned by the </a:t>
            </a:r>
            <a:r>
              <a:rPr lang="en-US" sz="2400" spc="-5" dirty="0" smtClean="0">
                <a:latin typeface="+mj-lt"/>
                <a:cs typeface="Microsoft Sans Serif"/>
              </a:rPr>
              <a:t>service's </a:t>
            </a:r>
            <a:r>
              <a:rPr lang="en-US" sz="2400" spc="-5" dirty="0" err="1" smtClean="0">
                <a:latin typeface="+mj-lt"/>
                <a:cs typeface="Microsoft Sans Serif"/>
              </a:rPr>
              <a:t>onBind</a:t>
            </a:r>
            <a:r>
              <a:rPr lang="en-US" sz="2400" spc="-5" dirty="0">
                <a:latin typeface="+mj-lt"/>
                <a:cs typeface="Microsoft Sans Serif"/>
              </a:rPr>
              <a:t>() method.</a:t>
            </a:r>
          </a:p>
          <a:p>
            <a:pPr marL="12065">
              <a:lnSpc>
                <a:spcPct val="100000"/>
              </a:lnSpc>
              <a:spcBef>
                <a:spcPts val="1540"/>
              </a:spcBef>
              <a:tabLst>
                <a:tab pos="203835" algn="l"/>
              </a:tabLst>
            </a:pPr>
            <a:r>
              <a:rPr lang="en-US" sz="2400" spc="-5" dirty="0">
                <a:latin typeface="+mj-lt"/>
                <a:cs typeface="Microsoft Sans Serif"/>
              </a:rPr>
              <a:t>- </a:t>
            </a:r>
            <a:r>
              <a:rPr lang="en-US" sz="2400" spc="-5" dirty="0" err="1">
                <a:latin typeface="+mj-lt"/>
                <a:cs typeface="Microsoft Sans Serif"/>
              </a:rPr>
              <a:t>onServiceDisconnected</a:t>
            </a:r>
            <a:r>
              <a:rPr lang="en-US" sz="2400" spc="-5" dirty="0">
                <a:latin typeface="+mj-lt"/>
                <a:cs typeface="Microsoft Sans Serif"/>
              </a:rPr>
              <a:t>()</a:t>
            </a:r>
          </a:p>
          <a:p>
            <a:pPr marL="203200" indent="-191135">
              <a:lnSpc>
                <a:spcPct val="100000"/>
              </a:lnSpc>
              <a:spcBef>
                <a:spcPts val="1540"/>
              </a:spcBef>
              <a:buChar char="•"/>
              <a:tabLst>
                <a:tab pos="203835" algn="l"/>
              </a:tabLst>
            </a:pPr>
            <a:r>
              <a:rPr lang="en-US" sz="2400" spc="-5" dirty="0">
                <a:latin typeface="+mj-lt"/>
                <a:cs typeface="Microsoft Sans Serif"/>
              </a:rPr>
              <a:t>The Android system calls this when the connection to the service is unexpectedly lost, such </a:t>
            </a:r>
            <a:r>
              <a:rPr lang="en-US" sz="2400" spc="-5" dirty="0" smtClean="0">
                <a:latin typeface="+mj-lt"/>
                <a:cs typeface="Microsoft Sans Serif"/>
              </a:rPr>
              <a:t>as when </a:t>
            </a:r>
            <a:r>
              <a:rPr lang="en-US" sz="2400" spc="-5" dirty="0">
                <a:latin typeface="+mj-lt"/>
                <a:cs typeface="Microsoft Sans Serif"/>
              </a:rPr>
              <a:t>the service has crashed or has been killed. This is not called when the client unbinds.</a:t>
            </a:r>
          </a:p>
          <a:p>
            <a:pPr marL="203200" indent="-191135">
              <a:lnSpc>
                <a:spcPct val="100000"/>
              </a:lnSpc>
              <a:spcBef>
                <a:spcPts val="1540"/>
              </a:spcBef>
              <a:buChar char="•"/>
              <a:tabLst>
                <a:tab pos="203835" algn="l"/>
              </a:tabLst>
            </a:pPr>
            <a:r>
              <a:rPr lang="en-US" sz="2400" spc="-5" dirty="0">
                <a:latin typeface="+mj-lt"/>
                <a:cs typeface="Microsoft Sans Serif"/>
              </a:rPr>
              <a:t>- Call </a:t>
            </a:r>
            <a:r>
              <a:rPr lang="en-US" sz="2400" spc="-5" dirty="0" err="1">
                <a:latin typeface="+mj-lt"/>
                <a:cs typeface="Microsoft Sans Serif"/>
              </a:rPr>
              <a:t>bindService</a:t>
            </a:r>
            <a:r>
              <a:rPr lang="en-US" sz="2400" spc="-5" dirty="0">
                <a:latin typeface="+mj-lt"/>
                <a:cs typeface="Microsoft Sans Serif"/>
              </a:rPr>
              <a:t>(), passing the </a:t>
            </a:r>
            <a:r>
              <a:rPr lang="en-US" sz="2400" spc="-5" dirty="0" err="1">
                <a:latin typeface="+mj-lt"/>
                <a:cs typeface="Microsoft Sans Serif"/>
              </a:rPr>
              <a:t>ServiceConnection</a:t>
            </a:r>
            <a:r>
              <a:rPr lang="en-US" sz="2400" spc="-5" dirty="0">
                <a:latin typeface="+mj-lt"/>
                <a:cs typeface="Microsoft Sans Serif"/>
              </a:rPr>
              <a:t> implementation.</a:t>
            </a:r>
            <a:endParaRPr sz="2400" dirty="0">
              <a:latin typeface="+mj-lt"/>
              <a:cs typeface="Microsoft Sans Serif"/>
            </a:endParaRPr>
          </a:p>
        </p:txBody>
      </p:sp>
      <p:sp>
        <p:nvSpPr>
          <p:cNvPr id="3" name="object 3"/>
          <p:cNvSpPr txBox="1">
            <a:spLocks noGrp="1"/>
          </p:cNvSpPr>
          <p:nvPr>
            <p:ph type="title"/>
          </p:nvPr>
        </p:nvSpPr>
        <p:spPr>
          <a:xfrm>
            <a:off x="612140" y="483488"/>
            <a:ext cx="5730240" cy="513715"/>
          </a:xfrm>
          <a:prstGeom prst="rect">
            <a:avLst/>
          </a:prstGeom>
        </p:spPr>
        <p:txBody>
          <a:bodyPr vert="horz" wrap="square" lIns="0" tIns="13335" rIns="0" bIns="0" rtlCol="0">
            <a:spAutoFit/>
          </a:bodyPr>
          <a:lstStyle/>
          <a:p>
            <a:pPr marL="12700">
              <a:lnSpc>
                <a:spcPct val="100000"/>
              </a:lnSpc>
              <a:spcBef>
                <a:spcPts val="105"/>
              </a:spcBef>
            </a:pPr>
            <a:r>
              <a:rPr sz="3200" dirty="0"/>
              <a:t>Binding</a:t>
            </a:r>
            <a:r>
              <a:rPr sz="3200" spc="-40" dirty="0"/>
              <a:t> </a:t>
            </a:r>
            <a:r>
              <a:rPr sz="3200" dirty="0" smtClean="0"/>
              <a:t>to</a:t>
            </a:r>
            <a:r>
              <a:rPr sz="3200" spc="-15" dirty="0" smtClean="0"/>
              <a:t> </a:t>
            </a:r>
            <a:r>
              <a:rPr sz="3200" spc="-5" dirty="0"/>
              <a:t>Services</a:t>
            </a:r>
            <a:endParaRPr sz="3200"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19</a:t>
            </a:fld>
            <a:endParaRPr lang="en-US"/>
          </a:p>
        </p:txBody>
      </p:sp>
    </p:spTree>
    <p:extLst>
      <p:ext uri="{BB962C8B-B14F-4D97-AF65-F5344CB8AC3E}">
        <p14:creationId xmlns="" xmlns:p14="http://schemas.microsoft.com/office/powerpoint/2010/main" val="333422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smtClean="0"/>
              <a:t>Services in Android</a:t>
            </a:r>
            <a:endParaRPr lang="en-US" b="1" dirty="0"/>
          </a:p>
        </p:txBody>
      </p:sp>
      <p:sp>
        <p:nvSpPr>
          <p:cNvPr id="3" name="Content Placeholder 2"/>
          <p:cNvSpPr>
            <a:spLocks noGrp="1"/>
          </p:cNvSpPr>
          <p:nvPr>
            <p:ph idx="1"/>
          </p:nvPr>
        </p:nvSpPr>
        <p:spPr/>
        <p:txBody>
          <a:bodyPr>
            <a:normAutofit/>
          </a:bodyPr>
          <a:lstStyle/>
          <a:p>
            <a:r>
              <a:rPr lang="en-GB" dirty="0" smtClean="0"/>
              <a:t>Services facilitates an application to </a:t>
            </a:r>
            <a:r>
              <a:rPr lang="en-GB" b="1" dirty="0" smtClean="0"/>
              <a:t>run in the background</a:t>
            </a:r>
            <a:r>
              <a:rPr lang="en-GB" dirty="0" smtClean="0"/>
              <a:t> in order to perform long-running operation tasks.</a:t>
            </a:r>
          </a:p>
          <a:p>
            <a:r>
              <a:rPr lang="en-GB" dirty="0" smtClean="0"/>
              <a:t>Service ensures that the </a:t>
            </a:r>
            <a:r>
              <a:rPr lang="en-GB" dirty="0" smtClean="0">
                <a:solidFill>
                  <a:srgbClr val="C00000"/>
                </a:solidFill>
              </a:rPr>
              <a:t>application remains active in the background</a:t>
            </a:r>
            <a:r>
              <a:rPr lang="en-GB" dirty="0" smtClean="0"/>
              <a:t> so that the user can operate multiple applications at the same time. </a:t>
            </a:r>
          </a:p>
          <a:p>
            <a:r>
              <a:rPr lang="en-GB" dirty="0" smtClean="0"/>
              <a:t>A Service is an application component that </a:t>
            </a:r>
            <a:r>
              <a:rPr lang="en-GB" dirty="0" smtClean="0">
                <a:solidFill>
                  <a:srgbClr val="000099"/>
                </a:solidFill>
              </a:rPr>
              <a:t>runs in the  background</a:t>
            </a:r>
            <a:r>
              <a:rPr lang="en-GB" dirty="0" smtClean="0"/>
              <a:t>, not interacting with the user, for an </a:t>
            </a:r>
            <a:r>
              <a:rPr lang="en-GB" dirty="0" smtClean="0">
                <a:solidFill>
                  <a:srgbClr val="C00000"/>
                </a:solidFill>
              </a:rPr>
              <a:t>indefinite</a:t>
            </a:r>
            <a:r>
              <a:rPr lang="en-GB" dirty="0" smtClean="0"/>
              <a:t>  period of time.</a:t>
            </a:r>
          </a:p>
          <a:p>
            <a:r>
              <a:rPr lang="en-GB" dirty="0" smtClean="0"/>
              <a:t>Each service class must have a corresponding </a:t>
            </a:r>
            <a:r>
              <a:rPr lang="en-GB" dirty="0" smtClean="0">
                <a:solidFill>
                  <a:srgbClr val="C00000"/>
                </a:solidFill>
              </a:rPr>
              <a:t>&lt;service&gt; </a:t>
            </a:r>
            <a:r>
              <a:rPr lang="en-GB" dirty="0" smtClean="0"/>
              <a:t>declaration in its package's </a:t>
            </a:r>
            <a:r>
              <a:rPr lang="en-GB" dirty="0" smtClean="0">
                <a:solidFill>
                  <a:srgbClr val="C00000"/>
                </a:solidFill>
              </a:rPr>
              <a:t>AndroidManifest.xml</a:t>
            </a:r>
          </a:p>
          <a:p>
            <a:endParaRPr lang="en-US" dirty="0" smtClean="0"/>
          </a:p>
        </p:txBody>
      </p:sp>
      <p:sp>
        <p:nvSpPr>
          <p:cNvPr id="4" name="Slide Number Placeholder 3"/>
          <p:cNvSpPr>
            <a:spLocks noGrp="1"/>
          </p:cNvSpPr>
          <p:nvPr>
            <p:ph type="sldNum" sz="quarter" idx="12"/>
          </p:nvPr>
        </p:nvSpPr>
        <p:spPr/>
        <p:txBody>
          <a:bodyPr/>
          <a:lstStyle/>
          <a:p>
            <a:fld id="{5D1521BE-31EE-4AC9-ADDD-C715BAA25349}" type="slidenum">
              <a:rPr lang="en-US" smtClean="0"/>
              <a:pPr/>
              <a:t>2</a:t>
            </a:fld>
            <a:endParaRPr lang="en-US"/>
          </a:p>
        </p:txBody>
      </p:sp>
    </p:spTree>
    <p:extLst>
      <p:ext uri="{BB962C8B-B14F-4D97-AF65-F5344CB8AC3E}">
        <p14:creationId xmlns="" xmlns:p14="http://schemas.microsoft.com/office/powerpoint/2010/main" val="3550554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6795" y="1066037"/>
            <a:ext cx="7639684" cy="566822"/>
          </a:xfrm>
          <a:prstGeom prst="rect">
            <a:avLst/>
          </a:prstGeom>
        </p:spPr>
        <p:txBody>
          <a:bodyPr vert="horz" wrap="square" lIns="0" tIns="195580" rIns="0" bIns="0" rtlCol="0">
            <a:spAutoFit/>
          </a:bodyPr>
          <a:lstStyle/>
          <a:p>
            <a:pPr marL="12065">
              <a:lnSpc>
                <a:spcPct val="100000"/>
              </a:lnSpc>
              <a:spcBef>
                <a:spcPts val="1540"/>
              </a:spcBef>
              <a:tabLst>
                <a:tab pos="203835" algn="l"/>
              </a:tabLst>
            </a:pPr>
            <a:r>
              <a:rPr lang="en-US" sz="2400" b="1" spc="-5" dirty="0" smtClean="0">
                <a:latin typeface="+mj-lt"/>
                <a:cs typeface="Microsoft Sans Serif"/>
              </a:rPr>
              <a:t>To </a:t>
            </a:r>
            <a:r>
              <a:rPr lang="en-US" sz="2400" b="1" spc="-5" dirty="0">
                <a:latin typeface="+mj-lt"/>
                <a:cs typeface="Microsoft Sans Serif"/>
              </a:rPr>
              <a:t>bind to a service from your </a:t>
            </a:r>
            <a:r>
              <a:rPr lang="en-US" sz="2400" b="1" spc="-5" dirty="0" smtClean="0">
                <a:latin typeface="+mj-lt"/>
                <a:cs typeface="Microsoft Sans Serif"/>
              </a:rPr>
              <a:t>client</a:t>
            </a:r>
          </a:p>
        </p:txBody>
      </p:sp>
      <p:sp>
        <p:nvSpPr>
          <p:cNvPr id="3" name="object 3"/>
          <p:cNvSpPr txBox="1">
            <a:spLocks noGrp="1"/>
          </p:cNvSpPr>
          <p:nvPr>
            <p:ph type="title"/>
          </p:nvPr>
        </p:nvSpPr>
        <p:spPr>
          <a:xfrm>
            <a:off x="612140" y="483488"/>
            <a:ext cx="5730240" cy="513715"/>
          </a:xfrm>
          <a:prstGeom prst="rect">
            <a:avLst/>
          </a:prstGeom>
        </p:spPr>
        <p:txBody>
          <a:bodyPr vert="horz" wrap="square" lIns="0" tIns="13335" rIns="0" bIns="0" rtlCol="0">
            <a:spAutoFit/>
          </a:bodyPr>
          <a:lstStyle/>
          <a:p>
            <a:pPr marL="12700">
              <a:lnSpc>
                <a:spcPct val="100000"/>
              </a:lnSpc>
              <a:spcBef>
                <a:spcPts val="105"/>
              </a:spcBef>
            </a:pPr>
            <a:r>
              <a:rPr sz="3200" dirty="0"/>
              <a:t>Binding</a:t>
            </a:r>
            <a:r>
              <a:rPr sz="3200" spc="-40" dirty="0"/>
              <a:t> </a:t>
            </a:r>
            <a:r>
              <a:rPr sz="3200" dirty="0" smtClean="0"/>
              <a:t>to</a:t>
            </a:r>
            <a:r>
              <a:rPr sz="3200" spc="-15" dirty="0" smtClean="0"/>
              <a:t> </a:t>
            </a:r>
            <a:r>
              <a:rPr sz="3200" spc="-5" dirty="0"/>
              <a:t>Services</a:t>
            </a:r>
            <a:endParaRPr sz="3200" dirty="0"/>
          </a:p>
        </p:txBody>
      </p:sp>
      <p:pic>
        <p:nvPicPr>
          <p:cNvPr id="4" name="Picture 3"/>
          <p:cNvPicPr>
            <a:picLocks noChangeAspect="1"/>
          </p:cNvPicPr>
          <p:nvPr/>
        </p:nvPicPr>
        <p:blipFill rotWithShape="1">
          <a:blip r:embed="rId2"/>
          <a:srcRect l="13835" t="38391" r="13664" b="19281"/>
          <a:stretch/>
        </p:blipFill>
        <p:spPr>
          <a:xfrm>
            <a:off x="-41854" y="2204864"/>
            <a:ext cx="8934334" cy="4032448"/>
          </a:xfrm>
          <a:prstGeom prst="rect">
            <a:avLst/>
          </a:prstGeom>
        </p:spPr>
      </p:pic>
      <p:sp>
        <p:nvSpPr>
          <p:cNvPr id="5" name="Slide Number Placeholder 4"/>
          <p:cNvSpPr>
            <a:spLocks noGrp="1"/>
          </p:cNvSpPr>
          <p:nvPr>
            <p:ph type="sldNum" sz="quarter" idx="12"/>
          </p:nvPr>
        </p:nvSpPr>
        <p:spPr/>
        <p:txBody>
          <a:bodyPr/>
          <a:lstStyle/>
          <a:p>
            <a:fld id="{5D1521BE-31EE-4AC9-ADDD-C715BAA25349}" type="slidenum">
              <a:rPr lang="en-US" smtClean="0"/>
              <a:pPr/>
              <a:t>20</a:t>
            </a:fld>
            <a:endParaRPr lang="en-US"/>
          </a:p>
        </p:txBody>
      </p:sp>
    </p:spTree>
    <p:extLst>
      <p:ext uri="{BB962C8B-B14F-4D97-AF65-F5344CB8AC3E}">
        <p14:creationId xmlns="" xmlns:p14="http://schemas.microsoft.com/office/powerpoint/2010/main" val="1534004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6795" y="1066037"/>
            <a:ext cx="7639684" cy="5221942"/>
          </a:xfrm>
          <a:prstGeom prst="rect">
            <a:avLst/>
          </a:prstGeom>
        </p:spPr>
        <p:txBody>
          <a:bodyPr vert="horz" wrap="square" lIns="0" tIns="195580" rIns="0" bIns="0" rtlCol="0">
            <a:spAutoFit/>
          </a:bodyPr>
          <a:lstStyle/>
          <a:p>
            <a:pPr marL="12065">
              <a:lnSpc>
                <a:spcPct val="100000"/>
              </a:lnSpc>
              <a:spcBef>
                <a:spcPts val="1540"/>
              </a:spcBef>
              <a:tabLst>
                <a:tab pos="203835" algn="l"/>
              </a:tabLst>
            </a:pPr>
            <a:r>
              <a:rPr lang="en-US" sz="2400" b="1" spc="-5" dirty="0" smtClean="0">
                <a:latin typeface="+mj-lt"/>
                <a:cs typeface="Microsoft Sans Serif"/>
              </a:rPr>
              <a:t>To </a:t>
            </a:r>
            <a:r>
              <a:rPr lang="en-US" sz="2400" b="1" spc="-5" dirty="0">
                <a:latin typeface="+mj-lt"/>
                <a:cs typeface="Microsoft Sans Serif"/>
              </a:rPr>
              <a:t>bind to a service from your </a:t>
            </a:r>
            <a:r>
              <a:rPr lang="en-US" sz="2400" b="1" spc="-5" dirty="0" smtClean="0">
                <a:latin typeface="+mj-lt"/>
                <a:cs typeface="Microsoft Sans Serif"/>
              </a:rPr>
              <a:t>client</a:t>
            </a:r>
          </a:p>
          <a:p>
            <a:pPr marL="203200" indent="-191135">
              <a:lnSpc>
                <a:spcPct val="100000"/>
              </a:lnSpc>
              <a:spcBef>
                <a:spcPts val="1540"/>
              </a:spcBef>
              <a:buChar char="•"/>
              <a:tabLst>
                <a:tab pos="203835" algn="l"/>
              </a:tabLst>
            </a:pPr>
            <a:r>
              <a:rPr lang="en-US" sz="2400" spc="-5" dirty="0">
                <a:latin typeface="+mj-lt"/>
                <a:cs typeface="Microsoft Sans Serif"/>
              </a:rPr>
              <a:t>With this </a:t>
            </a:r>
            <a:r>
              <a:rPr lang="en-US" sz="2400" spc="-5" dirty="0" err="1">
                <a:latin typeface="+mj-lt"/>
                <a:cs typeface="Microsoft Sans Serif"/>
              </a:rPr>
              <a:t>ServiceConnection</a:t>
            </a:r>
            <a:r>
              <a:rPr lang="en-US" sz="2400" spc="-5" dirty="0">
                <a:latin typeface="+mj-lt"/>
                <a:cs typeface="Microsoft Sans Serif"/>
              </a:rPr>
              <a:t>, the client can bind to a service by passing this it to </a:t>
            </a:r>
            <a:r>
              <a:rPr lang="en-US" sz="2400" spc="-5" dirty="0" err="1">
                <a:latin typeface="+mj-lt"/>
                <a:cs typeface="Microsoft Sans Serif"/>
              </a:rPr>
              <a:t>bindService</a:t>
            </a:r>
            <a:r>
              <a:rPr lang="en-US" sz="2400" spc="-5" dirty="0">
                <a:latin typeface="+mj-lt"/>
                <a:cs typeface="Microsoft Sans Serif"/>
              </a:rPr>
              <a:t>().</a:t>
            </a:r>
          </a:p>
          <a:p>
            <a:pPr marL="12065">
              <a:lnSpc>
                <a:spcPct val="100000"/>
              </a:lnSpc>
              <a:spcBef>
                <a:spcPts val="1540"/>
              </a:spcBef>
              <a:tabLst>
                <a:tab pos="203835" algn="l"/>
              </a:tabLst>
            </a:pPr>
            <a:r>
              <a:rPr lang="en-US" sz="2400" spc="-5" dirty="0">
                <a:latin typeface="+mj-lt"/>
                <a:cs typeface="Microsoft Sans Serif"/>
              </a:rPr>
              <a:t>For example:</a:t>
            </a:r>
          </a:p>
          <a:p>
            <a:pPr marL="203200" indent="-191135">
              <a:lnSpc>
                <a:spcPct val="100000"/>
              </a:lnSpc>
              <a:spcBef>
                <a:spcPts val="1540"/>
              </a:spcBef>
              <a:buChar char="•"/>
              <a:tabLst>
                <a:tab pos="203835" algn="l"/>
              </a:tabLst>
            </a:pPr>
            <a:r>
              <a:rPr lang="en-US" sz="2400" spc="-5" dirty="0">
                <a:latin typeface="+mj-lt"/>
                <a:cs typeface="Microsoft Sans Serif"/>
              </a:rPr>
              <a:t>- The first parameter of </a:t>
            </a:r>
            <a:r>
              <a:rPr lang="en-US" sz="2400" spc="-5" dirty="0" err="1">
                <a:latin typeface="+mj-lt"/>
                <a:cs typeface="Microsoft Sans Serif"/>
              </a:rPr>
              <a:t>bindService</a:t>
            </a:r>
            <a:r>
              <a:rPr lang="en-US" sz="2400" spc="-5" dirty="0">
                <a:latin typeface="+mj-lt"/>
                <a:cs typeface="Microsoft Sans Serif"/>
              </a:rPr>
              <a:t>() is an Intent that explicitly names the service to bind (</a:t>
            </a:r>
            <a:r>
              <a:rPr lang="en-US" sz="2400" spc="-5" dirty="0" smtClean="0">
                <a:latin typeface="+mj-lt"/>
                <a:cs typeface="Microsoft Sans Serif"/>
              </a:rPr>
              <a:t>thought the </a:t>
            </a:r>
            <a:r>
              <a:rPr lang="en-US" sz="2400" spc="-5" dirty="0">
                <a:latin typeface="+mj-lt"/>
                <a:cs typeface="Microsoft Sans Serif"/>
              </a:rPr>
              <a:t>intent could be implicit).</a:t>
            </a:r>
          </a:p>
          <a:p>
            <a:pPr marL="203200" indent="-191135">
              <a:lnSpc>
                <a:spcPct val="100000"/>
              </a:lnSpc>
              <a:spcBef>
                <a:spcPts val="1540"/>
              </a:spcBef>
              <a:buChar char="•"/>
              <a:tabLst>
                <a:tab pos="203835" algn="l"/>
              </a:tabLst>
            </a:pPr>
            <a:r>
              <a:rPr lang="en-US" sz="2400" spc="-5" dirty="0">
                <a:latin typeface="+mj-lt"/>
                <a:cs typeface="Microsoft Sans Serif"/>
              </a:rPr>
              <a:t>- The second parameter is the </a:t>
            </a:r>
            <a:r>
              <a:rPr lang="en-US" sz="2400" spc="-5" dirty="0" err="1">
                <a:latin typeface="+mj-lt"/>
                <a:cs typeface="Microsoft Sans Serif"/>
              </a:rPr>
              <a:t>ServiceConnection</a:t>
            </a:r>
            <a:r>
              <a:rPr lang="en-US" sz="2400" spc="-5" dirty="0">
                <a:latin typeface="+mj-lt"/>
                <a:cs typeface="Microsoft Sans Serif"/>
              </a:rPr>
              <a:t> object.</a:t>
            </a:r>
          </a:p>
          <a:p>
            <a:pPr marL="203200" indent="-191135">
              <a:lnSpc>
                <a:spcPct val="100000"/>
              </a:lnSpc>
              <a:spcBef>
                <a:spcPts val="1540"/>
              </a:spcBef>
              <a:buChar char="•"/>
              <a:tabLst>
                <a:tab pos="203835" algn="l"/>
              </a:tabLst>
            </a:pPr>
            <a:r>
              <a:rPr lang="en-US" sz="2400" spc="-5" dirty="0">
                <a:latin typeface="+mj-lt"/>
                <a:cs typeface="Microsoft Sans Serif"/>
              </a:rPr>
              <a:t>- The third parameter is a flag indicating options for the binding. It should usually </a:t>
            </a:r>
            <a:r>
              <a:rPr lang="en-US" sz="2400" spc="-5" dirty="0" smtClean="0">
                <a:latin typeface="+mj-lt"/>
                <a:cs typeface="Microsoft Sans Serif"/>
              </a:rPr>
              <a:t>be BIND_AUTO_CREATE </a:t>
            </a:r>
            <a:r>
              <a:rPr lang="en-US" sz="2400" spc="-5" dirty="0">
                <a:latin typeface="+mj-lt"/>
                <a:cs typeface="Microsoft Sans Serif"/>
              </a:rPr>
              <a:t>in order to create the service if its not already alive.</a:t>
            </a:r>
            <a:endParaRPr sz="2400" dirty="0">
              <a:latin typeface="+mj-lt"/>
              <a:cs typeface="Microsoft Sans Serif"/>
            </a:endParaRPr>
          </a:p>
        </p:txBody>
      </p:sp>
      <p:sp>
        <p:nvSpPr>
          <p:cNvPr id="3" name="object 3"/>
          <p:cNvSpPr txBox="1">
            <a:spLocks noGrp="1"/>
          </p:cNvSpPr>
          <p:nvPr>
            <p:ph type="title"/>
          </p:nvPr>
        </p:nvSpPr>
        <p:spPr>
          <a:xfrm>
            <a:off x="612140" y="483488"/>
            <a:ext cx="5730240" cy="513715"/>
          </a:xfrm>
          <a:prstGeom prst="rect">
            <a:avLst/>
          </a:prstGeom>
        </p:spPr>
        <p:txBody>
          <a:bodyPr vert="horz" wrap="square" lIns="0" tIns="13335" rIns="0" bIns="0" rtlCol="0">
            <a:spAutoFit/>
          </a:bodyPr>
          <a:lstStyle/>
          <a:p>
            <a:pPr marL="12700">
              <a:lnSpc>
                <a:spcPct val="100000"/>
              </a:lnSpc>
              <a:spcBef>
                <a:spcPts val="105"/>
              </a:spcBef>
            </a:pPr>
            <a:r>
              <a:rPr sz="3200" dirty="0"/>
              <a:t>Binding</a:t>
            </a:r>
            <a:r>
              <a:rPr sz="3200" spc="-40" dirty="0"/>
              <a:t> </a:t>
            </a:r>
            <a:r>
              <a:rPr sz="3200" dirty="0" smtClean="0"/>
              <a:t>to</a:t>
            </a:r>
            <a:r>
              <a:rPr sz="3200" spc="-15" dirty="0" smtClean="0"/>
              <a:t> </a:t>
            </a:r>
            <a:r>
              <a:rPr sz="3200" spc="-5" dirty="0"/>
              <a:t>Services</a:t>
            </a:r>
            <a:endParaRPr sz="3200"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21</a:t>
            </a:fld>
            <a:endParaRPr lang="en-US"/>
          </a:p>
        </p:txBody>
      </p:sp>
    </p:spTree>
    <p:extLst>
      <p:ext uri="{BB962C8B-B14F-4D97-AF65-F5344CB8AC3E}">
        <p14:creationId xmlns="" xmlns:p14="http://schemas.microsoft.com/office/powerpoint/2010/main" val="1293514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3528" y="1066037"/>
            <a:ext cx="8568951" cy="1959511"/>
          </a:xfrm>
          <a:prstGeom prst="rect">
            <a:avLst/>
          </a:prstGeom>
        </p:spPr>
        <p:txBody>
          <a:bodyPr vert="horz" wrap="square" lIns="0" tIns="195580" rIns="0" bIns="0" rtlCol="0">
            <a:spAutoFit/>
          </a:bodyPr>
          <a:lstStyle/>
          <a:p>
            <a:pPr marL="12065">
              <a:lnSpc>
                <a:spcPct val="100000"/>
              </a:lnSpc>
              <a:spcBef>
                <a:spcPts val="1540"/>
              </a:spcBef>
              <a:tabLst>
                <a:tab pos="203835" algn="l"/>
              </a:tabLst>
            </a:pPr>
            <a:r>
              <a:rPr lang="en-US" sz="2400" b="1" spc="-5" dirty="0" smtClean="0">
                <a:latin typeface="+mj-lt"/>
                <a:cs typeface="Microsoft Sans Serif"/>
              </a:rPr>
              <a:t>To </a:t>
            </a:r>
            <a:r>
              <a:rPr lang="en-US" sz="2400" b="1" spc="-5" dirty="0">
                <a:latin typeface="+mj-lt"/>
                <a:cs typeface="Microsoft Sans Serif"/>
              </a:rPr>
              <a:t>bind to a service from your </a:t>
            </a:r>
            <a:r>
              <a:rPr lang="en-US" sz="2400" b="1" spc="-5" dirty="0" smtClean="0">
                <a:latin typeface="+mj-lt"/>
                <a:cs typeface="Microsoft Sans Serif"/>
              </a:rPr>
              <a:t>client</a:t>
            </a:r>
          </a:p>
          <a:p>
            <a:pPr marL="12065">
              <a:lnSpc>
                <a:spcPct val="100000"/>
              </a:lnSpc>
              <a:spcBef>
                <a:spcPts val="1540"/>
              </a:spcBef>
              <a:tabLst>
                <a:tab pos="203835" algn="l"/>
              </a:tabLst>
            </a:pPr>
            <a:endParaRPr lang="en-US" sz="2400" b="1" spc="-5" dirty="0" smtClean="0">
              <a:latin typeface="+mj-lt"/>
              <a:cs typeface="Microsoft Sans Serif"/>
            </a:endParaRPr>
          </a:p>
          <a:p>
            <a:r>
              <a:rPr lang="en-US" dirty="0">
                <a:solidFill>
                  <a:srgbClr val="660066"/>
                </a:solidFill>
                <a:latin typeface="Courier"/>
              </a:rPr>
              <a:t>Intent </a:t>
            </a:r>
            <a:r>
              <a:rPr lang="en-US" dirty="0" err="1">
                <a:solidFill>
                  <a:srgbClr val="000000"/>
                </a:solidFill>
                <a:latin typeface="Courier"/>
              </a:rPr>
              <a:t>intent</a:t>
            </a:r>
            <a:r>
              <a:rPr lang="en-US" dirty="0">
                <a:solidFill>
                  <a:srgbClr val="000000"/>
                </a:solidFill>
                <a:latin typeface="Courier"/>
              </a:rPr>
              <a:t> </a:t>
            </a:r>
            <a:r>
              <a:rPr lang="en-US" dirty="0">
                <a:solidFill>
                  <a:srgbClr val="666600"/>
                </a:solidFill>
                <a:latin typeface="Courier"/>
              </a:rPr>
              <a:t>= </a:t>
            </a:r>
            <a:r>
              <a:rPr lang="en-US" dirty="0">
                <a:solidFill>
                  <a:srgbClr val="000089"/>
                </a:solidFill>
                <a:latin typeface="Courier"/>
              </a:rPr>
              <a:t>new </a:t>
            </a:r>
            <a:r>
              <a:rPr lang="en-US" dirty="0">
                <a:solidFill>
                  <a:srgbClr val="660066"/>
                </a:solidFill>
                <a:latin typeface="Courier"/>
              </a:rPr>
              <a:t>Intent</a:t>
            </a:r>
            <a:r>
              <a:rPr lang="en-US" dirty="0">
                <a:solidFill>
                  <a:srgbClr val="666600"/>
                </a:solidFill>
                <a:latin typeface="Courier"/>
              </a:rPr>
              <a:t>(</a:t>
            </a:r>
            <a:r>
              <a:rPr lang="en-US" dirty="0">
                <a:solidFill>
                  <a:srgbClr val="000089"/>
                </a:solidFill>
                <a:latin typeface="Courier"/>
              </a:rPr>
              <a:t>this</a:t>
            </a:r>
            <a:r>
              <a:rPr lang="en-US" dirty="0">
                <a:solidFill>
                  <a:srgbClr val="666600"/>
                </a:solidFill>
                <a:latin typeface="Courier"/>
              </a:rPr>
              <a:t>, </a:t>
            </a:r>
            <a:r>
              <a:rPr lang="en-US" dirty="0" err="1">
                <a:solidFill>
                  <a:srgbClr val="660066"/>
                </a:solidFill>
                <a:latin typeface="Courier"/>
              </a:rPr>
              <a:t>LocalService</a:t>
            </a:r>
            <a:r>
              <a:rPr lang="en-US" dirty="0" err="1">
                <a:solidFill>
                  <a:srgbClr val="666600"/>
                </a:solidFill>
                <a:latin typeface="Courier"/>
              </a:rPr>
              <a:t>.</a:t>
            </a:r>
            <a:r>
              <a:rPr lang="en-US" dirty="0" err="1">
                <a:solidFill>
                  <a:srgbClr val="000089"/>
                </a:solidFill>
                <a:latin typeface="Courier"/>
              </a:rPr>
              <a:t>class</a:t>
            </a:r>
            <a:r>
              <a:rPr lang="en-US" dirty="0" smtClean="0">
                <a:solidFill>
                  <a:srgbClr val="666600"/>
                </a:solidFill>
                <a:latin typeface="Courier"/>
              </a:rPr>
              <a:t>);</a:t>
            </a:r>
          </a:p>
          <a:p>
            <a:endParaRPr lang="en-US" dirty="0">
              <a:solidFill>
                <a:srgbClr val="666600"/>
              </a:solidFill>
              <a:latin typeface="Courier"/>
            </a:endParaRPr>
          </a:p>
          <a:p>
            <a:r>
              <a:rPr lang="en-US" dirty="0" err="1">
                <a:solidFill>
                  <a:srgbClr val="000000"/>
                </a:solidFill>
                <a:latin typeface="Courier"/>
              </a:rPr>
              <a:t>bindService</a:t>
            </a:r>
            <a:r>
              <a:rPr lang="en-US" dirty="0">
                <a:solidFill>
                  <a:srgbClr val="666600"/>
                </a:solidFill>
                <a:latin typeface="Courier"/>
              </a:rPr>
              <a:t>(</a:t>
            </a:r>
            <a:r>
              <a:rPr lang="en-US" dirty="0">
                <a:solidFill>
                  <a:srgbClr val="000000"/>
                </a:solidFill>
                <a:latin typeface="Courier"/>
              </a:rPr>
              <a:t>intent</a:t>
            </a:r>
            <a:r>
              <a:rPr lang="en-US" dirty="0">
                <a:solidFill>
                  <a:srgbClr val="666600"/>
                </a:solidFill>
                <a:latin typeface="Courier"/>
              </a:rPr>
              <a:t>, </a:t>
            </a:r>
            <a:r>
              <a:rPr lang="en-US" dirty="0" err="1">
                <a:solidFill>
                  <a:srgbClr val="000000"/>
                </a:solidFill>
                <a:latin typeface="Courier"/>
              </a:rPr>
              <a:t>mConnection</a:t>
            </a:r>
            <a:r>
              <a:rPr lang="en-US" dirty="0">
                <a:solidFill>
                  <a:srgbClr val="666600"/>
                </a:solidFill>
                <a:latin typeface="Courier"/>
              </a:rPr>
              <a:t>, </a:t>
            </a:r>
            <a:r>
              <a:rPr lang="en-US" dirty="0" err="1">
                <a:solidFill>
                  <a:srgbClr val="660066"/>
                </a:solidFill>
                <a:latin typeface="Courier"/>
              </a:rPr>
              <a:t>Context</a:t>
            </a:r>
            <a:r>
              <a:rPr lang="en-US" dirty="0" err="1">
                <a:solidFill>
                  <a:srgbClr val="666600"/>
                </a:solidFill>
                <a:latin typeface="Courier"/>
              </a:rPr>
              <a:t>.</a:t>
            </a:r>
            <a:r>
              <a:rPr lang="en-US" dirty="0" err="1">
                <a:solidFill>
                  <a:srgbClr val="000000"/>
                </a:solidFill>
                <a:latin typeface="Courier"/>
              </a:rPr>
              <a:t>BIND_AUTO_CREATE</a:t>
            </a:r>
            <a:r>
              <a:rPr lang="en-US" dirty="0">
                <a:solidFill>
                  <a:srgbClr val="666600"/>
                </a:solidFill>
                <a:latin typeface="Courier"/>
              </a:rPr>
              <a:t>);</a:t>
            </a:r>
            <a:endParaRPr dirty="0">
              <a:latin typeface="+mj-lt"/>
              <a:cs typeface="Microsoft Sans Serif"/>
            </a:endParaRPr>
          </a:p>
        </p:txBody>
      </p:sp>
      <p:sp>
        <p:nvSpPr>
          <p:cNvPr id="3" name="object 3"/>
          <p:cNvSpPr txBox="1">
            <a:spLocks noGrp="1"/>
          </p:cNvSpPr>
          <p:nvPr>
            <p:ph type="title"/>
          </p:nvPr>
        </p:nvSpPr>
        <p:spPr>
          <a:xfrm>
            <a:off x="612140" y="483488"/>
            <a:ext cx="5730240" cy="513715"/>
          </a:xfrm>
          <a:prstGeom prst="rect">
            <a:avLst/>
          </a:prstGeom>
        </p:spPr>
        <p:txBody>
          <a:bodyPr vert="horz" wrap="square" lIns="0" tIns="13335" rIns="0" bIns="0" rtlCol="0">
            <a:spAutoFit/>
          </a:bodyPr>
          <a:lstStyle/>
          <a:p>
            <a:pPr marL="12700">
              <a:lnSpc>
                <a:spcPct val="100000"/>
              </a:lnSpc>
              <a:spcBef>
                <a:spcPts val="105"/>
              </a:spcBef>
            </a:pPr>
            <a:r>
              <a:rPr sz="3200" dirty="0"/>
              <a:t>Binding</a:t>
            </a:r>
            <a:r>
              <a:rPr sz="3200" spc="-40" dirty="0"/>
              <a:t> </a:t>
            </a:r>
            <a:r>
              <a:rPr sz="3200" dirty="0" smtClean="0"/>
              <a:t>to</a:t>
            </a:r>
            <a:r>
              <a:rPr sz="3200" spc="-15" dirty="0" smtClean="0"/>
              <a:t> </a:t>
            </a:r>
            <a:r>
              <a:rPr sz="3200" spc="-5" dirty="0"/>
              <a:t>Services</a:t>
            </a:r>
            <a:endParaRPr sz="3200"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22</a:t>
            </a:fld>
            <a:endParaRPr lang="en-US"/>
          </a:p>
        </p:txBody>
      </p:sp>
    </p:spTree>
    <p:extLst>
      <p:ext uri="{BB962C8B-B14F-4D97-AF65-F5344CB8AC3E}">
        <p14:creationId xmlns="" xmlns:p14="http://schemas.microsoft.com/office/powerpoint/2010/main" val="1477989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6795" y="1066037"/>
            <a:ext cx="7639684" cy="2037714"/>
          </a:xfrm>
          <a:prstGeom prst="rect">
            <a:avLst/>
          </a:prstGeom>
        </p:spPr>
        <p:txBody>
          <a:bodyPr vert="horz" wrap="square" lIns="0" tIns="195580" rIns="0" bIns="0" rtlCol="0">
            <a:spAutoFit/>
          </a:bodyPr>
          <a:lstStyle/>
          <a:p>
            <a:pPr marL="203200" indent="-191135">
              <a:lnSpc>
                <a:spcPct val="100000"/>
              </a:lnSpc>
              <a:spcBef>
                <a:spcPts val="1540"/>
              </a:spcBef>
              <a:buChar char="•"/>
              <a:tabLst>
                <a:tab pos="203835" algn="l"/>
              </a:tabLst>
            </a:pPr>
            <a:r>
              <a:rPr sz="2400" spc="-5" dirty="0">
                <a:latin typeface="+mj-lt"/>
                <a:cs typeface="Microsoft Sans Serif"/>
              </a:rPr>
              <a:t>Activity</a:t>
            </a:r>
            <a:r>
              <a:rPr sz="2400" spc="25" dirty="0">
                <a:latin typeface="+mj-lt"/>
                <a:cs typeface="Microsoft Sans Serif"/>
              </a:rPr>
              <a:t> </a:t>
            </a:r>
            <a:r>
              <a:rPr sz="2400" spc="-5" dirty="0">
                <a:latin typeface="+mj-lt"/>
                <a:cs typeface="Microsoft Sans Serif"/>
              </a:rPr>
              <a:t>maintains</a:t>
            </a:r>
            <a:r>
              <a:rPr sz="2400" spc="35" dirty="0">
                <a:latin typeface="+mj-lt"/>
                <a:cs typeface="Microsoft Sans Serif"/>
              </a:rPr>
              <a:t> </a:t>
            </a:r>
            <a:r>
              <a:rPr sz="2400" dirty="0">
                <a:latin typeface="+mj-lt"/>
                <a:cs typeface="Microsoft Sans Serif"/>
              </a:rPr>
              <a:t>reference</a:t>
            </a:r>
            <a:r>
              <a:rPr sz="2400" spc="20" dirty="0">
                <a:latin typeface="+mj-lt"/>
                <a:cs typeface="Microsoft Sans Serif"/>
              </a:rPr>
              <a:t> </a:t>
            </a:r>
            <a:r>
              <a:rPr sz="2400" dirty="0">
                <a:latin typeface="+mj-lt"/>
                <a:cs typeface="Microsoft Sans Serif"/>
              </a:rPr>
              <a:t>to</a:t>
            </a:r>
            <a:r>
              <a:rPr sz="2400" spc="10" dirty="0">
                <a:latin typeface="+mj-lt"/>
                <a:cs typeface="Microsoft Sans Serif"/>
              </a:rPr>
              <a:t> </a:t>
            </a:r>
            <a:r>
              <a:rPr sz="2400" spc="-5" dirty="0">
                <a:latin typeface="+mj-lt"/>
                <a:cs typeface="Microsoft Sans Serif"/>
              </a:rPr>
              <a:t>a</a:t>
            </a:r>
            <a:r>
              <a:rPr sz="2400" spc="20" dirty="0">
                <a:latin typeface="+mj-lt"/>
                <a:cs typeface="Microsoft Sans Serif"/>
              </a:rPr>
              <a:t> </a:t>
            </a:r>
            <a:r>
              <a:rPr sz="2400" spc="-5" dirty="0">
                <a:latin typeface="+mj-lt"/>
                <a:cs typeface="Microsoft Sans Serif"/>
              </a:rPr>
              <a:t>Service</a:t>
            </a:r>
            <a:endParaRPr sz="2400">
              <a:latin typeface="+mj-lt"/>
              <a:cs typeface="Microsoft Sans Serif"/>
            </a:endParaRPr>
          </a:p>
          <a:p>
            <a:pPr marL="203200" marR="5080" indent="-191135">
              <a:lnSpc>
                <a:spcPct val="100000"/>
              </a:lnSpc>
              <a:spcBef>
                <a:spcPts val="1440"/>
              </a:spcBef>
              <a:buChar char="•"/>
              <a:tabLst>
                <a:tab pos="203835" algn="l"/>
              </a:tabLst>
            </a:pPr>
            <a:r>
              <a:rPr sz="2400" spc="-5" dirty="0">
                <a:latin typeface="+mj-lt"/>
                <a:cs typeface="Microsoft Sans Serif"/>
              </a:rPr>
              <a:t>Activity</a:t>
            </a:r>
            <a:r>
              <a:rPr sz="2400" spc="25" dirty="0">
                <a:latin typeface="+mj-lt"/>
                <a:cs typeface="Microsoft Sans Serif"/>
              </a:rPr>
              <a:t> </a:t>
            </a:r>
            <a:r>
              <a:rPr sz="2400" spc="-5" dirty="0">
                <a:latin typeface="+mj-lt"/>
                <a:cs typeface="Microsoft Sans Serif"/>
              </a:rPr>
              <a:t>can</a:t>
            </a:r>
            <a:r>
              <a:rPr sz="2400" spc="30" dirty="0">
                <a:latin typeface="+mj-lt"/>
                <a:cs typeface="Microsoft Sans Serif"/>
              </a:rPr>
              <a:t> </a:t>
            </a:r>
            <a:r>
              <a:rPr sz="2400" dirty="0">
                <a:latin typeface="+mj-lt"/>
                <a:cs typeface="Microsoft Sans Serif"/>
              </a:rPr>
              <a:t>make</a:t>
            </a:r>
            <a:r>
              <a:rPr sz="2400" spc="25" dirty="0">
                <a:latin typeface="+mj-lt"/>
                <a:cs typeface="Microsoft Sans Serif"/>
              </a:rPr>
              <a:t> </a:t>
            </a:r>
            <a:r>
              <a:rPr sz="2400" spc="-10" dirty="0">
                <a:latin typeface="+mj-lt"/>
                <a:cs typeface="Microsoft Sans Serif"/>
              </a:rPr>
              <a:t>calls</a:t>
            </a:r>
            <a:r>
              <a:rPr sz="2400" spc="60" dirty="0">
                <a:latin typeface="+mj-lt"/>
                <a:cs typeface="Microsoft Sans Serif"/>
              </a:rPr>
              <a:t> </a:t>
            </a:r>
            <a:r>
              <a:rPr sz="2400" spc="-5" dirty="0">
                <a:latin typeface="+mj-lt"/>
                <a:cs typeface="Microsoft Sans Serif"/>
              </a:rPr>
              <a:t>on</a:t>
            </a:r>
            <a:r>
              <a:rPr sz="2400" spc="25" dirty="0">
                <a:latin typeface="+mj-lt"/>
                <a:cs typeface="Microsoft Sans Serif"/>
              </a:rPr>
              <a:t> </a:t>
            </a:r>
            <a:r>
              <a:rPr sz="2400" dirty="0">
                <a:latin typeface="+mj-lt"/>
                <a:cs typeface="Microsoft Sans Serif"/>
              </a:rPr>
              <a:t>the</a:t>
            </a:r>
            <a:r>
              <a:rPr sz="2400" spc="25" dirty="0">
                <a:latin typeface="+mj-lt"/>
                <a:cs typeface="Microsoft Sans Serif"/>
              </a:rPr>
              <a:t> </a:t>
            </a:r>
            <a:r>
              <a:rPr sz="2400" spc="-5" dirty="0">
                <a:latin typeface="+mj-lt"/>
                <a:cs typeface="Microsoft Sans Serif"/>
              </a:rPr>
              <a:t>Service</a:t>
            </a:r>
            <a:r>
              <a:rPr sz="2400" spc="15" dirty="0">
                <a:latin typeface="+mj-lt"/>
                <a:cs typeface="Microsoft Sans Serif"/>
              </a:rPr>
              <a:t> </a:t>
            </a:r>
            <a:r>
              <a:rPr sz="2400" spc="-5" dirty="0">
                <a:latin typeface="+mj-lt"/>
                <a:cs typeface="Microsoft Sans Serif"/>
              </a:rPr>
              <a:t>just</a:t>
            </a:r>
            <a:r>
              <a:rPr sz="2400" spc="35" dirty="0">
                <a:latin typeface="+mj-lt"/>
                <a:cs typeface="Microsoft Sans Serif"/>
              </a:rPr>
              <a:t> </a:t>
            </a:r>
            <a:r>
              <a:rPr sz="2400" spc="-10" dirty="0">
                <a:latin typeface="+mj-lt"/>
                <a:cs typeface="Microsoft Sans Serif"/>
              </a:rPr>
              <a:t>as</a:t>
            </a:r>
            <a:r>
              <a:rPr sz="2400" spc="25" dirty="0">
                <a:latin typeface="+mj-lt"/>
                <a:cs typeface="Microsoft Sans Serif"/>
              </a:rPr>
              <a:t> </a:t>
            </a:r>
            <a:r>
              <a:rPr sz="2400" spc="-5" dirty="0">
                <a:latin typeface="+mj-lt"/>
                <a:cs typeface="Microsoft Sans Serif"/>
              </a:rPr>
              <a:t>any</a:t>
            </a:r>
            <a:r>
              <a:rPr sz="2400" spc="45" dirty="0">
                <a:latin typeface="+mj-lt"/>
                <a:cs typeface="Microsoft Sans Serif"/>
              </a:rPr>
              <a:t> </a:t>
            </a:r>
            <a:r>
              <a:rPr sz="2400" spc="-5" dirty="0">
                <a:latin typeface="+mj-lt"/>
                <a:cs typeface="Microsoft Sans Serif"/>
              </a:rPr>
              <a:t>other </a:t>
            </a:r>
            <a:r>
              <a:rPr sz="2400" spc="-620" dirty="0">
                <a:latin typeface="+mj-lt"/>
                <a:cs typeface="Microsoft Sans Serif"/>
              </a:rPr>
              <a:t> </a:t>
            </a:r>
            <a:r>
              <a:rPr sz="2400" spc="-5" dirty="0">
                <a:latin typeface="+mj-lt"/>
                <a:cs typeface="Microsoft Sans Serif"/>
              </a:rPr>
              <a:t>instantiated</a:t>
            </a:r>
            <a:r>
              <a:rPr sz="2400" spc="45" dirty="0">
                <a:latin typeface="+mj-lt"/>
                <a:cs typeface="Microsoft Sans Serif"/>
              </a:rPr>
              <a:t> </a:t>
            </a:r>
            <a:r>
              <a:rPr sz="2400" spc="-5" dirty="0">
                <a:latin typeface="+mj-lt"/>
                <a:cs typeface="Microsoft Sans Serif"/>
              </a:rPr>
              <a:t>class</a:t>
            </a:r>
            <a:endParaRPr sz="2400">
              <a:latin typeface="+mj-lt"/>
              <a:cs typeface="Microsoft Sans Serif"/>
            </a:endParaRPr>
          </a:p>
          <a:p>
            <a:pPr marL="203200" indent="-191135">
              <a:lnSpc>
                <a:spcPct val="100000"/>
              </a:lnSpc>
              <a:spcBef>
                <a:spcPts val="1440"/>
              </a:spcBef>
              <a:buChar char="•"/>
              <a:tabLst>
                <a:tab pos="203835" algn="l"/>
              </a:tabLst>
            </a:pPr>
            <a:r>
              <a:rPr sz="2400" dirty="0">
                <a:latin typeface="+mj-lt"/>
                <a:cs typeface="Microsoft Sans Serif"/>
              </a:rPr>
              <a:t>To</a:t>
            </a:r>
            <a:r>
              <a:rPr sz="2400" spc="20" dirty="0">
                <a:latin typeface="+mj-lt"/>
                <a:cs typeface="Microsoft Sans Serif"/>
              </a:rPr>
              <a:t> </a:t>
            </a:r>
            <a:r>
              <a:rPr sz="2400" spc="-5" dirty="0">
                <a:latin typeface="+mj-lt"/>
                <a:cs typeface="Microsoft Sans Serif"/>
              </a:rPr>
              <a:t>support</a:t>
            </a:r>
            <a:r>
              <a:rPr sz="2400" spc="25" dirty="0">
                <a:latin typeface="+mj-lt"/>
                <a:cs typeface="Microsoft Sans Serif"/>
              </a:rPr>
              <a:t> </a:t>
            </a:r>
            <a:r>
              <a:rPr sz="2400" spc="-5" dirty="0">
                <a:latin typeface="+mj-lt"/>
                <a:cs typeface="Microsoft Sans Serif"/>
              </a:rPr>
              <a:t>this,</a:t>
            </a:r>
            <a:r>
              <a:rPr sz="2400" spc="20" dirty="0">
                <a:latin typeface="+mj-lt"/>
                <a:cs typeface="Microsoft Sans Serif"/>
              </a:rPr>
              <a:t> </a:t>
            </a:r>
            <a:r>
              <a:rPr sz="2400" spc="-5" dirty="0">
                <a:latin typeface="+mj-lt"/>
                <a:cs typeface="Microsoft Sans Serif"/>
              </a:rPr>
              <a:t>implement</a:t>
            </a:r>
            <a:r>
              <a:rPr sz="2400" spc="35" dirty="0">
                <a:latin typeface="+mj-lt"/>
                <a:cs typeface="Microsoft Sans Serif"/>
              </a:rPr>
              <a:t> </a:t>
            </a:r>
            <a:r>
              <a:rPr sz="2400" spc="-5" dirty="0">
                <a:latin typeface="+mj-lt"/>
                <a:cs typeface="Microsoft Sans Serif"/>
              </a:rPr>
              <a:t>onBind</a:t>
            </a:r>
            <a:r>
              <a:rPr sz="2400" spc="45" dirty="0">
                <a:latin typeface="+mj-lt"/>
                <a:cs typeface="Microsoft Sans Serif"/>
              </a:rPr>
              <a:t> </a:t>
            </a:r>
            <a:r>
              <a:rPr sz="2400" dirty="0">
                <a:latin typeface="+mj-lt"/>
                <a:cs typeface="Microsoft Sans Serif"/>
              </a:rPr>
              <a:t>for</a:t>
            </a:r>
            <a:r>
              <a:rPr sz="2400" spc="10" dirty="0">
                <a:latin typeface="+mj-lt"/>
                <a:cs typeface="Microsoft Sans Serif"/>
              </a:rPr>
              <a:t> </a:t>
            </a:r>
            <a:r>
              <a:rPr sz="2400" dirty="0">
                <a:latin typeface="+mj-lt"/>
                <a:cs typeface="Microsoft Sans Serif"/>
              </a:rPr>
              <a:t>the</a:t>
            </a:r>
            <a:r>
              <a:rPr sz="2400" spc="35" dirty="0">
                <a:latin typeface="+mj-lt"/>
                <a:cs typeface="Microsoft Sans Serif"/>
              </a:rPr>
              <a:t> </a:t>
            </a:r>
            <a:r>
              <a:rPr sz="2400" spc="-5" dirty="0">
                <a:latin typeface="+mj-lt"/>
                <a:cs typeface="Microsoft Sans Serif"/>
              </a:rPr>
              <a:t>Service</a:t>
            </a:r>
            <a:endParaRPr sz="2400">
              <a:latin typeface="+mj-lt"/>
              <a:cs typeface="Microsoft Sans Serif"/>
            </a:endParaRPr>
          </a:p>
        </p:txBody>
      </p:sp>
      <p:sp>
        <p:nvSpPr>
          <p:cNvPr id="3" name="object 3"/>
          <p:cNvSpPr txBox="1">
            <a:spLocks noGrp="1"/>
          </p:cNvSpPr>
          <p:nvPr>
            <p:ph type="title"/>
          </p:nvPr>
        </p:nvSpPr>
        <p:spPr>
          <a:xfrm>
            <a:off x="612140" y="483488"/>
            <a:ext cx="5730240" cy="513715"/>
          </a:xfrm>
          <a:prstGeom prst="rect">
            <a:avLst/>
          </a:prstGeom>
        </p:spPr>
        <p:txBody>
          <a:bodyPr vert="horz" wrap="square" lIns="0" tIns="13335" rIns="0" bIns="0" rtlCol="0">
            <a:spAutoFit/>
          </a:bodyPr>
          <a:lstStyle/>
          <a:p>
            <a:pPr marL="12700">
              <a:lnSpc>
                <a:spcPct val="100000"/>
              </a:lnSpc>
              <a:spcBef>
                <a:spcPts val="105"/>
              </a:spcBef>
            </a:pPr>
            <a:r>
              <a:rPr sz="3200" dirty="0"/>
              <a:t>Binding</a:t>
            </a:r>
            <a:r>
              <a:rPr sz="3200" spc="-40" dirty="0"/>
              <a:t> </a:t>
            </a:r>
            <a:r>
              <a:rPr sz="3200" spc="-5" dirty="0"/>
              <a:t>Activities</a:t>
            </a:r>
            <a:r>
              <a:rPr sz="3200" spc="-40" dirty="0"/>
              <a:t> </a:t>
            </a:r>
            <a:r>
              <a:rPr sz="3200" dirty="0"/>
              <a:t>to</a:t>
            </a:r>
            <a:r>
              <a:rPr sz="3200" spc="-15" dirty="0"/>
              <a:t> </a:t>
            </a:r>
            <a:r>
              <a:rPr sz="3200" spc="-5" dirty="0"/>
              <a:t>Services</a:t>
            </a:r>
            <a:endParaRPr sz="3200"/>
          </a:p>
        </p:txBody>
      </p:sp>
      <p:sp>
        <p:nvSpPr>
          <p:cNvPr id="4" name="object 4"/>
          <p:cNvSpPr txBox="1"/>
          <p:nvPr/>
        </p:nvSpPr>
        <p:spPr>
          <a:xfrm>
            <a:off x="571741" y="3284944"/>
            <a:ext cx="8229600" cy="3312795"/>
          </a:xfrm>
          <a:prstGeom prst="rect">
            <a:avLst/>
          </a:prstGeom>
          <a:solidFill>
            <a:srgbClr val="DFDFDF"/>
          </a:solidFill>
        </p:spPr>
        <p:txBody>
          <a:bodyPr vert="horz" wrap="square" lIns="0" tIns="37465" rIns="0" bIns="0" rtlCol="0">
            <a:spAutoFit/>
          </a:bodyPr>
          <a:lstStyle/>
          <a:p>
            <a:pPr marL="284480" marR="3868420">
              <a:lnSpc>
                <a:spcPts val="3840"/>
              </a:lnSpc>
              <a:spcBef>
                <a:spcPts val="295"/>
              </a:spcBef>
            </a:pPr>
            <a:r>
              <a:rPr sz="1600" spc="-5" dirty="0">
                <a:solidFill>
                  <a:srgbClr val="0033CC"/>
                </a:solidFill>
                <a:latin typeface="Microsoft Sans Serif"/>
                <a:cs typeface="Microsoft Sans Serif"/>
              </a:rPr>
              <a:t>private</a:t>
            </a:r>
            <a:r>
              <a:rPr sz="1600" spc="40" dirty="0">
                <a:solidFill>
                  <a:srgbClr val="0033CC"/>
                </a:solidFill>
                <a:latin typeface="Microsoft Sans Serif"/>
                <a:cs typeface="Microsoft Sans Serif"/>
              </a:rPr>
              <a:t> </a:t>
            </a:r>
            <a:r>
              <a:rPr sz="1600" spc="-10" dirty="0">
                <a:solidFill>
                  <a:srgbClr val="0033CC"/>
                </a:solidFill>
                <a:latin typeface="Microsoft Sans Serif"/>
                <a:cs typeface="Microsoft Sans Serif"/>
              </a:rPr>
              <a:t>final</a:t>
            </a:r>
            <a:r>
              <a:rPr sz="1600" spc="15" dirty="0">
                <a:solidFill>
                  <a:srgbClr val="0033CC"/>
                </a:solidFill>
                <a:latin typeface="Microsoft Sans Serif"/>
                <a:cs typeface="Microsoft Sans Serif"/>
              </a:rPr>
              <a:t> </a:t>
            </a:r>
            <a:r>
              <a:rPr sz="1600" spc="-5" dirty="0">
                <a:solidFill>
                  <a:srgbClr val="FF0066"/>
                </a:solidFill>
                <a:latin typeface="Microsoft Sans Serif"/>
                <a:cs typeface="Microsoft Sans Serif"/>
              </a:rPr>
              <a:t>IBinder</a:t>
            </a:r>
            <a:r>
              <a:rPr sz="1600" spc="35" dirty="0">
                <a:solidFill>
                  <a:srgbClr val="FF0066"/>
                </a:solidFill>
                <a:latin typeface="Microsoft Sans Serif"/>
                <a:cs typeface="Microsoft Sans Serif"/>
              </a:rPr>
              <a:t> </a:t>
            </a:r>
            <a:r>
              <a:rPr sz="1600" spc="-5" dirty="0">
                <a:latin typeface="Microsoft Sans Serif"/>
                <a:cs typeface="Microsoft Sans Serif"/>
              </a:rPr>
              <a:t>binder</a:t>
            </a:r>
            <a:r>
              <a:rPr sz="1600" spc="20" dirty="0">
                <a:latin typeface="Microsoft Sans Serif"/>
                <a:cs typeface="Microsoft Sans Serif"/>
              </a:rPr>
              <a:t> </a:t>
            </a:r>
            <a:r>
              <a:rPr sz="1600" spc="-5" dirty="0">
                <a:latin typeface="Microsoft Sans Serif"/>
                <a:cs typeface="Microsoft Sans Serif"/>
              </a:rPr>
              <a:t>=</a:t>
            </a:r>
            <a:r>
              <a:rPr sz="1600" spc="40" dirty="0">
                <a:latin typeface="Microsoft Sans Serif"/>
                <a:cs typeface="Microsoft Sans Serif"/>
              </a:rPr>
              <a:t> </a:t>
            </a:r>
            <a:r>
              <a:rPr sz="1600" spc="-5" dirty="0">
                <a:solidFill>
                  <a:srgbClr val="0033CC"/>
                </a:solidFill>
                <a:latin typeface="Microsoft Sans Serif"/>
                <a:cs typeface="Microsoft Sans Serif"/>
              </a:rPr>
              <a:t>new</a:t>
            </a:r>
            <a:r>
              <a:rPr sz="1600" spc="20" dirty="0">
                <a:solidFill>
                  <a:srgbClr val="0033CC"/>
                </a:solidFill>
                <a:latin typeface="Microsoft Sans Serif"/>
                <a:cs typeface="Microsoft Sans Serif"/>
              </a:rPr>
              <a:t> </a:t>
            </a:r>
            <a:r>
              <a:rPr sz="1600" spc="-10" dirty="0">
                <a:latin typeface="Microsoft Sans Serif"/>
                <a:cs typeface="Microsoft Sans Serif"/>
              </a:rPr>
              <a:t>MyBinder</a:t>
            </a:r>
            <a:r>
              <a:rPr sz="1600" spc="-10" dirty="0">
                <a:solidFill>
                  <a:srgbClr val="666600"/>
                </a:solidFill>
                <a:latin typeface="Microsoft Sans Serif"/>
                <a:cs typeface="Microsoft Sans Serif"/>
              </a:rPr>
              <a:t>()</a:t>
            </a:r>
            <a:r>
              <a:rPr sz="1600" spc="-10" dirty="0">
                <a:latin typeface="Microsoft Sans Serif"/>
                <a:cs typeface="Microsoft Sans Serif"/>
              </a:rPr>
              <a:t>; </a:t>
            </a:r>
            <a:r>
              <a:rPr sz="1600" spc="-409" dirty="0">
                <a:latin typeface="Microsoft Sans Serif"/>
                <a:cs typeface="Microsoft Sans Serif"/>
              </a:rPr>
              <a:t> </a:t>
            </a:r>
            <a:r>
              <a:rPr sz="1600" spc="-10" dirty="0">
                <a:latin typeface="Microsoft Sans Serif"/>
                <a:cs typeface="Microsoft Sans Serif"/>
              </a:rPr>
              <a:t>@Override</a:t>
            </a:r>
            <a:endParaRPr sz="1600">
              <a:latin typeface="Microsoft Sans Serif"/>
              <a:cs typeface="Microsoft Sans Serif"/>
            </a:endParaRPr>
          </a:p>
          <a:p>
            <a:pPr marL="284480">
              <a:lnSpc>
                <a:spcPts val="1475"/>
              </a:lnSpc>
            </a:pPr>
            <a:r>
              <a:rPr sz="1600" spc="-5" dirty="0">
                <a:solidFill>
                  <a:srgbClr val="0033CC"/>
                </a:solidFill>
                <a:latin typeface="Microsoft Sans Serif"/>
                <a:cs typeface="Microsoft Sans Serif"/>
              </a:rPr>
              <a:t>public</a:t>
            </a:r>
            <a:r>
              <a:rPr sz="1600" spc="5" dirty="0">
                <a:solidFill>
                  <a:srgbClr val="0033CC"/>
                </a:solidFill>
                <a:latin typeface="Microsoft Sans Serif"/>
                <a:cs typeface="Microsoft Sans Serif"/>
              </a:rPr>
              <a:t> </a:t>
            </a:r>
            <a:r>
              <a:rPr sz="1600" spc="-5" dirty="0">
                <a:solidFill>
                  <a:srgbClr val="FF0066"/>
                </a:solidFill>
                <a:latin typeface="Microsoft Sans Serif"/>
                <a:cs typeface="Microsoft Sans Serif"/>
              </a:rPr>
              <a:t>IBinder</a:t>
            </a:r>
            <a:r>
              <a:rPr sz="1600" spc="5" dirty="0">
                <a:solidFill>
                  <a:srgbClr val="FF0066"/>
                </a:solidFill>
                <a:latin typeface="Microsoft Sans Serif"/>
                <a:cs typeface="Microsoft Sans Serif"/>
              </a:rPr>
              <a:t> </a:t>
            </a:r>
            <a:r>
              <a:rPr sz="1600" spc="-5" dirty="0">
                <a:latin typeface="Microsoft Sans Serif"/>
                <a:cs typeface="Microsoft Sans Serif"/>
              </a:rPr>
              <a:t>onBind</a:t>
            </a:r>
            <a:r>
              <a:rPr sz="1600" spc="-5" dirty="0">
                <a:solidFill>
                  <a:srgbClr val="666600"/>
                </a:solidFill>
                <a:latin typeface="Microsoft Sans Serif"/>
                <a:cs typeface="Microsoft Sans Serif"/>
              </a:rPr>
              <a:t>(</a:t>
            </a:r>
            <a:r>
              <a:rPr sz="1600" spc="-5" dirty="0">
                <a:solidFill>
                  <a:srgbClr val="FF0066"/>
                </a:solidFill>
                <a:latin typeface="Microsoft Sans Serif"/>
                <a:cs typeface="Microsoft Sans Serif"/>
              </a:rPr>
              <a:t>Intent</a:t>
            </a:r>
            <a:r>
              <a:rPr sz="1600" spc="20" dirty="0">
                <a:solidFill>
                  <a:srgbClr val="FF0066"/>
                </a:solidFill>
                <a:latin typeface="Microsoft Sans Serif"/>
                <a:cs typeface="Microsoft Sans Serif"/>
              </a:rPr>
              <a:t> </a:t>
            </a:r>
            <a:r>
              <a:rPr sz="1600" spc="-5" dirty="0">
                <a:latin typeface="Microsoft Sans Serif"/>
                <a:cs typeface="Microsoft Sans Serif"/>
              </a:rPr>
              <a:t>intent</a:t>
            </a:r>
            <a:r>
              <a:rPr sz="1600" spc="-5" dirty="0">
                <a:solidFill>
                  <a:srgbClr val="666600"/>
                </a:solidFill>
                <a:latin typeface="Microsoft Sans Serif"/>
                <a:cs typeface="Microsoft Sans Serif"/>
              </a:rPr>
              <a:t>)</a:t>
            </a:r>
            <a:r>
              <a:rPr sz="1600" spc="25" dirty="0">
                <a:solidFill>
                  <a:srgbClr val="666600"/>
                </a:solidFill>
                <a:latin typeface="Microsoft Sans Serif"/>
                <a:cs typeface="Microsoft Sans Serif"/>
              </a:rPr>
              <a:t> </a:t>
            </a:r>
            <a:r>
              <a:rPr sz="1600" spc="-5" dirty="0">
                <a:solidFill>
                  <a:srgbClr val="666600"/>
                </a:solidFill>
                <a:latin typeface="Microsoft Sans Serif"/>
                <a:cs typeface="Microsoft Sans Serif"/>
              </a:rPr>
              <a:t>{</a:t>
            </a:r>
            <a:endParaRPr sz="1600">
              <a:latin typeface="Microsoft Sans Serif"/>
              <a:cs typeface="Microsoft Sans Serif"/>
            </a:endParaRPr>
          </a:p>
          <a:p>
            <a:pPr marL="627380">
              <a:lnSpc>
                <a:spcPct val="100000"/>
              </a:lnSpc>
            </a:pPr>
            <a:r>
              <a:rPr sz="1600" spc="-5" dirty="0">
                <a:solidFill>
                  <a:srgbClr val="0033CC"/>
                </a:solidFill>
                <a:latin typeface="Microsoft Sans Serif"/>
                <a:cs typeface="Microsoft Sans Serif"/>
              </a:rPr>
              <a:t>return</a:t>
            </a:r>
            <a:r>
              <a:rPr sz="1600" spc="20" dirty="0">
                <a:solidFill>
                  <a:srgbClr val="0033CC"/>
                </a:solidFill>
                <a:latin typeface="Microsoft Sans Serif"/>
                <a:cs typeface="Microsoft Sans Serif"/>
              </a:rPr>
              <a:t> </a:t>
            </a:r>
            <a:r>
              <a:rPr sz="1600" spc="-5" dirty="0">
                <a:latin typeface="Microsoft Sans Serif"/>
                <a:cs typeface="Microsoft Sans Serif"/>
              </a:rPr>
              <a:t>binder;</a:t>
            </a:r>
            <a:endParaRPr sz="1600">
              <a:latin typeface="Microsoft Sans Serif"/>
              <a:cs typeface="Microsoft Sans Serif"/>
            </a:endParaRPr>
          </a:p>
          <a:p>
            <a:pPr marL="284480">
              <a:lnSpc>
                <a:spcPct val="100000"/>
              </a:lnSpc>
            </a:pPr>
            <a:r>
              <a:rPr sz="1600" spc="-5" dirty="0">
                <a:solidFill>
                  <a:srgbClr val="666600"/>
                </a:solidFill>
                <a:latin typeface="Microsoft Sans Serif"/>
                <a:cs typeface="Microsoft Sans Serif"/>
              </a:rPr>
              <a:t>}</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627380" marR="4436110" indent="-342900">
              <a:lnSpc>
                <a:spcPct val="100000"/>
              </a:lnSpc>
            </a:pPr>
            <a:r>
              <a:rPr sz="1600" spc="-5" dirty="0">
                <a:solidFill>
                  <a:srgbClr val="0033CC"/>
                </a:solidFill>
                <a:latin typeface="Microsoft Sans Serif"/>
                <a:cs typeface="Microsoft Sans Serif"/>
              </a:rPr>
              <a:t>public</a:t>
            </a:r>
            <a:r>
              <a:rPr sz="1600" spc="10" dirty="0">
                <a:solidFill>
                  <a:srgbClr val="0033CC"/>
                </a:solidFill>
                <a:latin typeface="Microsoft Sans Serif"/>
                <a:cs typeface="Microsoft Sans Serif"/>
              </a:rPr>
              <a:t> </a:t>
            </a:r>
            <a:r>
              <a:rPr sz="1600" spc="-5" dirty="0">
                <a:solidFill>
                  <a:srgbClr val="0033CC"/>
                </a:solidFill>
                <a:latin typeface="Microsoft Sans Serif"/>
                <a:cs typeface="Microsoft Sans Serif"/>
              </a:rPr>
              <a:t>class </a:t>
            </a:r>
            <a:r>
              <a:rPr sz="1600" spc="-10" dirty="0">
                <a:solidFill>
                  <a:srgbClr val="FF0066"/>
                </a:solidFill>
                <a:latin typeface="Microsoft Sans Serif"/>
                <a:cs typeface="Microsoft Sans Serif"/>
              </a:rPr>
              <a:t>MyBinder</a:t>
            </a:r>
            <a:r>
              <a:rPr sz="1600" spc="50" dirty="0">
                <a:solidFill>
                  <a:srgbClr val="FF0066"/>
                </a:solidFill>
                <a:latin typeface="Microsoft Sans Serif"/>
                <a:cs typeface="Microsoft Sans Serif"/>
              </a:rPr>
              <a:t> </a:t>
            </a:r>
            <a:r>
              <a:rPr sz="1600" spc="-5" dirty="0">
                <a:solidFill>
                  <a:srgbClr val="0033CC"/>
                </a:solidFill>
                <a:latin typeface="Microsoft Sans Serif"/>
                <a:cs typeface="Microsoft Sans Serif"/>
              </a:rPr>
              <a:t>extends</a:t>
            </a:r>
            <a:r>
              <a:rPr sz="1600" spc="35" dirty="0">
                <a:solidFill>
                  <a:srgbClr val="0033CC"/>
                </a:solidFill>
                <a:latin typeface="Microsoft Sans Serif"/>
                <a:cs typeface="Microsoft Sans Serif"/>
              </a:rPr>
              <a:t> </a:t>
            </a:r>
            <a:r>
              <a:rPr sz="1600" spc="-5" dirty="0">
                <a:latin typeface="Microsoft Sans Serif"/>
                <a:cs typeface="Microsoft Sans Serif"/>
              </a:rPr>
              <a:t>Binder</a:t>
            </a:r>
            <a:r>
              <a:rPr sz="1600" spc="15" dirty="0">
                <a:latin typeface="Microsoft Sans Serif"/>
                <a:cs typeface="Microsoft Sans Serif"/>
              </a:rPr>
              <a:t> </a:t>
            </a:r>
            <a:r>
              <a:rPr sz="1600" spc="-5" dirty="0">
                <a:solidFill>
                  <a:srgbClr val="666600"/>
                </a:solidFill>
                <a:latin typeface="Microsoft Sans Serif"/>
                <a:cs typeface="Microsoft Sans Serif"/>
              </a:rPr>
              <a:t>{ </a:t>
            </a:r>
            <a:r>
              <a:rPr sz="1600" spc="-409" dirty="0">
                <a:solidFill>
                  <a:srgbClr val="666600"/>
                </a:solidFill>
                <a:latin typeface="Microsoft Sans Serif"/>
                <a:cs typeface="Microsoft Sans Serif"/>
              </a:rPr>
              <a:t> </a:t>
            </a:r>
            <a:r>
              <a:rPr sz="1600" spc="-10" dirty="0">
                <a:latin typeface="Microsoft Sans Serif"/>
                <a:cs typeface="Microsoft Sans Serif"/>
              </a:rPr>
              <a:t>MyService</a:t>
            </a:r>
            <a:r>
              <a:rPr sz="1600" spc="45" dirty="0">
                <a:latin typeface="Microsoft Sans Serif"/>
                <a:cs typeface="Microsoft Sans Serif"/>
              </a:rPr>
              <a:t> </a:t>
            </a:r>
            <a:r>
              <a:rPr sz="1600" spc="-5" dirty="0">
                <a:latin typeface="Microsoft Sans Serif"/>
                <a:cs typeface="Microsoft Sans Serif"/>
              </a:rPr>
              <a:t>getService</a:t>
            </a:r>
            <a:r>
              <a:rPr sz="1600" spc="-5" dirty="0">
                <a:solidFill>
                  <a:srgbClr val="666600"/>
                </a:solidFill>
                <a:latin typeface="Microsoft Sans Serif"/>
                <a:cs typeface="Microsoft Sans Serif"/>
              </a:rPr>
              <a:t>()</a:t>
            </a:r>
            <a:r>
              <a:rPr sz="1600" spc="20" dirty="0">
                <a:solidFill>
                  <a:srgbClr val="666600"/>
                </a:solidFill>
                <a:latin typeface="Microsoft Sans Serif"/>
                <a:cs typeface="Microsoft Sans Serif"/>
              </a:rPr>
              <a:t> </a:t>
            </a:r>
            <a:r>
              <a:rPr sz="1600" spc="-5" dirty="0">
                <a:solidFill>
                  <a:srgbClr val="666600"/>
                </a:solidFill>
                <a:latin typeface="Microsoft Sans Serif"/>
                <a:cs typeface="Microsoft Sans Serif"/>
              </a:rPr>
              <a:t>{</a:t>
            </a:r>
            <a:endParaRPr sz="1600">
              <a:latin typeface="Microsoft Sans Serif"/>
              <a:cs typeface="Microsoft Sans Serif"/>
            </a:endParaRPr>
          </a:p>
          <a:p>
            <a:pPr marL="914400">
              <a:lnSpc>
                <a:spcPct val="100000"/>
              </a:lnSpc>
              <a:spcBef>
                <a:spcPts val="5"/>
              </a:spcBef>
            </a:pPr>
            <a:r>
              <a:rPr sz="1600" spc="-5" dirty="0">
                <a:solidFill>
                  <a:srgbClr val="0033CC"/>
                </a:solidFill>
                <a:latin typeface="Microsoft Sans Serif"/>
                <a:cs typeface="Microsoft Sans Serif"/>
              </a:rPr>
              <a:t>return</a:t>
            </a:r>
            <a:r>
              <a:rPr sz="1600" spc="15" dirty="0">
                <a:solidFill>
                  <a:srgbClr val="0033CC"/>
                </a:solidFill>
                <a:latin typeface="Microsoft Sans Serif"/>
                <a:cs typeface="Microsoft Sans Serif"/>
              </a:rPr>
              <a:t> </a:t>
            </a:r>
            <a:r>
              <a:rPr sz="1600" spc="-5" dirty="0">
                <a:latin typeface="Microsoft Sans Serif"/>
                <a:cs typeface="Microsoft Sans Serif"/>
              </a:rPr>
              <a:t>MyService.</a:t>
            </a:r>
            <a:r>
              <a:rPr sz="1600" spc="-5" dirty="0">
                <a:solidFill>
                  <a:srgbClr val="0033CC"/>
                </a:solidFill>
                <a:latin typeface="Microsoft Sans Serif"/>
                <a:cs typeface="Microsoft Sans Serif"/>
              </a:rPr>
              <a:t>this</a:t>
            </a:r>
            <a:r>
              <a:rPr sz="1600" spc="-5" dirty="0">
                <a:latin typeface="Microsoft Sans Serif"/>
                <a:cs typeface="Microsoft Sans Serif"/>
              </a:rPr>
              <a:t>;</a:t>
            </a:r>
            <a:endParaRPr sz="1600">
              <a:latin typeface="Microsoft Sans Serif"/>
              <a:cs typeface="Microsoft Sans Serif"/>
            </a:endParaRPr>
          </a:p>
          <a:p>
            <a:pPr marL="627380">
              <a:lnSpc>
                <a:spcPct val="100000"/>
              </a:lnSpc>
            </a:pPr>
            <a:r>
              <a:rPr sz="1600" spc="-5" dirty="0">
                <a:solidFill>
                  <a:srgbClr val="666600"/>
                </a:solidFill>
                <a:latin typeface="Microsoft Sans Serif"/>
                <a:cs typeface="Microsoft Sans Serif"/>
              </a:rPr>
              <a:t>}</a:t>
            </a:r>
            <a:endParaRPr sz="1600">
              <a:latin typeface="Microsoft Sans Serif"/>
              <a:cs typeface="Microsoft Sans Serif"/>
            </a:endParaRPr>
          </a:p>
          <a:p>
            <a:pPr marL="284480">
              <a:lnSpc>
                <a:spcPct val="100000"/>
              </a:lnSpc>
            </a:pPr>
            <a:r>
              <a:rPr sz="1600" spc="-5" dirty="0">
                <a:solidFill>
                  <a:srgbClr val="666600"/>
                </a:solidFill>
                <a:latin typeface="Microsoft Sans Serif"/>
                <a:cs typeface="Microsoft Sans Serif"/>
              </a:rPr>
              <a:t>}</a:t>
            </a:r>
            <a:endParaRPr sz="1600">
              <a:latin typeface="Microsoft Sans Serif"/>
              <a:cs typeface="Microsoft Sans Serif"/>
            </a:endParaRPr>
          </a:p>
        </p:txBody>
      </p:sp>
      <p:sp>
        <p:nvSpPr>
          <p:cNvPr id="5" name="Slide Number Placeholder 4"/>
          <p:cNvSpPr>
            <a:spLocks noGrp="1"/>
          </p:cNvSpPr>
          <p:nvPr>
            <p:ph type="sldNum" sz="quarter" idx="12"/>
          </p:nvPr>
        </p:nvSpPr>
        <p:spPr/>
        <p:txBody>
          <a:bodyPr/>
          <a:lstStyle/>
          <a:p>
            <a:fld id="{5D1521BE-31EE-4AC9-ADDD-C715BAA25349}" type="slidenum">
              <a:rPr lang="en-US" smtClean="0"/>
              <a:pPr/>
              <a:t>23</a:t>
            </a:fld>
            <a:endParaRPr lang="en-US"/>
          </a:p>
        </p:txBody>
      </p:sp>
    </p:spTree>
    <p:extLst>
      <p:ext uri="{BB962C8B-B14F-4D97-AF65-F5344CB8AC3E}">
        <p14:creationId xmlns="" xmlns:p14="http://schemas.microsoft.com/office/powerpoint/2010/main" val="4975631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83488"/>
            <a:ext cx="5730240" cy="513715"/>
          </a:xfrm>
          <a:prstGeom prst="rect">
            <a:avLst/>
          </a:prstGeom>
        </p:spPr>
        <p:txBody>
          <a:bodyPr vert="horz" wrap="square" lIns="0" tIns="13335" rIns="0" bIns="0" rtlCol="0">
            <a:spAutoFit/>
          </a:bodyPr>
          <a:lstStyle/>
          <a:p>
            <a:pPr marL="12700">
              <a:lnSpc>
                <a:spcPct val="100000"/>
              </a:lnSpc>
              <a:spcBef>
                <a:spcPts val="105"/>
              </a:spcBef>
            </a:pPr>
            <a:r>
              <a:rPr sz="3200" dirty="0"/>
              <a:t>Binding</a:t>
            </a:r>
            <a:r>
              <a:rPr sz="3200" spc="-40" dirty="0"/>
              <a:t> </a:t>
            </a:r>
            <a:r>
              <a:rPr sz="3200" spc="-5" dirty="0"/>
              <a:t>Activities</a:t>
            </a:r>
            <a:r>
              <a:rPr sz="3200" spc="-40" dirty="0"/>
              <a:t> </a:t>
            </a:r>
            <a:r>
              <a:rPr sz="3200" dirty="0"/>
              <a:t>to</a:t>
            </a:r>
            <a:r>
              <a:rPr sz="3200" spc="-15" dirty="0"/>
              <a:t> </a:t>
            </a:r>
            <a:r>
              <a:rPr sz="3200" spc="-5" dirty="0"/>
              <a:t>Services</a:t>
            </a:r>
            <a:endParaRPr sz="3200"/>
          </a:p>
        </p:txBody>
      </p:sp>
      <p:sp>
        <p:nvSpPr>
          <p:cNvPr id="3" name="object 3"/>
          <p:cNvSpPr/>
          <p:nvPr/>
        </p:nvSpPr>
        <p:spPr>
          <a:xfrm>
            <a:off x="571741" y="1268818"/>
            <a:ext cx="8229600" cy="5328920"/>
          </a:xfrm>
          <a:custGeom>
            <a:avLst/>
            <a:gdLst/>
            <a:ahLst/>
            <a:cxnLst/>
            <a:rect l="l" t="t" r="r" b="b"/>
            <a:pathLst>
              <a:path w="8229600" h="5328920">
                <a:moveTo>
                  <a:pt x="8229600" y="0"/>
                </a:moveTo>
                <a:lnTo>
                  <a:pt x="0" y="0"/>
                </a:lnTo>
                <a:lnTo>
                  <a:pt x="0" y="5328539"/>
                </a:lnTo>
                <a:lnTo>
                  <a:pt x="8229600" y="5328539"/>
                </a:lnTo>
                <a:lnTo>
                  <a:pt x="8229600" y="0"/>
                </a:lnTo>
                <a:close/>
              </a:path>
            </a:pathLst>
          </a:custGeom>
          <a:solidFill>
            <a:srgbClr val="DFDFDF"/>
          </a:solidFill>
        </p:spPr>
        <p:txBody>
          <a:bodyPr wrap="square" lIns="0" tIns="0" rIns="0" bIns="0" rtlCol="0"/>
          <a:lstStyle/>
          <a:p>
            <a:endParaRPr/>
          </a:p>
        </p:txBody>
      </p:sp>
      <p:sp>
        <p:nvSpPr>
          <p:cNvPr id="4" name="object 4"/>
          <p:cNvSpPr txBox="1"/>
          <p:nvPr/>
        </p:nvSpPr>
        <p:spPr>
          <a:xfrm>
            <a:off x="769416" y="1251965"/>
            <a:ext cx="7172325" cy="5284470"/>
          </a:xfrm>
          <a:prstGeom prst="rect">
            <a:avLst/>
          </a:prstGeom>
        </p:spPr>
        <p:txBody>
          <a:bodyPr vert="horz" wrap="square" lIns="0" tIns="12700" rIns="0" bIns="0" rtlCol="0">
            <a:spAutoFit/>
          </a:bodyPr>
          <a:lstStyle/>
          <a:p>
            <a:pPr marL="12700">
              <a:lnSpc>
                <a:spcPct val="100000"/>
              </a:lnSpc>
              <a:spcBef>
                <a:spcPts val="100"/>
              </a:spcBef>
            </a:pPr>
            <a:r>
              <a:rPr sz="1500" spc="-5" dirty="0">
                <a:solidFill>
                  <a:srgbClr val="0033CC"/>
                </a:solidFill>
                <a:latin typeface="Microsoft Sans Serif"/>
                <a:cs typeface="Microsoft Sans Serif"/>
              </a:rPr>
              <a:t>private</a:t>
            </a:r>
            <a:r>
              <a:rPr sz="1500" spc="15" dirty="0">
                <a:solidFill>
                  <a:srgbClr val="0033CC"/>
                </a:solidFill>
                <a:latin typeface="Microsoft Sans Serif"/>
                <a:cs typeface="Microsoft Sans Serif"/>
              </a:rPr>
              <a:t> </a:t>
            </a:r>
            <a:r>
              <a:rPr sz="1500" spc="-5" dirty="0">
                <a:latin typeface="Microsoft Sans Serif"/>
                <a:cs typeface="Microsoft Sans Serif"/>
              </a:rPr>
              <a:t>MyService</a:t>
            </a:r>
            <a:r>
              <a:rPr sz="1500" spc="55" dirty="0">
                <a:latin typeface="Microsoft Sans Serif"/>
                <a:cs typeface="Microsoft Sans Serif"/>
              </a:rPr>
              <a:t> </a:t>
            </a:r>
            <a:r>
              <a:rPr sz="1500" spc="-5" dirty="0">
                <a:latin typeface="Microsoft Sans Serif"/>
                <a:cs typeface="Microsoft Sans Serif"/>
              </a:rPr>
              <a:t>serviceBinder;</a:t>
            </a:r>
            <a:r>
              <a:rPr sz="1500" dirty="0">
                <a:latin typeface="Microsoft Sans Serif"/>
                <a:cs typeface="Microsoft Sans Serif"/>
              </a:rPr>
              <a:t> </a:t>
            </a:r>
            <a:r>
              <a:rPr sz="1500" dirty="0">
                <a:solidFill>
                  <a:srgbClr val="086700"/>
                </a:solidFill>
                <a:latin typeface="Microsoft Sans Serif"/>
                <a:cs typeface="Microsoft Sans Serif"/>
              </a:rPr>
              <a:t>// Reference</a:t>
            </a:r>
            <a:r>
              <a:rPr sz="1500" spc="-10" dirty="0">
                <a:solidFill>
                  <a:srgbClr val="086700"/>
                </a:solidFill>
                <a:latin typeface="Microsoft Sans Serif"/>
                <a:cs typeface="Microsoft Sans Serif"/>
              </a:rPr>
              <a:t> </a:t>
            </a:r>
            <a:r>
              <a:rPr sz="1500" dirty="0">
                <a:solidFill>
                  <a:srgbClr val="086700"/>
                </a:solidFill>
                <a:latin typeface="Microsoft Sans Serif"/>
                <a:cs typeface="Microsoft Sans Serif"/>
              </a:rPr>
              <a:t>to</a:t>
            </a:r>
            <a:r>
              <a:rPr sz="1500" spc="10" dirty="0">
                <a:solidFill>
                  <a:srgbClr val="086700"/>
                </a:solidFill>
                <a:latin typeface="Microsoft Sans Serif"/>
                <a:cs typeface="Microsoft Sans Serif"/>
              </a:rPr>
              <a:t> </a:t>
            </a:r>
            <a:r>
              <a:rPr sz="1500" dirty="0">
                <a:solidFill>
                  <a:srgbClr val="086700"/>
                </a:solidFill>
                <a:latin typeface="Microsoft Sans Serif"/>
                <a:cs typeface="Microsoft Sans Serif"/>
              </a:rPr>
              <a:t>the </a:t>
            </a:r>
            <a:r>
              <a:rPr sz="1500" spc="-5" dirty="0">
                <a:solidFill>
                  <a:srgbClr val="086700"/>
                </a:solidFill>
                <a:latin typeface="Microsoft Sans Serif"/>
                <a:cs typeface="Microsoft Sans Serif"/>
              </a:rPr>
              <a:t>service</a:t>
            </a:r>
            <a:endParaRPr sz="1500">
              <a:latin typeface="Microsoft Sans Serif"/>
              <a:cs typeface="Microsoft Sans Serif"/>
            </a:endParaRPr>
          </a:p>
          <a:p>
            <a:pPr>
              <a:lnSpc>
                <a:spcPct val="100000"/>
              </a:lnSpc>
              <a:spcBef>
                <a:spcPts val="45"/>
              </a:spcBef>
            </a:pPr>
            <a:endParaRPr sz="1550">
              <a:latin typeface="Microsoft Sans Serif"/>
              <a:cs typeface="Microsoft Sans Serif"/>
            </a:endParaRPr>
          </a:p>
          <a:p>
            <a:pPr marL="12700">
              <a:lnSpc>
                <a:spcPct val="100000"/>
              </a:lnSpc>
            </a:pPr>
            <a:r>
              <a:rPr sz="1500" dirty="0">
                <a:solidFill>
                  <a:srgbClr val="086700"/>
                </a:solidFill>
                <a:latin typeface="Microsoft Sans Serif"/>
                <a:cs typeface="Microsoft Sans Serif"/>
              </a:rPr>
              <a:t>// Handles the</a:t>
            </a:r>
            <a:r>
              <a:rPr sz="1500" spc="10" dirty="0">
                <a:solidFill>
                  <a:srgbClr val="086700"/>
                </a:solidFill>
                <a:latin typeface="Microsoft Sans Serif"/>
                <a:cs typeface="Microsoft Sans Serif"/>
              </a:rPr>
              <a:t> </a:t>
            </a:r>
            <a:r>
              <a:rPr sz="1500" spc="-5" dirty="0">
                <a:solidFill>
                  <a:srgbClr val="086700"/>
                </a:solidFill>
                <a:latin typeface="Microsoft Sans Serif"/>
                <a:cs typeface="Microsoft Sans Serif"/>
              </a:rPr>
              <a:t>connection</a:t>
            </a:r>
            <a:r>
              <a:rPr sz="1500" spc="-25" dirty="0">
                <a:solidFill>
                  <a:srgbClr val="086700"/>
                </a:solidFill>
                <a:latin typeface="Microsoft Sans Serif"/>
                <a:cs typeface="Microsoft Sans Serif"/>
              </a:rPr>
              <a:t> </a:t>
            </a:r>
            <a:r>
              <a:rPr sz="1500" spc="-5" dirty="0">
                <a:solidFill>
                  <a:srgbClr val="086700"/>
                </a:solidFill>
                <a:latin typeface="Microsoft Sans Serif"/>
                <a:cs typeface="Microsoft Sans Serif"/>
              </a:rPr>
              <a:t>between</a:t>
            </a:r>
            <a:r>
              <a:rPr sz="1500" spc="25" dirty="0">
                <a:solidFill>
                  <a:srgbClr val="086700"/>
                </a:solidFill>
                <a:latin typeface="Microsoft Sans Serif"/>
                <a:cs typeface="Microsoft Sans Serif"/>
              </a:rPr>
              <a:t> </a:t>
            </a:r>
            <a:r>
              <a:rPr sz="1500" spc="-5" dirty="0">
                <a:solidFill>
                  <a:srgbClr val="086700"/>
                </a:solidFill>
                <a:latin typeface="Microsoft Sans Serif"/>
                <a:cs typeface="Microsoft Sans Serif"/>
              </a:rPr>
              <a:t>the</a:t>
            </a:r>
            <a:r>
              <a:rPr sz="1500" dirty="0">
                <a:solidFill>
                  <a:srgbClr val="086700"/>
                </a:solidFill>
                <a:latin typeface="Microsoft Sans Serif"/>
                <a:cs typeface="Microsoft Sans Serif"/>
              </a:rPr>
              <a:t> </a:t>
            </a:r>
            <a:r>
              <a:rPr sz="1500" spc="-5" dirty="0">
                <a:solidFill>
                  <a:srgbClr val="086700"/>
                </a:solidFill>
                <a:latin typeface="Microsoft Sans Serif"/>
                <a:cs typeface="Microsoft Sans Serif"/>
              </a:rPr>
              <a:t>service</a:t>
            </a:r>
            <a:r>
              <a:rPr sz="1500" spc="10" dirty="0">
                <a:solidFill>
                  <a:srgbClr val="086700"/>
                </a:solidFill>
                <a:latin typeface="Microsoft Sans Serif"/>
                <a:cs typeface="Microsoft Sans Serif"/>
              </a:rPr>
              <a:t> </a:t>
            </a:r>
            <a:r>
              <a:rPr sz="1500" spc="-5" dirty="0">
                <a:solidFill>
                  <a:srgbClr val="086700"/>
                </a:solidFill>
                <a:latin typeface="Microsoft Sans Serif"/>
                <a:cs typeface="Microsoft Sans Serif"/>
              </a:rPr>
              <a:t>and</a:t>
            </a:r>
            <a:r>
              <a:rPr sz="1500" spc="10" dirty="0">
                <a:solidFill>
                  <a:srgbClr val="086700"/>
                </a:solidFill>
                <a:latin typeface="Microsoft Sans Serif"/>
                <a:cs typeface="Microsoft Sans Serif"/>
              </a:rPr>
              <a:t> </a:t>
            </a:r>
            <a:r>
              <a:rPr sz="1500" spc="-5" dirty="0">
                <a:solidFill>
                  <a:srgbClr val="086700"/>
                </a:solidFill>
                <a:latin typeface="Microsoft Sans Serif"/>
                <a:cs typeface="Microsoft Sans Serif"/>
              </a:rPr>
              <a:t>activity</a:t>
            </a:r>
            <a:endParaRPr sz="1500">
              <a:latin typeface="Microsoft Sans Serif"/>
              <a:cs typeface="Microsoft Sans Serif"/>
            </a:endParaRPr>
          </a:p>
          <a:p>
            <a:pPr marL="12700">
              <a:lnSpc>
                <a:spcPct val="100000"/>
              </a:lnSpc>
            </a:pPr>
            <a:r>
              <a:rPr sz="1500" spc="-5" dirty="0">
                <a:solidFill>
                  <a:srgbClr val="0033CC"/>
                </a:solidFill>
                <a:latin typeface="Microsoft Sans Serif"/>
                <a:cs typeface="Microsoft Sans Serif"/>
              </a:rPr>
              <a:t>private</a:t>
            </a:r>
            <a:r>
              <a:rPr sz="1500" spc="30" dirty="0">
                <a:solidFill>
                  <a:srgbClr val="0033CC"/>
                </a:solidFill>
                <a:latin typeface="Microsoft Sans Serif"/>
                <a:cs typeface="Microsoft Sans Serif"/>
              </a:rPr>
              <a:t> </a:t>
            </a:r>
            <a:r>
              <a:rPr sz="1500" spc="-5" dirty="0">
                <a:latin typeface="Microsoft Sans Serif"/>
                <a:cs typeface="Microsoft Sans Serif"/>
              </a:rPr>
              <a:t>ServiceConnection</a:t>
            </a:r>
            <a:r>
              <a:rPr sz="1500" spc="35" dirty="0">
                <a:latin typeface="Microsoft Sans Serif"/>
                <a:cs typeface="Microsoft Sans Serif"/>
              </a:rPr>
              <a:t> </a:t>
            </a:r>
            <a:r>
              <a:rPr sz="1500" spc="-5" dirty="0">
                <a:latin typeface="Microsoft Sans Serif"/>
                <a:cs typeface="Microsoft Sans Serif"/>
              </a:rPr>
              <a:t>mConnection</a:t>
            </a:r>
            <a:r>
              <a:rPr sz="1500" spc="30" dirty="0">
                <a:latin typeface="Microsoft Sans Serif"/>
                <a:cs typeface="Microsoft Sans Serif"/>
              </a:rPr>
              <a:t> </a:t>
            </a:r>
            <a:r>
              <a:rPr sz="1500" dirty="0">
                <a:latin typeface="Microsoft Sans Serif"/>
                <a:cs typeface="Microsoft Sans Serif"/>
              </a:rPr>
              <a:t>=</a:t>
            </a:r>
            <a:r>
              <a:rPr sz="1500" spc="35" dirty="0">
                <a:latin typeface="Microsoft Sans Serif"/>
                <a:cs typeface="Microsoft Sans Serif"/>
              </a:rPr>
              <a:t> </a:t>
            </a:r>
            <a:r>
              <a:rPr sz="1500" dirty="0">
                <a:solidFill>
                  <a:srgbClr val="0033CC"/>
                </a:solidFill>
                <a:latin typeface="Microsoft Sans Serif"/>
                <a:cs typeface="Microsoft Sans Serif"/>
              </a:rPr>
              <a:t>new</a:t>
            </a:r>
            <a:r>
              <a:rPr sz="1500" spc="15" dirty="0">
                <a:solidFill>
                  <a:srgbClr val="0033CC"/>
                </a:solidFill>
                <a:latin typeface="Microsoft Sans Serif"/>
                <a:cs typeface="Microsoft Sans Serif"/>
              </a:rPr>
              <a:t> </a:t>
            </a:r>
            <a:r>
              <a:rPr sz="1500" spc="-5" dirty="0">
                <a:latin typeface="Microsoft Sans Serif"/>
                <a:cs typeface="Microsoft Sans Serif"/>
              </a:rPr>
              <a:t>ServiceConnection</a:t>
            </a:r>
            <a:r>
              <a:rPr sz="1500" spc="-5" dirty="0">
                <a:solidFill>
                  <a:srgbClr val="666600"/>
                </a:solidFill>
                <a:latin typeface="Microsoft Sans Serif"/>
                <a:cs typeface="Microsoft Sans Serif"/>
              </a:rPr>
              <a:t>()</a:t>
            </a:r>
            <a:r>
              <a:rPr sz="1500" spc="20" dirty="0">
                <a:solidFill>
                  <a:srgbClr val="666600"/>
                </a:solidFill>
                <a:latin typeface="Microsoft Sans Serif"/>
                <a:cs typeface="Microsoft Sans Serif"/>
              </a:rPr>
              <a:t> </a:t>
            </a:r>
            <a:r>
              <a:rPr sz="1500" dirty="0">
                <a:solidFill>
                  <a:srgbClr val="666600"/>
                </a:solidFill>
                <a:latin typeface="Microsoft Sans Serif"/>
                <a:cs typeface="Microsoft Sans Serif"/>
              </a:rPr>
              <a:t>{</a:t>
            </a:r>
            <a:endParaRPr sz="1500">
              <a:latin typeface="Microsoft Sans Serif"/>
              <a:cs typeface="Microsoft Sans Serif"/>
            </a:endParaRPr>
          </a:p>
          <a:p>
            <a:pPr marL="326390">
              <a:lnSpc>
                <a:spcPct val="100000"/>
              </a:lnSpc>
            </a:pPr>
            <a:r>
              <a:rPr sz="1500" spc="-5" dirty="0">
                <a:solidFill>
                  <a:srgbClr val="0033CC"/>
                </a:solidFill>
                <a:latin typeface="Microsoft Sans Serif"/>
                <a:cs typeface="Microsoft Sans Serif"/>
              </a:rPr>
              <a:t>public</a:t>
            </a:r>
            <a:r>
              <a:rPr sz="1500" spc="5" dirty="0">
                <a:solidFill>
                  <a:srgbClr val="0033CC"/>
                </a:solidFill>
                <a:latin typeface="Microsoft Sans Serif"/>
                <a:cs typeface="Microsoft Sans Serif"/>
              </a:rPr>
              <a:t> </a:t>
            </a:r>
            <a:r>
              <a:rPr sz="1500" spc="-10" dirty="0">
                <a:solidFill>
                  <a:srgbClr val="FF0066"/>
                </a:solidFill>
                <a:latin typeface="Microsoft Sans Serif"/>
                <a:cs typeface="Microsoft Sans Serif"/>
              </a:rPr>
              <a:t>void</a:t>
            </a:r>
            <a:r>
              <a:rPr sz="1500" spc="40" dirty="0">
                <a:solidFill>
                  <a:srgbClr val="FF0066"/>
                </a:solidFill>
                <a:latin typeface="Microsoft Sans Serif"/>
                <a:cs typeface="Microsoft Sans Serif"/>
              </a:rPr>
              <a:t> </a:t>
            </a:r>
            <a:r>
              <a:rPr sz="1500" dirty="0">
                <a:latin typeface="Microsoft Sans Serif"/>
                <a:cs typeface="Microsoft Sans Serif"/>
              </a:rPr>
              <a:t>onServiceConnected</a:t>
            </a:r>
            <a:r>
              <a:rPr sz="1500" dirty="0">
                <a:solidFill>
                  <a:srgbClr val="666600"/>
                </a:solidFill>
                <a:latin typeface="Microsoft Sans Serif"/>
                <a:cs typeface="Microsoft Sans Serif"/>
              </a:rPr>
              <a:t>(</a:t>
            </a:r>
            <a:r>
              <a:rPr sz="1500" dirty="0">
                <a:solidFill>
                  <a:srgbClr val="FF0066"/>
                </a:solidFill>
                <a:latin typeface="Microsoft Sans Serif"/>
                <a:cs typeface="Microsoft Sans Serif"/>
              </a:rPr>
              <a:t>ComponentName </a:t>
            </a:r>
            <a:r>
              <a:rPr sz="1500" dirty="0">
                <a:latin typeface="Microsoft Sans Serif"/>
                <a:cs typeface="Microsoft Sans Serif"/>
              </a:rPr>
              <a:t>className,</a:t>
            </a:r>
            <a:r>
              <a:rPr sz="1500" spc="-15" dirty="0">
                <a:latin typeface="Microsoft Sans Serif"/>
                <a:cs typeface="Microsoft Sans Serif"/>
              </a:rPr>
              <a:t> </a:t>
            </a:r>
            <a:r>
              <a:rPr sz="1500" spc="-5" dirty="0">
                <a:solidFill>
                  <a:srgbClr val="FF0066"/>
                </a:solidFill>
                <a:latin typeface="Microsoft Sans Serif"/>
                <a:cs typeface="Microsoft Sans Serif"/>
              </a:rPr>
              <a:t>IBinder</a:t>
            </a:r>
            <a:r>
              <a:rPr sz="1500" spc="15" dirty="0">
                <a:solidFill>
                  <a:srgbClr val="FF0066"/>
                </a:solidFill>
                <a:latin typeface="Microsoft Sans Serif"/>
                <a:cs typeface="Microsoft Sans Serif"/>
              </a:rPr>
              <a:t> </a:t>
            </a:r>
            <a:r>
              <a:rPr sz="1500" spc="-5" dirty="0">
                <a:latin typeface="Microsoft Sans Serif"/>
                <a:cs typeface="Microsoft Sans Serif"/>
              </a:rPr>
              <a:t>service</a:t>
            </a:r>
            <a:r>
              <a:rPr sz="1500" spc="-5" dirty="0">
                <a:solidFill>
                  <a:srgbClr val="666600"/>
                </a:solidFill>
                <a:latin typeface="Microsoft Sans Serif"/>
                <a:cs typeface="Microsoft Sans Serif"/>
              </a:rPr>
              <a:t>)</a:t>
            </a:r>
            <a:r>
              <a:rPr sz="1500" dirty="0">
                <a:solidFill>
                  <a:srgbClr val="666600"/>
                </a:solidFill>
                <a:latin typeface="Microsoft Sans Serif"/>
                <a:cs typeface="Microsoft Sans Serif"/>
              </a:rPr>
              <a:t> {</a:t>
            </a:r>
            <a:endParaRPr sz="1500">
              <a:latin typeface="Microsoft Sans Serif"/>
              <a:cs typeface="Microsoft Sans Serif"/>
            </a:endParaRPr>
          </a:p>
          <a:p>
            <a:pPr marL="716915">
              <a:lnSpc>
                <a:spcPct val="100000"/>
              </a:lnSpc>
            </a:pPr>
            <a:r>
              <a:rPr sz="1500" dirty="0">
                <a:solidFill>
                  <a:srgbClr val="086700"/>
                </a:solidFill>
                <a:latin typeface="Microsoft Sans Serif"/>
                <a:cs typeface="Microsoft Sans Serif"/>
              </a:rPr>
              <a:t>// </a:t>
            </a:r>
            <a:r>
              <a:rPr sz="1500" spc="-5" dirty="0">
                <a:solidFill>
                  <a:srgbClr val="086700"/>
                </a:solidFill>
                <a:latin typeface="Microsoft Sans Serif"/>
                <a:cs typeface="Microsoft Sans Serif"/>
              </a:rPr>
              <a:t>Called</a:t>
            </a:r>
            <a:r>
              <a:rPr sz="1500" spc="20" dirty="0">
                <a:solidFill>
                  <a:srgbClr val="086700"/>
                </a:solidFill>
                <a:latin typeface="Microsoft Sans Serif"/>
                <a:cs typeface="Microsoft Sans Serif"/>
              </a:rPr>
              <a:t> </a:t>
            </a:r>
            <a:r>
              <a:rPr sz="1500" spc="-5" dirty="0">
                <a:solidFill>
                  <a:srgbClr val="086700"/>
                </a:solidFill>
                <a:latin typeface="Microsoft Sans Serif"/>
                <a:cs typeface="Microsoft Sans Serif"/>
              </a:rPr>
              <a:t>when</a:t>
            </a:r>
            <a:r>
              <a:rPr sz="1500" spc="20" dirty="0">
                <a:solidFill>
                  <a:srgbClr val="086700"/>
                </a:solidFill>
                <a:latin typeface="Microsoft Sans Serif"/>
                <a:cs typeface="Microsoft Sans Serif"/>
              </a:rPr>
              <a:t> </a:t>
            </a:r>
            <a:r>
              <a:rPr sz="1500" spc="-5" dirty="0">
                <a:solidFill>
                  <a:srgbClr val="086700"/>
                </a:solidFill>
                <a:latin typeface="Microsoft Sans Serif"/>
                <a:cs typeface="Microsoft Sans Serif"/>
              </a:rPr>
              <a:t>the</a:t>
            </a:r>
            <a:r>
              <a:rPr sz="1500" dirty="0">
                <a:solidFill>
                  <a:srgbClr val="086700"/>
                </a:solidFill>
                <a:latin typeface="Microsoft Sans Serif"/>
                <a:cs typeface="Microsoft Sans Serif"/>
              </a:rPr>
              <a:t> </a:t>
            </a:r>
            <a:r>
              <a:rPr sz="1500" spc="-5" dirty="0">
                <a:solidFill>
                  <a:srgbClr val="086700"/>
                </a:solidFill>
                <a:latin typeface="Microsoft Sans Serif"/>
                <a:cs typeface="Microsoft Sans Serif"/>
              </a:rPr>
              <a:t>connection</a:t>
            </a:r>
            <a:r>
              <a:rPr sz="1500" spc="-10" dirty="0">
                <a:solidFill>
                  <a:srgbClr val="086700"/>
                </a:solidFill>
                <a:latin typeface="Microsoft Sans Serif"/>
                <a:cs typeface="Microsoft Sans Serif"/>
              </a:rPr>
              <a:t> </a:t>
            </a:r>
            <a:r>
              <a:rPr sz="1500" spc="-5" dirty="0">
                <a:solidFill>
                  <a:srgbClr val="086700"/>
                </a:solidFill>
                <a:latin typeface="Microsoft Sans Serif"/>
                <a:cs typeface="Microsoft Sans Serif"/>
              </a:rPr>
              <a:t>is</a:t>
            </a:r>
            <a:r>
              <a:rPr sz="1500" spc="15" dirty="0">
                <a:solidFill>
                  <a:srgbClr val="086700"/>
                </a:solidFill>
                <a:latin typeface="Microsoft Sans Serif"/>
                <a:cs typeface="Microsoft Sans Serif"/>
              </a:rPr>
              <a:t> </a:t>
            </a:r>
            <a:r>
              <a:rPr sz="1500" spc="-5" dirty="0">
                <a:solidFill>
                  <a:srgbClr val="086700"/>
                </a:solidFill>
                <a:latin typeface="Microsoft Sans Serif"/>
                <a:cs typeface="Microsoft Sans Serif"/>
              </a:rPr>
              <a:t>made.</a:t>
            </a:r>
            <a:endParaRPr sz="1500">
              <a:latin typeface="Microsoft Sans Serif"/>
              <a:cs typeface="Microsoft Sans Serif"/>
            </a:endParaRPr>
          </a:p>
          <a:p>
            <a:pPr marL="716915">
              <a:lnSpc>
                <a:spcPct val="100000"/>
              </a:lnSpc>
            </a:pPr>
            <a:r>
              <a:rPr sz="1500" spc="-5" dirty="0">
                <a:latin typeface="Microsoft Sans Serif"/>
                <a:cs typeface="Microsoft Sans Serif"/>
              </a:rPr>
              <a:t>serviceBinder</a:t>
            </a:r>
            <a:r>
              <a:rPr sz="1500" spc="50" dirty="0">
                <a:latin typeface="Microsoft Sans Serif"/>
                <a:cs typeface="Microsoft Sans Serif"/>
              </a:rPr>
              <a:t> </a:t>
            </a:r>
            <a:r>
              <a:rPr sz="1500" dirty="0">
                <a:latin typeface="Microsoft Sans Serif"/>
                <a:cs typeface="Microsoft Sans Serif"/>
              </a:rPr>
              <a:t>=</a:t>
            </a:r>
            <a:r>
              <a:rPr sz="1500" spc="35" dirty="0">
                <a:latin typeface="Microsoft Sans Serif"/>
                <a:cs typeface="Microsoft Sans Serif"/>
              </a:rPr>
              <a:t> </a:t>
            </a:r>
            <a:r>
              <a:rPr sz="1500" spc="-5" dirty="0">
                <a:solidFill>
                  <a:srgbClr val="666600"/>
                </a:solidFill>
                <a:latin typeface="Microsoft Sans Serif"/>
                <a:cs typeface="Microsoft Sans Serif"/>
              </a:rPr>
              <a:t>((</a:t>
            </a:r>
            <a:r>
              <a:rPr sz="1500" spc="-5" dirty="0">
                <a:latin typeface="Microsoft Sans Serif"/>
                <a:cs typeface="Microsoft Sans Serif"/>
              </a:rPr>
              <a:t>MyService.MyBinder</a:t>
            </a:r>
            <a:r>
              <a:rPr sz="1500" spc="-5" dirty="0">
                <a:solidFill>
                  <a:srgbClr val="666600"/>
                </a:solidFill>
                <a:latin typeface="Microsoft Sans Serif"/>
                <a:cs typeface="Microsoft Sans Serif"/>
              </a:rPr>
              <a:t>)</a:t>
            </a:r>
            <a:r>
              <a:rPr sz="1500" spc="-5" dirty="0">
                <a:latin typeface="Microsoft Sans Serif"/>
                <a:cs typeface="Microsoft Sans Serif"/>
              </a:rPr>
              <a:t>service</a:t>
            </a:r>
            <a:r>
              <a:rPr sz="1500" spc="-5" dirty="0">
                <a:solidFill>
                  <a:srgbClr val="666600"/>
                </a:solidFill>
                <a:latin typeface="Microsoft Sans Serif"/>
                <a:cs typeface="Microsoft Sans Serif"/>
              </a:rPr>
              <a:t>)</a:t>
            </a:r>
            <a:r>
              <a:rPr sz="1500" spc="-5" dirty="0">
                <a:latin typeface="Microsoft Sans Serif"/>
                <a:cs typeface="Microsoft Sans Serif"/>
              </a:rPr>
              <a:t>.getService</a:t>
            </a:r>
            <a:r>
              <a:rPr sz="1500" spc="-5" dirty="0">
                <a:solidFill>
                  <a:srgbClr val="666600"/>
                </a:solidFill>
                <a:latin typeface="Microsoft Sans Serif"/>
                <a:cs typeface="Microsoft Sans Serif"/>
              </a:rPr>
              <a:t>()</a:t>
            </a:r>
            <a:r>
              <a:rPr sz="1500" spc="-5" dirty="0">
                <a:latin typeface="Microsoft Sans Serif"/>
                <a:cs typeface="Microsoft Sans Serif"/>
              </a:rPr>
              <a:t>;</a:t>
            </a:r>
            <a:endParaRPr sz="1500">
              <a:latin typeface="Microsoft Sans Serif"/>
              <a:cs typeface="Microsoft Sans Serif"/>
            </a:endParaRPr>
          </a:p>
          <a:p>
            <a:pPr marL="326390">
              <a:lnSpc>
                <a:spcPct val="100000"/>
              </a:lnSpc>
            </a:pPr>
            <a:r>
              <a:rPr sz="1500" dirty="0">
                <a:solidFill>
                  <a:srgbClr val="666600"/>
                </a:solidFill>
                <a:latin typeface="Microsoft Sans Serif"/>
                <a:cs typeface="Microsoft Sans Serif"/>
              </a:rPr>
              <a:t>}</a:t>
            </a:r>
            <a:endParaRPr sz="1500">
              <a:latin typeface="Microsoft Sans Serif"/>
              <a:cs typeface="Microsoft Sans Serif"/>
            </a:endParaRPr>
          </a:p>
          <a:p>
            <a:pPr>
              <a:lnSpc>
                <a:spcPct val="100000"/>
              </a:lnSpc>
              <a:spcBef>
                <a:spcPts val="45"/>
              </a:spcBef>
            </a:pPr>
            <a:endParaRPr sz="1550">
              <a:latin typeface="Microsoft Sans Serif"/>
              <a:cs typeface="Microsoft Sans Serif"/>
            </a:endParaRPr>
          </a:p>
          <a:p>
            <a:pPr marL="326390">
              <a:lnSpc>
                <a:spcPct val="100000"/>
              </a:lnSpc>
            </a:pPr>
            <a:r>
              <a:rPr sz="1500" spc="-5" dirty="0">
                <a:solidFill>
                  <a:srgbClr val="0033CC"/>
                </a:solidFill>
                <a:latin typeface="Microsoft Sans Serif"/>
                <a:cs typeface="Microsoft Sans Serif"/>
              </a:rPr>
              <a:t>public</a:t>
            </a:r>
            <a:r>
              <a:rPr sz="1500" spc="25" dirty="0">
                <a:solidFill>
                  <a:srgbClr val="0033CC"/>
                </a:solidFill>
                <a:latin typeface="Microsoft Sans Serif"/>
                <a:cs typeface="Microsoft Sans Serif"/>
              </a:rPr>
              <a:t> </a:t>
            </a:r>
            <a:r>
              <a:rPr sz="1500" spc="-10" dirty="0">
                <a:solidFill>
                  <a:srgbClr val="FF0066"/>
                </a:solidFill>
                <a:latin typeface="Microsoft Sans Serif"/>
                <a:cs typeface="Microsoft Sans Serif"/>
              </a:rPr>
              <a:t>void</a:t>
            </a:r>
            <a:r>
              <a:rPr sz="1500" spc="60" dirty="0">
                <a:solidFill>
                  <a:srgbClr val="FF0066"/>
                </a:solidFill>
                <a:latin typeface="Microsoft Sans Serif"/>
                <a:cs typeface="Microsoft Sans Serif"/>
              </a:rPr>
              <a:t> </a:t>
            </a:r>
            <a:r>
              <a:rPr sz="1500" spc="-5" dirty="0">
                <a:latin typeface="Microsoft Sans Serif"/>
                <a:cs typeface="Microsoft Sans Serif"/>
              </a:rPr>
              <a:t>onServiceDisconnected</a:t>
            </a:r>
            <a:r>
              <a:rPr sz="1500" spc="-5" dirty="0">
                <a:solidFill>
                  <a:srgbClr val="666600"/>
                </a:solidFill>
                <a:latin typeface="Microsoft Sans Serif"/>
                <a:cs typeface="Microsoft Sans Serif"/>
              </a:rPr>
              <a:t>(</a:t>
            </a:r>
            <a:r>
              <a:rPr sz="1500" spc="-5" dirty="0">
                <a:solidFill>
                  <a:srgbClr val="FF0066"/>
                </a:solidFill>
                <a:latin typeface="Microsoft Sans Serif"/>
                <a:cs typeface="Microsoft Sans Serif"/>
              </a:rPr>
              <a:t>ComponentName</a:t>
            </a:r>
            <a:r>
              <a:rPr sz="1500" spc="15" dirty="0">
                <a:solidFill>
                  <a:srgbClr val="FF0066"/>
                </a:solidFill>
                <a:latin typeface="Microsoft Sans Serif"/>
                <a:cs typeface="Microsoft Sans Serif"/>
              </a:rPr>
              <a:t> </a:t>
            </a:r>
            <a:r>
              <a:rPr sz="1500" dirty="0">
                <a:latin typeface="Microsoft Sans Serif"/>
                <a:cs typeface="Microsoft Sans Serif"/>
              </a:rPr>
              <a:t>className</a:t>
            </a:r>
            <a:r>
              <a:rPr sz="1500" dirty="0">
                <a:solidFill>
                  <a:srgbClr val="666600"/>
                </a:solidFill>
                <a:latin typeface="Microsoft Sans Serif"/>
                <a:cs typeface="Microsoft Sans Serif"/>
              </a:rPr>
              <a:t>)</a:t>
            </a:r>
            <a:r>
              <a:rPr sz="1500" spc="15" dirty="0">
                <a:solidFill>
                  <a:srgbClr val="666600"/>
                </a:solidFill>
                <a:latin typeface="Microsoft Sans Serif"/>
                <a:cs typeface="Microsoft Sans Serif"/>
              </a:rPr>
              <a:t> </a:t>
            </a:r>
            <a:r>
              <a:rPr sz="1500" dirty="0">
                <a:solidFill>
                  <a:srgbClr val="666600"/>
                </a:solidFill>
                <a:latin typeface="Microsoft Sans Serif"/>
                <a:cs typeface="Microsoft Sans Serif"/>
              </a:rPr>
              <a:t>{</a:t>
            </a:r>
            <a:endParaRPr sz="1500">
              <a:latin typeface="Microsoft Sans Serif"/>
              <a:cs typeface="Microsoft Sans Serif"/>
            </a:endParaRPr>
          </a:p>
          <a:p>
            <a:pPr marL="716915" marR="1718310">
              <a:lnSpc>
                <a:spcPct val="100000"/>
              </a:lnSpc>
            </a:pPr>
            <a:r>
              <a:rPr sz="1500" dirty="0">
                <a:solidFill>
                  <a:srgbClr val="086700"/>
                </a:solidFill>
                <a:latin typeface="Microsoft Sans Serif"/>
                <a:cs typeface="Microsoft Sans Serif"/>
              </a:rPr>
              <a:t>//</a:t>
            </a:r>
            <a:r>
              <a:rPr sz="1500" spc="-5" dirty="0">
                <a:solidFill>
                  <a:srgbClr val="086700"/>
                </a:solidFill>
                <a:latin typeface="Microsoft Sans Serif"/>
                <a:cs typeface="Microsoft Sans Serif"/>
              </a:rPr>
              <a:t> Received</a:t>
            </a:r>
            <a:r>
              <a:rPr sz="1500" spc="20" dirty="0">
                <a:solidFill>
                  <a:srgbClr val="086700"/>
                </a:solidFill>
                <a:latin typeface="Microsoft Sans Serif"/>
                <a:cs typeface="Microsoft Sans Serif"/>
              </a:rPr>
              <a:t> </a:t>
            </a:r>
            <a:r>
              <a:rPr sz="1500" spc="-5" dirty="0">
                <a:solidFill>
                  <a:srgbClr val="086700"/>
                </a:solidFill>
                <a:latin typeface="Microsoft Sans Serif"/>
                <a:cs typeface="Microsoft Sans Serif"/>
              </a:rPr>
              <a:t>when</a:t>
            </a:r>
            <a:r>
              <a:rPr sz="1500" spc="30" dirty="0">
                <a:solidFill>
                  <a:srgbClr val="086700"/>
                </a:solidFill>
                <a:latin typeface="Microsoft Sans Serif"/>
                <a:cs typeface="Microsoft Sans Serif"/>
              </a:rPr>
              <a:t> </a:t>
            </a:r>
            <a:r>
              <a:rPr sz="1500" dirty="0">
                <a:solidFill>
                  <a:srgbClr val="086700"/>
                </a:solidFill>
                <a:latin typeface="Microsoft Sans Serif"/>
                <a:cs typeface="Microsoft Sans Serif"/>
              </a:rPr>
              <a:t>the </a:t>
            </a:r>
            <a:r>
              <a:rPr sz="1500" spc="-5" dirty="0">
                <a:solidFill>
                  <a:srgbClr val="086700"/>
                </a:solidFill>
                <a:latin typeface="Microsoft Sans Serif"/>
                <a:cs typeface="Microsoft Sans Serif"/>
              </a:rPr>
              <a:t>service</a:t>
            </a:r>
            <a:r>
              <a:rPr sz="1500" spc="5" dirty="0">
                <a:solidFill>
                  <a:srgbClr val="086700"/>
                </a:solidFill>
                <a:latin typeface="Microsoft Sans Serif"/>
                <a:cs typeface="Microsoft Sans Serif"/>
              </a:rPr>
              <a:t> </a:t>
            </a:r>
            <a:r>
              <a:rPr sz="1500" spc="-5" dirty="0">
                <a:solidFill>
                  <a:srgbClr val="086700"/>
                </a:solidFill>
                <a:latin typeface="Microsoft Sans Serif"/>
                <a:cs typeface="Microsoft Sans Serif"/>
              </a:rPr>
              <a:t>unexpectedly</a:t>
            </a:r>
            <a:r>
              <a:rPr sz="1500" dirty="0">
                <a:solidFill>
                  <a:srgbClr val="086700"/>
                </a:solidFill>
                <a:latin typeface="Microsoft Sans Serif"/>
                <a:cs typeface="Microsoft Sans Serif"/>
              </a:rPr>
              <a:t> disconnects. </a:t>
            </a:r>
            <a:r>
              <a:rPr sz="1500" spc="-385" dirty="0">
                <a:solidFill>
                  <a:srgbClr val="086700"/>
                </a:solidFill>
                <a:latin typeface="Microsoft Sans Serif"/>
                <a:cs typeface="Microsoft Sans Serif"/>
              </a:rPr>
              <a:t> </a:t>
            </a:r>
            <a:r>
              <a:rPr sz="1500" spc="-5" dirty="0">
                <a:latin typeface="Microsoft Sans Serif"/>
                <a:cs typeface="Microsoft Sans Serif"/>
              </a:rPr>
              <a:t>serviceBinder</a:t>
            </a:r>
            <a:r>
              <a:rPr sz="1500" spc="15" dirty="0">
                <a:latin typeface="Microsoft Sans Serif"/>
                <a:cs typeface="Microsoft Sans Serif"/>
              </a:rPr>
              <a:t> </a:t>
            </a:r>
            <a:r>
              <a:rPr sz="1500" dirty="0">
                <a:latin typeface="Microsoft Sans Serif"/>
                <a:cs typeface="Microsoft Sans Serif"/>
              </a:rPr>
              <a:t>=</a:t>
            </a:r>
            <a:r>
              <a:rPr sz="1500" spc="5" dirty="0">
                <a:latin typeface="Microsoft Sans Serif"/>
                <a:cs typeface="Microsoft Sans Serif"/>
              </a:rPr>
              <a:t> </a:t>
            </a:r>
            <a:r>
              <a:rPr sz="1500" spc="-5" dirty="0">
                <a:solidFill>
                  <a:srgbClr val="FF0066"/>
                </a:solidFill>
                <a:latin typeface="Microsoft Sans Serif"/>
                <a:cs typeface="Microsoft Sans Serif"/>
              </a:rPr>
              <a:t>null</a:t>
            </a:r>
            <a:r>
              <a:rPr sz="1500" spc="-5" dirty="0">
                <a:latin typeface="Microsoft Sans Serif"/>
                <a:cs typeface="Microsoft Sans Serif"/>
              </a:rPr>
              <a:t>;</a:t>
            </a:r>
            <a:endParaRPr sz="1500">
              <a:latin typeface="Microsoft Sans Serif"/>
              <a:cs typeface="Microsoft Sans Serif"/>
            </a:endParaRPr>
          </a:p>
          <a:p>
            <a:pPr marL="326390">
              <a:lnSpc>
                <a:spcPct val="100000"/>
              </a:lnSpc>
              <a:spcBef>
                <a:spcPts val="5"/>
              </a:spcBef>
            </a:pPr>
            <a:r>
              <a:rPr sz="1500" dirty="0">
                <a:solidFill>
                  <a:srgbClr val="666600"/>
                </a:solidFill>
                <a:latin typeface="Microsoft Sans Serif"/>
                <a:cs typeface="Microsoft Sans Serif"/>
              </a:rPr>
              <a:t>}</a:t>
            </a:r>
            <a:endParaRPr sz="1500">
              <a:latin typeface="Microsoft Sans Serif"/>
              <a:cs typeface="Microsoft Sans Serif"/>
            </a:endParaRPr>
          </a:p>
          <a:p>
            <a:pPr marL="64135">
              <a:lnSpc>
                <a:spcPct val="100000"/>
              </a:lnSpc>
            </a:pPr>
            <a:r>
              <a:rPr sz="1500" dirty="0">
                <a:solidFill>
                  <a:srgbClr val="666600"/>
                </a:solidFill>
                <a:latin typeface="Microsoft Sans Serif"/>
                <a:cs typeface="Microsoft Sans Serif"/>
              </a:rPr>
              <a:t>}</a:t>
            </a:r>
            <a:r>
              <a:rPr sz="1500" dirty="0">
                <a:latin typeface="Microsoft Sans Serif"/>
                <a:cs typeface="Microsoft Sans Serif"/>
              </a:rPr>
              <a:t>;</a:t>
            </a:r>
            <a:endParaRPr sz="1500">
              <a:latin typeface="Microsoft Sans Serif"/>
              <a:cs typeface="Microsoft Sans Serif"/>
            </a:endParaRPr>
          </a:p>
          <a:p>
            <a:pPr>
              <a:lnSpc>
                <a:spcPct val="100000"/>
              </a:lnSpc>
              <a:spcBef>
                <a:spcPts val="45"/>
              </a:spcBef>
            </a:pPr>
            <a:endParaRPr sz="1550">
              <a:latin typeface="Microsoft Sans Serif"/>
              <a:cs typeface="Microsoft Sans Serif"/>
            </a:endParaRPr>
          </a:p>
          <a:p>
            <a:pPr marL="12700">
              <a:lnSpc>
                <a:spcPct val="100000"/>
              </a:lnSpc>
            </a:pPr>
            <a:r>
              <a:rPr sz="1500" spc="-5" dirty="0">
                <a:latin typeface="Microsoft Sans Serif"/>
                <a:cs typeface="Microsoft Sans Serif"/>
              </a:rPr>
              <a:t>@Override</a:t>
            </a:r>
            <a:endParaRPr sz="1500">
              <a:latin typeface="Microsoft Sans Serif"/>
              <a:cs typeface="Microsoft Sans Serif"/>
            </a:endParaRPr>
          </a:p>
          <a:p>
            <a:pPr marL="377825" marR="4042410" indent="-314325">
              <a:lnSpc>
                <a:spcPct val="100000"/>
              </a:lnSpc>
            </a:pPr>
            <a:r>
              <a:rPr sz="1500" spc="-5" dirty="0">
                <a:solidFill>
                  <a:srgbClr val="0033CC"/>
                </a:solidFill>
                <a:latin typeface="Microsoft Sans Serif"/>
                <a:cs typeface="Microsoft Sans Serif"/>
              </a:rPr>
              <a:t>public </a:t>
            </a:r>
            <a:r>
              <a:rPr sz="1500" spc="-10" dirty="0">
                <a:solidFill>
                  <a:srgbClr val="FF0066"/>
                </a:solidFill>
                <a:latin typeface="Microsoft Sans Serif"/>
                <a:cs typeface="Microsoft Sans Serif"/>
              </a:rPr>
              <a:t>void </a:t>
            </a:r>
            <a:r>
              <a:rPr sz="1500" dirty="0">
                <a:latin typeface="Microsoft Sans Serif"/>
                <a:cs typeface="Microsoft Sans Serif"/>
              </a:rPr>
              <a:t>onCreate</a:t>
            </a:r>
            <a:r>
              <a:rPr sz="1500" dirty="0">
                <a:solidFill>
                  <a:srgbClr val="666600"/>
                </a:solidFill>
                <a:latin typeface="Microsoft Sans Serif"/>
                <a:cs typeface="Microsoft Sans Serif"/>
              </a:rPr>
              <a:t>(</a:t>
            </a:r>
            <a:r>
              <a:rPr sz="1500" dirty="0">
                <a:latin typeface="Microsoft Sans Serif"/>
                <a:cs typeface="Microsoft Sans Serif"/>
              </a:rPr>
              <a:t>Bundle icicle</a:t>
            </a:r>
            <a:r>
              <a:rPr sz="1500" dirty="0">
                <a:solidFill>
                  <a:srgbClr val="666600"/>
                </a:solidFill>
                <a:latin typeface="Microsoft Sans Serif"/>
                <a:cs typeface="Microsoft Sans Serif"/>
              </a:rPr>
              <a:t>) { </a:t>
            </a:r>
            <a:r>
              <a:rPr sz="1500" spc="-385" dirty="0">
                <a:solidFill>
                  <a:srgbClr val="666600"/>
                </a:solidFill>
                <a:latin typeface="Microsoft Sans Serif"/>
                <a:cs typeface="Microsoft Sans Serif"/>
              </a:rPr>
              <a:t> </a:t>
            </a:r>
            <a:r>
              <a:rPr sz="1500" spc="-5" dirty="0">
                <a:solidFill>
                  <a:srgbClr val="0033CC"/>
                </a:solidFill>
                <a:latin typeface="Microsoft Sans Serif"/>
                <a:cs typeface="Microsoft Sans Serif"/>
              </a:rPr>
              <a:t>super</a:t>
            </a:r>
            <a:r>
              <a:rPr sz="1500" spc="-5" dirty="0">
                <a:latin typeface="Microsoft Sans Serif"/>
                <a:cs typeface="Microsoft Sans Serif"/>
              </a:rPr>
              <a:t>.onCreate</a:t>
            </a:r>
            <a:r>
              <a:rPr sz="1500" spc="-5" dirty="0">
                <a:solidFill>
                  <a:srgbClr val="666600"/>
                </a:solidFill>
                <a:latin typeface="Microsoft Sans Serif"/>
                <a:cs typeface="Microsoft Sans Serif"/>
              </a:rPr>
              <a:t>(</a:t>
            </a:r>
            <a:r>
              <a:rPr sz="1500" spc="-5" dirty="0">
                <a:latin typeface="Microsoft Sans Serif"/>
                <a:cs typeface="Microsoft Sans Serif"/>
              </a:rPr>
              <a:t>icicle</a:t>
            </a:r>
            <a:r>
              <a:rPr sz="1500" spc="-5" dirty="0">
                <a:solidFill>
                  <a:srgbClr val="666600"/>
                </a:solidFill>
                <a:latin typeface="Microsoft Sans Serif"/>
                <a:cs typeface="Microsoft Sans Serif"/>
              </a:rPr>
              <a:t>)</a:t>
            </a:r>
            <a:r>
              <a:rPr sz="1500" spc="-5" dirty="0">
                <a:latin typeface="Microsoft Sans Serif"/>
                <a:cs typeface="Microsoft Sans Serif"/>
              </a:rPr>
              <a:t>;</a:t>
            </a:r>
            <a:endParaRPr sz="1500">
              <a:latin typeface="Microsoft Sans Serif"/>
              <a:cs typeface="Microsoft Sans Serif"/>
            </a:endParaRPr>
          </a:p>
          <a:p>
            <a:pPr>
              <a:lnSpc>
                <a:spcPct val="100000"/>
              </a:lnSpc>
              <a:spcBef>
                <a:spcPts val="45"/>
              </a:spcBef>
            </a:pPr>
            <a:endParaRPr sz="1550">
              <a:latin typeface="Microsoft Sans Serif"/>
              <a:cs typeface="Microsoft Sans Serif"/>
            </a:endParaRPr>
          </a:p>
          <a:p>
            <a:pPr marL="377825">
              <a:lnSpc>
                <a:spcPct val="100000"/>
              </a:lnSpc>
              <a:spcBef>
                <a:spcPts val="5"/>
              </a:spcBef>
            </a:pPr>
            <a:r>
              <a:rPr sz="1500" dirty="0">
                <a:solidFill>
                  <a:srgbClr val="086700"/>
                </a:solidFill>
                <a:latin typeface="Microsoft Sans Serif"/>
                <a:cs typeface="Microsoft Sans Serif"/>
              </a:rPr>
              <a:t>//</a:t>
            </a:r>
            <a:r>
              <a:rPr sz="1500" spc="-20" dirty="0">
                <a:solidFill>
                  <a:srgbClr val="086700"/>
                </a:solidFill>
                <a:latin typeface="Microsoft Sans Serif"/>
                <a:cs typeface="Microsoft Sans Serif"/>
              </a:rPr>
              <a:t> </a:t>
            </a:r>
            <a:r>
              <a:rPr sz="1500" spc="-5" dirty="0">
                <a:solidFill>
                  <a:srgbClr val="086700"/>
                </a:solidFill>
                <a:latin typeface="Microsoft Sans Serif"/>
                <a:cs typeface="Microsoft Sans Serif"/>
              </a:rPr>
              <a:t>Bind</a:t>
            </a:r>
            <a:r>
              <a:rPr sz="1500" spc="10" dirty="0">
                <a:solidFill>
                  <a:srgbClr val="086700"/>
                </a:solidFill>
                <a:latin typeface="Microsoft Sans Serif"/>
                <a:cs typeface="Microsoft Sans Serif"/>
              </a:rPr>
              <a:t> </a:t>
            </a:r>
            <a:r>
              <a:rPr sz="1500" dirty="0">
                <a:solidFill>
                  <a:srgbClr val="086700"/>
                </a:solidFill>
                <a:latin typeface="Microsoft Sans Serif"/>
                <a:cs typeface="Microsoft Sans Serif"/>
              </a:rPr>
              <a:t>to</a:t>
            </a:r>
            <a:r>
              <a:rPr sz="1500" spc="-10" dirty="0">
                <a:solidFill>
                  <a:srgbClr val="086700"/>
                </a:solidFill>
                <a:latin typeface="Microsoft Sans Serif"/>
                <a:cs typeface="Microsoft Sans Serif"/>
              </a:rPr>
              <a:t> </a:t>
            </a:r>
            <a:r>
              <a:rPr sz="1500" dirty="0">
                <a:solidFill>
                  <a:srgbClr val="086700"/>
                </a:solidFill>
                <a:latin typeface="Microsoft Sans Serif"/>
                <a:cs typeface="Microsoft Sans Serif"/>
              </a:rPr>
              <a:t>the </a:t>
            </a:r>
            <a:r>
              <a:rPr sz="1500" spc="-5" dirty="0">
                <a:solidFill>
                  <a:srgbClr val="086700"/>
                </a:solidFill>
                <a:latin typeface="Microsoft Sans Serif"/>
                <a:cs typeface="Microsoft Sans Serif"/>
              </a:rPr>
              <a:t>service</a:t>
            </a:r>
            <a:endParaRPr sz="1500">
              <a:latin typeface="Microsoft Sans Serif"/>
              <a:cs typeface="Microsoft Sans Serif"/>
            </a:endParaRPr>
          </a:p>
          <a:p>
            <a:pPr marL="377825" marR="774700">
              <a:lnSpc>
                <a:spcPct val="100000"/>
              </a:lnSpc>
            </a:pPr>
            <a:r>
              <a:rPr sz="1500" dirty="0">
                <a:latin typeface="Microsoft Sans Serif"/>
                <a:cs typeface="Microsoft Sans Serif"/>
              </a:rPr>
              <a:t>Intent</a:t>
            </a:r>
            <a:r>
              <a:rPr sz="1500" spc="-5" dirty="0">
                <a:latin typeface="Microsoft Sans Serif"/>
                <a:cs typeface="Microsoft Sans Serif"/>
              </a:rPr>
              <a:t> </a:t>
            </a:r>
            <a:r>
              <a:rPr sz="1500" dirty="0">
                <a:latin typeface="Microsoft Sans Serif"/>
                <a:cs typeface="Microsoft Sans Serif"/>
              </a:rPr>
              <a:t>bindIntent</a:t>
            </a:r>
            <a:r>
              <a:rPr sz="1500" spc="-15" dirty="0">
                <a:latin typeface="Microsoft Sans Serif"/>
                <a:cs typeface="Microsoft Sans Serif"/>
              </a:rPr>
              <a:t> </a:t>
            </a:r>
            <a:r>
              <a:rPr sz="1500" dirty="0">
                <a:latin typeface="Microsoft Sans Serif"/>
                <a:cs typeface="Microsoft Sans Serif"/>
              </a:rPr>
              <a:t>=</a:t>
            </a:r>
            <a:r>
              <a:rPr sz="1500" spc="25" dirty="0">
                <a:latin typeface="Microsoft Sans Serif"/>
                <a:cs typeface="Microsoft Sans Serif"/>
              </a:rPr>
              <a:t> </a:t>
            </a:r>
            <a:r>
              <a:rPr sz="1500" dirty="0">
                <a:solidFill>
                  <a:srgbClr val="0033CC"/>
                </a:solidFill>
                <a:latin typeface="Microsoft Sans Serif"/>
                <a:cs typeface="Microsoft Sans Serif"/>
              </a:rPr>
              <a:t>new</a:t>
            </a:r>
            <a:r>
              <a:rPr sz="1500" spc="5" dirty="0">
                <a:solidFill>
                  <a:srgbClr val="0033CC"/>
                </a:solidFill>
                <a:latin typeface="Microsoft Sans Serif"/>
                <a:cs typeface="Microsoft Sans Serif"/>
              </a:rPr>
              <a:t> </a:t>
            </a:r>
            <a:r>
              <a:rPr sz="1500" spc="-10" dirty="0">
                <a:latin typeface="Microsoft Sans Serif"/>
                <a:cs typeface="Microsoft Sans Serif"/>
              </a:rPr>
              <a:t>Intent</a:t>
            </a:r>
            <a:r>
              <a:rPr sz="1500" spc="-10" dirty="0">
                <a:solidFill>
                  <a:srgbClr val="666600"/>
                </a:solidFill>
                <a:latin typeface="Microsoft Sans Serif"/>
                <a:cs typeface="Microsoft Sans Serif"/>
              </a:rPr>
              <a:t>(</a:t>
            </a:r>
            <a:r>
              <a:rPr sz="1500" spc="-10" dirty="0">
                <a:latin typeface="Microsoft Sans Serif"/>
                <a:cs typeface="Microsoft Sans Serif"/>
              </a:rPr>
              <a:t>MyActivity.this,</a:t>
            </a:r>
            <a:r>
              <a:rPr sz="1500" spc="5" dirty="0">
                <a:latin typeface="Microsoft Sans Serif"/>
                <a:cs typeface="Microsoft Sans Serif"/>
              </a:rPr>
              <a:t> </a:t>
            </a:r>
            <a:r>
              <a:rPr sz="1500" spc="-5" dirty="0">
                <a:latin typeface="Microsoft Sans Serif"/>
                <a:cs typeface="Microsoft Sans Serif"/>
              </a:rPr>
              <a:t>MyService.class</a:t>
            </a:r>
            <a:r>
              <a:rPr sz="1500" spc="-5" dirty="0">
                <a:solidFill>
                  <a:srgbClr val="666600"/>
                </a:solidFill>
                <a:latin typeface="Microsoft Sans Serif"/>
                <a:cs typeface="Microsoft Sans Serif"/>
              </a:rPr>
              <a:t>)</a:t>
            </a:r>
            <a:r>
              <a:rPr sz="1500" spc="-5" dirty="0">
                <a:latin typeface="Microsoft Sans Serif"/>
                <a:cs typeface="Microsoft Sans Serif"/>
              </a:rPr>
              <a:t>; </a:t>
            </a:r>
            <a:r>
              <a:rPr sz="1500" dirty="0">
                <a:latin typeface="Microsoft Sans Serif"/>
                <a:cs typeface="Microsoft Sans Serif"/>
              </a:rPr>
              <a:t> bindService</a:t>
            </a:r>
            <a:r>
              <a:rPr sz="1500" dirty="0">
                <a:solidFill>
                  <a:srgbClr val="666600"/>
                </a:solidFill>
                <a:latin typeface="Microsoft Sans Serif"/>
                <a:cs typeface="Microsoft Sans Serif"/>
              </a:rPr>
              <a:t>(</a:t>
            </a:r>
            <a:r>
              <a:rPr sz="1500" dirty="0">
                <a:latin typeface="Microsoft Sans Serif"/>
                <a:cs typeface="Microsoft Sans Serif"/>
              </a:rPr>
              <a:t>bindIntent,</a:t>
            </a:r>
            <a:r>
              <a:rPr sz="1500" spc="-30" dirty="0">
                <a:latin typeface="Microsoft Sans Serif"/>
                <a:cs typeface="Microsoft Sans Serif"/>
              </a:rPr>
              <a:t> </a:t>
            </a:r>
            <a:r>
              <a:rPr sz="1500" dirty="0">
                <a:latin typeface="Microsoft Sans Serif"/>
                <a:cs typeface="Microsoft Sans Serif"/>
              </a:rPr>
              <a:t>mConnection,</a:t>
            </a:r>
            <a:r>
              <a:rPr sz="1500" spc="-20" dirty="0">
                <a:latin typeface="Microsoft Sans Serif"/>
                <a:cs typeface="Microsoft Sans Serif"/>
              </a:rPr>
              <a:t> </a:t>
            </a:r>
            <a:r>
              <a:rPr sz="1500" spc="-10" dirty="0">
                <a:solidFill>
                  <a:srgbClr val="0033CC"/>
                </a:solidFill>
                <a:latin typeface="Microsoft Sans Serif"/>
                <a:cs typeface="Microsoft Sans Serif"/>
              </a:rPr>
              <a:t>Context</a:t>
            </a:r>
            <a:r>
              <a:rPr sz="1500" spc="-10" dirty="0">
                <a:latin typeface="Microsoft Sans Serif"/>
                <a:cs typeface="Microsoft Sans Serif"/>
              </a:rPr>
              <a:t>.BIND_AUTO_CREATE</a:t>
            </a:r>
            <a:r>
              <a:rPr sz="1500" spc="-10" dirty="0">
                <a:solidFill>
                  <a:srgbClr val="666600"/>
                </a:solidFill>
                <a:latin typeface="Microsoft Sans Serif"/>
                <a:cs typeface="Microsoft Sans Serif"/>
              </a:rPr>
              <a:t>)</a:t>
            </a:r>
            <a:r>
              <a:rPr sz="1500" spc="-10" dirty="0">
                <a:latin typeface="Microsoft Sans Serif"/>
                <a:cs typeface="Microsoft Sans Serif"/>
              </a:rPr>
              <a:t>;</a:t>
            </a:r>
            <a:endParaRPr sz="1500">
              <a:latin typeface="Microsoft Sans Serif"/>
              <a:cs typeface="Microsoft Sans Serif"/>
            </a:endParaRPr>
          </a:p>
          <a:p>
            <a:pPr marL="64135">
              <a:lnSpc>
                <a:spcPct val="100000"/>
              </a:lnSpc>
            </a:pPr>
            <a:r>
              <a:rPr sz="1500" dirty="0">
                <a:solidFill>
                  <a:srgbClr val="666600"/>
                </a:solidFill>
                <a:latin typeface="Microsoft Sans Serif"/>
                <a:cs typeface="Microsoft Sans Serif"/>
              </a:rPr>
              <a:t>}</a:t>
            </a:r>
            <a:endParaRPr sz="1500">
              <a:latin typeface="Microsoft Sans Serif"/>
              <a:cs typeface="Microsoft Sans Serif"/>
            </a:endParaRPr>
          </a:p>
        </p:txBody>
      </p:sp>
      <p:sp>
        <p:nvSpPr>
          <p:cNvPr id="5" name="Slide Number Placeholder 4"/>
          <p:cNvSpPr>
            <a:spLocks noGrp="1"/>
          </p:cNvSpPr>
          <p:nvPr>
            <p:ph type="sldNum" sz="quarter" idx="12"/>
          </p:nvPr>
        </p:nvSpPr>
        <p:spPr/>
        <p:txBody>
          <a:bodyPr/>
          <a:lstStyle/>
          <a:p>
            <a:fld id="{5D1521BE-31EE-4AC9-ADDD-C715BAA25349}"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71472" y="1357298"/>
            <a:ext cx="7929618" cy="444352"/>
          </a:xfrm>
          <a:prstGeom prst="rect">
            <a:avLst/>
          </a:prstGeom>
        </p:spPr>
        <p:txBody>
          <a:bodyPr vert="horz" wrap="square" lIns="0" tIns="13335" rIns="0" bIns="0" rtlCol="0">
            <a:spAutoFit/>
          </a:bodyPr>
          <a:lstStyle/>
          <a:p>
            <a:pPr marL="12700">
              <a:lnSpc>
                <a:spcPct val="100000"/>
              </a:lnSpc>
              <a:spcBef>
                <a:spcPts val="105"/>
              </a:spcBef>
            </a:pPr>
            <a:r>
              <a:rPr lang="en-US" sz="2800" b="1" dirty="0" smtClean="0"/>
              <a:t>Communication between Service and Activity</a:t>
            </a:r>
            <a:endParaRPr sz="2800" b="1" dirty="0"/>
          </a:p>
        </p:txBody>
      </p:sp>
      <p:sp>
        <p:nvSpPr>
          <p:cNvPr id="7" name="Slide Number Placeholder 6"/>
          <p:cNvSpPr>
            <a:spLocks noGrp="1"/>
          </p:cNvSpPr>
          <p:nvPr>
            <p:ph type="sldNum" sz="quarter" idx="12"/>
          </p:nvPr>
        </p:nvSpPr>
        <p:spPr/>
        <p:txBody>
          <a:bodyPr/>
          <a:lstStyle/>
          <a:p>
            <a:fld id="{5D1521BE-31EE-4AC9-ADDD-C715BAA25349}" type="slidenum">
              <a:rPr lang="en-US" smtClean="0"/>
              <a:pPr/>
              <a:t>25</a:t>
            </a:fld>
            <a:endParaRPr lang="en-US"/>
          </a:p>
        </p:txBody>
      </p:sp>
    </p:spTree>
    <p:extLst>
      <p:ext uri="{BB962C8B-B14F-4D97-AF65-F5344CB8AC3E}">
        <p14:creationId xmlns="" xmlns:p14="http://schemas.microsoft.com/office/powerpoint/2010/main" val="1709015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700" y="1113281"/>
            <a:ext cx="8153400" cy="3043555"/>
          </a:xfrm>
          <a:prstGeom prst="rect">
            <a:avLst/>
          </a:prstGeom>
        </p:spPr>
        <p:txBody>
          <a:bodyPr vert="horz" wrap="square" lIns="0" tIns="149860" rIns="0" bIns="0" rtlCol="0">
            <a:spAutoFit/>
          </a:bodyPr>
          <a:lstStyle/>
          <a:p>
            <a:pPr marL="355600" indent="-342900">
              <a:lnSpc>
                <a:spcPct val="100000"/>
              </a:lnSpc>
              <a:spcBef>
                <a:spcPts val="1180"/>
              </a:spcBef>
              <a:buAutoNum type="arabicPeriod"/>
              <a:tabLst>
                <a:tab pos="354965" algn="l"/>
                <a:tab pos="355600" algn="l"/>
              </a:tabLst>
            </a:pPr>
            <a:r>
              <a:rPr sz="1800" dirty="0">
                <a:latin typeface="Microsoft Sans Serif"/>
                <a:cs typeface="Microsoft Sans Serif"/>
              </a:rPr>
              <a:t>The </a:t>
            </a:r>
            <a:r>
              <a:rPr sz="1800" spc="-10" dirty="0">
                <a:latin typeface="Microsoft Sans Serif"/>
                <a:cs typeface="Microsoft Sans Serif"/>
              </a:rPr>
              <a:t>main</a:t>
            </a:r>
            <a:r>
              <a:rPr sz="1800" spc="30" dirty="0">
                <a:latin typeface="Microsoft Sans Serif"/>
                <a:cs typeface="Microsoft Sans Serif"/>
              </a:rPr>
              <a:t> </a:t>
            </a:r>
            <a:r>
              <a:rPr sz="1800" spc="-5" dirty="0">
                <a:latin typeface="Microsoft Sans Serif"/>
                <a:cs typeface="Microsoft Sans Serif"/>
              </a:rPr>
              <a:t>activity</a:t>
            </a:r>
            <a:r>
              <a:rPr sz="1800" spc="30" dirty="0">
                <a:latin typeface="Microsoft Sans Serif"/>
                <a:cs typeface="Microsoft Sans Serif"/>
              </a:rPr>
              <a:t> </a:t>
            </a:r>
            <a:r>
              <a:rPr sz="1800" dirty="0">
                <a:latin typeface="Microsoft Sans Serif"/>
                <a:cs typeface="Microsoft Sans Serif"/>
              </a:rPr>
              <a:t>starts</a:t>
            </a:r>
            <a:r>
              <a:rPr sz="1800" spc="15" dirty="0">
                <a:latin typeface="Microsoft Sans Serif"/>
                <a:cs typeface="Microsoft Sans Serif"/>
              </a:rPr>
              <a:t> </a:t>
            </a:r>
            <a:r>
              <a:rPr sz="1800" dirty="0">
                <a:latin typeface="Microsoft Sans Serif"/>
                <a:cs typeface="Microsoft Sans Serif"/>
              </a:rPr>
              <a:t>the</a:t>
            </a:r>
            <a:r>
              <a:rPr sz="1800" spc="30" dirty="0">
                <a:latin typeface="Microsoft Sans Serif"/>
                <a:cs typeface="Microsoft Sans Serif"/>
              </a:rPr>
              <a:t> </a:t>
            </a:r>
            <a:r>
              <a:rPr sz="1800" i="1" spc="-5" dirty="0">
                <a:latin typeface="Arial"/>
                <a:cs typeface="Arial"/>
              </a:rPr>
              <a:t>service</a:t>
            </a:r>
            <a:r>
              <a:rPr sz="1800" i="1" spc="15" dirty="0">
                <a:latin typeface="Arial"/>
                <a:cs typeface="Arial"/>
              </a:rPr>
              <a:t> </a:t>
            </a:r>
            <a:r>
              <a:rPr sz="1800" spc="-5" dirty="0">
                <a:latin typeface="Microsoft Sans Serif"/>
                <a:cs typeface="Microsoft Sans Serif"/>
              </a:rPr>
              <a:t>and</a:t>
            </a:r>
            <a:r>
              <a:rPr sz="1800" spc="20" dirty="0">
                <a:latin typeface="Microsoft Sans Serif"/>
                <a:cs typeface="Microsoft Sans Serif"/>
              </a:rPr>
              <a:t> </a:t>
            </a:r>
            <a:r>
              <a:rPr sz="1800" spc="-5" dirty="0">
                <a:latin typeface="Microsoft Sans Serif"/>
                <a:cs typeface="Microsoft Sans Serif"/>
              </a:rPr>
              <a:t>registers</a:t>
            </a:r>
            <a:r>
              <a:rPr sz="1800" spc="30"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i="1" spc="-5" dirty="0">
                <a:latin typeface="Arial"/>
                <a:cs typeface="Arial"/>
              </a:rPr>
              <a:t>receiver</a:t>
            </a:r>
            <a:r>
              <a:rPr sz="1800" spc="-5" dirty="0">
                <a:latin typeface="Microsoft Sans Serif"/>
                <a:cs typeface="Microsoft Sans Serif"/>
              </a:rPr>
              <a:t>.</a:t>
            </a:r>
            <a:endParaRPr sz="1800">
              <a:latin typeface="Microsoft Sans Serif"/>
              <a:cs typeface="Microsoft Sans Serif"/>
            </a:endParaRPr>
          </a:p>
          <a:p>
            <a:pPr marL="355600" marR="236220" indent="-342900">
              <a:lnSpc>
                <a:spcPct val="100000"/>
              </a:lnSpc>
              <a:spcBef>
                <a:spcPts val="1080"/>
              </a:spcBef>
              <a:buAutoNum type="arabicPeriod"/>
              <a:tabLst>
                <a:tab pos="354965" algn="l"/>
                <a:tab pos="355600" algn="l"/>
              </a:tabLst>
            </a:pPr>
            <a:r>
              <a:rPr sz="1800" dirty="0">
                <a:latin typeface="Microsoft Sans Serif"/>
                <a:cs typeface="Microsoft Sans Serif"/>
              </a:rPr>
              <a:t>The</a:t>
            </a:r>
            <a:r>
              <a:rPr sz="1800" spc="5" dirty="0">
                <a:latin typeface="Microsoft Sans Serif"/>
                <a:cs typeface="Microsoft Sans Serif"/>
              </a:rPr>
              <a:t> </a:t>
            </a:r>
            <a:r>
              <a:rPr sz="1800" spc="-5" dirty="0">
                <a:latin typeface="Microsoft Sans Serif"/>
                <a:cs typeface="Microsoft Sans Serif"/>
              </a:rPr>
              <a:t>service</a:t>
            </a:r>
            <a:r>
              <a:rPr sz="1800" spc="35" dirty="0">
                <a:latin typeface="Microsoft Sans Serif"/>
                <a:cs typeface="Microsoft Sans Serif"/>
              </a:rPr>
              <a:t> </a:t>
            </a:r>
            <a:r>
              <a:rPr sz="1800" spc="-10" dirty="0">
                <a:latin typeface="Microsoft Sans Serif"/>
                <a:cs typeface="Microsoft Sans Serif"/>
              </a:rPr>
              <a:t>is</a:t>
            </a:r>
            <a:r>
              <a:rPr sz="1800" spc="25" dirty="0">
                <a:latin typeface="Microsoft Sans Serif"/>
                <a:cs typeface="Microsoft Sans Serif"/>
              </a:rPr>
              <a:t> </a:t>
            </a:r>
            <a:r>
              <a:rPr sz="1800" spc="-15" dirty="0">
                <a:latin typeface="Microsoft Sans Serif"/>
                <a:cs typeface="Microsoft Sans Serif"/>
              </a:rPr>
              <a:t>slow,</a:t>
            </a:r>
            <a:r>
              <a:rPr sz="1800" spc="65" dirty="0">
                <a:latin typeface="Microsoft Sans Serif"/>
                <a:cs typeface="Microsoft Sans Serif"/>
              </a:rPr>
              <a:t> </a:t>
            </a:r>
            <a:r>
              <a:rPr sz="1800" spc="-5" dirty="0">
                <a:latin typeface="Microsoft Sans Serif"/>
                <a:cs typeface="Microsoft Sans Serif"/>
              </a:rPr>
              <a:t>therefore</a:t>
            </a:r>
            <a:r>
              <a:rPr sz="1800" spc="35" dirty="0">
                <a:latin typeface="Microsoft Sans Serif"/>
                <a:cs typeface="Microsoft Sans Serif"/>
              </a:rPr>
              <a:t> </a:t>
            </a:r>
            <a:r>
              <a:rPr sz="1800" spc="-10" dirty="0">
                <a:latin typeface="Microsoft Sans Serif"/>
                <a:cs typeface="Microsoft Sans Serif"/>
              </a:rPr>
              <a:t>it</a:t>
            </a:r>
            <a:r>
              <a:rPr sz="1800" spc="15" dirty="0">
                <a:latin typeface="Microsoft Sans Serif"/>
                <a:cs typeface="Microsoft Sans Serif"/>
              </a:rPr>
              <a:t> </a:t>
            </a:r>
            <a:r>
              <a:rPr sz="1800" spc="-5" dirty="0">
                <a:latin typeface="Microsoft Sans Serif"/>
                <a:cs typeface="Microsoft Sans Serif"/>
              </a:rPr>
              <a:t>runs</a:t>
            </a:r>
            <a:r>
              <a:rPr sz="1800" spc="40" dirty="0">
                <a:latin typeface="Microsoft Sans Serif"/>
                <a:cs typeface="Microsoft Sans Serif"/>
              </a:rPr>
              <a:t> </a:t>
            </a:r>
            <a:r>
              <a:rPr sz="1800" spc="-10" dirty="0">
                <a:latin typeface="Microsoft Sans Serif"/>
                <a:cs typeface="Microsoft Sans Serif"/>
              </a:rPr>
              <a:t>in</a:t>
            </a:r>
            <a:r>
              <a:rPr sz="1800" spc="15"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spc="-10" dirty="0">
                <a:latin typeface="Microsoft Sans Serif"/>
                <a:cs typeface="Microsoft Sans Serif"/>
              </a:rPr>
              <a:t>parallel</a:t>
            </a:r>
            <a:r>
              <a:rPr sz="1800" spc="45" dirty="0">
                <a:latin typeface="Microsoft Sans Serif"/>
                <a:cs typeface="Microsoft Sans Serif"/>
              </a:rPr>
              <a:t> </a:t>
            </a:r>
            <a:r>
              <a:rPr sz="1800" spc="-5" dirty="0">
                <a:latin typeface="Microsoft Sans Serif"/>
                <a:cs typeface="Microsoft Sans Serif"/>
              </a:rPr>
              <a:t>thread</a:t>
            </a:r>
            <a:r>
              <a:rPr sz="1800" spc="30" dirty="0">
                <a:latin typeface="Microsoft Sans Serif"/>
                <a:cs typeface="Microsoft Sans Serif"/>
              </a:rPr>
              <a:t> </a:t>
            </a:r>
            <a:r>
              <a:rPr sz="1800" spc="-5" dirty="0">
                <a:latin typeface="Microsoft Sans Serif"/>
                <a:cs typeface="Microsoft Sans Serif"/>
              </a:rPr>
              <a:t>its</a:t>
            </a:r>
            <a:r>
              <a:rPr sz="1800" spc="15" dirty="0">
                <a:latin typeface="Microsoft Sans Serif"/>
                <a:cs typeface="Microsoft Sans Serif"/>
              </a:rPr>
              <a:t> </a:t>
            </a:r>
            <a:r>
              <a:rPr sz="1800" spc="-5" dirty="0">
                <a:latin typeface="Microsoft Sans Serif"/>
                <a:cs typeface="Microsoft Sans Serif"/>
              </a:rPr>
              <a:t>time</a:t>
            </a:r>
            <a:r>
              <a:rPr sz="1800" spc="25" dirty="0">
                <a:latin typeface="Microsoft Sans Serif"/>
                <a:cs typeface="Microsoft Sans Serif"/>
              </a:rPr>
              <a:t> </a:t>
            </a:r>
            <a:r>
              <a:rPr sz="1800" spc="-5" dirty="0">
                <a:latin typeface="Microsoft Sans Serif"/>
                <a:cs typeface="Microsoft Sans Serif"/>
              </a:rPr>
              <a:t>consuming </a:t>
            </a:r>
            <a:r>
              <a:rPr sz="1800" spc="-465" dirty="0">
                <a:latin typeface="Microsoft Sans Serif"/>
                <a:cs typeface="Microsoft Sans Serif"/>
              </a:rPr>
              <a:t> </a:t>
            </a:r>
            <a:r>
              <a:rPr sz="1800" dirty="0">
                <a:latin typeface="Microsoft Sans Serif"/>
                <a:cs typeface="Microsoft Sans Serif"/>
              </a:rPr>
              <a:t>task.</a:t>
            </a:r>
            <a:endParaRPr sz="1800">
              <a:latin typeface="Microsoft Sans Serif"/>
              <a:cs typeface="Microsoft Sans Serif"/>
            </a:endParaRPr>
          </a:p>
          <a:p>
            <a:pPr marL="355600" indent="-342900">
              <a:lnSpc>
                <a:spcPct val="100000"/>
              </a:lnSpc>
              <a:spcBef>
                <a:spcPts val="1080"/>
              </a:spcBef>
              <a:buAutoNum type="arabicPeriod"/>
              <a:tabLst>
                <a:tab pos="354965" algn="l"/>
                <a:tab pos="355600" algn="l"/>
              </a:tabLst>
            </a:pPr>
            <a:r>
              <a:rPr sz="1800" spc="-5" dirty="0">
                <a:latin typeface="Microsoft Sans Serif"/>
                <a:cs typeface="Microsoft Sans Serif"/>
              </a:rPr>
              <a:t>When</a:t>
            </a:r>
            <a:r>
              <a:rPr sz="1800" spc="15" dirty="0">
                <a:latin typeface="Microsoft Sans Serif"/>
                <a:cs typeface="Microsoft Sans Serif"/>
              </a:rPr>
              <a:t> </a:t>
            </a:r>
            <a:r>
              <a:rPr sz="1800" spc="-5" dirty="0">
                <a:latin typeface="Microsoft Sans Serif"/>
                <a:cs typeface="Microsoft Sans Serif"/>
              </a:rPr>
              <a:t>done</a:t>
            </a:r>
            <a:r>
              <a:rPr sz="1800" spc="30" dirty="0">
                <a:latin typeface="Microsoft Sans Serif"/>
                <a:cs typeface="Microsoft Sans Serif"/>
              </a:rPr>
              <a:t> </a:t>
            </a:r>
            <a:r>
              <a:rPr sz="1800" spc="-15" dirty="0">
                <a:latin typeface="Microsoft Sans Serif"/>
                <a:cs typeface="Microsoft Sans Serif"/>
              </a:rPr>
              <a:t>with</a:t>
            </a:r>
            <a:r>
              <a:rPr sz="1800" spc="70"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spc="-5" dirty="0">
                <a:latin typeface="Microsoft Sans Serif"/>
                <a:cs typeface="Microsoft Sans Serif"/>
              </a:rPr>
              <a:t>computing</a:t>
            </a:r>
            <a:r>
              <a:rPr sz="1800" spc="30" dirty="0">
                <a:latin typeface="Microsoft Sans Serif"/>
                <a:cs typeface="Microsoft Sans Serif"/>
              </a:rPr>
              <a:t> </a:t>
            </a:r>
            <a:r>
              <a:rPr sz="1800" spc="-10" dirty="0">
                <a:latin typeface="Microsoft Sans Serif"/>
                <a:cs typeface="Microsoft Sans Serif"/>
              </a:rPr>
              <a:t>cycle,</a:t>
            </a:r>
            <a:r>
              <a:rPr sz="1800" spc="50"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spc="-5" dirty="0">
                <a:latin typeface="Microsoft Sans Serif"/>
                <a:cs typeface="Microsoft Sans Serif"/>
              </a:rPr>
              <a:t>service</a:t>
            </a:r>
            <a:r>
              <a:rPr sz="1800" spc="30" dirty="0">
                <a:latin typeface="Microsoft Sans Serif"/>
                <a:cs typeface="Microsoft Sans Serif"/>
              </a:rPr>
              <a:t> </a:t>
            </a:r>
            <a:r>
              <a:rPr sz="1800" spc="-5" dirty="0">
                <a:latin typeface="Microsoft Sans Serif"/>
                <a:cs typeface="Microsoft Sans Serif"/>
              </a:rPr>
              <a:t>adds</a:t>
            </a:r>
            <a:r>
              <a:rPr sz="1800" spc="25" dirty="0">
                <a:latin typeface="Microsoft Sans Serif"/>
                <a:cs typeface="Microsoft Sans Serif"/>
              </a:rPr>
              <a:t> </a:t>
            </a:r>
            <a:r>
              <a:rPr sz="1800" spc="-5" dirty="0">
                <a:latin typeface="Microsoft Sans Serif"/>
                <a:cs typeface="Microsoft Sans Serif"/>
              </a:rPr>
              <a:t>a</a:t>
            </a:r>
            <a:r>
              <a:rPr sz="1800" spc="15" dirty="0">
                <a:latin typeface="Microsoft Sans Serif"/>
                <a:cs typeface="Microsoft Sans Serif"/>
              </a:rPr>
              <a:t> </a:t>
            </a:r>
            <a:r>
              <a:rPr sz="1800" spc="-5" dirty="0">
                <a:latin typeface="Microsoft Sans Serif"/>
                <a:cs typeface="Microsoft Sans Serif"/>
              </a:rPr>
              <a:t>message</a:t>
            </a:r>
            <a:r>
              <a:rPr sz="1800" spc="30" dirty="0">
                <a:latin typeface="Microsoft Sans Serif"/>
                <a:cs typeface="Microsoft Sans Serif"/>
              </a:rPr>
              <a:t> </a:t>
            </a:r>
            <a:r>
              <a:rPr sz="1800" dirty="0">
                <a:latin typeface="Microsoft Sans Serif"/>
                <a:cs typeface="Microsoft Sans Serif"/>
              </a:rPr>
              <a:t>to</a:t>
            </a:r>
            <a:r>
              <a:rPr sz="1800" spc="25" dirty="0">
                <a:latin typeface="Microsoft Sans Serif"/>
                <a:cs typeface="Microsoft Sans Serif"/>
              </a:rPr>
              <a:t> </a:t>
            </a:r>
            <a:r>
              <a:rPr sz="1800" spc="-5" dirty="0">
                <a:latin typeface="Microsoft Sans Serif"/>
                <a:cs typeface="Microsoft Sans Serif"/>
              </a:rPr>
              <a:t>an</a:t>
            </a:r>
            <a:r>
              <a:rPr sz="1800" spc="20" dirty="0">
                <a:latin typeface="Microsoft Sans Serif"/>
                <a:cs typeface="Microsoft Sans Serif"/>
              </a:rPr>
              <a:t> </a:t>
            </a:r>
            <a:r>
              <a:rPr sz="1800" spc="-5" dirty="0">
                <a:latin typeface="Microsoft Sans Serif"/>
                <a:cs typeface="Microsoft Sans Serif"/>
              </a:rPr>
              <a:t>intent.</a:t>
            </a:r>
            <a:endParaRPr sz="1800">
              <a:latin typeface="Microsoft Sans Serif"/>
              <a:cs typeface="Microsoft Sans Serif"/>
            </a:endParaRPr>
          </a:p>
          <a:p>
            <a:pPr marL="355600" indent="-342900">
              <a:lnSpc>
                <a:spcPct val="100000"/>
              </a:lnSpc>
              <a:spcBef>
                <a:spcPts val="1080"/>
              </a:spcBef>
              <a:buAutoNum type="arabicPeriod"/>
              <a:tabLst>
                <a:tab pos="354965" algn="l"/>
                <a:tab pos="355600" algn="l"/>
              </a:tabLst>
            </a:pPr>
            <a:r>
              <a:rPr sz="1800" dirty="0">
                <a:latin typeface="Microsoft Sans Serif"/>
                <a:cs typeface="Microsoft Sans Serif"/>
              </a:rPr>
              <a:t>The</a:t>
            </a:r>
            <a:r>
              <a:rPr sz="1800" spc="5" dirty="0">
                <a:latin typeface="Microsoft Sans Serif"/>
                <a:cs typeface="Microsoft Sans Serif"/>
              </a:rPr>
              <a:t> </a:t>
            </a:r>
            <a:r>
              <a:rPr sz="1800" i="1" spc="-5" dirty="0">
                <a:latin typeface="Arial"/>
                <a:cs typeface="Arial"/>
              </a:rPr>
              <a:t>intent</a:t>
            </a:r>
            <a:r>
              <a:rPr sz="1800" spc="-5" dirty="0">
                <a:latin typeface="Microsoft Sans Serif"/>
                <a:cs typeface="Microsoft Sans Serif"/>
              </a:rPr>
              <a:t>s</a:t>
            </a:r>
            <a:r>
              <a:rPr sz="1800" spc="25" dirty="0">
                <a:latin typeface="Microsoft Sans Serif"/>
                <a:cs typeface="Microsoft Sans Serif"/>
              </a:rPr>
              <a:t> </a:t>
            </a:r>
            <a:r>
              <a:rPr sz="1800" spc="-5" dirty="0">
                <a:latin typeface="Microsoft Sans Serif"/>
                <a:cs typeface="Microsoft Sans Serif"/>
              </a:rPr>
              <a:t>broadcasted</a:t>
            </a:r>
            <a:r>
              <a:rPr sz="1800" spc="40" dirty="0">
                <a:latin typeface="Microsoft Sans Serif"/>
                <a:cs typeface="Microsoft Sans Serif"/>
              </a:rPr>
              <a:t> </a:t>
            </a:r>
            <a:r>
              <a:rPr sz="1800" spc="-5" dirty="0">
                <a:latin typeface="Microsoft Sans Serif"/>
                <a:cs typeface="Microsoft Sans Serif"/>
              </a:rPr>
              <a:t>using</a:t>
            </a:r>
            <a:r>
              <a:rPr sz="1800" spc="25"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spc="-5" dirty="0">
                <a:latin typeface="Microsoft Sans Serif"/>
                <a:cs typeface="Microsoft Sans Serif"/>
              </a:rPr>
              <a:t>filter:</a:t>
            </a:r>
            <a:r>
              <a:rPr sz="1800" spc="35" dirty="0">
                <a:latin typeface="Microsoft Sans Serif"/>
                <a:cs typeface="Microsoft Sans Serif"/>
              </a:rPr>
              <a:t> </a:t>
            </a:r>
            <a:r>
              <a:rPr sz="1800" spc="-5" dirty="0">
                <a:solidFill>
                  <a:srgbClr val="C00000"/>
                </a:solidFill>
                <a:latin typeface="Microsoft Sans Serif"/>
                <a:cs typeface="Microsoft Sans Serif"/>
              </a:rPr>
              <a:t>cs495.action.DEMO2</a:t>
            </a:r>
            <a:endParaRPr sz="1800">
              <a:latin typeface="Microsoft Sans Serif"/>
              <a:cs typeface="Microsoft Sans Serif"/>
            </a:endParaRPr>
          </a:p>
          <a:p>
            <a:pPr marL="355600" marR="5080" indent="-342900">
              <a:lnSpc>
                <a:spcPct val="100000"/>
              </a:lnSpc>
              <a:spcBef>
                <a:spcPts val="1080"/>
              </a:spcBef>
              <a:buAutoNum type="arabicPeriod"/>
              <a:tabLst>
                <a:tab pos="354965" algn="l"/>
                <a:tab pos="355600" algn="l"/>
              </a:tabLst>
            </a:pPr>
            <a:r>
              <a:rPr sz="1800" dirty="0">
                <a:latin typeface="Microsoft Sans Serif"/>
                <a:cs typeface="Microsoft Sans Serif"/>
              </a:rPr>
              <a:t>A</a:t>
            </a:r>
            <a:r>
              <a:rPr sz="1800" spc="25" dirty="0">
                <a:latin typeface="Microsoft Sans Serif"/>
                <a:cs typeface="Microsoft Sans Serif"/>
              </a:rPr>
              <a:t> </a:t>
            </a:r>
            <a:r>
              <a:rPr sz="1800" i="1" spc="-5" dirty="0">
                <a:latin typeface="Arial"/>
                <a:cs typeface="Arial"/>
              </a:rPr>
              <a:t>BroadcastReceiver</a:t>
            </a:r>
            <a:r>
              <a:rPr sz="1800" spc="-5" dirty="0">
                <a:latin typeface="Microsoft Sans Serif"/>
                <a:cs typeface="Microsoft Sans Serif"/>
              </a:rPr>
              <a:t>(defined</a:t>
            </a:r>
            <a:r>
              <a:rPr sz="1800" spc="70" dirty="0">
                <a:latin typeface="Microsoft Sans Serif"/>
                <a:cs typeface="Microsoft Sans Serif"/>
              </a:rPr>
              <a:t> </a:t>
            </a:r>
            <a:r>
              <a:rPr sz="1800" spc="-10" dirty="0">
                <a:latin typeface="Microsoft Sans Serif"/>
                <a:cs typeface="Microsoft Sans Serif"/>
              </a:rPr>
              <a:t>inside</a:t>
            </a:r>
            <a:r>
              <a:rPr sz="1800" spc="35"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spc="-5" dirty="0">
                <a:latin typeface="Microsoft Sans Serif"/>
                <a:cs typeface="Microsoft Sans Serif"/>
              </a:rPr>
              <a:t>main</a:t>
            </a:r>
            <a:r>
              <a:rPr sz="1800" spc="30" dirty="0">
                <a:latin typeface="Microsoft Sans Serif"/>
                <a:cs typeface="Microsoft Sans Serif"/>
              </a:rPr>
              <a:t> </a:t>
            </a:r>
            <a:r>
              <a:rPr sz="1800" spc="-10" dirty="0">
                <a:latin typeface="Microsoft Sans Serif"/>
                <a:cs typeface="Microsoft Sans Serif"/>
              </a:rPr>
              <a:t>Activity)</a:t>
            </a:r>
            <a:r>
              <a:rPr sz="1800" spc="40" dirty="0">
                <a:latin typeface="Microsoft Sans Serif"/>
                <a:cs typeface="Microsoft Sans Serif"/>
              </a:rPr>
              <a:t> </a:t>
            </a:r>
            <a:r>
              <a:rPr sz="1800" spc="-5" dirty="0">
                <a:latin typeface="Microsoft Sans Serif"/>
                <a:cs typeface="Microsoft Sans Serif"/>
              </a:rPr>
              <a:t>uses</a:t>
            </a:r>
            <a:r>
              <a:rPr sz="1800" spc="40"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spc="-5" dirty="0">
                <a:latin typeface="Microsoft Sans Serif"/>
                <a:cs typeface="Microsoft Sans Serif"/>
              </a:rPr>
              <a:t>previous</a:t>
            </a:r>
            <a:r>
              <a:rPr sz="1800" spc="35" dirty="0">
                <a:latin typeface="Microsoft Sans Serif"/>
                <a:cs typeface="Microsoft Sans Serif"/>
              </a:rPr>
              <a:t> </a:t>
            </a:r>
            <a:r>
              <a:rPr sz="1800" spc="-5" dirty="0">
                <a:latin typeface="Microsoft Sans Serif"/>
                <a:cs typeface="Microsoft Sans Serif"/>
              </a:rPr>
              <a:t>filter </a:t>
            </a:r>
            <a:r>
              <a:rPr sz="1800" spc="-465" dirty="0">
                <a:latin typeface="Microsoft Sans Serif"/>
                <a:cs typeface="Microsoft Sans Serif"/>
              </a:rPr>
              <a:t> </a:t>
            </a:r>
            <a:r>
              <a:rPr sz="1800" spc="-5" dirty="0">
                <a:latin typeface="Microsoft Sans Serif"/>
                <a:cs typeface="Microsoft Sans Serif"/>
              </a:rPr>
              <a:t>and</a:t>
            </a:r>
            <a:r>
              <a:rPr sz="1800" spc="30" dirty="0">
                <a:latin typeface="Microsoft Sans Serif"/>
                <a:cs typeface="Microsoft Sans Serif"/>
              </a:rPr>
              <a:t> </a:t>
            </a:r>
            <a:r>
              <a:rPr sz="1800" spc="-5" dirty="0">
                <a:latin typeface="Microsoft Sans Serif"/>
                <a:cs typeface="Microsoft Sans Serif"/>
              </a:rPr>
              <a:t>catches</a:t>
            </a:r>
            <a:r>
              <a:rPr sz="1800" spc="20"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5" dirty="0">
                <a:latin typeface="Microsoft Sans Serif"/>
                <a:cs typeface="Microsoft Sans Serif"/>
              </a:rPr>
              <a:t>message</a:t>
            </a:r>
            <a:r>
              <a:rPr sz="1800" spc="25" dirty="0">
                <a:latin typeface="Microsoft Sans Serif"/>
                <a:cs typeface="Microsoft Sans Serif"/>
              </a:rPr>
              <a:t> </a:t>
            </a:r>
            <a:r>
              <a:rPr sz="1800" spc="-10" dirty="0">
                <a:latin typeface="Microsoft Sans Serif"/>
                <a:cs typeface="Microsoft Sans Serif"/>
              </a:rPr>
              <a:t>(displays</a:t>
            </a:r>
            <a:r>
              <a:rPr sz="1800" spc="60"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5" dirty="0">
                <a:latin typeface="Microsoft Sans Serif"/>
                <a:cs typeface="Microsoft Sans Serif"/>
              </a:rPr>
              <a:t>contents</a:t>
            </a:r>
            <a:r>
              <a:rPr sz="1800" spc="40" dirty="0">
                <a:latin typeface="Microsoft Sans Serif"/>
                <a:cs typeface="Microsoft Sans Serif"/>
              </a:rPr>
              <a:t> </a:t>
            </a:r>
            <a:r>
              <a:rPr sz="1800" spc="-5" dirty="0">
                <a:latin typeface="Microsoft Sans Serif"/>
                <a:cs typeface="Microsoft Sans Serif"/>
              </a:rPr>
              <a:t>on</a:t>
            </a:r>
            <a:r>
              <a:rPr sz="1800" spc="10" dirty="0">
                <a:latin typeface="Microsoft Sans Serif"/>
                <a:cs typeface="Microsoft Sans Serif"/>
              </a:rPr>
              <a:t> </a:t>
            </a:r>
            <a:r>
              <a:rPr sz="1800" dirty="0">
                <a:latin typeface="Microsoft Sans Serif"/>
                <a:cs typeface="Microsoft Sans Serif"/>
              </a:rPr>
              <a:t>the</a:t>
            </a:r>
            <a:r>
              <a:rPr sz="1800" spc="10" dirty="0">
                <a:latin typeface="Microsoft Sans Serif"/>
                <a:cs typeface="Microsoft Sans Serif"/>
              </a:rPr>
              <a:t> </a:t>
            </a:r>
            <a:r>
              <a:rPr sz="1800" spc="-5" dirty="0">
                <a:latin typeface="Microsoft Sans Serif"/>
                <a:cs typeface="Microsoft Sans Serif"/>
              </a:rPr>
              <a:t>main</a:t>
            </a:r>
            <a:r>
              <a:rPr sz="1800" spc="25" dirty="0">
                <a:latin typeface="Microsoft Sans Serif"/>
                <a:cs typeface="Microsoft Sans Serif"/>
              </a:rPr>
              <a:t> </a:t>
            </a:r>
            <a:r>
              <a:rPr sz="1800" dirty="0">
                <a:latin typeface="Microsoft Sans Serif"/>
                <a:cs typeface="Microsoft Sans Serif"/>
              </a:rPr>
              <a:t>UI</a:t>
            </a:r>
            <a:r>
              <a:rPr sz="1800" spc="10" dirty="0">
                <a:latin typeface="Microsoft Sans Serif"/>
                <a:cs typeface="Microsoft Sans Serif"/>
              </a:rPr>
              <a:t> </a:t>
            </a:r>
            <a:r>
              <a:rPr sz="1800" dirty="0">
                <a:latin typeface="Microsoft Sans Serif"/>
                <a:cs typeface="Microsoft Sans Serif"/>
              </a:rPr>
              <a:t>).</a:t>
            </a:r>
            <a:endParaRPr sz="1800">
              <a:latin typeface="Microsoft Sans Serif"/>
              <a:cs typeface="Microsoft Sans Serif"/>
            </a:endParaRPr>
          </a:p>
          <a:p>
            <a:pPr marL="355600" indent="-342900">
              <a:lnSpc>
                <a:spcPct val="100000"/>
              </a:lnSpc>
              <a:spcBef>
                <a:spcPts val="1080"/>
              </a:spcBef>
              <a:buAutoNum type="arabicPeriod"/>
              <a:tabLst>
                <a:tab pos="354965" algn="l"/>
                <a:tab pos="355600" algn="l"/>
              </a:tabLst>
            </a:pPr>
            <a:r>
              <a:rPr sz="1800" dirty="0">
                <a:latin typeface="Microsoft Sans Serif"/>
                <a:cs typeface="Microsoft Sans Serif"/>
              </a:rPr>
              <a:t>At</a:t>
            </a:r>
            <a:r>
              <a:rPr sz="1800" spc="20" dirty="0">
                <a:latin typeface="Microsoft Sans Serif"/>
                <a:cs typeface="Microsoft Sans Serif"/>
              </a:rPr>
              <a:t> </a:t>
            </a:r>
            <a:r>
              <a:rPr sz="1800" spc="-5" dirty="0">
                <a:latin typeface="Microsoft Sans Serif"/>
                <a:cs typeface="Microsoft Sans Serif"/>
              </a:rPr>
              <a:t>some</a:t>
            </a:r>
            <a:r>
              <a:rPr sz="1800" spc="30" dirty="0">
                <a:latin typeface="Microsoft Sans Serif"/>
                <a:cs typeface="Microsoft Sans Serif"/>
              </a:rPr>
              <a:t> </a:t>
            </a:r>
            <a:r>
              <a:rPr sz="1800" spc="-10" dirty="0">
                <a:latin typeface="Microsoft Sans Serif"/>
                <a:cs typeface="Microsoft Sans Serif"/>
              </a:rPr>
              <a:t>point</a:t>
            </a:r>
            <a:r>
              <a:rPr sz="1800" spc="35"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spc="-5" dirty="0">
                <a:latin typeface="Microsoft Sans Serif"/>
                <a:cs typeface="Microsoft Sans Serif"/>
              </a:rPr>
              <a:t>main</a:t>
            </a:r>
            <a:r>
              <a:rPr sz="1800" spc="35" dirty="0">
                <a:latin typeface="Microsoft Sans Serif"/>
                <a:cs typeface="Microsoft Sans Serif"/>
              </a:rPr>
              <a:t> </a:t>
            </a:r>
            <a:r>
              <a:rPr sz="1800" spc="-5" dirty="0">
                <a:latin typeface="Microsoft Sans Serif"/>
                <a:cs typeface="Microsoft Sans Serif"/>
              </a:rPr>
              <a:t>activity</a:t>
            </a:r>
            <a:r>
              <a:rPr sz="1800" spc="30" dirty="0">
                <a:latin typeface="Microsoft Sans Serif"/>
                <a:cs typeface="Microsoft Sans Serif"/>
              </a:rPr>
              <a:t> </a:t>
            </a:r>
            <a:r>
              <a:rPr sz="1800" spc="-5" dirty="0">
                <a:latin typeface="Microsoft Sans Serif"/>
                <a:cs typeface="Microsoft Sans Serif"/>
              </a:rPr>
              <a:t>stops</a:t>
            </a:r>
            <a:r>
              <a:rPr sz="1800" spc="30"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5" dirty="0">
                <a:latin typeface="Microsoft Sans Serif"/>
                <a:cs typeface="Microsoft Sans Serif"/>
              </a:rPr>
              <a:t>service</a:t>
            </a:r>
            <a:r>
              <a:rPr sz="1800" spc="35" dirty="0">
                <a:latin typeface="Microsoft Sans Serif"/>
                <a:cs typeface="Microsoft Sans Serif"/>
              </a:rPr>
              <a:t> </a:t>
            </a:r>
            <a:r>
              <a:rPr sz="1800" spc="-5" dirty="0">
                <a:latin typeface="Microsoft Sans Serif"/>
                <a:cs typeface="Microsoft Sans Serif"/>
              </a:rPr>
              <a:t>and</a:t>
            </a:r>
            <a:r>
              <a:rPr sz="1800" spc="25" dirty="0">
                <a:latin typeface="Microsoft Sans Serif"/>
                <a:cs typeface="Microsoft Sans Serif"/>
              </a:rPr>
              <a:t> </a:t>
            </a:r>
            <a:r>
              <a:rPr sz="1800" spc="-10" dirty="0">
                <a:latin typeface="Microsoft Sans Serif"/>
                <a:cs typeface="Microsoft Sans Serif"/>
              </a:rPr>
              <a:t>finishes</a:t>
            </a:r>
            <a:r>
              <a:rPr sz="1800" spc="40" dirty="0">
                <a:latin typeface="Microsoft Sans Serif"/>
                <a:cs typeface="Microsoft Sans Serif"/>
              </a:rPr>
              <a:t> </a:t>
            </a:r>
            <a:r>
              <a:rPr sz="1800" spc="-10" dirty="0">
                <a:latin typeface="Microsoft Sans Serif"/>
                <a:cs typeface="Microsoft Sans Serif"/>
              </a:rPr>
              <a:t>executing.</a:t>
            </a:r>
            <a:endParaRPr sz="1800">
              <a:latin typeface="Microsoft Sans Serif"/>
              <a:cs typeface="Microsoft Sans Serif"/>
            </a:endParaRPr>
          </a:p>
        </p:txBody>
      </p:sp>
      <p:sp>
        <p:nvSpPr>
          <p:cNvPr id="3" name="object 3"/>
          <p:cNvSpPr txBox="1">
            <a:spLocks noGrp="1"/>
          </p:cNvSpPr>
          <p:nvPr>
            <p:ph type="title"/>
          </p:nvPr>
        </p:nvSpPr>
        <p:spPr>
          <a:xfrm>
            <a:off x="612140" y="449372"/>
            <a:ext cx="5810250" cy="752129"/>
          </a:xfrm>
          <a:prstGeom prst="rect">
            <a:avLst/>
          </a:prstGeom>
        </p:spPr>
        <p:txBody>
          <a:bodyPr vert="horz" wrap="square" lIns="0" tIns="13335" rIns="0" bIns="0" rtlCol="0">
            <a:spAutoFit/>
          </a:bodyPr>
          <a:lstStyle/>
          <a:p>
            <a:pPr marL="12700">
              <a:lnSpc>
                <a:spcPct val="100000"/>
              </a:lnSpc>
              <a:spcBef>
                <a:spcPts val="105"/>
              </a:spcBef>
            </a:pPr>
            <a:r>
              <a:rPr sz="2400" b="1" dirty="0"/>
              <a:t>Example</a:t>
            </a:r>
            <a:r>
              <a:rPr sz="2400" b="1" spc="-30" dirty="0"/>
              <a:t> </a:t>
            </a:r>
            <a:r>
              <a:rPr sz="2400" b="1" dirty="0"/>
              <a:t>2.</a:t>
            </a:r>
            <a:r>
              <a:rPr sz="2400" b="1" spc="-15" dirty="0"/>
              <a:t> </a:t>
            </a:r>
            <a:r>
              <a:rPr sz="2400" b="1" dirty="0"/>
              <a:t>Realistic</a:t>
            </a:r>
            <a:r>
              <a:rPr sz="2400" b="1" spc="-55" dirty="0"/>
              <a:t> </a:t>
            </a:r>
            <a:r>
              <a:rPr sz="2400" b="1" spc="-5" dirty="0"/>
              <a:t>Activity-Service</a:t>
            </a:r>
            <a:r>
              <a:rPr sz="2400" b="1" spc="10" dirty="0"/>
              <a:t> </a:t>
            </a:r>
            <a:r>
              <a:rPr sz="2400" b="1" dirty="0"/>
              <a:t>Interaction</a:t>
            </a:r>
          </a:p>
        </p:txBody>
      </p:sp>
      <p:sp>
        <p:nvSpPr>
          <p:cNvPr id="7" name="Slide Number Placeholder 6"/>
          <p:cNvSpPr>
            <a:spLocks noGrp="1"/>
          </p:cNvSpPr>
          <p:nvPr>
            <p:ph type="sldNum" sz="quarter" idx="12"/>
          </p:nvPr>
        </p:nvSpPr>
        <p:spPr/>
        <p:txBody>
          <a:bodyPr/>
          <a:lstStyle/>
          <a:p>
            <a:fld id="{5D1521BE-31EE-4AC9-ADDD-C715BAA25349}" type="slidenum">
              <a:rPr lang="en-US" smtClean="0"/>
              <a:pPr/>
              <a:t>26</a:t>
            </a:fld>
            <a:endParaRPr lang="en-US"/>
          </a:p>
        </p:txBody>
      </p:sp>
    </p:spTree>
    <p:extLst>
      <p:ext uri="{BB962C8B-B14F-4D97-AF65-F5344CB8AC3E}">
        <p14:creationId xmlns="" xmlns:p14="http://schemas.microsoft.com/office/powerpoint/2010/main" val="1709015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4126" y="6588057"/>
            <a:ext cx="7863840" cy="172085"/>
          </a:xfrm>
          <a:prstGeom prst="rect">
            <a:avLst/>
          </a:prstGeom>
        </p:spPr>
        <p:txBody>
          <a:bodyPr vert="horz" wrap="square" lIns="0" tIns="0" rIns="0" bIns="0" rtlCol="0">
            <a:spAutoFit/>
          </a:bodyPr>
          <a:lstStyle/>
          <a:p>
            <a:pPr>
              <a:lnSpc>
                <a:spcPts val="1340"/>
              </a:lnSpc>
              <a:tabLst>
                <a:tab pos="1334770" algn="l"/>
                <a:tab pos="4377690" algn="l"/>
              </a:tabLst>
            </a:pPr>
            <a:r>
              <a:rPr sz="1200" spc="-5" dirty="0">
                <a:latin typeface="Microsoft Sans Serif"/>
                <a:cs typeface="Microsoft Sans Serif"/>
              </a:rPr>
              <a:t>Page</a:t>
            </a:r>
            <a:r>
              <a:rPr sz="1200" spc="5" dirty="0">
                <a:latin typeface="Microsoft Sans Serif"/>
                <a:cs typeface="Microsoft Sans Serif"/>
              </a:rPr>
              <a:t> </a:t>
            </a:r>
            <a:r>
              <a:rPr sz="1200" spc="-5" dirty="0">
                <a:latin typeface="Microsoft Sans Serif"/>
                <a:cs typeface="Microsoft Sans Serif"/>
              </a:rPr>
              <a:t>45	Fall</a:t>
            </a:r>
            <a:r>
              <a:rPr sz="1200" spc="15" dirty="0">
                <a:latin typeface="Microsoft Sans Serif"/>
                <a:cs typeface="Microsoft Sans Serif"/>
              </a:rPr>
              <a:t> </a:t>
            </a:r>
            <a:r>
              <a:rPr sz="1200" spc="-25" dirty="0">
                <a:latin typeface="Microsoft Sans Serif"/>
                <a:cs typeface="Microsoft Sans Serif"/>
              </a:rPr>
              <a:t>2011	</a:t>
            </a:r>
            <a:r>
              <a:rPr sz="1200" spc="-5" dirty="0">
                <a:latin typeface="Microsoft Sans Serif"/>
                <a:cs typeface="Microsoft Sans Serif"/>
              </a:rPr>
              <a:t>CS</a:t>
            </a:r>
            <a:r>
              <a:rPr sz="1200" spc="25" dirty="0">
                <a:latin typeface="Microsoft Sans Serif"/>
                <a:cs typeface="Microsoft Sans Serif"/>
              </a:rPr>
              <a:t> </a:t>
            </a:r>
            <a:r>
              <a:rPr sz="1200" spc="-5" dirty="0">
                <a:latin typeface="Microsoft Sans Serif"/>
                <a:cs typeface="Microsoft Sans Serif"/>
              </a:rPr>
              <a:t>495/595</a:t>
            </a:r>
            <a:r>
              <a:rPr sz="1200" spc="-10" dirty="0">
                <a:latin typeface="Microsoft Sans Serif"/>
                <a:cs typeface="Microsoft Sans Serif"/>
              </a:rPr>
              <a:t> </a:t>
            </a:r>
            <a:r>
              <a:rPr sz="1200" dirty="0">
                <a:latin typeface="Microsoft Sans Serif"/>
                <a:cs typeface="Microsoft Sans Serif"/>
              </a:rPr>
              <a:t>-</a:t>
            </a:r>
            <a:r>
              <a:rPr sz="1200" spc="40" dirty="0">
                <a:latin typeface="Microsoft Sans Serif"/>
                <a:cs typeface="Microsoft Sans Serif"/>
              </a:rPr>
              <a:t> </a:t>
            </a:r>
            <a:r>
              <a:rPr sz="1200" b="1" spc="-15" dirty="0">
                <a:latin typeface="Arial"/>
                <a:cs typeface="Arial"/>
              </a:rPr>
              <a:t>App</a:t>
            </a:r>
            <a:r>
              <a:rPr sz="1200" b="1" spc="55" dirty="0">
                <a:latin typeface="Arial"/>
                <a:cs typeface="Arial"/>
              </a:rPr>
              <a:t> </a:t>
            </a:r>
            <a:r>
              <a:rPr sz="1200" b="1" spc="-5" dirty="0">
                <a:latin typeface="Arial"/>
                <a:cs typeface="Arial"/>
              </a:rPr>
              <a:t>Development</a:t>
            </a:r>
            <a:r>
              <a:rPr sz="1200" b="1" spc="5" dirty="0">
                <a:latin typeface="Arial"/>
                <a:cs typeface="Arial"/>
              </a:rPr>
              <a:t> </a:t>
            </a:r>
            <a:r>
              <a:rPr sz="1200" b="1" spc="-5" dirty="0">
                <a:latin typeface="Arial"/>
                <a:cs typeface="Arial"/>
              </a:rPr>
              <a:t>for</a:t>
            </a:r>
            <a:r>
              <a:rPr sz="1200" b="1" spc="10" dirty="0">
                <a:latin typeface="Arial"/>
                <a:cs typeface="Arial"/>
              </a:rPr>
              <a:t> </a:t>
            </a:r>
            <a:r>
              <a:rPr sz="1200" b="1" spc="-5" dirty="0">
                <a:latin typeface="Arial"/>
                <a:cs typeface="Arial"/>
              </a:rPr>
              <a:t>Smart Device</a:t>
            </a:r>
            <a:endParaRPr sz="1200">
              <a:latin typeface="Arial"/>
              <a:cs typeface="Arial"/>
            </a:endParaRPr>
          </a:p>
        </p:txBody>
      </p:sp>
      <p:sp>
        <p:nvSpPr>
          <p:cNvPr id="3" name="object 3"/>
          <p:cNvSpPr txBox="1"/>
          <p:nvPr/>
        </p:nvSpPr>
        <p:spPr>
          <a:xfrm>
            <a:off x="8405662" y="6562445"/>
            <a:ext cx="110489"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s</a:t>
            </a:r>
            <a:endParaRPr sz="1200">
              <a:latin typeface="Arial"/>
              <a:cs typeface="Arial"/>
            </a:endParaRPr>
          </a:p>
        </p:txBody>
      </p:sp>
      <p:sp>
        <p:nvSpPr>
          <p:cNvPr id="4" name="object 4"/>
          <p:cNvSpPr txBox="1">
            <a:spLocks noGrp="1"/>
          </p:cNvSpPr>
          <p:nvPr>
            <p:ph type="title"/>
          </p:nvPr>
        </p:nvSpPr>
        <p:spPr>
          <a:xfrm>
            <a:off x="612140" y="660019"/>
            <a:ext cx="3238500" cy="330835"/>
          </a:xfrm>
          <a:prstGeom prst="rect">
            <a:avLst/>
          </a:prstGeom>
        </p:spPr>
        <p:txBody>
          <a:bodyPr vert="horz" wrap="square" lIns="0" tIns="13335" rIns="0" bIns="0" rtlCol="0">
            <a:spAutoFit/>
          </a:bodyPr>
          <a:lstStyle/>
          <a:p>
            <a:pPr marL="12700">
              <a:lnSpc>
                <a:spcPct val="100000"/>
              </a:lnSpc>
              <a:spcBef>
                <a:spcPts val="105"/>
              </a:spcBef>
            </a:pPr>
            <a:r>
              <a:rPr sz="2000" dirty="0"/>
              <a:t>Example</a:t>
            </a:r>
            <a:r>
              <a:rPr sz="2000" spc="-35" dirty="0"/>
              <a:t> </a:t>
            </a:r>
            <a:r>
              <a:rPr sz="2000" spc="-5" dirty="0"/>
              <a:t>2.</a:t>
            </a:r>
            <a:r>
              <a:rPr sz="2000" spc="-25" dirty="0"/>
              <a:t> </a:t>
            </a:r>
            <a:r>
              <a:rPr sz="2000" spc="-5" dirty="0"/>
              <a:t>cont’d</a:t>
            </a:r>
            <a:r>
              <a:rPr sz="2000" spc="-40" dirty="0"/>
              <a:t> </a:t>
            </a:r>
            <a:r>
              <a:rPr sz="2000" dirty="0"/>
              <a:t>-</a:t>
            </a:r>
            <a:r>
              <a:rPr sz="2000" spc="-15" dirty="0"/>
              <a:t> </a:t>
            </a:r>
            <a:r>
              <a:rPr sz="2000" spc="-5" dirty="0"/>
              <a:t>Layout</a:t>
            </a:r>
            <a:endParaRPr sz="2000"/>
          </a:p>
        </p:txBody>
      </p:sp>
      <p:sp>
        <p:nvSpPr>
          <p:cNvPr id="5" name="object 5"/>
          <p:cNvSpPr/>
          <p:nvPr/>
        </p:nvSpPr>
        <p:spPr>
          <a:xfrm>
            <a:off x="611555" y="1196797"/>
            <a:ext cx="7862570" cy="5661660"/>
          </a:xfrm>
          <a:custGeom>
            <a:avLst/>
            <a:gdLst/>
            <a:ahLst/>
            <a:cxnLst/>
            <a:rect l="l" t="t" r="r" b="b"/>
            <a:pathLst>
              <a:path w="7862570" h="5661659">
                <a:moveTo>
                  <a:pt x="7862443" y="0"/>
                </a:moveTo>
                <a:lnTo>
                  <a:pt x="0" y="0"/>
                </a:lnTo>
                <a:lnTo>
                  <a:pt x="0" y="5661199"/>
                </a:lnTo>
                <a:lnTo>
                  <a:pt x="7862443" y="5661199"/>
                </a:lnTo>
                <a:lnTo>
                  <a:pt x="7862443" y="0"/>
                </a:lnTo>
                <a:close/>
              </a:path>
            </a:pathLst>
          </a:custGeom>
          <a:solidFill>
            <a:srgbClr val="F1F1F1"/>
          </a:solidFill>
        </p:spPr>
        <p:txBody>
          <a:bodyPr wrap="square" lIns="0" tIns="0" rIns="0" bIns="0" rtlCol="0"/>
          <a:lstStyle/>
          <a:p>
            <a:endParaRPr/>
          </a:p>
        </p:txBody>
      </p:sp>
      <p:sp>
        <p:nvSpPr>
          <p:cNvPr id="6" name="object 6"/>
          <p:cNvSpPr txBox="1"/>
          <p:nvPr/>
        </p:nvSpPr>
        <p:spPr>
          <a:xfrm>
            <a:off x="703173" y="1225423"/>
            <a:ext cx="4739640" cy="5146675"/>
          </a:xfrm>
          <a:prstGeom prst="rect">
            <a:avLst/>
          </a:prstGeom>
        </p:spPr>
        <p:txBody>
          <a:bodyPr vert="horz" wrap="square" lIns="0" tIns="12065" rIns="0" bIns="0" rtlCol="0">
            <a:spAutoFit/>
          </a:bodyPr>
          <a:lstStyle/>
          <a:p>
            <a:pPr>
              <a:lnSpc>
                <a:spcPct val="100000"/>
              </a:lnSpc>
              <a:spcBef>
                <a:spcPts val="95"/>
              </a:spcBef>
            </a:pPr>
            <a:r>
              <a:rPr sz="1600" spc="-10" dirty="0">
                <a:latin typeface="Microsoft Sans Serif"/>
                <a:cs typeface="Microsoft Sans Serif"/>
              </a:rPr>
              <a:t>&lt;?xml</a:t>
            </a:r>
            <a:r>
              <a:rPr sz="1600" spc="35" dirty="0">
                <a:latin typeface="Microsoft Sans Serif"/>
                <a:cs typeface="Microsoft Sans Serif"/>
              </a:rPr>
              <a:t> </a:t>
            </a:r>
            <a:r>
              <a:rPr sz="1600" spc="-5" dirty="0">
                <a:latin typeface="Microsoft Sans Serif"/>
                <a:cs typeface="Microsoft Sans Serif"/>
              </a:rPr>
              <a:t>version=</a:t>
            </a:r>
            <a:r>
              <a:rPr sz="1600" i="1" spc="-5" dirty="0">
                <a:latin typeface="Arial"/>
                <a:cs typeface="Arial"/>
              </a:rPr>
              <a:t>"1.0"</a:t>
            </a:r>
            <a:r>
              <a:rPr sz="1600" i="1" dirty="0">
                <a:latin typeface="Arial"/>
                <a:cs typeface="Arial"/>
              </a:rPr>
              <a:t> </a:t>
            </a:r>
            <a:r>
              <a:rPr sz="1600" i="1" spc="-5" dirty="0">
                <a:latin typeface="Arial"/>
                <a:cs typeface="Arial"/>
              </a:rPr>
              <a:t>encoding="utf-8"?&gt;</a:t>
            </a:r>
            <a:endParaRPr sz="1600">
              <a:latin typeface="Arial"/>
              <a:cs typeface="Arial"/>
            </a:endParaRPr>
          </a:p>
          <a:p>
            <a:pPr marL="284480" marR="1363980" indent="-285115">
              <a:lnSpc>
                <a:spcPct val="100000"/>
              </a:lnSpc>
            </a:pPr>
            <a:r>
              <a:rPr sz="1600" spc="-5" dirty="0">
                <a:latin typeface="Microsoft Sans Serif"/>
                <a:cs typeface="Microsoft Sans Serif"/>
              </a:rPr>
              <a:t>&lt;LinearLayout </a:t>
            </a:r>
            <a:r>
              <a:rPr sz="1600" dirty="0">
                <a:latin typeface="Microsoft Sans Serif"/>
                <a:cs typeface="Microsoft Sans Serif"/>
              </a:rPr>
              <a:t> </a:t>
            </a:r>
            <a:r>
              <a:rPr sz="1600" spc="-5" dirty="0">
                <a:latin typeface="Microsoft Sans Serif"/>
                <a:cs typeface="Microsoft Sans Serif"/>
              </a:rPr>
              <a:t>android:id=</a:t>
            </a:r>
            <a:r>
              <a:rPr sz="1600" i="1" spc="-5" dirty="0">
                <a:latin typeface="Arial"/>
                <a:cs typeface="Arial"/>
              </a:rPr>
              <a:t>"@+id/widget32" </a:t>
            </a:r>
            <a:r>
              <a:rPr sz="1600" i="1" dirty="0">
                <a:latin typeface="Arial"/>
                <a:cs typeface="Arial"/>
              </a:rPr>
              <a:t> </a:t>
            </a:r>
            <a:r>
              <a:rPr sz="1600" spc="-5" dirty="0">
                <a:latin typeface="Microsoft Sans Serif"/>
                <a:cs typeface="Microsoft Sans Serif"/>
              </a:rPr>
              <a:t>android:layout_width=</a:t>
            </a:r>
            <a:r>
              <a:rPr sz="1600" i="1" spc="-5" dirty="0">
                <a:latin typeface="Arial"/>
                <a:cs typeface="Arial"/>
              </a:rPr>
              <a:t>"fill_parent" </a:t>
            </a:r>
            <a:r>
              <a:rPr sz="1600" i="1" dirty="0">
                <a:latin typeface="Arial"/>
                <a:cs typeface="Arial"/>
              </a:rPr>
              <a:t> </a:t>
            </a:r>
            <a:r>
              <a:rPr sz="1600" spc="-5" dirty="0">
                <a:latin typeface="Microsoft Sans Serif"/>
                <a:cs typeface="Microsoft Sans Serif"/>
              </a:rPr>
              <a:t>android:layout_height=</a:t>
            </a:r>
            <a:r>
              <a:rPr sz="1600" i="1" spc="-5" dirty="0">
                <a:latin typeface="Arial"/>
                <a:cs typeface="Arial"/>
              </a:rPr>
              <a:t>"fill_parent" </a:t>
            </a:r>
            <a:r>
              <a:rPr sz="1600" i="1" spc="-430" dirty="0">
                <a:latin typeface="Arial"/>
                <a:cs typeface="Arial"/>
              </a:rPr>
              <a:t> </a:t>
            </a:r>
            <a:r>
              <a:rPr sz="1600" spc="-5" dirty="0">
                <a:latin typeface="Microsoft Sans Serif"/>
                <a:cs typeface="Microsoft Sans Serif"/>
              </a:rPr>
              <a:t>android:orientation=</a:t>
            </a:r>
            <a:r>
              <a:rPr sz="1600" i="1" spc="-5" dirty="0">
                <a:latin typeface="Arial"/>
                <a:cs typeface="Arial"/>
              </a:rPr>
              <a:t>"vertical"</a:t>
            </a:r>
            <a:endParaRPr sz="1600">
              <a:latin typeface="Arial"/>
              <a:cs typeface="Arial"/>
            </a:endParaRPr>
          </a:p>
          <a:p>
            <a:pPr marL="284480">
              <a:lnSpc>
                <a:spcPct val="100000"/>
              </a:lnSpc>
            </a:pPr>
            <a:r>
              <a:rPr sz="1600" spc="-5" dirty="0">
                <a:latin typeface="Microsoft Sans Serif"/>
                <a:cs typeface="Microsoft Sans Serif"/>
              </a:rPr>
              <a:t>xmlns:android=</a:t>
            </a:r>
            <a:r>
              <a:rPr sz="1200" i="1" spc="-5" dirty="0">
                <a:latin typeface="Arial"/>
                <a:cs typeface="Arial"/>
              </a:rPr>
              <a:t>"</a:t>
            </a:r>
            <a:r>
              <a:rPr sz="1200" i="1" spc="-5" dirty="0">
                <a:latin typeface="Arial"/>
                <a:cs typeface="Arial"/>
                <a:hlinkClick r:id="rId2"/>
              </a:rPr>
              <a:t>http://schemas.android.com/apk/res/android</a:t>
            </a:r>
            <a:r>
              <a:rPr sz="1200" i="1" spc="-5" dirty="0">
                <a:latin typeface="Arial"/>
                <a:cs typeface="Arial"/>
              </a:rPr>
              <a:t>"</a:t>
            </a:r>
            <a:endParaRPr sz="1200">
              <a:latin typeface="Arial"/>
              <a:cs typeface="Arial"/>
            </a:endParaRPr>
          </a:p>
          <a:p>
            <a:pPr>
              <a:lnSpc>
                <a:spcPct val="100000"/>
              </a:lnSpc>
              <a:spcBef>
                <a:spcPts val="5"/>
              </a:spcBef>
            </a:pPr>
            <a:r>
              <a:rPr sz="1600" spc="-5" dirty="0">
                <a:latin typeface="Microsoft Sans Serif"/>
                <a:cs typeface="Microsoft Sans Serif"/>
              </a:rPr>
              <a:t>&gt;</a:t>
            </a:r>
            <a:endParaRPr sz="1600">
              <a:latin typeface="Microsoft Sans Serif"/>
              <a:cs typeface="Microsoft Sans Serif"/>
            </a:endParaRPr>
          </a:p>
          <a:p>
            <a:pPr>
              <a:lnSpc>
                <a:spcPct val="100000"/>
              </a:lnSpc>
            </a:pPr>
            <a:r>
              <a:rPr sz="1600" spc="-25" dirty="0">
                <a:latin typeface="Microsoft Sans Serif"/>
                <a:cs typeface="Microsoft Sans Serif"/>
              </a:rPr>
              <a:t>&lt;EditText</a:t>
            </a:r>
            <a:endParaRPr sz="1600">
              <a:latin typeface="Microsoft Sans Serif"/>
              <a:cs typeface="Microsoft Sans Serif"/>
            </a:endParaRPr>
          </a:p>
          <a:p>
            <a:pPr marL="284480" marR="1445260">
              <a:lnSpc>
                <a:spcPct val="100000"/>
              </a:lnSpc>
            </a:pPr>
            <a:r>
              <a:rPr sz="1600" spc="-5" dirty="0">
                <a:latin typeface="Microsoft Sans Serif"/>
                <a:cs typeface="Microsoft Sans Serif"/>
              </a:rPr>
              <a:t>android:id=</a:t>
            </a:r>
            <a:r>
              <a:rPr sz="1600" i="1" spc="-5" dirty="0">
                <a:latin typeface="Arial"/>
                <a:cs typeface="Arial"/>
              </a:rPr>
              <a:t>"@+id/txtMsg" </a:t>
            </a:r>
            <a:r>
              <a:rPr sz="1600" i="1" dirty="0">
                <a:latin typeface="Arial"/>
                <a:cs typeface="Arial"/>
              </a:rPr>
              <a:t> </a:t>
            </a:r>
            <a:r>
              <a:rPr sz="1600" spc="-5" dirty="0">
                <a:latin typeface="Microsoft Sans Serif"/>
                <a:cs typeface="Microsoft Sans Serif"/>
              </a:rPr>
              <a:t>android</a:t>
            </a:r>
            <a:r>
              <a:rPr sz="1600" spc="-10" dirty="0">
                <a:latin typeface="Microsoft Sans Serif"/>
                <a:cs typeface="Microsoft Sans Serif"/>
              </a:rPr>
              <a:t>:l</a:t>
            </a:r>
            <a:r>
              <a:rPr sz="1600" spc="-5" dirty="0">
                <a:latin typeface="Microsoft Sans Serif"/>
                <a:cs typeface="Microsoft Sans Serif"/>
              </a:rPr>
              <a:t>a</a:t>
            </a:r>
            <a:r>
              <a:rPr sz="1600" spc="-25" dirty="0">
                <a:latin typeface="Microsoft Sans Serif"/>
                <a:cs typeface="Microsoft Sans Serif"/>
              </a:rPr>
              <a:t>y</a:t>
            </a:r>
            <a:r>
              <a:rPr sz="1600" spc="-5" dirty="0">
                <a:latin typeface="Microsoft Sans Serif"/>
                <a:cs typeface="Microsoft Sans Serif"/>
              </a:rPr>
              <a:t>out_</a:t>
            </a:r>
            <a:r>
              <a:rPr sz="1600" spc="-15" dirty="0">
                <a:latin typeface="Microsoft Sans Serif"/>
                <a:cs typeface="Microsoft Sans Serif"/>
              </a:rPr>
              <a:t>wi</a:t>
            </a:r>
            <a:r>
              <a:rPr sz="1600" spc="-5" dirty="0">
                <a:latin typeface="Microsoft Sans Serif"/>
                <a:cs typeface="Microsoft Sans Serif"/>
              </a:rPr>
              <a:t>dt</a:t>
            </a:r>
            <a:r>
              <a:rPr sz="1600" dirty="0">
                <a:latin typeface="Microsoft Sans Serif"/>
                <a:cs typeface="Microsoft Sans Serif"/>
              </a:rPr>
              <a:t>h</a:t>
            </a:r>
            <a:r>
              <a:rPr sz="1600" spc="-5" dirty="0">
                <a:latin typeface="Microsoft Sans Serif"/>
                <a:cs typeface="Microsoft Sans Serif"/>
              </a:rPr>
              <a:t>=</a:t>
            </a:r>
            <a:r>
              <a:rPr sz="1600" i="1" spc="-10" dirty="0">
                <a:latin typeface="Arial"/>
                <a:cs typeface="Arial"/>
              </a:rPr>
              <a:t>"</a:t>
            </a:r>
            <a:r>
              <a:rPr sz="1600" i="1" spc="-5" dirty="0">
                <a:latin typeface="Arial"/>
                <a:cs typeface="Arial"/>
              </a:rPr>
              <a:t>fill_parent"  </a:t>
            </a:r>
            <a:r>
              <a:rPr sz="1600" spc="-5" dirty="0">
                <a:latin typeface="Microsoft Sans Serif"/>
                <a:cs typeface="Microsoft Sans Serif"/>
              </a:rPr>
              <a:t>android:layout_height=</a:t>
            </a:r>
            <a:r>
              <a:rPr sz="1600" i="1" spc="-5" dirty="0">
                <a:latin typeface="Arial"/>
                <a:cs typeface="Arial"/>
              </a:rPr>
              <a:t>"120px" </a:t>
            </a:r>
            <a:r>
              <a:rPr sz="1600" i="1" dirty="0">
                <a:latin typeface="Arial"/>
                <a:cs typeface="Arial"/>
              </a:rPr>
              <a:t> </a:t>
            </a:r>
            <a:r>
              <a:rPr sz="1600" spc="-5" dirty="0">
                <a:latin typeface="Microsoft Sans Serif"/>
                <a:cs typeface="Microsoft Sans Serif"/>
              </a:rPr>
              <a:t>android:textSize=</a:t>
            </a:r>
            <a:r>
              <a:rPr sz="1600" i="1" spc="-5" dirty="0">
                <a:latin typeface="Arial"/>
                <a:cs typeface="Arial"/>
              </a:rPr>
              <a:t>"12sp"</a:t>
            </a:r>
            <a:endParaRPr sz="1600">
              <a:latin typeface="Arial"/>
              <a:cs typeface="Arial"/>
            </a:endParaRPr>
          </a:p>
          <a:p>
            <a:pPr>
              <a:lnSpc>
                <a:spcPct val="100000"/>
              </a:lnSpc>
            </a:pPr>
            <a:r>
              <a:rPr sz="1600" spc="-5" dirty="0">
                <a:latin typeface="Microsoft Sans Serif"/>
                <a:cs typeface="Microsoft Sans Serif"/>
              </a:rPr>
              <a:t>&gt;</a:t>
            </a:r>
            <a:endParaRPr sz="1600">
              <a:latin typeface="Microsoft Sans Serif"/>
              <a:cs typeface="Microsoft Sans Serif"/>
            </a:endParaRPr>
          </a:p>
          <a:p>
            <a:pPr>
              <a:lnSpc>
                <a:spcPct val="100000"/>
              </a:lnSpc>
            </a:pPr>
            <a:r>
              <a:rPr sz="1600" spc="-20" dirty="0">
                <a:latin typeface="Microsoft Sans Serif"/>
                <a:cs typeface="Microsoft Sans Serif"/>
              </a:rPr>
              <a:t>&lt;/EditText&gt;</a:t>
            </a:r>
            <a:endParaRPr sz="1600">
              <a:latin typeface="Microsoft Sans Serif"/>
              <a:cs typeface="Microsoft Sans Serif"/>
            </a:endParaRPr>
          </a:p>
          <a:p>
            <a:pPr>
              <a:lnSpc>
                <a:spcPct val="100000"/>
              </a:lnSpc>
            </a:pPr>
            <a:r>
              <a:rPr sz="1600" spc="-5" dirty="0">
                <a:latin typeface="Microsoft Sans Serif"/>
                <a:cs typeface="Microsoft Sans Serif"/>
              </a:rPr>
              <a:t>&lt;Button</a:t>
            </a:r>
            <a:endParaRPr sz="1600">
              <a:latin typeface="Microsoft Sans Serif"/>
              <a:cs typeface="Microsoft Sans Serif"/>
            </a:endParaRPr>
          </a:p>
          <a:p>
            <a:pPr marL="284480" marR="1027430">
              <a:lnSpc>
                <a:spcPct val="100000"/>
              </a:lnSpc>
            </a:pPr>
            <a:r>
              <a:rPr sz="1600" spc="-5" dirty="0">
                <a:latin typeface="Microsoft Sans Serif"/>
                <a:cs typeface="Microsoft Sans Serif"/>
              </a:rPr>
              <a:t>android:id=</a:t>
            </a:r>
            <a:r>
              <a:rPr sz="1600" i="1" spc="-5" dirty="0">
                <a:latin typeface="Arial"/>
                <a:cs typeface="Arial"/>
              </a:rPr>
              <a:t>"@+id/btnStopService" </a:t>
            </a:r>
            <a:r>
              <a:rPr sz="1600" i="1" dirty="0">
                <a:latin typeface="Arial"/>
                <a:cs typeface="Arial"/>
              </a:rPr>
              <a:t> </a:t>
            </a:r>
            <a:r>
              <a:rPr sz="1600" spc="-5" dirty="0">
                <a:latin typeface="Microsoft Sans Serif"/>
                <a:cs typeface="Microsoft Sans Serif"/>
              </a:rPr>
              <a:t>android:layout_width=</a:t>
            </a:r>
            <a:r>
              <a:rPr sz="1600" i="1" spc="-5" dirty="0">
                <a:latin typeface="Arial"/>
                <a:cs typeface="Arial"/>
              </a:rPr>
              <a:t>"151px" </a:t>
            </a:r>
            <a:r>
              <a:rPr sz="1600" i="1" dirty="0">
                <a:latin typeface="Arial"/>
                <a:cs typeface="Arial"/>
              </a:rPr>
              <a:t> </a:t>
            </a:r>
            <a:r>
              <a:rPr sz="1600" spc="-5" dirty="0">
                <a:latin typeface="Microsoft Sans Serif"/>
                <a:cs typeface="Microsoft Sans Serif"/>
              </a:rPr>
              <a:t>android:layout_height=</a:t>
            </a:r>
            <a:r>
              <a:rPr sz="1600" i="1" spc="-5" dirty="0">
                <a:latin typeface="Arial"/>
                <a:cs typeface="Arial"/>
              </a:rPr>
              <a:t>"wrap_content" </a:t>
            </a:r>
            <a:r>
              <a:rPr sz="1600" i="1" spc="-430" dirty="0">
                <a:latin typeface="Arial"/>
                <a:cs typeface="Arial"/>
              </a:rPr>
              <a:t> </a:t>
            </a:r>
            <a:r>
              <a:rPr sz="1600" spc="-5" dirty="0">
                <a:latin typeface="Microsoft Sans Serif"/>
                <a:cs typeface="Microsoft Sans Serif"/>
              </a:rPr>
              <a:t>android:text=</a:t>
            </a:r>
            <a:r>
              <a:rPr sz="1600" i="1" spc="-5" dirty="0">
                <a:latin typeface="Arial"/>
                <a:cs typeface="Arial"/>
              </a:rPr>
              <a:t>"Stop</a:t>
            </a:r>
            <a:r>
              <a:rPr sz="1600" i="1" spc="25" dirty="0">
                <a:latin typeface="Arial"/>
                <a:cs typeface="Arial"/>
              </a:rPr>
              <a:t> </a:t>
            </a:r>
            <a:r>
              <a:rPr sz="1600" i="1" spc="-5" dirty="0">
                <a:latin typeface="Arial"/>
                <a:cs typeface="Arial"/>
              </a:rPr>
              <a:t>Service"</a:t>
            </a:r>
            <a:endParaRPr sz="1600">
              <a:latin typeface="Arial"/>
              <a:cs typeface="Arial"/>
            </a:endParaRPr>
          </a:p>
          <a:p>
            <a:pPr>
              <a:lnSpc>
                <a:spcPct val="100000"/>
              </a:lnSpc>
              <a:spcBef>
                <a:spcPts val="5"/>
              </a:spcBef>
            </a:pPr>
            <a:r>
              <a:rPr sz="1600" spc="-5" dirty="0">
                <a:latin typeface="Microsoft Sans Serif"/>
                <a:cs typeface="Microsoft Sans Serif"/>
              </a:rPr>
              <a:t>&gt;</a:t>
            </a:r>
            <a:endParaRPr sz="1600">
              <a:latin typeface="Microsoft Sans Serif"/>
              <a:cs typeface="Microsoft Sans Serif"/>
            </a:endParaRPr>
          </a:p>
        </p:txBody>
      </p:sp>
      <p:sp>
        <p:nvSpPr>
          <p:cNvPr id="7" name="object 7"/>
          <p:cNvSpPr txBox="1"/>
          <p:nvPr/>
        </p:nvSpPr>
        <p:spPr>
          <a:xfrm>
            <a:off x="703173" y="6347256"/>
            <a:ext cx="1464945" cy="513080"/>
          </a:xfrm>
          <a:prstGeom prst="rect">
            <a:avLst/>
          </a:prstGeom>
        </p:spPr>
        <p:txBody>
          <a:bodyPr vert="horz" wrap="square" lIns="0" tIns="12065" rIns="0" bIns="0" rtlCol="0">
            <a:spAutoFit/>
          </a:bodyPr>
          <a:lstStyle/>
          <a:p>
            <a:pPr>
              <a:lnSpc>
                <a:spcPct val="100000"/>
              </a:lnSpc>
              <a:spcBef>
                <a:spcPts val="95"/>
              </a:spcBef>
            </a:pPr>
            <a:r>
              <a:rPr sz="1600" spc="-5" dirty="0">
                <a:latin typeface="Microsoft Sans Serif"/>
                <a:cs typeface="Microsoft Sans Serif"/>
              </a:rPr>
              <a:t>&lt;/Button&gt;</a:t>
            </a:r>
            <a:endParaRPr sz="1600">
              <a:latin typeface="Microsoft Sans Serif"/>
              <a:cs typeface="Microsoft Sans Serif"/>
            </a:endParaRPr>
          </a:p>
          <a:p>
            <a:pPr>
              <a:lnSpc>
                <a:spcPct val="100000"/>
              </a:lnSpc>
            </a:pPr>
            <a:r>
              <a:rPr sz="1600" spc="-5" dirty="0">
                <a:latin typeface="Microsoft Sans Serif"/>
                <a:cs typeface="Microsoft Sans Serif"/>
              </a:rPr>
              <a:t>&lt;/</a:t>
            </a:r>
            <a:r>
              <a:rPr sz="1600" spc="-10" dirty="0">
                <a:latin typeface="Microsoft Sans Serif"/>
                <a:cs typeface="Microsoft Sans Serif"/>
              </a:rPr>
              <a:t>Li</a:t>
            </a:r>
            <a:r>
              <a:rPr sz="1600" spc="-5" dirty="0">
                <a:latin typeface="Microsoft Sans Serif"/>
                <a:cs typeface="Microsoft Sans Serif"/>
              </a:rPr>
              <a:t>nearLa</a:t>
            </a:r>
            <a:r>
              <a:rPr sz="1600" spc="-25" dirty="0">
                <a:latin typeface="Microsoft Sans Serif"/>
                <a:cs typeface="Microsoft Sans Serif"/>
              </a:rPr>
              <a:t>y</a:t>
            </a:r>
            <a:r>
              <a:rPr sz="1600" spc="-5" dirty="0">
                <a:latin typeface="Microsoft Sans Serif"/>
                <a:cs typeface="Microsoft Sans Serif"/>
              </a:rPr>
              <a:t>out&gt;</a:t>
            </a:r>
            <a:endParaRPr sz="1600">
              <a:latin typeface="Microsoft Sans Serif"/>
              <a:cs typeface="Microsoft Sans Serif"/>
            </a:endParaRPr>
          </a:p>
        </p:txBody>
      </p:sp>
      <p:pic>
        <p:nvPicPr>
          <p:cNvPr id="8" name="object 8"/>
          <p:cNvPicPr/>
          <p:nvPr/>
        </p:nvPicPr>
        <p:blipFill>
          <a:blip r:embed="rId3" cstate="print"/>
          <a:stretch>
            <a:fillRect/>
          </a:stretch>
        </p:blipFill>
        <p:spPr>
          <a:xfrm>
            <a:off x="5633211" y="1340764"/>
            <a:ext cx="3439414" cy="5077206"/>
          </a:xfrm>
          <a:prstGeom prst="rect">
            <a:avLst/>
          </a:prstGeom>
        </p:spPr>
      </p:pic>
      <p:sp>
        <p:nvSpPr>
          <p:cNvPr id="9" name="Slide Number Placeholder 8"/>
          <p:cNvSpPr>
            <a:spLocks noGrp="1"/>
          </p:cNvSpPr>
          <p:nvPr>
            <p:ph type="sldNum" sz="quarter" idx="12"/>
          </p:nvPr>
        </p:nvSpPr>
        <p:spPr/>
        <p:txBody>
          <a:bodyPr/>
          <a:lstStyle/>
          <a:p>
            <a:fld id="{5D1521BE-31EE-4AC9-ADDD-C715BAA25349}" type="slidenum">
              <a:rPr lang="en-US" smtClean="0"/>
              <a:pPr/>
              <a:t>27</a:t>
            </a:fld>
            <a:endParaRPr lang="en-US"/>
          </a:p>
        </p:txBody>
      </p:sp>
    </p:spTree>
    <p:extLst>
      <p:ext uri="{BB962C8B-B14F-4D97-AF65-F5344CB8AC3E}">
        <p14:creationId xmlns="" xmlns:p14="http://schemas.microsoft.com/office/powerpoint/2010/main" val="32915205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2140" y="660019"/>
            <a:ext cx="3440429" cy="330835"/>
          </a:xfrm>
          <a:prstGeom prst="rect">
            <a:avLst/>
          </a:prstGeom>
        </p:spPr>
        <p:txBody>
          <a:bodyPr vert="horz" wrap="square" lIns="0" tIns="13335" rIns="0" bIns="0" rtlCol="0">
            <a:spAutoFit/>
          </a:bodyPr>
          <a:lstStyle/>
          <a:p>
            <a:pPr marL="12700">
              <a:lnSpc>
                <a:spcPct val="100000"/>
              </a:lnSpc>
              <a:spcBef>
                <a:spcPts val="105"/>
              </a:spcBef>
            </a:pPr>
            <a:r>
              <a:rPr sz="2000" dirty="0"/>
              <a:t>Example</a:t>
            </a:r>
            <a:r>
              <a:rPr sz="2000" spc="-35" dirty="0"/>
              <a:t> </a:t>
            </a:r>
            <a:r>
              <a:rPr sz="2000" spc="-5" dirty="0"/>
              <a:t>2.</a:t>
            </a:r>
            <a:r>
              <a:rPr sz="2000" spc="-20" dirty="0"/>
              <a:t> </a:t>
            </a:r>
            <a:r>
              <a:rPr sz="2000" spc="-5" dirty="0"/>
              <a:t>cont’d</a:t>
            </a:r>
            <a:r>
              <a:rPr sz="2000" spc="-40" dirty="0"/>
              <a:t> </a:t>
            </a:r>
            <a:r>
              <a:rPr sz="2000" dirty="0"/>
              <a:t>-</a:t>
            </a:r>
            <a:r>
              <a:rPr sz="2000" spc="-10" dirty="0"/>
              <a:t> </a:t>
            </a:r>
            <a:r>
              <a:rPr sz="2000" dirty="0"/>
              <a:t>Manifest</a:t>
            </a:r>
            <a:endParaRPr sz="2000"/>
          </a:p>
        </p:txBody>
      </p:sp>
      <p:sp>
        <p:nvSpPr>
          <p:cNvPr id="4" name="object 4"/>
          <p:cNvSpPr/>
          <p:nvPr/>
        </p:nvSpPr>
        <p:spPr>
          <a:xfrm>
            <a:off x="683564" y="1268730"/>
            <a:ext cx="8209280" cy="5263515"/>
          </a:xfrm>
          <a:custGeom>
            <a:avLst/>
            <a:gdLst/>
            <a:ahLst/>
            <a:cxnLst/>
            <a:rect l="l" t="t" r="r" b="b"/>
            <a:pathLst>
              <a:path w="8209280" h="5263515">
                <a:moveTo>
                  <a:pt x="8208899" y="0"/>
                </a:moveTo>
                <a:lnTo>
                  <a:pt x="0" y="0"/>
                </a:lnTo>
                <a:lnTo>
                  <a:pt x="0" y="5263007"/>
                </a:lnTo>
                <a:lnTo>
                  <a:pt x="8208899" y="5263007"/>
                </a:lnTo>
                <a:lnTo>
                  <a:pt x="8208899" y="0"/>
                </a:lnTo>
                <a:close/>
              </a:path>
            </a:pathLst>
          </a:custGeom>
          <a:solidFill>
            <a:srgbClr val="F1F1F1"/>
          </a:solidFill>
        </p:spPr>
        <p:txBody>
          <a:bodyPr wrap="square" lIns="0" tIns="0" rIns="0" bIns="0" rtlCol="0"/>
          <a:lstStyle/>
          <a:p>
            <a:endParaRPr/>
          </a:p>
        </p:txBody>
      </p:sp>
      <p:sp>
        <p:nvSpPr>
          <p:cNvPr id="5" name="object 5"/>
          <p:cNvSpPr txBox="1"/>
          <p:nvPr/>
        </p:nvSpPr>
        <p:spPr>
          <a:xfrm>
            <a:off x="762406" y="1297686"/>
            <a:ext cx="7309484" cy="3683000"/>
          </a:xfrm>
          <a:prstGeom prst="rect">
            <a:avLst/>
          </a:prstGeom>
        </p:spPr>
        <p:txBody>
          <a:bodyPr vert="horz" wrap="square" lIns="0" tIns="12065" rIns="0" bIns="0" rtlCol="0">
            <a:spAutoFit/>
          </a:bodyPr>
          <a:lstStyle/>
          <a:p>
            <a:pPr marL="12700">
              <a:lnSpc>
                <a:spcPct val="100000"/>
              </a:lnSpc>
              <a:spcBef>
                <a:spcPts val="95"/>
              </a:spcBef>
            </a:pPr>
            <a:r>
              <a:rPr sz="1600" spc="-10" dirty="0">
                <a:latin typeface="Microsoft Sans Serif"/>
                <a:cs typeface="Microsoft Sans Serif"/>
              </a:rPr>
              <a:t>&lt;?xml</a:t>
            </a:r>
            <a:r>
              <a:rPr sz="1600" spc="40" dirty="0">
                <a:latin typeface="Microsoft Sans Serif"/>
                <a:cs typeface="Microsoft Sans Serif"/>
              </a:rPr>
              <a:t> </a:t>
            </a:r>
            <a:r>
              <a:rPr sz="1600" spc="-5" dirty="0">
                <a:latin typeface="Microsoft Sans Serif"/>
                <a:cs typeface="Microsoft Sans Serif"/>
              </a:rPr>
              <a:t>version=</a:t>
            </a:r>
            <a:r>
              <a:rPr sz="1600" i="1" spc="-5" dirty="0">
                <a:latin typeface="Arial"/>
                <a:cs typeface="Arial"/>
              </a:rPr>
              <a:t>"1.0"</a:t>
            </a:r>
            <a:r>
              <a:rPr sz="1600" i="1" dirty="0">
                <a:latin typeface="Arial"/>
                <a:cs typeface="Arial"/>
              </a:rPr>
              <a:t> </a:t>
            </a:r>
            <a:r>
              <a:rPr sz="1600" i="1" spc="-5" dirty="0">
                <a:latin typeface="Arial"/>
                <a:cs typeface="Arial"/>
              </a:rPr>
              <a:t>encoding="utf-8"?&gt;</a:t>
            </a:r>
            <a:endParaRPr sz="1600">
              <a:latin typeface="Arial"/>
              <a:cs typeface="Arial"/>
            </a:endParaRPr>
          </a:p>
          <a:p>
            <a:pPr marL="983615" marR="867410" indent="-971550">
              <a:lnSpc>
                <a:spcPct val="100000"/>
              </a:lnSpc>
            </a:pPr>
            <a:r>
              <a:rPr sz="1600" spc="-5" dirty="0">
                <a:latin typeface="Microsoft Sans Serif"/>
                <a:cs typeface="Microsoft Sans Serif"/>
              </a:rPr>
              <a:t>&lt;manifest</a:t>
            </a:r>
            <a:r>
              <a:rPr sz="1600" spc="110" dirty="0">
                <a:latin typeface="Microsoft Sans Serif"/>
                <a:cs typeface="Microsoft Sans Serif"/>
              </a:rPr>
              <a:t> </a:t>
            </a:r>
            <a:r>
              <a:rPr sz="1600" spc="-5" dirty="0">
                <a:latin typeface="Microsoft Sans Serif"/>
                <a:cs typeface="Microsoft Sans Serif"/>
              </a:rPr>
              <a:t>xmlns:android=</a:t>
            </a:r>
            <a:r>
              <a:rPr sz="1600" i="1" spc="-5" dirty="0">
                <a:latin typeface="Arial"/>
                <a:cs typeface="Arial"/>
                <a:hlinkClick r:id="rId2"/>
              </a:rPr>
              <a:t>"http://</a:t>
            </a:r>
            <a:r>
              <a:rPr sz="1600" i="1" spc="-5" dirty="0">
                <a:latin typeface="Arial"/>
                <a:cs typeface="Arial"/>
              </a:rPr>
              <a:t>s</a:t>
            </a:r>
            <a:r>
              <a:rPr sz="1600" i="1" spc="-5" dirty="0">
                <a:latin typeface="Arial"/>
                <a:cs typeface="Arial"/>
                <a:hlinkClick r:id="rId2"/>
              </a:rPr>
              <a:t>chemas.android.com/apk/res/android" </a:t>
            </a:r>
            <a:r>
              <a:rPr sz="1600" i="1" spc="-430" dirty="0">
                <a:latin typeface="Arial"/>
                <a:cs typeface="Arial"/>
              </a:rPr>
              <a:t> </a:t>
            </a:r>
            <a:r>
              <a:rPr sz="1600" spc="-5" dirty="0">
                <a:latin typeface="Microsoft Sans Serif"/>
                <a:cs typeface="Microsoft Sans Serif"/>
              </a:rPr>
              <a:t>package=</a:t>
            </a:r>
            <a:r>
              <a:rPr sz="1600" i="1" spc="-5" dirty="0">
                <a:latin typeface="Arial"/>
                <a:cs typeface="Arial"/>
              </a:rPr>
              <a:t>"cis493.demos“</a:t>
            </a:r>
            <a:endParaRPr sz="1600">
              <a:latin typeface="Arial"/>
              <a:cs typeface="Arial"/>
            </a:endParaRPr>
          </a:p>
          <a:p>
            <a:pPr marL="983615" marR="3556635">
              <a:lnSpc>
                <a:spcPct val="100000"/>
              </a:lnSpc>
            </a:pPr>
            <a:r>
              <a:rPr sz="1600" spc="-5" dirty="0">
                <a:latin typeface="Microsoft Sans Serif"/>
                <a:cs typeface="Microsoft Sans Serif"/>
              </a:rPr>
              <a:t>android:versionCode=</a:t>
            </a:r>
            <a:r>
              <a:rPr sz="1600" i="1" spc="-5" dirty="0">
                <a:latin typeface="Arial"/>
                <a:cs typeface="Arial"/>
              </a:rPr>
              <a:t>"1“ </a:t>
            </a:r>
            <a:r>
              <a:rPr sz="1600" i="1" dirty="0">
                <a:latin typeface="Arial"/>
                <a:cs typeface="Arial"/>
              </a:rPr>
              <a:t> </a:t>
            </a:r>
            <a:r>
              <a:rPr sz="1600" spc="-5" dirty="0">
                <a:latin typeface="Microsoft Sans Serif"/>
                <a:cs typeface="Microsoft Sans Serif"/>
              </a:rPr>
              <a:t>android:vers</a:t>
            </a:r>
            <a:r>
              <a:rPr sz="1600" dirty="0">
                <a:latin typeface="Microsoft Sans Serif"/>
                <a:cs typeface="Microsoft Sans Serif"/>
              </a:rPr>
              <a:t>i</a:t>
            </a:r>
            <a:r>
              <a:rPr sz="1600" spc="-5" dirty="0">
                <a:latin typeface="Microsoft Sans Serif"/>
                <a:cs typeface="Microsoft Sans Serif"/>
              </a:rPr>
              <a:t>onNam</a:t>
            </a:r>
            <a:r>
              <a:rPr sz="1600" spc="5" dirty="0">
                <a:latin typeface="Microsoft Sans Serif"/>
                <a:cs typeface="Microsoft Sans Serif"/>
              </a:rPr>
              <a:t>e</a:t>
            </a:r>
            <a:r>
              <a:rPr sz="1600" spc="-5" dirty="0">
                <a:latin typeface="Microsoft Sans Serif"/>
                <a:cs typeface="Microsoft Sans Serif"/>
              </a:rPr>
              <a:t>=</a:t>
            </a:r>
            <a:r>
              <a:rPr sz="1600" i="1" spc="-5" dirty="0">
                <a:latin typeface="Arial"/>
                <a:cs typeface="Arial"/>
              </a:rPr>
              <a:t>"1.0.0</a:t>
            </a:r>
            <a:r>
              <a:rPr sz="1600" i="1" spc="-10" dirty="0">
                <a:latin typeface="Arial"/>
                <a:cs typeface="Arial"/>
              </a:rPr>
              <a:t>"&gt;</a:t>
            </a:r>
            <a:endParaRPr sz="1600">
              <a:latin typeface="Arial"/>
              <a:cs typeface="Arial"/>
            </a:endParaRPr>
          </a:p>
          <a:p>
            <a:pPr marL="12700">
              <a:lnSpc>
                <a:spcPct val="100000"/>
              </a:lnSpc>
              <a:spcBef>
                <a:spcPts val="960"/>
              </a:spcBef>
            </a:pPr>
            <a:r>
              <a:rPr sz="1600" spc="-5" dirty="0">
                <a:latin typeface="Microsoft Sans Serif"/>
                <a:cs typeface="Microsoft Sans Serif"/>
              </a:rPr>
              <a:t>&lt;uses-sdkandroid:minSdkVersion=</a:t>
            </a:r>
            <a:r>
              <a:rPr sz="1600" i="1" spc="-5" dirty="0">
                <a:latin typeface="Arial"/>
                <a:cs typeface="Arial"/>
              </a:rPr>
              <a:t>"4"&gt;&lt;/uses-sdk&gt;</a:t>
            </a:r>
            <a:endParaRPr sz="1600">
              <a:latin typeface="Arial"/>
              <a:cs typeface="Arial"/>
            </a:endParaRPr>
          </a:p>
          <a:p>
            <a:pPr marL="12700">
              <a:lnSpc>
                <a:spcPct val="100000"/>
              </a:lnSpc>
              <a:spcBef>
                <a:spcPts val="960"/>
              </a:spcBef>
            </a:pPr>
            <a:r>
              <a:rPr sz="1600" spc="-5" dirty="0">
                <a:latin typeface="Microsoft Sans Serif"/>
                <a:cs typeface="Microsoft Sans Serif"/>
              </a:rPr>
              <a:t>&lt;application</a:t>
            </a:r>
            <a:r>
              <a:rPr sz="1600" spc="30" dirty="0">
                <a:latin typeface="Microsoft Sans Serif"/>
                <a:cs typeface="Microsoft Sans Serif"/>
              </a:rPr>
              <a:t> </a:t>
            </a:r>
            <a:r>
              <a:rPr sz="1600" spc="-5" dirty="0">
                <a:latin typeface="Microsoft Sans Serif"/>
                <a:cs typeface="Microsoft Sans Serif"/>
              </a:rPr>
              <a:t>android:icon=</a:t>
            </a:r>
            <a:r>
              <a:rPr sz="1600" i="1" spc="-5" dirty="0">
                <a:latin typeface="Arial"/>
                <a:cs typeface="Arial"/>
              </a:rPr>
              <a:t>"@drawable/icon“</a:t>
            </a:r>
            <a:r>
              <a:rPr sz="1600" i="1" spc="25" dirty="0">
                <a:latin typeface="Arial"/>
                <a:cs typeface="Arial"/>
              </a:rPr>
              <a:t> </a:t>
            </a:r>
            <a:r>
              <a:rPr sz="1600" i="1" spc="-5" dirty="0">
                <a:latin typeface="Arial"/>
                <a:cs typeface="Arial"/>
              </a:rPr>
              <a:t>android:label="@string/app_name"&gt;</a:t>
            </a:r>
            <a:endParaRPr sz="1600">
              <a:latin typeface="Arial"/>
              <a:cs typeface="Arial"/>
            </a:endParaRPr>
          </a:p>
          <a:p>
            <a:pPr marL="1270000" marR="2771775" indent="-800735">
              <a:lnSpc>
                <a:spcPct val="100000"/>
              </a:lnSpc>
            </a:pPr>
            <a:r>
              <a:rPr sz="1600" spc="-5" dirty="0">
                <a:latin typeface="Microsoft Sans Serif"/>
                <a:cs typeface="Microsoft Sans Serif"/>
              </a:rPr>
              <a:t>&lt;activity</a:t>
            </a:r>
            <a:r>
              <a:rPr sz="1600" spc="15" dirty="0">
                <a:latin typeface="Microsoft Sans Serif"/>
                <a:cs typeface="Microsoft Sans Serif"/>
              </a:rPr>
              <a:t> </a:t>
            </a:r>
            <a:r>
              <a:rPr sz="1600" spc="-5" dirty="0">
                <a:latin typeface="Microsoft Sans Serif"/>
                <a:cs typeface="Microsoft Sans Serif"/>
              </a:rPr>
              <a:t>android:name=</a:t>
            </a:r>
            <a:r>
              <a:rPr sz="1600" i="1" spc="-5" dirty="0">
                <a:latin typeface="Arial"/>
                <a:cs typeface="Arial"/>
              </a:rPr>
              <a:t>".</a:t>
            </a:r>
            <a:r>
              <a:rPr sz="1600" b="1" i="1" spc="-5" dirty="0">
                <a:solidFill>
                  <a:srgbClr val="C00000"/>
                </a:solidFill>
                <a:latin typeface="Arial"/>
                <a:cs typeface="Arial"/>
              </a:rPr>
              <a:t>MyServiceDrive</a:t>
            </a:r>
            <a:r>
              <a:rPr sz="1600" i="1" spc="-5" dirty="0">
                <a:solidFill>
                  <a:srgbClr val="C00000"/>
                </a:solidFill>
                <a:latin typeface="Arial"/>
                <a:cs typeface="Arial"/>
              </a:rPr>
              <a:t>r</a:t>
            </a:r>
            <a:r>
              <a:rPr sz="1600" i="1" spc="-5" dirty="0">
                <a:latin typeface="Arial"/>
                <a:cs typeface="Arial"/>
              </a:rPr>
              <a:t>“ </a:t>
            </a:r>
            <a:r>
              <a:rPr sz="1600" i="1" dirty="0">
                <a:latin typeface="Arial"/>
                <a:cs typeface="Arial"/>
              </a:rPr>
              <a:t> </a:t>
            </a:r>
            <a:r>
              <a:rPr sz="1600" spc="-5" dirty="0">
                <a:latin typeface="Microsoft Sans Serif"/>
                <a:cs typeface="Microsoft Sans Serif"/>
              </a:rPr>
              <a:t>android</a:t>
            </a:r>
            <a:r>
              <a:rPr sz="1600" spc="-10" dirty="0">
                <a:latin typeface="Microsoft Sans Serif"/>
                <a:cs typeface="Microsoft Sans Serif"/>
              </a:rPr>
              <a:t>:labe</a:t>
            </a:r>
            <a:r>
              <a:rPr sz="1600" spc="5" dirty="0">
                <a:latin typeface="Microsoft Sans Serif"/>
                <a:cs typeface="Microsoft Sans Serif"/>
              </a:rPr>
              <a:t>l</a:t>
            </a:r>
            <a:r>
              <a:rPr sz="1600" spc="-5" dirty="0">
                <a:latin typeface="Microsoft Sans Serif"/>
                <a:cs typeface="Microsoft Sans Serif"/>
              </a:rPr>
              <a:t>=</a:t>
            </a:r>
            <a:r>
              <a:rPr sz="1600" i="1" spc="-5" dirty="0">
                <a:latin typeface="Arial"/>
                <a:cs typeface="Arial"/>
              </a:rPr>
              <a:t>"@string</a:t>
            </a:r>
            <a:r>
              <a:rPr sz="1600" i="1" dirty="0">
                <a:latin typeface="Arial"/>
                <a:cs typeface="Arial"/>
              </a:rPr>
              <a:t>/</a:t>
            </a:r>
            <a:r>
              <a:rPr sz="1600" i="1" spc="-5" dirty="0">
                <a:latin typeface="Arial"/>
                <a:cs typeface="Arial"/>
              </a:rPr>
              <a:t>app_na</a:t>
            </a:r>
            <a:r>
              <a:rPr sz="1600" i="1" spc="-15" dirty="0">
                <a:latin typeface="Arial"/>
                <a:cs typeface="Arial"/>
              </a:rPr>
              <a:t>m</a:t>
            </a:r>
            <a:r>
              <a:rPr sz="1600" i="1" spc="-5" dirty="0">
                <a:latin typeface="Arial"/>
                <a:cs typeface="Arial"/>
              </a:rPr>
              <a:t>e</a:t>
            </a:r>
            <a:r>
              <a:rPr sz="1600" i="1" spc="-10" dirty="0">
                <a:latin typeface="Arial"/>
                <a:cs typeface="Arial"/>
              </a:rPr>
              <a:t>"&gt;</a:t>
            </a:r>
            <a:endParaRPr sz="1600">
              <a:latin typeface="Arial"/>
              <a:cs typeface="Arial"/>
            </a:endParaRPr>
          </a:p>
          <a:p>
            <a:pPr marL="927100">
              <a:lnSpc>
                <a:spcPct val="100000"/>
              </a:lnSpc>
            </a:pPr>
            <a:r>
              <a:rPr sz="1600" spc="-5" dirty="0">
                <a:latin typeface="Microsoft Sans Serif"/>
                <a:cs typeface="Microsoft Sans Serif"/>
              </a:rPr>
              <a:t>&lt;intent-filter&gt;</a:t>
            </a:r>
            <a:endParaRPr sz="1600">
              <a:latin typeface="Microsoft Sans Serif"/>
              <a:cs typeface="Microsoft Sans Serif"/>
            </a:endParaRPr>
          </a:p>
          <a:p>
            <a:pPr marL="1326515">
              <a:lnSpc>
                <a:spcPct val="100000"/>
              </a:lnSpc>
              <a:spcBef>
                <a:spcPts val="5"/>
              </a:spcBef>
            </a:pPr>
            <a:r>
              <a:rPr sz="1600" spc="-5" dirty="0">
                <a:latin typeface="Microsoft Sans Serif"/>
                <a:cs typeface="Microsoft Sans Serif"/>
              </a:rPr>
              <a:t>&lt;action</a:t>
            </a:r>
            <a:r>
              <a:rPr sz="1600" spc="30" dirty="0">
                <a:latin typeface="Microsoft Sans Serif"/>
                <a:cs typeface="Microsoft Sans Serif"/>
              </a:rPr>
              <a:t> </a:t>
            </a:r>
            <a:r>
              <a:rPr sz="1600" spc="-5" dirty="0">
                <a:latin typeface="Microsoft Sans Serif"/>
                <a:cs typeface="Microsoft Sans Serif"/>
              </a:rPr>
              <a:t>android:name=</a:t>
            </a:r>
            <a:r>
              <a:rPr sz="1600" i="1" spc="-5" dirty="0">
                <a:latin typeface="Arial"/>
                <a:cs typeface="Arial"/>
              </a:rPr>
              <a:t>"android.intent.action.MAIN"</a:t>
            </a:r>
            <a:r>
              <a:rPr sz="1600" i="1" spc="50" dirty="0">
                <a:latin typeface="Arial"/>
                <a:cs typeface="Arial"/>
              </a:rPr>
              <a:t> </a:t>
            </a:r>
            <a:r>
              <a:rPr sz="1600" i="1" spc="-10" dirty="0">
                <a:latin typeface="Arial"/>
                <a:cs typeface="Arial"/>
              </a:rPr>
              <a:t>/&gt;</a:t>
            </a:r>
            <a:endParaRPr sz="1600">
              <a:latin typeface="Arial"/>
              <a:cs typeface="Arial"/>
            </a:endParaRPr>
          </a:p>
          <a:p>
            <a:pPr marL="1326515">
              <a:lnSpc>
                <a:spcPct val="100000"/>
              </a:lnSpc>
            </a:pPr>
            <a:r>
              <a:rPr sz="1600" spc="-5" dirty="0">
                <a:latin typeface="Microsoft Sans Serif"/>
                <a:cs typeface="Microsoft Sans Serif"/>
              </a:rPr>
              <a:t>&lt;category</a:t>
            </a:r>
            <a:r>
              <a:rPr sz="1600" spc="30" dirty="0">
                <a:latin typeface="Microsoft Sans Serif"/>
                <a:cs typeface="Microsoft Sans Serif"/>
              </a:rPr>
              <a:t> </a:t>
            </a:r>
            <a:r>
              <a:rPr sz="1600" spc="-5" dirty="0">
                <a:latin typeface="Microsoft Sans Serif"/>
                <a:cs typeface="Microsoft Sans Serif"/>
              </a:rPr>
              <a:t>android:name=</a:t>
            </a:r>
            <a:r>
              <a:rPr sz="1600" i="1" spc="-5" dirty="0">
                <a:latin typeface="Arial"/>
                <a:cs typeface="Arial"/>
              </a:rPr>
              <a:t>"android.intent.category.LAUNCHER"</a:t>
            </a:r>
            <a:r>
              <a:rPr sz="1600" i="1" spc="-10" dirty="0">
                <a:latin typeface="Arial"/>
                <a:cs typeface="Arial"/>
              </a:rPr>
              <a:t> </a:t>
            </a:r>
            <a:r>
              <a:rPr sz="1600" i="1" spc="-5" dirty="0">
                <a:latin typeface="Arial"/>
                <a:cs typeface="Arial"/>
              </a:rPr>
              <a:t>/&gt;</a:t>
            </a:r>
            <a:endParaRPr sz="1600">
              <a:latin typeface="Arial"/>
              <a:cs typeface="Arial"/>
            </a:endParaRPr>
          </a:p>
          <a:p>
            <a:pPr marL="927100">
              <a:lnSpc>
                <a:spcPct val="100000"/>
              </a:lnSpc>
            </a:pPr>
            <a:r>
              <a:rPr sz="1600" spc="-5" dirty="0">
                <a:latin typeface="Microsoft Sans Serif"/>
                <a:cs typeface="Microsoft Sans Serif"/>
              </a:rPr>
              <a:t>&lt;/intent-filter&gt;</a:t>
            </a:r>
            <a:endParaRPr sz="1600">
              <a:latin typeface="Microsoft Sans Serif"/>
              <a:cs typeface="Microsoft Sans Serif"/>
            </a:endParaRPr>
          </a:p>
          <a:p>
            <a:pPr marL="469900">
              <a:lnSpc>
                <a:spcPct val="100000"/>
              </a:lnSpc>
            </a:pPr>
            <a:r>
              <a:rPr sz="1600" spc="-5" dirty="0">
                <a:latin typeface="Microsoft Sans Serif"/>
                <a:cs typeface="Microsoft Sans Serif"/>
              </a:rPr>
              <a:t>&lt;/activity&gt;</a:t>
            </a:r>
            <a:endParaRPr sz="1600">
              <a:latin typeface="Microsoft Sans Serif"/>
              <a:cs typeface="Microsoft Sans Serif"/>
            </a:endParaRPr>
          </a:p>
        </p:txBody>
      </p:sp>
      <p:sp>
        <p:nvSpPr>
          <p:cNvPr id="6" name="object 6"/>
          <p:cNvSpPr txBox="1"/>
          <p:nvPr/>
        </p:nvSpPr>
        <p:spPr>
          <a:xfrm>
            <a:off x="541426" y="5199633"/>
            <a:ext cx="4887830" cy="1125308"/>
          </a:xfrm>
          <a:prstGeom prst="rect">
            <a:avLst/>
          </a:prstGeom>
        </p:spPr>
        <p:txBody>
          <a:bodyPr vert="horz" wrap="square" lIns="0" tIns="12065" rIns="0" bIns="0" rtlCol="0">
            <a:spAutoFit/>
          </a:bodyPr>
          <a:lstStyle/>
          <a:p>
            <a:pPr marL="690880">
              <a:lnSpc>
                <a:spcPct val="100000"/>
              </a:lnSpc>
              <a:spcBef>
                <a:spcPts val="95"/>
              </a:spcBef>
            </a:pPr>
            <a:r>
              <a:rPr sz="1600" spc="-5" dirty="0">
                <a:latin typeface="Microsoft Sans Serif"/>
                <a:cs typeface="Microsoft Sans Serif"/>
              </a:rPr>
              <a:t>&lt;service</a:t>
            </a:r>
            <a:r>
              <a:rPr sz="1600" spc="-15" dirty="0">
                <a:latin typeface="Microsoft Sans Serif"/>
                <a:cs typeface="Microsoft Sans Serif"/>
              </a:rPr>
              <a:t> </a:t>
            </a:r>
            <a:r>
              <a:rPr sz="1600" spc="-5" dirty="0">
                <a:latin typeface="Microsoft Sans Serif"/>
                <a:cs typeface="Microsoft Sans Serif"/>
              </a:rPr>
              <a:t>android:name=</a:t>
            </a:r>
            <a:r>
              <a:rPr sz="1600" i="1" spc="-5" dirty="0">
                <a:latin typeface="Arial"/>
                <a:cs typeface="Arial"/>
              </a:rPr>
              <a:t>"</a:t>
            </a:r>
            <a:r>
              <a:rPr sz="1600" b="1" i="1" spc="-5" dirty="0">
                <a:solidFill>
                  <a:srgbClr val="C00000"/>
                </a:solidFill>
                <a:latin typeface="Arial"/>
                <a:cs typeface="Arial"/>
              </a:rPr>
              <a:t>MyService</a:t>
            </a:r>
            <a:r>
              <a:rPr sz="1600" i="1" spc="-5" dirty="0">
                <a:latin typeface="Arial"/>
                <a:cs typeface="Arial"/>
              </a:rPr>
              <a:t>"&gt;</a:t>
            </a:r>
            <a:endParaRPr sz="1600" dirty="0">
              <a:latin typeface="Arial"/>
              <a:cs typeface="Arial"/>
            </a:endParaRPr>
          </a:p>
          <a:p>
            <a:pPr marL="690880">
              <a:lnSpc>
                <a:spcPct val="100000"/>
              </a:lnSpc>
            </a:pPr>
            <a:r>
              <a:rPr sz="1600" spc="-5" dirty="0">
                <a:latin typeface="Microsoft Sans Serif"/>
                <a:cs typeface="Microsoft Sans Serif"/>
              </a:rPr>
              <a:t>&lt;/service&gt;</a:t>
            </a:r>
            <a:endParaRPr sz="1600" dirty="0">
              <a:latin typeface="Microsoft Sans Serif"/>
              <a:cs typeface="Microsoft Sans Serif"/>
            </a:endParaRPr>
          </a:p>
          <a:p>
            <a:pPr marL="289560">
              <a:lnSpc>
                <a:spcPct val="100000"/>
              </a:lnSpc>
            </a:pPr>
            <a:r>
              <a:rPr sz="1600" spc="-5" dirty="0">
                <a:latin typeface="Microsoft Sans Serif"/>
                <a:cs typeface="Microsoft Sans Serif"/>
              </a:rPr>
              <a:t>&lt;/application&gt;</a:t>
            </a:r>
            <a:endParaRPr sz="1600" dirty="0">
              <a:latin typeface="Microsoft Sans Serif"/>
              <a:cs typeface="Microsoft Sans Serif"/>
            </a:endParaRPr>
          </a:p>
          <a:p>
            <a:pPr marL="289560">
              <a:lnSpc>
                <a:spcPct val="100000"/>
              </a:lnSpc>
              <a:spcBef>
                <a:spcPts val="960"/>
              </a:spcBef>
            </a:pPr>
            <a:r>
              <a:rPr sz="1600" spc="-5" dirty="0">
                <a:latin typeface="Microsoft Sans Serif"/>
                <a:cs typeface="Microsoft Sans Serif"/>
              </a:rPr>
              <a:t>&lt;/manifest</a:t>
            </a:r>
            <a:r>
              <a:rPr sz="1600" spc="-5" dirty="0" smtClean="0">
                <a:latin typeface="Microsoft Sans Serif"/>
                <a:cs typeface="Microsoft Sans Serif"/>
              </a:rPr>
              <a:t>&gt;</a:t>
            </a:r>
            <a:endParaRPr sz="1600" dirty="0">
              <a:latin typeface="Microsoft Sans Serif"/>
              <a:cs typeface="Microsoft Sans Serif"/>
            </a:endParaRPr>
          </a:p>
        </p:txBody>
      </p:sp>
      <p:sp>
        <p:nvSpPr>
          <p:cNvPr id="7" name="Slide Number Placeholder 6"/>
          <p:cNvSpPr>
            <a:spLocks noGrp="1"/>
          </p:cNvSpPr>
          <p:nvPr>
            <p:ph type="sldNum" sz="quarter" idx="12"/>
          </p:nvPr>
        </p:nvSpPr>
        <p:spPr/>
        <p:txBody>
          <a:bodyPr/>
          <a:lstStyle/>
          <a:p>
            <a:fld id="{5D1521BE-31EE-4AC9-ADDD-C715BAA25349}" type="slidenum">
              <a:rPr lang="en-US" smtClean="0"/>
              <a:pPr/>
              <a:t>28</a:t>
            </a:fld>
            <a:endParaRPr lang="en-US"/>
          </a:p>
        </p:txBody>
      </p:sp>
    </p:spTree>
    <p:extLst>
      <p:ext uri="{BB962C8B-B14F-4D97-AF65-F5344CB8AC3E}">
        <p14:creationId xmlns="" xmlns:p14="http://schemas.microsoft.com/office/powerpoint/2010/main" val="8435035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2140" y="660019"/>
            <a:ext cx="4029075" cy="330835"/>
          </a:xfrm>
          <a:prstGeom prst="rect">
            <a:avLst/>
          </a:prstGeom>
        </p:spPr>
        <p:txBody>
          <a:bodyPr vert="horz" wrap="square" lIns="0" tIns="13335" rIns="0" bIns="0" rtlCol="0">
            <a:spAutoFit/>
          </a:bodyPr>
          <a:lstStyle/>
          <a:p>
            <a:pPr marL="12700">
              <a:lnSpc>
                <a:spcPct val="100000"/>
              </a:lnSpc>
              <a:spcBef>
                <a:spcPts val="105"/>
              </a:spcBef>
            </a:pPr>
            <a:r>
              <a:rPr sz="2000" dirty="0"/>
              <a:t>Example</a:t>
            </a:r>
            <a:r>
              <a:rPr sz="2000" spc="-30" dirty="0"/>
              <a:t> </a:t>
            </a:r>
            <a:r>
              <a:rPr sz="2000" spc="-5" dirty="0"/>
              <a:t>2.</a:t>
            </a:r>
            <a:r>
              <a:rPr sz="2000" spc="-15" dirty="0"/>
              <a:t> </a:t>
            </a:r>
            <a:r>
              <a:rPr sz="2000" spc="-5" dirty="0"/>
              <a:t>cont’d</a:t>
            </a:r>
            <a:r>
              <a:rPr sz="2000" spc="-30" dirty="0"/>
              <a:t> </a:t>
            </a:r>
            <a:r>
              <a:rPr sz="2000" dirty="0"/>
              <a:t>–</a:t>
            </a:r>
            <a:r>
              <a:rPr sz="2000" spc="-5" dirty="0"/>
              <a:t> </a:t>
            </a:r>
            <a:r>
              <a:rPr sz="2000" dirty="0"/>
              <a:t>Main</a:t>
            </a:r>
            <a:r>
              <a:rPr sz="2000" spc="-30" dirty="0"/>
              <a:t> </a:t>
            </a:r>
            <a:r>
              <a:rPr sz="2000" spc="-5" dirty="0"/>
              <a:t>Activity</a:t>
            </a:r>
            <a:endParaRPr sz="2000"/>
          </a:p>
        </p:txBody>
      </p:sp>
      <p:sp>
        <p:nvSpPr>
          <p:cNvPr id="4" name="object 4"/>
          <p:cNvSpPr/>
          <p:nvPr/>
        </p:nvSpPr>
        <p:spPr>
          <a:xfrm>
            <a:off x="1030008" y="1268691"/>
            <a:ext cx="7862570" cy="5417185"/>
          </a:xfrm>
          <a:custGeom>
            <a:avLst/>
            <a:gdLst/>
            <a:ahLst/>
            <a:cxnLst/>
            <a:rect l="l" t="t" r="r" b="b"/>
            <a:pathLst>
              <a:path w="7862570" h="5417184">
                <a:moveTo>
                  <a:pt x="7862443" y="0"/>
                </a:moveTo>
                <a:lnTo>
                  <a:pt x="0" y="0"/>
                </a:lnTo>
                <a:lnTo>
                  <a:pt x="0" y="5416931"/>
                </a:lnTo>
                <a:lnTo>
                  <a:pt x="7862443" y="5416931"/>
                </a:lnTo>
                <a:lnTo>
                  <a:pt x="7862443" y="0"/>
                </a:lnTo>
                <a:close/>
              </a:path>
            </a:pathLst>
          </a:custGeom>
          <a:solidFill>
            <a:srgbClr val="F1F1F1"/>
          </a:solidFill>
        </p:spPr>
        <p:txBody>
          <a:bodyPr wrap="square" lIns="0" tIns="0" rIns="0" bIns="0" rtlCol="0"/>
          <a:lstStyle/>
          <a:p>
            <a:endParaRPr/>
          </a:p>
        </p:txBody>
      </p:sp>
      <p:sp>
        <p:nvSpPr>
          <p:cNvPr id="5" name="object 5"/>
          <p:cNvSpPr txBox="1"/>
          <p:nvPr/>
        </p:nvSpPr>
        <p:spPr>
          <a:xfrm>
            <a:off x="541426" y="1297686"/>
            <a:ext cx="6330315" cy="5182829"/>
          </a:xfrm>
          <a:prstGeom prst="rect">
            <a:avLst/>
          </a:prstGeom>
        </p:spPr>
        <p:txBody>
          <a:bodyPr vert="horz" wrap="square" lIns="0" tIns="12065" rIns="0" bIns="0" rtlCol="0">
            <a:spAutoFit/>
          </a:bodyPr>
          <a:lstStyle/>
          <a:p>
            <a:pPr marL="636270">
              <a:lnSpc>
                <a:spcPct val="100000"/>
              </a:lnSpc>
              <a:spcBef>
                <a:spcPts val="95"/>
              </a:spcBef>
            </a:pPr>
            <a:r>
              <a:rPr sz="1600" spc="-5" dirty="0">
                <a:solidFill>
                  <a:srgbClr val="086700"/>
                </a:solidFill>
                <a:latin typeface="Microsoft Sans Serif"/>
                <a:cs typeface="Microsoft Sans Serif"/>
              </a:rPr>
              <a:t>//</a:t>
            </a:r>
            <a:r>
              <a:rPr sz="1600" spc="-45" dirty="0">
                <a:solidFill>
                  <a:srgbClr val="086700"/>
                </a:solidFill>
                <a:latin typeface="Microsoft Sans Serif"/>
                <a:cs typeface="Microsoft Sans Serif"/>
              </a:rPr>
              <a:t> </a:t>
            </a:r>
            <a:r>
              <a:rPr sz="1600" spc="-5" dirty="0">
                <a:solidFill>
                  <a:srgbClr val="086700"/>
                </a:solidFill>
                <a:latin typeface="Microsoft Sans Serif"/>
                <a:cs typeface="Microsoft Sans Serif"/>
              </a:rPr>
              <a:t>Application</a:t>
            </a:r>
            <a:r>
              <a:rPr sz="1600" spc="-15" dirty="0">
                <a:solidFill>
                  <a:srgbClr val="086700"/>
                </a:solidFill>
                <a:latin typeface="Microsoft Sans Serif"/>
                <a:cs typeface="Microsoft Sans Serif"/>
              </a:rPr>
              <a:t> </a:t>
            </a:r>
            <a:r>
              <a:rPr sz="1600" spc="-10" dirty="0">
                <a:solidFill>
                  <a:srgbClr val="086700"/>
                </a:solidFill>
                <a:latin typeface="Microsoft Sans Serif"/>
                <a:cs typeface="Microsoft Sans Serif"/>
              </a:rPr>
              <a:t>logic</a:t>
            </a:r>
            <a:r>
              <a:rPr sz="1600" spc="15" dirty="0">
                <a:solidFill>
                  <a:srgbClr val="086700"/>
                </a:solidFill>
                <a:latin typeface="Microsoft Sans Serif"/>
                <a:cs typeface="Microsoft Sans Serif"/>
              </a:rPr>
              <a:t> </a:t>
            </a:r>
            <a:r>
              <a:rPr sz="1600" spc="-5" dirty="0">
                <a:solidFill>
                  <a:srgbClr val="086700"/>
                </a:solidFill>
                <a:latin typeface="Microsoft Sans Serif"/>
                <a:cs typeface="Microsoft Sans Serif"/>
              </a:rPr>
              <a:t>and</a:t>
            </a:r>
            <a:r>
              <a:rPr sz="1600" spc="15" dirty="0">
                <a:solidFill>
                  <a:srgbClr val="086700"/>
                </a:solidFill>
                <a:latin typeface="Microsoft Sans Serif"/>
                <a:cs typeface="Microsoft Sans Serif"/>
              </a:rPr>
              <a:t> </a:t>
            </a:r>
            <a:r>
              <a:rPr sz="1600" spc="-5" dirty="0">
                <a:solidFill>
                  <a:srgbClr val="086700"/>
                </a:solidFill>
                <a:latin typeface="Microsoft Sans Serif"/>
                <a:cs typeface="Microsoft Sans Serif"/>
              </a:rPr>
              <a:t>its</a:t>
            </a:r>
            <a:r>
              <a:rPr sz="1600" spc="40" dirty="0">
                <a:solidFill>
                  <a:srgbClr val="086700"/>
                </a:solidFill>
                <a:latin typeface="Microsoft Sans Serif"/>
                <a:cs typeface="Microsoft Sans Serif"/>
              </a:rPr>
              <a:t> </a:t>
            </a:r>
            <a:r>
              <a:rPr sz="1600" spc="-5" dirty="0">
                <a:solidFill>
                  <a:srgbClr val="086700"/>
                </a:solidFill>
                <a:latin typeface="Microsoft Sans Serif"/>
                <a:cs typeface="Microsoft Sans Serif"/>
              </a:rPr>
              <a:t>BroadcastReceiver</a:t>
            </a:r>
            <a:r>
              <a:rPr sz="1600" spc="20" dirty="0">
                <a:solidFill>
                  <a:srgbClr val="086700"/>
                </a:solidFill>
                <a:latin typeface="Microsoft Sans Serif"/>
                <a:cs typeface="Microsoft Sans Serif"/>
              </a:rPr>
              <a:t> </a:t>
            </a:r>
            <a:r>
              <a:rPr sz="1600" spc="-10" dirty="0">
                <a:solidFill>
                  <a:srgbClr val="086700"/>
                </a:solidFill>
                <a:latin typeface="Microsoft Sans Serif"/>
                <a:cs typeface="Microsoft Sans Serif"/>
              </a:rPr>
              <a:t>in</a:t>
            </a:r>
            <a:r>
              <a:rPr sz="1600" spc="25" dirty="0">
                <a:solidFill>
                  <a:srgbClr val="086700"/>
                </a:solidFill>
                <a:latin typeface="Microsoft Sans Serif"/>
                <a:cs typeface="Microsoft Sans Serif"/>
              </a:rPr>
              <a:t> </a:t>
            </a:r>
            <a:r>
              <a:rPr sz="1600" spc="-5" dirty="0">
                <a:solidFill>
                  <a:srgbClr val="086700"/>
                </a:solidFill>
                <a:latin typeface="Microsoft Sans Serif"/>
                <a:cs typeface="Microsoft Sans Serif"/>
              </a:rPr>
              <a:t>the</a:t>
            </a:r>
            <a:r>
              <a:rPr sz="1600" spc="35" dirty="0">
                <a:solidFill>
                  <a:srgbClr val="086700"/>
                </a:solidFill>
                <a:latin typeface="Microsoft Sans Serif"/>
                <a:cs typeface="Microsoft Sans Serif"/>
              </a:rPr>
              <a:t> </a:t>
            </a:r>
            <a:r>
              <a:rPr sz="1600" spc="-5" dirty="0">
                <a:solidFill>
                  <a:srgbClr val="086700"/>
                </a:solidFill>
                <a:latin typeface="Microsoft Sans Serif"/>
                <a:cs typeface="Microsoft Sans Serif"/>
              </a:rPr>
              <a:t>same</a:t>
            </a:r>
            <a:r>
              <a:rPr sz="1600" spc="15" dirty="0">
                <a:solidFill>
                  <a:srgbClr val="086700"/>
                </a:solidFill>
                <a:latin typeface="Microsoft Sans Serif"/>
                <a:cs typeface="Microsoft Sans Serif"/>
              </a:rPr>
              <a:t> </a:t>
            </a:r>
            <a:r>
              <a:rPr sz="1600" spc="-5" dirty="0">
                <a:solidFill>
                  <a:srgbClr val="086700"/>
                </a:solidFill>
                <a:latin typeface="Microsoft Sans Serif"/>
                <a:cs typeface="Microsoft Sans Serif"/>
              </a:rPr>
              <a:t>class</a:t>
            </a:r>
            <a:endParaRPr sz="1600" dirty="0">
              <a:latin typeface="Microsoft Sans Serif"/>
              <a:cs typeface="Microsoft Sans Serif"/>
            </a:endParaRPr>
          </a:p>
          <a:p>
            <a:pPr marL="579755" marR="3532504">
              <a:lnSpc>
                <a:spcPct val="100000"/>
              </a:lnSpc>
            </a:pPr>
            <a:r>
              <a:rPr sz="1600" b="1" spc="-5" dirty="0">
                <a:solidFill>
                  <a:srgbClr val="0033CC"/>
                </a:solidFill>
                <a:latin typeface="Arial"/>
                <a:cs typeface="Arial"/>
              </a:rPr>
              <a:t>package</a:t>
            </a:r>
            <a:r>
              <a:rPr sz="1600" b="1" spc="-50" dirty="0">
                <a:solidFill>
                  <a:srgbClr val="0033CC"/>
                </a:solidFill>
                <a:latin typeface="Arial"/>
                <a:cs typeface="Arial"/>
              </a:rPr>
              <a:t> </a:t>
            </a:r>
            <a:r>
              <a:rPr sz="1600" b="1" spc="-5" dirty="0">
                <a:latin typeface="Arial"/>
                <a:cs typeface="Arial"/>
              </a:rPr>
              <a:t>cs495.demos; </a:t>
            </a:r>
            <a:r>
              <a:rPr sz="1600" b="1" spc="-430" dirty="0">
                <a:latin typeface="Arial"/>
                <a:cs typeface="Arial"/>
              </a:rPr>
              <a:t> </a:t>
            </a:r>
            <a:r>
              <a:rPr sz="1600" b="1" spc="-5" dirty="0">
                <a:solidFill>
                  <a:srgbClr val="0033CC"/>
                </a:solidFill>
                <a:latin typeface="Arial"/>
                <a:cs typeface="Arial"/>
              </a:rPr>
              <a:t>import</a:t>
            </a:r>
            <a:r>
              <a:rPr sz="1600" b="1" spc="15" dirty="0">
                <a:solidFill>
                  <a:srgbClr val="0033CC"/>
                </a:solidFill>
                <a:latin typeface="Arial"/>
                <a:cs typeface="Arial"/>
              </a:rPr>
              <a:t> </a:t>
            </a:r>
            <a:r>
              <a:rPr sz="1600" b="1" spc="-5" dirty="0">
                <a:latin typeface="Arial"/>
                <a:cs typeface="Arial"/>
              </a:rPr>
              <a:t>java.util.Date;</a:t>
            </a:r>
            <a:endParaRPr sz="1600" dirty="0">
              <a:latin typeface="Arial"/>
              <a:cs typeface="Arial"/>
            </a:endParaRPr>
          </a:p>
          <a:p>
            <a:pPr marL="579755">
              <a:lnSpc>
                <a:spcPct val="100000"/>
              </a:lnSpc>
            </a:pPr>
            <a:r>
              <a:rPr sz="1600" b="1" spc="-5" dirty="0">
                <a:solidFill>
                  <a:srgbClr val="0033CC"/>
                </a:solidFill>
                <a:latin typeface="Arial"/>
                <a:cs typeface="Arial"/>
              </a:rPr>
              <a:t>import</a:t>
            </a:r>
            <a:r>
              <a:rPr sz="1600" b="1" spc="5" dirty="0">
                <a:solidFill>
                  <a:srgbClr val="0033CC"/>
                </a:solidFill>
                <a:latin typeface="Arial"/>
                <a:cs typeface="Arial"/>
              </a:rPr>
              <a:t> </a:t>
            </a:r>
            <a:r>
              <a:rPr sz="1600" b="1" spc="-5" dirty="0">
                <a:latin typeface="Arial"/>
                <a:cs typeface="Arial"/>
              </a:rPr>
              <a:t>android.app.Activity;</a:t>
            </a:r>
            <a:endParaRPr sz="1600" dirty="0">
              <a:latin typeface="Arial"/>
              <a:cs typeface="Arial"/>
            </a:endParaRPr>
          </a:p>
          <a:p>
            <a:pPr marL="579755" marR="1558925">
              <a:lnSpc>
                <a:spcPct val="100000"/>
              </a:lnSpc>
            </a:pPr>
            <a:r>
              <a:rPr sz="1600" b="1" spc="-5" dirty="0">
                <a:solidFill>
                  <a:srgbClr val="0033CC"/>
                </a:solidFill>
                <a:latin typeface="Arial"/>
                <a:cs typeface="Arial"/>
              </a:rPr>
              <a:t>import</a:t>
            </a:r>
            <a:r>
              <a:rPr sz="1600" b="1" spc="20" dirty="0">
                <a:solidFill>
                  <a:srgbClr val="0033CC"/>
                </a:solidFill>
                <a:latin typeface="Arial"/>
                <a:cs typeface="Arial"/>
              </a:rPr>
              <a:t> </a:t>
            </a:r>
            <a:r>
              <a:rPr sz="1600" b="1" spc="-5" dirty="0">
                <a:latin typeface="Arial"/>
                <a:cs typeface="Arial"/>
              </a:rPr>
              <a:t>android.content.BroadcastReceiver; </a:t>
            </a:r>
            <a:r>
              <a:rPr sz="1600" b="1" spc="-430" dirty="0">
                <a:latin typeface="Arial"/>
                <a:cs typeface="Arial"/>
              </a:rPr>
              <a:t> </a:t>
            </a:r>
            <a:r>
              <a:rPr sz="1600" b="1" spc="-5" dirty="0">
                <a:solidFill>
                  <a:srgbClr val="0033CC"/>
                </a:solidFill>
                <a:latin typeface="Arial"/>
                <a:cs typeface="Arial"/>
              </a:rPr>
              <a:t>import</a:t>
            </a:r>
            <a:r>
              <a:rPr sz="1600" b="1" spc="20" dirty="0">
                <a:solidFill>
                  <a:srgbClr val="0033CC"/>
                </a:solidFill>
                <a:latin typeface="Arial"/>
                <a:cs typeface="Arial"/>
              </a:rPr>
              <a:t> </a:t>
            </a:r>
            <a:r>
              <a:rPr sz="1600" b="1" spc="-5" dirty="0">
                <a:latin typeface="Arial"/>
                <a:cs typeface="Arial"/>
              </a:rPr>
              <a:t>android.content.ComponentName; </a:t>
            </a:r>
            <a:r>
              <a:rPr sz="1600" b="1" dirty="0">
                <a:latin typeface="Arial"/>
                <a:cs typeface="Arial"/>
              </a:rPr>
              <a:t> </a:t>
            </a:r>
            <a:r>
              <a:rPr sz="1600" b="1" spc="-5" dirty="0">
                <a:solidFill>
                  <a:srgbClr val="0033CC"/>
                </a:solidFill>
                <a:latin typeface="Arial"/>
                <a:cs typeface="Arial"/>
              </a:rPr>
              <a:t>import</a:t>
            </a:r>
            <a:r>
              <a:rPr sz="1600" b="1" spc="25" dirty="0">
                <a:solidFill>
                  <a:srgbClr val="0033CC"/>
                </a:solidFill>
                <a:latin typeface="Arial"/>
                <a:cs typeface="Arial"/>
              </a:rPr>
              <a:t> </a:t>
            </a:r>
            <a:r>
              <a:rPr sz="1600" b="1" spc="-5" dirty="0">
                <a:latin typeface="Arial"/>
                <a:cs typeface="Arial"/>
              </a:rPr>
              <a:t>android.content.Context;</a:t>
            </a:r>
            <a:endParaRPr sz="1600" dirty="0">
              <a:latin typeface="Arial"/>
              <a:cs typeface="Arial"/>
            </a:endParaRPr>
          </a:p>
          <a:p>
            <a:pPr marL="579755" marR="2345055">
              <a:lnSpc>
                <a:spcPct val="100000"/>
              </a:lnSpc>
            </a:pPr>
            <a:r>
              <a:rPr sz="1600" b="1" spc="-5" dirty="0">
                <a:solidFill>
                  <a:srgbClr val="0033CC"/>
                </a:solidFill>
                <a:latin typeface="Arial"/>
                <a:cs typeface="Arial"/>
              </a:rPr>
              <a:t>import</a:t>
            </a:r>
            <a:r>
              <a:rPr sz="1600" b="1" spc="25" dirty="0">
                <a:solidFill>
                  <a:srgbClr val="0033CC"/>
                </a:solidFill>
                <a:latin typeface="Arial"/>
                <a:cs typeface="Arial"/>
              </a:rPr>
              <a:t> </a:t>
            </a:r>
            <a:r>
              <a:rPr sz="1600" b="1" spc="-5" dirty="0">
                <a:latin typeface="Arial"/>
                <a:cs typeface="Arial"/>
              </a:rPr>
              <a:t>android.content.Intent; </a:t>
            </a:r>
            <a:r>
              <a:rPr sz="1600" b="1" dirty="0">
                <a:latin typeface="Arial"/>
                <a:cs typeface="Arial"/>
              </a:rPr>
              <a:t> </a:t>
            </a:r>
            <a:r>
              <a:rPr sz="1600" b="1" spc="-5" dirty="0">
                <a:solidFill>
                  <a:srgbClr val="0033CC"/>
                </a:solidFill>
                <a:latin typeface="Arial"/>
                <a:cs typeface="Arial"/>
              </a:rPr>
              <a:t>import</a:t>
            </a:r>
            <a:r>
              <a:rPr sz="1600" b="1" spc="30" dirty="0">
                <a:solidFill>
                  <a:srgbClr val="0033CC"/>
                </a:solidFill>
                <a:latin typeface="Arial"/>
                <a:cs typeface="Arial"/>
              </a:rPr>
              <a:t> </a:t>
            </a:r>
            <a:r>
              <a:rPr sz="1600" b="1" spc="-5" dirty="0">
                <a:latin typeface="Arial"/>
                <a:cs typeface="Arial"/>
              </a:rPr>
              <a:t>android.content.IntentFilter; </a:t>
            </a:r>
            <a:r>
              <a:rPr sz="1600" b="1" spc="-430" dirty="0">
                <a:latin typeface="Arial"/>
                <a:cs typeface="Arial"/>
              </a:rPr>
              <a:t> </a:t>
            </a:r>
            <a:r>
              <a:rPr sz="1600" b="1" spc="-5" dirty="0">
                <a:solidFill>
                  <a:srgbClr val="0033CC"/>
                </a:solidFill>
                <a:latin typeface="Arial"/>
                <a:cs typeface="Arial"/>
              </a:rPr>
              <a:t>import</a:t>
            </a:r>
            <a:r>
              <a:rPr sz="1600" b="1" spc="25" dirty="0">
                <a:solidFill>
                  <a:srgbClr val="0033CC"/>
                </a:solidFill>
                <a:latin typeface="Arial"/>
                <a:cs typeface="Arial"/>
              </a:rPr>
              <a:t> </a:t>
            </a:r>
            <a:r>
              <a:rPr sz="1600" b="1" spc="-5" dirty="0">
                <a:latin typeface="Arial"/>
                <a:cs typeface="Arial"/>
              </a:rPr>
              <a:t>android.os.Bundle;</a:t>
            </a:r>
            <a:endParaRPr sz="1600" dirty="0">
              <a:latin typeface="Arial"/>
              <a:cs typeface="Arial"/>
            </a:endParaRPr>
          </a:p>
          <a:p>
            <a:pPr marL="579755">
              <a:lnSpc>
                <a:spcPct val="100000"/>
              </a:lnSpc>
            </a:pPr>
            <a:r>
              <a:rPr sz="1600" b="1" spc="-5" dirty="0">
                <a:solidFill>
                  <a:srgbClr val="0033CC"/>
                </a:solidFill>
                <a:latin typeface="Arial"/>
                <a:cs typeface="Arial"/>
              </a:rPr>
              <a:t>import</a:t>
            </a:r>
            <a:r>
              <a:rPr sz="1600" b="1" dirty="0">
                <a:solidFill>
                  <a:srgbClr val="0033CC"/>
                </a:solidFill>
                <a:latin typeface="Arial"/>
                <a:cs typeface="Arial"/>
              </a:rPr>
              <a:t> </a:t>
            </a:r>
            <a:r>
              <a:rPr sz="1600" b="1" spc="-5" dirty="0">
                <a:latin typeface="Arial"/>
                <a:cs typeface="Arial"/>
              </a:rPr>
              <a:t>android.os.SystemClock;</a:t>
            </a:r>
            <a:endParaRPr sz="1600" dirty="0">
              <a:latin typeface="Arial"/>
              <a:cs typeface="Arial"/>
            </a:endParaRPr>
          </a:p>
          <a:p>
            <a:pPr marL="579755">
              <a:lnSpc>
                <a:spcPct val="100000"/>
              </a:lnSpc>
              <a:spcBef>
                <a:spcPts val="5"/>
              </a:spcBef>
            </a:pPr>
            <a:r>
              <a:rPr sz="1600" b="1" spc="-5" dirty="0">
                <a:solidFill>
                  <a:srgbClr val="0033CC"/>
                </a:solidFill>
                <a:latin typeface="Arial"/>
                <a:cs typeface="Arial"/>
              </a:rPr>
              <a:t>import</a:t>
            </a:r>
            <a:r>
              <a:rPr sz="1600" b="1" dirty="0">
                <a:solidFill>
                  <a:srgbClr val="0033CC"/>
                </a:solidFill>
                <a:latin typeface="Arial"/>
                <a:cs typeface="Arial"/>
              </a:rPr>
              <a:t> </a:t>
            </a:r>
            <a:r>
              <a:rPr sz="1600" b="1" spc="-5" dirty="0">
                <a:latin typeface="Arial"/>
                <a:cs typeface="Arial"/>
              </a:rPr>
              <a:t>android.util.Log;</a:t>
            </a:r>
            <a:endParaRPr sz="1600" dirty="0">
              <a:latin typeface="Arial"/>
              <a:cs typeface="Arial"/>
            </a:endParaRPr>
          </a:p>
          <a:p>
            <a:pPr marL="579755">
              <a:lnSpc>
                <a:spcPct val="100000"/>
              </a:lnSpc>
            </a:pPr>
            <a:r>
              <a:rPr sz="1600" b="1" spc="-5" dirty="0">
                <a:solidFill>
                  <a:srgbClr val="0033CC"/>
                </a:solidFill>
                <a:latin typeface="Arial"/>
                <a:cs typeface="Arial"/>
              </a:rPr>
              <a:t>import</a:t>
            </a:r>
            <a:r>
              <a:rPr sz="1600" b="1" spc="-10" dirty="0">
                <a:solidFill>
                  <a:srgbClr val="0033CC"/>
                </a:solidFill>
                <a:latin typeface="Arial"/>
                <a:cs typeface="Arial"/>
              </a:rPr>
              <a:t> </a:t>
            </a:r>
            <a:r>
              <a:rPr sz="1600" b="1" spc="-5" dirty="0">
                <a:latin typeface="Arial"/>
                <a:cs typeface="Arial"/>
              </a:rPr>
              <a:t>android.view.View;</a:t>
            </a:r>
            <a:endParaRPr sz="1600" dirty="0">
              <a:latin typeface="Arial"/>
              <a:cs typeface="Arial"/>
            </a:endParaRPr>
          </a:p>
          <a:p>
            <a:pPr marL="579755" marR="1627505">
              <a:lnSpc>
                <a:spcPct val="100000"/>
              </a:lnSpc>
            </a:pPr>
            <a:r>
              <a:rPr sz="1600" b="1" spc="-5" dirty="0">
                <a:solidFill>
                  <a:srgbClr val="0033CC"/>
                </a:solidFill>
                <a:latin typeface="Arial"/>
                <a:cs typeface="Arial"/>
              </a:rPr>
              <a:t>import</a:t>
            </a:r>
            <a:r>
              <a:rPr sz="1600" b="1" spc="85" dirty="0">
                <a:solidFill>
                  <a:srgbClr val="0033CC"/>
                </a:solidFill>
                <a:latin typeface="Arial"/>
                <a:cs typeface="Arial"/>
              </a:rPr>
              <a:t> </a:t>
            </a:r>
            <a:r>
              <a:rPr sz="1600" b="1" spc="-10" dirty="0">
                <a:latin typeface="Arial"/>
                <a:cs typeface="Arial"/>
              </a:rPr>
              <a:t>android.view.View.OnClickListener; </a:t>
            </a:r>
            <a:r>
              <a:rPr sz="1600" b="1" spc="-430" dirty="0">
                <a:latin typeface="Arial"/>
                <a:cs typeface="Arial"/>
              </a:rPr>
              <a:t> </a:t>
            </a:r>
            <a:r>
              <a:rPr sz="1600" b="1" spc="-5" dirty="0">
                <a:solidFill>
                  <a:srgbClr val="0033CC"/>
                </a:solidFill>
                <a:latin typeface="Arial"/>
                <a:cs typeface="Arial"/>
              </a:rPr>
              <a:t>import</a:t>
            </a:r>
            <a:r>
              <a:rPr sz="1600" b="1" spc="25" dirty="0">
                <a:solidFill>
                  <a:srgbClr val="0033CC"/>
                </a:solidFill>
                <a:latin typeface="Arial"/>
                <a:cs typeface="Arial"/>
              </a:rPr>
              <a:t> </a:t>
            </a:r>
            <a:r>
              <a:rPr sz="1600" b="1" spc="-5" dirty="0">
                <a:latin typeface="Arial"/>
                <a:cs typeface="Arial"/>
              </a:rPr>
              <a:t>android.widget.*;</a:t>
            </a:r>
            <a:endParaRPr sz="1600" dirty="0">
              <a:latin typeface="Arial"/>
              <a:cs typeface="Arial"/>
            </a:endParaRPr>
          </a:p>
          <a:p>
            <a:pPr marL="579755">
              <a:lnSpc>
                <a:spcPct val="100000"/>
              </a:lnSpc>
            </a:pPr>
            <a:r>
              <a:rPr sz="1600" b="1" spc="-5" dirty="0">
                <a:solidFill>
                  <a:srgbClr val="0033CC"/>
                </a:solidFill>
                <a:latin typeface="Arial"/>
                <a:cs typeface="Arial"/>
              </a:rPr>
              <a:t>public</a:t>
            </a:r>
            <a:r>
              <a:rPr sz="1600" b="1" spc="20" dirty="0">
                <a:solidFill>
                  <a:srgbClr val="0033CC"/>
                </a:solidFill>
                <a:latin typeface="Arial"/>
                <a:cs typeface="Arial"/>
              </a:rPr>
              <a:t> </a:t>
            </a:r>
            <a:r>
              <a:rPr sz="1600" b="1" spc="-5" dirty="0">
                <a:solidFill>
                  <a:srgbClr val="0033CC"/>
                </a:solidFill>
                <a:latin typeface="Arial"/>
                <a:cs typeface="Arial"/>
              </a:rPr>
              <a:t>class</a:t>
            </a:r>
            <a:r>
              <a:rPr sz="1600" b="1" spc="20" dirty="0">
                <a:solidFill>
                  <a:srgbClr val="0033CC"/>
                </a:solidFill>
                <a:latin typeface="Arial"/>
                <a:cs typeface="Arial"/>
              </a:rPr>
              <a:t> </a:t>
            </a:r>
            <a:r>
              <a:rPr sz="1600" b="1" spc="-10" dirty="0">
                <a:latin typeface="Arial"/>
                <a:cs typeface="Arial"/>
              </a:rPr>
              <a:t>MyServiceDriver</a:t>
            </a:r>
            <a:r>
              <a:rPr sz="1600" b="1" spc="65" dirty="0">
                <a:latin typeface="Arial"/>
                <a:cs typeface="Arial"/>
              </a:rPr>
              <a:t> </a:t>
            </a:r>
            <a:r>
              <a:rPr sz="1600" b="1" spc="-5" dirty="0">
                <a:solidFill>
                  <a:srgbClr val="0033CC"/>
                </a:solidFill>
                <a:latin typeface="Arial"/>
                <a:cs typeface="Arial"/>
              </a:rPr>
              <a:t>extends</a:t>
            </a:r>
            <a:r>
              <a:rPr sz="1600" b="1" spc="-30" dirty="0">
                <a:solidFill>
                  <a:srgbClr val="0033CC"/>
                </a:solidFill>
                <a:latin typeface="Arial"/>
                <a:cs typeface="Arial"/>
              </a:rPr>
              <a:t> </a:t>
            </a:r>
            <a:r>
              <a:rPr sz="1600" b="1" spc="-10" dirty="0">
                <a:latin typeface="Arial"/>
                <a:cs typeface="Arial"/>
              </a:rPr>
              <a:t>Activity</a:t>
            </a:r>
            <a:r>
              <a:rPr sz="1600" b="1" spc="65" dirty="0">
                <a:latin typeface="Arial"/>
                <a:cs typeface="Arial"/>
              </a:rPr>
              <a:t> </a:t>
            </a:r>
            <a:r>
              <a:rPr sz="1600" b="1" spc="-5" dirty="0">
                <a:latin typeface="Arial"/>
                <a:cs typeface="Arial"/>
              </a:rPr>
              <a:t>{</a:t>
            </a:r>
            <a:endParaRPr sz="1600" dirty="0">
              <a:latin typeface="Arial"/>
              <a:cs typeface="Arial"/>
            </a:endParaRPr>
          </a:p>
          <a:p>
            <a:pPr marL="805180">
              <a:lnSpc>
                <a:spcPct val="100000"/>
              </a:lnSpc>
            </a:pPr>
            <a:r>
              <a:rPr sz="1600" spc="-35" dirty="0">
                <a:solidFill>
                  <a:srgbClr val="FF0066"/>
                </a:solidFill>
                <a:latin typeface="Microsoft Sans Serif"/>
                <a:cs typeface="Microsoft Sans Serif"/>
              </a:rPr>
              <a:t>TextView</a:t>
            </a:r>
            <a:r>
              <a:rPr sz="1600" dirty="0">
                <a:solidFill>
                  <a:srgbClr val="FF0066"/>
                </a:solidFill>
                <a:latin typeface="Microsoft Sans Serif"/>
                <a:cs typeface="Microsoft Sans Serif"/>
              </a:rPr>
              <a:t> </a:t>
            </a:r>
            <a:r>
              <a:rPr sz="1600" spc="-5" dirty="0">
                <a:latin typeface="Microsoft Sans Serif"/>
                <a:cs typeface="Microsoft Sans Serif"/>
              </a:rPr>
              <a:t>txtMsg;</a:t>
            </a:r>
            <a:endParaRPr sz="1600" dirty="0">
              <a:latin typeface="Microsoft Sans Serif"/>
              <a:cs typeface="Microsoft Sans Serif"/>
            </a:endParaRPr>
          </a:p>
          <a:p>
            <a:pPr marL="808355" marR="2961640">
              <a:lnSpc>
                <a:spcPct val="100000"/>
              </a:lnSpc>
            </a:pPr>
            <a:r>
              <a:rPr sz="1600" spc="-5" dirty="0">
                <a:solidFill>
                  <a:srgbClr val="FF0066"/>
                </a:solidFill>
                <a:latin typeface="Microsoft Sans Serif"/>
                <a:cs typeface="Microsoft Sans Serif"/>
              </a:rPr>
              <a:t>Button</a:t>
            </a:r>
            <a:r>
              <a:rPr sz="1600" spc="25" dirty="0">
                <a:solidFill>
                  <a:srgbClr val="FF0066"/>
                </a:solidFill>
                <a:latin typeface="Microsoft Sans Serif"/>
                <a:cs typeface="Microsoft Sans Serif"/>
              </a:rPr>
              <a:t> </a:t>
            </a:r>
            <a:r>
              <a:rPr sz="1600" spc="-5" dirty="0">
                <a:latin typeface="Microsoft Sans Serif"/>
                <a:cs typeface="Microsoft Sans Serif"/>
              </a:rPr>
              <a:t>btnStopService; </a:t>
            </a:r>
            <a:r>
              <a:rPr sz="1600" dirty="0">
                <a:latin typeface="Microsoft Sans Serif"/>
                <a:cs typeface="Microsoft Sans Serif"/>
              </a:rPr>
              <a:t> </a:t>
            </a:r>
            <a:r>
              <a:rPr sz="1600" spc="-5" dirty="0">
                <a:solidFill>
                  <a:srgbClr val="FF0066"/>
                </a:solidFill>
                <a:latin typeface="Microsoft Sans Serif"/>
                <a:cs typeface="Microsoft Sans Serif"/>
              </a:rPr>
              <a:t>Component</a:t>
            </a:r>
            <a:r>
              <a:rPr sz="1600" spc="25" dirty="0">
                <a:solidFill>
                  <a:srgbClr val="FF0066"/>
                </a:solidFill>
                <a:latin typeface="Microsoft Sans Serif"/>
                <a:cs typeface="Microsoft Sans Serif"/>
              </a:rPr>
              <a:t> </a:t>
            </a:r>
            <a:r>
              <a:rPr sz="1600" spc="-5" dirty="0">
                <a:latin typeface="Microsoft Sans Serif"/>
                <a:cs typeface="Microsoft Sans Serif"/>
              </a:rPr>
              <a:t>Nameservice; </a:t>
            </a:r>
            <a:r>
              <a:rPr sz="1600" dirty="0">
                <a:latin typeface="Microsoft Sans Serif"/>
                <a:cs typeface="Microsoft Sans Serif"/>
              </a:rPr>
              <a:t> </a:t>
            </a:r>
            <a:r>
              <a:rPr sz="1600" spc="-5" dirty="0">
                <a:solidFill>
                  <a:srgbClr val="FF0066"/>
                </a:solidFill>
                <a:latin typeface="Microsoft Sans Serif"/>
                <a:cs typeface="Microsoft Sans Serif"/>
              </a:rPr>
              <a:t>Intent</a:t>
            </a:r>
            <a:r>
              <a:rPr sz="1600" spc="30" dirty="0">
                <a:solidFill>
                  <a:srgbClr val="FF0066"/>
                </a:solidFill>
                <a:latin typeface="Microsoft Sans Serif"/>
                <a:cs typeface="Microsoft Sans Serif"/>
              </a:rPr>
              <a:t> </a:t>
            </a:r>
            <a:r>
              <a:rPr sz="1600" spc="-5" dirty="0">
                <a:latin typeface="Microsoft Sans Serif"/>
                <a:cs typeface="Microsoft Sans Serif"/>
              </a:rPr>
              <a:t>intentMyService; </a:t>
            </a:r>
            <a:r>
              <a:rPr sz="1600" dirty="0">
                <a:latin typeface="Microsoft Sans Serif"/>
                <a:cs typeface="Microsoft Sans Serif"/>
              </a:rPr>
              <a:t> </a:t>
            </a:r>
            <a:r>
              <a:rPr sz="1600" spc="-5" dirty="0">
                <a:solidFill>
                  <a:srgbClr val="FF0066"/>
                </a:solidFill>
                <a:latin typeface="Microsoft Sans Serif"/>
                <a:cs typeface="Microsoft Sans Serif"/>
              </a:rPr>
              <a:t>BroadcastReceiver</a:t>
            </a:r>
            <a:r>
              <a:rPr sz="1600" spc="-10" dirty="0">
                <a:solidFill>
                  <a:srgbClr val="FF0066"/>
                </a:solidFill>
                <a:latin typeface="Microsoft Sans Serif"/>
                <a:cs typeface="Microsoft Sans Serif"/>
              </a:rPr>
              <a:t> </a:t>
            </a:r>
            <a:r>
              <a:rPr sz="1600" spc="-5" dirty="0">
                <a:latin typeface="Microsoft Sans Serif"/>
                <a:cs typeface="Microsoft Sans Serif"/>
              </a:rPr>
              <a:t>receiver</a:t>
            </a:r>
            <a:r>
              <a:rPr sz="1600" spc="-5" dirty="0" smtClean="0">
                <a:latin typeface="Microsoft Sans Serif"/>
                <a:cs typeface="Microsoft Sans Serif"/>
              </a:rPr>
              <a:t>;</a:t>
            </a:r>
            <a:endParaRPr sz="1600" dirty="0">
              <a:latin typeface="Microsoft Sans Serif"/>
              <a:cs typeface="Microsoft Sans Serif"/>
            </a:endParaRPr>
          </a:p>
        </p:txBody>
      </p:sp>
      <p:sp>
        <p:nvSpPr>
          <p:cNvPr id="6" name="Slide Number Placeholder 5"/>
          <p:cNvSpPr>
            <a:spLocks noGrp="1"/>
          </p:cNvSpPr>
          <p:nvPr>
            <p:ph type="sldNum" sz="quarter" idx="12"/>
          </p:nvPr>
        </p:nvSpPr>
        <p:spPr/>
        <p:txBody>
          <a:bodyPr/>
          <a:lstStyle/>
          <a:p>
            <a:fld id="{5D1521BE-31EE-4AC9-ADDD-C715BAA25349}" type="slidenum">
              <a:rPr lang="en-US" smtClean="0"/>
              <a:pPr/>
              <a:t>29</a:t>
            </a:fld>
            <a:endParaRPr lang="en-US"/>
          </a:p>
        </p:txBody>
      </p:sp>
    </p:spTree>
    <p:extLst>
      <p:ext uri="{BB962C8B-B14F-4D97-AF65-F5344CB8AC3E}">
        <p14:creationId xmlns="" xmlns:p14="http://schemas.microsoft.com/office/powerpoint/2010/main" val="3870180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smtClean="0"/>
              <a:t>Services in Android</a:t>
            </a:r>
            <a:endParaRPr lang="en-US" b="1" dirty="0"/>
          </a:p>
        </p:txBody>
      </p:sp>
      <p:sp>
        <p:nvSpPr>
          <p:cNvPr id="3" name="Content Placeholder 2"/>
          <p:cNvSpPr>
            <a:spLocks noGrp="1"/>
          </p:cNvSpPr>
          <p:nvPr>
            <p:ph idx="1"/>
          </p:nvPr>
        </p:nvSpPr>
        <p:spPr/>
        <p:txBody>
          <a:bodyPr>
            <a:normAutofit/>
          </a:bodyPr>
          <a:lstStyle/>
          <a:p>
            <a:r>
              <a:rPr lang="en-GB" dirty="0" smtClean="0"/>
              <a:t>Services can be</a:t>
            </a:r>
            <a:r>
              <a:rPr lang="en-GB" dirty="0" smtClean="0">
                <a:solidFill>
                  <a:srgbClr val="000099"/>
                </a:solidFill>
              </a:rPr>
              <a:t> started </a:t>
            </a:r>
            <a:r>
              <a:rPr lang="en-GB" dirty="0" smtClean="0"/>
              <a:t>with </a:t>
            </a:r>
            <a:r>
              <a:rPr lang="en-GB" dirty="0" err="1" smtClean="0">
                <a:solidFill>
                  <a:srgbClr val="C00000"/>
                </a:solidFill>
              </a:rPr>
              <a:t>Context.startService</a:t>
            </a:r>
            <a:r>
              <a:rPr lang="en-GB" dirty="0" smtClean="0">
                <a:solidFill>
                  <a:srgbClr val="C00000"/>
                </a:solidFill>
              </a:rPr>
              <a:t>() and </a:t>
            </a:r>
            <a:r>
              <a:rPr lang="en-GB" dirty="0" err="1" smtClean="0">
                <a:solidFill>
                  <a:srgbClr val="C00000"/>
                </a:solidFill>
              </a:rPr>
              <a:t>Context.bindService</a:t>
            </a:r>
            <a:r>
              <a:rPr lang="en-GB" dirty="0" smtClean="0">
                <a:solidFill>
                  <a:srgbClr val="C00000"/>
                </a:solidFill>
              </a:rPr>
              <a:t>()</a:t>
            </a:r>
          </a:p>
          <a:p>
            <a:r>
              <a:rPr lang="en-GB" dirty="0" smtClean="0"/>
              <a:t>Execute in the main thread of the application’s process.</a:t>
            </a:r>
          </a:p>
          <a:p>
            <a:pPr lvl="1"/>
            <a:r>
              <a:rPr lang="en-GB" dirty="0" smtClean="0"/>
              <a:t>CPU intensive tasks must be offloaded to background threads using Thread or </a:t>
            </a:r>
            <a:r>
              <a:rPr lang="en-GB" dirty="0" err="1" smtClean="0"/>
              <a:t>AsyncTask</a:t>
            </a:r>
            <a:endParaRPr lang="en-GB" dirty="0" smtClean="0"/>
          </a:p>
          <a:p>
            <a:r>
              <a:rPr lang="en-GB" dirty="0" smtClean="0"/>
              <a:t>Alarms can be used to fire Intents at set times (by OS,  not your app). These can start services, open Activities,  or broadcast Intents</a:t>
            </a:r>
          </a:p>
        </p:txBody>
      </p:sp>
      <p:sp>
        <p:nvSpPr>
          <p:cNvPr id="4" name="Slide Number Placeholder 3"/>
          <p:cNvSpPr>
            <a:spLocks noGrp="1"/>
          </p:cNvSpPr>
          <p:nvPr>
            <p:ph type="sldNum" sz="quarter" idx="12"/>
          </p:nvPr>
        </p:nvSpPr>
        <p:spPr/>
        <p:txBody>
          <a:bodyPr/>
          <a:lstStyle/>
          <a:p>
            <a:fld id="{5D1521BE-31EE-4AC9-ADDD-C715BAA25349}" type="slidenum">
              <a:rPr lang="en-US" smtClean="0"/>
              <a:pPr/>
              <a:t>3</a:t>
            </a:fld>
            <a:endParaRPr lang="en-US"/>
          </a:p>
        </p:txBody>
      </p:sp>
    </p:spTree>
    <p:extLst>
      <p:ext uri="{BB962C8B-B14F-4D97-AF65-F5344CB8AC3E}">
        <p14:creationId xmlns="" xmlns:p14="http://schemas.microsoft.com/office/powerpoint/2010/main" val="35505542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660019"/>
            <a:ext cx="4029075" cy="330835"/>
          </a:xfrm>
          <a:prstGeom prst="rect">
            <a:avLst/>
          </a:prstGeom>
        </p:spPr>
        <p:txBody>
          <a:bodyPr vert="horz" wrap="square" lIns="0" tIns="13335" rIns="0" bIns="0" rtlCol="0">
            <a:spAutoFit/>
          </a:bodyPr>
          <a:lstStyle/>
          <a:p>
            <a:pPr marL="12700">
              <a:lnSpc>
                <a:spcPct val="100000"/>
              </a:lnSpc>
              <a:spcBef>
                <a:spcPts val="105"/>
              </a:spcBef>
            </a:pPr>
            <a:r>
              <a:rPr sz="2000" dirty="0"/>
              <a:t>Example</a:t>
            </a:r>
            <a:r>
              <a:rPr sz="2000" spc="-30" dirty="0"/>
              <a:t> </a:t>
            </a:r>
            <a:r>
              <a:rPr sz="2000" spc="-5" dirty="0"/>
              <a:t>2.</a:t>
            </a:r>
            <a:r>
              <a:rPr sz="2000" spc="-15" dirty="0"/>
              <a:t> </a:t>
            </a:r>
            <a:r>
              <a:rPr sz="2000" spc="-5" dirty="0"/>
              <a:t>cont’d</a:t>
            </a:r>
            <a:r>
              <a:rPr sz="2000" spc="-30" dirty="0"/>
              <a:t> </a:t>
            </a:r>
            <a:r>
              <a:rPr sz="2000" dirty="0"/>
              <a:t>–</a:t>
            </a:r>
            <a:r>
              <a:rPr sz="2000" spc="-5" dirty="0"/>
              <a:t> </a:t>
            </a:r>
            <a:r>
              <a:rPr sz="2000" dirty="0"/>
              <a:t>Main</a:t>
            </a:r>
            <a:r>
              <a:rPr sz="2000" spc="-30" dirty="0"/>
              <a:t> </a:t>
            </a:r>
            <a:r>
              <a:rPr sz="2000" spc="-5" dirty="0"/>
              <a:t>Activity</a:t>
            </a:r>
            <a:endParaRPr sz="2000"/>
          </a:p>
        </p:txBody>
      </p:sp>
      <p:sp>
        <p:nvSpPr>
          <p:cNvPr id="3" name="object 3"/>
          <p:cNvSpPr/>
          <p:nvPr/>
        </p:nvSpPr>
        <p:spPr>
          <a:xfrm>
            <a:off x="1030008" y="1268730"/>
            <a:ext cx="7862570" cy="5263515"/>
          </a:xfrm>
          <a:custGeom>
            <a:avLst/>
            <a:gdLst/>
            <a:ahLst/>
            <a:cxnLst/>
            <a:rect l="l" t="t" r="r" b="b"/>
            <a:pathLst>
              <a:path w="7862570" h="5263515">
                <a:moveTo>
                  <a:pt x="7862443" y="0"/>
                </a:moveTo>
                <a:lnTo>
                  <a:pt x="0" y="0"/>
                </a:lnTo>
                <a:lnTo>
                  <a:pt x="0" y="5263007"/>
                </a:lnTo>
                <a:lnTo>
                  <a:pt x="7862443" y="5263007"/>
                </a:lnTo>
                <a:lnTo>
                  <a:pt x="7862443" y="0"/>
                </a:lnTo>
                <a:close/>
              </a:path>
            </a:pathLst>
          </a:custGeom>
          <a:solidFill>
            <a:srgbClr val="F1F1F1"/>
          </a:solidFill>
        </p:spPr>
        <p:txBody>
          <a:bodyPr wrap="square" lIns="0" tIns="0" rIns="0" bIns="0" rtlCol="0"/>
          <a:lstStyle/>
          <a:p>
            <a:endParaRPr/>
          </a:p>
        </p:txBody>
      </p:sp>
      <p:sp>
        <p:nvSpPr>
          <p:cNvPr id="4" name="object 4"/>
          <p:cNvSpPr txBox="1"/>
          <p:nvPr/>
        </p:nvSpPr>
        <p:spPr>
          <a:xfrm>
            <a:off x="1393952" y="1297686"/>
            <a:ext cx="7366000" cy="5146675"/>
          </a:xfrm>
          <a:prstGeom prst="rect">
            <a:avLst/>
          </a:prstGeom>
        </p:spPr>
        <p:txBody>
          <a:bodyPr vert="horz" wrap="square" lIns="0" tIns="12065" rIns="0" bIns="0" rtlCol="0">
            <a:spAutoFit/>
          </a:bodyPr>
          <a:lstStyle/>
          <a:p>
            <a:pPr marL="12700">
              <a:lnSpc>
                <a:spcPct val="100000"/>
              </a:lnSpc>
              <a:spcBef>
                <a:spcPts val="95"/>
              </a:spcBef>
            </a:pPr>
            <a:r>
              <a:rPr sz="1600" spc="-10" dirty="0">
                <a:latin typeface="Microsoft Sans Serif"/>
                <a:cs typeface="Microsoft Sans Serif"/>
              </a:rPr>
              <a:t>@Override</a:t>
            </a:r>
            <a:endParaRPr sz="1600">
              <a:latin typeface="Microsoft Sans Serif"/>
              <a:cs typeface="Microsoft Sans Serif"/>
            </a:endParaRPr>
          </a:p>
          <a:p>
            <a:pPr marL="354965" marR="2486660" indent="-342900">
              <a:lnSpc>
                <a:spcPct val="100000"/>
              </a:lnSpc>
            </a:pPr>
            <a:r>
              <a:rPr sz="1600" b="1" spc="-5" dirty="0">
                <a:solidFill>
                  <a:srgbClr val="0033CC"/>
                </a:solidFill>
                <a:latin typeface="Arial"/>
                <a:cs typeface="Arial"/>
              </a:rPr>
              <a:t>public</a:t>
            </a:r>
            <a:r>
              <a:rPr sz="1600" b="1" spc="10" dirty="0">
                <a:solidFill>
                  <a:srgbClr val="0033CC"/>
                </a:solidFill>
                <a:latin typeface="Arial"/>
                <a:cs typeface="Arial"/>
              </a:rPr>
              <a:t> </a:t>
            </a:r>
            <a:r>
              <a:rPr sz="1600" b="1" spc="-15" dirty="0">
                <a:solidFill>
                  <a:srgbClr val="0033CC"/>
                </a:solidFill>
                <a:latin typeface="Arial"/>
                <a:cs typeface="Arial"/>
              </a:rPr>
              <a:t>void</a:t>
            </a:r>
            <a:r>
              <a:rPr sz="1600" b="1" spc="25" dirty="0">
                <a:solidFill>
                  <a:srgbClr val="0033CC"/>
                </a:solidFill>
                <a:latin typeface="Arial"/>
                <a:cs typeface="Arial"/>
              </a:rPr>
              <a:t> </a:t>
            </a:r>
            <a:r>
              <a:rPr sz="1600" b="1" spc="-5" dirty="0">
                <a:latin typeface="Arial"/>
                <a:cs typeface="Arial"/>
              </a:rPr>
              <a:t>onCreate(</a:t>
            </a:r>
            <a:r>
              <a:rPr sz="1600" b="1" spc="-5" dirty="0">
                <a:solidFill>
                  <a:srgbClr val="FF0066"/>
                </a:solidFill>
                <a:latin typeface="Arial"/>
                <a:cs typeface="Arial"/>
              </a:rPr>
              <a:t>Bundle</a:t>
            </a:r>
            <a:r>
              <a:rPr sz="1600" b="1" spc="30" dirty="0">
                <a:solidFill>
                  <a:srgbClr val="FF0066"/>
                </a:solidFill>
                <a:latin typeface="Arial"/>
                <a:cs typeface="Arial"/>
              </a:rPr>
              <a:t> </a:t>
            </a:r>
            <a:r>
              <a:rPr sz="1600" b="1" spc="-5" dirty="0">
                <a:latin typeface="Arial"/>
                <a:cs typeface="Arial"/>
              </a:rPr>
              <a:t>savedInstanceState){ </a:t>
            </a:r>
            <a:r>
              <a:rPr sz="1600" b="1" spc="-430" dirty="0">
                <a:latin typeface="Arial"/>
                <a:cs typeface="Arial"/>
              </a:rPr>
              <a:t> </a:t>
            </a:r>
            <a:r>
              <a:rPr sz="1600" b="1" spc="-10" dirty="0">
                <a:solidFill>
                  <a:srgbClr val="0033CC"/>
                </a:solidFill>
                <a:latin typeface="Arial"/>
                <a:cs typeface="Arial"/>
              </a:rPr>
              <a:t>super.</a:t>
            </a:r>
            <a:r>
              <a:rPr sz="1600" b="1" spc="-10" dirty="0">
                <a:latin typeface="Arial"/>
                <a:cs typeface="Arial"/>
              </a:rPr>
              <a:t>onCreate(savedInstanceState); </a:t>
            </a:r>
            <a:r>
              <a:rPr sz="1600" b="1" spc="-5" dirty="0">
                <a:latin typeface="Arial"/>
                <a:cs typeface="Arial"/>
              </a:rPr>
              <a:t> </a:t>
            </a:r>
            <a:r>
              <a:rPr sz="1600" spc="-5" dirty="0">
                <a:latin typeface="Microsoft Sans Serif"/>
                <a:cs typeface="Microsoft Sans Serif"/>
              </a:rPr>
              <a:t>setContentView(R.layout.</a:t>
            </a:r>
            <a:r>
              <a:rPr sz="1600" i="1" spc="-5" dirty="0">
                <a:latin typeface="Arial"/>
                <a:cs typeface="Arial"/>
              </a:rPr>
              <a:t>main);</a:t>
            </a:r>
            <a:endParaRPr sz="1600">
              <a:latin typeface="Arial"/>
              <a:cs typeface="Arial"/>
            </a:endParaRPr>
          </a:p>
          <a:p>
            <a:pPr marL="354965">
              <a:lnSpc>
                <a:spcPct val="100000"/>
              </a:lnSpc>
            </a:pPr>
            <a:r>
              <a:rPr sz="1600" spc="-5" dirty="0">
                <a:latin typeface="Microsoft Sans Serif"/>
                <a:cs typeface="Microsoft Sans Serif"/>
              </a:rPr>
              <a:t>txtMsg=</a:t>
            </a:r>
            <a:r>
              <a:rPr sz="1600" spc="75" dirty="0">
                <a:latin typeface="Microsoft Sans Serif"/>
                <a:cs typeface="Microsoft Sans Serif"/>
              </a:rPr>
              <a:t> </a:t>
            </a:r>
            <a:r>
              <a:rPr sz="1600" spc="-30" dirty="0">
                <a:latin typeface="Microsoft Sans Serif"/>
                <a:cs typeface="Microsoft Sans Serif"/>
              </a:rPr>
              <a:t>(</a:t>
            </a:r>
            <a:r>
              <a:rPr sz="1600" spc="-30" dirty="0">
                <a:solidFill>
                  <a:srgbClr val="FF0066"/>
                </a:solidFill>
                <a:latin typeface="Microsoft Sans Serif"/>
                <a:cs typeface="Microsoft Sans Serif"/>
              </a:rPr>
              <a:t>TextView</a:t>
            </a:r>
            <a:r>
              <a:rPr sz="1600" spc="-30" dirty="0">
                <a:latin typeface="Microsoft Sans Serif"/>
                <a:cs typeface="Microsoft Sans Serif"/>
              </a:rPr>
              <a:t>)</a:t>
            </a:r>
            <a:r>
              <a:rPr sz="1600" spc="75" dirty="0">
                <a:latin typeface="Microsoft Sans Serif"/>
                <a:cs typeface="Microsoft Sans Serif"/>
              </a:rPr>
              <a:t> </a:t>
            </a:r>
            <a:r>
              <a:rPr sz="1600" spc="-10" dirty="0">
                <a:latin typeface="Microsoft Sans Serif"/>
                <a:cs typeface="Microsoft Sans Serif"/>
              </a:rPr>
              <a:t>findViewById(R.id.</a:t>
            </a:r>
            <a:r>
              <a:rPr sz="1600" i="1" spc="-10" dirty="0">
                <a:latin typeface="Arial"/>
                <a:cs typeface="Arial"/>
              </a:rPr>
              <a:t>txtMsg);</a:t>
            </a:r>
            <a:endParaRPr sz="1600">
              <a:latin typeface="Arial"/>
              <a:cs typeface="Arial"/>
            </a:endParaRPr>
          </a:p>
          <a:p>
            <a:pPr>
              <a:lnSpc>
                <a:spcPct val="100000"/>
              </a:lnSpc>
              <a:spcBef>
                <a:spcPts val="25"/>
              </a:spcBef>
            </a:pPr>
            <a:endParaRPr sz="1650">
              <a:latin typeface="Arial"/>
              <a:cs typeface="Arial"/>
            </a:endParaRPr>
          </a:p>
          <a:p>
            <a:pPr marL="354965">
              <a:lnSpc>
                <a:spcPct val="100000"/>
              </a:lnSpc>
            </a:pPr>
            <a:r>
              <a:rPr sz="1600" spc="-5" dirty="0">
                <a:latin typeface="Microsoft Sans Serif"/>
                <a:cs typeface="Microsoft Sans Serif"/>
              </a:rPr>
              <a:t>intentMyService=</a:t>
            </a:r>
            <a:r>
              <a:rPr sz="1600" spc="30" dirty="0">
                <a:latin typeface="Microsoft Sans Serif"/>
                <a:cs typeface="Microsoft Sans Serif"/>
              </a:rPr>
              <a:t> </a:t>
            </a:r>
            <a:r>
              <a:rPr sz="1600" b="1" spc="-5" dirty="0">
                <a:solidFill>
                  <a:srgbClr val="0033CC"/>
                </a:solidFill>
                <a:latin typeface="Arial"/>
                <a:cs typeface="Arial"/>
              </a:rPr>
              <a:t>new</a:t>
            </a:r>
            <a:r>
              <a:rPr sz="1600" b="1" spc="5" dirty="0">
                <a:solidFill>
                  <a:srgbClr val="0033CC"/>
                </a:solidFill>
                <a:latin typeface="Arial"/>
                <a:cs typeface="Arial"/>
              </a:rPr>
              <a:t> </a:t>
            </a:r>
            <a:r>
              <a:rPr sz="1600" b="1" spc="-5" dirty="0">
                <a:latin typeface="Arial"/>
                <a:cs typeface="Arial"/>
              </a:rPr>
              <a:t>Intent(</a:t>
            </a:r>
            <a:r>
              <a:rPr sz="1600" b="1" spc="-5" dirty="0">
                <a:solidFill>
                  <a:srgbClr val="0033CC"/>
                </a:solidFill>
                <a:latin typeface="Arial"/>
                <a:cs typeface="Arial"/>
              </a:rPr>
              <a:t>this</a:t>
            </a:r>
            <a:r>
              <a:rPr sz="1600" b="1" spc="-5" dirty="0">
                <a:latin typeface="Arial"/>
                <a:cs typeface="Arial"/>
              </a:rPr>
              <a:t>,</a:t>
            </a:r>
            <a:r>
              <a:rPr sz="1600" b="1" spc="60" dirty="0">
                <a:latin typeface="Arial"/>
                <a:cs typeface="Arial"/>
              </a:rPr>
              <a:t> </a:t>
            </a:r>
            <a:r>
              <a:rPr sz="1600" b="1" spc="-5" dirty="0">
                <a:latin typeface="Arial"/>
                <a:cs typeface="Arial"/>
              </a:rPr>
              <a:t>MyService.class);</a:t>
            </a:r>
            <a:endParaRPr sz="1600">
              <a:latin typeface="Arial"/>
              <a:cs typeface="Arial"/>
            </a:endParaRPr>
          </a:p>
          <a:p>
            <a:pPr marL="354965">
              <a:lnSpc>
                <a:spcPct val="100000"/>
              </a:lnSpc>
            </a:pPr>
            <a:r>
              <a:rPr sz="1600" spc="-5" dirty="0">
                <a:latin typeface="Microsoft Sans Serif"/>
                <a:cs typeface="Microsoft Sans Serif"/>
              </a:rPr>
              <a:t>service=</a:t>
            </a:r>
            <a:r>
              <a:rPr sz="1600" spc="10" dirty="0">
                <a:latin typeface="Microsoft Sans Serif"/>
                <a:cs typeface="Microsoft Sans Serif"/>
              </a:rPr>
              <a:t> </a:t>
            </a:r>
            <a:r>
              <a:rPr sz="1600" spc="-5" dirty="0">
                <a:latin typeface="Microsoft Sans Serif"/>
                <a:cs typeface="Microsoft Sans Serif"/>
              </a:rPr>
              <a:t>startService(intentMyService);</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354965" marR="1510665">
              <a:lnSpc>
                <a:spcPct val="100000"/>
              </a:lnSpc>
            </a:pPr>
            <a:r>
              <a:rPr sz="1600" spc="-10" dirty="0">
                <a:latin typeface="Microsoft Sans Serif"/>
                <a:cs typeface="Microsoft Sans Serif"/>
              </a:rPr>
              <a:t>txtMsg.setText("MyService</a:t>
            </a:r>
            <a:r>
              <a:rPr sz="1600" spc="65" dirty="0">
                <a:latin typeface="Microsoft Sans Serif"/>
                <a:cs typeface="Microsoft Sans Serif"/>
              </a:rPr>
              <a:t> </a:t>
            </a:r>
            <a:r>
              <a:rPr sz="1600" spc="-5" dirty="0">
                <a:latin typeface="Microsoft Sans Serif"/>
                <a:cs typeface="Microsoft Sans Serif"/>
              </a:rPr>
              <a:t>started</a:t>
            </a:r>
            <a:r>
              <a:rPr sz="1600" spc="25" dirty="0">
                <a:latin typeface="Microsoft Sans Serif"/>
                <a:cs typeface="Microsoft Sans Serif"/>
              </a:rPr>
              <a:t> </a:t>
            </a:r>
            <a:r>
              <a:rPr sz="1600" spc="-5" dirty="0">
                <a:latin typeface="Microsoft Sans Serif"/>
                <a:cs typeface="Microsoft Sans Serif"/>
              </a:rPr>
              <a:t>-(see</a:t>
            </a:r>
            <a:r>
              <a:rPr sz="1600" spc="45" dirty="0">
                <a:latin typeface="Microsoft Sans Serif"/>
                <a:cs typeface="Microsoft Sans Serif"/>
              </a:rPr>
              <a:t> </a:t>
            </a:r>
            <a:r>
              <a:rPr sz="1600" spc="-5" dirty="0">
                <a:latin typeface="Microsoft Sans Serif"/>
                <a:cs typeface="Microsoft Sans Serif"/>
              </a:rPr>
              <a:t>DDMS</a:t>
            </a:r>
            <a:r>
              <a:rPr sz="1600" spc="15" dirty="0">
                <a:latin typeface="Microsoft Sans Serif"/>
                <a:cs typeface="Microsoft Sans Serif"/>
              </a:rPr>
              <a:t> </a:t>
            </a:r>
            <a:r>
              <a:rPr sz="1600" spc="-5" dirty="0">
                <a:latin typeface="Microsoft Sans Serif"/>
                <a:cs typeface="Microsoft Sans Serif"/>
              </a:rPr>
              <a:t>Log)"); </a:t>
            </a:r>
            <a:r>
              <a:rPr sz="1600" dirty="0">
                <a:latin typeface="Microsoft Sans Serif"/>
                <a:cs typeface="Microsoft Sans Serif"/>
              </a:rPr>
              <a:t> </a:t>
            </a:r>
            <a:r>
              <a:rPr sz="1600" spc="-5" dirty="0">
                <a:latin typeface="Microsoft Sans Serif"/>
                <a:cs typeface="Microsoft Sans Serif"/>
              </a:rPr>
              <a:t>btnStopService=</a:t>
            </a:r>
            <a:r>
              <a:rPr sz="1600" spc="10" dirty="0">
                <a:latin typeface="Microsoft Sans Serif"/>
                <a:cs typeface="Microsoft Sans Serif"/>
              </a:rPr>
              <a:t> </a:t>
            </a:r>
            <a:r>
              <a:rPr sz="1600" spc="-5" dirty="0">
                <a:latin typeface="Microsoft Sans Serif"/>
                <a:cs typeface="Microsoft Sans Serif"/>
              </a:rPr>
              <a:t>(</a:t>
            </a:r>
            <a:r>
              <a:rPr sz="1600" spc="-5" dirty="0">
                <a:solidFill>
                  <a:srgbClr val="FF0066"/>
                </a:solidFill>
                <a:latin typeface="Microsoft Sans Serif"/>
                <a:cs typeface="Microsoft Sans Serif"/>
              </a:rPr>
              <a:t>Button</a:t>
            </a:r>
            <a:r>
              <a:rPr sz="1600" spc="-5" dirty="0">
                <a:latin typeface="Microsoft Sans Serif"/>
                <a:cs typeface="Microsoft Sans Serif"/>
              </a:rPr>
              <a:t>)</a:t>
            </a:r>
            <a:r>
              <a:rPr sz="1600" spc="50" dirty="0">
                <a:latin typeface="Microsoft Sans Serif"/>
                <a:cs typeface="Microsoft Sans Serif"/>
              </a:rPr>
              <a:t> </a:t>
            </a:r>
            <a:r>
              <a:rPr sz="1600" spc="-5" dirty="0">
                <a:latin typeface="Microsoft Sans Serif"/>
                <a:cs typeface="Microsoft Sans Serif"/>
              </a:rPr>
              <a:t>findViewById(R.id.</a:t>
            </a:r>
            <a:r>
              <a:rPr sz="1600" i="1" spc="-5" dirty="0">
                <a:latin typeface="Arial"/>
                <a:cs typeface="Arial"/>
              </a:rPr>
              <a:t>btnStopService); </a:t>
            </a:r>
            <a:r>
              <a:rPr sz="1600" i="1" spc="-430" dirty="0">
                <a:latin typeface="Arial"/>
                <a:cs typeface="Arial"/>
              </a:rPr>
              <a:t> </a:t>
            </a:r>
            <a:r>
              <a:rPr sz="1600" spc="-5" dirty="0">
                <a:latin typeface="Microsoft Sans Serif"/>
                <a:cs typeface="Microsoft Sans Serif"/>
              </a:rPr>
              <a:t>btnStopService.setOnClickListener(</a:t>
            </a:r>
            <a:r>
              <a:rPr sz="1600" b="1" spc="-5" dirty="0">
                <a:solidFill>
                  <a:srgbClr val="0033CC"/>
                </a:solidFill>
                <a:latin typeface="Arial"/>
                <a:cs typeface="Arial"/>
              </a:rPr>
              <a:t>new</a:t>
            </a:r>
            <a:r>
              <a:rPr sz="1600" b="1" spc="30" dirty="0">
                <a:solidFill>
                  <a:srgbClr val="0033CC"/>
                </a:solidFill>
                <a:latin typeface="Arial"/>
                <a:cs typeface="Arial"/>
              </a:rPr>
              <a:t> </a:t>
            </a:r>
            <a:r>
              <a:rPr sz="1600" b="1" spc="-5" dirty="0">
                <a:latin typeface="Arial"/>
                <a:cs typeface="Arial"/>
              </a:rPr>
              <a:t>OnClickListener()</a:t>
            </a:r>
            <a:r>
              <a:rPr sz="1600" b="1" spc="85" dirty="0">
                <a:latin typeface="Arial"/>
                <a:cs typeface="Arial"/>
              </a:rPr>
              <a:t> </a:t>
            </a:r>
            <a:r>
              <a:rPr sz="1600" b="1" spc="-5" dirty="0">
                <a:latin typeface="Arial"/>
                <a:cs typeface="Arial"/>
              </a:rPr>
              <a:t>{</a:t>
            </a:r>
            <a:endParaRPr sz="1600">
              <a:latin typeface="Arial"/>
              <a:cs typeface="Arial"/>
            </a:endParaRPr>
          </a:p>
          <a:p>
            <a:pPr marL="984885" marR="3891279" indent="-287020">
              <a:lnSpc>
                <a:spcPct val="100000"/>
              </a:lnSpc>
              <a:spcBef>
                <a:spcPts val="5"/>
              </a:spcBef>
            </a:pPr>
            <a:r>
              <a:rPr sz="1600" b="1" spc="-5" dirty="0">
                <a:solidFill>
                  <a:srgbClr val="0033CC"/>
                </a:solidFill>
                <a:latin typeface="Arial"/>
                <a:cs typeface="Arial"/>
              </a:rPr>
              <a:t>public</a:t>
            </a:r>
            <a:r>
              <a:rPr sz="1600" b="1" spc="25" dirty="0">
                <a:solidFill>
                  <a:srgbClr val="0033CC"/>
                </a:solidFill>
                <a:latin typeface="Arial"/>
                <a:cs typeface="Arial"/>
              </a:rPr>
              <a:t> </a:t>
            </a:r>
            <a:r>
              <a:rPr sz="1600" b="1" spc="-15" dirty="0">
                <a:solidFill>
                  <a:srgbClr val="0033CC"/>
                </a:solidFill>
                <a:latin typeface="Arial"/>
                <a:cs typeface="Arial"/>
              </a:rPr>
              <a:t>void</a:t>
            </a:r>
            <a:r>
              <a:rPr sz="1600" b="1" spc="35" dirty="0">
                <a:solidFill>
                  <a:srgbClr val="0033CC"/>
                </a:solidFill>
                <a:latin typeface="Arial"/>
                <a:cs typeface="Arial"/>
              </a:rPr>
              <a:t> </a:t>
            </a:r>
            <a:r>
              <a:rPr sz="1600" b="1" spc="-10" dirty="0">
                <a:latin typeface="Arial"/>
                <a:cs typeface="Arial"/>
              </a:rPr>
              <a:t>onClick(</a:t>
            </a:r>
            <a:r>
              <a:rPr sz="1600" b="1" spc="-10" dirty="0">
                <a:solidFill>
                  <a:srgbClr val="FF0066"/>
                </a:solidFill>
                <a:latin typeface="Arial"/>
                <a:cs typeface="Arial"/>
              </a:rPr>
              <a:t>View</a:t>
            </a:r>
            <a:r>
              <a:rPr sz="1600" b="1" spc="25" dirty="0">
                <a:solidFill>
                  <a:srgbClr val="FF0066"/>
                </a:solidFill>
                <a:latin typeface="Arial"/>
                <a:cs typeface="Arial"/>
              </a:rPr>
              <a:t> </a:t>
            </a:r>
            <a:r>
              <a:rPr sz="1600" b="1" spc="-25" dirty="0">
                <a:latin typeface="Arial"/>
                <a:cs typeface="Arial"/>
              </a:rPr>
              <a:t>v)</a:t>
            </a:r>
            <a:r>
              <a:rPr sz="1600" b="1" spc="50" dirty="0">
                <a:latin typeface="Arial"/>
                <a:cs typeface="Arial"/>
              </a:rPr>
              <a:t> </a:t>
            </a:r>
            <a:r>
              <a:rPr sz="1600" b="1" spc="-5" dirty="0">
                <a:latin typeface="Arial"/>
                <a:cs typeface="Arial"/>
              </a:rPr>
              <a:t>{ </a:t>
            </a:r>
            <a:r>
              <a:rPr sz="1600" b="1" spc="-430" dirty="0">
                <a:latin typeface="Arial"/>
                <a:cs typeface="Arial"/>
              </a:rPr>
              <a:t> </a:t>
            </a:r>
            <a:r>
              <a:rPr sz="1600" b="1" spc="-15" dirty="0">
                <a:solidFill>
                  <a:srgbClr val="0033CC"/>
                </a:solidFill>
                <a:latin typeface="Arial"/>
                <a:cs typeface="Arial"/>
              </a:rPr>
              <a:t>try</a:t>
            </a:r>
            <a:r>
              <a:rPr sz="1600" b="1" spc="-15" dirty="0">
                <a:latin typeface="Arial"/>
                <a:cs typeface="Arial"/>
              </a:rPr>
              <a:t>{</a:t>
            </a:r>
            <a:endParaRPr sz="1600">
              <a:latin typeface="Arial"/>
              <a:cs typeface="Arial"/>
            </a:endParaRPr>
          </a:p>
          <a:p>
            <a:pPr marL="1270000">
              <a:lnSpc>
                <a:spcPct val="100000"/>
              </a:lnSpc>
            </a:pPr>
            <a:r>
              <a:rPr sz="1600" spc="-5" dirty="0">
                <a:latin typeface="Microsoft Sans Serif"/>
                <a:cs typeface="Microsoft Sans Serif"/>
              </a:rPr>
              <a:t>stopService(</a:t>
            </a:r>
            <a:r>
              <a:rPr sz="1600" b="1" spc="-5" dirty="0">
                <a:solidFill>
                  <a:srgbClr val="0033CC"/>
                </a:solidFill>
                <a:latin typeface="Arial"/>
                <a:cs typeface="Arial"/>
              </a:rPr>
              <a:t>new</a:t>
            </a:r>
            <a:r>
              <a:rPr sz="1600" b="1" spc="15" dirty="0">
                <a:solidFill>
                  <a:srgbClr val="0033CC"/>
                </a:solidFill>
                <a:latin typeface="Arial"/>
                <a:cs typeface="Arial"/>
              </a:rPr>
              <a:t> </a:t>
            </a:r>
            <a:r>
              <a:rPr sz="1600" b="1" spc="-5" dirty="0">
                <a:latin typeface="Arial"/>
                <a:cs typeface="Arial"/>
              </a:rPr>
              <a:t>Intent(intentMyService)</a:t>
            </a:r>
            <a:r>
              <a:rPr sz="1600" b="1" spc="65" dirty="0">
                <a:latin typeface="Arial"/>
                <a:cs typeface="Arial"/>
              </a:rPr>
              <a:t> </a:t>
            </a:r>
            <a:r>
              <a:rPr sz="1600" b="1" spc="-10" dirty="0">
                <a:latin typeface="Arial"/>
                <a:cs typeface="Arial"/>
              </a:rPr>
              <a:t>);</a:t>
            </a:r>
            <a:endParaRPr sz="1600">
              <a:latin typeface="Arial"/>
              <a:cs typeface="Arial"/>
            </a:endParaRPr>
          </a:p>
          <a:p>
            <a:pPr marL="1270000">
              <a:lnSpc>
                <a:spcPct val="100000"/>
              </a:lnSpc>
            </a:pPr>
            <a:r>
              <a:rPr sz="1600" spc="-15" dirty="0">
                <a:latin typeface="Microsoft Sans Serif"/>
                <a:cs typeface="Microsoft Sans Serif"/>
              </a:rPr>
              <a:t>txtMsg.setText("After</a:t>
            </a:r>
            <a:r>
              <a:rPr sz="1600" spc="120" dirty="0">
                <a:latin typeface="Microsoft Sans Serif"/>
                <a:cs typeface="Microsoft Sans Serif"/>
              </a:rPr>
              <a:t> </a:t>
            </a:r>
            <a:r>
              <a:rPr sz="1600" spc="-5" dirty="0">
                <a:latin typeface="Microsoft Sans Serif"/>
                <a:cs typeface="Microsoft Sans Serif"/>
              </a:rPr>
              <a:t>stopingService:</a:t>
            </a:r>
            <a:r>
              <a:rPr sz="1600" spc="30" dirty="0">
                <a:latin typeface="Microsoft Sans Serif"/>
                <a:cs typeface="Microsoft Sans Serif"/>
              </a:rPr>
              <a:t> </a:t>
            </a:r>
            <a:r>
              <a:rPr sz="1600" spc="-5" dirty="0">
                <a:latin typeface="Microsoft Sans Serif"/>
                <a:cs typeface="Microsoft Sans Serif"/>
              </a:rPr>
              <a:t>\n"+</a:t>
            </a:r>
            <a:r>
              <a:rPr sz="1600" spc="60" dirty="0">
                <a:latin typeface="Microsoft Sans Serif"/>
                <a:cs typeface="Microsoft Sans Serif"/>
              </a:rPr>
              <a:t> </a:t>
            </a:r>
            <a:r>
              <a:rPr sz="1600" spc="-5" dirty="0">
                <a:latin typeface="Microsoft Sans Serif"/>
                <a:cs typeface="Microsoft Sans Serif"/>
              </a:rPr>
              <a:t>service.getClassName());</a:t>
            </a:r>
            <a:endParaRPr sz="1600">
              <a:latin typeface="Microsoft Sans Serif"/>
              <a:cs typeface="Microsoft Sans Serif"/>
            </a:endParaRPr>
          </a:p>
          <a:p>
            <a:pPr marL="984885">
              <a:lnSpc>
                <a:spcPct val="100000"/>
              </a:lnSpc>
            </a:pPr>
            <a:r>
              <a:rPr sz="1600" spc="-5" dirty="0">
                <a:latin typeface="Microsoft Sans Serif"/>
                <a:cs typeface="Microsoft Sans Serif"/>
              </a:rPr>
              <a:t>}</a:t>
            </a:r>
            <a:r>
              <a:rPr sz="1600" spc="5" dirty="0">
                <a:latin typeface="Microsoft Sans Serif"/>
                <a:cs typeface="Microsoft Sans Serif"/>
              </a:rPr>
              <a:t> </a:t>
            </a:r>
            <a:r>
              <a:rPr sz="1600" b="1" spc="-5" dirty="0">
                <a:solidFill>
                  <a:srgbClr val="0033CC"/>
                </a:solidFill>
                <a:latin typeface="Arial"/>
                <a:cs typeface="Arial"/>
              </a:rPr>
              <a:t>catch</a:t>
            </a:r>
            <a:r>
              <a:rPr sz="1600" b="1" spc="-5" dirty="0">
                <a:latin typeface="Arial"/>
                <a:cs typeface="Arial"/>
              </a:rPr>
              <a:t>(Exception</a:t>
            </a:r>
            <a:r>
              <a:rPr sz="1600" b="1" spc="15" dirty="0">
                <a:latin typeface="Arial"/>
                <a:cs typeface="Arial"/>
              </a:rPr>
              <a:t> </a:t>
            </a:r>
            <a:r>
              <a:rPr sz="1600" b="1" spc="-5" dirty="0">
                <a:latin typeface="Arial"/>
                <a:cs typeface="Arial"/>
              </a:rPr>
              <a:t>e) {</a:t>
            </a:r>
            <a:endParaRPr sz="1600">
              <a:latin typeface="Arial"/>
              <a:cs typeface="Arial"/>
            </a:endParaRPr>
          </a:p>
          <a:p>
            <a:pPr marL="1270000">
              <a:lnSpc>
                <a:spcPct val="100000"/>
              </a:lnSpc>
            </a:pPr>
            <a:r>
              <a:rPr sz="1600" spc="-10" dirty="0">
                <a:latin typeface="Microsoft Sans Serif"/>
                <a:cs typeface="Microsoft Sans Serif"/>
              </a:rPr>
              <a:t>e.printStackTrace();</a:t>
            </a:r>
            <a:endParaRPr sz="1600">
              <a:latin typeface="Microsoft Sans Serif"/>
              <a:cs typeface="Microsoft Sans Serif"/>
            </a:endParaRPr>
          </a:p>
          <a:p>
            <a:pPr marL="984885">
              <a:lnSpc>
                <a:spcPct val="100000"/>
              </a:lnSpc>
            </a:pPr>
            <a:r>
              <a:rPr sz="1600" spc="-5" dirty="0">
                <a:latin typeface="Microsoft Sans Serif"/>
                <a:cs typeface="Microsoft Sans Serif"/>
              </a:rPr>
              <a:t>}</a:t>
            </a:r>
            <a:endParaRPr sz="1600">
              <a:latin typeface="Microsoft Sans Serif"/>
              <a:cs typeface="Microsoft Sans Serif"/>
            </a:endParaRPr>
          </a:p>
          <a:p>
            <a:pPr marL="697865">
              <a:lnSpc>
                <a:spcPct val="100000"/>
              </a:lnSpc>
            </a:pPr>
            <a:r>
              <a:rPr sz="1600" spc="-5" dirty="0">
                <a:latin typeface="Microsoft Sans Serif"/>
                <a:cs typeface="Microsoft Sans Serif"/>
              </a:rPr>
              <a:t>}</a:t>
            </a:r>
            <a:endParaRPr sz="1600">
              <a:latin typeface="Microsoft Sans Serif"/>
              <a:cs typeface="Microsoft Sans Serif"/>
            </a:endParaRPr>
          </a:p>
          <a:p>
            <a:pPr marL="413384">
              <a:lnSpc>
                <a:spcPct val="100000"/>
              </a:lnSpc>
            </a:pPr>
            <a:r>
              <a:rPr sz="1600" spc="-5" dirty="0">
                <a:latin typeface="Microsoft Sans Serif"/>
                <a:cs typeface="Microsoft Sans Serif"/>
              </a:rPr>
              <a:t>});</a:t>
            </a:r>
            <a:endParaRPr sz="1600">
              <a:latin typeface="Microsoft Sans Serif"/>
              <a:cs typeface="Microsoft Sans Serif"/>
            </a:endParaRPr>
          </a:p>
        </p:txBody>
      </p:sp>
      <p:sp>
        <p:nvSpPr>
          <p:cNvPr id="8" name="Slide Number Placeholder 7"/>
          <p:cNvSpPr>
            <a:spLocks noGrp="1"/>
          </p:cNvSpPr>
          <p:nvPr>
            <p:ph type="sldNum" sz="quarter" idx="12"/>
          </p:nvPr>
        </p:nvSpPr>
        <p:spPr/>
        <p:txBody>
          <a:bodyPr/>
          <a:lstStyle/>
          <a:p>
            <a:fld id="{5D1521BE-31EE-4AC9-ADDD-C715BAA25349}" type="slidenum">
              <a:rPr lang="en-US" smtClean="0"/>
              <a:pPr/>
              <a:t>30</a:t>
            </a:fld>
            <a:endParaRPr lang="en-US"/>
          </a:p>
        </p:txBody>
      </p:sp>
    </p:spTree>
    <p:extLst>
      <p:ext uri="{BB962C8B-B14F-4D97-AF65-F5344CB8AC3E}">
        <p14:creationId xmlns="" xmlns:p14="http://schemas.microsoft.com/office/powerpoint/2010/main" val="2824299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660019"/>
            <a:ext cx="4029075" cy="330835"/>
          </a:xfrm>
          <a:prstGeom prst="rect">
            <a:avLst/>
          </a:prstGeom>
        </p:spPr>
        <p:txBody>
          <a:bodyPr vert="horz" wrap="square" lIns="0" tIns="13335" rIns="0" bIns="0" rtlCol="0">
            <a:spAutoFit/>
          </a:bodyPr>
          <a:lstStyle/>
          <a:p>
            <a:pPr marL="12700">
              <a:lnSpc>
                <a:spcPct val="100000"/>
              </a:lnSpc>
              <a:spcBef>
                <a:spcPts val="105"/>
              </a:spcBef>
            </a:pPr>
            <a:r>
              <a:rPr sz="2000" dirty="0"/>
              <a:t>Example</a:t>
            </a:r>
            <a:r>
              <a:rPr sz="2000" spc="-30" dirty="0"/>
              <a:t> </a:t>
            </a:r>
            <a:r>
              <a:rPr sz="2000" spc="-5" dirty="0"/>
              <a:t>2.</a:t>
            </a:r>
            <a:r>
              <a:rPr sz="2000" spc="-15" dirty="0"/>
              <a:t> </a:t>
            </a:r>
            <a:r>
              <a:rPr sz="2000" spc="-5" dirty="0"/>
              <a:t>cont’d</a:t>
            </a:r>
            <a:r>
              <a:rPr sz="2000" spc="-30" dirty="0"/>
              <a:t> </a:t>
            </a:r>
            <a:r>
              <a:rPr sz="2000" dirty="0"/>
              <a:t>–</a:t>
            </a:r>
            <a:r>
              <a:rPr sz="2000" spc="-5" dirty="0"/>
              <a:t> </a:t>
            </a:r>
            <a:r>
              <a:rPr sz="2000" dirty="0"/>
              <a:t>Main</a:t>
            </a:r>
            <a:r>
              <a:rPr sz="2000" spc="-30" dirty="0"/>
              <a:t> </a:t>
            </a:r>
            <a:r>
              <a:rPr sz="2000" spc="-5" dirty="0"/>
              <a:t>Activity</a:t>
            </a:r>
            <a:endParaRPr sz="2000"/>
          </a:p>
        </p:txBody>
      </p:sp>
      <p:sp>
        <p:nvSpPr>
          <p:cNvPr id="3" name="object 3"/>
          <p:cNvSpPr/>
          <p:nvPr/>
        </p:nvSpPr>
        <p:spPr>
          <a:xfrm>
            <a:off x="948664" y="1268704"/>
            <a:ext cx="7862570" cy="4524375"/>
          </a:xfrm>
          <a:custGeom>
            <a:avLst/>
            <a:gdLst/>
            <a:ahLst/>
            <a:cxnLst/>
            <a:rect l="l" t="t" r="r" b="b"/>
            <a:pathLst>
              <a:path w="7862570" h="4524375">
                <a:moveTo>
                  <a:pt x="7862443" y="0"/>
                </a:moveTo>
                <a:lnTo>
                  <a:pt x="0" y="0"/>
                </a:lnTo>
                <a:lnTo>
                  <a:pt x="0" y="4524375"/>
                </a:lnTo>
                <a:lnTo>
                  <a:pt x="7862443" y="4524375"/>
                </a:lnTo>
                <a:lnTo>
                  <a:pt x="7862443" y="0"/>
                </a:lnTo>
                <a:close/>
              </a:path>
            </a:pathLst>
          </a:custGeom>
          <a:solidFill>
            <a:srgbClr val="F1F1F1"/>
          </a:solidFill>
        </p:spPr>
        <p:txBody>
          <a:bodyPr wrap="square" lIns="0" tIns="0" rIns="0" bIns="0" rtlCol="0"/>
          <a:lstStyle/>
          <a:p>
            <a:endParaRPr/>
          </a:p>
        </p:txBody>
      </p:sp>
      <p:sp>
        <p:nvSpPr>
          <p:cNvPr id="4" name="object 4"/>
          <p:cNvSpPr txBox="1"/>
          <p:nvPr/>
        </p:nvSpPr>
        <p:spPr>
          <a:xfrm>
            <a:off x="1027582" y="1297686"/>
            <a:ext cx="6290310" cy="1244600"/>
          </a:xfrm>
          <a:prstGeom prst="rect">
            <a:avLst/>
          </a:prstGeom>
        </p:spPr>
        <p:txBody>
          <a:bodyPr vert="horz" wrap="square" lIns="0" tIns="12065" rIns="0" bIns="0" rtlCol="0">
            <a:spAutoFit/>
          </a:bodyPr>
          <a:lstStyle/>
          <a:p>
            <a:pPr marL="297180">
              <a:lnSpc>
                <a:spcPct val="100000"/>
              </a:lnSpc>
              <a:spcBef>
                <a:spcPts val="95"/>
              </a:spcBef>
            </a:pPr>
            <a:r>
              <a:rPr sz="1600" spc="-5" dirty="0">
                <a:solidFill>
                  <a:srgbClr val="086700"/>
                </a:solidFill>
                <a:latin typeface="Microsoft Sans Serif"/>
                <a:cs typeface="Microsoft Sans Serif"/>
              </a:rPr>
              <a:t>//</a:t>
            </a:r>
            <a:r>
              <a:rPr sz="1600" spc="35" dirty="0">
                <a:solidFill>
                  <a:srgbClr val="086700"/>
                </a:solidFill>
                <a:latin typeface="Microsoft Sans Serif"/>
                <a:cs typeface="Microsoft Sans Serif"/>
              </a:rPr>
              <a:t> </a:t>
            </a:r>
            <a:r>
              <a:rPr sz="1600" spc="-5" dirty="0">
                <a:solidFill>
                  <a:srgbClr val="086700"/>
                </a:solidFill>
                <a:latin typeface="Microsoft Sans Serif"/>
                <a:cs typeface="Microsoft Sans Serif"/>
              </a:rPr>
              <a:t>register</a:t>
            </a:r>
            <a:r>
              <a:rPr sz="1600" spc="25" dirty="0">
                <a:solidFill>
                  <a:srgbClr val="086700"/>
                </a:solidFill>
                <a:latin typeface="Microsoft Sans Serif"/>
                <a:cs typeface="Microsoft Sans Serif"/>
              </a:rPr>
              <a:t> </a:t>
            </a:r>
            <a:r>
              <a:rPr sz="1600" spc="-5" dirty="0">
                <a:solidFill>
                  <a:srgbClr val="086700"/>
                </a:solidFill>
                <a:latin typeface="Microsoft Sans Serif"/>
                <a:cs typeface="Microsoft Sans Serif"/>
              </a:rPr>
              <a:t>&amp;</a:t>
            </a:r>
            <a:r>
              <a:rPr sz="1600" spc="15" dirty="0">
                <a:solidFill>
                  <a:srgbClr val="086700"/>
                </a:solidFill>
                <a:latin typeface="Microsoft Sans Serif"/>
                <a:cs typeface="Microsoft Sans Serif"/>
              </a:rPr>
              <a:t> </a:t>
            </a:r>
            <a:r>
              <a:rPr sz="1600" spc="-5" dirty="0">
                <a:solidFill>
                  <a:srgbClr val="086700"/>
                </a:solidFill>
                <a:latin typeface="Microsoft Sans Serif"/>
                <a:cs typeface="Microsoft Sans Serif"/>
              </a:rPr>
              <a:t>define</a:t>
            </a:r>
            <a:r>
              <a:rPr sz="1600" spc="10" dirty="0">
                <a:solidFill>
                  <a:srgbClr val="086700"/>
                </a:solidFill>
                <a:latin typeface="Microsoft Sans Serif"/>
                <a:cs typeface="Microsoft Sans Serif"/>
              </a:rPr>
              <a:t> </a:t>
            </a:r>
            <a:r>
              <a:rPr sz="1600" spc="-5" dirty="0">
                <a:solidFill>
                  <a:srgbClr val="086700"/>
                </a:solidFill>
                <a:latin typeface="Microsoft Sans Serif"/>
                <a:cs typeface="Microsoft Sans Serif"/>
              </a:rPr>
              <a:t>filter</a:t>
            </a:r>
            <a:r>
              <a:rPr sz="1600" spc="25" dirty="0">
                <a:solidFill>
                  <a:srgbClr val="086700"/>
                </a:solidFill>
                <a:latin typeface="Microsoft Sans Serif"/>
                <a:cs typeface="Microsoft Sans Serif"/>
              </a:rPr>
              <a:t> </a:t>
            </a:r>
            <a:r>
              <a:rPr sz="1600" spc="-5" dirty="0">
                <a:solidFill>
                  <a:srgbClr val="086700"/>
                </a:solidFill>
                <a:latin typeface="Microsoft Sans Serif"/>
                <a:cs typeface="Microsoft Sans Serif"/>
              </a:rPr>
              <a:t>for</a:t>
            </a:r>
            <a:r>
              <a:rPr sz="1600" spc="35" dirty="0">
                <a:solidFill>
                  <a:srgbClr val="086700"/>
                </a:solidFill>
                <a:latin typeface="Microsoft Sans Serif"/>
                <a:cs typeface="Microsoft Sans Serif"/>
              </a:rPr>
              <a:t> </a:t>
            </a:r>
            <a:r>
              <a:rPr sz="1600" spc="-10" dirty="0">
                <a:solidFill>
                  <a:srgbClr val="086700"/>
                </a:solidFill>
                <a:latin typeface="Microsoft Sans Serif"/>
                <a:cs typeface="Microsoft Sans Serif"/>
              </a:rPr>
              <a:t>local</a:t>
            </a:r>
            <a:r>
              <a:rPr sz="1600" spc="20" dirty="0">
                <a:solidFill>
                  <a:srgbClr val="086700"/>
                </a:solidFill>
                <a:latin typeface="Microsoft Sans Serif"/>
                <a:cs typeface="Microsoft Sans Serif"/>
              </a:rPr>
              <a:t> </a:t>
            </a:r>
            <a:r>
              <a:rPr sz="1600" spc="-5" dirty="0">
                <a:solidFill>
                  <a:srgbClr val="086700"/>
                </a:solidFill>
                <a:latin typeface="Microsoft Sans Serif"/>
                <a:cs typeface="Microsoft Sans Serif"/>
              </a:rPr>
              <a:t>listener</a:t>
            </a:r>
            <a:endParaRPr sz="1600">
              <a:latin typeface="Microsoft Sans Serif"/>
              <a:cs typeface="Microsoft Sans Serif"/>
            </a:endParaRPr>
          </a:p>
          <a:p>
            <a:pPr marL="297180" marR="5080">
              <a:lnSpc>
                <a:spcPct val="100000"/>
              </a:lnSpc>
            </a:pPr>
            <a:r>
              <a:rPr sz="1600" spc="-5" dirty="0">
                <a:latin typeface="Microsoft Sans Serif"/>
                <a:cs typeface="Microsoft Sans Serif"/>
              </a:rPr>
              <a:t>IntentFilter</a:t>
            </a:r>
            <a:r>
              <a:rPr sz="1600" spc="65" dirty="0">
                <a:latin typeface="Microsoft Sans Serif"/>
                <a:cs typeface="Microsoft Sans Serif"/>
              </a:rPr>
              <a:t> </a:t>
            </a:r>
            <a:r>
              <a:rPr sz="1600" spc="-5" dirty="0">
                <a:latin typeface="Microsoft Sans Serif"/>
                <a:cs typeface="Microsoft Sans Serif"/>
              </a:rPr>
              <a:t>mainFilter=</a:t>
            </a:r>
            <a:r>
              <a:rPr sz="1600" spc="40" dirty="0">
                <a:latin typeface="Microsoft Sans Serif"/>
                <a:cs typeface="Microsoft Sans Serif"/>
              </a:rPr>
              <a:t> </a:t>
            </a:r>
            <a:r>
              <a:rPr sz="1600" b="1" spc="-5" dirty="0">
                <a:solidFill>
                  <a:srgbClr val="0033CC"/>
                </a:solidFill>
                <a:latin typeface="Arial"/>
                <a:cs typeface="Arial"/>
              </a:rPr>
              <a:t>new</a:t>
            </a:r>
            <a:r>
              <a:rPr sz="1600" b="1" spc="35" dirty="0">
                <a:solidFill>
                  <a:srgbClr val="0033CC"/>
                </a:solidFill>
                <a:latin typeface="Arial"/>
                <a:cs typeface="Arial"/>
              </a:rPr>
              <a:t> </a:t>
            </a:r>
            <a:r>
              <a:rPr sz="1600" b="1" spc="-5" dirty="0">
                <a:latin typeface="Arial"/>
                <a:cs typeface="Arial"/>
              </a:rPr>
              <a:t>IntentFilter("cs495.action.DEMO2"); </a:t>
            </a:r>
            <a:r>
              <a:rPr sz="1600" b="1" spc="-430" dirty="0">
                <a:latin typeface="Arial"/>
                <a:cs typeface="Arial"/>
              </a:rPr>
              <a:t> </a:t>
            </a:r>
            <a:r>
              <a:rPr sz="1600" spc="-5" dirty="0">
                <a:latin typeface="Microsoft Sans Serif"/>
                <a:cs typeface="Microsoft Sans Serif"/>
              </a:rPr>
              <a:t>receiver=</a:t>
            </a:r>
            <a:r>
              <a:rPr sz="1600" spc="110" dirty="0">
                <a:latin typeface="Microsoft Sans Serif"/>
                <a:cs typeface="Microsoft Sans Serif"/>
              </a:rPr>
              <a:t> </a:t>
            </a:r>
            <a:r>
              <a:rPr sz="1600" b="1" spc="-5" dirty="0">
                <a:solidFill>
                  <a:srgbClr val="0033CC"/>
                </a:solidFill>
                <a:latin typeface="Arial"/>
                <a:cs typeface="Arial"/>
              </a:rPr>
              <a:t>new</a:t>
            </a:r>
            <a:r>
              <a:rPr sz="1600" b="1" spc="90" dirty="0">
                <a:solidFill>
                  <a:srgbClr val="0033CC"/>
                </a:solidFill>
                <a:latin typeface="Arial"/>
                <a:cs typeface="Arial"/>
              </a:rPr>
              <a:t> </a:t>
            </a:r>
            <a:r>
              <a:rPr sz="1600" b="1" spc="-5" dirty="0">
                <a:latin typeface="Arial"/>
                <a:cs typeface="Arial"/>
              </a:rPr>
              <a:t>MyMainLocalReceiver(); </a:t>
            </a:r>
            <a:r>
              <a:rPr sz="1600" b="1" dirty="0">
                <a:latin typeface="Arial"/>
                <a:cs typeface="Arial"/>
              </a:rPr>
              <a:t> </a:t>
            </a:r>
            <a:r>
              <a:rPr sz="1600" spc="-10" dirty="0">
                <a:latin typeface="Microsoft Sans Serif"/>
                <a:cs typeface="Microsoft Sans Serif"/>
              </a:rPr>
              <a:t>registerReceiver(receiver,</a:t>
            </a:r>
            <a:r>
              <a:rPr sz="1600" spc="40" dirty="0">
                <a:latin typeface="Microsoft Sans Serif"/>
                <a:cs typeface="Microsoft Sans Serif"/>
              </a:rPr>
              <a:t> </a:t>
            </a:r>
            <a:r>
              <a:rPr sz="1600" spc="-5" dirty="0">
                <a:latin typeface="Microsoft Sans Serif"/>
                <a:cs typeface="Microsoft Sans Serif"/>
              </a:rPr>
              <a:t>mainFilter);</a:t>
            </a:r>
            <a:endParaRPr sz="1600">
              <a:latin typeface="Microsoft Sans Serif"/>
              <a:cs typeface="Microsoft Sans Serif"/>
            </a:endParaRPr>
          </a:p>
          <a:p>
            <a:pPr marL="12700">
              <a:lnSpc>
                <a:spcPct val="100000"/>
              </a:lnSpc>
            </a:pPr>
            <a:r>
              <a:rPr sz="1600" spc="-5" dirty="0">
                <a:latin typeface="Microsoft Sans Serif"/>
                <a:cs typeface="Microsoft Sans Serif"/>
              </a:rPr>
              <a:t>}</a:t>
            </a:r>
            <a:r>
              <a:rPr sz="1600" spc="-10" dirty="0">
                <a:latin typeface="Microsoft Sans Serif"/>
                <a:cs typeface="Microsoft Sans Serif"/>
              </a:rPr>
              <a:t> </a:t>
            </a:r>
            <a:r>
              <a:rPr sz="1600" spc="-5" dirty="0">
                <a:solidFill>
                  <a:srgbClr val="086700"/>
                </a:solidFill>
                <a:latin typeface="Microsoft Sans Serif"/>
                <a:cs typeface="Microsoft Sans Serif"/>
              </a:rPr>
              <a:t>//onCreate</a:t>
            </a:r>
            <a:endParaRPr sz="1600">
              <a:latin typeface="Microsoft Sans Serif"/>
              <a:cs typeface="Microsoft Sans Serif"/>
            </a:endParaRPr>
          </a:p>
        </p:txBody>
      </p:sp>
      <p:sp>
        <p:nvSpPr>
          <p:cNvPr id="5" name="object 5"/>
          <p:cNvSpPr txBox="1"/>
          <p:nvPr/>
        </p:nvSpPr>
        <p:spPr>
          <a:xfrm>
            <a:off x="1027582" y="2760979"/>
            <a:ext cx="4994910" cy="2952115"/>
          </a:xfrm>
          <a:prstGeom prst="rect">
            <a:avLst/>
          </a:prstGeom>
        </p:spPr>
        <p:txBody>
          <a:bodyPr vert="horz" wrap="square" lIns="0" tIns="12065" rIns="0" bIns="0" rtlCol="0">
            <a:spAutoFit/>
          </a:bodyPr>
          <a:lstStyle/>
          <a:p>
            <a:pPr marL="12700" marR="869950">
              <a:lnSpc>
                <a:spcPct val="100000"/>
              </a:lnSpc>
              <a:spcBef>
                <a:spcPts val="95"/>
              </a:spcBef>
            </a:pPr>
            <a:r>
              <a:rPr sz="1600" dirty="0">
                <a:solidFill>
                  <a:srgbClr val="086700"/>
                </a:solidFill>
                <a:latin typeface="Microsoft Sans Serif"/>
                <a:cs typeface="Microsoft Sans Serif"/>
              </a:rPr>
              <a:t>//////////////////////////////////////////////////////////////////////// </a:t>
            </a:r>
            <a:r>
              <a:rPr sz="1600" spc="-409" dirty="0">
                <a:solidFill>
                  <a:srgbClr val="086700"/>
                </a:solidFill>
                <a:latin typeface="Microsoft Sans Serif"/>
                <a:cs typeface="Microsoft Sans Serif"/>
              </a:rPr>
              <a:t> </a:t>
            </a:r>
            <a:r>
              <a:rPr sz="1600" spc="-10" dirty="0">
                <a:latin typeface="Microsoft Sans Serif"/>
                <a:cs typeface="Microsoft Sans Serif"/>
              </a:rPr>
              <a:t>@Override</a:t>
            </a:r>
            <a:endParaRPr sz="1600">
              <a:latin typeface="Microsoft Sans Serif"/>
              <a:cs typeface="Microsoft Sans Serif"/>
            </a:endParaRPr>
          </a:p>
          <a:p>
            <a:pPr marL="354965" marR="2240280" indent="-342900">
              <a:lnSpc>
                <a:spcPct val="100000"/>
              </a:lnSpc>
            </a:pPr>
            <a:r>
              <a:rPr sz="1600" b="1" spc="-5" dirty="0">
                <a:solidFill>
                  <a:srgbClr val="0033CC"/>
                </a:solidFill>
                <a:latin typeface="Arial"/>
                <a:cs typeface="Arial"/>
              </a:rPr>
              <a:t>protected</a:t>
            </a:r>
            <a:r>
              <a:rPr sz="1600" b="1" spc="15" dirty="0">
                <a:solidFill>
                  <a:srgbClr val="0033CC"/>
                </a:solidFill>
                <a:latin typeface="Arial"/>
                <a:cs typeface="Arial"/>
              </a:rPr>
              <a:t> </a:t>
            </a:r>
            <a:r>
              <a:rPr sz="1600" b="1" spc="-15" dirty="0">
                <a:latin typeface="Arial"/>
                <a:cs typeface="Arial"/>
              </a:rPr>
              <a:t>void</a:t>
            </a:r>
            <a:r>
              <a:rPr sz="1600" b="1" spc="30" dirty="0">
                <a:latin typeface="Arial"/>
                <a:cs typeface="Arial"/>
              </a:rPr>
              <a:t> </a:t>
            </a:r>
            <a:r>
              <a:rPr sz="1600" b="1" spc="-10" dirty="0">
                <a:latin typeface="Arial"/>
                <a:cs typeface="Arial"/>
              </a:rPr>
              <a:t>onDestroy()</a:t>
            </a:r>
            <a:r>
              <a:rPr sz="1600" b="1" spc="55" dirty="0">
                <a:latin typeface="Arial"/>
                <a:cs typeface="Arial"/>
              </a:rPr>
              <a:t> </a:t>
            </a:r>
            <a:r>
              <a:rPr sz="1600" b="1" spc="-5" dirty="0">
                <a:latin typeface="Arial"/>
                <a:cs typeface="Arial"/>
              </a:rPr>
              <a:t>{ </a:t>
            </a:r>
            <a:r>
              <a:rPr sz="1600" b="1" spc="-430" dirty="0">
                <a:latin typeface="Arial"/>
                <a:cs typeface="Arial"/>
              </a:rPr>
              <a:t> </a:t>
            </a:r>
            <a:r>
              <a:rPr sz="1600" b="1" spc="-10" dirty="0">
                <a:solidFill>
                  <a:srgbClr val="0033CC"/>
                </a:solidFill>
                <a:latin typeface="Arial"/>
                <a:cs typeface="Arial"/>
              </a:rPr>
              <a:t>super</a:t>
            </a:r>
            <a:r>
              <a:rPr sz="1600" b="1" spc="-10" dirty="0">
                <a:latin typeface="Arial"/>
                <a:cs typeface="Arial"/>
              </a:rPr>
              <a:t>.onDestroy();</a:t>
            </a:r>
            <a:endParaRPr sz="1600">
              <a:latin typeface="Arial"/>
              <a:cs typeface="Arial"/>
            </a:endParaRPr>
          </a:p>
          <a:p>
            <a:pPr marL="354965">
              <a:lnSpc>
                <a:spcPct val="100000"/>
              </a:lnSpc>
            </a:pPr>
            <a:r>
              <a:rPr sz="1600" b="1" spc="-5" dirty="0">
                <a:solidFill>
                  <a:srgbClr val="0033CC"/>
                </a:solidFill>
                <a:latin typeface="Arial"/>
                <a:cs typeface="Arial"/>
              </a:rPr>
              <a:t>try</a:t>
            </a:r>
            <a:r>
              <a:rPr sz="1600" b="1" spc="-35" dirty="0">
                <a:solidFill>
                  <a:srgbClr val="0033CC"/>
                </a:solidFill>
                <a:latin typeface="Arial"/>
                <a:cs typeface="Arial"/>
              </a:rPr>
              <a:t> </a:t>
            </a:r>
            <a:r>
              <a:rPr sz="1600" b="1" spc="-5" dirty="0">
                <a:latin typeface="Arial"/>
                <a:cs typeface="Arial"/>
              </a:rPr>
              <a:t>{</a:t>
            </a:r>
            <a:endParaRPr sz="1600">
              <a:latin typeface="Arial"/>
              <a:cs typeface="Arial"/>
            </a:endParaRPr>
          </a:p>
          <a:p>
            <a:pPr marL="640080">
              <a:lnSpc>
                <a:spcPct val="100000"/>
              </a:lnSpc>
            </a:pPr>
            <a:r>
              <a:rPr sz="1600" spc="-5" dirty="0">
                <a:latin typeface="Microsoft Sans Serif"/>
                <a:cs typeface="Microsoft Sans Serif"/>
              </a:rPr>
              <a:t>stopService(intentMyService);</a:t>
            </a:r>
            <a:endParaRPr sz="1600">
              <a:latin typeface="Microsoft Sans Serif"/>
              <a:cs typeface="Microsoft Sans Serif"/>
            </a:endParaRPr>
          </a:p>
          <a:p>
            <a:pPr marL="640080">
              <a:lnSpc>
                <a:spcPct val="100000"/>
              </a:lnSpc>
            </a:pPr>
            <a:r>
              <a:rPr sz="1600" spc="-5" dirty="0">
                <a:latin typeface="Microsoft Sans Serif"/>
                <a:cs typeface="Microsoft Sans Serif"/>
              </a:rPr>
              <a:t>unregisterReceiver(receiver);</a:t>
            </a:r>
            <a:endParaRPr sz="1600">
              <a:latin typeface="Microsoft Sans Serif"/>
              <a:cs typeface="Microsoft Sans Serif"/>
            </a:endParaRPr>
          </a:p>
          <a:p>
            <a:pPr marL="354965">
              <a:lnSpc>
                <a:spcPct val="100000"/>
              </a:lnSpc>
            </a:pPr>
            <a:r>
              <a:rPr sz="1600" spc="-5" dirty="0">
                <a:latin typeface="Microsoft Sans Serif"/>
                <a:cs typeface="Microsoft Sans Serif"/>
              </a:rPr>
              <a:t>}</a:t>
            </a:r>
            <a:r>
              <a:rPr sz="1600" spc="10" dirty="0">
                <a:latin typeface="Microsoft Sans Serif"/>
                <a:cs typeface="Microsoft Sans Serif"/>
              </a:rPr>
              <a:t> </a:t>
            </a:r>
            <a:r>
              <a:rPr sz="1600" spc="-5" dirty="0">
                <a:solidFill>
                  <a:srgbClr val="0033CC"/>
                </a:solidFill>
                <a:latin typeface="Microsoft Sans Serif"/>
                <a:cs typeface="Microsoft Sans Serif"/>
              </a:rPr>
              <a:t>catch</a:t>
            </a:r>
            <a:r>
              <a:rPr sz="1600" spc="25" dirty="0">
                <a:solidFill>
                  <a:srgbClr val="0033CC"/>
                </a:solidFill>
                <a:latin typeface="Microsoft Sans Serif"/>
                <a:cs typeface="Microsoft Sans Serif"/>
              </a:rPr>
              <a:t> </a:t>
            </a:r>
            <a:r>
              <a:rPr sz="1600" spc="-5" dirty="0">
                <a:latin typeface="Microsoft Sans Serif"/>
                <a:cs typeface="Microsoft Sans Serif"/>
              </a:rPr>
              <a:t>(Exception</a:t>
            </a:r>
            <a:r>
              <a:rPr sz="1600" spc="5" dirty="0">
                <a:latin typeface="Microsoft Sans Serif"/>
                <a:cs typeface="Microsoft Sans Serif"/>
              </a:rPr>
              <a:t> </a:t>
            </a:r>
            <a:r>
              <a:rPr sz="1600" spc="-5" dirty="0">
                <a:latin typeface="Microsoft Sans Serif"/>
                <a:cs typeface="Microsoft Sans Serif"/>
              </a:rPr>
              <a:t>e)</a:t>
            </a:r>
            <a:r>
              <a:rPr sz="1600" spc="15"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640080">
              <a:lnSpc>
                <a:spcPct val="100000"/>
              </a:lnSpc>
            </a:pPr>
            <a:r>
              <a:rPr sz="1600" spc="-5" dirty="0">
                <a:latin typeface="Microsoft Sans Serif"/>
                <a:cs typeface="Microsoft Sans Serif"/>
              </a:rPr>
              <a:t>Log.</a:t>
            </a:r>
            <a:r>
              <a:rPr sz="1600" i="1" spc="-5" dirty="0">
                <a:latin typeface="Arial"/>
                <a:cs typeface="Arial"/>
              </a:rPr>
              <a:t>e("MAIN-DESTROY&gt;&gt;&gt;",</a:t>
            </a:r>
            <a:r>
              <a:rPr sz="1600" i="1" spc="50" dirty="0">
                <a:latin typeface="Arial"/>
                <a:cs typeface="Arial"/>
              </a:rPr>
              <a:t> </a:t>
            </a:r>
            <a:r>
              <a:rPr sz="1600" i="1" spc="-5" dirty="0">
                <a:latin typeface="Arial"/>
                <a:cs typeface="Arial"/>
              </a:rPr>
              <a:t>e.getMessage()</a:t>
            </a:r>
            <a:r>
              <a:rPr sz="1600" i="1" spc="15" dirty="0">
                <a:latin typeface="Arial"/>
                <a:cs typeface="Arial"/>
              </a:rPr>
              <a:t> </a:t>
            </a:r>
            <a:r>
              <a:rPr sz="1600" i="1" spc="-5" dirty="0">
                <a:latin typeface="Arial"/>
                <a:cs typeface="Arial"/>
              </a:rPr>
              <a:t>);</a:t>
            </a:r>
            <a:endParaRPr sz="1600">
              <a:latin typeface="Arial"/>
              <a:cs typeface="Arial"/>
            </a:endParaRPr>
          </a:p>
          <a:p>
            <a:pPr marL="354965">
              <a:lnSpc>
                <a:spcPct val="100000"/>
              </a:lnSpc>
            </a:pPr>
            <a:r>
              <a:rPr sz="1600" spc="-5" dirty="0">
                <a:latin typeface="Microsoft Sans Serif"/>
                <a:cs typeface="Microsoft Sans Serif"/>
              </a:rPr>
              <a:t>}</a:t>
            </a:r>
            <a:endParaRPr sz="1600">
              <a:latin typeface="Microsoft Sans Serif"/>
              <a:cs typeface="Microsoft Sans Serif"/>
            </a:endParaRPr>
          </a:p>
          <a:p>
            <a:pPr marL="354965">
              <a:lnSpc>
                <a:spcPct val="100000"/>
              </a:lnSpc>
            </a:pPr>
            <a:r>
              <a:rPr sz="1600" spc="-5" dirty="0">
                <a:latin typeface="Microsoft Sans Serif"/>
                <a:cs typeface="Microsoft Sans Serif"/>
              </a:rPr>
              <a:t>Log.</a:t>
            </a:r>
            <a:r>
              <a:rPr sz="1600" i="1" spc="-5" dirty="0">
                <a:latin typeface="Arial"/>
                <a:cs typeface="Arial"/>
              </a:rPr>
              <a:t>e("MAIN-DESTROY&gt;&gt;&gt;",</a:t>
            </a:r>
            <a:r>
              <a:rPr sz="1600" i="1" spc="30" dirty="0">
                <a:latin typeface="Arial"/>
                <a:cs typeface="Arial"/>
              </a:rPr>
              <a:t> </a:t>
            </a:r>
            <a:r>
              <a:rPr sz="1600" i="1" spc="-5" dirty="0">
                <a:latin typeface="Arial"/>
                <a:cs typeface="Arial"/>
              </a:rPr>
              <a:t>"Adios");</a:t>
            </a:r>
            <a:endParaRPr sz="1600">
              <a:latin typeface="Arial"/>
              <a:cs typeface="Arial"/>
            </a:endParaRPr>
          </a:p>
          <a:p>
            <a:pPr marL="12700">
              <a:lnSpc>
                <a:spcPct val="100000"/>
              </a:lnSpc>
              <a:spcBef>
                <a:spcPts val="5"/>
              </a:spcBef>
            </a:pPr>
            <a:r>
              <a:rPr sz="1600" spc="-5" dirty="0">
                <a:latin typeface="Microsoft Sans Serif"/>
                <a:cs typeface="Microsoft Sans Serif"/>
              </a:rPr>
              <a:t>} </a:t>
            </a:r>
            <a:r>
              <a:rPr sz="1600" spc="-5" dirty="0">
                <a:solidFill>
                  <a:srgbClr val="086700"/>
                </a:solidFill>
                <a:latin typeface="Microsoft Sans Serif"/>
                <a:cs typeface="Microsoft Sans Serif"/>
              </a:rPr>
              <a:t>//onDestroy</a:t>
            </a:r>
            <a:endParaRPr sz="1600">
              <a:latin typeface="Microsoft Sans Serif"/>
              <a:cs typeface="Microsoft Sans Serif"/>
            </a:endParaRPr>
          </a:p>
        </p:txBody>
      </p:sp>
      <p:grpSp>
        <p:nvGrpSpPr>
          <p:cNvPr id="6" name="object 6"/>
          <p:cNvGrpSpPr/>
          <p:nvPr/>
        </p:nvGrpSpPr>
        <p:grpSpPr>
          <a:xfrm>
            <a:off x="6863588" y="1904110"/>
            <a:ext cx="1609725" cy="601980"/>
            <a:chOff x="6863588" y="1904110"/>
            <a:chExt cx="1609725" cy="601980"/>
          </a:xfrm>
        </p:grpSpPr>
        <p:sp>
          <p:nvSpPr>
            <p:cNvPr id="7" name="object 7"/>
            <p:cNvSpPr/>
            <p:nvPr/>
          </p:nvSpPr>
          <p:spPr>
            <a:xfrm>
              <a:off x="6876288" y="1916810"/>
              <a:ext cx="1584325" cy="576580"/>
            </a:xfrm>
            <a:custGeom>
              <a:avLst/>
              <a:gdLst/>
              <a:ahLst/>
              <a:cxnLst/>
              <a:rect l="l" t="t" r="r" b="b"/>
              <a:pathLst>
                <a:path w="1584325" h="576580">
                  <a:moveTo>
                    <a:pt x="288035" y="0"/>
                  </a:moveTo>
                  <a:lnTo>
                    <a:pt x="0" y="288036"/>
                  </a:lnTo>
                  <a:lnTo>
                    <a:pt x="288035" y="576072"/>
                  </a:lnTo>
                  <a:lnTo>
                    <a:pt x="288035" y="432053"/>
                  </a:lnTo>
                  <a:lnTo>
                    <a:pt x="1584197" y="432053"/>
                  </a:lnTo>
                  <a:lnTo>
                    <a:pt x="1584197" y="144017"/>
                  </a:lnTo>
                  <a:lnTo>
                    <a:pt x="288035" y="144017"/>
                  </a:lnTo>
                  <a:lnTo>
                    <a:pt x="288035" y="0"/>
                  </a:lnTo>
                  <a:close/>
                </a:path>
              </a:pathLst>
            </a:custGeom>
            <a:solidFill>
              <a:srgbClr val="EBEBEB"/>
            </a:solidFill>
          </p:spPr>
          <p:txBody>
            <a:bodyPr wrap="square" lIns="0" tIns="0" rIns="0" bIns="0" rtlCol="0"/>
            <a:lstStyle/>
            <a:p>
              <a:endParaRPr/>
            </a:p>
          </p:txBody>
        </p:sp>
        <p:sp>
          <p:nvSpPr>
            <p:cNvPr id="8" name="object 8"/>
            <p:cNvSpPr/>
            <p:nvPr/>
          </p:nvSpPr>
          <p:spPr>
            <a:xfrm>
              <a:off x="6876288" y="1916810"/>
              <a:ext cx="1584325" cy="576580"/>
            </a:xfrm>
            <a:custGeom>
              <a:avLst/>
              <a:gdLst/>
              <a:ahLst/>
              <a:cxnLst/>
              <a:rect l="l" t="t" r="r" b="b"/>
              <a:pathLst>
                <a:path w="1584325" h="576580">
                  <a:moveTo>
                    <a:pt x="0" y="288036"/>
                  </a:moveTo>
                  <a:lnTo>
                    <a:pt x="288035" y="0"/>
                  </a:lnTo>
                  <a:lnTo>
                    <a:pt x="288035" y="144017"/>
                  </a:lnTo>
                  <a:lnTo>
                    <a:pt x="1584197" y="144017"/>
                  </a:lnTo>
                  <a:lnTo>
                    <a:pt x="1584197" y="432053"/>
                  </a:lnTo>
                  <a:lnTo>
                    <a:pt x="288035" y="432053"/>
                  </a:lnTo>
                  <a:lnTo>
                    <a:pt x="288035" y="576072"/>
                  </a:lnTo>
                  <a:lnTo>
                    <a:pt x="0" y="288036"/>
                  </a:lnTo>
                  <a:close/>
                </a:path>
              </a:pathLst>
            </a:custGeom>
            <a:ln w="25399">
              <a:solidFill>
                <a:srgbClr val="6E6E6E"/>
              </a:solidFill>
            </a:ln>
          </p:spPr>
          <p:txBody>
            <a:bodyPr wrap="square" lIns="0" tIns="0" rIns="0" bIns="0" rtlCol="0"/>
            <a:lstStyle/>
            <a:p>
              <a:endParaRPr/>
            </a:p>
          </p:txBody>
        </p:sp>
      </p:grpSp>
      <p:sp>
        <p:nvSpPr>
          <p:cNvPr id="9" name="object 9"/>
          <p:cNvSpPr txBox="1"/>
          <p:nvPr/>
        </p:nvSpPr>
        <p:spPr>
          <a:xfrm>
            <a:off x="7309484" y="2049271"/>
            <a:ext cx="86296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4D4D4D"/>
                </a:solidFill>
                <a:latin typeface="Arial"/>
                <a:cs typeface="Arial"/>
              </a:rPr>
              <a:t>r</a:t>
            </a:r>
            <a:r>
              <a:rPr sz="1800" b="1" spc="-5" dirty="0">
                <a:solidFill>
                  <a:srgbClr val="4D4D4D"/>
                </a:solidFill>
                <a:latin typeface="Arial"/>
                <a:cs typeface="Arial"/>
              </a:rPr>
              <a:t>egist</a:t>
            </a:r>
            <a:r>
              <a:rPr sz="1800" b="1" spc="-15" dirty="0">
                <a:solidFill>
                  <a:srgbClr val="4D4D4D"/>
                </a:solidFill>
                <a:latin typeface="Arial"/>
                <a:cs typeface="Arial"/>
              </a:rPr>
              <a:t>e</a:t>
            </a:r>
            <a:r>
              <a:rPr sz="1800" b="1" spc="-5" dirty="0">
                <a:solidFill>
                  <a:srgbClr val="4D4D4D"/>
                </a:solidFill>
                <a:latin typeface="Arial"/>
                <a:cs typeface="Arial"/>
              </a:rPr>
              <a:t>r</a:t>
            </a:r>
            <a:endParaRPr sz="1800">
              <a:latin typeface="Arial"/>
              <a:cs typeface="Arial"/>
            </a:endParaRPr>
          </a:p>
        </p:txBody>
      </p:sp>
      <p:grpSp>
        <p:nvGrpSpPr>
          <p:cNvPr id="10" name="object 10"/>
          <p:cNvGrpSpPr/>
          <p:nvPr/>
        </p:nvGrpSpPr>
        <p:grpSpPr>
          <a:xfrm>
            <a:off x="6863588" y="3848353"/>
            <a:ext cx="1609725" cy="601980"/>
            <a:chOff x="6863588" y="3848353"/>
            <a:chExt cx="1609725" cy="601980"/>
          </a:xfrm>
        </p:grpSpPr>
        <p:sp>
          <p:nvSpPr>
            <p:cNvPr id="11" name="object 11"/>
            <p:cNvSpPr/>
            <p:nvPr/>
          </p:nvSpPr>
          <p:spPr>
            <a:xfrm>
              <a:off x="6876288" y="3861053"/>
              <a:ext cx="1584325" cy="576580"/>
            </a:xfrm>
            <a:custGeom>
              <a:avLst/>
              <a:gdLst/>
              <a:ahLst/>
              <a:cxnLst/>
              <a:rect l="l" t="t" r="r" b="b"/>
              <a:pathLst>
                <a:path w="1584325" h="576579">
                  <a:moveTo>
                    <a:pt x="288035" y="0"/>
                  </a:moveTo>
                  <a:lnTo>
                    <a:pt x="0" y="288036"/>
                  </a:lnTo>
                  <a:lnTo>
                    <a:pt x="288035" y="576072"/>
                  </a:lnTo>
                  <a:lnTo>
                    <a:pt x="288035" y="432054"/>
                  </a:lnTo>
                  <a:lnTo>
                    <a:pt x="1584197" y="432054"/>
                  </a:lnTo>
                  <a:lnTo>
                    <a:pt x="1584197" y="144018"/>
                  </a:lnTo>
                  <a:lnTo>
                    <a:pt x="288035" y="144018"/>
                  </a:lnTo>
                  <a:lnTo>
                    <a:pt x="288035" y="0"/>
                  </a:lnTo>
                  <a:close/>
                </a:path>
              </a:pathLst>
            </a:custGeom>
            <a:solidFill>
              <a:srgbClr val="EBEBEB"/>
            </a:solidFill>
          </p:spPr>
          <p:txBody>
            <a:bodyPr wrap="square" lIns="0" tIns="0" rIns="0" bIns="0" rtlCol="0"/>
            <a:lstStyle/>
            <a:p>
              <a:endParaRPr/>
            </a:p>
          </p:txBody>
        </p:sp>
        <p:sp>
          <p:nvSpPr>
            <p:cNvPr id="12" name="object 12"/>
            <p:cNvSpPr/>
            <p:nvPr/>
          </p:nvSpPr>
          <p:spPr>
            <a:xfrm>
              <a:off x="6876288" y="3861053"/>
              <a:ext cx="1584325" cy="576580"/>
            </a:xfrm>
            <a:custGeom>
              <a:avLst/>
              <a:gdLst/>
              <a:ahLst/>
              <a:cxnLst/>
              <a:rect l="l" t="t" r="r" b="b"/>
              <a:pathLst>
                <a:path w="1584325" h="576579">
                  <a:moveTo>
                    <a:pt x="0" y="288036"/>
                  </a:moveTo>
                  <a:lnTo>
                    <a:pt x="288035" y="0"/>
                  </a:lnTo>
                  <a:lnTo>
                    <a:pt x="288035" y="144018"/>
                  </a:lnTo>
                  <a:lnTo>
                    <a:pt x="1584197" y="144018"/>
                  </a:lnTo>
                  <a:lnTo>
                    <a:pt x="1584197" y="432054"/>
                  </a:lnTo>
                  <a:lnTo>
                    <a:pt x="288035" y="432054"/>
                  </a:lnTo>
                  <a:lnTo>
                    <a:pt x="288035" y="576072"/>
                  </a:lnTo>
                  <a:lnTo>
                    <a:pt x="0" y="288036"/>
                  </a:lnTo>
                  <a:close/>
                </a:path>
              </a:pathLst>
            </a:custGeom>
            <a:ln w="25400">
              <a:solidFill>
                <a:srgbClr val="6E6E6E"/>
              </a:solidFill>
            </a:ln>
          </p:spPr>
          <p:txBody>
            <a:bodyPr wrap="square" lIns="0" tIns="0" rIns="0" bIns="0" rtlCol="0"/>
            <a:lstStyle/>
            <a:p>
              <a:endParaRPr/>
            </a:p>
          </p:txBody>
        </p:sp>
      </p:grpSp>
      <p:sp>
        <p:nvSpPr>
          <p:cNvPr id="13" name="object 13"/>
          <p:cNvSpPr txBox="1"/>
          <p:nvPr/>
        </p:nvSpPr>
        <p:spPr>
          <a:xfrm>
            <a:off x="7169277" y="3993895"/>
            <a:ext cx="11430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D4D4D"/>
                </a:solidFill>
                <a:latin typeface="Arial"/>
                <a:cs typeface="Arial"/>
              </a:rPr>
              <a:t>unregister</a:t>
            </a:r>
            <a:endParaRPr sz="1800">
              <a:latin typeface="Arial"/>
              <a:cs typeface="Arial"/>
            </a:endParaRPr>
          </a:p>
        </p:txBody>
      </p:sp>
      <p:sp>
        <p:nvSpPr>
          <p:cNvPr id="17" name="Slide Number Placeholder 16"/>
          <p:cNvSpPr>
            <a:spLocks noGrp="1"/>
          </p:cNvSpPr>
          <p:nvPr>
            <p:ph type="sldNum" sz="quarter" idx="12"/>
          </p:nvPr>
        </p:nvSpPr>
        <p:spPr/>
        <p:txBody>
          <a:bodyPr/>
          <a:lstStyle/>
          <a:p>
            <a:fld id="{5D1521BE-31EE-4AC9-ADDD-C715BAA25349}" type="slidenum">
              <a:rPr lang="en-US" smtClean="0"/>
              <a:pPr/>
              <a:t>31</a:t>
            </a:fld>
            <a:endParaRPr lang="en-US"/>
          </a:p>
        </p:txBody>
      </p:sp>
    </p:spTree>
    <p:extLst>
      <p:ext uri="{BB962C8B-B14F-4D97-AF65-F5344CB8AC3E}">
        <p14:creationId xmlns="" xmlns:p14="http://schemas.microsoft.com/office/powerpoint/2010/main" val="5201078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660019"/>
            <a:ext cx="4029075" cy="330835"/>
          </a:xfrm>
          <a:prstGeom prst="rect">
            <a:avLst/>
          </a:prstGeom>
        </p:spPr>
        <p:txBody>
          <a:bodyPr vert="horz" wrap="square" lIns="0" tIns="13335" rIns="0" bIns="0" rtlCol="0">
            <a:spAutoFit/>
          </a:bodyPr>
          <a:lstStyle/>
          <a:p>
            <a:pPr marL="12700">
              <a:lnSpc>
                <a:spcPct val="100000"/>
              </a:lnSpc>
              <a:spcBef>
                <a:spcPts val="105"/>
              </a:spcBef>
            </a:pPr>
            <a:r>
              <a:rPr sz="2000" dirty="0"/>
              <a:t>Example</a:t>
            </a:r>
            <a:r>
              <a:rPr sz="2000" spc="-30" dirty="0"/>
              <a:t> </a:t>
            </a:r>
            <a:r>
              <a:rPr sz="2000" spc="-5" dirty="0"/>
              <a:t>2.</a:t>
            </a:r>
            <a:r>
              <a:rPr sz="2000" spc="-15" dirty="0"/>
              <a:t> </a:t>
            </a:r>
            <a:r>
              <a:rPr sz="2000" spc="-5" dirty="0"/>
              <a:t>cont’d</a:t>
            </a:r>
            <a:r>
              <a:rPr sz="2000" spc="-30" dirty="0"/>
              <a:t> </a:t>
            </a:r>
            <a:r>
              <a:rPr sz="2000" dirty="0"/>
              <a:t>–</a:t>
            </a:r>
            <a:r>
              <a:rPr sz="2000" spc="-5" dirty="0"/>
              <a:t> </a:t>
            </a:r>
            <a:r>
              <a:rPr sz="2000" dirty="0"/>
              <a:t>Main</a:t>
            </a:r>
            <a:r>
              <a:rPr sz="2000" spc="-30" dirty="0"/>
              <a:t> </a:t>
            </a:r>
            <a:r>
              <a:rPr sz="2000" spc="-5" dirty="0"/>
              <a:t>Activity</a:t>
            </a:r>
            <a:endParaRPr sz="2000"/>
          </a:p>
        </p:txBody>
      </p:sp>
      <p:sp>
        <p:nvSpPr>
          <p:cNvPr id="3" name="object 3"/>
          <p:cNvSpPr/>
          <p:nvPr/>
        </p:nvSpPr>
        <p:spPr>
          <a:xfrm>
            <a:off x="1030008" y="1268704"/>
            <a:ext cx="7862570" cy="4524375"/>
          </a:xfrm>
          <a:custGeom>
            <a:avLst/>
            <a:gdLst/>
            <a:ahLst/>
            <a:cxnLst/>
            <a:rect l="l" t="t" r="r" b="b"/>
            <a:pathLst>
              <a:path w="7862570" h="4524375">
                <a:moveTo>
                  <a:pt x="7862443" y="0"/>
                </a:moveTo>
                <a:lnTo>
                  <a:pt x="0" y="0"/>
                </a:lnTo>
                <a:lnTo>
                  <a:pt x="0" y="4524375"/>
                </a:lnTo>
                <a:lnTo>
                  <a:pt x="7862443" y="4524375"/>
                </a:lnTo>
                <a:lnTo>
                  <a:pt x="7862443" y="0"/>
                </a:lnTo>
                <a:close/>
              </a:path>
            </a:pathLst>
          </a:custGeom>
          <a:solidFill>
            <a:srgbClr val="F1F1F1"/>
          </a:solidFill>
        </p:spPr>
        <p:txBody>
          <a:bodyPr wrap="square" lIns="0" tIns="0" rIns="0" bIns="0" rtlCol="0"/>
          <a:lstStyle/>
          <a:p>
            <a:endParaRPr/>
          </a:p>
        </p:txBody>
      </p:sp>
      <p:sp>
        <p:nvSpPr>
          <p:cNvPr id="4" name="object 4"/>
          <p:cNvSpPr txBox="1"/>
          <p:nvPr/>
        </p:nvSpPr>
        <p:spPr>
          <a:xfrm>
            <a:off x="1108963" y="1297686"/>
            <a:ext cx="6687820" cy="1488440"/>
          </a:xfrm>
          <a:prstGeom prst="rect">
            <a:avLst/>
          </a:prstGeom>
        </p:spPr>
        <p:txBody>
          <a:bodyPr vert="horz" wrap="square" lIns="0" tIns="12065" rIns="0" bIns="0" rtlCol="0">
            <a:spAutoFit/>
          </a:bodyPr>
          <a:lstStyle/>
          <a:p>
            <a:pPr marL="12700">
              <a:lnSpc>
                <a:spcPct val="100000"/>
              </a:lnSpc>
              <a:spcBef>
                <a:spcPts val="95"/>
              </a:spcBef>
            </a:pPr>
            <a:r>
              <a:rPr sz="1600" dirty="0">
                <a:solidFill>
                  <a:srgbClr val="086700"/>
                </a:solidFill>
                <a:latin typeface="Microsoft Sans Serif"/>
                <a:cs typeface="Microsoft Sans Serif"/>
              </a:rPr>
              <a:t>//////////////////////////////////////////////////////////////////////</a:t>
            </a:r>
            <a:endParaRPr sz="1600">
              <a:latin typeface="Microsoft Sans Serif"/>
              <a:cs typeface="Microsoft Sans Serif"/>
            </a:endParaRPr>
          </a:p>
          <a:p>
            <a:pPr marL="12700">
              <a:lnSpc>
                <a:spcPct val="100000"/>
              </a:lnSpc>
            </a:pPr>
            <a:r>
              <a:rPr sz="1600" spc="-5" dirty="0">
                <a:solidFill>
                  <a:srgbClr val="086700"/>
                </a:solidFill>
                <a:latin typeface="Microsoft Sans Serif"/>
                <a:cs typeface="Microsoft Sans Serif"/>
              </a:rPr>
              <a:t>//</a:t>
            </a:r>
            <a:r>
              <a:rPr sz="1600" spc="20" dirty="0">
                <a:solidFill>
                  <a:srgbClr val="086700"/>
                </a:solidFill>
                <a:latin typeface="Microsoft Sans Serif"/>
                <a:cs typeface="Microsoft Sans Serif"/>
              </a:rPr>
              <a:t> </a:t>
            </a:r>
            <a:r>
              <a:rPr sz="1600" spc="-10" dirty="0">
                <a:solidFill>
                  <a:srgbClr val="086700"/>
                </a:solidFill>
                <a:latin typeface="Microsoft Sans Serif"/>
                <a:cs typeface="Microsoft Sans Serif"/>
              </a:rPr>
              <a:t>local</a:t>
            </a:r>
            <a:r>
              <a:rPr sz="1600" spc="5" dirty="0">
                <a:solidFill>
                  <a:srgbClr val="086700"/>
                </a:solidFill>
                <a:latin typeface="Microsoft Sans Serif"/>
                <a:cs typeface="Microsoft Sans Serif"/>
              </a:rPr>
              <a:t> </a:t>
            </a:r>
            <a:r>
              <a:rPr sz="1600" spc="-5" dirty="0">
                <a:solidFill>
                  <a:srgbClr val="086700"/>
                </a:solidFill>
                <a:latin typeface="Microsoft Sans Serif"/>
                <a:cs typeface="Microsoft Sans Serif"/>
              </a:rPr>
              <a:t>(embedded)</a:t>
            </a:r>
            <a:r>
              <a:rPr sz="1600" spc="35" dirty="0">
                <a:solidFill>
                  <a:srgbClr val="086700"/>
                </a:solidFill>
                <a:latin typeface="Microsoft Sans Serif"/>
                <a:cs typeface="Microsoft Sans Serif"/>
              </a:rPr>
              <a:t> </a:t>
            </a:r>
            <a:r>
              <a:rPr sz="1600" spc="-5" dirty="0">
                <a:solidFill>
                  <a:srgbClr val="086700"/>
                </a:solidFill>
                <a:latin typeface="Microsoft Sans Serif"/>
                <a:cs typeface="Microsoft Sans Serif"/>
              </a:rPr>
              <a:t>RECEIVER</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68580">
              <a:lnSpc>
                <a:spcPct val="100000"/>
              </a:lnSpc>
            </a:pPr>
            <a:r>
              <a:rPr sz="1600" b="1" spc="-5" dirty="0">
                <a:solidFill>
                  <a:srgbClr val="0033CC"/>
                </a:solidFill>
                <a:latin typeface="Arial"/>
                <a:cs typeface="Arial"/>
              </a:rPr>
              <a:t>public</a:t>
            </a:r>
            <a:r>
              <a:rPr sz="1600" b="1" spc="15" dirty="0">
                <a:solidFill>
                  <a:srgbClr val="0033CC"/>
                </a:solidFill>
                <a:latin typeface="Arial"/>
                <a:cs typeface="Arial"/>
              </a:rPr>
              <a:t> </a:t>
            </a:r>
            <a:r>
              <a:rPr sz="1600" b="1" spc="-5" dirty="0">
                <a:solidFill>
                  <a:srgbClr val="0033CC"/>
                </a:solidFill>
                <a:latin typeface="Arial"/>
                <a:cs typeface="Arial"/>
              </a:rPr>
              <a:t>class</a:t>
            </a:r>
            <a:r>
              <a:rPr sz="1600" b="1" spc="5" dirty="0">
                <a:solidFill>
                  <a:srgbClr val="0033CC"/>
                </a:solidFill>
                <a:latin typeface="Arial"/>
                <a:cs typeface="Arial"/>
              </a:rPr>
              <a:t> </a:t>
            </a:r>
            <a:r>
              <a:rPr sz="1600" b="1" spc="-5" dirty="0">
                <a:latin typeface="Arial"/>
                <a:cs typeface="Arial"/>
              </a:rPr>
              <a:t>MyMainLocalReceiver</a:t>
            </a:r>
            <a:r>
              <a:rPr sz="1600" b="1" spc="70" dirty="0">
                <a:latin typeface="Arial"/>
                <a:cs typeface="Arial"/>
              </a:rPr>
              <a:t> </a:t>
            </a:r>
            <a:r>
              <a:rPr sz="1600" b="1" spc="-5" dirty="0">
                <a:solidFill>
                  <a:srgbClr val="0033CC"/>
                </a:solidFill>
                <a:latin typeface="Arial"/>
                <a:cs typeface="Arial"/>
              </a:rPr>
              <a:t>extends</a:t>
            </a:r>
            <a:r>
              <a:rPr sz="1600" b="1" dirty="0">
                <a:solidFill>
                  <a:srgbClr val="0033CC"/>
                </a:solidFill>
                <a:latin typeface="Arial"/>
                <a:cs typeface="Arial"/>
              </a:rPr>
              <a:t> </a:t>
            </a:r>
            <a:r>
              <a:rPr sz="1600" b="1" spc="-5" dirty="0">
                <a:latin typeface="Arial"/>
                <a:cs typeface="Arial"/>
              </a:rPr>
              <a:t>BroadcastReceiver{</a:t>
            </a:r>
            <a:endParaRPr sz="1600">
              <a:latin typeface="Arial"/>
              <a:cs typeface="Arial"/>
            </a:endParaRPr>
          </a:p>
          <a:p>
            <a:pPr marL="355600">
              <a:lnSpc>
                <a:spcPct val="100000"/>
              </a:lnSpc>
            </a:pPr>
            <a:r>
              <a:rPr sz="1600" spc="-10" dirty="0">
                <a:latin typeface="Microsoft Sans Serif"/>
                <a:cs typeface="Microsoft Sans Serif"/>
              </a:rPr>
              <a:t>@Override</a:t>
            </a:r>
            <a:endParaRPr sz="1600">
              <a:latin typeface="Microsoft Sans Serif"/>
              <a:cs typeface="Microsoft Sans Serif"/>
            </a:endParaRPr>
          </a:p>
          <a:p>
            <a:pPr marL="411480">
              <a:lnSpc>
                <a:spcPct val="100000"/>
              </a:lnSpc>
              <a:spcBef>
                <a:spcPts val="5"/>
              </a:spcBef>
            </a:pPr>
            <a:r>
              <a:rPr sz="1600" b="1" spc="-5" dirty="0">
                <a:solidFill>
                  <a:srgbClr val="0033CC"/>
                </a:solidFill>
                <a:latin typeface="Arial"/>
                <a:cs typeface="Arial"/>
              </a:rPr>
              <a:t>public</a:t>
            </a:r>
            <a:r>
              <a:rPr sz="1600" b="1" spc="40" dirty="0">
                <a:solidFill>
                  <a:srgbClr val="0033CC"/>
                </a:solidFill>
                <a:latin typeface="Arial"/>
                <a:cs typeface="Arial"/>
              </a:rPr>
              <a:t> </a:t>
            </a:r>
            <a:r>
              <a:rPr sz="1600" b="1" spc="-15" dirty="0">
                <a:solidFill>
                  <a:srgbClr val="0033CC"/>
                </a:solidFill>
                <a:latin typeface="Arial"/>
                <a:cs typeface="Arial"/>
              </a:rPr>
              <a:t>void</a:t>
            </a:r>
            <a:r>
              <a:rPr sz="1600" b="1" spc="55" dirty="0">
                <a:solidFill>
                  <a:srgbClr val="0033CC"/>
                </a:solidFill>
                <a:latin typeface="Arial"/>
                <a:cs typeface="Arial"/>
              </a:rPr>
              <a:t> </a:t>
            </a:r>
            <a:r>
              <a:rPr sz="1600" b="1" spc="-10" dirty="0">
                <a:latin typeface="Arial"/>
                <a:cs typeface="Arial"/>
              </a:rPr>
              <a:t>onReceive(</a:t>
            </a:r>
            <a:r>
              <a:rPr sz="1600" b="1" spc="-10" dirty="0">
                <a:solidFill>
                  <a:srgbClr val="FF0066"/>
                </a:solidFill>
                <a:latin typeface="Arial"/>
                <a:cs typeface="Arial"/>
              </a:rPr>
              <a:t>Context</a:t>
            </a:r>
            <a:r>
              <a:rPr sz="1600" b="1" spc="85" dirty="0">
                <a:solidFill>
                  <a:srgbClr val="FF0066"/>
                </a:solidFill>
                <a:latin typeface="Arial"/>
                <a:cs typeface="Arial"/>
              </a:rPr>
              <a:t> </a:t>
            </a:r>
            <a:r>
              <a:rPr sz="1600" b="1" spc="-5" dirty="0">
                <a:latin typeface="Arial"/>
                <a:cs typeface="Arial"/>
              </a:rPr>
              <a:t>localContext,</a:t>
            </a:r>
            <a:r>
              <a:rPr sz="1600" b="1" spc="55" dirty="0">
                <a:latin typeface="Arial"/>
                <a:cs typeface="Arial"/>
              </a:rPr>
              <a:t> </a:t>
            </a:r>
            <a:r>
              <a:rPr sz="1600" b="1" spc="-5" dirty="0">
                <a:solidFill>
                  <a:srgbClr val="FF0066"/>
                </a:solidFill>
                <a:latin typeface="Arial"/>
                <a:cs typeface="Arial"/>
              </a:rPr>
              <a:t>Intent</a:t>
            </a:r>
            <a:r>
              <a:rPr sz="1600" b="1" spc="40" dirty="0">
                <a:solidFill>
                  <a:srgbClr val="FF0066"/>
                </a:solidFill>
                <a:latin typeface="Arial"/>
                <a:cs typeface="Arial"/>
              </a:rPr>
              <a:t> </a:t>
            </a:r>
            <a:r>
              <a:rPr sz="1600" b="1" spc="-5" dirty="0">
                <a:latin typeface="Arial"/>
                <a:cs typeface="Arial"/>
              </a:rPr>
              <a:t>callerIntent)</a:t>
            </a:r>
            <a:r>
              <a:rPr sz="1600" b="1" spc="60" dirty="0">
                <a:latin typeface="Arial"/>
                <a:cs typeface="Arial"/>
              </a:rPr>
              <a:t> </a:t>
            </a:r>
            <a:r>
              <a:rPr sz="1600" b="1" spc="-5" dirty="0">
                <a:latin typeface="Arial"/>
                <a:cs typeface="Arial"/>
              </a:rPr>
              <a:t>{</a:t>
            </a:r>
            <a:endParaRPr sz="1600">
              <a:latin typeface="Arial"/>
              <a:cs typeface="Arial"/>
            </a:endParaRPr>
          </a:p>
        </p:txBody>
      </p:sp>
      <p:sp>
        <p:nvSpPr>
          <p:cNvPr id="5" name="object 5"/>
          <p:cNvSpPr txBox="1"/>
          <p:nvPr/>
        </p:nvSpPr>
        <p:spPr>
          <a:xfrm>
            <a:off x="1965451" y="3004819"/>
            <a:ext cx="5603875" cy="756920"/>
          </a:xfrm>
          <a:prstGeom prst="rect">
            <a:avLst/>
          </a:prstGeom>
        </p:spPr>
        <p:txBody>
          <a:bodyPr vert="horz" wrap="square" lIns="0" tIns="12065" rIns="0" bIns="0" rtlCol="0">
            <a:spAutoFit/>
          </a:bodyPr>
          <a:lstStyle/>
          <a:p>
            <a:pPr marL="70485" marR="5080" indent="-58419">
              <a:lnSpc>
                <a:spcPct val="100000"/>
              </a:lnSpc>
              <a:spcBef>
                <a:spcPts val="95"/>
              </a:spcBef>
            </a:pPr>
            <a:r>
              <a:rPr sz="1600" spc="-5" dirty="0">
                <a:latin typeface="Microsoft Sans Serif"/>
                <a:cs typeface="Microsoft Sans Serif"/>
              </a:rPr>
              <a:t>String</a:t>
            </a:r>
            <a:r>
              <a:rPr sz="1600" spc="45" dirty="0">
                <a:latin typeface="Microsoft Sans Serif"/>
                <a:cs typeface="Microsoft Sans Serif"/>
              </a:rPr>
              <a:t> </a:t>
            </a:r>
            <a:r>
              <a:rPr sz="1600" spc="-5" dirty="0">
                <a:latin typeface="Microsoft Sans Serif"/>
                <a:cs typeface="Microsoft Sans Serif"/>
              </a:rPr>
              <a:t>serviceData=</a:t>
            </a:r>
            <a:r>
              <a:rPr sz="1600" spc="35" dirty="0">
                <a:latin typeface="Microsoft Sans Serif"/>
                <a:cs typeface="Microsoft Sans Serif"/>
              </a:rPr>
              <a:t> </a:t>
            </a:r>
            <a:r>
              <a:rPr sz="1600" spc="-5" dirty="0">
                <a:latin typeface="Microsoft Sans Serif"/>
                <a:cs typeface="Microsoft Sans Serif"/>
              </a:rPr>
              <a:t>callerIntent.getStringExtra("serviceData"); </a:t>
            </a:r>
            <a:r>
              <a:rPr sz="1600" spc="-409" dirty="0">
                <a:latin typeface="Microsoft Sans Serif"/>
                <a:cs typeface="Microsoft Sans Serif"/>
              </a:rPr>
              <a:t> </a:t>
            </a:r>
            <a:r>
              <a:rPr sz="1600" spc="-5" dirty="0">
                <a:latin typeface="Microsoft Sans Serif"/>
                <a:cs typeface="Microsoft Sans Serif"/>
              </a:rPr>
              <a:t>Log.</a:t>
            </a:r>
            <a:r>
              <a:rPr sz="1600" i="1" spc="-5" dirty="0">
                <a:latin typeface="Arial"/>
                <a:cs typeface="Arial"/>
              </a:rPr>
              <a:t>e("MAIN&gt;&gt;&gt;",</a:t>
            </a:r>
            <a:r>
              <a:rPr sz="1600" i="1" spc="45" dirty="0">
                <a:latin typeface="Arial"/>
                <a:cs typeface="Arial"/>
              </a:rPr>
              <a:t> </a:t>
            </a:r>
            <a:r>
              <a:rPr sz="1600" i="1" spc="-5" dirty="0">
                <a:latin typeface="Arial"/>
                <a:cs typeface="Arial"/>
              </a:rPr>
              <a:t>serviceData+</a:t>
            </a:r>
            <a:r>
              <a:rPr sz="1600" i="1" spc="-10" dirty="0">
                <a:latin typeface="Arial"/>
                <a:cs typeface="Arial"/>
              </a:rPr>
              <a:t> </a:t>
            </a:r>
            <a:r>
              <a:rPr sz="1600" i="1" spc="-5" dirty="0">
                <a:latin typeface="Arial"/>
                <a:cs typeface="Arial"/>
              </a:rPr>
              <a:t>"</a:t>
            </a:r>
            <a:r>
              <a:rPr sz="1600" i="1" spc="5" dirty="0">
                <a:latin typeface="Arial"/>
                <a:cs typeface="Arial"/>
              </a:rPr>
              <a:t> </a:t>
            </a:r>
            <a:r>
              <a:rPr sz="1600" i="1" spc="-5" dirty="0">
                <a:latin typeface="Arial"/>
                <a:cs typeface="Arial"/>
              </a:rPr>
              <a:t>-receiving</a:t>
            </a:r>
            <a:r>
              <a:rPr sz="1600" i="1" spc="-10" dirty="0">
                <a:latin typeface="Arial"/>
                <a:cs typeface="Arial"/>
              </a:rPr>
              <a:t> </a:t>
            </a:r>
            <a:r>
              <a:rPr sz="1600" i="1" spc="-5" dirty="0">
                <a:latin typeface="Arial"/>
                <a:cs typeface="Arial"/>
              </a:rPr>
              <a:t>data</a:t>
            </a:r>
            <a:r>
              <a:rPr sz="1600" i="1" spc="10" dirty="0">
                <a:latin typeface="Arial"/>
                <a:cs typeface="Arial"/>
              </a:rPr>
              <a:t> </a:t>
            </a:r>
            <a:r>
              <a:rPr sz="1600" i="1" spc="-5" dirty="0">
                <a:latin typeface="Arial"/>
                <a:cs typeface="Arial"/>
              </a:rPr>
              <a:t>"</a:t>
            </a:r>
            <a:endParaRPr sz="1600">
              <a:latin typeface="Arial"/>
              <a:cs typeface="Arial"/>
            </a:endParaRPr>
          </a:p>
          <a:p>
            <a:pPr marR="380365" algn="ctr">
              <a:lnSpc>
                <a:spcPct val="100000"/>
              </a:lnSpc>
            </a:pPr>
            <a:r>
              <a:rPr sz="1600" spc="-5" dirty="0">
                <a:latin typeface="Microsoft Sans Serif"/>
                <a:cs typeface="Microsoft Sans Serif"/>
              </a:rPr>
              <a:t>+</a:t>
            </a:r>
            <a:r>
              <a:rPr sz="1600" spc="25" dirty="0">
                <a:latin typeface="Microsoft Sans Serif"/>
                <a:cs typeface="Microsoft Sans Serif"/>
              </a:rPr>
              <a:t> </a:t>
            </a:r>
            <a:r>
              <a:rPr sz="1600" spc="-5" dirty="0">
                <a:latin typeface="Microsoft Sans Serif"/>
                <a:cs typeface="Microsoft Sans Serif"/>
              </a:rPr>
              <a:t>SystemClock.</a:t>
            </a:r>
            <a:r>
              <a:rPr sz="1600" i="1" spc="-5" dirty="0">
                <a:latin typeface="Arial"/>
                <a:cs typeface="Arial"/>
              </a:rPr>
              <a:t>elapsedRealtime() );</a:t>
            </a:r>
            <a:endParaRPr sz="1600">
              <a:latin typeface="Arial"/>
              <a:cs typeface="Arial"/>
            </a:endParaRPr>
          </a:p>
        </p:txBody>
      </p:sp>
      <p:sp>
        <p:nvSpPr>
          <p:cNvPr id="6" name="object 6"/>
          <p:cNvSpPr txBox="1"/>
          <p:nvPr/>
        </p:nvSpPr>
        <p:spPr>
          <a:xfrm>
            <a:off x="1108963" y="3980129"/>
            <a:ext cx="4738370" cy="1732914"/>
          </a:xfrm>
          <a:prstGeom prst="rect">
            <a:avLst/>
          </a:prstGeom>
        </p:spPr>
        <p:txBody>
          <a:bodyPr vert="horz" wrap="square" lIns="0" tIns="12065" rIns="0" bIns="0" rtlCol="0">
            <a:spAutoFit/>
          </a:bodyPr>
          <a:lstStyle/>
          <a:p>
            <a:pPr marL="927100">
              <a:lnSpc>
                <a:spcPct val="100000"/>
              </a:lnSpc>
              <a:spcBef>
                <a:spcPts val="95"/>
              </a:spcBef>
            </a:pPr>
            <a:r>
              <a:rPr sz="1600" spc="-5" dirty="0">
                <a:solidFill>
                  <a:srgbClr val="FF0066"/>
                </a:solidFill>
                <a:latin typeface="Microsoft Sans Serif"/>
                <a:cs typeface="Microsoft Sans Serif"/>
              </a:rPr>
              <a:t>String</a:t>
            </a:r>
            <a:r>
              <a:rPr sz="1600" spc="15" dirty="0">
                <a:solidFill>
                  <a:srgbClr val="FF0066"/>
                </a:solidFill>
                <a:latin typeface="Microsoft Sans Serif"/>
                <a:cs typeface="Microsoft Sans Serif"/>
              </a:rPr>
              <a:t> </a:t>
            </a:r>
            <a:r>
              <a:rPr sz="1600" spc="-5" dirty="0">
                <a:latin typeface="Microsoft Sans Serif"/>
                <a:cs typeface="Microsoft Sans Serif"/>
              </a:rPr>
              <a:t>now</a:t>
            </a:r>
            <a:r>
              <a:rPr sz="1600" spc="25" dirty="0">
                <a:latin typeface="Microsoft Sans Serif"/>
                <a:cs typeface="Microsoft Sans Serif"/>
              </a:rPr>
              <a:t> </a:t>
            </a:r>
            <a:r>
              <a:rPr sz="1600" spc="-5" dirty="0">
                <a:latin typeface="Microsoft Sans Serif"/>
                <a:cs typeface="Microsoft Sans Serif"/>
              </a:rPr>
              <a:t>=</a:t>
            </a:r>
            <a:r>
              <a:rPr sz="1600" spc="15" dirty="0">
                <a:latin typeface="Microsoft Sans Serif"/>
                <a:cs typeface="Microsoft Sans Serif"/>
              </a:rPr>
              <a:t> </a:t>
            </a:r>
            <a:r>
              <a:rPr sz="1600" spc="-5" dirty="0">
                <a:latin typeface="Microsoft Sans Serif"/>
                <a:cs typeface="Microsoft Sans Serif"/>
              </a:rPr>
              <a:t>"\n"+</a:t>
            </a:r>
            <a:r>
              <a:rPr sz="1600" spc="25" dirty="0">
                <a:latin typeface="Microsoft Sans Serif"/>
                <a:cs typeface="Microsoft Sans Serif"/>
              </a:rPr>
              <a:t> </a:t>
            </a:r>
            <a:r>
              <a:rPr sz="1600" spc="-5" dirty="0">
                <a:latin typeface="Microsoft Sans Serif"/>
                <a:cs typeface="Microsoft Sans Serif"/>
              </a:rPr>
              <a:t>serviceData+</a:t>
            </a:r>
            <a:r>
              <a:rPr sz="1600" spc="15" dirty="0">
                <a:latin typeface="Microsoft Sans Serif"/>
                <a:cs typeface="Microsoft Sans Serif"/>
              </a:rPr>
              <a:t> </a:t>
            </a:r>
            <a:r>
              <a:rPr sz="1600" spc="-5" dirty="0">
                <a:latin typeface="Microsoft Sans Serif"/>
                <a:cs typeface="Microsoft Sans Serif"/>
              </a:rPr>
              <a:t>"</a:t>
            </a:r>
            <a:r>
              <a:rPr sz="1600" spc="15"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1841500">
              <a:lnSpc>
                <a:spcPct val="100000"/>
              </a:lnSpc>
            </a:pPr>
            <a:r>
              <a:rPr sz="1600" spc="-5" dirty="0">
                <a:latin typeface="Microsoft Sans Serif"/>
                <a:cs typeface="Microsoft Sans Serif"/>
              </a:rPr>
              <a:t>+</a:t>
            </a:r>
            <a:r>
              <a:rPr sz="1600" spc="20" dirty="0">
                <a:latin typeface="Microsoft Sans Serif"/>
                <a:cs typeface="Microsoft Sans Serif"/>
              </a:rPr>
              <a:t> </a:t>
            </a:r>
            <a:r>
              <a:rPr sz="1600" b="1" spc="-5" dirty="0">
                <a:solidFill>
                  <a:srgbClr val="0033CC"/>
                </a:solidFill>
                <a:latin typeface="Arial"/>
                <a:cs typeface="Arial"/>
              </a:rPr>
              <a:t>new</a:t>
            </a:r>
            <a:r>
              <a:rPr sz="1600" b="1" spc="-10" dirty="0">
                <a:solidFill>
                  <a:srgbClr val="0033CC"/>
                </a:solidFill>
                <a:latin typeface="Arial"/>
                <a:cs typeface="Arial"/>
              </a:rPr>
              <a:t> </a:t>
            </a:r>
            <a:r>
              <a:rPr sz="1600" b="1" spc="-5" dirty="0">
                <a:latin typeface="Arial"/>
                <a:cs typeface="Arial"/>
              </a:rPr>
              <a:t>Date().toLocaleString();</a:t>
            </a:r>
            <a:endParaRPr sz="1600">
              <a:latin typeface="Arial"/>
              <a:cs typeface="Arial"/>
            </a:endParaRPr>
          </a:p>
          <a:p>
            <a:pPr marL="927100">
              <a:lnSpc>
                <a:spcPct val="100000"/>
              </a:lnSpc>
            </a:pPr>
            <a:r>
              <a:rPr sz="1600" spc="-5" dirty="0">
                <a:latin typeface="Microsoft Sans Serif"/>
                <a:cs typeface="Microsoft Sans Serif"/>
              </a:rPr>
              <a:t>txtMsg.append(now);</a:t>
            </a:r>
            <a:endParaRPr sz="1600">
              <a:latin typeface="Microsoft Sans Serif"/>
              <a:cs typeface="Microsoft Sans Serif"/>
            </a:endParaRPr>
          </a:p>
          <a:p>
            <a:pPr marL="469900">
              <a:lnSpc>
                <a:spcPct val="100000"/>
              </a:lnSpc>
            </a:pPr>
            <a:r>
              <a:rPr sz="1600" spc="-5" dirty="0">
                <a:latin typeface="Microsoft Sans Serif"/>
                <a:cs typeface="Microsoft Sans Serif"/>
              </a:rPr>
              <a:t>}</a:t>
            </a:r>
            <a:endParaRPr sz="1600">
              <a:latin typeface="Microsoft Sans Serif"/>
              <a:cs typeface="Microsoft Sans Serif"/>
            </a:endParaRPr>
          </a:p>
          <a:p>
            <a:pPr marL="68580">
              <a:lnSpc>
                <a:spcPct val="100000"/>
              </a:lnSpc>
            </a:pPr>
            <a:r>
              <a:rPr sz="1600" spc="-5" dirty="0">
                <a:latin typeface="Microsoft Sans Serif"/>
                <a:cs typeface="Microsoft Sans Serif"/>
              </a:rPr>
              <a:t>}</a:t>
            </a:r>
            <a:r>
              <a:rPr sz="1600" dirty="0">
                <a:latin typeface="Microsoft Sans Serif"/>
                <a:cs typeface="Microsoft Sans Serif"/>
              </a:rPr>
              <a:t> </a:t>
            </a:r>
            <a:r>
              <a:rPr sz="1600" spc="-5" dirty="0">
                <a:solidFill>
                  <a:srgbClr val="086700"/>
                </a:solidFill>
                <a:latin typeface="Microsoft Sans Serif"/>
                <a:cs typeface="Microsoft Sans Serif"/>
              </a:rPr>
              <a:t>//MyMainLocalReceiver</a:t>
            </a:r>
            <a:endParaRPr sz="1600">
              <a:latin typeface="Microsoft Sans Serif"/>
              <a:cs typeface="Microsoft Sans Serif"/>
            </a:endParaRPr>
          </a:p>
          <a:p>
            <a:pPr>
              <a:lnSpc>
                <a:spcPct val="100000"/>
              </a:lnSpc>
            </a:pPr>
            <a:endParaRPr sz="1700">
              <a:latin typeface="Microsoft Sans Serif"/>
              <a:cs typeface="Microsoft Sans Serif"/>
            </a:endParaRPr>
          </a:p>
          <a:p>
            <a:pPr marL="12700">
              <a:lnSpc>
                <a:spcPct val="100000"/>
              </a:lnSpc>
            </a:pPr>
            <a:r>
              <a:rPr sz="1600" spc="-5" dirty="0">
                <a:latin typeface="Microsoft Sans Serif"/>
                <a:cs typeface="Microsoft Sans Serif"/>
              </a:rPr>
              <a:t>}</a:t>
            </a:r>
            <a:r>
              <a:rPr sz="1600" spc="-15" dirty="0">
                <a:latin typeface="Microsoft Sans Serif"/>
                <a:cs typeface="Microsoft Sans Serif"/>
              </a:rPr>
              <a:t> </a:t>
            </a:r>
            <a:r>
              <a:rPr sz="1600" spc="-5" dirty="0">
                <a:solidFill>
                  <a:srgbClr val="086700"/>
                </a:solidFill>
                <a:latin typeface="Microsoft Sans Serif"/>
                <a:cs typeface="Microsoft Sans Serif"/>
              </a:rPr>
              <a:t>//MyServiceDriver</a:t>
            </a:r>
            <a:endParaRPr sz="1600">
              <a:latin typeface="Microsoft Sans Serif"/>
              <a:cs typeface="Microsoft Sans Serif"/>
            </a:endParaRPr>
          </a:p>
        </p:txBody>
      </p:sp>
      <p:grpSp>
        <p:nvGrpSpPr>
          <p:cNvPr id="7" name="object 7"/>
          <p:cNvGrpSpPr/>
          <p:nvPr/>
        </p:nvGrpSpPr>
        <p:grpSpPr>
          <a:xfrm>
            <a:off x="333222" y="2819019"/>
            <a:ext cx="1393825" cy="601980"/>
            <a:chOff x="333222" y="2819019"/>
            <a:chExt cx="1393825" cy="601980"/>
          </a:xfrm>
        </p:grpSpPr>
        <p:sp>
          <p:nvSpPr>
            <p:cNvPr id="8" name="object 8"/>
            <p:cNvSpPr/>
            <p:nvPr/>
          </p:nvSpPr>
          <p:spPr>
            <a:xfrm>
              <a:off x="345922" y="2831719"/>
              <a:ext cx="1368425" cy="576580"/>
            </a:xfrm>
            <a:custGeom>
              <a:avLst/>
              <a:gdLst/>
              <a:ahLst/>
              <a:cxnLst/>
              <a:rect l="l" t="t" r="r" b="b"/>
              <a:pathLst>
                <a:path w="1368425" h="576579">
                  <a:moveTo>
                    <a:pt x="1066063" y="0"/>
                  </a:moveTo>
                  <a:lnTo>
                    <a:pt x="1066063" y="144017"/>
                  </a:lnTo>
                  <a:lnTo>
                    <a:pt x="0" y="144017"/>
                  </a:lnTo>
                  <a:lnTo>
                    <a:pt x="0" y="432053"/>
                  </a:lnTo>
                  <a:lnTo>
                    <a:pt x="1066063" y="432053"/>
                  </a:lnTo>
                  <a:lnTo>
                    <a:pt x="1066063" y="576071"/>
                  </a:lnTo>
                  <a:lnTo>
                    <a:pt x="1368196" y="288035"/>
                  </a:lnTo>
                  <a:lnTo>
                    <a:pt x="1066063" y="0"/>
                  </a:lnTo>
                  <a:close/>
                </a:path>
              </a:pathLst>
            </a:custGeom>
            <a:solidFill>
              <a:srgbClr val="EBEBEB"/>
            </a:solidFill>
          </p:spPr>
          <p:txBody>
            <a:bodyPr wrap="square" lIns="0" tIns="0" rIns="0" bIns="0" rtlCol="0"/>
            <a:lstStyle/>
            <a:p>
              <a:endParaRPr/>
            </a:p>
          </p:txBody>
        </p:sp>
        <p:sp>
          <p:nvSpPr>
            <p:cNvPr id="9" name="object 9"/>
            <p:cNvSpPr/>
            <p:nvPr/>
          </p:nvSpPr>
          <p:spPr>
            <a:xfrm>
              <a:off x="345922" y="2831719"/>
              <a:ext cx="1368425" cy="576580"/>
            </a:xfrm>
            <a:custGeom>
              <a:avLst/>
              <a:gdLst/>
              <a:ahLst/>
              <a:cxnLst/>
              <a:rect l="l" t="t" r="r" b="b"/>
              <a:pathLst>
                <a:path w="1368425" h="576579">
                  <a:moveTo>
                    <a:pt x="1368196" y="288035"/>
                  </a:moveTo>
                  <a:lnTo>
                    <a:pt x="1066063" y="0"/>
                  </a:lnTo>
                  <a:lnTo>
                    <a:pt x="1066063" y="144017"/>
                  </a:lnTo>
                  <a:lnTo>
                    <a:pt x="0" y="144017"/>
                  </a:lnTo>
                  <a:lnTo>
                    <a:pt x="0" y="432053"/>
                  </a:lnTo>
                  <a:lnTo>
                    <a:pt x="1066063" y="432053"/>
                  </a:lnTo>
                  <a:lnTo>
                    <a:pt x="1066063" y="576071"/>
                  </a:lnTo>
                  <a:lnTo>
                    <a:pt x="1368196" y="288035"/>
                  </a:lnTo>
                  <a:close/>
                </a:path>
              </a:pathLst>
            </a:custGeom>
            <a:ln w="25400">
              <a:solidFill>
                <a:srgbClr val="6E6E6E"/>
              </a:solidFill>
            </a:ln>
          </p:spPr>
          <p:txBody>
            <a:bodyPr wrap="square" lIns="0" tIns="0" rIns="0" bIns="0" rtlCol="0"/>
            <a:lstStyle/>
            <a:p>
              <a:endParaRPr/>
            </a:p>
          </p:txBody>
        </p:sp>
      </p:grpSp>
      <p:sp>
        <p:nvSpPr>
          <p:cNvPr id="10" name="object 10"/>
          <p:cNvSpPr txBox="1"/>
          <p:nvPr/>
        </p:nvSpPr>
        <p:spPr>
          <a:xfrm>
            <a:off x="484428" y="2964560"/>
            <a:ext cx="941069"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D4D4D"/>
                </a:solidFill>
                <a:latin typeface="Arial"/>
                <a:cs typeface="Arial"/>
              </a:rPr>
              <a:t>Get</a:t>
            </a:r>
            <a:r>
              <a:rPr sz="1800" b="1" spc="-70" dirty="0">
                <a:solidFill>
                  <a:srgbClr val="4D4D4D"/>
                </a:solidFill>
                <a:latin typeface="Arial"/>
                <a:cs typeface="Arial"/>
              </a:rPr>
              <a:t> </a:t>
            </a:r>
            <a:r>
              <a:rPr sz="1800" b="1" dirty="0">
                <a:solidFill>
                  <a:srgbClr val="4D4D4D"/>
                </a:solidFill>
                <a:latin typeface="Arial"/>
                <a:cs typeface="Arial"/>
              </a:rPr>
              <a:t>data</a:t>
            </a:r>
            <a:endParaRPr sz="1800">
              <a:latin typeface="Arial"/>
              <a:cs typeface="Arial"/>
            </a:endParaRPr>
          </a:p>
        </p:txBody>
      </p:sp>
      <p:sp>
        <p:nvSpPr>
          <p:cNvPr id="14" name="Slide Number Placeholder 13"/>
          <p:cNvSpPr>
            <a:spLocks noGrp="1"/>
          </p:cNvSpPr>
          <p:nvPr>
            <p:ph type="sldNum" sz="quarter" idx="12"/>
          </p:nvPr>
        </p:nvSpPr>
        <p:spPr/>
        <p:txBody>
          <a:bodyPr/>
          <a:lstStyle/>
          <a:p>
            <a:fld id="{5D1521BE-31EE-4AC9-ADDD-C715BAA25349}" type="slidenum">
              <a:rPr lang="en-US" smtClean="0"/>
              <a:pPr/>
              <a:t>32</a:t>
            </a:fld>
            <a:endParaRPr lang="en-US"/>
          </a:p>
        </p:txBody>
      </p:sp>
    </p:spTree>
    <p:extLst>
      <p:ext uri="{BB962C8B-B14F-4D97-AF65-F5344CB8AC3E}">
        <p14:creationId xmlns="" xmlns:p14="http://schemas.microsoft.com/office/powerpoint/2010/main" val="42697986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660019"/>
            <a:ext cx="3890010" cy="330835"/>
          </a:xfrm>
          <a:prstGeom prst="rect">
            <a:avLst/>
          </a:prstGeom>
        </p:spPr>
        <p:txBody>
          <a:bodyPr vert="horz" wrap="square" lIns="0" tIns="13335" rIns="0" bIns="0" rtlCol="0">
            <a:spAutoFit/>
          </a:bodyPr>
          <a:lstStyle/>
          <a:p>
            <a:pPr marL="12700">
              <a:lnSpc>
                <a:spcPct val="100000"/>
              </a:lnSpc>
              <a:spcBef>
                <a:spcPts val="105"/>
              </a:spcBef>
            </a:pPr>
            <a:r>
              <a:rPr sz="2000" dirty="0"/>
              <a:t>Example</a:t>
            </a:r>
            <a:r>
              <a:rPr sz="2000" spc="-30" dirty="0"/>
              <a:t> </a:t>
            </a:r>
            <a:r>
              <a:rPr sz="2000" spc="-5" dirty="0"/>
              <a:t>2.</a:t>
            </a:r>
            <a:r>
              <a:rPr sz="2000" spc="-20" dirty="0"/>
              <a:t> </a:t>
            </a:r>
            <a:r>
              <a:rPr sz="2000" spc="-5" dirty="0"/>
              <a:t>cont’d</a:t>
            </a:r>
            <a:r>
              <a:rPr sz="2000" spc="-30" dirty="0"/>
              <a:t> </a:t>
            </a:r>
            <a:r>
              <a:rPr sz="2000" dirty="0"/>
              <a:t>–</a:t>
            </a:r>
            <a:r>
              <a:rPr sz="2000" spc="-10" dirty="0"/>
              <a:t> </a:t>
            </a:r>
            <a:r>
              <a:rPr sz="2000" dirty="0"/>
              <a:t>The</a:t>
            </a:r>
            <a:r>
              <a:rPr sz="2000" spc="-10" dirty="0"/>
              <a:t> </a:t>
            </a:r>
            <a:r>
              <a:rPr sz="2000" spc="-5" dirty="0"/>
              <a:t>Service</a:t>
            </a:r>
            <a:endParaRPr sz="2000"/>
          </a:p>
        </p:txBody>
      </p:sp>
      <p:sp>
        <p:nvSpPr>
          <p:cNvPr id="3" name="object 3"/>
          <p:cNvSpPr/>
          <p:nvPr/>
        </p:nvSpPr>
        <p:spPr>
          <a:xfrm>
            <a:off x="1030008" y="1268768"/>
            <a:ext cx="7862570" cy="5017135"/>
          </a:xfrm>
          <a:custGeom>
            <a:avLst/>
            <a:gdLst/>
            <a:ahLst/>
            <a:cxnLst/>
            <a:rect l="l" t="t" r="r" b="b"/>
            <a:pathLst>
              <a:path w="7862570" h="5017135">
                <a:moveTo>
                  <a:pt x="7862443" y="0"/>
                </a:moveTo>
                <a:lnTo>
                  <a:pt x="0" y="0"/>
                </a:lnTo>
                <a:lnTo>
                  <a:pt x="0" y="5016754"/>
                </a:lnTo>
                <a:lnTo>
                  <a:pt x="7862443" y="5016754"/>
                </a:lnTo>
                <a:lnTo>
                  <a:pt x="7862443" y="0"/>
                </a:lnTo>
                <a:close/>
              </a:path>
            </a:pathLst>
          </a:custGeom>
          <a:solidFill>
            <a:srgbClr val="F1F1F1"/>
          </a:solidFill>
        </p:spPr>
        <p:txBody>
          <a:bodyPr wrap="square" lIns="0" tIns="0" rIns="0" bIns="0" rtlCol="0"/>
          <a:lstStyle/>
          <a:p>
            <a:endParaRPr/>
          </a:p>
        </p:txBody>
      </p:sp>
      <p:sp>
        <p:nvSpPr>
          <p:cNvPr id="4" name="object 4"/>
          <p:cNvSpPr txBox="1"/>
          <p:nvPr/>
        </p:nvSpPr>
        <p:spPr>
          <a:xfrm>
            <a:off x="1108963" y="1297686"/>
            <a:ext cx="4159885" cy="4902835"/>
          </a:xfrm>
          <a:prstGeom prst="rect">
            <a:avLst/>
          </a:prstGeom>
        </p:spPr>
        <p:txBody>
          <a:bodyPr vert="horz" wrap="square" lIns="0" tIns="12065" rIns="0" bIns="0" rtlCol="0">
            <a:spAutoFit/>
          </a:bodyPr>
          <a:lstStyle/>
          <a:p>
            <a:pPr marL="68580">
              <a:lnSpc>
                <a:spcPct val="100000"/>
              </a:lnSpc>
              <a:spcBef>
                <a:spcPts val="95"/>
              </a:spcBef>
            </a:pPr>
            <a:r>
              <a:rPr sz="1600" spc="-5" dirty="0">
                <a:solidFill>
                  <a:srgbClr val="086700"/>
                </a:solidFill>
                <a:latin typeface="Microsoft Sans Serif"/>
                <a:cs typeface="Microsoft Sans Serif"/>
              </a:rPr>
              <a:t>//</a:t>
            </a:r>
            <a:r>
              <a:rPr sz="1600" spc="35" dirty="0">
                <a:solidFill>
                  <a:srgbClr val="086700"/>
                </a:solidFill>
                <a:latin typeface="Microsoft Sans Serif"/>
                <a:cs typeface="Microsoft Sans Serif"/>
              </a:rPr>
              <a:t> </a:t>
            </a:r>
            <a:r>
              <a:rPr sz="1600" spc="-5" dirty="0">
                <a:solidFill>
                  <a:srgbClr val="086700"/>
                </a:solidFill>
                <a:latin typeface="Microsoft Sans Serif"/>
                <a:cs typeface="Microsoft Sans Serif"/>
              </a:rPr>
              <a:t>Service</a:t>
            </a:r>
            <a:r>
              <a:rPr sz="1600" spc="10" dirty="0">
                <a:solidFill>
                  <a:srgbClr val="086700"/>
                </a:solidFill>
                <a:latin typeface="Microsoft Sans Serif"/>
                <a:cs typeface="Microsoft Sans Serif"/>
              </a:rPr>
              <a:t> </a:t>
            </a:r>
            <a:r>
              <a:rPr sz="1600" spc="-5" dirty="0">
                <a:solidFill>
                  <a:srgbClr val="086700"/>
                </a:solidFill>
                <a:latin typeface="Microsoft Sans Serif"/>
                <a:cs typeface="Microsoft Sans Serif"/>
              </a:rPr>
              <a:t>uses</a:t>
            </a:r>
            <a:r>
              <a:rPr sz="1600" spc="20" dirty="0">
                <a:solidFill>
                  <a:srgbClr val="086700"/>
                </a:solidFill>
                <a:latin typeface="Microsoft Sans Serif"/>
                <a:cs typeface="Microsoft Sans Serif"/>
              </a:rPr>
              <a:t> </a:t>
            </a:r>
            <a:r>
              <a:rPr sz="1600" spc="-5" dirty="0">
                <a:solidFill>
                  <a:srgbClr val="086700"/>
                </a:solidFill>
                <a:latin typeface="Microsoft Sans Serif"/>
                <a:cs typeface="Microsoft Sans Serif"/>
              </a:rPr>
              <a:t>a</a:t>
            </a:r>
            <a:r>
              <a:rPr sz="1600" spc="10" dirty="0">
                <a:solidFill>
                  <a:srgbClr val="086700"/>
                </a:solidFill>
                <a:latin typeface="Microsoft Sans Serif"/>
                <a:cs typeface="Microsoft Sans Serif"/>
              </a:rPr>
              <a:t> </a:t>
            </a:r>
            <a:r>
              <a:rPr sz="1600" spc="-5" dirty="0">
                <a:solidFill>
                  <a:srgbClr val="086700"/>
                </a:solidFill>
                <a:latin typeface="Microsoft Sans Serif"/>
                <a:cs typeface="Microsoft Sans Serif"/>
              </a:rPr>
              <a:t>thread</a:t>
            </a:r>
            <a:r>
              <a:rPr sz="1600" spc="40" dirty="0">
                <a:solidFill>
                  <a:srgbClr val="086700"/>
                </a:solidFill>
                <a:latin typeface="Microsoft Sans Serif"/>
                <a:cs typeface="Microsoft Sans Serif"/>
              </a:rPr>
              <a:t> </a:t>
            </a:r>
            <a:r>
              <a:rPr sz="1600" spc="-5" dirty="0">
                <a:solidFill>
                  <a:srgbClr val="086700"/>
                </a:solidFill>
                <a:latin typeface="Microsoft Sans Serif"/>
                <a:cs typeface="Microsoft Sans Serif"/>
              </a:rPr>
              <a:t>to</a:t>
            </a:r>
            <a:r>
              <a:rPr sz="1600" spc="25" dirty="0">
                <a:solidFill>
                  <a:srgbClr val="086700"/>
                </a:solidFill>
                <a:latin typeface="Microsoft Sans Serif"/>
                <a:cs typeface="Microsoft Sans Serif"/>
              </a:rPr>
              <a:t> </a:t>
            </a:r>
            <a:r>
              <a:rPr sz="1600" spc="-5" dirty="0">
                <a:solidFill>
                  <a:srgbClr val="086700"/>
                </a:solidFill>
                <a:latin typeface="Microsoft Sans Serif"/>
                <a:cs typeface="Microsoft Sans Serif"/>
              </a:rPr>
              <a:t>run</a:t>
            </a:r>
            <a:r>
              <a:rPr sz="1600" spc="20" dirty="0">
                <a:solidFill>
                  <a:srgbClr val="086700"/>
                </a:solidFill>
                <a:latin typeface="Microsoft Sans Serif"/>
                <a:cs typeface="Microsoft Sans Serif"/>
              </a:rPr>
              <a:t> </a:t>
            </a:r>
            <a:r>
              <a:rPr sz="1600" spc="-5" dirty="0">
                <a:solidFill>
                  <a:srgbClr val="086700"/>
                </a:solidFill>
                <a:latin typeface="Microsoft Sans Serif"/>
                <a:cs typeface="Microsoft Sans Serif"/>
              </a:rPr>
              <a:t>slow</a:t>
            </a:r>
            <a:r>
              <a:rPr sz="1600" spc="5" dirty="0">
                <a:solidFill>
                  <a:srgbClr val="086700"/>
                </a:solidFill>
                <a:latin typeface="Microsoft Sans Serif"/>
                <a:cs typeface="Microsoft Sans Serif"/>
              </a:rPr>
              <a:t> </a:t>
            </a:r>
            <a:r>
              <a:rPr sz="1600" spc="-5" dirty="0">
                <a:solidFill>
                  <a:srgbClr val="086700"/>
                </a:solidFill>
                <a:latin typeface="Microsoft Sans Serif"/>
                <a:cs typeface="Microsoft Sans Serif"/>
              </a:rPr>
              <a:t>operation</a:t>
            </a:r>
            <a:endParaRPr sz="1600">
              <a:latin typeface="Microsoft Sans Serif"/>
              <a:cs typeface="Microsoft Sans Serif"/>
            </a:endParaRPr>
          </a:p>
          <a:p>
            <a:pPr marL="12700">
              <a:lnSpc>
                <a:spcPct val="100000"/>
              </a:lnSpc>
            </a:pPr>
            <a:r>
              <a:rPr sz="1600" b="1" spc="-5" dirty="0">
                <a:solidFill>
                  <a:srgbClr val="0033CC"/>
                </a:solidFill>
                <a:latin typeface="Arial"/>
                <a:cs typeface="Arial"/>
              </a:rPr>
              <a:t>package</a:t>
            </a:r>
            <a:r>
              <a:rPr sz="1600" b="1" spc="-25" dirty="0">
                <a:solidFill>
                  <a:srgbClr val="0033CC"/>
                </a:solidFill>
                <a:latin typeface="Arial"/>
                <a:cs typeface="Arial"/>
              </a:rPr>
              <a:t> </a:t>
            </a:r>
            <a:r>
              <a:rPr sz="1600" b="1" spc="-5" dirty="0">
                <a:latin typeface="Arial"/>
                <a:cs typeface="Arial"/>
              </a:rPr>
              <a:t>cs495.demos;</a:t>
            </a:r>
            <a:endParaRPr sz="1600">
              <a:latin typeface="Arial"/>
              <a:cs typeface="Arial"/>
            </a:endParaRPr>
          </a:p>
          <a:p>
            <a:pPr>
              <a:lnSpc>
                <a:spcPct val="100000"/>
              </a:lnSpc>
              <a:spcBef>
                <a:spcPts val="20"/>
              </a:spcBef>
            </a:pPr>
            <a:endParaRPr sz="1650">
              <a:latin typeface="Arial"/>
              <a:cs typeface="Arial"/>
            </a:endParaRPr>
          </a:p>
          <a:p>
            <a:pPr marL="12700" marR="1241425">
              <a:lnSpc>
                <a:spcPct val="100000"/>
              </a:lnSpc>
            </a:pPr>
            <a:r>
              <a:rPr sz="1600" b="1" spc="-5" dirty="0">
                <a:solidFill>
                  <a:srgbClr val="0033CC"/>
                </a:solidFill>
                <a:latin typeface="Arial"/>
                <a:cs typeface="Arial"/>
              </a:rPr>
              <a:t>import</a:t>
            </a:r>
            <a:r>
              <a:rPr sz="1600" b="1" spc="15" dirty="0">
                <a:solidFill>
                  <a:srgbClr val="0033CC"/>
                </a:solidFill>
                <a:latin typeface="Arial"/>
                <a:cs typeface="Arial"/>
              </a:rPr>
              <a:t> </a:t>
            </a:r>
            <a:r>
              <a:rPr sz="1600" b="1" spc="-5" dirty="0">
                <a:latin typeface="Arial"/>
                <a:cs typeface="Arial"/>
              </a:rPr>
              <a:t>android.app.Service; </a:t>
            </a:r>
            <a:r>
              <a:rPr sz="1600" b="1" dirty="0">
                <a:latin typeface="Arial"/>
                <a:cs typeface="Arial"/>
              </a:rPr>
              <a:t> </a:t>
            </a:r>
            <a:r>
              <a:rPr sz="1600" b="1" spc="-5" dirty="0">
                <a:solidFill>
                  <a:srgbClr val="0033CC"/>
                </a:solidFill>
                <a:latin typeface="Arial"/>
                <a:cs typeface="Arial"/>
              </a:rPr>
              <a:t>import </a:t>
            </a:r>
            <a:r>
              <a:rPr sz="1600" b="1" spc="-5" dirty="0">
                <a:latin typeface="Arial"/>
                <a:cs typeface="Arial"/>
              </a:rPr>
              <a:t>android.content.Intent; </a:t>
            </a:r>
            <a:r>
              <a:rPr sz="1600" b="1" spc="-430" dirty="0">
                <a:latin typeface="Arial"/>
                <a:cs typeface="Arial"/>
              </a:rPr>
              <a:t> </a:t>
            </a:r>
            <a:r>
              <a:rPr sz="1600" b="1" spc="-5" dirty="0">
                <a:solidFill>
                  <a:srgbClr val="0033CC"/>
                </a:solidFill>
                <a:latin typeface="Arial"/>
                <a:cs typeface="Arial"/>
              </a:rPr>
              <a:t>import</a:t>
            </a:r>
            <a:r>
              <a:rPr sz="1600" b="1" spc="20" dirty="0">
                <a:solidFill>
                  <a:srgbClr val="0033CC"/>
                </a:solidFill>
                <a:latin typeface="Arial"/>
                <a:cs typeface="Arial"/>
              </a:rPr>
              <a:t> </a:t>
            </a:r>
            <a:r>
              <a:rPr sz="1600" b="1" spc="-5" dirty="0">
                <a:latin typeface="Arial"/>
                <a:cs typeface="Arial"/>
              </a:rPr>
              <a:t>android.os.IBinder; </a:t>
            </a:r>
            <a:r>
              <a:rPr sz="1600" b="1" dirty="0">
                <a:latin typeface="Arial"/>
                <a:cs typeface="Arial"/>
              </a:rPr>
              <a:t> </a:t>
            </a:r>
            <a:r>
              <a:rPr sz="1600" b="1" spc="-5" dirty="0">
                <a:solidFill>
                  <a:srgbClr val="0033CC"/>
                </a:solidFill>
                <a:latin typeface="Arial"/>
                <a:cs typeface="Arial"/>
              </a:rPr>
              <a:t>import</a:t>
            </a:r>
            <a:r>
              <a:rPr sz="1600" b="1" spc="20" dirty="0">
                <a:solidFill>
                  <a:srgbClr val="0033CC"/>
                </a:solidFill>
                <a:latin typeface="Arial"/>
                <a:cs typeface="Arial"/>
              </a:rPr>
              <a:t> </a:t>
            </a:r>
            <a:r>
              <a:rPr sz="1600" b="1" spc="-5" dirty="0">
                <a:latin typeface="Arial"/>
                <a:cs typeface="Arial"/>
              </a:rPr>
              <a:t>android.util.Log;</a:t>
            </a:r>
            <a:endParaRPr sz="1600">
              <a:latin typeface="Arial"/>
              <a:cs typeface="Arial"/>
            </a:endParaRPr>
          </a:p>
          <a:p>
            <a:pPr>
              <a:lnSpc>
                <a:spcPct val="100000"/>
              </a:lnSpc>
              <a:spcBef>
                <a:spcPts val="25"/>
              </a:spcBef>
            </a:pPr>
            <a:endParaRPr sz="1650">
              <a:latin typeface="Arial"/>
              <a:cs typeface="Arial"/>
            </a:endParaRPr>
          </a:p>
          <a:p>
            <a:pPr marL="411480" marR="229870" indent="-399415">
              <a:lnSpc>
                <a:spcPct val="100000"/>
              </a:lnSpc>
            </a:pPr>
            <a:r>
              <a:rPr sz="1600" b="1" spc="-5" dirty="0">
                <a:solidFill>
                  <a:srgbClr val="0033CC"/>
                </a:solidFill>
                <a:latin typeface="Arial"/>
                <a:cs typeface="Arial"/>
              </a:rPr>
              <a:t>public</a:t>
            </a:r>
            <a:r>
              <a:rPr sz="1600" b="1" spc="20" dirty="0">
                <a:solidFill>
                  <a:srgbClr val="0033CC"/>
                </a:solidFill>
                <a:latin typeface="Arial"/>
                <a:cs typeface="Arial"/>
              </a:rPr>
              <a:t> </a:t>
            </a:r>
            <a:r>
              <a:rPr sz="1600" b="1" spc="-5" dirty="0">
                <a:solidFill>
                  <a:srgbClr val="0033CC"/>
                </a:solidFill>
                <a:latin typeface="Arial"/>
                <a:cs typeface="Arial"/>
              </a:rPr>
              <a:t>class</a:t>
            </a:r>
            <a:r>
              <a:rPr sz="1600" b="1" spc="20" dirty="0">
                <a:solidFill>
                  <a:srgbClr val="0033CC"/>
                </a:solidFill>
                <a:latin typeface="Arial"/>
                <a:cs typeface="Arial"/>
              </a:rPr>
              <a:t> </a:t>
            </a:r>
            <a:r>
              <a:rPr sz="1600" b="1" spc="-10" dirty="0">
                <a:latin typeface="Arial"/>
                <a:cs typeface="Arial"/>
              </a:rPr>
              <a:t>MyService</a:t>
            </a:r>
            <a:r>
              <a:rPr sz="1600" b="1" spc="60" dirty="0">
                <a:latin typeface="Arial"/>
                <a:cs typeface="Arial"/>
              </a:rPr>
              <a:t> </a:t>
            </a:r>
            <a:r>
              <a:rPr sz="1600" b="1" spc="-10" dirty="0">
                <a:latin typeface="Arial"/>
                <a:cs typeface="Arial"/>
              </a:rPr>
              <a:t>extendsService</a:t>
            </a:r>
            <a:r>
              <a:rPr sz="1600" b="1" spc="70" dirty="0">
                <a:latin typeface="Arial"/>
                <a:cs typeface="Arial"/>
              </a:rPr>
              <a:t> </a:t>
            </a:r>
            <a:r>
              <a:rPr sz="1600" b="1" spc="-5" dirty="0">
                <a:latin typeface="Arial"/>
                <a:cs typeface="Arial"/>
              </a:rPr>
              <a:t>{ </a:t>
            </a:r>
            <a:r>
              <a:rPr sz="1600" b="1" spc="-430" dirty="0">
                <a:latin typeface="Arial"/>
                <a:cs typeface="Arial"/>
              </a:rPr>
              <a:t> </a:t>
            </a:r>
            <a:r>
              <a:rPr sz="1600" b="1" spc="-5" dirty="0">
                <a:solidFill>
                  <a:srgbClr val="FF0066"/>
                </a:solidFill>
                <a:latin typeface="Arial"/>
                <a:cs typeface="Arial"/>
              </a:rPr>
              <a:t>boolean</a:t>
            </a:r>
            <a:r>
              <a:rPr sz="1600" b="1" spc="15" dirty="0">
                <a:solidFill>
                  <a:srgbClr val="FF0066"/>
                </a:solidFill>
                <a:latin typeface="Arial"/>
                <a:cs typeface="Arial"/>
              </a:rPr>
              <a:t> </a:t>
            </a:r>
            <a:r>
              <a:rPr sz="1600" b="1" spc="-5" dirty="0">
                <a:latin typeface="Arial"/>
                <a:cs typeface="Arial"/>
              </a:rPr>
              <a:t>isRunning=</a:t>
            </a:r>
            <a:r>
              <a:rPr sz="1600" b="1" spc="30" dirty="0">
                <a:latin typeface="Arial"/>
                <a:cs typeface="Arial"/>
              </a:rPr>
              <a:t> </a:t>
            </a:r>
            <a:r>
              <a:rPr sz="1600" b="1" spc="-5" dirty="0">
                <a:latin typeface="Arial"/>
                <a:cs typeface="Arial"/>
              </a:rPr>
              <a:t>true;</a:t>
            </a:r>
            <a:endParaRPr sz="1600">
              <a:latin typeface="Arial"/>
              <a:cs typeface="Arial"/>
            </a:endParaRPr>
          </a:p>
          <a:p>
            <a:pPr>
              <a:lnSpc>
                <a:spcPct val="100000"/>
              </a:lnSpc>
              <a:spcBef>
                <a:spcPts val="25"/>
              </a:spcBef>
            </a:pPr>
            <a:endParaRPr sz="1650">
              <a:latin typeface="Arial"/>
              <a:cs typeface="Arial"/>
            </a:endParaRPr>
          </a:p>
          <a:p>
            <a:pPr marL="411480">
              <a:lnSpc>
                <a:spcPct val="100000"/>
              </a:lnSpc>
            </a:pPr>
            <a:r>
              <a:rPr sz="1600" spc="-5" dirty="0">
                <a:latin typeface="Microsoft Sans Serif"/>
                <a:cs typeface="Microsoft Sans Serif"/>
              </a:rPr>
              <a:t>@Override</a:t>
            </a:r>
            <a:endParaRPr sz="1600">
              <a:latin typeface="Microsoft Sans Serif"/>
              <a:cs typeface="Microsoft Sans Serif"/>
            </a:endParaRPr>
          </a:p>
          <a:p>
            <a:pPr marL="927100" marR="315595" indent="-515620">
              <a:lnSpc>
                <a:spcPct val="100000"/>
              </a:lnSpc>
            </a:pPr>
            <a:r>
              <a:rPr sz="1600" b="1" spc="-5" dirty="0">
                <a:solidFill>
                  <a:srgbClr val="0033CC"/>
                </a:solidFill>
                <a:latin typeface="Arial"/>
                <a:cs typeface="Arial"/>
              </a:rPr>
              <a:t>public</a:t>
            </a:r>
            <a:r>
              <a:rPr sz="1600" b="1" spc="15" dirty="0">
                <a:solidFill>
                  <a:srgbClr val="0033CC"/>
                </a:solidFill>
                <a:latin typeface="Arial"/>
                <a:cs typeface="Arial"/>
              </a:rPr>
              <a:t> </a:t>
            </a:r>
            <a:r>
              <a:rPr sz="1600" b="1" spc="-5" dirty="0">
                <a:solidFill>
                  <a:srgbClr val="0033CC"/>
                </a:solidFill>
                <a:latin typeface="Arial"/>
                <a:cs typeface="Arial"/>
              </a:rPr>
              <a:t>IBinder</a:t>
            </a:r>
            <a:r>
              <a:rPr sz="1600" b="1" spc="15" dirty="0">
                <a:solidFill>
                  <a:srgbClr val="0033CC"/>
                </a:solidFill>
                <a:latin typeface="Arial"/>
                <a:cs typeface="Arial"/>
              </a:rPr>
              <a:t> </a:t>
            </a:r>
            <a:r>
              <a:rPr sz="1600" b="1" spc="-5" dirty="0">
                <a:latin typeface="Arial"/>
                <a:cs typeface="Arial"/>
              </a:rPr>
              <a:t>onBind(</a:t>
            </a:r>
            <a:r>
              <a:rPr sz="1600" b="1" spc="-5" dirty="0">
                <a:solidFill>
                  <a:srgbClr val="FF0066"/>
                </a:solidFill>
                <a:latin typeface="Arial"/>
                <a:cs typeface="Arial"/>
              </a:rPr>
              <a:t>Intent</a:t>
            </a:r>
            <a:r>
              <a:rPr sz="1600" b="1" spc="40" dirty="0">
                <a:solidFill>
                  <a:srgbClr val="FF0066"/>
                </a:solidFill>
                <a:latin typeface="Arial"/>
                <a:cs typeface="Arial"/>
              </a:rPr>
              <a:t> </a:t>
            </a:r>
            <a:r>
              <a:rPr sz="1600" b="1" spc="-5" dirty="0">
                <a:latin typeface="Arial"/>
                <a:cs typeface="Arial"/>
              </a:rPr>
              <a:t>arg0)</a:t>
            </a:r>
            <a:r>
              <a:rPr sz="1600" b="1" spc="-10" dirty="0">
                <a:latin typeface="Arial"/>
                <a:cs typeface="Arial"/>
              </a:rPr>
              <a:t> </a:t>
            </a:r>
            <a:r>
              <a:rPr sz="1600" b="1" spc="-5" dirty="0">
                <a:latin typeface="Arial"/>
                <a:cs typeface="Arial"/>
              </a:rPr>
              <a:t>{ </a:t>
            </a:r>
            <a:r>
              <a:rPr sz="1600" b="1" spc="-430" dirty="0">
                <a:latin typeface="Arial"/>
                <a:cs typeface="Arial"/>
              </a:rPr>
              <a:t> </a:t>
            </a:r>
            <a:r>
              <a:rPr sz="1600" b="1" spc="-5" dirty="0">
                <a:latin typeface="Arial"/>
                <a:cs typeface="Arial"/>
              </a:rPr>
              <a:t>return</a:t>
            </a:r>
            <a:r>
              <a:rPr sz="1600" b="1" spc="15" dirty="0">
                <a:latin typeface="Arial"/>
                <a:cs typeface="Arial"/>
              </a:rPr>
              <a:t> </a:t>
            </a:r>
            <a:r>
              <a:rPr sz="1600" b="1" spc="-5" dirty="0">
                <a:solidFill>
                  <a:srgbClr val="FF0066"/>
                </a:solidFill>
                <a:latin typeface="Arial"/>
                <a:cs typeface="Arial"/>
              </a:rPr>
              <a:t>null</a:t>
            </a:r>
            <a:r>
              <a:rPr sz="1600" b="1" spc="-5" dirty="0">
                <a:latin typeface="Arial"/>
                <a:cs typeface="Arial"/>
              </a:rPr>
              <a:t>;</a:t>
            </a:r>
            <a:endParaRPr sz="1600">
              <a:latin typeface="Arial"/>
              <a:cs typeface="Arial"/>
            </a:endParaRPr>
          </a:p>
          <a:p>
            <a:pPr marL="411480">
              <a:lnSpc>
                <a:spcPct val="100000"/>
              </a:lnSpc>
            </a:pPr>
            <a:r>
              <a:rPr sz="1600" spc="-5" dirty="0">
                <a:latin typeface="Microsoft Sans Serif"/>
                <a:cs typeface="Microsoft Sans Serif"/>
              </a:rPr>
              <a:t>}</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411480">
              <a:lnSpc>
                <a:spcPct val="100000"/>
              </a:lnSpc>
            </a:pPr>
            <a:r>
              <a:rPr sz="1600" spc="-10" dirty="0">
                <a:latin typeface="Microsoft Sans Serif"/>
                <a:cs typeface="Microsoft Sans Serif"/>
              </a:rPr>
              <a:t>@Override</a:t>
            </a:r>
            <a:endParaRPr sz="1600">
              <a:latin typeface="Microsoft Sans Serif"/>
              <a:cs typeface="Microsoft Sans Serif"/>
            </a:endParaRPr>
          </a:p>
          <a:p>
            <a:pPr marL="411480">
              <a:lnSpc>
                <a:spcPct val="100000"/>
              </a:lnSpc>
            </a:pPr>
            <a:r>
              <a:rPr sz="1600" b="1" spc="-5" dirty="0">
                <a:solidFill>
                  <a:srgbClr val="0033CC"/>
                </a:solidFill>
                <a:latin typeface="Arial"/>
                <a:cs typeface="Arial"/>
              </a:rPr>
              <a:t>public</a:t>
            </a:r>
            <a:r>
              <a:rPr sz="1600" b="1" spc="15" dirty="0">
                <a:solidFill>
                  <a:srgbClr val="0033CC"/>
                </a:solidFill>
                <a:latin typeface="Arial"/>
                <a:cs typeface="Arial"/>
              </a:rPr>
              <a:t> </a:t>
            </a:r>
            <a:r>
              <a:rPr sz="1600" b="1" spc="-15" dirty="0">
                <a:solidFill>
                  <a:srgbClr val="0033CC"/>
                </a:solidFill>
                <a:latin typeface="Arial"/>
                <a:cs typeface="Arial"/>
              </a:rPr>
              <a:t>void</a:t>
            </a:r>
            <a:r>
              <a:rPr sz="1600" b="1" spc="30" dirty="0">
                <a:solidFill>
                  <a:srgbClr val="0033CC"/>
                </a:solidFill>
                <a:latin typeface="Arial"/>
                <a:cs typeface="Arial"/>
              </a:rPr>
              <a:t> </a:t>
            </a:r>
            <a:r>
              <a:rPr sz="1600" b="1" spc="-5" dirty="0">
                <a:latin typeface="Arial"/>
                <a:cs typeface="Arial"/>
              </a:rPr>
              <a:t>onCreate()</a:t>
            </a:r>
            <a:r>
              <a:rPr sz="1600" b="1" spc="15" dirty="0">
                <a:latin typeface="Arial"/>
                <a:cs typeface="Arial"/>
              </a:rPr>
              <a:t> </a:t>
            </a:r>
            <a:r>
              <a:rPr sz="1600" b="1" spc="-5" dirty="0">
                <a:latin typeface="Arial"/>
                <a:cs typeface="Arial"/>
              </a:rPr>
              <a:t>{</a:t>
            </a:r>
            <a:endParaRPr sz="1600">
              <a:latin typeface="Arial"/>
              <a:cs typeface="Arial"/>
            </a:endParaRPr>
          </a:p>
          <a:p>
            <a:pPr marL="927100">
              <a:lnSpc>
                <a:spcPct val="100000"/>
              </a:lnSpc>
            </a:pPr>
            <a:r>
              <a:rPr sz="1600" b="1" spc="-10" dirty="0">
                <a:solidFill>
                  <a:srgbClr val="0033CC"/>
                </a:solidFill>
                <a:latin typeface="Arial"/>
                <a:cs typeface="Arial"/>
              </a:rPr>
              <a:t>super</a:t>
            </a:r>
            <a:r>
              <a:rPr sz="1600" b="1" spc="-10" dirty="0">
                <a:latin typeface="Arial"/>
                <a:cs typeface="Arial"/>
              </a:rPr>
              <a:t>.onCreate();</a:t>
            </a:r>
            <a:endParaRPr sz="1600">
              <a:latin typeface="Arial"/>
              <a:cs typeface="Arial"/>
            </a:endParaRPr>
          </a:p>
          <a:p>
            <a:pPr marL="411480">
              <a:lnSpc>
                <a:spcPct val="100000"/>
              </a:lnSpc>
            </a:pPr>
            <a:r>
              <a:rPr sz="1600" spc="-5" dirty="0">
                <a:latin typeface="Microsoft Sans Serif"/>
                <a:cs typeface="Microsoft Sans Serif"/>
              </a:rPr>
              <a:t>}</a:t>
            </a:r>
            <a:endParaRPr sz="1600">
              <a:latin typeface="Microsoft Sans Serif"/>
              <a:cs typeface="Microsoft Sans Serif"/>
            </a:endParaRPr>
          </a:p>
        </p:txBody>
      </p:sp>
      <p:sp>
        <p:nvSpPr>
          <p:cNvPr id="8" name="Slide Number Placeholder 7"/>
          <p:cNvSpPr>
            <a:spLocks noGrp="1"/>
          </p:cNvSpPr>
          <p:nvPr>
            <p:ph type="sldNum" sz="quarter" idx="12"/>
          </p:nvPr>
        </p:nvSpPr>
        <p:spPr/>
        <p:txBody>
          <a:bodyPr/>
          <a:lstStyle/>
          <a:p>
            <a:fld id="{5D1521BE-31EE-4AC9-ADDD-C715BAA25349}" type="slidenum">
              <a:rPr lang="en-US" smtClean="0"/>
              <a:pPr/>
              <a:t>33</a:t>
            </a:fld>
            <a:endParaRPr lang="en-US"/>
          </a:p>
        </p:txBody>
      </p:sp>
    </p:spTree>
    <p:extLst>
      <p:ext uri="{BB962C8B-B14F-4D97-AF65-F5344CB8AC3E}">
        <p14:creationId xmlns="" xmlns:p14="http://schemas.microsoft.com/office/powerpoint/2010/main" val="36536466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12140" y="660019"/>
            <a:ext cx="3890010" cy="330835"/>
          </a:xfrm>
          <a:prstGeom prst="rect">
            <a:avLst/>
          </a:prstGeom>
        </p:spPr>
        <p:txBody>
          <a:bodyPr vert="horz" wrap="square" lIns="0" tIns="13335" rIns="0" bIns="0" rtlCol="0">
            <a:spAutoFit/>
          </a:bodyPr>
          <a:lstStyle/>
          <a:p>
            <a:pPr marL="12700">
              <a:lnSpc>
                <a:spcPct val="100000"/>
              </a:lnSpc>
              <a:spcBef>
                <a:spcPts val="105"/>
              </a:spcBef>
            </a:pPr>
            <a:r>
              <a:rPr sz="2000" dirty="0"/>
              <a:t>Example</a:t>
            </a:r>
            <a:r>
              <a:rPr sz="2000" spc="-30" dirty="0"/>
              <a:t> </a:t>
            </a:r>
            <a:r>
              <a:rPr sz="2000" spc="-5" dirty="0"/>
              <a:t>2.</a:t>
            </a:r>
            <a:r>
              <a:rPr sz="2000" spc="-20" dirty="0"/>
              <a:t> </a:t>
            </a:r>
            <a:r>
              <a:rPr sz="2000" spc="-5" dirty="0"/>
              <a:t>cont’d</a:t>
            </a:r>
            <a:r>
              <a:rPr sz="2000" spc="-30" dirty="0"/>
              <a:t> </a:t>
            </a:r>
            <a:r>
              <a:rPr sz="2000" dirty="0"/>
              <a:t>–</a:t>
            </a:r>
            <a:r>
              <a:rPr sz="2000" spc="-10" dirty="0"/>
              <a:t> </a:t>
            </a:r>
            <a:r>
              <a:rPr sz="2000" dirty="0"/>
              <a:t>The</a:t>
            </a:r>
            <a:r>
              <a:rPr sz="2000" spc="-10" dirty="0"/>
              <a:t> </a:t>
            </a:r>
            <a:r>
              <a:rPr sz="2000" spc="-5" dirty="0"/>
              <a:t>Service</a:t>
            </a:r>
            <a:endParaRPr sz="2000"/>
          </a:p>
        </p:txBody>
      </p:sp>
      <p:sp>
        <p:nvSpPr>
          <p:cNvPr id="5" name="object 5"/>
          <p:cNvSpPr/>
          <p:nvPr/>
        </p:nvSpPr>
        <p:spPr>
          <a:xfrm>
            <a:off x="945497" y="1107540"/>
            <a:ext cx="8209280" cy="5661660"/>
          </a:xfrm>
          <a:custGeom>
            <a:avLst/>
            <a:gdLst/>
            <a:ahLst/>
            <a:cxnLst/>
            <a:rect l="l" t="t" r="r" b="b"/>
            <a:pathLst>
              <a:path w="8209280" h="5661659">
                <a:moveTo>
                  <a:pt x="8208899" y="0"/>
                </a:moveTo>
                <a:lnTo>
                  <a:pt x="0" y="0"/>
                </a:lnTo>
                <a:lnTo>
                  <a:pt x="0" y="5661186"/>
                </a:lnTo>
                <a:lnTo>
                  <a:pt x="8208899" y="5661186"/>
                </a:lnTo>
                <a:lnTo>
                  <a:pt x="8208899" y="0"/>
                </a:lnTo>
                <a:close/>
              </a:path>
            </a:pathLst>
          </a:custGeom>
          <a:solidFill>
            <a:srgbClr val="F1F1F1"/>
          </a:solidFill>
        </p:spPr>
        <p:txBody>
          <a:bodyPr wrap="square" lIns="0" tIns="0" rIns="0" bIns="0" rtlCol="0"/>
          <a:lstStyle/>
          <a:p>
            <a:endParaRPr/>
          </a:p>
        </p:txBody>
      </p:sp>
      <p:sp>
        <p:nvSpPr>
          <p:cNvPr id="6" name="object 6"/>
          <p:cNvSpPr txBox="1">
            <a:spLocks noGrp="1"/>
          </p:cNvSpPr>
          <p:nvPr>
            <p:ph type="body" idx="1"/>
          </p:nvPr>
        </p:nvSpPr>
        <p:spPr>
          <a:xfrm>
            <a:off x="1838043" y="1308789"/>
            <a:ext cx="7511770" cy="5549211"/>
          </a:xfrm>
          <a:prstGeom prst="rect">
            <a:avLst/>
          </a:prstGeom>
        </p:spPr>
        <p:txBody>
          <a:bodyPr vert="horz" wrap="square" lIns="0" tIns="12700" rIns="0" bIns="0" rtlCol="0">
            <a:spAutoFit/>
          </a:bodyPr>
          <a:lstStyle/>
          <a:p>
            <a:pPr marL="0" indent="0" algn="l">
              <a:lnSpc>
                <a:spcPct val="100000"/>
              </a:lnSpc>
              <a:spcBef>
                <a:spcPts val="100"/>
              </a:spcBef>
              <a:buNone/>
            </a:pPr>
            <a:r>
              <a:rPr sz="1400" spc="-5" dirty="0"/>
              <a:t>@Override</a:t>
            </a:r>
          </a:p>
          <a:p>
            <a:pPr marL="12065" marR="2390775" indent="0" algn="l">
              <a:lnSpc>
                <a:spcPct val="100000"/>
              </a:lnSpc>
              <a:buNone/>
            </a:pPr>
            <a:r>
              <a:rPr sz="1400" b="1" spc="-5" dirty="0">
                <a:solidFill>
                  <a:srgbClr val="0033CC"/>
                </a:solidFill>
                <a:latin typeface="Arial"/>
                <a:cs typeface="Arial"/>
              </a:rPr>
              <a:t>public </a:t>
            </a:r>
            <a:r>
              <a:rPr sz="1400" b="1" spc="-15" dirty="0">
                <a:solidFill>
                  <a:srgbClr val="0033CC"/>
                </a:solidFill>
                <a:latin typeface="Arial"/>
                <a:cs typeface="Arial"/>
              </a:rPr>
              <a:t>void </a:t>
            </a:r>
            <a:r>
              <a:rPr sz="1400" b="1" spc="-5" dirty="0">
                <a:latin typeface="Arial"/>
                <a:cs typeface="Arial"/>
              </a:rPr>
              <a:t>onStart(</a:t>
            </a:r>
            <a:r>
              <a:rPr sz="1400" b="1" spc="-5" dirty="0">
                <a:solidFill>
                  <a:srgbClr val="FF0066"/>
                </a:solidFill>
                <a:latin typeface="Arial"/>
                <a:cs typeface="Arial"/>
              </a:rPr>
              <a:t>Intent </a:t>
            </a:r>
            <a:r>
              <a:rPr sz="1400" b="1" dirty="0">
                <a:latin typeface="Arial"/>
                <a:cs typeface="Arial"/>
              </a:rPr>
              <a:t>intent, </a:t>
            </a:r>
            <a:r>
              <a:rPr sz="1400" b="1" dirty="0">
                <a:solidFill>
                  <a:srgbClr val="FF0066"/>
                </a:solidFill>
                <a:latin typeface="Arial"/>
                <a:cs typeface="Arial"/>
              </a:rPr>
              <a:t>int </a:t>
            </a:r>
            <a:r>
              <a:rPr sz="1400" b="1" dirty="0">
                <a:latin typeface="Arial"/>
                <a:cs typeface="Arial"/>
              </a:rPr>
              <a:t>startId) { </a:t>
            </a:r>
            <a:r>
              <a:rPr sz="1400" b="1" spc="5" dirty="0">
                <a:latin typeface="Arial"/>
                <a:cs typeface="Arial"/>
              </a:rPr>
              <a:t> </a:t>
            </a:r>
            <a:r>
              <a:rPr sz="1400" b="1" spc="-5" dirty="0">
                <a:solidFill>
                  <a:srgbClr val="0033CC"/>
                </a:solidFill>
                <a:latin typeface="Arial"/>
                <a:cs typeface="Arial"/>
              </a:rPr>
              <a:t>super</a:t>
            </a:r>
            <a:r>
              <a:rPr sz="1400" b="1" spc="-5" dirty="0">
                <a:latin typeface="Arial"/>
                <a:cs typeface="Arial"/>
              </a:rPr>
              <a:t>.onStart(intent, </a:t>
            </a:r>
            <a:r>
              <a:rPr sz="1400" b="1" dirty="0">
                <a:latin typeface="Arial"/>
                <a:cs typeface="Arial"/>
              </a:rPr>
              <a:t>startId); </a:t>
            </a:r>
            <a:r>
              <a:rPr sz="1400" b="1" spc="5" dirty="0">
                <a:latin typeface="Arial"/>
                <a:cs typeface="Arial"/>
              </a:rPr>
              <a:t> </a:t>
            </a:r>
            <a:r>
              <a:rPr sz="1400" dirty="0"/>
              <a:t>Log.</a:t>
            </a:r>
            <a:r>
              <a:rPr sz="1400" i="1" dirty="0">
                <a:latin typeface="Arial"/>
                <a:cs typeface="Arial"/>
              </a:rPr>
              <a:t>e("&lt;&lt;MyService-onStart&gt;&gt;",</a:t>
            </a:r>
            <a:r>
              <a:rPr sz="1400" i="1" spc="-60" dirty="0">
                <a:latin typeface="Arial"/>
                <a:cs typeface="Arial"/>
              </a:rPr>
              <a:t> </a:t>
            </a:r>
            <a:r>
              <a:rPr sz="1400" i="1" dirty="0">
                <a:latin typeface="Arial"/>
                <a:cs typeface="Arial"/>
              </a:rPr>
              <a:t>"I</a:t>
            </a:r>
            <a:r>
              <a:rPr sz="1400" i="1" spc="-10" dirty="0">
                <a:latin typeface="Arial"/>
                <a:cs typeface="Arial"/>
              </a:rPr>
              <a:t> </a:t>
            </a:r>
            <a:r>
              <a:rPr sz="1400" i="1" dirty="0">
                <a:latin typeface="Arial"/>
                <a:cs typeface="Arial"/>
              </a:rPr>
              <a:t>am</a:t>
            </a:r>
            <a:r>
              <a:rPr sz="1400" i="1" spc="-25" dirty="0">
                <a:latin typeface="Arial"/>
                <a:cs typeface="Arial"/>
              </a:rPr>
              <a:t> </a:t>
            </a:r>
            <a:r>
              <a:rPr sz="1400" i="1" spc="-5" dirty="0">
                <a:latin typeface="Arial"/>
                <a:cs typeface="Arial"/>
              </a:rPr>
              <a:t>alive!");</a:t>
            </a:r>
          </a:p>
          <a:p>
            <a:pPr marL="45720" indent="0" algn="l">
              <a:lnSpc>
                <a:spcPct val="100000"/>
              </a:lnSpc>
              <a:buNone/>
            </a:pPr>
            <a:r>
              <a:rPr sz="1400" dirty="0">
                <a:solidFill>
                  <a:srgbClr val="086700"/>
                </a:solidFill>
              </a:rPr>
              <a:t>// </a:t>
            </a:r>
            <a:r>
              <a:rPr sz="1400" spc="-10" dirty="0">
                <a:solidFill>
                  <a:srgbClr val="086700"/>
                </a:solidFill>
              </a:rPr>
              <a:t>we</a:t>
            </a:r>
            <a:r>
              <a:rPr sz="1400" spc="35" dirty="0">
                <a:solidFill>
                  <a:srgbClr val="086700"/>
                </a:solidFill>
              </a:rPr>
              <a:t> </a:t>
            </a:r>
            <a:r>
              <a:rPr sz="1400" spc="-5" dirty="0">
                <a:solidFill>
                  <a:srgbClr val="086700"/>
                </a:solidFill>
              </a:rPr>
              <a:t>place</a:t>
            </a:r>
            <a:r>
              <a:rPr sz="1400" dirty="0">
                <a:solidFill>
                  <a:srgbClr val="086700"/>
                </a:solidFill>
              </a:rPr>
              <a:t> the </a:t>
            </a:r>
            <a:r>
              <a:rPr sz="1400" spc="-5" dirty="0">
                <a:solidFill>
                  <a:srgbClr val="086700"/>
                </a:solidFill>
              </a:rPr>
              <a:t>slow</a:t>
            </a:r>
            <a:r>
              <a:rPr sz="1400" spc="15" dirty="0">
                <a:solidFill>
                  <a:srgbClr val="086700"/>
                </a:solidFill>
              </a:rPr>
              <a:t> </a:t>
            </a:r>
            <a:r>
              <a:rPr sz="1400" spc="-5" dirty="0">
                <a:solidFill>
                  <a:srgbClr val="086700"/>
                </a:solidFill>
              </a:rPr>
              <a:t>work</a:t>
            </a:r>
            <a:r>
              <a:rPr sz="1400" spc="25" dirty="0">
                <a:solidFill>
                  <a:srgbClr val="086700"/>
                </a:solidFill>
              </a:rPr>
              <a:t> </a:t>
            </a:r>
            <a:r>
              <a:rPr sz="1400" dirty="0">
                <a:solidFill>
                  <a:srgbClr val="086700"/>
                </a:solidFill>
              </a:rPr>
              <a:t>of the</a:t>
            </a:r>
            <a:r>
              <a:rPr sz="1400" spc="10" dirty="0">
                <a:solidFill>
                  <a:srgbClr val="086700"/>
                </a:solidFill>
              </a:rPr>
              <a:t> </a:t>
            </a:r>
            <a:r>
              <a:rPr sz="1400" spc="-5" dirty="0">
                <a:solidFill>
                  <a:srgbClr val="086700"/>
                </a:solidFill>
              </a:rPr>
              <a:t>service</a:t>
            </a:r>
            <a:r>
              <a:rPr sz="1400" spc="10" dirty="0">
                <a:solidFill>
                  <a:srgbClr val="086700"/>
                </a:solidFill>
              </a:rPr>
              <a:t> </a:t>
            </a:r>
            <a:r>
              <a:rPr sz="1400" spc="-5" dirty="0">
                <a:solidFill>
                  <a:srgbClr val="086700"/>
                </a:solidFill>
              </a:rPr>
              <a:t>in</a:t>
            </a:r>
            <a:r>
              <a:rPr sz="1400" spc="15" dirty="0">
                <a:solidFill>
                  <a:srgbClr val="086700"/>
                </a:solidFill>
              </a:rPr>
              <a:t> </a:t>
            </a:r>
            <a:r>
              <a:rPr sz="1400" spc="-5" dirty="0">
                <a:solidFill>
                  <a:srgbClr val="086700"/>
                </a:solidFill>
              </a:rPr>
              <a:t>its</a:t>
            </a:r>
            <a:r>
              <a:rPr sz="1400" spc="10" dirty="0">
                <a:solidFill>
                  <a:srgbClr val="086700"/>
                </a:solidFill>
              </a:rPr>
              <a:t> </a:t>
            </a:r>
            <a:r>
              <a:rPr sz="1400" spc="-10" dirty="0">
                <a:solidFill>
                  <a:srgbClr val="086700"/>
                </a:solidFill>
              </a:rPr>
              <a:t>own</a:t>
            </a:r>
            <a:r>
              <a:rPr sz="1400" spc="20" dirty="0">
                <a:solidFill>
                  <a:srgbClr val="086700"/>
                </a:solidFill>
              </a:rPr>
              <a:t> </a:t>
            </a:r>
            <a:r>
              <a:rPr sz="1400" dirty="0">
                <a:solidFill>
                  <a:srgbClr val="086700"/>
                </a:solidFill>
              </a:rPr>
              <a:t>thread</a:t>
            </a:r>
          </a:p>
          <a:p>
            <a:pPr marL="45720" indent="0" algn="l">
              <a:lnSpc>
                <a:spcPct val="100000"/>
              </a:lnSpc>
              <a:buNone/>
            </a:pPr>
            <a:r>
              <a:rPr sz="1400" dirty="0">
                <a:solidFill>
                  <a:srgbClr val="086700"/>
                </a:solidFill>
              </a:rPr>
              <a:t>//</a:t>
            </a:r>
            <a:r>
              <a:rPr sz="1400" spc="-5" dirty="0">
                <a:solidFill>
                  <a:srgbClr val="086700"/>
                </a:solidFill>
              </a:rPr>
              <a:t> so</a:t>
            </a:r>
            <a:r>
              <a:rPr sz="1400" spc="10" dirty="0">
                <a:solidFill>
                  <a:srgbClr val="086700"/>
                </a:solidFill>
              </a:rPr>
              <a:t> </a:t>
            </a:r>
            <a:r>
              <a:rPr sz="1400" dirty="0">
                <a:solidFill>
                  <a:srgbClr val="086700"/>
                </a:solidFill>
              </a:rPr>
              <a:t>the </a:t>
            </a:r>
            <a:r>
              <a:rPr sz="1400" spc="-5" dirty="0">
                <a:solidFill>
                  <a:srgbClr val="086700"/>
                </a:solidFill>
              </a:rPr>
              <a:t>caller</a:t>
            </a:r>
            <a:r>
              <a:rPr sz="1400" dirty="0">
                <a:solidFill>
                  <a:srgbClr val="086700"/>
                </a:solidFill>
              </a:rPr>
              <a:t> </a:t>
            </a:r>
            <a:r>
              <a:rPr sz="1400" spc="-5" dirty="0">
                <a:solidFill>
                  <a:srgbClr val="086700"/>
                </a:solidFill>
              </a:rPr>
              <a:t>is</a:t>
            </a:r>
            <a:r>
              <a:rPr sz="1400" spc="10" dirty="0">
                <a:solidFill>
                  <a:srgbClr val="086700"/>
                </a:solidFill>
              </a:rPr>
              <a:t> </a:t>
            </a:r>
            <a:r>
              <a:rPr sz="1400" spc="-5" dirty="0">
                <a:solidFill>
                  <a:srgbClr val="086700"/>
                </a:solidFill>
              </a:rPr>
              <a:t>not</a:t>
            </a:r>
            <a:r>
              <a:rPr sz="1400" spc="10" dirty="0">
                <a:solidFill>
                  <a:srgbClr val="086700"/>
                </a:solidFill>
              </a:rPr>
              <a:t> </a:t>
            </a:r>
            <a:r>
              <a:rPr sz="1400" spc="-5" dirty="0">
                <a:solidFill>
                  <a:srgbClr val="086700"/>
                </a:solidFill>
              </a:rPr>
              <a:t>hung</a:t>
            </a:r>
            <a:r>
              <a:rPr sz="1400" dirty="0">
                <a:solidFill>
                  <a:srgbClr val="086700"/>
                </a:solidFill>
              </a:rPr>
              <a:t> </a:t>
            </a:r>
            <a:r>
              <a:rPr sz="1400" spc="-5" dirty="0">
                <a:solidFill>
                  <a:srgbClr val="086700"/>
                </a:solidFill>
              </a:rPr>
              <a:t>up</a:t>
            </a:r>
            <a:r>
              <a:rPr sz="1400" spc="10" dirty="0">
                <a:solidFill>
                  <a:srgbClr val="086700"/>
                </a:solidFill>
              </a:rPr>
              <a:t> </a:t>
            </a:r>
            <a:r>
              <a:rPr sz="1400" spc="-5" dirty="0">
                <a:solidFill>
                  <a:srgbClr val="086700"/>
                </a:solidFill>
              </a:rPr>
              <a:t>waiting</a:t>
            </a:r>
            <a:r>
              <a:rPr sz="1400" spc="15" dirty="0">
                <a:solidFill>
                  <a:srgbClr val="086700"/>
                </a:solidFill>
              </a:rPr>
              <a:t> </a:t>
            </a:r>
            <a:r>
              <a:rPr sz="1400" dirty="0">
                <a:solidFill>
                  <a:srgbClr val="086700"/>
                </a:solidFill>
              </a:rPr>
              <a:t>for </a:t>
            </a:r>
            <a:r>
              <a:rPr sz="1400" spc="-5" dirty="0">
                <a:solidFill>
                  <a:srgbClr val="086700"/>
                </a:solidFill>
              </a:rPr>
              <a:t>us</a:t>
            </a:r>
          </a:p>
          <a:p>
            <a:pPr marL="271145" marR="1404620" indent="0" algn="l">
              <a:lnSpc>
                <a:spcPct val="100000"/>
              </a:lnSpc>
              <a:buNone/>
            </a:pPr>
            <a:r>
              <a:rPr sz="1400" spc="-5" dirty="0">
                <a:solidFill>
                  <a:srgbClr val="FF0066"/>
                </a:solidFill>
              </a:rPr>
              <a:t>Thread</a:t>
            </a:r>
            <a:r>
              <a:rPr sz="1400" spc="15" dirty="0">
                <a:solidFill>
                  <a:srgbClr val="FF0066"/>
                </a:solidFill>
              </a:rPr>
              <a:t> </a:t>
            </a:r>
            <a:r>
              <a:rPr sz="1400" spc="-5" dirty="0"/>
              <a:t>triggerService=</a:t>
            </a:r>
            <a:r>
              <a:rPr sz="1400" dirty="0"/>
              <a:t> </a:t>
            </a:r>
            <a:r>
              <a:rPr sz="1400" b="1" spc="-5" dirty="0">
                <a:solidFill>
                  <a:srgbClr val="0033CC"/>
                </a:solidFill>
                <a:latin typeface="Arial"/>
                <a:cs typeface="Arial"/>
              </a:rPr>
              <a:t>new</a:t>
            </a:r>
            <a:r>
              <a:rPr sz="1400" b="1" dirty="0">
                <a:solidFill>
                  <a:srgbClr val="0033CC"/>
                </a:solidFill>
                <a:latin typeface="Arial"/>
                <a:cs typeface="Arial"/>
              </a:rPr>
              <a:t> </a:t>
            </a:r>
            <a:r>
              <a:rPr sz="1400" b="1" spc="-10" dirty="0">
                <a:latin typeface="Arial"/>
                <a:cs typeface="Arial"/>
              </a:rPr>
              <a:t>Thread</a:t>
            </a:r>
            <a:r>
              <a:rPr sz="1400" b="1" spc="10" dirty="0">
                <a:latin typeface="Arial"/>
                <a:cs typeface="Arial"/>
              </a:rPr>
              <a:t> </a:t>
            </a:r>
            <a:r>
              <a:rPr sz="1400" b="1" dirty="0">
                <a:latin typeface="Arial"/>
                <a:cs typeface="Arial"/>
              </a:rPr>
              <a:t>(</a:t>
            </a:r>
            <a:r>
              <a:rPr sz="1400" b="1" dirty="0">
                <a:solidFill>
                  <a:srgbClr val="0033CC"/>
                </a:solidFill>
                <a:latin typeface="Arial"/>
                <a:cs typeface="Arial"/>
              </a:rPr>
              <a:t>new </a:t>
            </a:r>
            <a:r>
              <a:rPr sz="1400" b="1" spc="-5" dirty="0">
                <a:latin typeface="Arial"/>
                <a:cs typeface="Arial"/>
              </a:rPr>
              <a:t>Runnable()</a:t>
            </a:r>
            <a:r>
              <a:rPr sz="1400" b="1" spc="-10" dirty="0">
                <a:latin typeface="Arial"/>
                <a:cs typeface="Arial"/>
              </a:rPr>
              <a:t> </a:t>
            </a:r>
            <a:r>
              <a:rPr sz="1400" b="1" spc="-5" dirty="0">
                <a:latin typeface="Arial"/>
                <a:cs typeface="Arial"/>
              </a:rPr>
              <a:t>{ </a:t>
            </a:r>
            <a:r>
              <a:rPr sz="1400" b="1" dirty="0">
                <a:latin typeface="Arial"/>
                <a:cs typeface="Arial"/>
              </a:rPr>
              <a:t> </a:t>
            </a:r>
            <a:r>
              <a:rPr sz="1400" b="1" spc="-5" dirty="0">
                <a:solidFill>
                  <a:srgbClr val="FF0066"/>
                </a:solidFill>
                <a:latin typeface="Arial"/>
                <a:cs typeface="Arial"/>
              </a:rPr>
              <a:t>long </a:t>
            </a:r>
            <a:r>
              <a:rPr sz="1400" b="1" spc="-5" dirty="0">
                <a:latin typeface="Arial"/>
                <a:cs typeface="Arial"/>
              </a:rPr>
              <a:t>startingTime= System.</a:t>
            </a:r>
            <a:r>
              <a:rPr sz="1400" b="1" i="1" spc="-5" dirty="0">
                <a:latin typeface="Arial"/>
                <a:cs typeface="Arial"/>
              </a:rPr>
              <a:t>currentTimeMillis(); </a:t>
            </a:r>
            <a:r>
              <a:rPr sz="1400" b="1" i="1" spc="-405" dirty="0">
                <a:latin typeface="Arial"/>
                <a:cs typeface="Arial"/>
              </a:rPr>
              <a:t> </a:t>
            </a:r>
            <a:r>
              <a:rPr sz="1400" b="1" spc="-5" dirty="0">
                <a:solidFill>
                  <a:srgbClr val="FF0066"/>
                </a:solidFill>
                <a:latin typeface="Arial"/>
                <a:cs typeface="Arial"/>
              </a:rPr>
              <a:t>long</a:t>
            </a:r>
            <a:r>
              <a:rPr sz="1400" b="1" spc="-20" dirty="0">
                <a:solidFill>
                  <a:srgbClr val="FF0066"/>
                </a:solidFill>
                <a:latin typeface="Arial"/>
                <a:cs typeface="Arial"/>
              </a:rPr>
              <a:t> </a:t>
            </a:r>
            <a:r>
              <a:rPr sz="1400" b="1" dirty="0">
                <a:latin typeface="Arial"/>
                <a:cs typeface="Arial"/>
              </a:rPr>
              <a:t>tics=</a:t>
            </a:r>
            <a:r>
              <a:rPr sz="1400" b="1" spc="-25" dirty="0">
                <a:latin typeface="Arial"/>
                <a:cs typeface="Arial"/>
              </a:rPr>
              <a:t> </a:t>
            </a:r>
            <a:r>
              <a:rPr sz="1400" b="1" dirty="0">
                <a:latin typeface="Arial"/>
                <a:cs typeface="Arial"/>
              </a:rPr>
              <a:t>0;</a:t>
            </a:r>
          </a:p>
          <a:p>
            <a:pPr marL="698500" indent="0" algn="l">
              <a:lnSpc>
                <a:spcPct val="100000"/>
              </a:lnSpc>
              <a:spcBef>
                <a:spcPts val="5"/>
              </a:spcBef>
              <a:buNone/>
            </a:pPr>
            <a:r>
              <a:rPr sz="1400" b="1" spc="-5" dirty="0">
                <a:solidFill>
                  <a:srgbClr val="0033CC"/>
                </a:solidFill>
                <a:latin typeface="Arial"/>
                <a:cs typeface="Arial"/>
              </a:rPr>
              <a:t>public</a:t>
            </a:r>
            <a:r>
              <a:rPr sz="1400" b="1" spc="-35" dirty="0">
                <a:solidFill>
                  <a:srgbClr val="0033CC"/>
                </a:solidFill>
                <a:latin typeface="Arial"/>
                <a:cs typeface="Arial"/>
              </a:rPr>
              <a:t> </a:t>
            </a:r>
            <a:r>
              <a:rPr sz="1400" b="1" spc="-10" dirty="0">
                <a:solidFill>
                  <a:srgbClr val="0033CC"/>
                </a:solidFill>
                <a:latin typeface="Arial"/>
                <a:cs typeface="Arial"/>
              </a:rPr>
              <a:t>void</a:t>
            </a:r>
            <a:r>
              <a:rPr sz="1400" b="1" spc="10" dirty="0">
                <a:solidFill>
                  <a:srgbClr val="0033CC"/>
                </a:solidFill>
                <a:latin typeface="Arial"/>
                <a:cs typeface="Arial"/>
              </a:rPr>
              <a:t> </a:t>
            </a:r>
            <a:r>
              <a:rPr sz="1400" b="1" spc="-5" dirty="0">
                <a:latin typeface="Arial"/>
                <a:cs typeface="Arial"/>
              </a:rPr>
              <a:t>run()</a:t>
            </a:r>
            <a:r>
              <a:rPr sz="1400" b="1" spc="-30" dirty="0">
                <a:latin typeface="Arial"/>
                <a:cs typeface="Arial"/>
              </a:rPr>
              <a:t> </a:t>
            </a:r>
            <a:r>
              <a:rPr sz="1400" b="1" spc="-5" dirty="0">
                <a:latin typeface="Arial"/>
                <a:cs typeface="Arial"/>
              </a:rPr>
              <a:t>{</a:t>
            </a:r>
          </a:p>
          <a:p>
            <a:pPr marL="1242060" marR="5080" indent="0" algn="l">
              <a:lnSpc>
                <a:spcPct val="100000"/>
              </a:lnSpc>
              <a:buNone/>
            </a:pPr>
            <a:r>
              <a:rPr sz="1400" b="1" spc="-5" dirty="0">
                <a:solidFill>
                  <a:srgbClr val="0033CC"/>
                </a:solidFill>
                <a:latin typeface="Arial"/>
                <a:cs typeface="Arial"/>
              </a:rPr>
              <a:t>for </a:t>
            </a:r>
            <a:r>
              <a:rPr sz="1400" b="1" dirty="0">
                <a:latin typeface="Arial"/>
                <a:cs typeface="Arial"/>
              </a:rPr>
              <a:t>(</a:t>
            </a:r>
            <a:r>
              <a:rPr sz="1400" b="1" dirty="0">
                <a:solidFill>
                  <a:srgbClr val="FF0066"/>
                </a:solidFill>
                <a:latin typeface="Arial"/>
                <a:cs typeface="Arial"/>
              </a:rPr>
              <a:t>int </a:t>
            </a:r>
            <a:r>
              <a:rPr sz="1400" b="1" dirty="0">
                <a:latin typeface="Arial"/>
                <a:cs typeface="Arial"/>
              </a:rPr>
              <a:t>i=0; (i&lt; </a:t>
            </a:r>
            <a:r>
              <a:rPr sz="1400" b="1" spc="-5" dirty="0">
                <a:latin typeface="Arial"/>
                <a:cs typeface="Arial"/>
              </a:rPr>
              <a:t>120) &amp; isRunning; </a:t>
            </a:r>
            <a:r>
              <a:rPr sz="1400" b="1" dirty="0">
                <a:latin typeface="Arial"/>
                <a:cs typeface="Arial"/>
              </a:rPr>
              <a:t>i++) </a:t>
            </a:r>
            <a:r>
              <a:rPr sz="1400" b="1" spc="-5" dirty="0">
                <a:latin typeface="Arial"/>
                <a:cs typeface="Arial"/>
              </a:rPr>
              <a:t>{ </a:t>
            </a:r>
            <a:r>
              <a:rPr sz="1400" b="1" spc="-5" dirty="0">
                <a:solidFill>
                  <a:srgbClr val="086700"/>
                </a:solidFill>
                <a:latin typeface="Arial"/>
                <a:cs typeface="Arial"/>
              </a:rPr>
              <a:t>//at most 10 minutes </a:t>
            </a:r>
            <a:r>
              <a:rPr sz="1400" b="1" spc="-405" dirty="0">
                <a:solidFill>
                  <a:srgbClr val="086700"/>
                </a:solidFill>
                <a:latin typeface="Arial"/>
                <a:cs typeface="Arial"/>
              </a:rPr>
              <a:t> </a:t>
            </a:r>
            <a:r>
              <a:rPr sz="1400" b="1" dirty="0">
                <a:solidFill>
                  <a:srgbClr val="0033CC"/>
                </a:solidFill>
                <a:latin typeface="Arial"/>
                <a:cs typeface="Arial"/>
              </a:rPr>
              <a:t>try</a:t>
            </a:r>
            <a:r>
              <a:rPr sz="1400" b="1" spc="-10" dirty="0">
                <a:solidFill>
                  <a:srgbClr val="0033CC"/>
                </a:solidFill>
                <a:latin typeface="Arial"/>
                <a:cs typeface="Arial"/>
              </a:rPr>
              <a:t> </a:t>
            </a:r>
            <a:r>
              <a:rPr sz="1400" b="1" spc="-5" dirty="0">
                <a:latin typeface="Arial"/>
                <a:cs typeface="Arial"/>
              </a:rPr>
              <a:t>{</a:t>
            </a:r>
          </a:p>
          <a:p>
            <a:pPr marL="1612900" indent="0" algn="l">
              <a:lnSpc>
                <a:spcPct val="100000"/>
              </a:lnSpc>
              <a:buNone/>
            </a:pPr>
            <a:r>
              <a:rPr sz="1400" dirty="0">
                <a:solidFill>
                  <a:srgbClr val="086700"/>
                </a:solidFill>
              </a:rPr>
              <a:t>//fake</a:t>
            </a:r>
            <a:r>
              <a:rPr sz="1400" spc="-15" dirty="0">
                <a:solidFill>
                  <a:srgbClr val="086700"/>
                </a:solidFill>
              </a:rPr>
              <a:t> </a:t>
            </a:r>
            <a:r>
              <a:rPr sz="1400" dirty="0">
                <a:solidFill>
                  <a:srgbClr val="086700"/>
                </a:solidFill>
              </a:rPr>
              <a:t>that</a:t>
            </a:r>
            <a:r>
              <a:rPr sz="1400" spc="-20" dirty="0">
                <a:solidFill>
                  <a:srgbClr val="086700"/>
                </a:solidFill>
              </a:rPr>
              <a:t> </a:t>
            </a:r>
            <a:r>
              <a:rPr sz="1400" spc="-10" dirty="0">
                <a:solidFill>
                  <a:srgbClr val="086700"/>
                </a:solidFill>
              </a:rPr>
              <a:t>you</a:t>
            </a:r>
            <a:r>
              <a:rPr sz="1400" spc="35" dirty="0">
                <a:solidFill>
                  <a:srgbClr val="086700"/>
                </a:solidFill>
              </a:rPr>
              <a:t> </a:t>
            </a:r>
            <a:r>
              <a:rPr sz="1400" spc="-5" dirty="0">
                <a:solidFill>
                  <a:srgbClr val="086700"/>
                </a:solidFill>
              </a:rPr>
              <a:t>are</a:t>
            </a:r>
            <a:r>
              <a:rPr sz="1400" dirty="0">
                <a:solidFill>
                  <a:srgbClr val="086700"/>
                </a:solidFill>
              </a:rPr>
              <a:t> </a:t>
            </a:r>
            <a:r>
              <a:rPr sz="1400" spc="-10" dirty="0">
                <a:solidFill>
                  <a:srgbClr val="086700"/>
                </a:solidFill>
              </a:rPr>
              <a:t>very</a:t>
            </a:r>
            <a:r>
              <a:rPr sz="1400" spc="25" dirty="0">
                <a:solidFill>
                  <a:srgbClr val="086700"/>
                </a:solidFill>
              </a:rPr>
              <a:t> </a:t>
            </a:r>
            <a:r>
              <a:rPr sz="1400" spc="-5" dirty="0">
                <a:solidFill>
                  <a:srgbClr val="086700"/>
                </a:solidFill>
              </a:rPr>
              <a:t>busy</a:t>
            </a:r>
            <a:r>
              <a:rPr sz="1400" dirty="0">
                <a:solidFill>
                  <a:srgbClr val="086700"/>
                </a:solidFill>
              </a:rPr>
              <a:t> here</a:t>
            </a:r>
          </a:p>
          <a:p>
            <a:pPr marL="1612900" indent="0" algn="l">
              <a:lnSpc>
                <a:spcPct val="100000"/>
              </a:lnSpc>
              <a:buNone/>
            </a:pPr>
            <a:r>
              <a:rPr sz="1400" spc="-5" dirty="0"/>
              <a:t>tics=</a:t>
            </a:r>
            <a:r>
              <a:rPr sz="1400" spc="10" dirty="0"/>
              <a:t> </a:t>
            </a:r>
            <a:r>
              <a:rPr sz="1400" spc="-5" dirty="0"/>
              <a:t>System.</a:t>
            </a:r>
            <a:r>
              <a:rPr sz="1400" i="1" spc="-5" dirty="0">
                <a:latin typeface="Arial"/>
                <a:cs typeface="Arial"/>
              </a:rPr>
              <a:t>currentTimeMillis()</a:t>
            </a:r>
            <a:r>
              <a:rPr sz="1400" i="1" spc="-30" dirty="0">
                <a:latin typeface="Arial"/>
                <a:cs typeface="Arial"/>
              </a:rPr>
              <a:t> </a:t>
            </a:r>
            <a:r>
              <a:rPr sz="1400" i="1" dirty="0">
                <a:latin typeface="Arial"/>
                <a:cs typeface="Arial"/>
              </a:rPr>
              <a:t>-</a:t>
            </a:r>
            <a:r>
              <a:rPr sz="1400" i="1" dirty="0" err="1">
                <a:latin typeface="Arial"/>
                <a:cs typeface="Arial"/>
              </a:rPr>
              <a:t>startingTime</a:t>
            </a:r>
            <a:r>
              <a:rPr sz="1400" i="1" dirty="0" smtClean="0">
                <a:latin typeface="Arial"/>
                <a:cs typeface="Arial"/>
              </a:rPr>
              <a:t>;</a:t>
            </a:r>
            <a:endParaRPr lang="en-US" sz="1400" i="1" dirty="0" smtClean="0">
              <a:latin typeface="Arial"/>
              <a:cs typeface="Arial"/>
            </a:endParaRPr>
          </a:p>
          <a:p>
            <a:pPr marL="436245" marR="5080" indent="0" algn="l">
              <a:lnSpc>
                <a:spcPct val="100000"/>
              </a:lnSpc>
              <a:spcBef>
                <a:spcPts val="100"/>
              </a:spcBef>
              <a:buNone/>
            </a:pPr>
            <a:r>
              <a:rPr lang="en-US" sz="1400" dirty="0">
                <a:solidFill>
                  <a:srgbClr val="FF0066"/>
                </a:solidFill>
                <a:latin typeface="Microsoft Sans Serif"/>
                <a:cs typeface="Microsoft Sans Serif"/>
              </a:rPr>
              <a:t>Intent</a:t>
            </a:r>
            <a:r>
              <a:rPr lang="en-US" sz="1400" spc="20" dirty="0">
                <a:solidFill>
                  <a:srgbClr val="FF0066"/>
                </a:solidFill>
                <a:latin typeface="Microsoft Sans Serif"/>
                <a:cs typeface="Microsoft Sans Serif"/>
              </a:rPr>
              <a:t> </a:t>
            </a:r>
            <a:r>
              <a:rPr lang="en-US" sz="1400" spc="-5" dirty="0" err="1">
                <a:latin typeface="Microsoft Sans Serif"/>
                <a:cs typeface="Microsoft Sans Serif"/>
              </a:rPr>
              <a:t>myFilteredResponse</a:t>
            </a:r>
            <a:r>
              <a:rPr lang="en-US" sz="1400" spc="-5" dirty="0">
                <a:latin typeface="Microsoft Sans Serif"/>
                <a:cs typeface="Microsoft Sans Serif"/>
              </a:rPr>
              <a:t>=</a:t>
            </a:r>
            <a:r>
              <a:rPr lang="en-US" sz="1400" spc="30" dirty="0">
                <a:latin typeface="Microsoft Sans Serif"/>
                <a:cs typeface="Microsoft Sans Serif"/>
              </a:rPr>
              <a:t> </a:t>
            </a:r>
            <a:r>
              <a:rPr lang="en-US" sz="1400" b="1" spc="-5" dirty="0">
                <a:latin typeface="Arial"/>
                <a:cs typeface="Arial"/>
              </a:rPr>
              <a:t>new</a:t>
            </a:r>
            <a:r>
              <a:rPr lang="en-US" sz="1400" b="1" spc="20" dirty="0">
                <a:latin typeface="Arial"/>
                <a:cs typeface="Arial"/>
              </a:rPr>
              <a:t> </a:t>
            </a:r>
            <a:r>
              <a:rPr lang="en-US" sz="1400" b="1" spc="-5" dirty="0">
                <a:latin typeface="Arial"/>
                <a:cs typeface="Arial"/>
              </a:rPr>
              <a:t>Intent("cs495.action.DEMO2"); </a:t>
            </a:r>
            <a:r>
              <a:rPr lang="en-US" sz="1400" b="1" spc="-405" dirty="0">
                <a:latin typeface="Arial"/>
                <a:cs typeface="Arial"/>
              </a:rPr>
              <a:t> </a:t>
            </a:r>
            <a:endParaRPr lang="en-US" sz="1400" b="1" spc="-405" dirty="0" smtClean="0">
              <a:latin typeface="Arial"/>
              <a:cs typeface="Arial"/>
            </a:endParaRPr>
          </a:p>
          <a:p>
            <a:pPr marL="436245" marR="5080" indent="0" algn="l">
              <a:lnSpc>
                <a:spcPct val="100000"/>
              </a:lnSpc>
              <a:spcBef>
                <a:spcPts val="100"/>
              </a:spcBef>
              <a:buNone/>
            </a:pPr>
            <a:r>
              <a:rPr lang="en-US" sz="1400" spc="-5" dirty="0" smtClean="0">
                <a:solidFill>
                  <a:srgbClr val="FF0066"/>
                </a:solidFill>
                <a:latin typeface="Microsoft Sans Serif"/>
                <a:cs typeface="Microsoft Sans Serif"/>
              </a:rPr>
              <a:t>String</a:t>
            </a:r>
            <a:r>
              <a:rPr lang="en-US" sz="1400" dirty="0" smtClean="0">
                <a:solidFill>
                  <a:srgbClr val="FF0066"/>
                </a:solidFill>
                <a:latin typeface="Microsoft Sans Serif"/>
                <a:cs typeface="Microsoft Sans Serif"/>
              </a:rPr>
              <a:t> </a:t>
            </a:r>
            <a:r>
              <a:rPr lang="en-US" sz="1400" dirty="0" err="1">
                <a:latin typeface="Microsoft Sans Serif"/>
                <a:cs typeface="Microsoft Sans Serif"/>
              </a:rPr>
              <a:t>msg</a:t>
            </a:r>
            <a:r>
              <a:rPr lang="en-US" sz="1400" dirty="0">
                <a:latin typeface="Microsoft Sans Serif"/>
                <a:cs typeface="Microsoft Sans Serif"/>
              </a:rPr>
              <a:t>=</a:t>
            </a:r>
            <a:r>
              <a:rPr lang="en-US" sz="1400" spc="10" dirty="0">
                <a:latin typeface="Microsoft Sans Serif"/>
                <a:cs typeface="Microsoft Sans Serif"/>
              </a:rPr>
              <a:t> </a:t>
            </a:r>
            <a:r>
              <a:rPr lang="en-US" sz="1400" spc="-5" dirty="0" err="1">
                <a:latin typeface="Microsoft Sans Serif"/>
                <a:cs typeface="Microsoft Sans Serif"/>
              </a:rPr>
              <a:t>i</a:t>
            </a:r>
            <a:r>
              <a:rPr lang="en-US" sz="1400" spc="-5" dirty="0">
                <a:latin typeface="Microsoft Sans Serif"/>
                <a:cs typeface="Microsoft Sans Serif"/>
              </a:rPr>
              <a:t>+</a:t>
            </a:r>
            <a:r>
              <a:rPr lang="en-US" sz="1400" spc="15" dirty="0">
                <a:latin typeface="Microsoft Sans Serif"/>
                <a:cs typeface="Microsoft Sans Serif"/>
              </a:rPr>
              <a:t> </a:t>
            </a:r>
            <a:r>
              <a:rPr lang="en-US" sz="1400" dirty="0">
                <a:latin typeface="Microsoft Sans Serif"/>
                <a:cs typeface="Microsoft Sans Serif"/>
              </a:rPr>
              <a:t>"</a:t>
            </a:r>
            <a:r>
              <a:rPr lang="en-US" sz="1400" spc="15" dirty="0">
                <a:latin typeface="Microsoft Sans Serif"/>
                <a:cs typeface="Microsoft Sans Serif"/>
              </a:rPr>
              <a:t> </a:t>
            </a:r>
            <a:r>
              <a:rPr lang="en-US" sz="1400" spc="-5" dirty="0">
                <a:latin typeface="Microsoft Sans Serif"/>
                <a:cs typeface="Microsoft Sans Serif"/>
              </a:rPr>
              <a:t>value:</a:t>
            </a:r>
            <a:r>
              <a:rPr lang="en-US" sz="1400" spc="20" dirty="0">
                <a:latin typeface="Microsoft Sans Serif"/>
                <a:cs typeface="Microsoft Sans Serif"/>
              </a:rPr>
              <a:t> </a:t>
            </a:r>
            <a:r>
              <a:rPr lang="en-US" sz="1400" dirty="0">
                <a:latin typeface="Microsoft Sans Serif"/>
                <a:cs typeface="Microsoft Sans Serif"/>
              </a:rPr>
              <a:t>"+</a:t>
            </a:r>
            <a:r>
              <a:rPr lang="en-US" sz="1400" spc="15" dirty="0">
                <a:latin typeface="Microsoft Sans Serif"/>
                <a:cs typeface="Microsoft Sans Serif"/>
              </a:rPr>
              <a:t> </a:t>
            </a:r>
            <a:r>
              <a:rPr lang="en-US" sz="1400" spc="-5" dirty="0">
                <a:latin typeface="Microsoft Sans Serif"/>
                <a:cs typeface="Microsoft Sans Serif"/>
              </a:rPr>
              <a:t>tics; </a:t>
            </a:r>
            <a:r>
              <a:rPr lang="en-US" sz="1400" dirty="0">
                <a:latin typeface="Microsoft Sans Serif"/>
                <a:cs typeface="Microsoft Sans Serif"/>
              </a:rPr>
              <a:t> </a:t>
            </a:r>
            <a:endParaRPr lang="en-US" sz="1400" dirty="0" smtClean="0">
              <a:latin typeface="Microsoft Sans Serif"/>
              <a:cs typeface="Microsoft Sans Serif"/>
            </a:endParaRPr>
          </a:p>
          <a:p>
            <a:pPr marL="436245" marR="5080" indent="0" algn="l">
              <a:lnSpc>
                <a:spcPct val="100000"/>
              </a:lnSpc>
              <a:spcBef>
                <a:spcPts val="100"/>
              </a:spcBef>
              <a:buNone/>
            </a:pPr>
            <a:r>
              <a:rPr lang="en-US" sz="1400" spc="-5" dirty="0" err="1" smtClean="0">
                <a:latin typeface="Microsoft Sans Serif"/>
                <a:cs typeface="Microsoft Sans Serif"/>
              </a:rPr>
              <a:t>myFilteredResponse.putExtra</a:t>
            </a:r>
            <a:r>
              <a:rPr lang="en-US" sz="1400" spc="-5" dirty="0">
                <a:latin typeface="Microsoft Sans Serif"/>
                <a:cs typeface="Microsoft Sans Serif"/>
              </a:rPr>
              <a:t>("</a:t>
            </a:r>
            <a:r>
              <a:rPr lang="en-US" sz="1400" spc="-5" dirty="0" err="1">
                <a:latin typeface="Microsoft Sans Serif"/>
                <a:cs typeface="Microsoft Sans Serif"/>
              </a:rPr>
              <a:t>serviceData</a:t>
            </a:r>
            <a:r>
              <a:rPr lang="en-US" sz="1400" spc="-5" dirty="0">
                <a:latin typeface="Microsoft Sans Serif"/>
                <a:cs typeface="Microsoft Sans Serif"/>
              </a:rPr>
              <a:t>", </a:t>
            </a:r>
            <a:r>
              <a:rPr lang="en-US" sz="1400" dirty="0" err="1">
                <a:latin typeface="Microsoft Sans Serif"/>
                <a:cs typeface="Microsoft Sans Serif"/>
              </a:rPr>
              <a:t>msg</a:t>
            </a:r>
            <a:r>
              <a:rPr lang="en-US" sz="1400" dirty="0">
                <a:latin typeface="Microsoft Sans Serif"/>
                <a:cs typeface="Microsoft Sans Serif"/>
              </a:rPr>
              <a:t>); </a:t>
            </a:r>
            <a:r>
              <a:rPr lang="en-US" sz="1400" spc="5" dirty="0">
                <a:latin typeface="Microsoft Sans Serif"/>
                <a:cs typeface="Microsoft Sans Serif"/>
              </a:rPr>
              <a:t> </a:t>
            </a:r>
            <a:endParaRPr lang="en-US" sz="1400" spc="5" dirty="0" smtClean="0">
              <a:latin typeface="Microsoft Sans Serif"/>
              <a:cs typeface="Microsoft Sans Serif"/>
            </a:endParaRPr>
          </a:p>
          <a:p>
            <a:pPr marL="436245" marR="5080" indent="0" algn="l">
              <a:lnSpc>
                <a:spcPct val="100000"/>
              </a:lnSpc>
              <a:spcBef>
                <a:spcPts val="100"/>
              </a:spcBef>
              <a:buNone/>
            </a:pPr>
            <a:r>
              <a:rPr lang="en-US" sz="1400" spc="-5" dirty="0" err="1" smtClean="0">
                <a:latin typeface="Microsoft Sans Serif"/>
                <a:cs typeface="Microsoft Sans Serif"/>
              </a:rPr>
              <a:t>sendBroadcast</a:t>
            </a:r>
            <a:r>
              <a:rPr lang="en-US" sz="1400" spc="-5" dirty="0" smtClean="0">
                <a:latin typeface="Microsoft Sans Serif"/>
                <a:cs typeface="Microsoft Sans Serif"/>
              </a:rPr>
              <a:t>(</a:t>
            </a:r>
            <a:r>
              <a:rPr lang="en-US" sz="1400" spc="-5" dirty="0" err="1" smtClean="0">
                <a:latin typeface="Microsoft Sans Serif"/>
                <a:cs typeface="Microsoft Sans Serif"/>
              </a:rPr>
              <a:t>myFilteredResponse</a:t>
            </a:r>
            <a:r>
              <a:rPr lang="en-US" sz="1400" spc="-5" dirty="0">
                <a:latin typeface="Microsoft Sans Serif"/>
                <a:cs typeface="Microsoft Sans Serif"/>
              </a:rPr>
              <a:t>);</a:t>
            </a:r>
            <a:endParaRPr lang="en-US" sz="1400" dirty="0">
              <a:latin typeface="Microsoft Sans Serif"/>
              <a:cs typeface="Microsoft Sans Serif"/>
            </a:endParaRPr>
          </a:p>
          <a:p>
            <a:pPr marL="436245" indent="0" algn="l">
              <a:lnSpc>
                <a:spcPct val="100000"/>
              </a:lnSpc>
              <a:buNone/>
            </a:pPr>
            <a:r>
              <a:rPr lang="en-US" sz="1400" dirty="0" err="1">
                <a:latin typeface="Microsoft Sans Serif"/>
                <a:cs typeface="Microsoft Sans Serif"/>
              </a:rPr>
              <a:t>Thread.</a:t>
            </a:r>
            <a:r>
              <a:rPr lang="en-US" sz="1400" i="1" dirty="0" err="1">
                <a:latin typeface="Arial"/>
                <a:cs typeface="Arial"/>
              </a:rPr>
              <a:t>sleep</a:t>
            </a:r>
            <a:r>
              <a:rPr lang="en-US" sz="1400" i="1" dirty="0">
                <a:latin typeface="Arial"/>
                <a:cs typeface="Arial"/>
              </a:rPr>
              <a:t>(1000);</a:t>
            </a:r>
            <a:r>
              <a:rPr lang="en-US" sz="1400" i="1" spc="-50" dirty="0">
                <a:latin typeface="Arial"/>
                <a:cs typeface="Arial"/>
              </a:rPr>
              <a:t> </a:t>
            </a:r>
            <a:r>
              <a:rPr lang="en-US" sz="1400" i="1" spc="-5" dirty="0">
                <a:latin typeface="Arial"/>
                <a:cs typeface="Arial"/>
              </a:rPr>
              <a:t>//five</a:t>
            </a:r>
            <a:r>
              <a:rPr lang="en-US" sz="1400" i="1" spc="-50" dirty="0">
                <a:latin typeface="Arial"/>
                <a:cs typeface="Arial"/>
              </a:rPr>
              <a:t> </a:t>
            </a:r>
            <a:r>
              <a:rPr lang="en-US" sz="1400" i="1" spc="-5" dirty="0">
                <a:latin typeface="Arial"/>
                <a:cs typeface="Arial"/>
              </a:rPr>
              <a:t>seconds</a:t>
            </a:r>
            <a:endParaRPr lang="en-US" sz="1400" dirty="0">
              <a:latin typeface="Arial"/>
              <a:cs typeface="Arial"/>
            </a:endParaRPr>
          </a:p>
          <a:p>
            <a:pPr marL="45720" indent="0" algn="l">
              <a:lnSpc>
                <a:spcPct val="100000"/>
              </a:lnSpc>
              <a:buNone/>
            </a:pPr>
            <a:r>
              <a:rPr lang="en-US" sz="1400" dirty="0">
                <a:latin typeface="Microsoft Sans Serif"/>
                <a:cs typeface="Microsoft Sans Serif"/>
              </a:rPr>
              <a:t>}</a:t>
            </a:r>
            <a:r>
              <a:rPr lang="en-US" sz="1400" spc="15" dirty="0">
                <a:latin typeface="Microsoft Sans Serif"/>
                <a:cs typeface="Microsoft Sans Serif"/>
              </a:rPr>
              <a:t> </a:t>
            </a:r>
            <a:r>
              <a:rPr lang="en-US" sz="1400" b="1" spc="-5" dirty="0">
                <a:solidFill>
                  <a:srgbClr val="0033CC"/>
                </a:solidFill>
                <a:latin typeface="Arial"/>
                <a:cs typeface="Arial"/>
              </a:rPr>
              <a:t>catch</a:t>
            </a:r>
            <a:r>
              <a:rPr lang="en-US" sz="1400" b="1" spc="-5" dirty="0">
                <a:latin typeface="Arial"/>
                <a:cs typeface="Arial"/>
              </a:rPr>
              <a:t>(Exception</a:t>
            </a:r>
            <a:r>
              <a:rPr lang="en-US" sz="1400" b="1" spc="-35" dirty="0">
                <a:latin typeface="Arial"/>
                <a:cs typeface="Arial"/>
              </a:rPr>
              <a:t> </a:t>
            </a:r>
            <a:r>
              <a:rPr lang="en-US" sz="1400" b="1" spc="-5" dirty="0">
                <a:latin typeface="Arial"/>
                <a:cs typeface="Arial"/>
              </a:rPr>
              <a:t>e)</a:t>
            </a:r>
            <a:r>
              <a:rPr lang="en-US" sz="1400" b="1" dirty="0">
                <a:latin typeface="Arial"/>
                <a:cs typeface="Arial"/>
              </a:rPr>
              <a:t> </a:t>
            </a:r>
            <a:r>
              <a:rPr lang="en-US" sz="1400" b="1" spc="-5" dirty="0">
                <a:latin typeface="Arial"/>
                <a:cs typeface="Arial"/>
              </a:rPr>
              <a:t>{</a:t>
            </a:r>
            <a:r>
              <a:rPr lang="en-US" sz="1400" b="1" spc="10" dirty="0">
                <a:latin typeface="Arial"/>
                <a:cs typeface="Arial"/>
              </a:rPr>
              <a:t> </a:t>
            </a:r>
            <a:r>
              <a:rPr lang="en-US" sz="1400" spc="-5" dirty="0" err="1">
                <a:latin typeface="Microsoft Sans Serif"/>
                <a:cs typeface="Microsoft Sans Serif"/>
              </a:rPr>
              <a:t>e.printStackTrace</a:t>
            </a:r>
            <a:r>
              <a:rPr lang="en-US" sz="1400" spc="-5" dirty="0">
                <a:latin typeface="Microsoft Sans Serif"/>
                <a:cs typeface="Microsoft Sans Serif"/>
              </a:rPr>
              <a:t>();</a:t>
            </a:r>
            <a:r>
              <a:rPr lang="en-US" sz="1400" spc="-15" dirty="0">
                <a:latin typeface="Microsoft Sans Serif"/>
                <a:cs typeface="Microsoft Sans Serif"/>
              </a:rPr>
              <a:t> </a:t>
            </a:r>
            <a:r>
              <a:rPr lang="en-US" sz="1400" dirty="0" smtClean="0">
                <a:latin typeface="Microsoft Sans Serif"/>
                <a:cs typeface="Microsoft Sans Serif"/>
              </a:rPr>
              <a:t>}</a:t>
            </a:r>
            <a:endParaRPr lang="en-US" sz="1400" dirty="0">
              <a:latin typeface="Microsoft Sans Serif"/>
              <a:cs typeface="Microsoft Sans Serif"/>
            </a:endParaRPr>
          </a:p>
          <a:p>
            <a:pPr marL="0" indent="0" algn="l">
              <a:lnSpc>
                <a:spcPct val="100000"/>
              </a:lnSpc>
              <a:spcBef>
                <a:spcPts val="5"/>
              </a:spcBef>
              <a:buNone/>
            </a:pPr>
            <a:r>
              <a:rPr lang="en-US" sz="1400" dirty="0">
                <a:latin typeface="Microsoft Sans Serif"/>
                <a:cs typeface="Microsoft Sans Serif"/>
              </a:rPr>
              <a:t>}</a:t>
            </a:r>
            <a:r>
              <a:rPr lang="en-US" sz="1400" spc="-35" dirty="0">
                <a:latin typeface="Microsoft Sans Serif"/>
                <a:cs typeface="Microsoft Sans Serif"/>
              </a:rPr>
              <a:t> </a:t>
            </a:r>
            <a:r>
              <a:rPr lang="en-US" sz="1400" dirty="0">
                <a:solidFill>
                  <a:srgbClr val="086700"/>
                </a:solidFill>
                <a:latin typeface="Microsoft Sans Serif"/>
                <a:cs typeface="Microsoft Sans Serif"/>
              </a:rPr>
              <a:t>//for</a:t>
            </a:r>
            <a:endParaRPr lang="en-US" sz="1400" dirty="0">
              <a:latin typeface="Microsoft Sans Serif"/>
              <a:cs typeface="Microsoft Sans Serif"/>
            </a:endParaRPr>
          </a:p>
          <a:p>
            <a:pPr marL="1612900" indent="0" algn="l">
              <a:buNone/>
            </a:pPr>
            <a:r>
              <a:rPr lang="en-US" sz="1400" dirty="0">
                <a:latin typeface="Microsoft Sans Serif"/>
                <a:cs typeface="Microsoft Sans Serif"/>
              </a:rPr>
              <a:t>}</a:t>
            </a:r>
            <a:r>
              <a:rPr lang="en-US" sz="1400" spc="-65" dirty="0">
                <a:latin typeface="Microsoft Sans Serif"/>
                <a:cs typeface="Microsoft Sans Serif"/>
              </a:rPr>
              <a:t> </a:t>
            </a:r>
            <a:r>
              <a:rPr lang="en-US" sz="1400" dirty="0">
                <a:solidFill>
                  <a:srgbClr val="086700"/>
                </a:solidFill>
                <a:latin typeface="Microsoft Sans Serif"/>
                <a:cs typeface="Microsoft Sans Serif"/>
              </a:rPr>
              <a:t>//</a:t>
            </a:r>
            <a:r>
              <a:rPr lang="en-US" sz="1400" dirty="0" smtClean="0">
                <a:solidFill>
                  <a:srgbClr val="086700"/>
                </a:solidFill>
                <a:latin typeface="Microsoft Sans Serif"/>
                <a:cs typeface="Microsoft Sans Serif"/>
              </a:rPr>
              <a:t>run</a:t>
            </a:r>
          </a:p>
          <a:p>
            <a:pPr marL="151130" indent="0" algn="l">
              <a:lnSpc>
                <a:spcPct val="100000"/>
              </a:lnSpc>
              <a:spcBef>
                <a:spcPts val="100"/>
              </a:spcBef>
              <a:buNone/>
            </a:pPr>
            <a:r>
              <a:rPr lang="en-US" sz="1400" dirty="0">
                <a:latin typeface="Microsoft Sans Serif"/>
                <a:cs typeface="Microsoft Sans Serif"/>
              </a:rPr>
              <a:t>});</a:t>
            </a:r>
          </a:p>
          <a:p>
            <a:pPr marL="151130" indent="0" algn="l">
              <a:lnSpc>
                <a:spcPct val="100000"/>
              </a:lnSpc>
              <a:buNone/>
            </a:pPr>
            <a:r>
              <a:rPr lang="en-US" sz="1400" spc="-5" dirty="0" err="1">
                <a:latin typeface="Microsoft Sans Serif"/>
                <a:cs typeface="Microsoft Sans Serif"/>
              </a:rPr>
              <a:t>triggerService.start</a:t>
            </a:r>
            <a:r>
              <a:rPr lang="en-US" sz="1400" spc="-5" dirty="0">
                <a:latin typeface="Microsoft Sans Serif"/>
                <a:cs typeface="Microsoft Sans Serif"/>
              </a:rPr>
              <a:t>();</a:t>
            </a:r>
            <a:endParaRPr lang="en-US" sz="1400" dirty="0">
              <a:latin typeface="Microsoft Sans Serif"/>
              <a:cs typeface="Microsoft Sans Serif"/>
            </a:endParaRPr>
          </a:p>
          <a:p>
            <a:pPr marL="0" indent="0" algn="l">
              <a:lnSpc>
                <a:spcPct val="100000"/>
              </a:lnSpc>
              <a:buNone/>
            </a:pPr>
            <a:r>
              <a:rPr lang="en-US" sz="1400" dirty="0">
                <a:latin typeface="Microsoft Sans Serif"/>
                <a:cs typeface="Microsoft Sans Serif"/>
              </a:rPr>
              <a:t>}</a:t>
            </a:r>
            <a:r>
              <a:rPr lang="en-US" sz="1400" spc="-35" dirty="0">
                <a:latin typeface="Microsoft Sans Serif"/>
                <a:cs typeface="Microsoft Sans Serif"/>
              </a:rPr>
              <a:t> </a:t>
            </a:r>
            <a:r>
              <a:rPr lang="en-US" sz="1400" dirty="0">
                <a:solidFill>
                  <a:srgbClr val="086700"/>
                </a:solidFill>
                <a:latin typeface="Microsoft Sans Serif"/>
                <a:cs typeface="Microsoft Sans Serif"/>
              </a:rPr>
              <a:t>//</a:t>
            </a:r>
            <a:r>
              <a:rPr lang="en-US" sz="1400" dirty="0" err="1" smtClean="0">
                <a:solidFill>
                  <a:srgbClr val="086700"/>
                </a:solidFill>
                <a:latin typeface="Microsoft Sans Serif"/>
                <a:cs typeface="Microsoft Sans Serif"/>
              </a:rPr>
              <a:t>onStart</a:t>
            </a:r>
            <a:endParaRPr sz="1200" i="1" dirty="0">
              <a:latin typeface="Arial"/>
              <a:cs typeface="Arial"/>
            </a:endParaRPr>
          </a:p>
        </p:txBody>
      </p:sp>
      <p:grpSp>
        <p:nvGrpSpPr>
          <p:cNvPr id="10" name="object 10"/>
          <p:cNvGrpSpPr/>
          <p:nvPr/>
        </p:nvGrpSpPr>
        <p:grpSpPr>
          <a:xfrm>
            <a:off x="166814" y="4699228"/>
            <a:ext cx="1878964" cy="601980"/>
            <a:chOff x="166814" y="5072507"/>
            <a:chExt cx="1878964" cy="601980"/>
          </a:xfrm>
        </p:grpSpPr>
        <p:sp>
          <p:nvSpPr>
            <p:cNvPr id="11" name="object 11"/>
            <p:cNvSpPr/>
            <p:nvPr/>
          </p:nvSpPr>
          <p:spPr>
            <a:xfrm>
              <a:off x="179514" y="5085207"/>
              <a:ext cx="1853564" cy="576580"/>
            </a:xfrm>
            <a:custGeom>
              <a:avLst/>
              <a:gdLst/>
              <a:ahLst/>
              <a:cxnLst/>
              <a:rect l="l" t="t" r="r" b="b"/>
              <a:pathLst>
                <a:path w="1853564" h="576579">
                  <a:moveTo>
                    <a:pt x="1551241" y="0"/>
                  </a:moveTo>
                  <a:lnTo>
                    <a:pt x="1551241" y="144018"/>
                  </a:lnTo>
                  <a:lnTo>
                    <a:pt x="0" y="144018"/>
                  </a:lnTo>
                  <a:lnTo>
                    <a:pt x="0" y="432054"/>
                  </a:lnTo>
                  <a:lnTo>
                    <a:pt x="1551241" y="432054"/>
                  </a:lnTo>
                  <a:lnTo>
                    <a:pt x="1551241" y="576046"/>
                  </a:lnTo>
                  <a:lnTo>
                    <a:pt x="1853374" y="288036"/>
                  </a:lnTo>
                  <a:lnTo>
                    <a:pt x="1551241" y="0"/>
                  </a:lnTo>
                  <a:close/>
                </a:path>
              </a:pathLst>
            </a:custGeom>
            <a:solidFill>
              <a:srgbClr val="EBEBEB"/>
            </a:solidFill>
          </p:spPr>
          <p:txBody>
            <a:bodyPr wrap="square" lIns="0" tIns="0" rIns="0" bIns="0" rtlCol="0"/>
            <a:lstStyle/>
            <a:p>
              <a:endParaRPr/>
            </a:p>
          </p:txBody>
        </p:sp>
        <p:sp>
          <p:nvSpPr>
            <p:cNvPr id="12" name="object 12"/>
            <p:cNvSpPr/>
            <p:nvPr/>
          </p:nvSpPr>
          <p:spPr>
            <a:xfrm>
              <a:off x="179514" y="5085207"/>
              <a:ext cx="1853564" cy="576580"/>
            </a:xfrm>
            <a:custGeom>
              <a:avLst/>
              <a:gdLst/>
              <a:ahLst/>
              <a:cxnLst/>
              <a:rect l="l" t="t" r="r" b="b"/>
              <a:pathLst>
                <a:path w="1853564" h="576579">
                  <a:moveTo>
                    <a:pt x="1853374" y="288036"/>
                  </a:moveTo>
                  <a:lnTo>
                    <a:pt x="1551241" y="0"/>
                  </a:lnTo>
                  <a:lnTo>
                    <a:pt x="1551241" y="144018"/>
                  </a:lnTo>
                  <a:lnTo>
                    <a:pt x="0" y="144018"/>
                  </a:lnTo>
                  <a:lnTo>
                    <a:pt x="0" y="432054"/>
                  </a:lnTo>
                  <a:lnTo>
                    <a:pt x="1551241" y="432054"/>
                  </a:lnTo>
                  <a:lnTo>
                    <a:pt x="1551241" y="576046"/>
                  </a:lnTo>
                  <a:lnTo>
                    <a:pt x="1853374" y="288036"/>
                  </a:lnTo>
                  <a:close/>
                </a:path>
              </a:pathLst>
            </a:custGeom>
            <a:ln w="25400">
              <a:solidFill>
                <a:srgbClr val="6E6E6E"/>
              </a:solidFill>
            </a:ln>
          </p:spPr>
          <p:txBody>
            <a:bodyPr wrap="square" lIns="0" tIns="0" rIns="0" bIns="0" rtlCol="0"/>
            <a:lstStyle/>
            <a:p>
              <a:endParaRPr/>
            </a:p>
          </p:txBody>
        </p:sp>
      </p:grpSp>
      <p:sp>
        <p:nvSpPr>
          <p:cNvPr id="13" name="object 13"/>
          <p:cNvSpPr txBox="1"/>
          <p:nvPr/>
        </p:nvSpPr>
        <p:spPr>
          <a:xfrm>
            <a:off x="299415" y="4845024"/>
            <a:ext cx="14605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D4D4D"/>
                </a:solidFill>
                <a:latin typeface="Arial"/>
                <a:cs typeface="Arial"/>
              </a:rPr>
              <a:t>broadcasting</a:t>
            </a:r>
            <a:endParaRPr sz="1800">
              <a:latin typeface="Arial"/>
              <a:cs typeface="Arial"/>
            </a:endParaRPr>
          </a:p>
        </p:txBody>
      </p:sp>
      <p:grpSp>
        <p:nvGrpSpPr>
          <p:cNvPr id="14" name="object 14"/>
          <p:cNvGrpSpPr/>
          <p:nvPr/>
        </p:nvGrpSpPr>
        <p:grpSpPr>
          <a:xfrm>
            <a:off x="271473" y="4020092"/>
            <a:ext cx="1878964" cy="601980"/>
            <a:chOff x="319214" y="4280408"/>
            <a:chExt cx="1878964" cy="601980"/>
          </a:xfrm>
        </p:grpSpPr>
        <p:sp>
          <p:nvSpPr>
            <p:cNvPr id="15" name="object 15"/>
            <p:cNvSpPr/>
            <p:nvPr/>
          </p:nvSpPr>
          <p:spPr>
            <a:xfrm>
              <a:off x="331914" y="4293108"/>
              <a:ext cx="1853564" cy="576580"/>
            </a:xfrm>
            <a:custGeom>
              <a:avLst/>
              <a:gdLst/>
              <a:ahLst/>
              <a:cxnLst/>
              <a:rect l="l" t="t" r="r" b="b"/>
              <a:pathLst>
                <a:path w="1853564" h="576579">
                  <a:moveTo>
                    <a:pt x="1551241" y="0"/>
                  </a:moveTo>
                  <a:lnTo>
                    <a:pt x="1551241" y="144018"/>
                  </a:lnTo>
                  <a:lnTo>
                    <a:pt x="0" y="144018"/>
                  </a:lnTo>
                  <a:lnTo>
                    <a:pt x="0" y="432054"/>
                  </a:lnTo>
                  <a:lnTo>
                    <a:pt x="1551241" y="432054"/>
                  </a:lnTo>
                  <a:lnTo>
                    <a:pt x="1551241" y="576072"/>
                  </a:lnTo>
                  <a:lnTo>
                    <a:pt x="1853374" y="288036"/>
                  </a:lnTo>
                  <a:lnTo>
                    <a:pt x="1551241" y="0"/>
                  </a:lnTo>
                  <a:close/>
                </a:path>
              </a:pathLst>
            </a:custGeom>
            <a:solidFill>
              <a:srgbClr val="EBEBEB"/>
            </a:solidFill>
          </p:spPr>
          <p:txBody>
            <a:bodyPr wrap="square" lIns="0" tIns="0" rIns="0" bIns="0" rtlCol="0"/>
            <a:lstStyle/>
            <a:p>
              <a:endParaRPr/>
            </a:p>
          </p:txBody>
        </p:sp>
        <p:sp>
          <p:nvSpPr>
            <p:cNvPr id="16" name="object 16"/>
            <p:cNvSpPr/>
            <p:nvPr/>
          </p:nvSpPr>
          <p:spPr>
            <a:xfrm>
              <a:off x="331914" y="4293108"/>
              <a:ext cx="1853564" cy="576580"/>
            </a:xfrm>
            <a:custGeom>
              <a:avLst/>
              <a:gdLst/>
              <a:ahLst/>
              <a:cxnLst/>
              <a:rect l="l" t="t" r="r" b="b"/>
              <a:pathLst>
                <a:path w="1853564" h="576579">
                  <a:moveTo>
                    <a:pt x="1853374" y="288036"/>
                  </a:moveTo>
                  <a:lnTo>
                    <a:pt x="1551241" y="0"/>
                  </a:lnTo>
                  <a:lnTo>
                    <a:pt x="1551241" y="144018"/>
                  </a:lnTo>
                  <a:lnTo>
                    <a:pt x="0" y="144018"/>
                  </a:lnTo>
                  <a:lnTo>
                    <a:pt x="0" y="432054"/>
                  </a:lnTo>
                  <a:lnTo>
                    <a:pt x="1551241" y="432054"/>
                  </a:lnTo>
                  <a:lnTo>
                    <a:pt x="1551241" y="576072"/>
                  </a:lnTo>
                  <a:lnTo>
                    <a:pt x="1853374" y="288036"/>
                  </a:lnTo>
                  <a:close/>
                </a:path>
              </a:pathLst>
            </a:custGeom>
            <a:ln w="25400">
              <a:solidFill>
                <a:srgbClr val="6E6E6E"/>
              </a:solidFill>
            </a:ln>
          </p:spPr>
          <p:txBody>
            <a:bodyPr wrap="square" lIns="0" tIns="0" rIns="0" bIns="0" rtlCol="0"/>
            <a:lstStyle/>
            <a:p>
              <a:endParaRPr/>
            </a:p>
          </p:txBody>
        </p:sp>
      </p:grpSp>
      <p:sp>
        <p:nvSpPr>
          <p:cNvPr id="17" name="object 17"/>
          <p:cNvSpPr txBox="1"/>
          <p:nvPr/>
        </p:nvSpPr>
        <p:spPr>
          <a:xfrm>
            <a:off x="664678" y="4165761"/>
            <a:ext cx="9404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D4D4D"/>
                </a:solidFill>
                <a:latin typeface="Arial"/>
                <a:cs typeface="Arial"/>
              </a:rPr>
              <a:t>Set</a:t>
            </a:r>
            <a:r>
              <a:rPr sz="1800" b="1" spc="-75" dirty="0">
                <a:solidFill>
                  <a:srgbClr val="4D4D4D"/>
                </a:solidFill>
                <a:latin typeface="Arial"/>
                <a:cs typeface="Arial"/>
              </a:rPr>
              <a:t> </a:t>
            </a:r>
            <a:r>
              <a:rPr sz="1800" b="1" dirty="0">
                <a:solidFill>
                  <a:srgbClr val="4D4D4D"/>
                </a:solidFill>
                <a:latin typeface="Arial"/>
                <a:cs typeface="Arial"/>
              </a:rPr>
              <a:t>filter</a:t>
            </a:r>
            <a:endParaRPr sz="1800" dirty="0">
              <a:latin typeface="Arial"/>
              <a:cs typeface="Arial"/>
            </a:endParaRPr>
          </a:p>
        </p:txBody>
      </p:sp>
      <p:sp>
        <p:nvSpPr>
          <p:cNvPr id="18" name="Slide Number Placeholder 17"/>
          <p:cNvSpPr>
            <a:spLocks noGrp="1"/>
          </p:cNvSpPr>
          <p:nvPr>
            <p:ph type="sldNum" sz="quarter" idx="12"/>
          </p:nvPr>
        </p:nvSpPr>
        <p:spPr/>
        <p:txBody>
          <a:bodyPr/>
          <a:lstStyle/>
          <a:p>
            <a:fld id="{5D1521BE-31EE-4AC9-ADDD-C715BAA25349}" type="slidenum">
              <a:rPr lang="en-US" smtClean="0"/>
              <a:pPr/>
              <a:t>34</a:t>
            </a:fld>
            <a:endParaRPr lang="en-US"/>
          </a:p>
        </p:txBody>
      </p:sp>
    </p:spTree>
    <p:extLst>
      <p:ext uri="{BB962C8B-B14F-4D97-AF65-F5344CB8AC3E}">
        <p14:creationId xmlns="" xmlns:p14="http://schemas.microsoft.com/office/powerpoint/2010/main" val="35952805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12140" y="660019"/>
            <a:ext cx="3890010" cy="330835"/>
          </a:xfrm>
          <a:prstGeom prst="rect">
            <a:avLst/>
          </a:prstGeom>
        </p:spPr>
        <p:txBody>
          <a:bodyPr vert="horz" wrap="square" lIns="0" tIns="13335" rIns="0" bIns="0" rtlCol="0">
            <a:spAutoFit/>
          </a:bodyPr>
          <a:lstStyle/>
          <a:p>
            <a:pPr marL="12700">
              <a:lnSpc>
                <a:spcPct val="100000"/>
              </a:lnSpc>
              <a:spcBef>
                <a:spcPts val="105"/>
              </a:spcBef>
            </a:pPr>
            <a:r>
              <a:rPr sz="2000" dirty="0"/>
              <a:t>Example</a:t>
            </a:r>
            <a:r>
              <a:rPr sz="2000" spc="-30" dirty="0"/>
              <a:t> </a:t>
            </a:r>
            <a:r>
              <a:rPr sz="2000" spc="-5" dirty="0"/>
              <a:t>2.</a:t>
            </a:r>
            <a:r>
              <a:rPr sz="2000" spc="-20" dirty="0"/>
              <a:t> </a:t>
            </a:r>
            <a:r>
              <a:rPr sz="2000" spc="-5" dirty="0"/>
              <a:t>cont’d</a:t>
            </a:r>
            <a:r>
              <a:rPr sz="2000" spc="-30" dirty="0"/>
              <a:t> </a:t>
            </a:r>
            <a:r>
              <a:rPr sz="2000" dirty="0"/>
              <a:t>–</a:t>
            </a:r>
            <a:r>
              <a:rPr sz="2000" spc="-10" dirty="0"/>
              <a:t> </a:t>
            </a:r>
            <a:r>
              <a:rPr sz="2000" dirty="0"/>
              <a:t>The</a:t>
            </a:r>
            <a:r>
              <a:rPr sz="2000" spc="-10" dirty="0"/>
              <a:t> </a:t>
            </a:r>
            <a:r>
              <a:rPr sz="2000" spc="-5" dirty="0"/>
              <a:t>Service</a:t>
            </a:r>
            <a:endParaRPr sz="2000"/>
          </a:p>
        </p:txBody>
      </p:sp>
      <p:sp>
        <p:nvSpPr>
          <p:cNvPr id="6" name="object 6"/>
          <p:cNvSpPr/>
          <p:nvPr/>
        </p:nvSpPr>
        <p:spPr>
          <a:xfrm>
            <a:off x="1030008" y="1268730"/>
            <a:ext cx="7862570" cy="2554605"/>
          </a:xfrm>
          <a:custGeom>
            <a:avLst/>
            <a:gdLst/>
            <a:ahLst/>
            <a:cxnLst/>
            <a:rect l="l" t="t" r="r" b="b"/>
            <a:pathLst>
              <a:path w="7862570" h="2554604">
                <a:moveTo>
                  <a:pt x="7862443" y="0"/>
                </a:moveTo>
                <a:lnTo>
                  <a:pt x="0" y="0"/>
                </a:lnTo>
                <a:lnTo>
                  <a:pt x="0" y="2554605"/>
                </a:lnTo>
                <a:lnTo>
                  <a:pt x="7862443" y="2554605"/>
                </a:lnTo>
                <a:lnTo>
                  <a:pt x="7862443" y="0"/>
                </a:lnTo>
                <a:close/>
              </a:path>
            </a:pathLst>
          </a:custGeom>
          <a:solidFill>
            <a:srgbClr val="F1F1F1"/>
          </a:solidFill>
        </p:spPr>
        <p:txBody>
          <a:bodyPr wrap="square" lIns="0" tIns="0" rIns="0" bIns="0" rtlCol="0"/>
          <a:lstStyle/>
          <a:p>
            <a:endParaRPr/>
          </a:p>
        </p:txBody>
      </p:sp>
      <p:sp>
        <p:nvSpPr>
          <p:cNvPr id="7" name="object 7"/>
          <p:cNvSpPr txBox="1"/>
          <p:nvPr/>
        </p:nvSpPr>
        <p:spPr>
          <a:xfrm>
            <a:off x="1292352" y="1297686"/>
            <a:ext cx="4723130" cy="1000760"/>
          </a:xfrm>
          <a:prstGeom prst="rect">
            <a:avLst/>
          </a:prstGeom>
        </p:spPr>
        <p:txBody>
          <a:bodyPr vert="horz" wrap="square" lIns="0" tIns="12065" rIns="0" bIns="0" rtlCol="0">
            <a:spAutoFit/>
          </a:bodyPr>
          <a:lstStyle/>
          <a:p>
            <a:pPr>
              <a:lnSpc>
                <a:spcPct val="100000"/>
              </a:lnSpc>
              <a:spcBef>
                <a:spcPts val="95"/>
              </a:spcBef>
            </a:pPr>
            <a:r>
              <a:rPr sz="1600" spc="-10" dirty="0">
                <a:latin typeface="Microsoft Sans Serif"/>
                <a:cs typeface="Microsoft Sans Serif"/>
              </a:rPr>
              <a:t>@Override</a:t>
            </a:r>
            <a:endParaRPr sz="1600">
              <a:latin typeface="Microsoft Sans Serif"/>
              <a:cs typeface="Microsoft Sans Serif"/>
            </a:endParaRPr>
          </a:p>
          <a:p>
            <a:pPr marL="286385" marR="2307590" indent="-287020">
              <a:lnSpc>
                <a:spcPct val="100000"/>
              </a:lnSpc>
            </a:pPr>
            <a:r>
              <a:rPr sz="1600" b="1" spc="-5" dirty="0">
                <a:solidFill>
                  <a:srgbClr val="0033CC"/>
                </a:solidFill>
                <a:latin typeface="Arial"/>
                <a:cs typeface="Arial"/>
              </a:rPr>
              <a:t>public</a:t>
            </a:r>
            <a:r>
              <a:rPr sz="1600" b="1" spc="15" dirty="0">
                <a:solidFill>
                  <a:srgbClr val="0033CC"/>
                </a:solidFill>
                <a:latin typeface="Arial"/>
                <a:cs typeface="Arial"/>
              </a:rPr>
              <a:t> </a:t>
            </a:r>
            <a:r>
              <a:rPr sz="1600" b="1" spc="-15" dirty="0">
                <a:solidFill>
                  <a:srgbClr val="0033CC"/>
                </a:solidFill>
                <a:latin typeface="Arial"/>
                <a:cs typeface="Arial"/>
              </a:rPr>
              <a:t>void</a:t>
            </a:r>
            <a:r>
              <a:rPr sz="1600" b="1" spc="30" dirty="0">
                <a:solidFill>
                  <a:srgbClr val="0033CC"/>
                </a:solidFill>
                <a:latin typeface="Arial"/>
                <a:cs typeface="Arial"/>
              </a:rPr>
              <a:t> </a:t>
            </a:r>
            <a:r>
              <a:rPr sz="1600" b="1" spc="-10" dirty="0">
                <a:latin typeface="Arial"/>
                <a:cs typeface="Arial"/>
              </a:rPr>
              <a:t>onDestroy()</a:t>
            </a:r>
            <a:r>
              <a:rPr sz="1600" b="1" spc="55" dirty="0">
                <a:latin typeface="Arial"/>
                <a:cs typeface="Arial"/>
              </a:rPr>
              <a:t> </a:t>
            </a:r>
            <a:r>
              <a:rPr sz="1600" b="1" spc="-5" dirty="0">
                <a:latin typeface="Arial"/>
                <a:cs typeface="Arial"/>
              </a:rPr>
              <a:t>{ </a:t>
            </a:r>
            <a:r>
              <a:rPr sz="1600" b="1" spc="-430" dirty="0">
                <a:latin typeface="Arial"/>
                <a:cs typeface="Arial"/>
              </a:rPr>
              <a:t> </a:t>
            </a:r>
            <a:r>
              <a:rPr sz="1600" b="1" spc="-10" dirty="0">
                <a:solidFill>
                  <a:srgbClr val="0033CC"/>
                </a:solidFill>
                <a:latin typeface="Arial"/>
                <a:cs typeface="Arial"/>
              </a:rPr>
              <a:t>super</a:t>
            </a:r>
            <a:r>
              <a:rPr sz="1600" b="1" spc="-10" dirty="0">
                <a:latin typeface="Arial"/>
                <a:cs typeface="Arial"/>
              </a:rPr>
              <a:t>.onDestroy();</a:t>
            </a:r>
            <a:endParaRPr sz="1600">
              <a:latin typeface="Arial"/>
              <a:cs typeface="Arial"/>
            </a:endParaRPr>
          </a:p>
          <a:p>
            <a:pPr marL="286385">
              <a:lnSpc>
                <a:spcPct val="100000"/>
              </a:lnSpc>
            </a:pPr>
            <a:r>
              <a:rPr sz="1600" spc="-5" dirty="0">
                <a:latin typeface="Microsoft Sans Serif"/>
                <a:cs typeface="Microsoft Sans Serif"/>
              </a:rPr>
              <a:t>Log.</a:t>
            </a:r>
            <a:r>
              <a:rPr sz="1600" i="1" spc="-5" dirty="0">
                <a:latin typeface="Arial"/>
                <a:cs typeface="Arial"/>
              </a:rPr>
              <a:t>e("&lt;&lt;MyService-onDestroy&gt;&gt;",</a:t>
            </a:r>
            <a:r>
              <a:rPr sz="1600" i="1" spc="40" dirty="0">
                <a:latin typeface="Arial"/>
                <a:cs typeface="Arial"/>
              </a:rPr>
              <a:t> </a:t>
            </a:r>
            <a:r>
              <a:rPr sz="1600" i="1" spc="-5" dirty="0">
                <a:latin typeface="Arial"/>
                <a:cs typeface="Arial"/>
              </a:rPr>
              <a:t>"I</a:t>
            </a:r>
            <a:r>
              <a:rPr sz="1600" i="1" spc="10" dirty="0">
                <a:latin typeface="Arial"/>
                <a:cs typeface="Arial"/>
              </a:rPr>
              <a:t> </a:t>
            </a:r>
            <a:r>
              <a:rPr sz="1600" i="1" spc="-5" dirty="0">
                <a:latin typeface="Arial"/>
                <a:cs typeface="Arial"/>
              </a:rPr>
              <a:t>am</a:t>
            </a:r>
            <a:r>
              <a:rPr sz="1600" i="1" spc="30" dirty="0">
                <a:latin typeface="Arial"/>
                <a:cs typeface="Arial"/>
              </a:rPr>
              <a:t> </a:t>
            </a:r>
            <a:r>
              <a:rPr sz="1600" i="1" spc="-5" dirty="0">
                <a:latin typeface="Arial"/>
                <a:cs typeface="Arial"/>
              </a:rPr>
              <a:t>dead");</a:t>
            </a:r>
            <a:endParaRPr sz="1600">
              <a:latin typeface="Arial"/>
              <a:cs typeface="Arial"/>
            </a:endParaRPr>
          </a:p>
        </p:txBody>
      </p:sp>
      <p:sp>
        <p:nvSpPr>
          <p:cNvPr id="8" name="object 8"/>
          <p:cNvSpPr txBox="1"/>
          <p:nvPr/>
        </p:nvSpPr>
        <p:spPr>
          <a:xfrm>
            <a:off x="1578863" y="2516835"/>
            <a:ext cx="1618615" cy="269240"/>
          </a:xfrm>
          <a:prstGeom prst="rect">
            <a:avLst/>
          </a:prstGeom>
        </p:spPr>
        <p:txBody>
          <a:bodyPr vert="horz" wrap="square" lIns="0" tIns="12065" rIns="0" bIns="0" rtlCol="0">
            <a:spAutoFit/>
          </a:bodyPr>
          <a:lstStyle/>
          <a:p>
            <a:pPr>
              <a:lnSpc>
                <a:spcPct val="100000"/>
              </a:lnSpc>
              <a:spcBef>
                <a:spcPts val="95"/>
              </a:spcBef>
            </a:pPr>
            <a:r>
              <a:rPr sz="1600" spc="-5" dirty="0">
                <a:latin typeface="Microsoft Sans Serif"/>
                <a:cs typeface="Microsoft Sans Serif"/>
              </a:rPr>
              <a:t>isRunning=</a:t>
            </a:r>
            <a:r>
              <a:rPr sz="1600" spc="-55" dirty="0">
                <a:latin typeface="Microsoft Sans Serif"/>
                <a:cs typeface="Microsoft Sans Serif"/>
              </a:rPr>
              <a:t> </a:t>
            </a:r>
            <a:r>
              <a:rPr sz="1600" b="1" spc="-5" dirty="0">
                <a:latin typeface="Arial"/>
                <a:cs typeface="Arial"/>
              </a:rPr>
              <a:t>false;</a:t>
            </a:r>
            <a:endParaRPr sz="1600">
              <a:latin typeface="Arial"/>
              <a:cs typeface="Arial"/>
            </a:endParaRPr>
          </a:p>
        </p:txBody>
      </p:sp>
      <p:sp>
        <p:nvSpPr>
          <p:cNvPr id="9" name="object 9"/>
          <p:cNvSpPr txBox="1"/>
          <p:nvPr/>
        </p:nvSpPr>
        <p:spPr>
          <a:xfrm>
            <a:off x="1121663" y="3004819"/>
            <a:ext cx="1403985" cy="756920"/>
          </a:xfrm>
          <a:prstGeom prst="rect">
            <a:avLst/>
          </a:prstGeom>
        </p:spPr>
        <p:txBody>
          <a:bodyPr vert="horz" wrap="square" lIns="0" tIns="12065" rIns="0" bIns="0" rtlCol="0">
            <a:spAutoFit/>
          </a:bodyPr>
          <a:lstStyle/>
          <a:p>
            <a:pPr marL="228600">
              <a:lnSpc>
                <a:spcPct val="100000"/>
              </a:lnSpc>
              <a:spcBef>
                <a:spcPts val="95"/>
              </a:spcBef>
            </a:pPr>
            <a:r>
              <a:rPr sz="1600" spc="-5" dirty="0">
                <a:latin typeface="Microsoft Sans Serif"/>
                <a:cs typeface="Microsoft Sans Serif"/>
              </a:rPr>
              <a:t>}</a:t>
            </a:r>
            <a:r>
              <a:rPr sz="1600" spc="-25" dirty="0">
                <a:latin typeface="Microsoft Sans Serif"/>
                <a:cs typeface="Microsoft Sans Serif"/>
              </a:rPr>
              <a:t> </a:t>
            </a:r>
            <a:r>
              <a:rPr sz="1600" spc="-5" dirty="0">
                <a:solidFill>
                  <a:srgbClr val="086700"/>
                </a:solidFill>
                <a:latin typeface="Microsoft Sans Serif"/>
                <a:cs typeface="Microsoft Sans Serif"/>
              </a:rPr>
              <a:t>//onDestroy</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a:lnSpc>
                <a:spcPct val="100000"/>
              </a:lnSpc>
            </a:pPr>
            <a:r>
              <a:rPr sz="1600" spc="-5" dirty="0">
                <a:latin typeface="Microsoft Sans Serif"/>
                <a:cs typeface="Microsoft Sans Serif"/>
              </a:rPr>
              <a:t>}</a:t>
            </a:r>
            <a:r>
              <a:rPr sz="1600" spc="-20" dirty="0">
                <a:latin typeface="Microsoft Sans Serif"/>
                <a:cs typeface="Microsoft Sans Serif"/>
              </a:rPr>
              <a:t> </a:t>
            </a:r>
            <a:r>
              <a:rPr sz="1600" spc="-5" dirty="0">
                <a:solidFill>
                  <a:srgbClr val="086700"/>
                </a:solidFill>
                <a:latin typeface="Microsoft Sans Serif"/>
                <a:cs typeface="Microsoft Sans Serif"/>
              </a:rPr>
              <a:t>//MyService</a:t>
            </a:r>
            <a:endParaRPr sz="1600">
              <a:latin typeface="Microsoft Sans Serif"/>
              <a:cs typeface="Microsoft Sans Serif"/>
            </a:endParaRPr>
          </a:p>
        </p:txBody>
      </p:sp>
      <p:grpSp>
        <p:nvGrpSpPr>
          <p:cNvPr id="10" name="object 10"/>
          <p:cNvGrpSpPr/>
          <p:nvPr/>
        </p:nvGrpSpPr>
        <p:grpSpPr>
          <a:xfrm>
            <a:off x="5639434" y="2408173"/>
            <a:ext cx="1969770" cy="601980"/>
            <a:chOff x="5639434" y="2408173"/>
            <a:chExt cx="1969770" cy="601980"/>
          </a:xfrm>
        </p:grpSpPr>
        <p:sp>
          <p:nvSpPr>
            <p:cNvPr id="11" name="object 11"/>
            <p:cNvSpPr/>
            <p:nvPr/>
          </p:nvSpPr>
          <p:spPr>
            <a:xfrm>
              <a:off x="5652134" y="2420873"/>
              <a:ext cx="1944370" cy="576580"/>
            </a:xfrm>
            <a:custGeom>
              <a:avLst/>
              <a:gdLst/>
              <a:ahLst/>
              <a:cxnLst/>
              <a:rect l="l" t="t" r="r" b="b"/>
              <a:pathLst>
                <a:path w="1944370" h="576580">
                  <a:moveTo>
                    <a:pt x="288036" y="0"/>
                  </a:moveTo>
                  <a:lnTo>
                    <a:pt x="0" y="288036"/>
                  </a:lnTo>
                  <a:lnTo>
                    <a:pt x="288036" y="576072"/>
                  </a:lnTo>
                  <a:lnTo>
                    <a:pt x="288036" y="432053"/>
                  </a:lnTo>
                  <a:lnTo>
                    <a:pt x="1944242" y="432053"/>
                  </a:lnTo>
                  <a:lnTo>
                    <a:pt x="1944242" y="144017"/>
                  </a:lnTo>
                  <a:lnTo>
                    <a:pt x="288036" y="144017"/>
                  </a:lnTo>
                  <a:lnTo>
                    <a:pt x="288036" y="0"/>
                  </a:lnTo>
                  <a:close/>
                </a:path>
              </a:pathLst>
            </a:custGeom>
            <a:solidFill>
              <a:srgbClr val="EBEBEB"/>
            </a:solidFill>
          </p:spPr>
          <p:txBody>
            <a:bodyPr wrap="square" lIns="0" tIns="0" rIns="0" bIns="0" rtlCol="0"/>
            <a:lstStyle/>
            <a:p>
              <a:endParaRPr/>
            </a:p>
          </p:txBody>
        </p:sp>
        <p:sp>
          <p:nvSpPr>
            <p:cNvPr id="12" name="object 12"/>
            <p:cNvSpPr/>
            <p:nvPr/>
          </p:nvSpPr>
          <p:spPr>
            <a:xfrm>
              <a:off x="5652134" y="2420873"/>
              <a:ext cx="1944370" cy="576580"/>
            </a:xfrm>
            <a:custGeom>
              <a:avLst/>
              <a:gdLst/>
              <a:ahLst/>
              <a:cxnLst/>
              <a:rect l="l" t="t" r="r" b="b"/>
              <a:pathLst>
                <a:path w="1944370" h="576580">
                  <a:moveTo>
                    <a:pt x="0" y="288036"/>
                  </a:moveTo>
                  <a:lnTo>
                    <a:pt x="288036" y="0"/>
                  </a:lnTo>
                  <a:lnTo>
                    <a:pt x="288036" y="144017"/>
                  </a:lnTo>
                  <a:lnTo>
                    <a:pt x="1944242" y="144017"/>
                  </a:lnTo>
                  <a:lnTo>
                    <a:pt x="1944242" y="432053"/>
                  </a:lnTo>
                  <a:lnTo>
                    <a:pt x="288036" y="432053"/>
                  </a:lnTo>
                  <a:lnTo>
                    <a:pt x="288036" y="576072"/>
                  </a:lnTo>
                  <a:lnTo>
                    <a:pt x="0" y="288036"/>
                  </a:lnTo>
                  <a:close/>
                </a:path>
              </a:pathLst>
            </a:custGeom>
            <a:ln w="25400">
              <a:solidFill>
                <a:srgbClr val="6E6E6E"/>
              </a:solidFill>
            </a:ln>
          </p:spPr>
          <p:txBody>
            <a:bodyPr wrap="square" lIns="0" tIns="0" rIns="0" bIns="0" rtlCol="0"/>
            <a:lstStyle/>
            <a:p>
              <a:endParaRPr/>
            </a:p>
          </p:txBody>
        </p:sp>
      </p:grpSp>
      <p:sp>
        <p:nvSpPr>
          <p:cNvPr id="13" name="object 13"/>
          <p:cNvSpPr txBox="1"/>
          <p:nvPr/>
        </p:nvSpPr>
        <p:spPr>
          <a:xfrm>
            <a:off x="6061202" y="2553461"/>
            <a:ext cx="1281430" cy="299720"/>
          </a:xfrm>
          <a:prstGeom prst="rect">
            <a:avLst/>
          </a:prstGeom>
        </p:spPr>
        <p:txBody>
          <a:bodyPr vert="horz" wrap="square" lIns="0" tIns="12700" rIns="0" bIns="0" rtlCol="0">
            <a:spAutoFit/>
          </a:bodyPr>
          <a:lstStyle/>
          <a:p>
            <a:pPr>
              <a:lnSpc>
                <a:spcPct val="100000"/>
              </a:lnSpc>
              <a:spcBef>
                <a:spcPts val="100"/>
              </a:spcBef>
            </a:pPr>
            <a:r>
              <a:rPr sz="1800" b="1" dirty="0">
                <a:solidFill>
                  <a:srgbClr val="4D4D4D"/>
                </a:solidFill>
                <a:latin typeface="Arial"/>
                <a:cs typeface="Arial"/>
              </a:rPr>
              <a:t>Stop</a:t>
            </a:r>
            <a:r>
              <a:rPr sz="1800" b="1" spc="-75" dirty="0">
                <a:solidFill>
                  <a:srgbClr val="4D4D4D"/>
                </a:solidFill>
                <a:latin typeface="Arial"/>
                <a:cs typeface="Arial"/>
              </a:rPr>
              <a:t> </a:t>
            </a:r>
            <a:r>
              <a:rPr sz="1800" b="1" spc="-5" dirty="0">
                <a:solidFill>
                  <a:srgbClr val="4D4D4D"/>
                </a:solidFill>
                <a:latin typeface="Arial"/>
                <a:cs typeface="Arial"/>
              </a:rPr>
              <a:t>thread</a:t>
            </a:r>
            <a:endParaRPr sz="1800">
              <a:latin typeface="Arial"/>
              <a:cs typeface="Arial"/>
            </a:endParaRPr>
          </a:p>
        </p:txBody>
      </p:sp>
      <p:sp>
        <p:nvSpPr>
          <p:cNvPr id="14" name="Slide Number Placeholder 13"/>
          <p:cNvSpPr>
            <a:spLocks noGrp="1"/>
          </p:cNvSpPr>
          <p:nvPr>
            <p:ph type="sldNum" sz="quarter" idx="12"/>
          </p:nvPr>
        </p:nvSpPr>
        <p:spPr/>
        <p:txBody>
          <a:bodyPr/>
          <a:lstStyle/>
          <a:p>
            <a:fld id="{5D1521BE-31EE-4AC9-ADDD-C715BAA25349}" type="slidenum">
              <a:rPr lang="en-US" smtClean="0"/>
              <a:pPr/>
              <a:t>35</a:t>
            </a:fld>
            <a:endParaRPr lang="en-US"/>
          </a:p>
        </p:txBody>
      </p:sp>
    </p:spTree>
    <p:extLst>
      <p:ext uri="{BB962C8B-B14F-4D97-AF65-F5344CB8AC3E}">
        <p14:creationId xmlns="" xmlns:p14="http://schemas.microsoft.com/office/powerpoint/2010/main" val="2414721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Intent services</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smtClean="0"/>
              <a:t>Three </a:t>
            </a:r>
            <a:r>
              <a:rPr lang="en-US" dirty="0"/>
              <a:t>of the core components of an application are:</a:t>
            </a:r>
          </a:p>
          <a:p>
            <a:r>
              <a:rPr lang="en-US" dirty="0"/>
              <a:t>- Activities</a:t>
            </a:r>
          </a:p>
          <a:p>
            <a:r>
              <a:rPr lang="en-US" dirty="0"/>
              <a:t>- Services</a:t>
            </a:r>
          </a:p>
          <a:p>
            <a:r>
              <a:rPr lang="en-US" dirty="0"/>
              <a:t>- Broadcast Receivers</a:t>
            </a:r>
          </a:p>
          <a:p>
            <a:r>
              <a:rPr lang="en-US" dirty="0"/>
              <a:t>- They are activated through messages, called intents. Intent messaging is a facility for late </a:t>
            </a:r>
            <a:r>
              <a:rPr lang="en-US" dirty="0" smtClean="0"/>
              <a:t>run-time binding </a:t>
            </a:r>
            <a:r>
              <a:rPr lang="en-US" dirty="0"/>
              <a:t>between components in the same or different applications.</a:t>
            </a:r>
          </a:p>
          <a:p>
            <a:r>
              <a:rPr lang="en-US" dirty="0"/>
              <a:t>- An Intent object, is a passive data structure holding an abstract </a:t>
            </a:r>
            <a:r>
              <a:rPr lang="en-US" b="1" dirty="0"/>
              <a:t>description of an operation </a:t>
            </a:r>
            <a:r>
              <a:rPr lang="en-US" dirty="0"/>
              <a:t>to </a:t>
            </a:r>
            <a:r>
              <a:rPr lang="en-US" dirty="0" smtClean="0"/>
              <a:t>be performed </a:t>
            </a:r>
            <a:r>
              <a:rPr lang="en-US" dirty="0"/>
              <a:t>— or, </a:t>
            </a:r>
            <a:r>
              <a:rPr lang="en-US" dirty="0" smtClean="0"/>
              <a:t>often in </a:t>
            </a:r>
            <a:r>
              <a:rPr lang="en-US" dirty="0"/>
              <a:t>the case of broadcasts, a description of something that has happened </a:t>
            </a:r>
            <a:r>
              <a:rPr lang="en-US" dirty="0" smtClean="0"/>
              <a:t>and is </a:t>
            </a:r>
            <a:r>
              <a:rPr lang="en-US" dirty="0"/>
              <a:t>being announced.</a:t>
            </a:r>
            <a:endParaRPr lang="en-US" dirty="0" smtClean="0"/>
          </a:p>
        </p:txBody>
      </p:sp>
      <p:sp>
        <p:nvSpPr>
          <p:cNvPr id="4" name="Slide Number Placeholder 3"/>
          <p:cNvSpPr>
            <a:spLocks noGrp="1"/>
          </p:cNvSpPr>
          <p:nvPr>
            <p:ph type="sldNum" sz="quarter" idx="12"/>
          </p:nvPr>
        </p:nvSpPr>
        <p:spPr/>
        <p:txBody>
          <a:bodyPr/>
          <a:lstStyle/>
          <a:p>
            <a:fld id="{5D1521BE-31EE-4AC9-ADDD-C715BAA25349}" type="slidenum">
              <a:rPr lang="en-US" smtClean="0"/>
              <a:pPr/>
              <a:t>36</a:t>
            </a:fld>
            <a:endParaRPr lang="en-US"/>
          </a:p>
        </p:txBody>
      </p:sp>
    </p:spTree>
    <p:extLst>
      <p:ext uri="{BB962C8B-B14F-4D97-AF65-F5344CB8AC3E}">
        <p14:creationId xmlns="" xmlns:p14="http://schemas.microsoft.com/office/powerpoint/2010/main" val="35505542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Intent services</a:t>
            </a:r>
            <a:endParaRPr lang="en-US" dirty="0"/>
          </a:p>
        </p:txBody>
      </p:sp>
      <p:sp>
        <p:nvSpPr>
          <p:cNvPr id="3" name="Content Placeholder 2"/>
          <p:cNvSpPr>
            <a:spLocks noGrp="1"/>
          </p:cNvSpPr>
          <p:nvPr>
            <p:ph idx="1"/>
          </p:nvPr>
        </p:nvSpPr>
        <p:spPr/>
        <p:txBody>
          <a:bodyPr>
            <a:normAutofit fontScale="92500" lnSpcReduction="10000"/>
          </a:bodyPr>
          <a:lstStyle/>
          <a:p>
            <a:pPr algn="l">
              <a:buFontTx/>
              <a:buChar char="-"/>
            </a:pPr>
            <a:r>
              <a:rPr lang="en-US" dirty="0" smtClean="0"/>
              <a:t>An </a:t>
            </a:r>
            <a:r>
              <a:rPr lang="en-US" dirty="0"/>
              <a:t>Intent object is passed to </a:t>
            </a:r>
            <a:r>
              <a:rPr lang="en-US" dirty="0" err="1">
                <a:solidFill>
                  <a:srgbClr val="C00000"/>
                </a:solidFill>
              </a:rPr>
              <a:t>Context.startActivity</a:t>
            </a:r>
            <a:r>
              <a:rPr lang="en-US" dirty="0">
                <a:solidFill>
                  <a:srgbClr val="C00000"/>
                </a:solidFill>
              </a:rPr>
              <a:t>() </a:t>
            </a:r>
            <a:r>
              <a:rPr lang="en-US" dirty="0"/>
              <a:t>or </a:t>
            </a:r>
            <a:r>
              <a:rPr lang="en-US" dirty="0" err="1">
                <a:solidFill>
                  <a:srgbClr val="C00000"/>
                </a:solidFill>
              </a:rPr>
              <a:t>Activity.startActivityForResult</a:t>
            </a:r>
            <a:r>
              <a:rPr lang="en-US" dirty="0">
                <a:solidFill>
                  <a:srgbClr val="C00000"/>
                </a:solidFill>
              </a:rPr>
              <a:t>() </a:t>
            </a:r>
            <a:r>
              <a:rPr lang="en-US" dirty="0"/>
              <a:t>to </a:t>
            </a:r>
            <a:r>
              <a:rPr lang="en-US" dirty="0" smtClean="0"/>
              <a:t>launch an </a:t>
            </a:r>
            <a:r>
              <a:rPr lang="en-US" dirty="0"/>
              <a:t>activity or get an existing activity to do something new. </a:t>
            </a:r>
            <a:endParaRPr lang="en-US" dirty="0" smtClean="0"/>
          </a:p>
          <a:p>
            <a:pPr algn="l">
              <a:buFontTx/>
              <a:buChar char="-"/>
            </a:pPr>
            <a:r>
              <a:rPr lang="en-US" dirty="0" smtClean="0"/>
              <a:t>(</a:t>
            </a:r>
            <a:r>
              <a:rPr lang="en-US" dirty="0"/>
              <a:t>It can also be passed </a:t>
            </a:r>
            <a:r>
              <a:rPr lang="en-US" dirty="0" smtClean="0"/>
              <a:t>to </a:t>
            </a:r>
            <a:r>
              <a:rPr lang="en-US" dirty="0" err="1" smtClean="0"/>
              <a:t>Activity.setResult</a:t>
            </a:r>
            <a:r>
              <a:rPr lang="en-US" dirty="0"/>
              <a:t>() to return information to the activity that called </a:t>
            </a:r>
            <a:r>
              <a:rPr lang="en-US" dirty="0" err="1"/>
              <a:t>startActivityForResult</a:t>
            </a:r>
            <a:r>
              <a:rPr lang="en-US" dirty="0"/>
              <a:t>().)</a:t>
            </a:r>
          </a:p>
          <a:p>
            <a:pPr algn="l">
              <a:buFontTx/>
              <a:buChar char="-"/>
            </a:pPr>
            <a:r>
              <a:rPr lang="en-US" dirty="0" smtClean="0"/>
              <a:t>An </a:t>
            </a:r>
            <a:r>
              <a:rPr lang="en-US" dirty="0"/>
              <a:t>Intent object is passed to </a:t>
            </a:r>
            <a:r>
              <a:rPr lang="en-US" dirty="0" err="1">
                <a:solidFill>
                  <a:srgbClr val="C00000"/>
                </a:solidFill>
              </a:rPr>
              <a:t>Context.startService</a:t>
            </a:r>
            <a:r>
              <a:rPr lang="en-US" dirty="0">
                <a:solidFill>
                  <a:srgbClr val="C00000"/>
                </a:solidFill>
              </a:rPr>
              <a:t>() </a:t>
            </a:r>
            <a:r>
              <a:rPr lang="en-US" dirty="0"/>
              <a:t>to </a:t>
            </a:r>
            <a:r>
              <a:rPr lang="en-US" dirty="0">
                <a:solidFill>
                  <a:srgbClr val="000099"/>
                </a:solidFill>
              </a:rPr>
              <a:t>initiate a service </a:t>
            </a:r>
            <a:r>
              <a:rPr lang="en-US" dirty="0"/>
              <a:t>or deliver new </a:t>
            </a:r>
            <a:r>
              <a:rPr lang="en-US" dirty="0" smtClean="0"/>
              <a:t>instructions to </a:t>
            </a:r>
            <a:r>
              <a:rPr lang="en-US" dirty="0"/>
              <a:t>an ongoing service. </a:t>
            </a:r>
            <a:endParaRPr lang="en-US" dirty="0" smtClean="0"/>
          </a:p>
          <a:p>
            <a:pPr algn="l">
              <a:buFontTx/>
              <a:buChar char="-"/>
            </a:pPr>
            <a:r>
              <a:rPr lang="en-US" dirty="0" smtClean="0"/>
              <a:t>An </a:t>
            </a:r>
            <a:r>
              <a:rPr lang="en-US" dirty="0"/>
              <a:t>intent can be passed to </a:t>
            </a:r>
            <a:r>
              <a:rPr lang="en-US" dirty="0" err="1">
                <a:solidFill>
                  <a:srgbClr val="C00000"/>
                </a:solidFill>
              </a:rPr>
              <a:t>Context.bindService</a:t>
            </a:r>
            <a:r>
              <a:rPr lang="en-US" dirty="0">
                <a:solidFill>
                  <a:srgbClr val="C00000"/>
                </a:solidFill>
              </a:rPr>
              <a:t>() </a:t>
            </a:r>
            <a:r>
              <a:rPr lang="en-US" dirty="0"/>
              <a:t>to </a:t>
            </a:r>
            <a:r>
              <a:rPr lang="en-US" dirty="0">
                <a:solidFill>
                  <a:srgbClr val="000099"/>
                </a:solidFill>
              </a:rPr>
              <a:t>establish </a:t>
            </a:r>
            <a:r>
              <a:rPr lang="en-US" dirty="0" smtClean="0">
                <a:solidFill>
                  <a:srgbClr val="000099"/>
                </a:solidFill>
              </a:rPr>
              <a:t>a connection </a:t>
            </a:r>
            <a:r>
              <a:rPr lang="en-US" dirty="0"/>
              <a:t>between the calling component and a target service. </a:t>
            </a:r>
            <a:endParaRPr lang="en-US" dirty="0" smtClean="0"/>
          </a:p>
          <a:p>
            <a:pPr algn="l">
              <a:buFontTx/>
              <a:buChar char="-"/>
            </a:pPr>
            <a:r>
              <a:rPr lang="en-US" dirty="0" smtClean="0"/>
              <a:t>It </a:t>
            </a:r>
            <a:r>
              <a:rPr lang="en-US" dirty="0"/>
              <a:t>can optionally initiate </a:t>
            </a:r>
            <a:r>
              <a:rPr lang="en-US" dirty="0" smtClean="0"/>
              <a:t>the service </a:t>
            </a:r>
            <a:r>
              <a:rPr lang="en-US" dirty="0"/>
              <a:t>if it's not already running</a:t>
            </a:r>
            <a:r>
              <a:rPr lang="en-US" dirty="0" smtClean="0"/>
              <a:t>.</a:t>
            </a:r>
          </a:p>
          <a:p>
            <a:pPr marL="114300" indent="0" algn="l">
              <a:buNone/>
            </a:pPr>
            <a:endParaRPr lang="en-US" dirty="0" smtClean="0"/>
          </a:p>
        </p:txBody>
      </p:sp>
      <p:sp>
        <p:nvSpPr>
          <p:cNvPr id="4" name="Slide Number Placeholder 3"/>
          <p:cNvSpPr>
            <a:spLocks noGrp="1"/>
          </p:cNvSpPr>
          <p:nvPr>
            <p:ph type="sldNum" sz="quarter" idx="12"/>
          </p:nvPr>
        </p:nvSpPr>
        <p:spPr/>
        <p:txBody>
          <a:bodyPr/>
          <a:lstStyle/>
          <a:p>
            <a:fld id="{5D1521BE-31EE-4AC9-ADDD-C715BAA25349}" type="slidenum">
              <a:rPr lang="en-US" smtClean="0"/>
              <a:pPr/>
              <a:t>37</a:t>
            </a:fld>
            <a:endParaRPr lang="en-US"/>
          </a:p>
        </p:txBody>
      </p:sp>
    </p:spTree>
    <p:extLst>
      <p:ext uri="{BB962C8B-B14F-4D97-AF65-F5344CB8AC3E}">
        <p14:creationId xmlns="" xmlns:p14="http://schemas.microsoft.com/office/powerpoint/2010/main" val="6359411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Intent services</a:t>
            </a:r>
            <a:endParaRPr lang="en-US" dirty="0"/>
          </a:p>
        </p:txBody>
      </p:sp>
      <p:sp>
        <p:nvSpPr>
          <p:cNvPr id="3" name="Content Placeholder 2"/>
          <p:cNvSpPr>
            <a:spLocks noGrp="1"/>
          </p:cNvSpPr>
          <p:nvPr>
            <p:ph idx="1"/>
          </p:nvPr>
        </p:nvSpPr>
        <p:spPr/>
        <p:txBody>
          <a:bodyPr>
            <a:normAutofit/>
          </a:bodyPr>
          <a:lstStyle/>
          <a:p>
            <a:pPr algn="l">
              <a:buFontTx/>
              <a:buChar char="-"/>
            </a:pPr>
            <a:r>
              <a:rPr lang="en-US" dirty="0" smtClean="0"/>
              <a:t>Intent </a:t>
            </a:r>
            <a:r>
              <a:rPr lang="en-US" dirty="0"/>
              <a:t>objects passed to any of the broadcast methods (such as </a:t>
            </a:r>
            <a:r>
              <a:rPr lang="en-US" dirty="0" err="1"/>
              <a:t>Context.sendBroadcast</a:t>
            </a:r>
            <a:r>
              <a:rPr lang="en-US" dirty="0" smtClean="0"/>
              <a:t>(), </a:t>
            </a:r>
            <a:r>
              <a:rPr lang="en-US" dirty="0" err="1" smtClean="0"/>
              <a:t>Context.sendOrderedBroadcast</a:t>
            </a:r>
            <a:r>
              <a:rPr lang="en-US" dirty="0"/>
              <a:t>(), or </a:t>
            </a:r>
            <a:r>
              <a:rPr lang="en-US" dirty="0" err="1"/>
              <a:t>Context.sendStickyBroadcast</a:t>
            </a:r>
            <a:r>
              <a:rPr lang="en-US" dirty="0"/>
              <a:t>()) </a:t>
            </a:r>
            <a:endParaRPr lang="en-US" dirty="0" smtClean="0"/>
          </a:p>
          <a:p>
            <a:pPr marL="114300" indent="0" algn="l">
              <a:buNone/>
            </a:pPr>
            <a:r>
              <a:rPr lang="en-US" dirty="0" smtClean="0"/>
              <a:t>are </a:t>
            </a:r>
            <a:r>
              <a:rPr lang="en-US" dirty="0"/>
              <a:t>delivered to </a:t>
            </a:r>
            <a:r>
              <a:rPr lang="en-US" dirty="0" smtClean="0"/>
              <a:t>all interested </a:t>
            </a:r>
            <a:r>
              <a:rPr lang="en-US" dirty="0"/>
              <a:t>broadcast receivers. Many kinds of broadcasts originate in system code.</a:t>
            </a:r>
          </a:p>
          <a:p>
            <a:pPr marL="114300" indent="0" algn="l">
              <a:buNone/>
            </a:pPr>
            <a:r>
              <a:rPr lang="en-US" dirty="0"/>
              <a:t>- Intent are really useful with Android Service to exchange information and notification </a:t>
            </a:r>
            <a:r>
              <a:rPr lang="en-US" dirty="0" smtClean="0"/>
              <a:t>between the </a:t>
            </a:r>
            <a:r>
              <a:rPr lang="en-US" dirty="0"/>
              <a:t>calling object and the Service.</a:t>
            </a:r>
            <a:endParaRPr lang="en-US" dirty="0" smtClean="0"/>
          </a:p>
        </p:txBody>
      </p:sp>
      <p:sp>
        <p:nvSpPr>
          <p:cNvPr id="4" name="Slide Number Placeholder 3"/>
          <p:cNvSpPr>
            <a:spLocks noGrp="1"/>
          </p:cNvSpPr>
          <p:nvPr>
            <p:ph type="sldNum" sz="quarter" idx="12"/>
          </p:nvPr>
        </p:nvSpPr>
        <p:spPr/>
        <p:txBody>
          <a:bodyPr/>
          <a:lstStyle/>
          <a:p>
            <a:fld id="{5D1521BE-31EE-4AC9-ADDD-C715BAA25349}" type="slidenum">
              <a:rPr lang="en-US" smtClean="0"/>
              <a:pPr/>
              <a:t>38</a:t>
            </a:fld>
            <a:endParaRPr lang="en-US"/>
          </a:p>
        </p:txBody>
      </p:sp>
    </p:spTree>
    <p:extLst>
      <p:ext uri="{BB962C8B-B14F-4D97-AF65-F5344CB8AC3E}">
        <p14:creationId xmlns="" xmlns:p14="http://schemas.microsoft.com/office/powerpoint/2010/main" val="41708561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Intent services</a:t>
            </a:r>
            <a:endParaRPr lang="en-US" dirty="0"/>
          </a:p>
        </p:txBody>
      </p:sp>
      <p:sp>
        <p:nvSpPr>
          <p:cNvPr id="3" name="Content Placeholder 2"/>
          <p:cNvSpPr>
            <a:spLocks noGrp="1"/>
          </p:cNvSpPr>
          <p:nvPr>
            <p:ph idx="1"/>
          </p:nvPr>
        </p:nvSpPr>
        <p:spPr/>
        <p:txBody>
          <a:bodyPr>
            <a:normAutofit/>
          </a:bodyPr>
          <a:lstStyle/>
          <a:p>
            <a:pPr algn="l"/>
            <a:r>
              <a:rPr lang="en-US" dirty="0" smtClean="0"/>
              <a:t>To </a:t>
            </a:r>
            <a:r>
              <a:rPr lang="en-US" dirty="0"/>
              <a:t>inform the system which implicit intents they can handle, activities, services, and </a:t>
            </a:r>
            <a:r>
              <a:rPr lang="en-US" dirty="0" smtClean="0"/>
              <a:t>broadcast receivers </a:t>
            </a:r>
            <a:r>
              <a:rPr lang="en-US" dirty="0"/>
              <a:t>can have </a:t>
            </a:r>
            <a:r>
              <a:rPr lang="en-US" dirty="0">
                <a:solidFill>
                  <a:srgbClr val="000099"/>
                </a:solidFill>
              </a:rPr>
              <a:t>one or more intent filters</a:t>
            </a:r>
            <a:r>
              <a:rPr lang="en-US" dirty="0"/>
              <a:t>.</a:t>
            </a:r>
          </a:p>
          <a:p>
            <a:pPr algn="l"/>
            <a:r>
              <a:rPr lang="en-US" dirty="0" smtClean="0"/>
              <a:t>Each </a:t>
            </a:r>
            <a:r>
              <a:rPr lang="en-US" dirty="0"/>
              <a:t>filter describes a capability of the component, a set of intents that the component is willing </a:t>
            </a:r>
            <a:r>
              <a:rPr lang="en-US" dirty="0" smtClean="0"/>
              <a:t>to receive</a:t>
            </a:r>
            <a:r>
              <a:rPr lang="en-US" dirty="0"/>
              <a:t>. </a:t>
            </a:r>
            <a:endParaRPr lang="en-US" dirty="0" smtClean="0"/>
          </a:p>
          <a:p>
            <a:pPr algn="l"/>
            <a:r>
              <a:rPr lang="en-US" dirty="0" smtClean="0"/>
              <a:t>, </a:t>
            </a:r>
            <a:r>
              <a:rPr lang="en-US" dirty="0"/>
              <a:t>in effect, filters in intents of a desired type, while filtering out unwanted intents — but only unwanted implicit intents (those that don't name a target class).</a:t>
            </a:r>
            <a:endParaRPr lang="en-US" dirty="0" smtClean="0"/>
          </a:p>
        </p:txBody>
      </p:sp>
      <p:sp>
        <p:nvSpPr>
          <p:cNvPr id="4" name="Slide Number Placeholder 3"/>
          <p:cNvSpPr>
            <a:spLocks noGrp="1"/>
          </p:cNvSpPr>
          <p:nvPr>
            <p:ph type="sldNum" sz="quarter" idx="12"/>
          </p:nvPr>
        </p:nvSpPr>
        <p:spPr/>
        <p:txBody>
          <a:bodyPr/>
          <a:lstStyle/>
          <a:p>
            <a:fld id="{5D1521BE-31EE-4AC9-ADDD-C715BAA25349}" type="slidenum">
              <a:rPr lang="en-US" smtClean="0"/>
              <a:pPr/>
              <a:t>39</a:t>
            </a:fld>
            <a:endParaRPr lang="en-US"/>
          </a:p>
        </p:txBody>
      </p:sp>
    </p:spTree>
    <p:extLst>
      <p:ext uri="{BB962C8B-B14F-4D97-AF65-F5344CB8AC3E}">
        <p14:creationId xmlns="" xmlns:p14="http://schemas.microsoft.com/office/powerpoint/2010/main" val="3418787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smtClean="0"/>
              <a:t>Services in Android</a:t>
            </a:r>
            <a:endParaRPr lang="en-US" b="1" dirty="0"/>
          </a:p>
        </p:txBody>
      </p:sp>
      <p:sp>
        <p:nvSpPr>
          <p:cNvPr id="3" name="Content Placeholder 2"/>
          <p:cNvSpPr>
            <a:spLocks noGrp="1"/>
          </p:cNvSpPr>
          <p:nvPr>
            <p:ph idx="1"/>
          </p:nvPr>
        </p:nvSpPr>
        <p:spPr/>
        <p:txBody>
          <a:bodyPr>
            <a:normAutofit/>
          </a:bodyPr>
          <a:lstStyle/>
          <a:p>
            <a:r>
              <a:rPr lang="en-GB" dirty="0" smtClean="0"/>
              <a:t>A service can </a:t>
            </a:r>
            <a:r>
              <a:rPr lang="en-GB" dirty="0" smtClean="0">
                <a:solidFill>
                  <a:srgbClr val="000099"/>
                </a:solidFill>
              </a:rPr>
              <a:t>run continuously </a:t>
            </a:r>
            <a:r>
              <a:rPr lang="en-GB" dirty="0" smtClean="0"/>
              <a:t>in the </a:t>
            </a:r>
            <a:r>
              <a:rPr lang="en-GB" dirty="0" smtClean="0">
                <a:solidFill>
                  <a:srgbClr val="C00000"/>
                </a:solidFill>
              </a:rPr>
              <a:t>background</a:t>
            </a:r>
            <a:r>
              <a:rPr lang="en-GB" dirty="0" smtClean="0"/>
              <a:t> even if the application is closed or the user switches to another application.</a:t>
            </a:r>
          </a:p>
          <a:p>
            <a:r>
              <a:rPr lang="en-GB" dirty="0" smtClean="0"/>
              <a:t>Thread - by the </a:t>
            </a:r>
            <a:r>
              <a:rPr lang="en-GB" dirty="0" smtClean="0">
                <a:solidFill>
                  <a:srgbClr val="C00000"/>
                </a:solidFill>
              </a:rPr>
              <a:t>Operating system </a:t>
            </a:r>
            <a:r>
              <a:rPr lang="en-GB" dirty="0" smtClean="0"/>
              <a:t>to perform operations in the background.</a:t>
            </a:r>
          </a:p>
          <a:p>
            <a:r>
              <a:rPr lang="en-GB" dirty="0" smtClean="0"/>
              <a:t>Service - an </a:t>
            </a:r>
            <a:r>
              <a:rPr lang="en-GB" dirty="0" smtClean="0">
                <a:solidFill>
                  <a:srgbClr val="C00000"/>
                </a:solidFill>
              </a:rPr>
              <a:t>android component</a:t>
            </a:r>
            <a:r>
              <a:rPr lang="en-GB" dirty="0" smtClean="0"/>
              <a:t> that performs a long-running operation</a:t>
            </a:r>
            <a:endParaRPr lang="en-US" dirty="0" smtClean="0"/>
          </a:p>
        </p:txBody>
      </p:sp>
      <p:sp>
        <p:nvSpPr>
          <p:cNvPr id="4" name="Slide Number Placeholder 3"/>
          <p:cNvSpPr>
            <a:spLocks noGrp="1"/>
          </p:cNvSpPr>
          <p:nvPr>
            <p:ph type="sldNum" sz="quarter" idx="12"/>
          </p:nvPr>
        </p:nvSpPr>
        <p:spPr/>
        <p:txBody>
          <a:bodyPr/>
          <a:lstStyle/>
          <a:p>
            <a:fld id="{5D1521BE-31EE-4AC9-ADDD-C715BAA25349}" type="slidenum">
              <a:rPr lang="en-US" smtClean="0"/>
              <a:pPr/>
              <a:t>4</a:t>
            </a:fld>
            <a:endParaRPr lang="en-US"/>
          </a:p>
        </p:txBody>
      </p:sp>
    </p:spTree>
    <p:extLst>
      <p:ext uri="{BB962C8B-B14F-4D97-AF65-F5344CB8AC3E}">
        <p14:creationId xmlns="" xmlns:p14="http://schemas.microsoft.com/office/powerpoint/2010/main" val="35505542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Intent services</a:t>
            </a:r>
            <a:endParaRPr lang="en-US" dirty="0"/>
          </a:p>
        </p:txBody>
      </p:sp>
      <p:sp>
        <p:nvSpPr>
          <p:cNvPr id="3" name="Content Placeholder 2"/>
          <p:cNvSpPr>
            <a:spLocks noGrp="1"/>
          </p:cNvSpPr>
          <p:nvPr>
            <p:ph idx="1"/>
          </p:nvPr>
        </p:nvSpPr>
        <p:spPr/>
        <p:txBody>
          <a:bodyPr>
            <a:normAutofit/>
          </a:bodyPr>
          <a:lstStyle/>
          <a:p>
            <a:r>
              <a:rPr lang="en-US" dirty="0" smtClean="0"/>
              <a:t>An </a:t>
            </a:r>
            <a:r>
              <a:rPr lang="en-US" dirty="0">
                <a:solidFill>
                  <a:srgbClr val="C00000"/>
                </a:solidFill>
              </a:rPr>
              <a:t>explicit intent </a:t>
            </a:r>
            <a:r>
              <a:rPr lang="en-US" dirty="0"/>
              <a:t>is always </a:t>
            </a:r>
            <a:r>
              <a:rPr lang="en-US" dirty="0">
                <a:solidFill>
                  <a:srgbClr val="000099"/>
                </a:solidFill>
              </a:rPr>
              <a:t>delivered to its target</a:t>
            </a:r>
            <a:r>
              <a:rPr lang="en-US" dirty="0"/>
              <a:t>, no matter what it contains; the filter is </a:t>
            </a:r>
            <a:r>
              <a:rPr lang="en-US" dirty="0" smtClean="0"/>
              <a:t>not consulted</a:t>
            </a:r>
            <a:r>
              <a:rPr lang="en-US" dirty="0"/>
              <a:t>.</a:t>
            </a:r>
            <a:r>
              <a:rPr lang="en-US" dirty="0" smtClean="0"/>
              <a:t>.</a:t>
            </a:r>
            <a:endParaRPr lang="en-US" dirty="0"/>
          </a:p>
          <a:p>
            <a:r>
              <a:rPr lang="en-US" dirty="0" smtClean="0"/>
              <a:t>An </a:t>
            </a:r>
            <a:r>
              <a:rPr lang="en-US" dirty="0">
                <a:solidFill>
                  <a:srgbClr val="C00000"/>
                </a:solidFill>
              </a:rPr>
              <a:t>implicit intent </a:t>
            </a:r>
            <a:r>
              <a:rPr lang="en-US" dirty="0"/>
              <a:t>is </a:t>
            </a:r>
            <a:r>
              <a:rPr lang="en-US" dirty="0">
                <a:solidFill>
                  <a:srgbClr val="000099"/>
                </a:solidFill>
              </a:rPr>
              <a:t>delivered to a component </a:t>
            </a:r>
            <a:r>
              <a:rPr lang="en-US" dirty="0"/>
              <a:t>only if it can pass through one of the </a:t>
            </a:r>
            <a:r>
              <a:rPr lang="en-US" dirty="0" smtClean="0"/>
              <a:t>component's filters.</a:t>
            </a:r>
          </a:p>
          <a:p>
            <a:r>
              <a:rPr lang="en-US" dirty="0"/>
              <a:t>An intent filter is an instance of the </a:t>
            </a:r>
            <a:r>
              <a:rPr lang="en-US" dirty="0" err="1"/>
              <a:t>IntentFilter</a:t>
            </a:r>
            <a:r>
              <a:rPr lang="en-US" dirty="0"/>
              <a:t> </a:t>
            </a:r>
            <a:r>
              <a:rPr lang="en-US" dirty="0" smtClean="0"/>
              <a:t>class.</a:t>
            </a:r>
          </a:p>
          <a:p>
            <a:r>
              <a:rPr lang="en-US" dirty="0" smtClean="0"/>
              <a:t>Android </a:t>
            </a:r>
            <a:r>
              <a:rPr lang="en-US" dirty="0"/>
              <a:t>system must </a:t>
            </a:r>
            <a:r>
              <a:rPr lang="en-US" dirty="0" smtClean="0"/>
              <a:t>know about </a:t>
            </a:r>
            <a:r>
              <a:rPr lang="en-US" dirty="0"/>
              <a:t>the capabilities of a component before it can launch that component, intent filters are </a:t>
            </a:r>
            <a:r>
              <a:rPr lang="en-US" dirty="0" smtClean="0"/>
              <a:t>generally not </a:t>
            </a:r>
            <a:r>
              <a:rPr lang="en-US" dirty="0"/>
              <a:t>set up in Java code, but in the application's manifest file (AndroidManifest.xml) as &lt;intent-filter</a:t>
            </a:r>
            <a:r>
              <a:rPr lang="en-US" dirty="0" smtClean="0"/>
              <a:t>&gt; elements</a:t>
            </a:r>
            <a:r>
              <a:rPr lang="en-US" dirty="0"/>
              <a:t>.</a:t>
            </a:r>
            <a:endParaRPr lang="en-US" dirty="0" smtClean="0"/>
          </a:p>
        </p:txBody>
      </p:sp>
      <p:sp>
        <p:nvSpPr>
          <p:cNvPr id="4" name="Slide Number Placeholder 3"/>
          <p:cNvSpPr>
            <a:spLocks noGrp="1"/>
          </p:cNvSpPr>
          <p:nvPr>
            <p:ph type="sldNum" sz="quarter" idx="12"/>
          </p:nvPr>
        </p:nvSpPr>
        <p:spPr/>
        <p:txBody>
          <a:bodyPr/>
          <a:lstStyle/>
          <a:p>
            <a:fld id="{5D1521BE-31EE-4AC9-ADDD-C715BAA25349}" type="slidenum">
              <a:rPr lang="en-US" smtClean="0"/>
              <a:pPr/>
              <a:t>40</a:t>
            </a:fld>
            <a:endParaRPr lang="en-US"/>
          </a:p>
        </p:txBody>
      </p:sp>
    </p:spTree>
    <p:extLst>
      <p:ext uri="{BB962C8B-B14F-4D97-AF65-F5344CB8AC3E}">
        <p14:creationId xmlns="" xmlns:p14="http://schemas.microsoft.com/office/powerpoint/2010/main" val="16170520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Intent services</a:t>
            </a:r>
            <a:endParaRPr lang="en-US" b="1" dirty="0"/>
          </a:p>
        </p:txBody>
      </p:sp>
      <p:sp>
        <p:nvSpPr>
          <p:cNvPr id="3" name="Content Placeholder 2"/>
          <p:cNvSpPr>
            <a:spLocks noGrp="1"/>
          </p:cNvSpPr>
          <p:nvPr>
            <p:ph idx="1"/>
          </p:nvPr>
        </p:nvSpPr>
        <p:spPr/>
        <p:txBody>
          <a:bodyPr>
            <a:normAutofit/>
          </a:bodyPr>
          <a:lstStyle/>
          <a:p>
            <a:endParaRPr lang="en-US" dirty="0" smtClean="0"/>
          </a:p>
        </p:txBody>
      </p:sp>
      <p:pic>
        <p:nvPicPr>
          <p:cNvPr id="4" name="Picture 3"/>
          <p:cNvPicPr>
            <a:picLocks noChangeAspect="1"/>
          </p:cNvPicPr>
          <p:nvPr/>
        </p:nvPicPr>
        <p:blipFill rotWithShape="1">
          <a:blip r:embed="rId2"/>
          <a:srcRect l="14943" t="19687" r="18090" b="11409"/>
          <a:stretch/>
        </p:blipFill>
        <p:spPr>
          <a:xfrm>
            <a:off x="-252536" y="1196752"/>
            <a:ext cx="9396536" cy="5472608"/>
          </a:xfrm>
          <a:prstGeom prst="rect">
            <a:avLst/>
          </a:prstGeom>
        </p:spPr>
      </p:pic>
      <p:sp>
        <p:nvSpPr>
          <p:cNvPr id="5" name="Slide Number Placeholder 4"/>
          <p:cNvSpPr>
            <a:spLocks noGrp="1"/>
          </p:cNvSpPr>
          <p:nvPr>
            <p:ph type="sldNum" sz="quarter" idx="12"/>
          </p:nvPr>
        </p:nvSpPr>
        <p:spPr/>
        <p:txBody>
          <a:bodyPr/>
          <a:lstStyle/>
          <a:p>
            <a:fld id="{5D1521BE-31EE-4AC9-ADDD-C715BAA25349}" type="slidenum">
              <a:rPr lang="en-US" smtClean="0"/>
              <a:pPr/>
              <a:t>41</a:t>
            </a:fld>
            <a:endParaRPr lang="en-US"/>
          </a:p>
        </p:txBody>
      </p:sp>
    </p:spTree>
    <p:extLst>
      <p:ext uri="{BB962C8B-B14F-4D97-AF65-F5344CB8AC3E}">
        <p14:creationId xmlns="" xmlns:p14="http://schemas.microsoft.com/office/powerpoint/2010/main" val="35505542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z="4000" dirty="0" err="1"/>
              <a:t>MultiThreading</a:t>
            </a:r>
            <a:r>
              <a:rPr lang="en-US" sz="4000" dirty="0"/>
              <a:t>: Handlers</a:t>
            </a:r>
          </a:p>
        </p:txBody>
      </p:sp>
      <p:sp>
        <p:nvSpPr>
          <p:cNvPr id="3" name="Content Placeholder 2"/>
          <p:cNvSpPr>
            <a:spLocks noGrp="1"/>
          </p:cNvSpPr>
          <p:nvPr>
            <p:ph idx="1"/>
          </p:nvPr>
        </p:nvSpPr>
        <p:spPr/>
        <p:txBody>
          <a:bodyPr>
            <a:normAutofit/>
          </a:bodyPr>
          <a:lstStyle/>
          <a:p>
            <a:r>
              <a:rPr lang="en-US" dirty="0" err="1"/>
              <a:t>MultiThreading</a:t>
            </a:r>
            <a:r>
              <a:rPr lang="en-US" dirty="0" smtClean="0"/>
              <a:t> is an ability </a:t>
            </a:r>
            <a:r>
              <a:rPr lang="en-US" dirty="0"/>
              <a:t>of the operating system to run different parts of a program simultaneously. </a:t>
            </a:r>
            <a:endParaRPr lang="en-US" dirty="0" smtClean="0"/>
          </a:p>
          <a:p>
            <a:r>
              <a:rPr lang="en-US" dirty="0" smtClean="0"/>
              <a:t>These </a:t>
            </a:r>
            <a:r>
              <a:rPr lang="en-US" dirty="0"/>
              <a:t>processes do not interfere with each other (in a well written program or application) and each is referred to as a thread. </a:t>
            </a:r>
            <a:endParaRPr lang="en-US" dirty="0" smtClean="0"/>
          </a:p>
          <a:p>
            <a:endParaRPr lang="en-US" dirty="0"/>
          </a:p>
          <a:p>
            <a:r>
              <a:rPr lang="en-US" dirty="0"/>
              <a:t>In Android, multithreading is implemented through the </a:t>
            </a:r>
            <a:r>
              <a:rPr lang="en-US" b="1" dirty="0"/>
              <a:t>Handler class. </a:t>
            </a:r>
            <a:endParaRPr lang="en-US" b="1" dirty="0" smtClean="0"/>
          </a:p>
          <a:p>
            <a:r>
              <a:rPr lang="en-US" dirty="0" smtClean="0"/>
              <a:t>Multithreading </a:t>
            </a:r>
            <a:r>
              <a:rPr lang="en-US" dirty="0"/>
              <a:t>uses your system resources efficiently to get a task done. It also allows the operating system to juggle several tasks at the same time.</a:t>
            </a:r>
          </a:p>
        </p:txBody>
      </p:sp>
      <p:sp>
        <p:nvSpPr>
          <p:cNvPr id="4" name="Slide Number Placeholder 3"/>
          <p:cNvSpPr>
            <a:spLocks noGrp="1"/>
          </p:cNvSpPr>
          <p:nvPr>
            <p:ph type="sldNum" sz="quarter" idx="12"/>
          </p:nvPr>
        </p:nvSpPr>
        <p:spPr/>
        <p:txBody>
          <a:bodyPr/>
          <a:lstStyle/>
          <a:p>
            <a:fld id="{5D1521BE-31EE-4AC9-ADDD-C715BAA25349}" type="slidenum">
              <a:rPr lang="en-US" smtClean="0"/>
              <a:pPr/>
              <a:t>42</a:t>
            </a:fld>
            <a:endParaRPr lang="en-US"/>
          </a:p>
        </p:txBody>
      </p:sp>
    </p:spTree>
    <p:extLst>
      <p:ext uri="{BB962C8B-B14F-4D97-AF65-F5344CB8AC3E}">
        <p14:creationId xmlns="" xmlns:p14="http://schemas.microsoft.com/office/powerpoint/2010/main" val="3605355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z="4000" dirty="0" err="1"/>
              <a:t>MultiThreading</a:t>
            </a:r>
            <a:r>
              <a:rPr lang="en-US" sz="4000" dirty="0"/>
              <a:t>: Handlers</a:t>
            </a:r>
          </a:p>
        </p:txBody>
      </p:sp>
      <p:sp>
        <p:nvSpPr>
          <p:cNvPr id="3" name="Content Placeholder 2"/>
          <p:cNvSpPr>
            <a:spLocks noGrp="1"/>
          </p:cNvSpPr>
          <p:nvPr>
            <p:ph idx="1"/>
          </p:nvPr>
        </p:nvSpPr>
        <p:spPr/>
        <p:txBody>
          <a:bodyPr>
            <a:normAutofit/>
          </a:bodyPr>
          <a:lstStyle/>
          <a:p>
            <a:r>
              <a:rPr lang="en-US" dirty="0"/>
              <a:t>When a user opens an application, Android creates its own Linux process. </a:t>
            </a:r>
            <a:r>
              <a:rPr lang="en-US" dirty="0" smtClean="0"/>
              <a:t>The </a:t>
            </a:r>
            <a:r>
              <a:rPr lang="en-US" dirty="0"/>
              <a:t>system creates a thread of execution for that application called the </a:t>
            </a:r>
            <a:r>
              <a:rPr lang="en-US" b="1" dirty="0"/>
              <a:t>main thread</a:t>
            </a:r>
            <a:r>
              <a:rPr lang="en-US" dirty="0"/>
              <a:t> or UI thread</a:t>
            </a:r>
            <a:r>
              <a:rPr lang="en-US" dirty="0" smtClean="0"/>
              <a:t>.</a:t>
            </a:r>
          </a:p>
          <a:p>
            <a:r>
              <a:rPr lang="en-US" dirty="0"/>
              <a:t>The </a:t>
            </a:r>
            <a:r>
              <a:rPr lang="en-US" b="1" dirty="0"/>
              <a:t>main thread </a:t>
            </a:r>
            <a:r>
              <a:rPr lang="en-US" dirty="0"/>
              <a:t>is nothing but a </a:t>
            </a:r>
            <a:r>
              <a:rPr lang="en-US" b="1" dirty="0"/>
              <a:t>handler thread</a:t>
            </a:r>
            <a:r>
              <a:rPr lang="en-US" dirty="0"/>
              <a:t>. </a:t>
            </a:r>
            <a:endParaRPr lang="en-US" dirty="0" smtClean="0"/>
          </a:p>
          <a:p>
            <a:endParaRPr lang="en-US" dirty="0" smtClean="0"/>
          </a:p>
          <a:p>
            <a:r>
              <a:rPr lang="en-US" dirty="0" smtClean="0"/>
              <a:t>The </a:t>
            </a:r>
            <a:r>
              <a:rPr lang="en-US" dirty="0"/>
              <a:t>main thread is </a:t>
            </a:r>
            <a:r>
              <a:rPr lang="en-US" b="1" dirty="0"/>
              <a:t>responsible for handling events</a:t>
            </a:r>
            <a:r>
              <a:rPr lang="en-US" dirty="0"/>
              <a:t> from all over the app like callbacks associated with the lifecycle information or callbacks from input events or handling events from other apps, </a:t>
            </a:r>
            <a:r>
              <a:rPr lang="en-US" dirty="0" err="1"/>
              <a:t>etc</a:t>
            </a: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43</a:t>
            </a:fld>
            <a:endParaRPr lang="en-US"/>
          </a:p>
        </p:txBody>
      </p:sp>
    </p:spTree>
    <p:extLst>
      <p:ext uri="{BB962C8B-B14F-4D97-AF65-F5344CB8AC3E}">
        <p14:creationId xmlns="" xmlns:p14="http://schemas.microsoft.com/office/powerpoint/2010/main" val="44582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z="4000" dirty="0"/>
              <a:t>The Handler </a:t>
            </a:r>
            <a:r>
              <a:rPr lang="en-US" sz="4000" dirty="0" smtClean="0"/>
              <a:t>Class</a:t>
            </a:r>
            <a:endParaRPr lang="en-US" sz="4000" dirty="0"/>
          </a:p>
        </p:txBody>
      </p:sp>
      <p:sp>
        <p:nvSpPr>
          <p:cNvPr id="3" name="Content Placeholder 2"/>
          <p:cNvSpPr>
            <a:spLocks noGrp="1"/>
          </p:cNvSpPr>
          <p:nvPr>
            <p:ph idx="1"/>
          </p:nvPr>
        </p:nvSpPr>
        <p:spPr/>
        <p:txBody>
          <a:bodyPr>
            <a:normAutofit/>
          </a:bodyPr>
          <a:lstStyle/>
          <a:p>
            <a:r>
              <a:rPr lang="en-US" dirty="0"/>
              <a:t>In Android, multithreading is implemented through the </a:t>
            </a:r>
            <a:r>
              <a:rPr lang="en-US" b="1" dirty="0"/>
              <a:t>Handler class. </a:t>
            </a:r>
            <a:endParaRPr lang="en-US" b="1" dirty="0" smtClean="0"/>
          </a:p>
          <a:p>
            <a:r>
              <a:rPr lang="en-US" dirty="0"/>
              <a:t>The handler class lets you process and send message objects, which contain descriptions and data, and runnable objects that refer to a </a:t>
            </a:r>
            <a:r>
              <a:rPr lang="en-US" dirty="0" err="1"/>
              <a:t>MessageQueue</a:t>
            </a:r>
            <a:r>
              <a:rPr lang="en-US" dirty="0"/>
              <a:t> belonging to a thread. </a:t>
            </a:r>
            <a:endParaRPr lang="en-US" dirty="0" smtClean="0"/>
          </a:p>
          <a:p>
            <a:r>
              <a:rPr lang="en-US" dirty="0" smtClean="0"/>
              <a:t>A </a:t>
            </a:r>
            <a:r>
              <a:rPr lang="en-US" dirty="0"/>
              <a:t>handler will let you </a:t>
            </a:r>
            <a:r>
              <a:rPr lang="en-US" b="1" dirty="0"/>
              <a:t>execute message objects </a:t>
            </a:r>
            <a:r>
              <a:rPr lang="en-US" dirty="0"/>
              <a:t>and runnable objects at a specified time in the future. </a:t>
            </a:r>
            <a:endParaRPr lang="en-US" b="1"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44</a:t>
            </a:fld>
            <a:endParaRPr lang="en-US"/>
          </a:p>
        </p:txBody>
      </p:sp>
    </p:spTree>
    <p:extLst>
      <p:ext uri="{BB962C8B-B14F-4D97-AF65-F5344CB8AC3E}">
        <p14:creationId xmlns="" xmlns:p14="http://schemas.microsoft.com/office/powerpoint/2010/main" val="6835254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z="4000" dirty="0"/>
              <a:t>The Handler </a:t>
            </a:r>
            <a:r>
              <a:rPr lang="en-US" sz="4000" dirty="0" smtClean="0"/>
              <a:t>Class</a:t>
            </a:r>
            <a:endParaRPr lang="en-US" sz="4000" dirty="0"/>
          </a:p>
        </p:txBody>
      </p:sp>
      <p:sp>
        <p:nvSpPr>
          <p:cNvPr id="3" name="Content Placeholder 2"/>
          <p:cNvSpPr>
            <a:spLocks noGrp="1"/>
          </p:cNvSpPr>
          <p:nvPr>
            <p:ph idx="1"/>
          </p:nvPr>
        </p:nvSpPr>
        <p:spPr/>
        <p:txBody>
          <a:bodyPr>
            <a:normAutofit/>
          </a:bodyPr>
          <a:lstStyle/>
          <a:p>
            <a:r>
              <a:rPr lang="en-US" dirty="0" smtClean="0"/>
              <a:t>Each </a:t>
            </a:r>
            <a:r>
              <a:rPr lang="en-US" b="1" dirty="0"/>
              <a:t>instance of a handler </a:t>
            </a:r>
            <a:r>
              <a:rPr lang="en-US" dirty="0"/>
              <a:t>will belong to a </a:t>
            </a:r>
            <a:r>
              <a:rPr lang="en-US" b="1" dirty="0"/>
              <a:t>single thread</a:t>
            </a:r>
            <a:r>
              <a:rPr lang="en-US" dirty="0"/>
              <a:t> only when declared. </a:t>
            </a:r>
            <a:endParaRPr lang="en-US" dirty="0" smtClean="0"/>
          </a:p>
          <a:p>
            <a:r>
              <a:rPr lang="en-US" dirty="0" smtClean="0"/>
              <a:t>Runnable </a:t>
            </a:r>
            <a:r>
              <a:rPr lang="en-US" dirty="0"/>
              <a:t>objects are those objects that contain commands that will be executed to obtain results in your program</a:t>
            </a:r>
            <a:r>
              <a:rPr lang="en-US" dirty="0" smtClean="0"/>
              <a:t>.</a:t>
            </a:r>
          </a:p>
          <a:p>
            <a:r>
              <a:rPr lang="en-US" dirty="0" smtClean="0"/>
              <a:t>A </a:t>
            </a:r>
            <a:r>
              <a:rPr lang="en-US" dirty="0"/>
              <a:t>handler be used </a:t>
            </a:r>
            <a:r>
              <a:rPr lang="en-US" b="1" dirty="0"/>
              <a:t>to execute a thread</a:t>
            </a:r>
            <a:r>
              <a:rPr lang="en-US" dirty="0"/>
              <a:t>. </a:t>
            </a:r>
            <a:endParaRPr lang="en-US" dirty="0" smtClean="0"/>
          </a:p>
          <a:p>
            <a:r>
              <a:rPr lang="en-US" dirty="0" smtClean="0"/>
              <a:t>It </a:t>
            </a:r>
            <a:r>
              <a:rPr lang="en-US" dirty="0"/>
              <a:t>will also allow various threads that make up a program to communicate with each other to prevent conflicts.</a:t>
            </a:r>
            <a:endParaRPr lang="en-US" b="1"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45</a:t>
            </a:fld>
            <a:endParaRPr lang="en-US"/>
          </a:p>
        </p:txBody>
      </p:sp>
    </p:spTree>
    <p:extLst>
      <p:ext uri="{BB962C8B-B14F-4D97-AF65-F5344CB8AC3E}">
        <p14:creationId xmlns="" xmlns:p14="http://schemas.microsoft.com/office/powerpoint/2010/main" val="22288843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z="4000" dirty="0"/>
              <a:t>The Handler </a:t>
            </a:r>
            <a:r>
              <a:rPr lang="en-US" sz="4000" dirty="0" smtClean="0"/>
              <a:t>Class</a:t>
            </a:r>
            <a:endParaRPr lang="en-US" sz="4000" dirty="0"/>
          </a:p>
        </p:txBody>
      </p:sp>
      <p:sp>
        <p:nvSpPr>
          <p:cNvPr id="3" name="Content Placeholder 2"/>
          <p:cNvSpPr>
            <a:spLocks noGrp="1"/>
          </p:cNvSpPr>
          <p:nvPr>
            <p:ph idx="1"/>
          </p:nvPr>
        </p:nvSpPr>
        <p:spPr/>
        <p:txBody>
          <a:bodyPr>
            <a:normAutofit/>
          </a:bodyPr>
          <a:lstStyle/>
          <a:p>
            <a:r>
              <a:rPr lang="en-US" dirty="0" smtClean="0"/>
              <a:t>A </a:t>
            </a:r>
            <a:r>
              <a:rPr lang="en-US" dirty="0"/>
              <a:t>handler class can be implemented through the default </a:t>
            </a:r>
            <a:r>
              <a:rPr lang="en-US" dirty="0" smtClean="0"/>
              <a:t>constructor</a:t>
            </a:r>
          </a:p>
          <a:p>
            <a:endParaRPr lang="en-US" dirty="0"/>
          </a:p>
          <a:p>
            <a:pPr marL="114300" indent="0" algn="l">
              <a:buNone/>
            </a:pPr>
            <a:r>
              <a:rPr lang="en-US" dirty="0"/>
              <a:t>Handler </a:t>
            </a:r>
            <a:r>
              <a:rPr lang="en-US" dirty="0" err="1"/>
              <a:t>handlerObject</a:t>
            </a:r>
            <a:r>
              <a:rPr lang="en-US" dirty="0"/>
              <a:t> = new Handler();</a:t>
            </a:r>
          </a:p>
          <a:p>
            <a:pPr algn="l"/>
            <a:endParaRPr lang="en-US" dirty="0"/>
          </a:p>
          <a:p>
            <a:pPr marL="114300" indent="0" algn="l">
              <a:buNone/>
            </a:pPr>
            <a:r>
              <a:rPr lang="en-US" dirty="0"/>
              <a:t>Handler </a:t>
            </a:r>
            <a:r>
              <a:rPr lang="en-US" dirty="0" err="1"/>
              <a:t>handleObject</a:t>
            </a:r>
            <a:r>
              <a:rPr lang="en-US" dirty="0"/>
              <a:t> = new Handler(Runnable </a:t>
            </a:r>
            <a:r>
              <a:rPr lang="en-US" dirty="0" err="1"/>
              <a:t>runnableObject</a:t>
            </a:r>
            <a:r>
              <a:rPr lang="en-US" dirty="0"/>
              <a:t>, </a:t>
            </a:r>
            <a:r>
              <a:rPr lang="en-US" dirty="0" err="1"/>
              <a:t>Handler.Callback</a:t>
            </a:r>
            <a:r>
              <a:rPr lang="en-US" dirty="0"/>
              <a:t> </a:t>
            </a:r>
            <a:r>
              <a:rPr lang="en-US" dirty="0" err="1"/>
              <a:t>callbackObject</a:t>
            </a:r>
            <a:r>
              <a:rPr lang="en-US" dirty="0"/>
              <a:t>);</a:t>
            </a:r>
            <a:endParaRPr lang="en-US" dirty="0" smtClean="0"/>
          </a:p>
        </p:txBody>
      </p:sp>
      <p:sp>
        <p:nvSpPr>
          <p:cNvPr id="5" name="Slide Number Placeholder 4"/>
          <p:cNvSpPr>
            <a:spLocks noGrp="1"/>
          </p:cNvSpPr>
          <p:nvPr>
            <p:ph type="sldNum" sz="quarter" idx="12"/>
          </p:nvPr>
        </p:nvSpPr>
        <p:spPr/>
        <p:txBody>
          <a:bodyPr/>
          <a:lstStyle/>
          <a:p>
            <a:fld id="{5D1521BE-31EE-4AC9-ADDD-C715BAA25349}" type="slidenum">
              <a:rPr lang="en-US" smtClean="0"/>
              <a:pPr/>
              <a:t>46</a:t>
            </a:fld>
            <a:endParaRPr lang="en-US"/>
          </a:p>
        </p:txBody>
      </p:sp>
    </p:spTree>
    <p:extLst>
      <p:ext uri="{BB962C8B-B14F-4D97-AF65-F5344CB8AC3E}">
        <p14:creationId xmlns="" xmlns:p14="http://schemas.microsoft.com/office/powerpoint/2010/main" val="7889798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fontAlgn="base"/>
            <a:r>
              <a:rPr lang="en-US" sz="3600" dirty="0"/>
              <a:t>The Handler </a:t>
            </a:r>
            <a:r>
              <a:rPr lang="en-US" sz="3600" dirty="0" smtClean="0"/>
              <a:t>Class : Example</a:t>
            </a:r>
            <a:endParaRPr lang="en-US" sz="3600" dirty="0"/>
          </a:p>
        </p:txBody>
      </p:sp>
      <p:sp>
        <p:nvSpPr>
          <p:cNvPr id="3" name="Content Placeholder 2"/>
          <p:cNvSpPr>
            <a:spLocks noGrp="1"/>
          </p:cNvSpPr>
          <p:nvPr>
            <p:ph idx="1"/>
          </p:nvPr>
        </p:nvSpPr>
        <p:spPr/>
        <p:txBody>
          <a:bodyPr>
            <a:normAutofit fontScale="77500" lnSpcReduction="20000"/>
          </a:bodyPr>
          <a:lstStyle/>
          <a:p>
            <a:pPr marL="114300" indent="0">
              <a:buNone/>
            </a:pPr>
            <a:r>
              <a:rPr lang="en-US" dirty="0"/>
              <a:t>import </a:t>
            </a:r>
            <a:r>
              <a:rPr lang="en-US" dirty="0" err="1"/>
              <a:t>android.app.Activity</a:t>
            </a:r>
            <a:r>
              <a:rPr lang="en-US" dirty="0"/>
              <a:t>;</a:t>
            </a:r>
          </a:p>
          <a:p>
            <a:pPr marL="114300" indent="0">
              <a:buNone/>
            </a:pPr>
            <a:r>
              <a:rPr lang="en-US" dirty="0"/>
              <a:t>import </a:t>
            </a:r>
            <a:r>
              <a:rPr lang="en-US" dirty="0" err="1"/>
              <a:t>android.os.Bundle</a:t>
            </a:r>
            <a:r>
              <a:rPr lang="en-US" dirty="0"/>
              <a:t>;</a:t>
            </a:r>
          </a:p>
          <a:p>
            <a:pPr marL="114300" indent="0">
              <a:buNone/>
            </a:pPr>
            <a:r>
              <a:rPr lang="en-US" dirty="0"/>
              <a:t>import </a:t>
            </a:r>
            <a:r>
              <a:rPr lang="en-US" dirty="0" err="1"/>
              <a:t>android.os.Handler</a:t>
            </a:r>
            <a:r>
              <a:rPr lang="en-US" dirty="0"/>
              <a:t>;</a:t>
            </a:r>
          </a:p>
          <a:p>
            <a:pPr marL="114300" indent="0">
              <a:buNone/>
            </a:pPr>
            <a:r>
              <a:rPr lang="en-US" dirty="0"/>
              <a:t>import </a:t>
            </a:r>
            <a:r>
              <a:rPr lang="en-US" dirty="0" err="1"/>
              <a:t>android.widget.Button</a:t>
            </a:r>
            <a:r>
              <a:rPr lang="en-US" dirty="0"/>
              <a:t>;</a:t>
            </a:r>
          </a:p>
          <a:p>
            <a:pPr marL="114300" indent="0">
              <a:buNone/>
            </a:pPr>
            <a:r>
              <a:rPr lang="en-US" dirty="0"/>
              <a:t>import </a:t>
            </a:r>
            <a:r>
              <a:rPr lang="en-US" dirty="0" err="1"/>
              <a:t>android.widget.TextView</a:t>
            </a:r>
            <a:r>
              <a:rPr lang="en-US" dirty="0"/>
              <a:t>;</a:t>
            </a:r>
          </a:p>
          <a:p>
            <a:pPr marL="114300" indent="0">
              <a:buNone/>
            </a:pPr>
            <a:r>
              <a:rPr lang="en-US" dirty="0"/>
              <a:t>Public class </a:t>
            </a:r>
            <a:r>
              <a:rPr lang="en-US" b="1" dirty="0" err="1"/>
              <a:t>HandlerExample</a:t>
            </a:r>
            <a:r>
              <a:rPr lang="en-US" dirty="0"/>
              <a:t> extends Activity {</a:t>
            </a:r>
          </a:p>
          <a:p>
            <a:pPr marL="114300" indent="0">
              <a:buNone/>
            </a:pPr>
            <a:r>
              <a:rPr lang="en-US" dirty="0"/>
              <a:t>Handler </a:t>
            </a:r>
            <a:r>
              <a:rPr lang="en-US" dirty="0" err="1"/>
              <a:t>examhand</a:t>
            </a:r>
            <a:r>
              <a:rPr lang="en-US" dirty="0"/>
              <a:t> = new Handler () ;</a:t>
            </a:r>
          </a:p>
          <a:p>
            <a:pPr marL="114300" indent="0">
              <a:buNone/>
            </a:pPr>
            <a:r>
              <a:rPr lang="en-US" dirty="0"/>
              <a:t>Button </a:t>
            </a:r>
            <a:r>
              <a:rPr lang="en-US" dirty="0" err="1"/>
              <a:t>mybutton</a:t>
            </a:r>
            <a:r>
              <a:rPr lang="en-US" dirty="0"/>
              <a:t>;</a:t>
            </a:r>
          </a:p>
          <a:p>
            <a:pPr marL="114300" indent="0">
              <a:buNone/>
            </a:pPr>
            <a:r>
              <a:rPr lang="en-US" dirty="0" err="1"/>
              <a:t>Textview</a:t>
            </a:r>
            <a:r>
              <a:rPr lang="en-US" dirty="0"/>
              <a:t> </a:t>
            </a:r>
            <a:r>
              <a:rPr lang="en-US" dirty="0" err="1"/>
              <a:t>mytextview</a:t>
            </a:r>
            <a:r>
              <a:rPr lang="en-US" dirty="0" smtClean="0"/>
              <a:t>;</a:t>
            </a:r>
          </a:p>
          <a:p>
            <a:pPr marL="114300" indent="0">
              <a:buNone/>
            </a:pPr>
            <a:r>
              <a:rPr lang="en-US" dirty="0" smtClean="0"/>
              <a:t>Runnable </a:t>
            </a:r>
            <a:r>
              <a:rPr lang="en-US" dirty="0"/>
              <a:t>run = new Runnable ()</a:t>
            </a:r>
          </a:p>
          <a:p>
            <a:pPr marL="114300" indent="0">
              <a:buNone/>
            </a:pPr>
            <a:r>
              <a:rPr lang="en-US" dirty="0"/>
              <a:t>{</a:t>
            </a:r>
          </a:p>
          <a:p>
            <a:pPr marL="114300" indent="0">
              <a:buNone/>
            </a:pPr>
            <a:r>
              <a:rPr lang="en-US" dirty="0"/>
              <a:t>@override</a:t>
            </a:r>
          </a:p>
          <a:p>
            <a:pPr marL="114300" indent="0">
              <a:buNone/>
            </a:pPr>
            <a:r>
              <a:rPr lang="en-US" dirty="0"/>
              <a:t>public void run()</a:t>
            </a:r>
          </a:p>
          <a:p>
            <a:pPr marL="114300" indent="0">
              <a:buNone/>
            </a:pPr>
            <a:r>
              <a:rPr lang="en-US" dirty="0"/>
              <a:t>{</a:t>
            </a:r>
          </a:p>
          <a:p>
            <a:pPr marL="114300" indent="0">
              <a:buNone/>
            </a:pPr>
            <a:r>
              <a:rPr lang="en-US" dirty="0"/>
              <a:t>//link to button </a:t>
            </a:r>
            <a:r>
              <a:rPr lang="en-US" dirty="0" smtClean="0"/>
              <a:t>click }</a:t>
            </a:r>
            <a:endParaRPr lang="en-US" dirty="0"/>
          </a:p>
          <a:p>
            <a:pPr marL="114300" indent="0">
              <a:buNone/>
            </a:pPr>
            <a:r>
              <a:rPr lang="en-US" dirty="0"/>
              <a:t>}</a:t>
            </a:r>
            <a:endParaRPr lang="en-US" dirty="0" smtClean="0"/>
          </a:p>
        </p:txBody>
      </p:sp>
      <p:sp>
        <p:nvSpPr>
          <p:cNvPr id="5" name="Slide Number Placeholder 4"/>
          <p:cNvSpPr>
            <a:spLocks noGrp="1"/>
          </p:cNvSpPr>
          <p:nvPr>
            <p:ph type="sldNum" sz="quarter" idx="12"/>
          </p:nvPr>
        </p:nvSpPr>
        <p:spPr/>
        <p:txBody>
          <a:bodyPr/>
          <a:lstStyle/>
          <a:p>
            <a:fld id="{5D1521BE-31EE-4AC9-ADDD-C715BAA25349}" type="slidenum">
              <a:rPr lang="en-US" smtClean="0"/>
              <a:pPr/>
              <a:t>47</a:t>
            </a:fld>
            <a:endParaRPr lang="en-US"/>
          </a:p>
        </p:txBody>
      </p:sp>
    </p:spTree>
    <p:extLst>
      <p:ext uri="{BB962C8B-B14F-4D97-AF65-F5344CB8AC3E}">
        <p14:creationId xmlns="" xmlns:p14="http://schemas.microsoft.com/office/powerpoint/2010/main" val="41412661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fontAlgn="base"/>
            <a:r>
              <a:rPr lang="en-US" sz="2800" dirty="0"/>
              <a:t>Methods a Handler Class used for Multithreading</a:t>
            </a:r>
          </a:p>
        </p:txBody>
      </p:sp>
      <p:sp>
        <p:nvSpPr>
          <p:cNvPr id="3" name="Content Placeholder 2"/>
          <p:cNvSpPr>
            <a:spLocks noGrp="1"/>
          </p:cNvSpPr>
          <p:nvPr>
            <p:ph idx="1"/>
          </p:nvPr>
        </p:nvSpPr>
        <p:spPr/>
        <p:txBody>
          <a:bodyPr>
            <a:normAutofit/>
          </a:bodyPr>
          <a:lstStyle/>
          <a:p>
            <a:pPr algn="l"/>
            <a:r>
              <a:rPr lang="en-US" dirty="0"/>
              <a:t>public void </a:t>
            </a:r>
            <a:r>
              <a:rPr lang="en-US" dirty="0" err="1"/>
              <a:t>dispatchMessage</a:t>
            </a:r>
            <a:r>
              <a:rPr lang="en-US" dirty="0"/>
              <a:t> (Message </a:t>
            </a:r>
            <a:r>
              <a:rPr lang="en-US" dirty="0" err="1"/>
              <a:t>msg</a:t>
            </a:r>
            <a:r>
              <a:rPr lang="en-US" dirty="0"/>
              <a:t>) : System messages here</a:t>
            </a:r>
          </a:p>
          <a:p>
            <a:pPr algn="l"/>
            <a:r>
              <a:rPr lang="en-US" dirty="0"/>
              <a:t>public Handler (): This will associate a handler instance with the </a:t>
            </a:r>
            <a:r>
              <a:rPr lang="en-US" dirty="0" err="1"/>
              <a:t>looper</a:t>
            </a:r>
            <a:r>
              <a:rPr lang="en-US" dirty="0"/>
              <a:t> for the thread. The thread must contain a </a:t>
            </a:r>
            <a:r>
              <a:rPr lang="en-US" dirty="0" err="1"/>
              <a:t>looper</a:t>
            </a:r>
            <a:r>
              <a:rPr lang="en-US" dirty="0"/>
              <a:t> for this to work. A </a:t>
            </a:r>
            <a:r>
              <a:rPr lang="en-US" dirty="0" err="1"/>
              <a:t>looper</a:t>
            </a:r>
            <a:r>
              <a:rPr lang="en-US" dirty="0"/>
              <a:t> is the class that is used to provide the message loop functionality to a thread.</a:t>
            </a:r>
          </a:p>
          <a:p>
            <a:pPr algn="l"/>
            <a:r>
              <a:rPr lang="en-US" dirty="0"/>
              <a:t>public Handler (</a:t>
            </a:r>
            <a:r>
              <a:rPr lang="en-US" dirty="0" err="1"/>
              <a:t>Looper</a:t>
            </a:r>
            <a:r>
              <a:rPr lang="en-US" dirty="0"/>
              <a:t> </a:t>
            </a:r>
            <a:r>
              <a:rPr lang="en-US" dirty="0" err="1"/>
              <a:t>nameofyourlooper</a:t>
            </a:r>
            <a:r>
              <a:rPr lang="en-US" dirty="0"/>
              <a:t>): You can use another </a:t>
            </a:r>
            <a:r>
              <a:rPr lang="en-US" dirty="0" err="1"/>
              <a:t>looper</a:t>
            </a:r>
            <a:r>
              <a:rPr lang="en-US" dirty="0"/>
              <a:t>, instead of the default </a:t>
            </a:r>
            <a:r>
              <a:rPr lang="en-US" dirty="0" err="1"/>
              <a:t>looper</a:t>
            </a:r>
            <a:r>
              <a:rPr lang="en-US" dirty="0"/>
              <a:t>, by specifying it with this method</a:t>
            </a:r>
            <a:r>
              <a:rPr lang="en-US" dirty="0" smtClean="0"/>
              <a:t>.</a:t>
            </a: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48</a:t>
            </a:fld>
            <a:endParaRPr lang="en-US"/>
          </a:p>
        </p:txBody>
      </p:sp>
    </p:spTree>
    <p:extLst>
      <p:ext uri="{BB962C8B-B14F-4D97-AF65-F5344CB8AC3E}">
        <p14:creationId xmlns="" xmlns:p14="http://schemas.microsoft.com/office/powerpoint/2010/main" val="30307148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fontAlgn="base"/>
            <a:r>
              <a:rPr lang="en-US" sz="2800" dirty="0"/>
              <a:t>Methods a Handler Class used for Multithreading</a:t>
            </a:r>
          </a:p>
        </p:txBody>
      </p:sp>
      <p:sp>
        <p:nvSpPr>
          <p:cNvPr id="3" name="Content Placeholder 2"/>
          <p:cNvSpPr>
            <a:spLocks noGrp="1"/>
          </p:cNvSpPr>
          <p:nvPr>
            <p:ph idx="1"/>
          </p:nvPr>
        </p:nvSpPr>
        <p:spPr/>
        <p:txBody>
          <a:bodyPr>
            <a:normAutofit/>
          </a:bodyPr>
          <a:lstStyle/>
          <a:p>
            <a:pPr algn="l"/>
            <a:r>
              <a:rPr lang="en-US" dirty="0" smtClean="0"/>
              <a:t>public </a:t>
            </a:r>
            <a:r>
              <a:rPr lang="en-US" dirty="0"/>
              <a:t>Handler (</a:t>
            </a:r>
            <a:r>
              <a:rPr lang="en-US" dirty="0" err="1"/>
              <a:t>Looper</a:t>
            </a:r>
            <a:r>
              <a:rPr lang="en-US" dirty="0"/>
              <a:t> </a:t>
            </a:r>
            <a:r>
              <a:rPr lang="en-US" dirty="0" err="1"/>
              <a:t>nameofyourlooper</a:t>
            </a:r>
            <a:r>
              <a:rPr lang="en-US" dirty="0"/>
              <a:t>, </a:t>
            </a:r>
            <a:r>
              <a:rPr lang="en-US" dirty="0" err="1"/>
              <a:t>Handler.Callback</a:t>
            </a:r>
            <a:r>
              <a:rPr lang="en-US" dirty="0"/>
              <a:t> </a:t>
            </a:r>
            <a:r>
              <a:rPr lang="en-US" dirty="0" err="1"/>
              <a:t>nameofyourcallback</a:t>
            </a:r>
            <a:r>
              <a:rPr lang="en-US" dirty="0"/>
              <a:t>): This method, in addition to letting you assign a new </a:t>
            </a:r>
            <a:r>
              <a:rPr lang="en-US" dirty="0" err="1"/>
              <a:t>looper</a:t>
            </a:r>
            <a:r>
              <a:rPr lang="en-US" dirty="0"/>
              <a:t>, will let you use a callback interface to handle messages.</a:t>
            </a:r>
          </a:p>
          <a:p>
            <a:pPr algn="l"/>
            <a:r>
              <a:rPr lang="en-US" dirty="0"/>
              <a:t>public final </a:t>
            </a:r>
            <a:r>
              <a:rPr lang="en-US" dirty="0" err="1"/>
              <a:t>boolean</a:t>
            </a:r>
            <a:r>
              <a:rPr lang="en-US" dirty="0"/>
              <a:t> post</a:t>
            </a:r>
            <a:r>
              <a:rPr lang="en-US" b="1" dirty="0"/>
              <a:t> </a:t>
            </a:r>
            <a:r>
              <a:rPr lang="en-US" dirty="0"/>
              <a:t>(Runnable r): This will cause the Runnable object r to the be added to the </a:t>
            </a:r>
            <a:r>
              <a:rPr lang="en-US" dirty="0" err="1"/>
              <a:t>MessageQueue</a:t>
            </a:r>
            <a:r>
              <a:rPr lang="en-US" dirty="0"/>
              <a:t>. The handler this method is implemented in will decide which thread the runnable object goes to.</a:t>
            </a:r>
          </a:p>
          <a:p>
            <a:pPr algn="l"/>
            <a:r>
              <a:rPr lang="en-US" dirty="0"/>
              <a:t>public final void </a:t>
            </a:r>
            <a:r>
              <a:rPr lang="en-US" dirty="0" err="1"/>
              <a:t>removeCallbacks</a:t>
            </a:r>
            <a:r>
              <a:rPr lang="en-US" b="1" dirty="0"/>
              <a:t> </a:t>
            </a:r>
            <a:r>
              <a:rPr lang="en-US" dirty="0"/>
              <a:t>(Runnable r): Any pending callbacks in the </a:t>
            </a:r>
            <a:r>
              <a:rPr lang="en-US" dirty="0" err="1"/>
              <a:t>MessageQueue</a:t>
            </a:r>
            <a:r>
              <a:rPr lang="en-US" dirty="0"/>
              <a:t> can be removed with this method.</a:t>
            </a:r>
          </a:p>
        </p:txBody>
      </p:sp>
      <p:sp>
        <p:nvSpPr>
          <p:cNvPr id="4" name="Slide Number Placeholder 3"/>
          <p:cNvSpPr>
            <a:spLocks noGrp="1"/>
          </p:cNvSpPr>
          <p:nvPr>
            <p:ph type="sldNum" sz="quarter" idx="12"/>
          </p:nvPr>
        </p:nvSpPr>
        <p:spPr/>
        <p:txBody>
          <a:bodyPr/>
          <a:lstStyle/>
          <a:p>
            <a:fld id="{5D1521BE-31EE-4AC9-ADDD-C715BAA25349}" type="slidenum">
              <a:rPr lang="en-US" smtClean="0"/>
              <a:pPr/>
              <a:t>49</a:t>
            </a:fld>
            <a:endParaRPr lang="en-US"/>
          </a:p>
        </p:txBody>
      </p:sp>
    </p:spTree>
    <p:extLst>
      <p:ext uri="{BB962C8B-B14F-4D97-AF65-F5344CB8AC3E}">
        <p14:creationId xmlns="" xmlns:p14="http://schemas.microsoft.com/office/powerpoint/2010/main" val="1360197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00816" cy="1143000"/>
          </a:xfrm>
        </p:spPr>
        <p:txBody>
          <a:bodyPr/>
          <a:lstStyle/>
          <a:p>
            <a:pPr fontAlgn="base"/>
            <a:r>
              <a:rPr lang="en-US" dirty="0" smtClean="0"/>
              <a:t>Types of Android Services</a:t>
            </a:r>
            <a:endParaRPr lang="en-US" dirty="0"/>
          </a:p>
        </p:txBody>
      </p:sp>
      <p:sp>
        <p:nvSpPr>
          <p:cNvPr id="3" name="Content Placeholder 2"/>
          <p:cNvSpPr>
            <a:spLocks noGrp="1"/>
          </p:cNvSpPr>
          <p:nvPr>
            <p:ph idx="1"/>
          </p:nvPr>
        </p:nvSpPr>
        <p:spPr/>
        <p:txBody>
          <a:bodyPr>
            <a:normAutofit/>
          </a:bodyPr>
          <a:lstStyle/>
          <a:p>
            <a:pPr>
              <a:buNone/>
            </a:pPr>
            <a:r>
              <a:rPr lang="en-GB" b="1" dirty="0" smtClean="0"/>
              <a:t>1. Foreground Services:</a:t>
            </a:r>
          </a:p>
          <a:p>
            <a:r>
              <a:rPr lang="en-GB" dirty="0" smtClean="0"/>
              <a:t>Services that notify the user about its ongoing operations are termed as Foreground </a:t>
            </a:r>
            <a:r>
              <a:rPr lang="en-GB" dirty="0" err="1" smtClean="0"/>
              <a:t>Services.Users</a:t>
            </a:r>
            <a:r>
              <a:rPr lang="en-GB" dirty="0" smtClean="0"/>
              <a:t> can interact with the service by the notifications provided about the ongoing task.</a:t>
            </a:r>
          </a:p>
          <a:p>
            <a:pPr>
              <a:buNone/>
            </a:pPr>
            <a:r>
              <a:rPr lang="en-GB" b="1" dirty="0" smtClean="0"/>
              <a:t>2. Background Services:</a:t>
            </a:r>
          </a:p>
          <a:p>
            <a:r>
              <a:rPr lang="en-GB" dirty="0" smtClean="0"/>
              <a:t>Background services do not require any user intervention. These services do not notify the user about ongoing background tasks and users also cannot access them.</a:t>
            </a:r>
            <a:endParaRPr lang="en-US" dirty="0" smtClean="0"/>
          </a:p>
        </p:txBody>
      </p:sp>
      <p:sp>
        <p:nvSpPr>
          <p:cNvPr id="4" name="Slide Number Placeholder 3"/>
          <p:cNvSpPr>
            <a:spLocks noGrp="1"/>
          </p:cNvSpPr>
          <p:nvPr>
            <p:ph type="sldNum" sz="quarter" idx="12"/>
          </p:nvPr>
        </p:nvSpPr>
        <p:spPr/>
        <p:txBody>
          <a:bodyPr/>
          <a:lstStyle/>
          <a:p>
            <a:fld id="{5D1521BE-31EE-4AC9-ADDD-C715BAA25349}" type="slidenum">
              <a:rPr lang="en-US" smtClean="0"/>
              <a:pPr/>
              <a:t>5</a:t>
            </a:fld>
            <a:endParaRPr lang="en-US"/>
          </a:p>
        </p:txBody>
      </p:sp>
    </p:spTree>
    <p:extLst>
      <p:ext uri="{BB962C8B-B14F-4D97-AF65-F5344CB8AC3E}">
        <p14:creationId xmlns="" xmlns:p14="http://schemas.microsoft.com/office/powerpoint/2010/main" val="35505542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Asynchronous Task (</a:t>
            </a:r>
            <a:r>
              <a:rPr lang="en-US" altLang="en-US" sz="2800" b="1" dirty="0" err="1">
                <a:solidFill>
                  <a:srgbClr val="002060"/>
                </a:solidFill>
                <a:effectLst>
                  <a:outerShdw blurRad="38100" dist="38100" dir="2700000" algn="tl">
                    <a:srgbClr val="C0C0C0"/>
                  </a:outerShdw>
                </a:effectLst>
                <a:ea typeface="Arial" charset="0"/>
                <a:cs typeface="Arial" charset="0"/>
              </a:rPr>
              <a:t>AsyncTask</a:t>
            </a:r>
            <a:r>
              <a:rPr lang="en-US" altLang="en-US" sz="2800" b="1" dirty="0">
                <a:solidFill>
                  <a:srgbClr val="002060"/>
                </a:solidFill>
                <a:effectLst>
                  <a:outerShdw blurRad="38100" dist="38100" dir="2700000" algn="tl">
                    <a:srgbClr val="C0C0C0"/>
                  </a:outerShdw>
                </a:effectLst>
                <a:ea typeface="Arial" charset="0"/>
                <a:cs typeface="Arial" charset="0"/>
              </a:rPr>
              <a:t>) in Android</a:t>
            </a:r>
          </a:p>
        </p:txBody>
      </p:sp>
      <p:sp>
        <p:nvSpPr>
          <p:cNvPr id="3" name="Content Placeholder 2"/>
          <p:cNvSpPr>
            <a:spLocks noGrp="1"/>
          </p:cNvSpPr>
          <p:nvPr>
            <p:ph idx="1"/>
          </p:nvPr>
        </p:nvSpPr>
        <p:spPr/>
        <p:txBody>
          <a:bodyPr>
            <a:normAutofit/>
          </a:bodyPr>
          <a:lstStyle/>
          <a:p>
            <a:pPr marL="114300" indent="0" algn="l">
              <a:buNone/>
            </a:pPr>
            <a:r>
              <a:rPr lang="en-US" b="1" dirty="0" err="1" smtClean="0">
                <a:solidFill>
                  <a:srgbClr val="002060"/>
                </a:solidFill>
              </a:rPr>
              <a:t>AsyncTask</a:t>
            </a:r>
            <a:endParaRPr lang="en-US" b="1" dirty="0" smtClean="0">
              <a:solidFill>
                <a:srgbClr val="002060"/>
              </a:solidFill>
            </a:endParaRPr>
          </a:p>
          <a:p>
            <a:pPr marL="322617" indent="-242855" defTabSz="336902">
              <a:spcBef>
                <a:spcPts val="244"/>
              </a:spcBef>
              <a:buFont typeface="Wingdings" charset="2"/>
              <a:buChar char=""/>
              <a:defRPr/>
            </a:pPr>
            <a:r>
              <a:rPr lang="en-US" dirty="0"/>
              <a:t>One of the most important problems in Android development is the User Interface (UI) responsiveness. Part of this is the fault of Android implementation, but much faults lies on the developer. </a:t>
            </a:r>
          </a:p>
          <a:p>
            <a:pPr marL="79762" indent="0" defTabSz="336902">
              <a:spcBef>
                <a:spcPts val="244"/>
              </a:spcBef>
              <a:buNone/>
              <a:defRPr/>
            </a:pPr>
            <a:endParaRPr lang="en-US" dirty="0"/>
          </a:p>
          <a:p>
            <a:pPr marL="322617" indent="-242855" defTabSz="336902">
              <a:spcBef>
                <a:spcPts val="244"/>
              </a:spcBef>
              <a:buFont typeface="Wingdings" charset="2"/>
              <a:buChar char=""/>
              <a:defRPr/>
            </a:pPr>
            <a:r>
              <a:rPr lang="en-US" dirty="0"/>
              <a:t>A key to a good GUI performance in Android development is to move as much work as possible off from the UI thread into the background. Using </a:t>
            </a:r>
            <a:r>
              <a:rPr lang="en-US" dirty="0" err="1"/>
              <a:t>AsyncTasks</a:t>
            </a:r>
            <a:r>
              <a:rPr lang="en-US" dirty="0"/>
              <a:t> is one of the easiest way to do this.</a:t>
            </a:r>
          </a:p>
          <a:p>
            <a:pPr algn="l"/>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50</a:t>
            </a:fld>
            <a:endParaRPr lang="en-US"/>
          </a:p>
        </p:txBody>
      </p:sp>
    </p:spTree>
    <p:extLst>
      <p:ext uri="{BB962C8B-B14F-4D97-AF65-F5344CB8AC3E}">
        <p14:creationId xmlns="" xmlns:p14="http://schemas.microsoft.com/office/powerpoint/2010/main" val="6115987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Asynchronous Task (</a:t>
            </a:r>
            <a:r>
              <a:rPr lang="en-US" altLang="en-US" sz="2800" b="1" dirty="0" err="1">
                <a:solidFill>
                  <a:srgbClr val="002060"/>
                </a:solidFill>
                <a:effectLst>
                  <a:outerShdw blurRad="38100" dist="38100" dir="2700000" algn="tl">
                    <a:srgbClr val="C0C0C0"/>
                  </a:outerShdw>
                </a:effectLst>
                <a:ea typeface="Arial" charset="0"/>
                <a:cs typeface="Arial" charset="0"/>
              </a:rPr>
              <a:t>AsyncTask</a:t>
            </a:r>
            <a:r>
              <a:rPr lang="en-US" altLang="en-US" sz="2800" b="1" dirty="0">
                <a:solidFill>
                  <a:srgbClr val="002060"/>
                </a:solidFill>
                <a:effectLst>
                  <a:outerShdw blurRad="38100" dist="38100" dir="2700000" algn="tl">
                    <a:srgbClr val="C0C0C0"/>
                  </a:outerShdw>
                </a:effectLst>
                <a:ea typeface="Arial" charset="0"/>
                <a:cs typeface="Arial" charset="0"/>
              </a:rPr>
              <a:t>) in Android</a:t>
            </a:r>
          </a:p>
        </p:txBody>
      </p:sp>
      <p:sp>
        <p:nvSpPr>
          <p:cNvPr id="3" name="Content Placeholder 2"/>
          <p:cNvSpPr>
            <a:spLocks noGrp="1"/>
          </p:cNvSpPr>
          <p:nvPr>
            <p:ph idx="1"/>
          </p:nvPr>
        </p:nvSpPr>
        <p:spPr/>
        <p:txBody>
          <a:bodyPr>
            <a:normAutofit/>
          </a:bodyPr>
          <a:lstStyle/>
          <a:p>
            <a:pPr marL="114300" indent="0" algn="l">
              <a:buNone/>
            </a:pPr>
            <a:r>
              <a:rPr lang="en-US" b="1" dirty="0" err="1" smtClean="0">
                <a:solidFill>
                  <a:srgbClr val="002060"/>
                </a:solidFill>
              </a:rPr>
              <a:t>AsyncTask</a:t>
            </a:r>
            <a:endParaRPr lang="en-US" b="1" dirty="0" smtClean="0">
              <a:solidFill>
                <a:srgbClr val="002060"/>
              </a:solidFill>
            </a:endParaRPr>
          </a:p>
          <a:p>
            <a:pPr marL="322617" indent="-242855" defTabSz="336902">
              <a:spcBef>
                <a:spcPts val="244"/>
              </a:spcBef>
              <a:buFont typeface="Wingdings" charset="2"/>
              <a:buChar char=""/>
              <a:defRPr/>
            </a:pPr>
            <a:r>
              <a:rPr lang="en-US" dirty="0" smtClean="0"/>
              <a:t>An </a:t>
            </a:r>
            <a:r>
              <a:rPr lang="en-US" dirty="0"/>
              <a:t>Android application operates in a </a:t>
            </a:r>
            <a:r>
              <a:rPr lang="en-US" dirty="0">
                <a:solidFill>
                  <a:srgbClr val="C00000"/>
                </a:solidFill>
              </a:rPr>
              <a:t>single thread</a:t>
            </a:r>
            <a:r>
              <a:rPr lang="en-US" dirty="0"/>
              <a:t>. Due to this single-thread approach, tasks that take a </a:t>
            </a:r>
            <a:r>
              <a:rPr lang="en-US" dirty="0">
                <a:solidFill>
                  <a:srgbClr val="C00000"/>
                </a:solidFill>
              </a:rPr>
              <a:t>long time </a:t>
            </a:r>
            <a:r>
              <a:rPr lang="en-US" dirty="0"/>
              <a:t>to fetch a response may cause the program to </a:t>
            </a:r>
            <a:r>
              <a:rPr lang="en-US" dirty="0">
                <a:solidFill>
                  <a:srgbClr val="C00000"/>
                </a:solidFill>
              </a:rPr>
              <a:t>become unresponsive</a:t>
            </a:r>
            <a:r>
              <a:rPr lang="en-US" dirty="0"/>
              <a:t>. </a:t>
            </a:r>
            <a:endParaRPr lang="en-US" dirty="0" smtClean="0"/>
          </a:p>
          <a:p>
            <a:pPr marL="322617" indent="-242855" defTabSz="336902">
              <a:spcBef>
                <a:spcPts val="244"/>
              </a:spcBef>
              <a:buFont typeface="Wingdings" charset="2"/>
              <a:buChar char=""/>
              <a:defRPr/>
            </a:pPr>
            <a:r>
              <a:rPr lang="en-US" dirty="0" smtClean="0"/>
              <a:t>We </a:t>
            </a:r>
            <a:r>
              <a:rPr lang="en-US" dirty="0"/>
              <a:t>use Android </a:t>
            </a:r>
            <a:r>
              <a:rPr lang="en-US" dirty="0" err="1"/>
              <a:t>AsyncTask</a:t>
            </a:r>
            <a:r>
              <a:rPr lang="en-US" dirty="0"/>
              <a:t> to </a:t>
            </a:r>
            <a:r>
              <a:rPr lang="en-US" dirty="0">
                <a:solidFill>
                  <a:srgbClr val="000099"/>
                </a:solidFill>
              </a:rPr>
              <a:t>perform</a:t>
            </a:r>
            <a:r>
              <a:rPr lang="en-US" dirty="0"/>
              <a:t> these </a:t>
            </a:r>
            <a:r>
              <a:rPr lang="en-US" dirty="0">
                <a:solidFill>
                  <a:srgbClr val="000099"/>
                </a:solidFill>
              </a:rPr>
              <a:t>heavy</a:t>
            </a:r>
            <a:r>
              <a:rPr lang="en-US" dirty="0"/>
              <a:t> </a:t>
            </a:r>
            <a:r>
              <a:rPr lang="en-US" dirty="0">
                <a:solidFill>
                  <a:srgbClr val="000099"/>
                </a:solidFill>
              </a:rPr>
              <a:t>tasks in the background </a:t>
            </a:r>
            <a:r>
              <a:rPr lang="en-US" dirty="0"/>
              <a:t>on a separate thread and return the results back to the UI thread in order to prevent this. </a:t>
            </a:r>
            <a:endParaRPr lang="en-US" dirty="0" smtClean="0"/>
          </a:p>
          <a:p>
            <a:pPr marL="322617" indent="-242855" defTabSz="336902">
              <a:spcBef>
                <a:spcPts val="244"/>
              </a:spcBef>
              <a:buFont typeface="Wingdings" charset="2"/>
              <a:buChar char=""/>
              <a:defRPr/>
            </a:pPr>
            <a:r>
              <a:rPr lang="en-US" dirty="0" smtClean="0"/>
              <a:t>As </a:t>
            </a:r>
            <a:r>
              <a:rPr lang="en-US" dirty="0"/>
              <a:t>a result, the UI thread is </a:t>
            </a:r>
            <a:r>
              <a:rPr lang="en-US" dirty="0">
                <a:solidFill>
                  <a:srgbClr val="000099"/>
                </a:solidFill>
              </a:rPr>
              <a:t>always responsive </a:t>
            </a:r>
            <a:r>
              <a:rPr lang="en-US" dirty="0"/>
              <a:t>when </a:t>
            </a:r>
            <a:r>
              <a:rPr lang="en-US" dirty="0" err="1"/>
              <a:t>AsyncTask</a:t>
            </a:r>
            <a:r>
              <a:rPr lang="en-US" dirty="0"/>
              <a:t> is used in an Android application.</a:t>
            </a:r>
          </a:p>
        </p:txBody>
      </p:sp>
      <p:sp>
        <p:nvSpPr>
          <p:cNvPr id="4" name="Slide Number Placeholder 3"/>
          <p:cNvSpPr>
            <a:spLocks noGrp="1"/>
          </p:cNvSpPr>
          <p:nvPr>
            <p:ph type="sldNum" sz="quarter" idx="12"/>
          </p:nvPr>
        </p:nvSpPr>
        <p:spPr/>
        <p:txBody>
          <a:bodyPr/>
          <a:lstStyle/>
          <a:p>
            <a:fld id="{5D1521BE-31EE-4AC9-ADDD-C715BAA25349}" type="slidenum">
              <a:rPr lang="en-US" smtClean="0"/>
              <a:pPr/>
              <a:t>51</a:t>
            </a:fld>
            <a:endParaRPr lang="en-US"/>
          </a:p>
        </p:txBody>
      </p:sp>
    </p:spTree>
    <p:extLst>
      <p:ext uri="{BB962C8B-B14F-4D97-AF65-F5344CB8AC3E}">
        <p14:creationId xmlns="" xmlns:p14="http://schemas.microsoft.com/office/powerpoint/2010/main" val="42820206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Asynchronous Task (</a:t>
            </a:r>
            <a:r>
              <a:rPr lang="en-US" altLang="en-US" sz="2800" b="1" dirty="0" err="1">
                <a:solidFill>
                  <a:srgbClr val="002060"/>
                </a:solidFill>
                <a:effectLst>
                  <a:outerShdw blurRad="38100" dist="38100" dir="2700000" algn="tl">
                    <a:srgbClr val="C0C0C0"/>
                  </a:outerShdw>
                </a:effectLst>
                <a:ea typeface="Arial" charset="0"/>
                <a:cs typeface="Arial" charset="0"/>
              </a:rPr>
              <a:t>AsyncTask</a:t>
            </a:r>
            <a:r>
              <a:rPr lang="en-US" altLang="en-US" sz="2800" b="1" dirty="0">
                <a:solidFill>
                  <a:srgbClr val="002060"/>
                </a:solidFill>
                <a:effectLst>
                  <a:outerShdw blurRad="38100" dist="38100" dir="2700000" algn="tl">
                    <a:srgbClr val="C0C0C0"/>
                  </a:outerShdw>
                </a:effectLst>
                <a:ea typeface="Arial" charset="0"/>
                <a:cs typeface="Arial" charset="0"/>
              </a:rPr>
              <a:t>) in Android</a:t>
            </a:r>
          </a:p>
        </p:txBody>
      </p:sp>
      <p:sp>
        <p:nvSpPr>
          <p:cNvPr id="3" name="Content Placeholder 2"/>
          <p:cNvSpPr>
            <a:spLocks noGrp="1"/>
          </p:cNvSpPr>
          <p:nvPr>
            <p:ph idx="1"/>
          </p:nvPr>
        </p:nvSpPr>
        <p:spPr/>
        <p:txBody>
          <a:bodyPr>
            <a:normAutofit/>
          </a:bodyPr>
          <a:lstStyle/>
          <a:p>
            <a:pPr marL="114300" indent="0" algn="l">
              <a:buNone/>
            </a:pPr>
            <a:r>
              <a:rPr lang="en-US" b="1" dirty="0"/>
              <a:t>When to use </a:t>
            </a:r>
            <a:r>
              <a:rPr lang="en-US" b="1" dirty="0" err="1"/>
              <a:t>AsyncTask</a:t>
            </a:r>
            <a:r>
              <a:rPr lang="en-US" b="1" dirty="0"/>
              <a:t>?</a:t>
            </a:r>
          </a:p>
          <a:p>
            <a:pPr marL="322617" indent="-242855" defTabSz="336902">
              <a:spcBef>
                <a:spcPts val="244"/>
              </a:spcBef>
              <a:buFont typeface="Wingdings" charset="2"/>
              <a:buChar char=""/>
              <a:defRPr/>
            </a:pPr>
            <a:r>
              <a:rPr lang="en-US" dirty="0"/>
              <a:t>An </a:t>
            </a:r>
            <a:r>
              <a:rPr lang="en-US" dirty="0" err="1"/>
              <a:t>AsyncTask</a:t>
            </a:r>
            <a:r>
              <a:rPr lang="en-US" dirty="0"/>
              <a:t> is designed to be a helper class around threads and handlers. </a:t>
            </a:r>
            <a:endParaRPr lang="en-US" dirty="0" smtClean="0"/>
          </a:p>
          <a:p>
            <a:pPr marL="322617" indent="-242855" defTabSz="336902">
              <a:spcBef>
                <a:spcPts val="244"/>
              </a:spcBef>
              <a:buFont typeface="Wingdings" charset="2"/>
              <a:buChar char=""/>
              <a:defRPr/>
            </a:pPr>
            <a:r>
              <a:rPr lang="en-US" dirty="0" smtClean="0"/>
              <a:t>As </a:t>
            </a:r>
            <a:r>
              <a:rPr lang="en-US" dirty="0"/>
              <a:t>described in the Android documentation:</a:t>
            </a:r>
          </a:p>
          <a:p>
            <a:pPr marL="79762" indent="0" defTabSz="336902">
              <a:spcBef>
                <a:spcPts val="244"/>
              </a:spcBef>
              <a:buNone/>
              <a:defRPr/>
            </a:pPr>
            <a:endParaRPr lang="en-US" dirty="0" smtClean="0"/>
          </a:p>
          <a:p>
            <a:pPr marL="322617" indent="-242855" defTabSz="336902">
              <a:spcBef>
                <a:spcPts val="244"/>
              </a:spcBef>
              <a:buFont typeface="Wingdings" charset="2"/>
              <a:buChar char=""/>
              <a:defRPr/>
            </a:pPr>
            <a:r>
              <a:rPr lang="en-US" b="1" i="1" dirty="0"/>
              <a:t>“</a:t>
            </a:r>
            <a:r>
              <a:rPr lang="en-US" b="1" i="1" dirty="0" err="1"/>
              <a:t>AsyncTask</a:t>
            </a:r>
            <a:r>
              <a:rPr lang="en-US" b="1" i="1" dirty="0"/>
              <a:t> enables proper and easy use of the UI thread. This class allows </a:t>
            </a:r>
            <a:r>
              <a:rPr lang="en-US" b="1" i="1" dirty="0">
                <a:solidFill>
                  <a:srgbClr val="000099"/>
                </a:solidFill>
              </a:rPr>
              <a:t>to perform background operations</a:t>
            </a:r>
            <a:r>
              <a:rPr lang="en-US" b="1" i="1" dirty="0"/>
              <a:t> and </a:t>
            </a:r>
            <a:r>
              <a:rPr lang="en-US" b="1" i="1" dirty="0">
                <a:solidFill>
                  <a:srgbClr val="C00000"/>
                </a:solidFill>
              </a:rPr>
              <a:t>publish results</a:t>
            </a:r>
            <a:r>
              <a:rPr lang="en-US" b="1" i="1" dirty="0"/>
              <a:t> on the UI thread without having to manipulate threads and/or handlers.”</a:t>
            </a:r>
          </a:p>
          <a:p>
            <a:pPr algn="l"/>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52</a:t>
            </a:fld>
            <a:endParaRPr lang="en-US"/>
          </a:p>
        </p:txBody>
      </p:sp>
    </p:spTree>
    <p:extLst>
      <p:ext uri="{BB962C8B-B14F-4D97-AF65-F5344CB8AC3E}">
        <p14:creationId xmlns="" xmlns:p14="http://schemas.microsoft.com/office/powerpoint/2010/main" val="26560866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Asynchronous Task (</a:t>
            </a:r>
            <a:r>
              <a:rPr lang="en-US" altLang="en-US" sz="2800" b="1" dirty="0" err="1">
                <a:solidFill>
                  <a:srgbClr val="002060"/>
                </a:solidFill>
                <a:effectLst>
                  <a:outerShdw blurRad="38100" dist="38100" dir="2700000" algn="tl">
                    <a:srgbClr val="C0C0C0"/>
                  </a:outerShdw>
                </a:effectLst>
                <a:ea typeface="Arial" charset="0"/>
                <a:cs typeface="Arial" charset="0"/>
              </a:rPr>
              <a:t>AsyncTask</a:t>
            </a:r>
            <a:r>
              <a:rPr lang="en-US" altLang="en-US" sz="2800" b="1" dirty="0">
                <a:solidFill>
                  <a:srgbClr val="002060"/>
                </a:solidFill>
                <a:effectLst>
                  <a:outerShdw blurRad="38100" dist="38100" dir="2700000" algn="tl">
                    <a:srgbClr val="C0C0C0"/>
                  </a:outerShdw>
                </a:effectLst>
                <a:ea typeface="Arial" charset="0"/>
                <a:cs typeface="Arial" charset="0"/>
              </a:rPr>
              <a:t>) in Android</a:t>
            </a:r>
          </a:p>
        </p:txBody>
      </p:sp>
      <p:sp>
        <p:nvSpPr>
          <p:cNvPr id="3" name="Content Placeholder 2"/>
          <p:cNvSpPr>
            <a:spLocks noGrp="1"/>
          </p:cNvSpPr>
          <p:nvPr>
            <p:ph idx="1"/>
          </p:nvPr>
        </p:nvSpPr>
        <p:spPr/>
        <p:txBody>
          <a:bodyPr>
            <a:normAutofit/>
          </a:bodyPr>
          <a:lstStyle/>
          <a:p>
            <a:pPr marL="322617" indent="-242855" defTabSz="336902">
              <a:spcBef>
                <a:spcPts val="244"/>
              </a:spcBef>
              <a:buFont typeface="Wingdings" charset="2"/>
              <a:buChar char=""/>
              <a:defRPr/>
            </a:pPr>
            <a:r>
              <a:rPr lang="en-US" dirty="0" smtClean="0"/>
              <a:t>Simply </a:t>
            </a:r>
            <a:r>
              <a:rPr lang="en-US" dirty="0"/>
              <a:t>said: An </a:t>
            </a:r>
            <a:r>
              <a:rPr lang="en-US" dirty="0" err="1"/>
              <a:t>AsyncTask</a:t>
            </a:r>
            <a:r>
              <a:rPr lang="en-US" dirty="0"/>
              <a:t> is used to do some computation in background and publish the result on the UI </a:t>
            </a:r>
            <a:r>
              <a:rPr lang="en-US" dirty="0" smtClean="0"/>
              <a:t>thread</a:t>
            </a:r>
          </a:p>
          <a:p>
            <a:pPr marL="322617" indent="-242855" defTabSz="336902">
              <a:spcBef>
                <a:spcPts val="244"/>
              </a:spcBef>
              <a:buFont typeface="Wingdings" charset="2"/>
              <a:buChar char=""/>
              <a:defRPr/>
            </a:pPr>
            <a:r>
              <a:rPr lang="en-US" dirty="0" err="1"/>
              <a:t>AsyncTasks</a:t>
            </a:r>
            <a:r>
              <a:rPr lang="en-US" dirty="0"/>
              <a:t> ideally are designed to perform operations in background which take at most a few seconds. </a:t>
            </a:r>
            <a:endParaRPr lang="en-US" dirty="0" smtClean="0"/>
          </a:p>
          <a:p>
            <a:pPr marL="322617" indent="-242855" defTabSz="336902">
              <a:spcBef>
                <a:spcPts val="244"/>
              </a:spcBef>
              <a:buFont typeface="Wingdings" charset="2"/>
              <a:buChar char=""/>
              <a:defRPr/>
            </a:pPr>
            <a:r>
              <a:rPr lang="en-US" dirty="0" smtClean="0"/>
              <a:t>It </a:t>
            </a:r>
            <a:r>
              <a:rPr lang="en-US" dirty="0"/>
              <a:t>is not recommended to use them for downloading megabytes of data from servers or doing CPU intensive tasks, such as image processing.</a:t>
            </a:r>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53</a:t>
            </a:fld>
            <a:endParaRPr lang="en-US"/>
          </a:p>
        </p:txBody>
      </p:sp>
    </p:spTree>
    <p:extLst>
      <p:ext uri="{BB962C8B-B14F-4D97-AF65-F5344CB8AC3E}">
        <p14:creationId xmlns="" xmlns:p14="http://schemas.microsoft.com/office/powerpoint/2010/main" val="40460734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Asynchronous Task (</a:t>
            </a:r>
            <a:r>
              <a:rPr lang="en-US" altLang="en-US" sz="2800" b="1" dirty="0" err="1">
                <a:solidFill>
                  <a:srgbClr val="002060"/>
                </a:solidFill>
                <a:effectLst>
                  <a:outerShdw blurRad="38100" dist="38100" dir="2700000" algn="tl">
                    <a:srgbClr val="C0C0C0"/>
                  </a:outerShdw>
                </a:effectLst>
                <a:ea typeface="Arial" charset="0"/>
                <a:cs typeface="Arial" charset="0"/>
              </a:rPr>
              <a:t>AsyncTask</a:t>
            </a:r>
            <a:r>
              <a:rPr lang="en-US" altLang="en-US" sz="2800" b="1" dirty="0">
                <a:solidFill>
                  <a:srgbClr val="002060"/>
                </a:solidFill>
                <a:effectLst>
                  <a:outerShdw blurRad="38100" dist="38100" dir="2700000" algn="tl">
                    <a:srgbClr val="C0C0C0"/>
                  </a:outerShdw>
                </a:effectLst>
                <a:ea typeface="Arial" charset="0"/>
                <a:cs typeface="Arial" charset="0"/>
              </a:rPr>
              <a:t>) in Android</a:t>
            </a:r>
          </a:p>
        </p:txBody>
      </p:sp>
      <p:sp>
        <p:nvSpPr>
          <p:cNvPr id="3" name="Content Placeholder 2"/>
          <p:cNvSpPr>
            <a:spLocks noGrp="1"/>
          </p:cNvSpPr>
          <p:nvPr>
            <p:ph idx="1"/>
          </p:nvPr>
        </p:nvSpPr>
        <p:spPr/>
        <p:txBody>
          <a:bodyPr>
            <a:normAutofit/>
          </a:bodyPr>
          <a:lstStyle/>
          <a:p>
            <a:pPr marL="322617" indent="-242855" defTabSz="336902">
              <a:spcBef>
                <a:spcPts val="244"/>
              </a:spcBef>
              <a:buFont typeface="Wingdings" charset="2"/>
              <a:buChar char=""/>
              <a:defRPr/>
            </a:pPr>
            <a:r>
              <a:rPr lang="en-US" dirty="0"/>
              <a:t>If you want to keep threads running for a long period of time, it is strongly recommended to use Java threads or classes such as </a:t>
            </a:r>
            <a:r>
              <a:rPr lang="en-US" dirty="0" err="1">
                <a:solidFill>
                  <a:srgbClr val="C00000"/>
                </a:solidFill>
              </a:rPr>
              <a:t>java.util.concurrent.Executor</a:t>
            </a:r>
            <a:r>
              <a:rPr lang="en-US" dirty="0"/>
              <a:t> or </a:t>
            </a:r>
            <a:r>
              <a:rPr lang="en-US" dirty="0" err="1">
                <a:solidFill>
                  <a:srgbClr val="C00000"/>
                </a:solidFill>
              </a:rPr>
              <a:t>java.util.concurrent.ThreadPoolExecutor</a:t>
            </a:r>
            <a:r>
              <a:rPr lang="en-US" dirty="0"/>
              <a:t> in combination with </a:t>
            </a:r>
            <a:r>
              <a:rPr lang="en-US" dirty="0" err="1">
                <a:solidFill>
                  <a:srgbClr val="000099"/>
                </a:solidFill>
              </a:rPr>
              <a:t>android.os.Handler</a:t>
            </a:r>
            <a:r>
              <a:rPr lang="en-US" dirty="0"/>
              <a:t> to publish the results on the UI thread. </a:t>
            </a: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r>
              <a:rPr lang="en-US" dirty="0"/>
              <a:t>Note : If you need to do network operations using either Java threads or </a:t>
            </a:r>
            <a:r>
              <a:rPr lang="en-US" dirty="0" err="1"/>
              <a:t>AsyncTask</a:t>
            </a:r>
            <a:r>
              <a:rPr lang="en-US" dirty="0"/>
              <a:t>. In Android 4 and above attempting to access the network from the UI thread will throw an exception.</a:t>
            </a:r>
            <a:endParaRPr lang="en-US" b="1" i="1" dirty="0"/>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54</a:t>
            </a:fld>
            <a:endParaRPr lang="en-US"/>
          </a:p>
        </p:txBody>
      </p:sp>
    </p:spTree>
    <p:extLst>
      <p:ext uri="{BB962C8B-B14F-4D97-AF65-F5344CB8AC3E}">
        <p14:creationId xmlns="" xmlns:p14="http://schemas.microsoft.com/office/powerpoint/2010/main" val="3947771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Asynchronous Task (</a:t>
            </a:r>
            <a:r>
              <a:rPr lang="en-US" altLang="en-US" sz="2800" b="1" dirty="0" err="1">
                <a:solidFill>
                  <a:srgbClr val="002060"/>
                </a:solidFill>
                <a:effectLst>
                  <a:outerShdw blurRad="38100" dist="38100" dir="2700000" algn="tl">
                    <a:srgbClr val="C0C0C0"/>
                  </a:outerShdw>
                </a:effectLst>
                <a:ea typeface="Arial" charset="0"/>
                <a:cs typeface="Arial" charset="0"/>
              </a:rPr>
              <a:t>AsyncTask</a:t>
            </a:r>
            <a:r>
              <a:rPr lang="en-US" altLang="en-US" sz="2800" b="1" dirty="0">
                <a:solidFill>
                  <a:srgbClr val="002060"/>
                </a:solidFill>
                <a:effectLst>
                  <a:outerShdw blurRad="38100" dist="38100" dir="2700000" algn="tl">
                    <a:srgbClr val="C0C0C0"/>
                  </a:outerShdw>
                </a:effectLst>
                <a:ea typeface="Arial" charset="0"/>
                <a:cs typeface="Arial" charset="0"/>
              </a:rPr>
              <a:t>) in Android</a:t>
            </a:r>
          </a:p>
        </p:txBody>
      </p:sp>
      <p:sp>
        <p:nvSpPr>
          <p:cNvPr id="3" name="Content Placeholder 2"/>
          <p:cNvSpPr>
            <a:spLocks noGrp="1"/>
          </p:cNvSpPr>
          <p:nvPr>
            <p:ph idx="1"/>
          </p:nvPr>
        </p:nvSpPr>
        <p:spPr/>
        <p:txBody>
          <a:bodyPr>
            <a:normAutofit/>
          </a:bodyPr>
          <a:lstStyle/>
          <a:p>
            <a:pPr marL="322617" indent="-242855" defTabSz="336902">
              <a:spcBef>
                <a:spcPts val="244"/>
              </a:spcBef>
              <a:buFont typeface="Wingdings" charset="2"/>
              <a:buChar char=""/>
              <a:defRPr/>
            </a:pPr>
            <a:r>
              <a:rPr lang="en-US" dirty="0"/>
              <a:t>Asynchronous tasks are divided into three generic types: </a:t>
            </a:r>
            <a:r>
              <a:rPr lang="en-US" b="1" dirty="0" err="1"/>
              <a:t>Params</a:t>
            </a:r>
            <a:r>
              <a:rPr lang="en-US" b="1" dirty="0"/>
              <a:t>, Progress, &amp; Result</a:t>
            </a:r>
            <a:endParaRPr lang="en-US" dirty="0" smtClean="0"/>
          </a:p>
          <a:p>
            <a:pPr fontAlgn="base"/>
            <a:r>
              <a:rPr lang="en-US" b="1" dirty="0" err="1"/>
              <a:t>Params</a:t>
            </a:r>
            <a:r>
              <a:rPr lang="en-US" b="1" dirty="0"/>
              <a:t>:</a:t>
            </a:r>
            <a:r>
              <a:rPr lang="en-US" dirty="0"/>
              <a:t> Parameters sent to the task upon execution</a:t>
            </a:r>
          </a:p>
          <a:p>
            <a:pPr fontAlgn="base"/>
            <a:r>
              <a:rPr lang="en-US" b="1" dirty="0"/>
              <a:t>Progress:</a:t>
            </a:r>
            <a:r>
              <a:rPr lang="en-US" dirty="0"/>
              <a:t> Progress units shared during the background computation</a:t>
            </a:r>
          </a:p>
          <a:p>
            <a:pPr fontAlgn="base"/>
            <a:r>
              <a:rPr lang="en-US" b="1" dirty="0"/>
              <a:t>Result:</a:t>
            </a:r>
            <a:r>
              <a:rPr lang="en-US" dirty="0"/>
              <a:t> Result obtained from the background computation</a:t>
            </a:r>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55</a:t>
            </a:fld>
            <a:endParaRPr lang="en-US"/>
          </a:p>
        </p:txBody>
      </p:sp>
    </p:spTree>
    <p:extLst>
      <p:ext uri="{BB962C8B-B14F-4D97-AF65-F5344CB8AC3E}">
        <p14:creationId xmlns="" xmlns:p14="http://schemas.microsoft.com/office/powerpoint/2010/main" val="1945372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Asynchronous Task (</a:t>
            </a:r>
            <a:r>
              <a:rPr lang="en-US" altLang="en-US" sz="2800" b="1" dirty="0" err="1">
                <a:solidFill>
                  <a:srgbClr val="002060"/>
                </a:solidFill>
                <a:effectLst>
                  <a:outerShdw blurRad="38100" dist="38100" dir="2700000" algn="tl">
                    <a:srgbClr val="C0C0C0"/>
                  </a:outerShdw>
                </a:effectLst>
                <a:ea typeface="Arial" charset="0"/>
                <a:cs typeface="Arial" charset="0"/>
              </a:rPr>
              <a:t>AsyncTask</a:t>
            </a:r>
            <a:r>
              <a:rPr lang="en-US" altLang="en-US" sz="2800" b="1" dirty="0">
                <a:solidFill>
                  <a:srgbClr val="002060"/>
                </a:solidFill>
                <a:effectLst>
                  <a:outerShdw blurRad="38100" dist="38100" dir="2700000" algn="tl">
                    <a:srgbClr val="C0C0C0"/>
                  </a:outerShdw>
                </a:effectLst>
                <a:ea typeface="Arial" charset="0"/>
                <a:cs typeface="Arial" charset="0"/>
              </a:rPr>
              <a:t>) in Android</a:t>
            </a:r>
          </a:p>
        </p:txBody>
      </p:sp>
      <p:sp>
        <p:nvSpPr>
          <p:cNvPr id="3" name="Content Placeholder 2"/>
          <p:cNvSpPr>
            <a:spLocks noGrp="1"/>
          </p:cNvSpPr>
          <p:nvPr>
            <p:ph idx="1"/>
          </p:nvPr>
        </p:nvSpPr>
        <p:spPr/>
        <p:txBody>
          <a:bodyPr>
            <a:normAutofit/>
          </a:bodyPr>
          <a:lstStyle/>
          <a:p>
            <a:pPr marL="322617" indent="-242855" defTabSz="336902">
              <a:spcBef>
                <a:spcPts val="244"/>
              </a:spcBef>
              <a:buFont typeface="Wingdings" charset="2"/>
              <a:buChar char=""/>
              <a:defRPr/>
            </a:pPr>
            <a:r>
              <a:rPr lang="en-US" b="1" dirty="0" err="1">
                <a:solidFill>
                  <a:srgbClr val="002060"/>
                </a:solidFill>
              </a:rPr>
              <a:t>AsyncTask</a:t>
            </a:r>
            <a:r>
              <a:rPr lang="en-US" b="1" dirty="0">
                <a:solidFill>
                  <a:srgbClr val="002060"/>
                </a:solidFill>
              </a:rPr>
              <a:t> – Life Cycle</a:t>
            </a:r>
            <a:endParaRPr lang="en-US" dirty="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56</a:t>
            </a:fld>
            <a:endParaRPr lang="en-US"/>
          </a:p>
        </p:txBody>
      </p:sp>
      <p:pic>
        <p:nvPicPr>
          <p:cNvPr id="6" name="Content Placeholder 3"/>
          <p:cNvPicPr>
            <a:picLocks noChangeAspect="1"/>
          </p:cNvPicPr>
          <p:nvPr/>
        </p:nvPicPr>
        <p:blipFill>
          <a:blip r:embed="rId3" cstate="print"/>
          <a:stretch>
            <a:fillRect/>
          </a:stretch>
        </p:blipFill>
        <p:spPr>
          <a:xfrm>
            <a:off x="533400" y="1973262"/>
            <a:ext cx="7467600" cy="46101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a:extLst>
        </p:spPr>
      </p:pic>
    </p:spTree>
    <p:extLst>
      <p:ext uri="{BB962C8B-B14F-4D97-AF65-F5344CB8AC3E}">
        <p14:creationId xmlns="" xmlns:p14="http://schemas.microsoft.com/office/powerpoint/2010/main" val="563314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Asynchronous Task (</a:t>
            </a:r>
            <a:r>
              <a:rPr lang="en-US" altLang="en-US" sz="2800" b="1" dirty="0" err="1">
                <a:solidFill>
                  <a:srgbClr val="002060"/>
                </a:solidFill>
                <a:effectLst>
                  <a:outerShdw blurRad="38100" dist="38100" dir="2700000" algn="tl">
                    <a:srgbClr val="C0C0C0"/>
                  </a:outerShdw>
                </a:effectLst>
                <a:ea typeface="Arial" charset="0"/>
                <a:cs typeface="Arial" charset="0"/>
              </a:rPr>
              <a:t>AsyncTask</a:t>
            </a:r>
            <a:r>
              <a:rPr lang="en-US" altLang="en-US" sz="2800" b="1" dirty="0">
                <a:solidFill>
                  <a:srgbClr val="002060"/>
                </a:solidFill>
                <a:effectLst>
                  <a:outerShdw blurRad="38100" dist="38100" dir="2700000" algn="tl">
                    <a:srgbClr val="C0C0C0"/>
                  </a:outerShdw>
                </a:effectLst>
                <a:ea typeface="Arial" charset="0"/>
                <a:cs typeface="Arial" charset="0"/>
              </a:rPr>
              <a:t>) in Android</a:t>
            </a:r>
          </a:p>
        </p:txBody>
      </p:sp>
      <p:sp>
        <p:nvSpPr>
          <p:cNvPr id="3" name="Content Placeholder 2"/>
          <p:cNvSpPr>
            <a:spLocks noGrp="1"/>
          </p:cNvSpPr>
          <p:nvPr>
            <p:ph idx="1"/>
          </p:nvPr>
        </p:nvSpPr>
        <p:spPr/>
        <p:txBody>
          <a:bodyPr>
            <a:normAutofit/>
          </a:bodyPr>
          <a:lstStyle/>
          <a:p>
            <a:pPr marL="322617" indent="-242855" defTabSz="336902">
              <a:spcBef>
                <a:spcPts val="244"/>
              </a:spcBef>
              <a:buFont typeface="Wingdings" charset="2"/>
              <a:buChar char=""/>
              <a:defRPr/>
            </a:pPr>
            <a:r>
              <a:rPr lang="en-US" b="1" dirty="0" err="1">
                <a:solidFill>
                  <a:srgbClr val="002060"/>
                </a:solidFill>
              </a:rPr>
              <a:t>AsyncTask</a:t>
            </a:r>
            <a:r>
              <a:rPr lang="en-US" b="1" dirty="0">
                <a:solidFill>
                  <a:srgbClr val="002060"/>
                </a:solidFill>
              </a:rPr>
              <a:t> – Life Cycle</a:t>
            </a:r>
            <a:endParaRPr lang="en-US" dirty="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57</a:t>
            </a:fld>
            <a:endParaRPr lang="en-US"/>
          </a:p>
        </p:txBody>
      </p:sp>
      <p:pic>
        <p:nvPicPr>
          <p:cNvPr id="7" name="Picture 5"/>
          <p:cNvPicPr>
            <a:picLocks noChangeAspect="1"/>
          </p:cNvPicPr>
          <p:nvPr/>
        </p:nvPicPr>
        <p:blipFill>
          <a:blip r:embed="rId3" cstate="print"/>
          <a:srcRect/>
          <a:stretch>
            <a:fillRect/>
          </a:stretch>
        </p:blipFill>
        <p:spPr bwMode="auto">
          <a:xfrm>
            <a:off x="316929" y="2163539"/>
            <a:ext cx="8458200" cy="4397375"/>
          </a:xfrm>
          <a:prstGeom prst="rect">
            <a:avLst/>
          </a:prstGeom>
          <a:noFill/>
          <a:ln w="9525">
            <a:noFill/>
            <a:miter lim="800000"/>
            <a:headEnd/>
            <a:tailEnd/>
          </a:ln>
        </p:spPr>
      </p:pic>
    </p:spTree>
    <p:extLst>
      <p:ext uri="{BB962C8B-B14F-4D97-AF65-F5344CB8AC3E}">
        <p14:creationId xmlns="" xmlns:p14="http://schemas.microsoft.com/office/powerpoint/2010/main" val="307294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Asynchronous Task (</a:t>
            </a:r>
            <a:r>
              <a:rPr lang="en-US" altLang="en-US" sz="2800" b="1" dirty="0" err="1">
                <a:solidFill>
                  <a:srgbClr val="002060"/>
                </a:solidFill>
                <a:effectLst>
                  <a:outerShdw blurRad="38100" dist="38100" dir="2700000" algn="tl">
                    <a:srgbClr val="C0C0C0"/>
                  </a:outerShdw>
                </a:effectLst>
                <a:ea typeface="Arial" charset="0"/>
                <a:cs typeface="Arial" charset="0"/>
              </a:rPr>
              <a:t>AsyncTask</a:t>
            </a:r>
            <a:r>
              <a:rPr lang="en-US" altLang="en-US" sz="2800" b="1" dirty="0">
                <a:solidFill>
                  <a:srgbClr val="002060"/>
                </a:solidFill>
                <a:effectLst>
                  <a:outerShdw blurRad="38100" dist="38100" dir="2700000" algn="tl">
                    <a:srgbClr val="C0C0C0"/>
                  </a:outerShdw>
                </a:effectLst>
                <a:ea typeface="Arial" charset="0"/>
                <a:cs typeface="Arial" charset="0"/>
              </a:rPr>
              <a:t>) in Android</a:t>
            </a:r>
          </a:p>
        </p:txBody>
      </p:sp>
      <p:sp>
        <p:nvSpPr>
          <p:cNvPr id="3" name="Content Placeholder 2"/>
          <p:cNvSpPr>
            <a:spLocks noGrp="1"/>
          </p:cNvSpPr>
          <p:nvPr>
            <p:ph idx="1"/>
          </p:nvPr>
        </p:nvSpPr>
        <p:spPr>
          <a:xfrm>
            <a:off x="251520" y="1220129"/>
            <a:ext cx="7620000" cy="4844008"/>
          </a:xfrm>
        </p:spPr>
        <p:txBody>
          <a:bodyPr numCol="2">
            <a:noAutofit/>
          </a:bodyPr>
          <a:lstStyle/>
          <a:p>
            <a:pPr marL="79762" indent="0" defTabSz="336902">
              <a:spcBef>
                <a:spcPts val="244"/>
              </a:spcBef>
              <a:buNone/>
              <a:defRPr/>
            </a:pPr>
            <a:r>
              <a:rPr lang="en-US" sz="1600" dirty="0"/>
              <a:t>public class </a:t>
            </a:r>
            <a:r>
              <a:rPr lang="en-US" sz="1600" dirty="0" err="1"/>
              <a:t>MainActivity</a:t>
            </a:r>
            <a:r>
              <a:rPr lang="en-US" sz="1600" dirty="0"/>
              <a:t> extends </a:t>
            </a:r>
            <a:r>
              <a:rPr lang="en-US" sz="1600" dirty="0" err="1"/>
              <a:t>AppCompatActivity</a:t>
            </a:r>
            <a:r>
              <a:rPr lang="en-US" sz="1600" dirty="0"/>
              <a:t> </a:t>
            </a:r>
            <a:endParaRPr lang="en-US" sz="1600" dirty="0" smtClean="0"/>
          </a:p>
          <a:p>
            <a:pPr marL="79762" indent="0" defTabSz="336902">
              <a:spcBef>
                <a:spcPts val="244"/>
              </a:spcBef>
              <a:buNone/>
              <a:defRPr/>
            </a:pPr>
            <a:r>
              <a:rPr lang="en-US" sz="1600" dirty="0" smtClean="0"/>
              <a:t>{</a:t>
            </a:r>
            <a:endParaRPr lang="en-US" sz="1600" dirty="0"/>
          </a:p>
          <a:p>
            <a:pPr marL="79762" indent="0" defTabSz="336902">
              <a:spcBef>
                <a:spcPts val="244"/>
              </a:spcBef>
              <a:buNone/>
              <a:defRPr/>
            </a:pPr>
            <a:r>
              <a:rPr lang="en-US" sz="1600" dirty="0" smtClean="0"/>
              <a:t> </a:t>
            </a:r>
            <a:r>
              <a:rPr lang="en-US" sz="1600" dirty="0"/>
              <a:t>@Override</a:t>
            </a:r>
          </a:p>
          <a:p>
            <a:pPr marL="79762" indent="0" defTabSz="336902">
              <a:spcBef>
                <a:spcPts val="244"/>
              </a:spcBef>
              <a:buNone/>
              <a:defRPr/>
            </a:pPr>
            <a:r>
              <a:rPr lang="en-US" sz="1600" dirty="0"/>
              <a:t> protected void </a:t>
            </a:r>
            <a:r>
              <a:rPr lang="en-US" sz="1600" dirty="0" err="1"/>
              <a:t>onCreate</a:t>
            </a:r>
            <a:r>
              <a:rPr lang="en-US" sz="1600" dirty="0"/>
              <a:t>(Bundle </a:t>
            </a:r>
            <a:r>
              <a:rPr lang="en-US" sz="1600" dirty="0" err="1"/>
              <a:t>savedInstanceState</a:t>
            </a:r>
            <a:r>
              <a:rPr lang="en-US" sz="1600" dirty="0"/>
              <a:t>) {</a:t>
            </a:r>
          </a:p>
          <a:p>
            <a:pPr marL="79762" indent="0" defTabSz="336902">
              <a:spcBef>
                <a:spcPts val="244"/>
              </a:spcBef>
              <a:buNone/>
              <a:defRPr/>
            </a:pPr>
            <a:r>
              <a:rPr lang="en-US" sz="1600" dirty="0"/>
              <a:t>  </a:t>
            </a:r>
            <a:r>
              <a:rPr lang="en-US" sz="1600" dirty="0" err="1"/>
              <a:t>super.onCreate</a:t>
            </a:r>
            <a:r>
              <a:rPr lang="en-US" sz="1600" dirty="0"/>
              <a:t>(</a:t>
            </a:r>
            <a:r>
              <a:rPr lang="en-US" sz="1600" dirty="0" err="1"/>
              <a:t>savedInstanceState</a:t>
            </a:r>
            <a:r>
              <a:rPr lang="en-US" sz="1600" dirty="0"/>
              <a:t>);</a:t>
            </a:r>
          </a:p>
          <a:p>
            <a:pPr marL="79762" indent="0" defTabSz="336902">
              <a:spcBef>
                <a:spcPts val="244"/>
              </a:spcBef>
              <a:buNone/>
              <a:defRPr/>
            </a:pPr>
            <a:r>
              <a:rPr lang="en-US" sz="1600" dirty="0"/>
              <a:t>  </a:t>
            </a:r>
            <a:r>
              <a:rPr lang="en-US" sz="1600" dirty="0" err="1"/>
              <a:t>setContentView</a:t>
            </a:r>
            <a:r>
              <a:rPr lang="en-US" sz="1600" dirty="0"/>
              <a:t>(</a:t>
            </a:r>
            <a:r>
              <a:rPr lang="en-US" sz="1600" dirty="0" err="1"/>
              <a:t>R.layout.activity_main</a:t>
            </a:r>
            <a:r>
              <a:rPr lang="en-US" sz="1600" dirty="0"/>
              <a:t>);</a:t>
            </a:r>
          </a:p>
          <a:p>
            <a:pPr marL="79762" indent="0" defTabSz="336902">
              <a:spcBef>
                <a:spcPts val="244"/>
              </a:spcBef>
              <a:buNone/>
              <a:defRPr/>
            </a:pPr>
            <a:r>
              <a:rPr lang="en-US" sz="1600" dirty="0"/>
              <a:t> </a:t>
            </a:r>
            <a:r>
              <a:rPr lang="en-US" sz="1600" dirty="0" smtClean="0"/>
              <a:t>  </a:t>
            </a:r>
            <a:r>
              <a:rPr lang="en-US" sz="1600" dirty="0" err="1"/>
              <a:t>ExampleAsync</a:t>
            </a:r>
            <a:r>
              <a:rPr lang="en-US" sz="1600" dirty="0"/>
              <a:t> task = new </a:t>
            </a:r>
            <a:r>
              <a:rPr lang="en-US" sz="1600" dirty="0" err="1"/>
              <a:t>ExampleAsync</a:t>
            </a:r>
            <a:r>
              <a:rPr lang="en-US" sz="1600" dirty="0"/>
              <a:t>;</a:t>
            </a:r>
          </a:p>
          <a:p>
            <a:pPr marL="79762" indent="0" defTabSz="336902">
              <a:spcBef>
                <a:spcPts val="244"/>
              </a:spcBef>
              <a:buNone/>
              <a:defRPr/>
            </a:pPr>
            <a:r>
              <a:rPr lang="en-US" sz="1600" dirty="0"/>
              <a:t>  </a:t>
            </a:r>
            <a:r>
              <a:rPr lang="en-US" sz="1600" dirty="0" err="1"/>
              <a:t>task.execute</a:t>
            </a:r>
            <a:r>
              <a:rPr lang="en-US" sz="1600" dirty="0"/>
              <a:t>(10);</a:t>
            </a:r>
          </a:p>
          <a:p>
            <a:pPr marL="79762" indent="0" defTabSz="336902">
              <a:spcBef>
                <a:spcPts val="244"/>
              </a:spcBef>
              <a:buNone/>
              <a:defRPr/>
            </a:pPr>
            <a:r>
              <a:rPr lang="en-US" sz="1600" dirty="0"/>
              <a:t> }</a:t>
            </a:r>
          </a:p>
          <a:p>
            <a:pPr marL="79762" indent="0" defTabSz="336902">
              <a:spcBef>
                <a:spcPts val="244"/>
              </a:spcBef>
              <a:buNone/>
              <a:defRPr/>
            </a:pPr>
            <a:r>
              <a:rPr lang="en-US" sz="1600" dirty="0" smtClean="0"/>
              <a:t> </a:t>
            </a:r>
            <a:r>
              <a:rPr lang="en-US" sz="1600" dirty="0"/>
              <a:t>private static class </a:t>
            </a:r>
            <a:r>
              <a:rPr lang="en-US" sz="1600" dirty="0" err="1"/>
              <a:t>ExampleAsync</a:t>
            </a:r>
            <a:r>
              <a:rPr lang="en-US" sz="1600" dirty="0"/>
              <a:t> extends </a:t>
            </a:r>
            <a:r>
              <a:rPr lang="en-US" sz="1600" dirty="0" err="1"/>
              <a:t>AsyncTask</a:t>
            </a:r>
            <a:r>
              <a:rPr lang="en-US" sz="1600" dirty="0"/>
              <a:t>&lt;Integer, Integer, String&gt; {</a:t>
            </a:r>
          </a:p>
          <a:p>
            <a:pPr marL="79762" indent="0" defTabSz="336902">
              <a:spcBef>
                <a:spcPts val="244"/>
              </a:spcBef>
              <a:buNone/>
              <a:defRPr/>
            </a:pPr>
            <a:r>
              <a:rPr lang="en-US" sz="1600" dirty="0"/>
              <a:t>  @Override</a:t>
            </a:r>
          </a:p>
          <a:p>
            <a:pPr marL="79762" indent="0" defTabSz="336902">
              <a:spcBef>
                <a:spcPts val="244"/>
              </a:spcBef>
              <a:buNone/>
              <a:defRPr/>
            </a:pPr>
            <a:r>
              <a:rPr lang="en-US" sz="1600" dirty="0"/>
              <a:t>  protected void </a:t>
            </a:r>
            <a:r>
              <a:rPr lang="en-US" sz="1600" dirty="0" err="1"/>
              <a:t>onPreExecute</a:t>
            </a:r>
            <a:r>
              <a:rPr lang="en-US" sz="1600" dirty="0"/>
              <a:t>() {</a:t>
            </a:r>
          </a:p>
          <a:p>
            <a:pPr marL="79762" indent="0" defTabSz="336902">
              <a:spcBef>
                <a:spcPts val="244"/>
              </a:spcBef>
              <a:buNone/>
              <a:defRPr/>
            </a:pPr>
            <a:r>
              <a:rPr lang="en-US" sz="1600" dirty="0"/>
              <a:t>   </a:t>
            </a:r>
            <a:r>
              <a:rPr lang="en-US" sz="1600" dirty="0" err="1"/>
              <a:t>super.onPreExecute</a:t>
            </a:r>
            <a:r>
              <a:rPr lang="en-US" sz="1600" dirty="0"/>
              <a:t>();</a:t>
            </a:r>
          </a:p>
          <a:p>
            <a:pPr marL="79762" indent="0" defTabSz="336902">
              <a:spcBef>
                <a:spcPts val="244"/>
              </a:spcBef>
              <a:buNone/>
              <a:defRPr/>
            </a:pPr>
            <a:r>
              <a:rPr lang="en-US" sz="1600" dirty="0"/>
              <a:t>   // ...</a:t>
            </a:r>
          </a:p>
          <a:p>
            <a:pPr marL="79762" indent="0" defTabSz="336902">
              <a:spcBef>
                <a:spcPts val="244"/>
              </a:spcBef>
              <a:buNone/>
              <a:defRPr/>
            </a:pPr>
            <a:r>
              <a:rPr lang="en-US" sz="1600" dirty="0"/>
              <a:t>  }</a:t>
            </a:r>
          </a:p>
          <a:p>
            <a:pPr marL="79762" indent="0" defTabSz="336902">
              <a:spcBef>
                <a:spcPts val="244"/>
              </a:spcBef>
              <a:buNone/>
              <a:defRPr/>
            </a:pPr>
            <a:endParaRPr lang="en-US" sz="1600" dirty="0"/>
          </a:p>
          <a:p>
            <a:pPr marL="79762" indent="0" defTabSz="336902">
              <a:spcBef>
                <a:spcPts val="244"/>
              </a:spcBef>
              <a:buNone/>
              <a:defRPr/>
            </a:pPr>
            <a:r>
              <a:rPr lang="en-US" sz="1600" dirty="0"/>
              <a:t>  @Override</a:t>
            </a:r>
          </a:p>
          <a:p>
            <a:pPr marL="79762" indent="0" defTabSz="336902">
              <a:spcBef>
                <a:spcPts val="244"/>
              </a:spcBef>
              <a:buNone/>
              <a:defRPr/>
            </a:pPr>
            <a:r>
              <a:rPr lang="en-US" sz="1600" dirty="0"/>
              <a:t>  protected String </a:t>
            </a:r>
            <a:r>
              <a:rPr lang="en-US" sz="1600" dirty="0" err="1"/>
              <a:t>doInBackground</a:t>
            </a:r>
            <a:r>
              <a:rPr lang="en-US" sz="1600" dirty="0"/>
              <a:t>(Integer... integers) {</a:t>
            </a:r>
          </a:p>
          <a:p>
            <a:pPr marL="79762" indent="0" defTabSz="336902">
              <a:spcBef>
                <a:spcPts val="244"/>
              </a:spcBef>
              <a:buNone/>
              <a:defRPr/>
            </a:pPr>
            <a:r>
              <a:rPr lang="en-US" sz="1600" dirty="0"/>
              <a:t>   // ...</a:t>
            </a:r>
          </a:p>
          <a:p>
            <a:pPr marL="79762" indent="0" defTabSz="336902">
              <a:spcBef>
                <a:spcPts val="244"/>
              </a:spcBef>
              <a:buNone/>
              <a:defRPr/>
            </a:pPr>
            <a:r>
              <a:rPr lang="en-US" sz="1600" dirty="0"/>
              <a:t>   return "Finished!";</a:t>
            </a:r>
          </a:p>
          <a:p>
            <a:pPr marL="79762" indent="0" defTabSz="336902">
              <a:spcBef>
                <a:spcPts val="244"/>
              </a:spcBef>
              <a:buNone/>
              <a:defRPr/>
            </a:pPr>
            <a:r>
              <a:rPr lang="en-US" sz="1600" dirty="0"/>
              <a:t>  }</a:t>
            </a:r>
          </a:p>
          <a:p>
            <a:pPr marL="79762" indent="0" defTabSz="336902">
              <a:spcBef>
                <a:spcPts val="244"/>
              </a:spcBef>
              <a:buNone/>
              <a:defRPr/>
            </a:pPr>
            <a:endParaRPr lang="en-US" sz="1600" dirty="0"/>
          </a:p>
          <a:p>
            <a:pPr marL="79762" indent="0" defTabSz="336902">
              <a:spcBef>
                <a:spcPts val="244"/>
              </a:spcBef>
              <a:buNone/>
              <a:defRPr/>
            </a:pPr>
            <a:r>
              <a:rPr lang="en-US" sz="1600" dirty="0"/>
              <a:t>  @Override</a:t>
            </a:r>
          </a:p>
          <a:p>
            <a:pPr marL="79762" indent="0" defTabSz="336902">
              <a:spcBef>
                <a:spcPts val="244"/>
              </a:spcBef>
              <a:buNone/>
              <a:defRPr/>
            </a:pPr>
            <a:r>
              <a:rPr lang="en-US" sz="1600" dirty="0"/>
              <a:t>  protected void </a:t>
            </a:r>
            <a:r>
              <a:rPr lang="en-US" sz="1600" dirty="0" err="1"/>
              <a:t>onProgressUpdate</a:t>
            </a:r>
            <a:r>
              <a:rPr lang="en-US" sz="1600" dirty="0"/>
              <a:t>(Integer... values) {</a:t>
            </a:r>
          </a:p>
          <a:p>
            <a:pPr marL="79762" indent="0" defTabSz="336902">
              <a:spcBef>
                <a:spcPts val="244"/>
              </a:spcBef>
              <a:buNone/>
              <a:defRPr/>
            </a:pPr>
            <a:r>
              <a:rPr lang="en-US" sz="1600" dirty="0"/>
              <a:t>   </a:t>
            </a:r>
            <a:r>
              <a:rPr lang="en-US" sz="1600" dirty="0" err="1"/>
              <a:t>super.onProgressUpdate</a:t>
            </a:r>
            <a:r>
              <a:rPr lang="en-US" sz="1600" dirty="0"/>
              <a:t>(values);</a:t>
            </a:r>
          </a:p>
          <a:p>
            <a:pPr marL="79762" indent="0" defTabSz="336902">
              <a:spcBef>
                <a:spcPts val="244"/>
              </a:spcBef>
              <a:buNone/>
              <a:defRPr/>
            </a:pPr>
            <a:r>
              <a:rPr lang="en-US" sz="1600" dirty="0"/>
              <a:t>   // ...</a:t>
            </a:r>
          </a:p>
          <a:p>
            <a:pPr marL="79762" indent="0" defTabSz="336902">
              <a:spcBef>
                <a:spcPts val="244"/>
              </a:spcBef>
              <a:buNone/>
              <a:defRPr/>
            </a:pPr>
            <a:r>
              <a:rPr lang="en-US" sz="1600" dirty="0"/>
              <a:t>  }</a:t>
            </a:r>
          </a:p>
          <a:p>
            <a:pPr marL="79762" indent="0" defTabSz="336902">
              <a:spcBef>
                <a:spcPts val="244"/>
              </a:spcBef>
              <a:buNone/>
              <a:defRPr/>
            </a:pPr>
            <a:endParaRPr lang="en-US" sz="1600" dirty="0"/>
          </a:p>
          <a:p>
            <a:pPr marL="79762" indent="0" defTabSz="336902">
              <a:spcBef>
                <a:spcPts val="244"/>
              </a:spcBef>
              <a:buNone/>
              <a:defRPr/>
            </a:pPr>
            <a:r>
              <a:rPr lang="en-US" sz="1600" dirty="0"/>
              <a:t>  @Override</a:t>
            </a:r>
          </a:p>
          <a:p>
            <a:pPr marL="79762" indent="0" defTabSz="336902">
              <a:spcBef>
                <a:spcPts val="244"/>
              </a:spcBef>
              <a:buNone/>
              <a:defRPr/>
            </a:pPr>
            <a:r>
              <a:rPr lang="en-US" sz="1600" dirty="0"/>
              <a:t>  protected void </a:t>
            </a:r>
            <a:r>
              <a:rPr lang="en-US" sz="1600" dirty="0" err="1"/>
              <a:t>onPostExecute</a:t>
            </a:r>
            <a:r>
              <a:rPr lang="en-US" sz="1600" dirty="0"/>
              <a:t>(String string) {</a:t>
            </a:r>
          </a:p>
          <a:p>
            <a:pPr marL="79762" indent="0" defTabSz="336902">
              <a:spcBef>
                <a:spcPts val="244"/>
              </a:spcBef>
              <a:buNone/>
              <a:defRPr/>
            </a:pPr>
            <a:r>
              <a:rPr lang="en-US" sz="1600" dirty="0"/>
              <a:t>   </a:t>
            </a:r>
            <a:r>
              <a:rPr lang="en-US" sz="1600" dirty="0" err="1"/>
              <a:t>super.onPostExecute</a:t>
            </a:r>
            <a:r>
              <a:rPr lang="en-US" sz="1600" dirty="0"/>
              <a:t>(string);</a:t>
            </a:r>
          </a:p>
          <a:p>
            <a:pPr marL="79762" indent="0" defTabSz="336902">
              <a:spcBef>
                <a:spcPts val="244"/>
              </a:spcBef>
              <a:buNone/>
              <a:defRPr/>
            </a:pPr>
            <a:r>
              <a:rPr lang="en-US" sz="1600" dirty="0"/>
              <a:t>   // ...</a:t>
            </a:r>
          </a:p>
          <a:p>
            <a:pPr marL="79762" indent="0" defTabSz="336902">
              <a:spcBef>
                <a:spcPts val="244"/>
              </a:spcBef>
              <a:buNone/>
              <a:defRPr/>
            </a:pPr>
            <a:r>
              <a:rPr lang="en-US" sz="1600" dirty="0"/>
              <a:t>  }</a:t>
            </a:r>
          </a:p>
          <a:p>
            <a:pPr marL="79762" indent="0" defTabSz="336902">
              <a:spcBef>
                <a:spcPts val="244"/>
              </a:spcBef>
              <a:buNone/>
              <a:defRPr/>
            </a:pPr>
            <a:r>
              <a:rPr lang="en-US" sz="1600" dirty="0"/>
              <a:t> }</a:t>
            </a:r>
          </a:p>
          <a:p>
            <a:pPr marL="79762" indent="0" defTabSz="336902">
              <a:spcBef>
                <a:spcPts val="244"/>
              </a:spcBef>
              <a:buNone/>
              <a:defRPr/>
            </a:pPr>
            <a:r>
              <a:rPr lang="en-US" sz="1600" dirty="0"/>
              <a:t>}</a:t>
            </a:r>
          </a:p>
          <a:p>
            <a:pPr marL="322617" indent="-242855" defTabSz="336902">
              <a:spcBef>
                <a:spcPts val="244"/>
              </a:spcBef>
              <a:buFont typeface="Wingdings" charset="2"/>
              <a:buChar char=""/>
              <a:defRPr/>
            </a:pPr>
            <a:endParaRPr lang="en-US" sz="1600" dirty="0"/>
          </a:p>
          <a:p>
            <a:pPr marL="322617" indent="-242855" defTabSz="336902">
              <a:spcBef>
                <a:spcPts val="244"/>
              </a:spcBef>
              <a:buFont typeface="Wingdings" charset="2"/>
              <a:buChar char=""/>
              <a:defRPr/>
            </a:pPr>
            <a:endParaRPr lang="en-US" sz="1600"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58</a:t>
            </a:fld>
            <a:endParaRPr lang="en-US"/>
          </a:p>
        </p:txBody>
      </p:sp>
      <p:pic>
        <p:nvPicPr>
          <p:cNvPr id="5" name="Picture 4"/>
          <p:cNvPicPr>
            <a:picLocks noChangeAspect="1"/>
          </p:cNvPicPr>
          <p:nvPr/>
        </p:nvPicPr>
        <p:blipFill rotWithShape="1">
          <a:blip r:embed="rId3"/>
          <a:srcRect l="25096" t="21454" r="37824" b="19485"/>
          <a:stretch/>
        </p:blipFill>
        <p:spPr>
          <a:xfrm>
            <a:off x="-36512" y="1069615"/>
            <a:ext cx="9080428" cy="6031793"/>
          </a:xfrm>
          <a:prstGeom prst="rect">
            <a:avLst/>
          </a:prstGeom>
        </p:spPr>
      </p:pic>
    </p:spTree>
    <p:extLst>
      <p:ext uri="{BB962C8B-B14F-4D97-AF65-F5344CB8AC3E}">
        <p14:creationId xmlns="" xmlns:p14="http://schemas.microsoft.com/office/powerpoint/2010/main" val="23802282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Asynchronous Task (</a:t>
            </a:r>
            <a:r>
              <a:rPr lang="en-US" altLang="en-US" sz="2800" b="1" dirty="0" err="1">
                <a:solidFill>
                  <a:srgbClr val="002060"/>
                </a:solidFill>
                <a:effectLst>
                  <a:outerShdw blurRad="38100" dist="38100" dir="2700000" algn="tl">
                    <a:srgbClr val="C0C0C0"/>
                  </a:outerShdw>
                </a:effectLst>
                <a:ea typeface="Arial" charset="0"/>
                <a:cs typeface="Arial" charset="0"/>
              </a:rPr>
              <a:t>AsyncTask</a:t>
            </a:r>
            <a:r>
              <a:rPr lang="en-US" altLang="en-US" sz="2800" b="1" dirty="0">
                <a:solidFill>
                  <a:srgbClr val="002060"/>
                </a:solidFill>
                <a:effectLst>
                  <a:outerShdw blurRad="38100" dist="38100" dir="2700000" algn="tl">
                    <a:srgbClr val="C0C0C0"/>
                  </a:outerShdw>
                </a:effectLst>
                <a:ea typeface="Arial" charset="0"/>
                <a:cs typeface="Arial" charset="0"/>
              </a:rPr>
              <a:t>) in Android</a:t>
            </a:r>
          </a:p>
        </p:txBody>
      </p:sp>
      <p:sp>
        <p:nvSpPr>
          <p:cNvPr id="3" name="Content Placeholder 2"/>
          <p:cNvSpPr>
            <a:spLocks noGrp="1"/>
          </p:cNvSpPr>
          <p:nvPr>
            <p:ph idx="1"/>
          </p:nvPr>
        </p:nvSpPr>
        <p:spPr>
          <a:xfrm>
            <a:off x="0" y="1220129"/>
            <a:ext cx="8929718" cy="4844008"/>
          </a:xfrm>
        </p:spPr>
        <p:txBody>
          <a:bodyPr numCol="2">
            <a:noAutofit/>
          </a:bodyPr>
          <a:lstStyle/>
          <a:p>
            <a:pPr marL="79762" indent="0" algn="l" defTabSz="533400">
              <a:spcBef>
                <a:spcPts val="244"/>
              </a:spcBef>
              <a:buNone/>
              <a:defRPr/>
            </a:pPr>
            <a:r>
              <a:rPr lang="en-US" sz="1600" dirty="0"/>
              <a:t>public class </a:t>
            </a:r>
            <a:r>
              <a:rPr lang="en-US" sz="1600" dirty="0" err="1"/>
              <a:t>MainActivity</a:t>
            </a:r>
            <a:r>
              <a:rPr lang="en-US" sz="1600" dirty="0"/>
              <a:t> extends </a:t>
            </a:r>
            <a:r>
              <a:rPr lang="en-US" sz="1600" dirty="0" err="1"/>
              <a:t>AppCompatActivity</a:t>
            </a:r>
            <a:r>
              <a:rPr lang="en-US" sz="1600" dirty="0"/>
              <a:t> </a:t>
            </a:r>
            <a:endParaRPr lang="en-US" sz="1600" dirty="0" smtClean="0"/>
          </a:p>
          <a:p>
            <a:pPr marL="79762" indent="0" algn="l" defTabSz="533400">
              <a:spcBef>
                <a:spcPts val="244"/>
              </a:spcBef>
              <a:buNone/>
              <a:defRPr/>
            </a:pPr>
            <a:r>
              <a:rPr lang="en-US" sz="1600" dirty="0" smtClean="0"/>
              <a:t>{</a:t>
            </a:r>
            <a:endParaRPr lang="en-US" sz="1600" dirty="0"/>
          </a:p>
          <a:p>
            <a:pPr marL="79762" indent="0" algn="l" defTabSz="533400">
              <a:spcBef>
                <a:spcPts val="244"/>
              </a:spcBef>
              <a:buNone/>
              <a:defRPr/>
            </a:pPr>
            <a:r>
              <a:rPr lang="en-US" sz="1600" dirty="0" smtClean="0"/>
              <a:t> </a:t>
            </a:r>
            <a:r>
              <a:rPr lang="en-US" sz="1600" dirty="0"/>
              <a:t>@Override</a:t>
            </a:r>
          </a:p>
          <a:p>
            <a:pPr marL="79762" indent="0" algn="l" defTabSz="533400">
              <a:spcBef>
                <a:spcPts val="244"/>
              </a:spcBef>
              <a:buNone/>
              <a:defRPr/>
            </a:pPr>
            <a:r>
              <a:rPr lang="en-US" sz="1600" dirty="0"/>
              <a:t> protected void </a:t>
            </a:r>
            <a:r>
              <a:rPr lang="en-US" sz="1600" dirty="0" err="1"/>
              <a:t>onCreate</a:t>
            </a:r>
            <a:r>
              <a:rPr lang="en-US" sz="1600" dirty="0"/>
              <a:t>(Bundle </a:t>
            </a:r>
            <a:r>
              <a:rPr lang="en-US" sz="1600" dirty="0" err="1"/>
              <a:t>savedInstanceState</a:t>
            </a:r>
            <a:r>
              <a:rPr lang="en-US" sz="1600" dirty="0"/>
              <a:t>) {</a:t>
            </a:r>
          </a:p>
          <a:p>
            <a:pPr marL="79762" indent="0" algn="l" defTabSz="533400">
              <a:spcBef>
                <a:spcPts val="244"/>
              </a:spcBef>
              <a:buNone/>
              <a:defRPr/>
            </a:pPr>
            <a:r>
              <a:rPr lang="en-US" sz="1600" dirty="0"/>
              <a:t>  </a:t>
            </a:r>
            <a:r>
              <a:rPr lang="en-US" sz="1600" dirty="0" err="1"/>
              <a:t>super.onCreate</a:t>
            </a:r>
            <a:r>
              <a:rPr lang="en-US" sz="1600" dirty="0"/>
              <a:t>(</a:t>
            </a:r>
            <a:r>
              <a:rPr lang="en-US" sz="1600" dirty="0" err="1"/>
              <a:t>savedInstanceState</a:t>
            </a:r>
            <a:r>
              <a:rPr lang="en-US" sz="1600" dirty="0"/>
              <a:t>);</a:t>
            </a:r>
          </a:p>
          <a:p>
            <a:pPr marL="79762" indent="0" algn="l" defTabSz="533400">
              <a:spcBef>
                <a:spcPts val="244"/>
              </a:spcBef>
              <a:buNone/>
              <a:defRPr/>
            </a:pPr>
            <a:r>
              <a:rPr lang="en-US" sz="1600" dirty="0"/>
              <a:t>  </a:t>
            </a:r>
            <a:r>
              <a:rPr lang="en-US" sz="1600" dirty="0" err="1"/>
              <a:t>setContentView</a:t>
            </a:r>
            <a:r>
              <a:rPr lang="en-US" sz="1600" dirty="0"/>
              <a:t>(</a:t>
            </a:r>
            <a:r>
              <a:rPr lang="en-US" sz="1600" dirty="0" err="1"/>
              <a:t>R.layout.activity_main</a:t>
            </a:r>
            <a:r>
              <a:rPr lang="en-US" sz="1600" dirty="0"/>
              <a:t>);</a:t>
            </a:r>
          </a:p>
          <a:p>
            <a:pPr marL="79762" indent="0" algn="l" defTabSz="533400">
              <a:spcBef>
                <a:spcPts val="244"/>
              </a:spcBef>
              <a:buNone/>
              <a:defRPr/>
            </a:pPr>
            <a:r>
              <a:rPr lang="en-US" sz="1600" dirty="0"/>
              <a:t> </a:t>
            </a:r>
            <a:r>
              <a:rPr lang="en-US" sz="1600" dirty="0" smtClean="0"/>
              <a:t>  </a:t>
            </a:r>
            <a:r>
              <a:rPr lang="en-US" sz="1600" dirty="0" err="1"/>
              <a:t>ExampleAsync</a:t>
            </a:r>
            <a:r>
              <a:rPr lang="en-US" sz="1600" dirty="0"/>
              <a:t> task = new </a:t>
            </a:r>
            <a:r>
              <a:rPr lang="en-US" sz="1600" dirty="0" err="1"/>
              <a:t>ExampleAsync</a:t>
            </a:r>
            <a:r>
              <a:rPr lang="en-US" sz="1600" dirty="0"/>
              <a:t>;</a:t>
            </a:r>
          </a:p>
          <a:p>
            <a:pPr marL="79762" indent="0" algn="l" defTabSz="533400">
              <a:spcBef>
                <a:spcPts val="244"/>
              </a:spcBef>
              <a:buNone/>
              <a:defRPr/>
            </a:pPr>
            <a:r>
              <a:rPr lang="en-US" sz="1600" dirty="0"/>
              <a:t>  </a:t>
            </a:r>
            <a:r>
              <a:rPr lang="en-US" sz="1600" dirty="0" err="1"/>
              <a:t>task.execute</a:t>
            </a:r>
            <a:r>
              <a:rPr lang="en-US" sz="1600" dirty="0"/>
              <a:t>(10);</a:t>
            </a:r>
          </a:p>
          <a:p>
            <a:pPr marL="79762" indent="0" algn="l" defTabSz="533400">
              <a:spcBef>
                <a:spcPts val="244"/>
              </a:spcBef>
              <a:buNone/>
              <a:defRPr/>
            </a:pPr>
            <a:r>
              <a:rPr lang="en-US" sz="1600" dirty="0"/>
              <a:t> }</a:t>
            </a:r>
          </a:p>
          <a:p>
            <a:pPr marL="79762" indent="0" algn="l" defTabSz="533400">
              <a:spcBef>
                <a:spcPts val="244"/>
              </a:spcBef>
              <a:buNone/>
              <a:defRPr/>
            </a:pPr>
            <a:r>
              <a:rPr lang="en-US" sz="1600" dirty="0" smtClean="0"/>
              <a:t> </a:t>
            </a:r>
            <a:r>
              <a:rPr lang="en-US" sz="1600" dirty="0"/>
              <a:t>private static class </a:t>
            </a:r>
            <a:r>
              <a:rPr lang="en-US" sz="1600" dirty="0" err="1"/>
              <a:t>ExampleAsync</a:t>
            </a:r>
            <a:r>
              <a:rPr lang="en-US" sz="1600" dirty="0"/>
              <a:t> extends </a:t>
            </a:r>
            <a:r>
              <a:rPr lang="en-US" sz="1600" dirty="0" err="1"/>
              <a:t>AsyncTask</a:t>
            </a:r>
            <a:r>
              <a:rPr lang="en-US" sz="1600" dirty="0"/>
              <a:t>&lt;Integer, Integer, String&gt; {</a:t>
            </a:r>
          </a:p>
          <a:p>
            <a:pPr marL="79762" indent="0" algn="l" defTabSz="533400">
              <a:spcBef>
                <a:spcPts val="244"/>
              </a:spcBef>
              <a:buNone/>
              <a:defRPr/>
            </a:pPr>
            <a:r>
              <a:rPr lang="en-US" sz="1600" dirty="0"/>
              <a:t>  @Override</a:t>
            </a:r>
          </a:p>
          <a:p>
            <a:pPr marL="79762" indent="0" algn="l" defTabSz="533400">
              <a:spcBef>
                <a:spcPts val="244"/>
              </a:spcBef>
              <a:buNone/>
              <a:defRPr/>
            </a:pPr>
            <a:r>
              <a:rPr lang="en-US" sz="1600" dirty="0"/>
              <a:t>  protected void </a:t>
            </a:r>
            <a:r>
              <a:rPr lang="en-US" sz="1600" dirty="0" err="1"/>
              <a:t>onPreExecute</a:t>
            </a:r>
            <a:r>
              <a:rPr lang="en-US" sz="1600" dirty="0"/>
              <a:t>() {</a:t>
            </a:r>
          </a:p>
          <a:p>
            <a:pPr marL="79762" indent="0" algn="l" defTabSz="533400">
              <a:spcBef>
                <a:spcPts val="244"/>
              </a:spcBef>
              <a:buNone/>
              <a:defRPr/>
            </a:pPr>
            <a:r>
              <a:rPr lang="en-US" sz="1600" dirty="0"/>
              <a:t>   </a:t>
            </a:r>
            <a:r>
              <a:rPr lang="en-US" sz="1600" dirty="0" err="1"/>
              <a:t>super.onPreExecute</a:t>
            </a:r>
            <a:r>
              <a:rPr lang="en-US" sz="1600" dirty="0"/>
              <a:t>();</a:t>
            </a:r>
          </a:p>
          <a:p>
            <a:pPr marL="79762" indent="0" algn="l" defTabSz="533400">
              <a:spcBef>
                <a:spcPts val="244"/>
              </a:spcBef>
              <a:buNone/>
              <a:defRPr/>
            </a:pPr>
            <a:r>
              <a:rPr lang="en-US" sz="1600" dirty="0"/>
              <a:t>   // ...</a:t>
            </a:r>
          </a:p>
          <a:p>
            <a:pPr marL="79762" indent="0" algn="l" defTabSz="533400">
              <a:spcBef>
                <a:spcPts val="244"/>
              </a:spcBef>
              <a:buNone/>
              <a:defRPr/>
            </a:pPr>
            <a:r>
              <a:rPr lang="en-US" sz="1600" dirty="0"/>
              <a:t>  }</a:t>
            </a:r>
          </a:p>
          <a:p>
            <a:pPr marL="79762" indent="0" algn="l" defTabSz="533400">
              <a:spcBef>
                <a:spcPts val="244"/>
              </a:spcBef>
              <a:buNone/>
              <a:defRPr/>
            </a:pPr>
            <a:endParaRPr lang="en-US" sz="1600" dirty="0"/>
          </a:p>
          <a:p>
            <a:pPr marL="79762" indent="0" algn="l" defTabSz="533400">
              <a:spcBef>
                <a:spcPts val="244"/>
              </a:spcBef>
              <a:buNone/>
              <a:defRPr/>
            </a:pPr>
            <a:r>
              <a:rPr lang="en-US" sz="1600" dirty="0"/>
              <a:t>  </a:t>
            </a:r>
            <a:endParaRPr lang="en-US" sz="1600" dirty="0" smtClean="0"/>
          </a:p>
          <a:p>
            <a:pPr marL="79762" indent="0" algn="l" defTabSz="533400">
              <a:spcBef>
                <a:spcPts val="244"/>
              </a:spcBef>
              <a:buNone/>
              <a:defRPr/>
            </a:pPr>
            <a:endParaRPr lang="en-US" sz="1600" dirty="0" smtClean="0"/>
          </a:p>
          <a:p>
            <a:pPr marL="79762" indent="0" algn="l" defTabSz="533400">
              <a:spcBef>
                <a:spcPts val="244"/>
              </a:spcBef>
              <a:buNone/>
              <a:defRPr/>
            </a:pPr>
            <a:endParaRPr lang="en-US" sz="1600" dirty="0" smtClean="0"/>
          </a:p>
          <a:p>
            <a:pPr marL="79762" indent="0" algn="l" defTabSz="533400">
              <a:spcBef>
                <a:spcPts val="244"/>
              </a:spcBef>
              <a:buNone/>
              <a:defRPr/>
            </a:pPr>
            <a:endParaRPr lang="en-US" sz="1600" dirty="0" smtClean="0"/>
          </a:p>
          <a:p>
            <a:pPr marL="79762" indent="0" algn="l" defTabSz="533400">
              <a:spcBef>
                <a:spcPts val="244"/>
              </a:spcBef>
              <a:buNone/>
              <a:defRPr/>
            </a:pPr>
            <a:r>
              <a:rPr lang="en-US" sz="1600" dirty="0" smtClean="0"/>
              <a:t>@</a:t>
            </a:r>
            <a:r>
              <a:rPr lang="en-US" sz="1600" dirty="0"/>
              <a:t>Override</a:t>
            </a:r>
          </a:p>
          <a:p>
            <a:pPr marL="79762" indent="0" algn="l" defTabSz="533400">
              <a:spcBef>
                <a:spcPts val="244"/>
              </a:spcBef>
              <a:buNone/>
              <a:defRPr/>
            </a:pPr>
            <a:r>
              <a:rPr lang="en-US" sz="1600" dirty="0"/>
              <a:t>  protected String </a:t>
            </a:r>
            <a:r>
              <a:rPr lang="en-US" sz="1600" dirty="0" err="1"/>
              <a:t>doInBackground</a:t>
            </a:r>
            <a:r>
              <a:rPr lang="en-US" sz="1600" dirty="0"/>
              <a:t>(Integer... integers) {</a:t>
            </a:r>
          </a:p>
          <a:p>
            <a:pPr marL="79762" indent="0" algn="l" defTabSz="533400">
              <a:spcBef>
                <a:spcPts val="244"/>
              </a:spcBef>
              <a:buNone/>
              <a:defRPr/>
            </a:pPr>
            <a:r>
              <a:rPr lang="en-US" sz="1600" dirty="0"/>
              <a:t>   // ...</a:t>
            </a:r>
          </a:p>
          <a:p>
            <a:pPr marL="79762" indent="0" algn="l" defTabSz="533400">
              <a:spcBef>
                <a:spcPts val="244"/>
              </a:spcBef>
              <a:buNone/>
              <a:defRPr/>
            </a:pPr>
            <a:r>
              <a:rPr lang="en-US" sz="1600" dirty="0"/>
              <a:t>   return "Finished!";</a:t>
            </a:r>
          </a:p>
          <a:p>
            <a:pPr marL="79762" indent="0" algn="l" defTabSz="533400">
              <a:spcBef>
                <a:spcPts val="244"/>
              </a:spcBef>
              <a:buNone/>
              <a:defRPr/>
            </a:pPr>
            <a:r>
              <a:rPr lang="en-US" sz="1600" dirty="0"/>
              <a:t>  }</a:t>
            </a:r>
          </a:p>
          <a:p>
            <a:pPr marL="79762" indent="0" algn="l" defTabSz="533400">
              <a:spcBef>
                <a:spcPts val="244"/>
              </a:spcBef>
              <a:buNone/>
              <a:defRPr/>
            </a:pPr>
            <a:endParaRPr lang="en-US" sz="1600" dirty="0"/>
          </a:p>
          <a:p>
            <a:pPr marL="79762" indent="0" algn="l" defTabSz="533400">
              <a:spcBef>
                <a:spcPts val="244"/>
              </a:spcBef>
              <a:buNone/>
              <a:defRPr/>
            </a:pPr>
            <a:r>
              <a:rPr lang="en-US" sz="1600" dirty="0"/>
              <a:t>  @Override</a:t>
            </a:r>
          </a:p>
          <a:p>
            <a:pPr marL="79762" indent="0" algn="l" defTabSz="533400">
              <a:spcBef>
                <a:spcPts val="244"/>
              </a:spcBef>
              <a:buNone/>
              <a:defRPr/>
            </a:pPr>
            <a:r>
              <a:rPr lang="en-US" sz="1600" dirty="0"/>
              <a:t>  protected void </a:t>
            </a:r>
            <a:r>
              <a:rPr lang="en-US" sz="1600" dirty="0" err="1"/>
              <a:t>onProgressUpdate</a:t>
            </a:r>
            <a:r>
              <a:rPr lang="en-US" sz="1600" dirty="0"/>
              <a:t>(Integer... values) {</a:t>
            </a:r>
          </a:p>
          <a:p>
            <a:pPr marL="79762" indent="0" algn="l" defTabSz="533400">
              <a:spcBef>
                <a:spcPts val="244"/>
              </a:spcBef>
              <a:buNone/>
              <a:defRPr/>
            </a:pPr>
            <a:r>
              <a:rPr lang="en-US" sz="1600" dirty="0"/>
              <a:t>   </a:t>
            </a:r>
            <a:r>
              <a:rPr lang="en-US" sz="1600" dirty="0" err="1"/>
              <a:t>super.onProgressUpdate</a:t>
            </a:r>
            <a:r>
              <a:rPr lang="en-US" sz="1600" dirty="0"/>
              <a:t>(values);</a:t>
            </a:r>
          </a:p>
          <a:p>
            <a:pPr marL="79762" indent="0" algn="l" defTabSz="533400">
              <a:spcBef>
                <a:spcPts val="244"/>
              </a:spcBef>
              <a:buNone/>
              <a:defRPr/>
            </a:pPr>
            <a:r>
              <a:rPr lang="en-US" sz="1600" dirty="0"/>
              <a:t>   // ...</a:t>
            </a:r>
          </a:p>
          <a:p>
            <a:pPr marL="79762" indent="0" algn="l" defTabSz="533400">
              <a:spcBef>
                <a:spcPts val="244"/>
              </a:spcBef>
              <a:buNone/>
              <a:defRPr/>
            </a:pPr>
            <a:r>
              <a:rPr lang="en-US" sz="1600" dirty="0"/>
              <a:t>  }</a:t>
            </a:r>
          </a:p>
          <a:p>
            <a:pPr marL="79762" indent="0" algn="l" defTabSz="533400">
              <a:spcBef>
                <a:spcPts val="244"/>
              </a:spcBef>
              <a:buNone/>
              <a:defRPr/>
            </a:pPr>
            <a:endParaRPr lang="en-US" sz="1600" dirty="0"/>
          </a:p>
          <a:p>
            <a:pPr marL="79762" indent="0" algn="l" defTabSz="533400">
              <a:spcBef>
                <a:spcPts val="244"/>
              </a:spcBef>
              <a:buNone/>
              <a:defRPr/>
            </a:pPr>
            <a:r>
              <a:rPr lang="en-US" sz="1600" dirty="0"/>
              <a:t>  @Override</a:t>
            </a:r>
          </a:p>
          <a:p>
            <a:pPr marL="79762" indent="0" algn="l" defTabSz="533400">
              <a:spcBef>
                <a:spcPts val="244"/>
              </a:spcBef>
              <a:buNone/>
              <a:defRPr/>
            </a:pPr>
            <a:r>
              <a:rPr lang="en-US" sz="1600" dirty="0"/>
              <a:t>  protected void </a:t>
            </a:r>
            <a:r>
              <a:rPr lang="en-US" sz="1600" dirty="0" err="1"/>
              <a:t>onPostExecute</a:t>
            </a:r>
            <a:r>
              <a:rPr lang="en-US" sz="1600" dirty="0"/>
              <a:t>(String string) {</a:t>
            </a:r>
          </a:p>
          <a:p>
            <a:pPr marL="79762" indent="0" algn="l" defTabSz="533400">
              <a:spcBef>
                <a:spcPts val="244"/>
              </a:spcBef>
              <a:buNone/>
              <a:defRPr/>
            </a:pPr>
            <a:r>
              <a:rPr lang="en-US" sz="1600" dirty="0"/>
              <a:t>   </a:t>
            </a:r>
            <a:r>
              <a:rPr lang="en-US" sz="1600" dirty="0" err="1"/>
              <a:t>super.onPostExecute</a:t>
            </a:r>
            <a:r>
              <a:rPr lang="en-US" sz="1600" dirty="0"/>
              <a:t>(string);</a:t>
            </a:r>
          </a:p>
          <a:p>
            <a:pPr marL="79762" indent="0" algn="l" defTabSz="533400">
              <a:spcBef>
                <a:spcPts val="244"/>
              </a:spcBef>
              <a:buNone/>
              <a:defRPr/>
            </a:pPr>
            <a:r>
              <a:rPr lang="en-US" sz="1600" dirty="0"/>
              <a:t>   // ...</a:t>
            </a:r>
          </a:p>
          <a:p>
            <a:pPr marL="79762" indent="0" algn="l" defTabSz="533400">
              <a:spcBef>
                <a:spcPts val="244"/>
              </a:spcBef>
              <a:buNone/>
              <a:defRPr/>
            </a:pPr>
            <a:r>
              <a:rPr lang="en-US" sz="1600" dirty="0"/>
              <a:t>  }</a:t>
            </a:r>
          </a:p>
          <a:p>
            <a:pPr marL="79762" indent="0" algn="l" defTabSz="533400">
              <a:spcBef>
                <a:spcPts val="244"/>
              </a:spcBef>
              <a:buNone/>
              <a:defRPr/>
            </a:pPr>
            <a:r>
              <a:rPr lang="en-US" sz="1600" dirty="0"/>
              <a:t> }</a:t>
            </a:r>
          </a:p>
          <a:p>
            <a:pPr marL="79762" indent="0" algn="l" defTabSz="533400">
              <a:spcBef>
                <a:spcPts val="244"/>
              </a:spcBef>
              <a:buNone/>
              <a:defRPr/>
            </a:pPr>
            <a:r>
              <a:rPr lang="en-US" sz="1600" dirty="0"/>
              <a:t>}</a:t>
            </a:r>
          </a:p>
          <a:p>
            <a:pPr marL="322617" indent="-242855" algn="l" defTabSz="533400">
              <a:spcBef>
                <a:spcPts val="244"/>
              </a:spcBef>
              <a:buFont typeface="Wingdings" charset="2"/>
              <a:buChar char=""/>
              <a:defRPr/>
            </a:pPr>
            <a:endParaRPr lang="en-US" sz="1600" dirty="0"/>
          </a:p>
          <a:p>
            <a:pPr marL="322617" indent="-242855" algn="l" defTabSz="533400">
              <a:spcBef>
                <a:spcPts val="244"/>
              </a:spcBef>
              <a:buFont typeface="Wingdings" charset="2"/>
              <a:buChar char=""/>
              <a:defRPr/>
            </a:pPr>
            <a:endParaRPr lang="en-US" sz="1600"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59</a:t>
            </a:fld>
            <a:endParaRPr lang="en-US"/>
          </a:p>
        </p:txBody>
      </p:sp>
    </p:spTree>
    <p:extLst>
      <p:ext uri="{BB962C8B-B14F-4D97-AF65-F5344CB8AC3E}">
        <p14:creationId xmlns="" xmlns:p14="http://schemas.microsoft.com/office/powerpoint/2010/main" val="2496298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00816" cy="1143000"/>
          </a:xfrm>
        </p:spPr>
        <p:txBody>
          <a:bodyPr/>
          <a:lstStyle/>
          <a:p>
            <a:pPr fontAlgn="base"/>
            <a:r>
              <a:rPr lang="en-US" dirty="0" smtClean="0"/>
              <a:t>Types of Android Services</a:t>
            </a:r>
            <a:endParaRPr lang="en-US" dirty="0"/>
          </a:p>
        </p:txBody>
      </p:sp>
      <p:sp>
        <p:nvSpPr>
          <p:cNvPr id="3" name="Content Placeholder 2"/>
          <p:cNvSpPr>
            <a:spLocks noGrp="1"/>
          </p:cNvSpPr>
          <p:nvPr>
            <p:ph idx="1"/>
          </p:nvPr>
        </p:nvSpPr>
        <p:spPr/>
        <p:txBody>
          <a:bodyPr>
            <a:normAutofit/>
          </a:bodyPr>
          <a:lstStyle/>
          <a:p>
            <a:pPr>
              <a:buNone/>
            </a:pPr>
            <a:r>
              <a:rPr lang="en-GB" b="1" dirty="0" smtClean="0"/>
              <a:t>3. Bound Services:</a:t>
            </a:r>
          </a:p>
          <a:p>
            <a:r>
              <a:rPr lang="en-GB" dirty="0" smtClean="0"/>
              <a:t>This type of android service allows the components of the application like activity to bound themselves with it. Bound services perform their task as long as any application component is bound to it. </a:t>
            </a:r>
            <a:endParaRPr lang="en-US" dirty="0" smtClean="0"/>
          </a:p>
        </p:txBody>
      </p:sp>
      <p:pic>
        <p:nvPicPr>
          <p:cNvPr id="1026" name="Picture 2" descr="Types of Android Services"/>
          <p:cNvPicPr>
            <a:picLocks noChangeAspect="1" noChangeArrowheads="1"/>
          </p:cNvPicPr>
          <p:nvPr/>
        </p:nvPicPr>
        <p:blipFill>
          <a:blip r:embed="rId2"/>
          <a:srcRect/>
          <a:stretch>
            <a:fillRect/>
          </a:stretch>
        </p:blipFill>
        <p:spPr bwMode="auto">
          <a:xfrm>
            <a:off x="2000232" y="3786190"/>
            <a:ext cx="4643426" cy="2842340"/>
          </a:xfrm>
          <a:prstGeom prst="rect">
            <a:avLst/>
          </a:prstGeom>
          <a:noFill/>
        </p:spPr>
      </p:pic>
      <p:sp>
        <p:nvSpPr>
          <p:cNvPr id="4" name="Slide Number Placeholder 3"/>
          <p:cNvSpPr>
            <a:spLocks noGrp="1"/>
          </p:cNvSpPr>
          <p:nvPr>
            <p:ph type="sldNum" sz="quarter" idx="12"/>
          </p:nvPr>
        </p:nvSpPr>
        <p:spPr/>
        <p:txBody>
          <a:bodyPr/>
          <a:lstStyle/>
          <a:p>
            <a:fld id="{5D1521BE-31EE-4AC9-ADDD-C715BAA25349}" type="slidenum">
              <a:rPr lang="en-US" smtClean="0"/>
              <a:pPr/>
              <a:t>6</a:t>
            </a:fld>
            <a:endParaRPr lang="en-US"/>
          </a:p>
        </p:txBody>
      </p:sp>
    </p:spTree>
    <p:extLst>
      <p:ext uri="{BB962C8B-B14F-4D97-AF65-F5344CB8AC3E}">
        <p14:creationId xmlns="" xmlns:p14="http://schemas.microsoft.com/office/powerpoint/2010/main" val="35505542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Asynchronous Task (</a:t>
            </a:r>
            <a:r>
              <a:rPr lang="en-US" altLang="en-US" sz="2800" b="1" dirty="0" err="1">
                <a:solidFill>
                  <a:srgbClr val="002060"/>
                </a:solidFill>
                <a:effectLst>
                  <a:outerShdw blurRad="38100" dist="38100" dir="2700000" algn="tl">
                    <a:srgbClr val="C0C0C0"/>
                  </a:outerShdw>
                </a:effectLst>
                <a:ea typeface="Arial" charset="0"/>
                <a:cs typeface="Arial" charset="0"/>
              </a:rPr>
              <a:t>AsyncTask</a:t>
            </a:r>
            <a:r>
              <a:rPr lang="en-US" altLang="en-US" sz="2800" b="1" dirty="0">
                <a:solidFill>
                  <a:srgbClr val="002060"/>
                </a:solidFill>
                <a:effectLst>
                  <a:outerShdw blurRad="38100" dist="38100" dir="2700000" algn="tl">
                    <a:srgbClr val="C0C0C0"/>
                  </a:outerShdw>
                </a:effectLst>
                <a:ea typeface="Arial" charset="0"/>
                <a:cs typeface="Arial" charset="0"/>
              </a:rPr>
              <a:t>) in Android</a:t>
            </a:r>
          </a:p>
        </p:txBody>
      </p:sp>
      <p:sp>
        <p:nvSpPr>
          <p:cNvPr id="3" name="Content Placeholder 2"/>
          <p:cNvSpPr>
            <a:spLocks noGrp="1"/>
          </p:cNvSpPr>
          <p:nvPr>
            <p:ph idx="1"/>
          </p:nvPr>
        </p:nvSpPr>
        <p:spPr/>
        <p:txBody>
          <a:bodyPr>
            <a:normAutofit/>
          </a:bodyPr>
          <a:lstStyle/>
          <a:p>
            <a:pPr marL="322617" indent="-242855" defTabSz="336902">
              <a:spcBef>
                <a:spcPts val="244"/>
              </a:spcBef>
              <a:buFont typeface="Wingdings" charset="2"/>
              <a:buChar char=""/>
              <a:defRPr/>
            </a:pPr>
            <a:r>
              <a:rPr lang="en-US" dirty="0"/>
              <a:t>To use </a:t>
            </a:r>
            <a:r>
              <a:rPr lang="en-US" dirty="0" err="1"/>
              <a:t>AsyncTask</a:t>
            </a:r>
            <a:r>
              <a:rPr lang="en-US" dirty="0"/>
              <a:t> you must subclass it. An </a:t>
            </a:r>
            <a:r>
              <a:rPr lang="en-US" dirty="0" err="1"/>
              <a:t>AsyncTask</a:t>
            </a:r>
            <a:r>
              <a:rPr lang="en-US" dirty="0"/>
              <a:t> is started via the execute() method. </a:t>
            </a:r>
          </a:p>
          <a:p>
            <a:pPr marL="79762" indent="0" defTabSz="336902">
              <a:spcBef>
                <a:spcPts val="244"/>
              </a:spcBef>
              <a:buNone/>
              <a:defRPr/>
            </a:pPr>
            <a:endParaRPr lang="en-US" dirty="0"/>
          </a:p>
          <a:p>
            <a:pPr marL="322617" indent="-242855" defTabSz="336902">
              <a:spcBef>
                <a:spcPts val="244"/>
              </a:spcBef>
              <a:buFont typeface="Wingdings" charset="2"/>
              <a:buChar char=""/>
              <a:defRPr/>
            </a:pPr>
            <a:r>
              <a:rPr lang="en-US" dirty="0"/>
              <a:t>The execute() method calls the </a:t>
            </a:r>
            <a:r>
              <a:rPr lang="en-US" dirty="0" err="1"/>
              <a:t>doInBackground</a:t>
            </a:r>
            <a:r>
              <a:rPr lang="en-US" dirty="0"/>
              <a:t>() method. </a:t>
            </a:r>
          </a:p>
          <a:p>
            <a:pPr marL="79762" indent="0" defTabSz="336902">
              <a:spcBef>
                <a:spcPts val="244"/>
              </a:spcBef>
              <a:buNone/>
              <a:defRPr/>
            </a:pPr>
            <a:endParaRPr lang="en-US" dirty="0"/>
          </a:p>
          <a:p>
            <a:pPr marL="322617" indent="-242855" defTabSz="336902">
              <a:spcBef>
                <a:spcPts val="244"/>
              </a:spcBef>
              <a:buFont typeface="Wingdings" charset="2"/>
              <a:buChar char=""/>
              <a:defRPr/>
            </a:pPr>
            <a:r>
              <a:rPr lang="en-US" dirty="0" err="1"/>
              <a:t>AsyncTask</a:t>
            </a:r>
            <a:r>
              <a:rPr lang="en-US" dirty="0"/>
              <a:t> is an intelligent thread that is recommended to be used. It is intelligent as it can help with it’s methods, and there are two methods that run on the UI thread, which is good to update UI components.</a:t>
            </a:r>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60</a:t>
            </a:fld>
            <a:endParaRPr lang="en-US"/>
          </a:p>
        </p:txBody>
      </p:sp>
    </p:spTree>
    <p:extLst>
      <p:ext uri="{BB962C8B-B14F-4D97-AF65-F5344CB8AC3E}">
        <p14:creationId xmlns="" xmlns:p14="http://schemas.microsoft.com/office/powerpoint/2010/main" val="7998012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Asynchronous Task (</a:t>
            </a:r>
            <a:r>
              <a:rPr lang="en-US" altLang="en-US" sz="2800" b="1" dirty="0" err="1">
                <a:solidFill>
                  <a:srgbClr val="002060"/>
                </a:solidFill>
                <a:effectLst>
                  <a:outerShdw blurRad="38100" dist="38100" dir="2700000" algn="tl">
                    <a:srgbClr val="C0C0C0"/>
                  </a:outerShdw>
                </a:effectLst>
                <a:ea typeface="Arial" charset="0"/>
                <a:cs typeface="Arial" charset="0"/>
              </a:rPr>
              <a:t>AsyncTask</a:t>
            </a:r>
            <a:r>
              <a:rPr lang="en-US" altLang="en-US" sz="2800" b="1" dirty="0">
                <a:solidFill>
                  <a:srgbClr val="002060"/>
                </a:solidFill>
                <a:effectLst>
                  <a:outerShdw blurRad="38100" dist="38100" dir="2700000" algn="tl">
                    <a:srgbClr val="C0C0C0"/>
                  </a:outerShdw>
                </a:effectLst>
                <a:ea typeface="Arial" charset="0"/>
                <a:cs typeface="Arial" charset="0"/>
              </a:rPr>
              <a:t>) in Android</a:t>
            </a:r>
          </a:p>
        </p:txBody>
      </p:sp>
      <p:sp>
        <p:nvSpPr>
          <p:cNvPr id="3" name="Content Placeholder 2"/>
          <p:cNvSpPr>
            <a:spLocks noGrp="1"/>
          </p:cNvSpPr>
          <p:nvPr>
            <p:ph idx="1"/>
          </p:nvPr>
        </p:nvSpPr>
        <p:spPr/>
        <p:txBody>
          <a:bodyPr>
            <a:normAutofit/>
          </a:bodyPr>
          <a:lstStyle/>
          <a:p>
            <a:pPr marL="79762" indent="0" defTabSz="336902">
              <a:spcBef>
                <a:spcPts val="244"/>
              </a:spcBef>
              <a:buNone/>
              <a:defRPr/>
            </a:pPr>
            <a:r>
              <a:rPr lang="en-US" dirty="0"/>
              <a:t>Use </a:t>
            </a:r>
            <a:r>
              <a:rPr lang="en-US" dirty="0" err="1"/>
              <a:t>AsyncTask</a:t>
            </a:r>
            <a:r>
              <a:rPr lang="en-US" dirty="0"/>
              <a:t> for:</a:t>
            </a:r>
          </a:p>
          <a:p>
            <a:pPr marL="79762" indent="0" defTabSz="336902">
              <a:spcBef>
                <a:spcPts val="244"/>
              </a:spcBef>
              <a:buNone/>
              <a:defRPr/>
            </a:pPr>
            <a:endParaRPr lang="en-US" dirty="0"/>
          </a:p>
          <a:p>
            <a:pPr marL="322617" indent="-242855" defTabSz="336902">
              <a:spcBef>
                <a:spcPts val="244"/>
              </a:spcBef>
              <a:buFont typeface="Wingdings" charset="2"/>
              <a:buChar char=""/>
              <a:defRPr/>
            </a:pPr>
            <a:r>
              <a:rPr lang="en-US" dirty="0"/>
              <a:t>Simple network operations which do not require downloading a lot of data</a:t>
            </a:r>
          </a:p>
          <a:p>
            <a:pPr marL="79762" indent="0" defTabSz="336902">
              <a:spcBef>
                <a:spcPts val="244"/>
              </a:spcBef>
              <a:buNone/>
              <a:defRPr/>
            </a:pPr>
            <a:endParaRPr lang="en-US" dirty="0"/>
          </a:p>
          <a:p>
            <a:pPr marL="322617" indent="-242855" defTabSz="336902">
              <a:spcBef>
                <a:spcPts val="244"/>
              </a:spcBef>
              <a:buFont typeface="Wingdings" charset="2"/>
              <a:buChar char=""/>
              <a:defRPr/>
            </a:pPr>
            <a:r>
              <a:rPr lang="en-US" dirty="0"/>
              <a:t>Disk-bound tasks that might take less than a few milliseconds</a:t>
            </a:r>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61</a:t>
            </a:fld>
            <a:endParaRPr lang="en-US"/>
          </a:p>
        </p:txBody>
      </p:sp>
    </p:spTree>
    <p:extLst>
      <p:ext uri="{BB962C8B-B14F-4D97-AF65-F5344CB8AC3E}">
        <p14:creationId xmlns="" xmlns:p14="http://schemas.microsoft.com/office/powerpoint/2010/main" val="16760803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dirty="0">
                <a:solidFill>
                  <a:srgbClr val="002060"/>
                </a:solidFill>
                <a:effectLst>
                  <a:outerShdw blurRad="38100" dist="38100" dir="2700000" algn="tl">
                    <a:srgbClr val="C0C0C0"/>
                  </a:outerShdw>
                </a:effectLst>
                <a:ea typeface="Arial" charset="0"/>
                <a:cs typeface="Arial" charset="0"/>
              </a:rPr>
              <a:t>android </a:t>
            </a:r>
            <a:r>
              <a:rPr lang="en-US" altLang="en-US" sz="2800" dirty="0" smtClean="0">
                <a:solidFill>
                  <a:srgbClr val="002060"/>
                </a:solidFill>
                <a:effectLst>
                  <a:outerShdw blurRad="38100" dist="38100" dir="2700000" algn="tl">
                    <a:srgbClr val="C0C0C0"/>
                  </a:outerShdw>
                </a:effectLst>
                <a:ea typeface="Arial" charset="0"/>
                <a:cs typeface="Arial" charset="0"/>
              </a:rPr>
              <a:t>network programming: </a:t>
            </a:r>
            <a:r>
              <a:rPr lang="en-US" altLang="en-US" sz="2800" dirty="0" err="1" smtClean="0">
                <a:solidFill>
                  <a:srgbClr val="002060"/>
                </a:solidFill>
                <a:effectLst>
                  <a:outerShdw blurRad="38100" dist="38100" dir="2700000" algn="tl">
                    <a:srgbClr val="C0C0C0"/>
                  </a:outerShdw>
                </a:effectLst>
                <a:ea typeface="Arial" charset="0"/>
                <a:cs typeface="Arial" charset="0"/>
              </a:rPr>
              <a:t>HttpUrlConnection</a:t>
            </a:r>
            <a:endParaRPr lang="en-US" altLang="en-US" sz="2800" dirty="0">
              <a:solidFill>
                <a:srgbClr val="002060"/>
              </a:solidFill>
              <a:effectLst>
                <a:outerShdw blurRad="38100" dist="38100" dir="2700000" algn="tl">
                  <a:srgbClr val="C0C0C0"/>
                </a:outerShdw>
              </a:effectLst>
              <a:ea typeface="Arial" charset="0"/>
              <a:cs typeface="Arial" charset="0"/>
            </a:endParaRPr>
          </a:p>
        </p:txBody>
      </p:sp>
      <p:sp>
        <p:nvSpPr>
          <p:cNvPr id="3" name="Content Placeholder 2"/>
          <p:cNvSpPr>
            <a:spLocks noGrp="1"/>
          </p:cNvSpPr>
          <p:nvPr>
            <p:ph idx="1"/>
          </p:nvPr>
        </p:nvSpPr>
        <p:spPr/>
        <p:txBody>
          <a:bodyPr>
            <a:normAutofit/>
          </a:bodyPr>
          <a:lstStyle/>
          <a:p>
            <a:pPr marL="79762" indent="0" defTabSz="336902">
              <a:spcBef>
                <a:spcPts val="244"/>
              </a:spcBef>
              <a:buNone/>
              <a:defRPr/>
            </a:pPr>
            <a:endParaRPr lang="en-US" dirty="0"/>
          </a:p>
          <a:p>
            <a:pPr marL="322617" indent="-242855" defTabSz="336902">
              <a:spcBef>
                <a:spcPts val="244"/>
              </a:spcBef>
              <a:buFont typeface="Wingdings" charset="2"/>
              <a:buChar char=""/>
              <a:defRPr/>
            </a:pPr>
            <a:r>
              <a:rPr lang="en-US" dirty="0"/>
              <a:t>Android lets your application connect to the internet or any other local network and allows you to perform network operations.</a:t>
            </a:r>
          </a:p>
          <a:p>
            <a:pPr marL="322617" indent="-242855" defTabSz="336902">
              <a:spcBef>
                <a:spcPts val="244"/>
              </a:spcBef>
              <a:buFont typeface="Wingdings" charset="2"/>
              <a:buChar char=""/>
              <a:defRPr/>
            </a:pPr>
            <a:r>
              <a:rPr lang="en-US" dirty="0"/>
              <a:t>A device can have various types of network connections. This chapter focuses on using either a Wi-Fi or a mobile network connection.</a:t>
            </a:r>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62</a:t>
            </a:fld>
            <a:endParaRPr lang="en-US"/>
          </a:p>
        </p:txBody>
      </p:sp>
    </p:spTree>
    <p:extLst>
      <p:ext uri="{BB962C8B-B14F-4D97-AF65-F5344CB8AC3E}">
        <p14:creationId xmlns="" xmlns:p14="http://schemas.microsoft.com/office/powerpoint/2010/main" val="5398396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dirty="0">
                <a:solidFill>
                  <a:srgbClr val="002060"/>
                </a:solidFill>
                <a:effectLst>
                  <a:outerShdw blurRad="38100" dist="38100" dir="2700000" algn="tl">
                    <a:srgbClr val="C0C0C0"/>
                  </a:outerShdw>
                </a:effectLst>
                <a:ea typeface="Arial" charset="0"/>
                <a:cs typeface="Arial" charset="0"/>
              </a:rPr>
              <a:t>android </a:t>
            </a:r>
            <a:r>
              <a:rPr lang="en-US" altLang="en-US" sz="2800" dirty="0" smtClean="0">
                <a:solidFill>
                  <a:srgbClr val="002060"/>
                </a:solidFill>
                <a:effectLst>
                  <a:outerShdw blurRad="38100" dist="38100" dir="2700000" algn="tl">
                    <a:srgbClr val="C0C0C0"/>
                  </a:outerShdw>
                </a:effectLst>
                <a:ea typeface="Arial" charset="0"/>
                <a:cs typeface="Arial" charset="0"/>
              </a:rPr>
              <a:t>network programming: </a:t>
            </a:r>
            <a:r>
              <a:rPr lang="en-US" altLang="en-US" sz="2800" dirty="0" err="1" smtClean="0">
                <a:solidFill>
                  <a:srgbClr val="002060"/>
                </a:solidFill>
                <a:effectLst>
                  <a:outerShdw blurRad="38100" dist="38100" dir="2700000" algn="tl">
                    <a:srgbClr val="C0C0C0"/>
                  </a:outerShdw>
                </a:effectLst>
                <a:ea typeface="Arial" charset="0"/>
                <a:cs typeface="Arial" charset="0"/>
              </a:rPr>
              <a:t>HttpUrlConnection</a:t>
            </a:r>
            <a:endParaRPr lang="en-US" altLang="en-US" sz="2800" dirty="0">
              <a:solidFill>
                <a:srgbClr val="002060"/>
              </a:solidFill>
              <a:effectLst>
                <a:outerShdw blurRad="38100" dist="38100" dir="2700000" algn="tl">
                  <a:srgbClr val="C0C0C0"/>
                </a:outerShdw>
              </a:effectLst>
              <a:ea typeface="Arial" charset="0"/>
              <a:cs typeface="Arial" charset="0"/>
            </a:endParaRPr>
          </a:p>
        </p:txBody>
      </p:sp>
      <p:sp>
        <p:nvSpPr>
          <p:cNvPr id="3" name="Content Placeholder 2"/>
          <p:cNvSpPr>
            <a:spLocks noGrp="1"/>
          </p:cNvSpPr>
          <p:nvPr>
            <p:ph idx="1"/>
          </p:nvPr>
        </p:nvSpPr>
        <p:spPr/>
        <p:txBody>
          <a:bodyPr>
            <a:normAutofit/>
          </a:bodyPr>
          <a:lstStyle/>
          <a:p>
            <a:pPr marL="79762" indent="0" defTabSz="336902">
              <a:spcBef>
                <a:spcPts val="244"/>
              </a:spcBef>
              <a:buNone/>
              <a:defRPr/>
            </a:pPr>
            <a:r>
              <a:rPr lang="en-US" b="1" dirty="0"/>
              <a:t>Checking Network Connection</a:t>
            </a:r>
          </a:p>
          <a:p>
            <a:pPr marL="322617" indent="-242855" defTabSz="336902">
              <a:spcBef>
                <a:spcPts val="244"/>
              </a:spcBef>
              <a:buFont typeface="Wingdings" charset="2"/>
              <a:buChar char=""/>
              <a:defRPr/>
            </a:pPr>
            <a:r>
              <a:rPr lang="en-US" dirty="0"/>
              <a:t>Before you perform any network operations, you must first check that are you connected to that network or internet </a:t>
            </a:r>
            <a:r>
              <a:rPr lang="en-US" dirty="0" err="1"/>
              <a:t>e.t.c</a:t>
            </a:r>
            <a:r>
              <a:rPr lang="en-US" dirty="0"/>
              <a:t>. For this android provides </a:t>
            </a:r>
            <a:r>
              <a:rPr lang="en-US" dirty="0" err="1"/>
              <a:t>ConnectivityManager</a:t>
            </a:r>
            <a:r>
              <a:rPr lang="en-US" dirty="0"/>
              <a:t> class. You need to instantiate an object of this class by calling </a:t>
            </a:r>
            <a:r>
              <a:rPr lang="en-US" dirty="0" err="1"/>
              <a:t>getSystemService</a:t>
            </a:r>
            <a:r>
              <a:rPr lang="en-US" dirty="0"/>
              <a:t>() method. </a:t>
            </a:r>
          </a:p>
          <a:p>
            <a:pPr marL="79762" indent="0" defTabSz="336902">
              <a:spcBef>
                <a:spcPts val="244"/>
              </a:spcBef>
              <a:buNone/>
              <a:defRPr/>
            </a:pPr>
            <a:r>
              <a:rPr lang="en-US" b="1" dirty="0"/>
              <a:t>Its syntax is given below −</a:t>
            </a:r>
          </a:p>
          <a:p>
            <a:pPr marL="79762" indent="0" defTabSz="336902">
              <a:spcBef>
                <a:spcPts val="244"/>
              </a:spcBef>
              <a:buNone/>
              <a:defRPr/>
            </a:pPr>
            <a:r>
              <a:rPr lang="en-US" dirty="0" err="1">
                <a:solidFill>
                  <a:srgbClr val="000099"/>
                </a:solidFill>
              </a:rPr>
              <a:t>ConnectivityManager</a:t>
            </a:r>
            <a:r>
              <a:rPr lang="en-US" dirty="0">
                <a:solidFill>
                  <a:srgbClr val="000099"/>
                </a:solidFill>
              </a:rPr>
              <a:t> check = (</a:t>
            </a:r>
            <a:r>
              <a:rPr lang="en-US" dirty="0" err="1">
                <a:solidFill>
                  <a:srgbClr val="000099"/>
                </a:solidFill>
              </a:rPr>
              <a:t>ConnectivityManager</a:t>
            </a:r>
            <a:r>
              <a:rPr lang="en-US" dirty="0">
                <a:solidFill>
                  <a:srgbClr val="000099"/>
                </a:solidFill>
              </a:rPr>
              <a:t>) </a:t>
            </a:r>
          </a:p>
          <a:p>
            <a:pPr marL="79762" indent="0" defTabSz="336902">
              <a:spcBef>
                <a:spcPts val="244"/>
              </a:spcBef>
              <a:buNone/>
              <a:defRPr/>
            </a:pPr>
            <a:r>
              <a:rPr lang="en-US" dirty="0" err="1">
                <a:solidFill>
                  <a:srgbClr val="000099"/>
                </a:solidFill>
              </a:rPr>
              <a:t>this.context.getSystemService</a:t>
            </a:r>
            <a:r>
              <a:rPr lang="en-US" dirty="0">
                <a:solidFill>
                  <a:srgbClr val="000099"/>
                </a:solidFill>
              </a:rPr>
              <a:t>(</a:t>
            </a:r>
            <a:r>
              <a:rPr lang="en-US" dirty="0" err="1">
                <a:solidFill>
                  <a:srgbClr val="000099"/>
                </a:solidFill>
              </a:rPr>
              <a:t>Context.CONNECTIVITY_SERVICE</a:t>
            </a:r>
            <a:r>
              <a:rPr lang="en-US" dirty="0">
                <a:solidFill>
                  <a:srgbClr val="000099"/>
                </a:solidFill>
              </a:rPr>
              <a:t>); </a:t>
            </a: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63</a:t>
            </a:fld>
            <a:endParaRPr lang="en-US"/>
          </a:p>
        </p:txBody>
      </p:sp>
    </p:spTree>
    <p:extLst>
      <p:ext uri="{BB962C8B-B14F-4D97-AF65-F5344CB8AC3E}">
        <p14:creationId xmlns="" xmlns:p14="http://schemas.microsoft.com/office/powerpoint/2010/main" val="41387668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dirty="0">
                <a:solidFill>
                  <a:srgbClr val="002060"/>
                </a:solidFill>
                <a:effectLst>
                  <a:outerShdw blurRad="38100" dist="38100" dir="2700000" algn="tl">
                    <a:srgbClr val="C0C0C0"/>
                  </a:outerShdw>
                </a:effectLst>
                <a:ea typeface="Arial" charset="0"/>
                <a:cs typeface="Arial" charset="0"/>
              </a:rPr>
              <a:t>android </a:t>
            </a:r>
            <a:r>
              <a:rPr lang="en-US" altLang="en-US" sz="2800" dirty="0" smtClean="0">
                <a:solidFill>
                  <a:srgbClr val="002060"/>
                </a:solidFill>
                <a:effectLst>
                  <a:outerShdw blurRad="38100" dist="38100" dir="2700000" algn="tl">
                    <a:srgbClr val="C0C0C0"/>
                  </a:outerShdw>
                </a:effectLst>
                <a:ea typeface="Arial" charset="0"/>
                <a:cs typeface="Arial" charset="0"/>
              </a:rPr>
              <a:t>network programming: </a:t>
            </a:r>
            <a:r>
              <a:rPr lang="en-US" altLang="en-US" sz="2800" dirty="0" err="1" smtClean="0">
                <a:solidFill>
                  <a:srgbClr val="002060"/>
                </a:solidFill>
                <a:effectLst>
                  <a:outerShdw blurRad="38100" dist="38100" dir="2700000" algn="tl">
                    <a:srgbClr val="C0C0C0"/>
                  </a:outerShdw>
                </a:effectLst>
                <a:ea typeface="Arial" charset="0"/>
                <a:cs typeface="Arial" charset="0"/>
              </a:rPr>
              <a:t>HttpUrlConnection</a:t>
            </a:r>
            <a:endParaRPr lang="en-US" altLang="en-US" sz="2800" dirty="0">
              <a:solidFill>
                <a:srgbClr val="002060"/>
              </a:solidFill>
              <a:effectLst>
                <a:outerShdw blurRad="38100" dist="38100" dir="2700000" algn="tl">
                  <a:srgbClr val="C0C0C0"/>
                </a:outerShdw>
              </a:effectLst>
              <a:ea typeface="Arial" charset="0"/>
              <a:cs typeface="Arial" charset="0"/>
            </a:endParaRPr>
          </a:p>
        </p:txBody>
      </p:sp>
      <p:sp>
        <p:nvSpPr>
          <p:cNvPr id="3" name="Content Placeholder 2"/>
          <p:cNvSpPr>
            <a:spLocks noGrp="1"/>
          </p:cNvSpPr>
          <p:nvPr>
            <p:ph idx="1"/>
          </p:nvPr>
        </p:nvSpPr>
        <p:spPr/>
        <p:txBody>
          <a:bodyPr>
            <a:normAutofit/>
          </a:bodyPr>
          <a:lstStyle/>
          <a:p>
            <a:pPr marL="79762" indent="0" defTabSz="336902">
              <a:spcBef>
                <a:spcPts val="244"/>
              </a:spcBef>
              <a:buNone/>
              <a:defRPr/>
            </a:pPr>
            <a:r>
              <a:rPr lang="en-US" b="1" dirty="0"/>
              <a:t>Checking Network Connection</a:t>
            </a:r>
          </a:p>
          <a:p>
            <a:pPr marL="322617" indent="-242855" defTabSz="336902">
              <a:spcBef>
                <a:spcPts val="244"/>
              </a:spcBef>
              <a:buFont typeface="Wingdings" charset="2"/>
              <a:buChar char=""/>
              <a:defRPr/>
            </a:pPr>
            <a:r>
              <a:rPr lang="en-US" dirty="0"/>
              <a:t>Once you instantiate the object of </a:t>
            </a:r>
            <a:r>
              <a:rPr lang="en-US" dirty="0" err="1"/>
              <a:t>ConnectivityManager</a:t>
            </a:r>
            <a:r>
              <a:rPr lang="en-US" dirty="0"/>
              <a:t> class, you can use </a:t>
            </a:r>
            <a:r>
              <a:rPr lang="en-US" dirty="0" err="1"/>
              <a:t>getAllNetworkInfo</a:t>
            </a:r>
            <a:r>
              <a:rPr lang="en-US" dirty="0"/>
              <a:t> method to get the information of all the networks. This method returns an array of </a:t>
            </a:r>
            <a:r>
              <a:rPr lang="en-US" dirty="0" err="1"/>
              <a:t>NetworkInfo</a:t>
            </a:r>
            <a:r>
              <a:rPr lang="en-US" dirty="0"/>
              <a:t>. So you have to receive it like this</a:t>
            </a:r>
            <a:r>
              <a:rPr lang="en-US" dirty="0" smtClean="0"/>
              <a:t>.</a:t>
            </a:r>
          </a:p>
          <a:p>
            <a:pPr marL="322617" indent="-242855" defTabSz="336902">
              <a:spcBef>
                <a:spcPts val="244"/>
              </a:spcBef>
              <a:buFont typeface="Wingdings" charset="2"/>
              <a:buChar char=""/>
              <a:defRPr/>
            </a:pPr>
            <a:endParaRPr lang="en-US" dirty="0"/>
          </a:p>
          <a:p>
            <a:pPr marL="79762" indent="0" defTabSz="336902">
              <a:spcBef>
                <a:spcPts val="244"/>
              </a:spcBef>
              <a:buNone/>
              <a:defRPr/>
            </a:pPr>
            <a:r>
              <a:rPr lang="en-US" dirty="0" err="1">
                <a:solidFill>
                  <a:srgbClr val="000099"/>
                </a:solidFill>
              </a:rPr>
              <a:t>NetworkInfo</a:t>
            </a:r>
            <a:r>
              <a:rPr lang="en-US" dirty="0">
                <a:solidFill>
                  <a:srgbClr val="000099"/>
                </a:solidFill>
              </a:rPr>
              <a:t>[] info = </a:t>
            </a:r>
            <a:r>
              <a:rPr lang="en-US" dirty="0" err="1">
                <a:solidFill>
                  <a:srgbClr val="000099"/>
                </a:solidFill>
              </a:rPr>
              <a:t>check.getAllNetworkInfo</a:t>
            </a:r>
            <a:r>
              <a:rPr lang="en-US" dirty="0">
                <a:solidFill>
                  <a:srgbClr val="000099"/>
                </a:solidFill>
              </a:rPr>
              <a:t>();</a:t>
            </a: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64</a:t>
            </a:fld>
            <a:endParaRPr lang="en-US"/>
          </a:p>
        </p:txBody>
      </p:sp>
    </p:spTree>
    <p:extLst>
      <p:ext uri="{BB962C8B-B14F-4D97-AF65-F5344CB8AC3E}">
        <p14:creationId xmlns="" xmlns:p14="http://schemas.microsoft.com/office/powerpoint/2010/main" val="15885816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dirty="0">
                <a:solidFill>
                  <a:srgbClr val="002060"/>
                </a:solidFill>
                <a:effectLst>
                  <a:outerShdw blurRad="38100" dist="38100" dir="2700000" algn="tl">
                    <a:srgbClr val="C0C0C0"/>
                  </a:outerShdw>
                </a:effectLst>
                <a:ea typeface="Arial" charset="0"/>
                <a:cs typeface="Arial" charset="0"/>
              </a:rPr>
              <a:t>android </a:t>
            </a:r>
            <a:r>
              <a:rPr lang="en-US" altLang="en-US" sz="2800" dirty="0" smtClean="0">
                <a:solidFill>
                  <a:srgbClr val="002060"/>
                </a:solidFill>
                <a:effectLst>
                  <a:outerShdw blurRad="38100" dist="38100" dir="2700000" algn="tl">
                    <a:srgbClr val="C0C0C0"/>
                  </a:outerShdw>
                </a:effectLst>
                <a:ea typeface="Arial" charset="0"/>
                <a:cs typeface="Arial" charset="0"/>
              </a:rPr>
              <a:t>network programming: </a:t>
            </a:r>
            <a:r>
              <a:rPr lang="en-US" altLang="en-US" sz="2800" dirty="0" err="1" smtClean="0">
                <a:solidFill>
                  <a:srgbClr val="002060"/>
                </a:solidFill>
                <a:effectLst>
                  <a:outerShdw blurRad="38100" dist="38100" dir="2700000" algn="tl">
                    <a:srgbClr val="C0C0C0"/>
                  </a:outerShdw>
                </a:effectLst>
                <a:ea typeface="Arial" charset="0"/>
                <a:cs typeface="Arial" charset="0"/>
              </a:rPr>
              <a:t>HttpUrlConnection</a:t>
            </a:r>
            <a:endParaRPr lang="en-US" altLang="en-US" sz="2800" dirty="0">
              <a:solidFill>
                <a:srgbClr val="002060"/>
              </a:solidFill>
              <a:effectLst>
                <a:outerShdw blurRad="38100" dist="38100" dir="2700000" algn="tl">
                  <a:srgbClr val="C0C0C0"/>
                </a:outerShdw>
              </a:effectLst>
              <a:ea typeface="Arial" charset="0"/>
              <a:cs typeface="Arial" charset="0"/>
            </a:endParaRPr>
          </a:p>
        </p:txBody>
      </p:sp>
      <p:sp>
        <p:nvSpPr>
          <p:cNvPr id="3" name="Content Placeholder 2"/>
          <p:cNvSpPr>
            <a:spLocks noGrp="1"/>
          </p:cNvSpPr>
          <p:nvPr>
            <p:ph idx="1"/>
          </p:nvPr>
        </p:nvSpPr>
        <p:spPr/>
        <p:txBody>
          <a:bodyPr>
            <a:normAutofit/>
          </a:bodyPr>
          <a:lstStyle/>
          <a:p>
            <a:pPr marL="79762" indent="0" defTabSz="336902">
              <a:spcBef>
                <a:spcPts val="244"/>
              </a:spcBef>
              <a:buNone/>
              <a:defRPr/>
            </a:pPr>
            <a:r>
              <a:rPr lang="en-US" b="1" dirty="0"/>
              <a:t>Checking Network Connection</a:t>
            </a:r>
          </a:p>
          <a:p>
            <a:pPr marL="322617" indent="-242855" defTabSz="336902">
              <a:spcBef>
                <a:spcPts val="244"/>
              </a:spcBef>
              <a:buFont typeface="Wingdings" charset="2"/>
              <a:buChar char=""/>
              <a:defRPr/>
            </a:pPr>
            <a:r>
              <a:rPr lang="en-US" dirty="0" smtClean="0"/>
              <a:t>to </a:t>
            </a:r>
            <a:r>
              <a:rPr lang="en-US" dirty="0"/>
              <a:t>check </a:t>
            </a:r>
            <a:r>
              <a:rPr lang="en-US" b="1" dirty="0"/>
              <a:t>Connected State</a:t>
            </a:r>
            <a:r>
              <a:rPr lang="en-US" dirty="0"/>
              <a:t> of the </a:t>
            </a:r>
            <a:r>
              <a:rPr lang="en-US" dirty="0" smtClean="0"/>
              <a:t>network, </a:t>
            </a:r>
          </a:p>
          <a:p>
            <a:pPr marL="79762" indent="0" defTabSz="336902">
              <a:spcBef>
                <a:spcPts val="244"/>
              </a:spcBef>
              <a:buNone/>
              <a:defRPr/>
            </a:pPr>
            <a:r>
              <a:rPr lang="en-US" dirty="0" smtClean="0"/>
              <a:t>syntax </a:t>
            </a:r>
            <a:r>
              <a:rPr lang="en-US" dirty="0"/>
              <a:t>is given below </a:t>
            </a:r>
            <a:r>
              <a:rPr lang="en-US" dirty="0" smtClean="0"/>
              <a:t>−</a:t>
            </a:r>
          </a:p>
          <a:p>
            <a:pPr marL="79762" indent="0" defTabSz="336902">
              <a:spcBef>
                <a:spcPts val="244"/>
              </a:spcBef>
              <a:buNone/>
              <a:defRPr/>
            </a:pPr>
            <a:endParaRPr lang="en-US" dirty="0"/>
          </a:p>
          <a:p>
            <a:pPr marL="79762" indent="0" algn="l" defTabSz="336902">
              <a:spcBef>
                <a:spcPts val="244"/>
              </a:spcBef>
              <a:buNone/>
              <a:defRPr/>
            </a:pPr>
            <a:r>
              <a:rPr lang="en-US" dirty="0">
                <a:solidFill>
                  <a:srgbClr val="000099"/>
                </a:solidFill>
              </a:rPr>
              <a:t>for (</a:t>
            </a:r>
            <a:r>
              <a:rPr lang="en-US" dirty="0" err="1">
                <a:solidFill>
                  <a:srgbClr val="000099"/>
                </a:solidFill>
              </a:rPr>
              <a:t>int</a:t>
            </a:r>
            <a:r>
              <a:rPr lang="en-US" dirty="0">
                <a:solidFill>
                  <a:srgbClr val="000099"/>
                </a:solidFill>
              </a:rPr>
              <a:t> </a:t>
            </a:r>
            <a:r>
              <a:rPr lang="en-US" dirty="0" err="1">
                <a:solidFill>
                  <a:srgbClr val="000099"/>
                </a:solidFill>
              </a:rPr>
              <a:t>i</a:t>
            </a:r>
            <a:r>
              <a:rPr lang="en-US" dirty="0">
                <a:solidFill>
                  <a:srgbClr val="000099"/>
                </a:solidFill>
              </a:rPr>
              <a:t> = 0; </a:t>
            </a:r>
            <a:r>
              <a:rPr lang="en-US" dirty="0" err="1">
                <a:solidFill>
                  <a:srgbClr val="000099"/>
                </a:solidFill>
              </a:rPr>
              <a:t>i</a:t>
            </a:r>
            <a:r>
              <a:rPr lang="en-US" dirty="0">
                <a:solidFill>
                  <a:srgbClr val="000099"/>
                </a:solidFill>
              </a:rPr>
              <a:t>&lt;</a:t>
            </a:r>
            <a:r>
              <a:rPr lang="en-US" dirty="0" err="1">
                <a:solidFill>
                  <a:srgbClr val="000099"/>
                </a:solidFill>
              </a:rPr>
              <a:t>info.length</a:t>
            </a:r>
            <a:r>
              <a:rPr lang="en-US" dirty="0">
                <a:solidFill>
                  <a:srgbClr val="000099"/>
                </a:solidFill>
              </a:rPr>
              <a:t>; </a:t>
            </a:r>
            <a:r>
              <a:rPr lang="en-US" dirty="0" err="1">
                <a:solidFill>
                  <a:srgbClr val="000099"/>
                </a:solidFill>
              </a:rPr>
              <a:t>i</a:t>
            </a:r>
            <a:r>
              <a:rPr lang="en-US" dirty="0">
                <a:solidFill>
                  <a:srgbClr val="000099"/>
                </a:solidFill>
              </a:rPr>
              <a:t>++){</a:t>
            </a:r>
          </a:p>
          <a:p>
            <a:pPr marL="79762" indent="0" algn="l" defTabSz="336902">
              <a:spcBef>
                <a:spcPts val="244"/>
              </a:spcBef>
              <a:buNone/>
              <a:defRPr/>
            </a:pPr>
            <a:r>
              <a:rPr lang="en-US" dirty="0">
                <a:solidFill>
                  <a:srgbClr val="000099"/>
                </a:solidFill>
              </a:rPr>
              <a:t>   if (info[</a:t>
            </a:r>
            <a:r>
              <a:rPr lang="en-US" dirty="0" err="1">
                <a:solidFill>
                  <a:srgbClr val="000099"/>
                </a:solidFill>
              </a:rPr>
              <a:t>i</a:t>
            </a:r>
            <a:r>
              <a:rPr lang="en-US" dirty="0">
                <a:solidFill>
                  <a:srgbClr val="000099"/>
                </a:solidFill>
              </a:rPr>
              <a:t>].</a:t>
            </a:r>
            <a:r>
              <a:rPr lang="en-US" dirty="0" err="1">
                <a:solidFill>
                  <a:srgbClr val="000099"/>
                </a:solidFill>
              </a:rPr>
              <a:t>getState</a:t>
            </a:r>
            <a:r>
              <a:rPr lang="en-US" dirty="0">
                <a:solidFill>
                  <a:srgbClr val="000099"/>
                </a:solidFill>
              </a:rPr>
              <a:t>() == </a:t>
            </a:r>
            <a:r>
              <a:rPr lang="en-US" dirty="0" err="1">
                <a:solidFill>
                  <a:srgbClr val="000099"/>
                </a:solidFill>
              </a:rPr>
              <a:t>NetworkInfo.State.CONNECTED</a:t>
            </a:r>
            <a:r>
              <a:rPr lang="en-US" dirty="0">
                <a:solidFill>
                  <a:srgbClr val="000099"/>
                </a:solidFill>
              </a:rPr>
              <a:t>){</a:t>
            </a:r>
          </a:p>
          <a:p>
            <a:pPr marL="79762" indent="0" algn="l" defTabSz="336902">
              <a:spcBef>
                <a:spcPts val="244"/>
              </a:spcBef>
              <a:buNone/>
              <a:defRPr/>
            </a:pPr>
            <a:r>
              <a:rPr lang="en-US" dirty="0">
                <a:solidFill>
                  <a:srgbClr val="000099"/>
                </a:solidFill>
              </a:rPr>
              <a:t>      </a:t>
            </a:r>
            <a:r>
              <a:rPr lang="en-US" dirty="0" err="1">
                <a:solidFill>
                  <a:srgbClr val="000099"/>
                </a:solidFill>
              </a:rPr>
              <a:t>Toast.makeText</a:t>
            </a:r>
            <a:r>
              <a:rPr lang="en-US" dirty="0">
                <a:solidFill>
                  <a:srgbClr val="000099"/>
                </a:solidFill>
              </a:rPr>
              <a:t>(context, "Internet is connected</a:t>
            </a:r>
          </a:p>
          <a:p>
            <a:pPr marL="79762" indent="0" algn="l" defTabSz="336902">
              <a:spcBef>
                <a:spcPts val="244"/>
              </a:spcBef>
              <a:buNone/>
              <a:defRPr/>
            </a:pPr>
            <a:r>
              <a:rPr lang="en-US" dirty="0">
                <a:solidFill>
                  <a:srgbClr val="000099"/>
                </a:solidFill>
              </a:rPr>
              <a:t>      </a:t>
            </a:r>
            <a:r>
              <a:rPr lang="en-US" dirty="0" err="1">
                <a:solidFill>
                  <a:srgbClr val="000099"/>
                </a:solidFill>
              </a:rPr>
              <a:t>Toast.LENGTH_SHORT</a:t>
            </a:r>
            <a:r>
              <a:rPr lang="en-US" dirty="0">
                <a:solidFill>
                  <a:srgbClr val="000099"/>
                </a:solidFill>
              </a:rPr>
              <a:t>).show();</a:t>
            </a:r>
          </a:p>
          <a:p>
            <a:pPr marL="79762" indent="0" algn="l" defTabSz="336902">
              <a:spcBef>
                <a:spcPts val="244"/>
              </a:spcBef>
              <a:buNone/>
              <a:defRPr/>
            </a:pPr>
            <a:r>
              <a:rPr lang="en-US" dirty="0">
                <a:solidFill>
                  <a:srgbClr val="000099"/>
                </a:solidFill>
              </a:rPr>
              <a:t>   }</a:t>
            </a:r>
          </a:p>
          <a:p>
            <a:pPr marL="79762" indent="0" algn="l" defTabSz="336902">
              <a:spcBef>
                <a:spcPts val="244"/>
              </a:spcBef>
              <a:buNone/>
              <a:defRPr/>
            </a:pPr>
            <a:r>
              <a:rPr lang="en-US" dirty="0">
                <a:solidFill>
                  <a:srgbClr val="000099"/>
                </a:solidFill>
              </a:rPr>
              <a:t>}</a:t>
            </a: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65</a:t>
            </a:fld>
            <a:endParaRPr lang="en-US"/>
          </a:p>
        </p:txBody>
      </p:sp>
    </p:spTree>
    <p:extLst>
      <p:ext uri="{BB962C8B-B14F-4D97-AF65-F5344CB8AC3E}">
        <p14:creationId xmlns="" xmlns:p14="http://schemas.microsoft.com/office/powerpoint/2010/main" val="17231740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dirty="0">
                <a:solidFill>
                  <a:srgbClr val="002060"/>
                </a:solidFill>
                <a:effectLst>
                  <a:outerShdw blurRad="38100" dist="38100" dir="2700000" algn="tl">
                    <a:srgbClr val="C0C0C0"/>
                  </a:outerShdw>
                </a:effectLst>
                <a:ea typeface="Arial" charset="0"/>
                <a:cs typeface="Arial" charset="0"/>
              </a:rPr>
              <a:t>android </a:t>
            </a:r>
            <a:r>
              <a:rPr lang="en-US" altLang="en-US" sz="2800" dirty="0" smtClean="0">
                <a:solidFill>
                  <a:srgbClr val="002060"/>
                </a:solidFill>
                <a:effectLst>
                  <a:outerShdw blurRad="38100" dist="38100" dir="2700000" algn="tl">
                    <a:srgbClr val="C0C0C0"/>
                  </a:outerShdw>
                </a:effectLst>
                <a:ea typeface="Arial" charset="0"/>
                <a:cs typeface="Arial" charset="0"/>
              </a:rPr>
              <a:t>network programming: </a:t>
            </a:r>
            <a:r>
              <a:rPr lang="en-US" altLang="en-US" sz="2800" dirty="0" err="1" smtClean="0">
                <a:solidFill>
                  <a:srgbClr val="002060"/>
                </a:solidFill>
                <a:effectLst>
                  <a:outerShdw blurRad="38100" dist="38100" dir="2700000" algn="tl">
                    <a:srgbClr val="C0C0C0"/>
                  </a:outerShdw>
                </a:effectLst>
                <a:ea typeface="Arial" charset="0"/>
                <a:cs typeface="Arial" charset="0"/>
              </a:rPr>
              <a:t>HttpUrlConnection</a:t>
            </a:r>
            <a:endParaRPr lang="en-US" altLang="en-US" sz="2800" dirty="0">
              <a:solidFill>
                <a:srgbClr val="002060"/>
              </a:solidFill>
              <a:effectLst>
                <a:outerShdw blurRad="38100" dist="38100" dir="2700000" algn="tl">
                  <a:srgbClr val="C0C0C0"/>
                </a:outerShdw>
              </a:effectLst>
              <a:ea typeface="Arial" charset="0"/>
              <a:cs typeface="Arial" charset="0"/>
            </a:endParaRPr>
          </a:p>
        </p:txBody>
      </p:sp>
      <p:sp>
        <p:nvSpPr>
          <p:cNvPr id="3" name="Content Placeholder 2"/>
          <p:cNvSpPr>
            <a:spLocks noGrp="1"/>
          </p:cNvSpPr>
          <p:nvPr>
            <p:ph idx="1"/>
          </p:nvPr>
        </p:nvSpPr>
        <p:spPr/>
        <p:txBody>
          <a:bodyPr>
            <a:normAutofit/>
          </a:bodyPr>
          <a:lstStyle/>
          <a:p>
            <a:pPr marL="79762" indent="0" defTabSz="336902">
              <a:spcBef>
                <a:spcPts val="244"/>
              </a:spcBef>
              <a:buNone/>
              <a:defRPr/>
            </a:pPr>
            <a:r>
              <a:rPr lang="en-US" b="1" dirty="0"/>
              <a:t>Performing Network </a:t>
            </a:r>
            <a:r>
              <a:rPr lang="en-US" b="1" dirty="0" smtClean="0"/>
              <a:t>Operations</a:t>
            </a:r>
          </a:p>
          <a:p>
            <a:pPr marL="322617" indent="-242855" defTabSz="336902">
              <a:spcBef>
                <a:spcPts val="244"/>
              </a:spcBef>
              <a:buFont typeface="Wingdings" charset="2"/>
              <a:buChar char=""/>
              <a:defRPr/>
            </a:pPr>
            <a:r>
              <a:rPr lang="en-US" dirty="0"/>
              <a:t>Android provides </a:t>
            </a:r>
            <a:r>
              <a:rPr lang="en-US" b="1" dirty="0" err="1"/>
              <a:t>HttpURLConnection</a:t>
            </a:r>
            <a:r>
              <a:rPr lang="en-US" dirty="0"/>
              <a:t> and </a:t>
            </a:r>
            <a:r>
              <a:rPr lang="en-US" b="1" dirty="0"/>
              <a:t>URL</a:t>
            </a:r>
            <a:r>
              <a:rPr lang="en-US" dirty="0"/>
              <a:t> class to handle these operations. You need to instantiate an object of URL class by providing the link of website. </a:t>
            </a:r>
            <a:endParaRPr lang="en-US" dirty="0" smtClean="0"/>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r>
              <a:rPr lang="en-US" dirty="0" smtClean="0"/>
              <a:t>Its </a:t>
            </a:r>
            <a:r>
              <a:rPr lang="en-US" dirty="0"/>
              <a:t>syntax is </a:t>
            </a:r>
            <a:endParaRPr lang="en-US" dirty="0" smtClean="0"/>
          </a:p>
          <a:p>
            <a:pPr marL="79762" indent="0" defTabSz="336902">
              <a:spcBef>
                <a:spcPts val="244"/>
              </a:spcBef>
              <a:buNone/>
              <a:defRPr/>
            </a:pPr>
            <a:endParaRPr lang="en-US" dirty="0" smtClean="0">
              <a:solidFill>
                <a:srgbClr val="000099"/>
              </a:solidFill>
            </a:endParaRPr>
          </a:p>
          <a:p>
            <a:pPr marL="79762" indent="0" defTabSz="336902">
              <a:spcBef>
                <a:spcPts val="244"/>
              </a:spcBef>
              <a:buNone/>
              <a:defRPr/>
            </a:pPr>
            <a:r>
              <a:rPr lang="en-US" dirty="0" smtClean="0">
                <a:solidFill>
                  <a:srgbClr val="000099"/>
                </a:solidFill>
              </a:rPr>
              <a:t>String </a:t>
            </a:r>
            <a:r>
              <a:rPr lang="en-US" dirty="0">
                <a:solidFill>
                  <a:srgbClr val="000099"/>
                </a:solidFill>
              </a:rPr>
              <a:t>link = "http://www.google.com";</a:t>
            </a:r>
          </a:p>
          <a:p>
            <a:pPr marL="79762" indent="0" defTabSz="336902">
              <a:spcBef>
                <a:spcPts val="244"/>
              </a:spcBef>
              <a:buNone/>
              <a:defRPr/>
            </a:pPr>
            <a:r>
              <a:rPr lang="en-US" dirty="0">
                <a:solidFill>
                  <a:srgbClr val="000099"/>
                </a:solidFill>
              </a:rPr>
              <a:t>URL </a:t>
            </a:r>
            <a:r>
              <a:rPr lang="en-US" dirty="0" err="1">
                <a:solidFill>
                  <a:srgbClr val="000099"/>
                </a:solidFill>
              </a:rPr>
              <a:t>url</a:t>
            </a:r>
            <a:r>
              <a:rPr lang="en-US" dirty="0">
                <a:solidFill>
                  <a:srgbClr val="000099"/>
                </a:solidFill>
              </a:rPr>
              <a:t> = new URL(link); </a:t>
            </a: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66</a:t>
            </a:fld>
            <a:endParaRPr lang="en-US"/>
          </a:p>
        </p:txBody>
      </p:sp>
    </p:spTree>
    <p:extLst>
      <p:ext uri="{BB962C8B-B14F-4D97-AF65-F5344CB8AC3E}">
        <p14:creationId xmlns="" xmlns:p14="http://schemas.microsoft.com/office/powerpoint/2010/main" val="35226645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dirty="0">
                <a:solidFill>
                  <a:srgbClr val="002060"/>
                </a:solidFill>
                <a:effectLst>
                  <a:outerShdw blurRad="38100" dist="38100" dir="2700000" algn="tl">
                    <a:srgbClr val="C0C0C0"/>
                  </a:outerShdw>
                </a:effectLst>
                <a:ea typeface="Arial" charset="0"/>
                <a:cs typeface="Arial" charset="0"/>
              </a:rPr>
              <a:t>android </a:t>
            </a:r>
            <a:r>
              <a:rPr lang="en-US" altLang="en-US" sz="2800" dirty="0" smtClean="0">
                <a:solidFill>
                  <a:srgbClr val="002060"/>
                </a:solidFill>
                <a:effectLst>
                  <a:outerShdw blurRad="38100" dist="38100" dir="2700000" algn="tl">
                    <a:srgbClr val="C0C0C0"/>
                  </a:outerShdw>
                </a:effectLst>
                <a:ea typeface="Arial" charset="0"/>
                <a:cs typeface="Arial" charset="0"/>
              </a:rPr>
              <a:t>network programming: </a:t>
            </a:r>
            <a:r>
              <a:rPr lang="en-US" altLang="en-US" sz="2800" dirty="0" err="1" smtClean="0">
                <a:solidFill>
                  <a:srgbClr val="002060"/>
                </a:solidFill>
                <a:effectLst>
                  <a:outerShdw blurRad="38100" dist="38100" dir="2700000" algn="tl">
                    <a:srgbClr val="C0C0C0"/>
                  </a:outerShdw>
                </a:effectLst>
                <a:ea typeface="Arial" charset="0"/>
                <a:cs typeface="Arial" charset="0"/>
              </a:rPr>
              <a:t>HttpUrlConnection</a:t>
            </a:r>
            <a:endParaRPr lang="en-US" altLang="en-US" sz="2800" dirty="0">
              <a:solidFill>
                <a:srgbClr val="002060"/>
              </a:solidFill>
              <a:effectLst>
                <a:outerShdw blurRad="38100" dist="38100" dir="2700000" algn="tl">
                  <a:srgbClr val="C0C0C0"/>
                </a:outerShdw>
              </a:effectLst>
              <a:ea typeface="Arial" charset="0"/>
              <a:cs typeface="Arial" charset="0"/>
            </a:endParaRPr>
          </a:p>
        </p:txBody>
      </p:sp>
      <p:sp>
        <p:nvSpPr>
          <p:cNvPr id="3" name="Content Placeholder 2"/>
          <p:cNvSpPr>
            <a:spLocks noGrp="1"/>
          </p:cNvSpPr>
          <p:nvPr>
            <p:ph idx="1"/>
          </p:nvPr>
        </p:nvSpPr>
        <p:spPr/>
        <p:txBody>
          <a:bodyPr>
            <a:normAutofit/>
          </a:bodyPr>
          <a:lstStyle/>
          <a:p>
            <a:pPr marL="79762" indent="0" defTabSz="336902">
              <a:spcBef>
                <a:spcPts val="244"/>
              </a:spcBef>
              <a:buNone/>
              <a:defRPr/>
            </a:pPr>
            <a:r>
              <a:rPr lang="en-US" b="1" dirty="0"/>
              <a:t>Performing Network </a:t>
            </a:r>
            <a:r>
              <a:rPr lang="en-US" b="1" dirty="0" smtClean="0"/>
              <a:t>Operations</a:t>
            </a:r>
          </a:p>
          <a:p>
            <a:pPr marL="322617" indent="-242855" defTabSz="336902">
              <a:spcBef>
                <a:spcPts val="244"/>
              </a:spcBef>
              <a:buFont typeface="Wingdings" charset="2"/>
              <a:buChar char=""/>
              <a:defRPr/>
            </a:pPr>
            <a:r>
              <a:rPr lang="en-US" dirty="0"/>
              <a:t>After that you need to call </a:t>
            </a:r>
            <a:r>
              <a:rPr lang="en-US" dirty="0" err="1"/>
              <a:t>openConnection</a:t>
            </a:r>
            <a:r>
              <a:rPr lang="en-US" dirty="0"/>
              <a:t> method of </a:t>
            </a:r>
            <a:r>
              <a:rPr lang="en-US" dirty="0" err="1"/>
              <a:t>url</a:t>
            </a:r>
            <a:r>
              <a:rPr lang="en-US" dirty="0"/>
              <a:t> class and receive it in a </a:t>
            </a:r>
            <a:r>
              <a:rPr lang="en-US" dirty="0" err="1"/>
              <a:t>HttpURLConnection</a:t>
            </a:r>
            <a:r>
              <a:rPr lang="en-US" dirty="0"/>
              <a:t> object. After that you need to call the connect method of </a:t>
            </a:r>
            <a:r>
              <a:rPr lang="en-US" dirty="0" err="1"/>
              <a:t>HttpURLConnection</a:t>
            </a:r>
            <a:r>
              <a:rPr lang="en-US" dirty="0"/>
              <a:t> class</a:t>
            </a:r>
            <a:r>
              <a:rPr lang="en-US" dirty="0" smtClean="0"/>
              <a:t>.</a:t>
            </a:r>
          </a:p>
          <a:p>
            <a:pPr marL="322617" indent="-242855" defTabSz="336902">
              <a:spcBef>
                <a:spcPts val="244"/>
              </a:spcBef>
              <a:buFont typeface="Wingdings" charset="2"/>
              <a:buChar char=""/>
              <a:defRPr/>
            </a:pPr>
            <a:endParaRPr lang="en-US" dirty="0">
              <a:solidFill>
                <a:srgbClr val="000099"/>
              </a:solidFill>
            </a:endParaRPr>
          </a:p>
          <a:p>
            <a:pPr marL="79762" indent="0" algn="l" defTabSz="336902">
              <a:spcBef>
                <a:spcPts val="244"/>
              </a:spcBef>
              <a:buNone/>
              <a:defRPr/>
            </a:pPr>
            <a:r>
              <a:rPr lang="en-US" dirty="0" err="1">
                <a:solidFill>
                  <a:srgbClr val="000099"/>
                </a:solidFill>
              </a:rPr>
              <a:t>HttpURLConnection</a:t>
            </a:r>
            <a:r>
              <a:rPr lang="en-US" dirty="0">
                <a:solidFill>
                  <a:srgbClr val="000099"/>
                </a:solidFill>
              </a:rPr>
              <a:t> conn = (</a:t>
            </a:r>
            <a:r>
              <a:rPr lang="en-US" dirty="0" err="1">
                <a:solidFill>
                  <a:srgbClr val="000099"/>
                </a:solidFill>
              </a:rPr>
              <a:t>HttpURLConnection</a:t>
            </a:r>
            <a:r>
              <a:rPr lang="en-US" dirty="0">
                <a:solidFill>
                  <a:srgbClr val="000099"/>
                </a:solidFill>
              </a:rPr>
              <a:t>) </a:t>
            </a:r>
            <a:r>
              <a:rPr lang="en-US" dirty="0" err="1">
                <a:solidFill>
                  <a:srgbClr val="000099"/>
                </a:solidFill>
              </a:rPr>
              <a:t>url.openConnection</a:t>
            </a:r>
            <a:r>
              <a:rPr lang="en-US" dirty="0">
                <a:solidFill>
                  <a:srgbClr val="000099"/>
                </a:solidFill>
              </a:rPr>
              <a:t>();</a:t>
            </a:r>
          </a:p>
          <a:p>
            <a:pPr marL="79762" indent="0" algn="l" defTabSz="336902">
              <a:spcBef>
                <a:spcPts val="244"/>
              </a:spcBef>
              <a:buNone/>
              <a:defRPr/>
            </a:pPr>
            <a:r>
              <a:rPr lang="en-US" dirty="0" err="1">
                <a:solidFill>
                  <a:srgbClr val="000099"/>
                </a:solidFill>
              </a:rPr>
              <a:t>conn.connect</a:t>
            </a:r>
            <a:r>
              <a:rPr lang="en-US" dirty="0">
                <a:solidFill>
                  <a:srgbClr val="000099"/>
                </a:solidFill>
              </a:rPr>
              <a:t>();</a:t>
            </a:r>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67</a:t>
            </a:fld>
            <a:endParaRPr lang="en-US"/>
          </a:p>
        </p:txBody>
      </p:sp>
    </p:spTree>
    <p:extLst>
      <p:ext uri="{BB962C8B-B14F-4D97-AF65-F5344CB8AC3E}">
        <p14:creationId xmlns="" xmlns:p14="http://schemas.microsoft.com/office/powerpoint/2010/main" val="17894970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dirty="0">
                <a:solidFill>
                  <a:srgbClr val="002060"/>
                </a:solidFill>
                <a:effectLst>
                  <a:outerShdw blurRad="38100" dist="38100" dir="2700000" algn="tl">
                    <a:srgbClr val="C0C0C0"/>
                  </a:outerShdw>
                </a:effectLst>
                <a:ea typeface="Arial" charset="0"/>
                <a:cs typeface="Arial" charset="0"/>
              </a:rPr>
              <a:t>android </a:t>
            </a:r>
            <a:r>
              <a:rPr lang="en-US" altLang="en-US" sz="2800" dirty="0" smtClean="0">
                <a:solidFill>
                  <a:srgbClr val="002060"/>
                </a:solidFill>
                <a:effectLst>
                  <a:outerShdw blurRad="38100" dist="38100" dir="2700000" algn="tl">
                    <a:srgbClr val="C0C0C0"/>
                  </a:outerShdw>
                </a:effectLst>
                <a:ea typeface="Arial" charset="0"/>
                <a:cs typeface="Arial" charset="0"/>
              </a:rPr>
              <a:t>network programming: </a:t>
            </a:r>
            <a:r>
              <a:rPr lang="en-US" altLang="en-US" sz="2800" dirty="0" err="1" smtClean="0">
                <a:solidFill>
                  <a:srgbClr val="002060"/>
                </a:solidFill>
                <a:effectLst>
                  <a:outerShdw blurRad="38100" dist="38100" dir="2700000" algn="tl">
                    <a:srgbClr val="C0C0C0"/>
                  </a:outerShdw>
                </a:effectLst>
                <a:ea typeface="Arial" charset="0"/>
                <a:cs typeface="Arial" charset="0"/>
              </a:rPr>
              <a:t>HttpUrlConnection</a:t>
            </a:r>
            <a:endParaRPr lang="en-US" altLang="en-US" sz="2800" dirty="0">
              <a:solidFill>
                <a:srgbClr val="002060"/>
              </a:solidFill>
              <a:effectLst>
                <a:outerShdw blurRad="38100" dist="38100" dir="2700000" algn="tl">
                  <a:srgbClr val="C0C0C0"/>
                </a:outerShdw>
              </a:effectLst>
              <a:ea typeface="Arial" charset="0"/>
              <a:cs typeface="Arial" charset="0"/>
            </a:endParaRPr>
          </a:p>
        </p:txBody>
      </p:sp>
      <p:sp>
        <p:nvSpPr>
          <p:cNvPr id="3" name="Content Placeholder 2"/>
          <p:cNvSpPr>
            <a:spLocks noGrp="1"/>
          </p:cNvSpPr>
          <p:nvPr>
            <p:ph idx="1"/>
          </p:nvPr>
        </p:nvSpPr>
        <p:spPr/>
        <p:txBody>
          <a:bodyPr>
            <a:normAutofit fontScale="92500" lnSpcReduction="10000"/>
          </a:bodyPr>
          <a:lstStyle/>
          <a:p>
            <a:pPr marL="79762" indent="0" defTabSz="336902">
              <a:spcBef>
                <a:spcPts val="244"/>
              </a:spcBef>
              <a:buNone/>
              <a:defRPr/>
            </a:pPr>
            <a:r>
              <a:rPr lang="en-US" b="1" dirty="0"/>
              <a:t>Performing Network </a:t>
            </a:r>
            <a:r>
              <a:rPr lang="en-US" b="1" dirty="0" smtClean="0"/>
              <a:t>Operations</a:t>
            </a:r>
          </a:p>
          <a:p>
            <a:pPr marL="322617" indent="-242855" algn="l" defTabSz="336902">
              <a:spcBef>
                <a:spcPts val="244"/>
              </a:spcBef>
              <a:buFont typeface="Wingdings" charset="2"/>
              <a:buChar char=""/>
              <a:defRPr/>
            </a:pPr>
            <a:r>
              <a:rPr lang="en-US" dirty="0" smtClean="0"/>
              <a:t>Finally we need to fetch </a:t>
            </a:r>
            <a:r>
              <a:rPr lang="en-US" dirty="0"/>
              <a:t>the HTML from the website. For this you </a:t>
            </a:r>
            <a:r>
              <a:rPr lang="en-US" dirty="0" smtClean="0"/>
              <a:t>will use</a:t>
            </a:r>
            <a:r>
              <a:rPr lang="en-US" dirty="0"/>
              <a:t> </a:t>
            </a:r>
            <a:r>
              <a:rPr lang="en-US" b="1" dirty="0" err="1"/>
              <a:t>InputStream</a:t>
            </a:r>
            <a:r>
              <a:rPr lang="en-US" dirty="0"/>
              <a:t> </a:t>
            </a:r>
            <a:r>
              <a:rPr lang="en-US" dirty="0" smtClean="0"/>
              <a:t> and</a:t>
            </a:r>
            <a:r>
              <a:rPr lang="en-US" dirty="0"/>
              <a:t> </a:t>
            </a:r>
            <a:r>
              <a:rPr lang="en-US" b="1" dirty="0" err="1"/>
              <a:t>BufferedReader</a:t>
            </a:r>
            <a:r>
              <a:rPr lang="en-US" dirty="0"/>
              <a:t> class. </a:t>
            </a:r>
            <a:endParaRPr lang="en-US" dirty="0" smtClean="0"/>
          </a:p>
          <a:p>
            <a:pPr marL="322617" indent="-242855" algn="l" defTabSz="336902">
              <a:spcBef>
                <a:spcPts val="244"/>
              </a:spcBef>
              <a:buFont typeface="Wingdings" charset="2"/>
              <a:buChar char=""/>
              <a:defRPr/>
            </a:pPr>
            <a:endParaRPr lang="en-US" dirty="0"/>
          </a:p>
          <a:p>
            <a:pPr marL="322617" indent="-242855" algn="l" defTabSz="336902">
              <a:spcBef>
                <a:spcPts val="244"/>
              </a:spcBef>
              <a:buFont typeface="Wingdings" charset="2"/>
              <a:buChar char=""/>
              <a:defRPr/>
            </a:pPr>
            <a:r>
              <a:rPr lang="en-US" dirty="0" smtClean="0"/>
              <a:t>Its </a:t>
            </a:r>
            <a:r>
              <a:rPr lang="en-US" dirty="0"/>
              <a:t>syntax is </a:t>
            </a:r>
            <a:r>
              <a:rPr lang="en-US" dirty="0" smtClean="0"/>
              <a:t>.</a:t>
            </a:r>
          </a:p>
          <a:p>
            <a:pPr marL="322617" indent="-242855" defTabSz="336902">
              <a:spcBef>
                <a:spcPts val="244"/>
              </a:spcBef>
              <a:buFont typeface="Wingdings" charset="2"/>
              <a:buChar char=""/>
              <a:defRPr/>
            </a:pPr>
            <a:endParaRPr lang="en-US" dirty="0">
              <a:solidFill>
                <a:srgbClr val="000099"/>
              </a:solidFill>
            </a:endParaRPr>
          </a:p>
          <a:p>
            <a:pPr marL="79762" indent="0" algn="l" defTabSz="336902">
              <a:spcBef>
                <a:spcPts val="244"/>
              </a:spcBef>
              <a:buNone/>
              <a:defRPr/>
            </a:pPr>
            <a:r>
              <a:rPr lang="en-US" dirty="0" err="1">
                <a:solidFill>
                  <a:srgbClr val="000099"/>
                </a:solidFill>
              </a:rPr>
              <a:t>InputStream</a:t>
            </a:r>
            <a:r>
              <a:rPr lang="en-US" dirty="0">
                <a:solidFill>
                  <a:srgbClr val="000099"/>
                </a:solidFill>
              </a:rPr>
              <a:t> is = </a:t>
            </a:r>
            <a:r>
              <a:rPr lang="en-US" dirty="0" err="1">
                <a:solidFill>
                  <a:srgbClr val="000099"/>
                </a:solidFill>
              </a:rPr>
              <a:t>conn.getInputStream</a:t>
            </a:r>
            <a:r>
              <a:rPr lang="en-US" dirty="0">
                <a:solidFill>
                  <a:srgbClr val="000099"/>
                </a:solidFill>
              </a:rPr>
              <a:t>();</a:t>
            </a:r>
          </a:p>
          <a:p>
            <a:pPr marL="79762" indent="0" algn="l" defTabSz="336902">
              <a:spcBef>
                <a:spcPts val="244"/>
              </a:spcBef>
              <a:buNone/>
              <a:defRPr/>
            </a:pPr>
            <a:r>
              <a:rPr lang="en-US" dirty="0" err="1">
                <a:solidFill>
                  <a:srgbClr val="000099"/>
                </a:solidFill>
              </a:rPr>
              <a:t>BufferedReader</a:t>
            </a:r>
            <a:r>
              <a:rPr lang="en-US" dirty="0">
                <a:solidFill>
                  <a:srgbClr val="000099"/>
                </a:solidFill>
              </a:rPr>
              <a:t> reader = new </a:t>
            </a:r>
            <a:r>
              <a:rPr lang="en-US" dirty="0" err="1">
                <a:solidFill>
                  <a:srgbClr val="000099"/>
                </a:solidFill>
              </a:rPr>
              <a:t>BufferedReader</a:t>
            </a:r>
            <a:r>
              <a:rPr lang="en-US" dirty="0">
                <a:solidFill>
                  <a:srgbClr val="000099"/>
                </a:solidFill>
              </a:rPr>
              <a:t>(new </a:t>
            </a:r>
            <a:r>
              <a:rPr lang="en-US" dirty="0" err="1">
                <a:solidFill>
                  <a:srgbClr val="000099"/>
                </a:solidFill>
              </a:rPr>
              <a:t>InputStreamReader</a:t>
            </a:r>
            <a:r>
              <a:rPr lang="en-US" dirty="0">
                <a:solidFill>
                  <a:srgbClr val="000099"/>
                </a:solidFill>
              </a:rPr>
              <a:t>(is, "UTF-8"));</a:t>
            </a:r>
          </a:p>
          <a:p>
            <a:pPr marL="79762" indent="0" algn="l" defTabSz="336902">
              <a:spcBef>
                <a:spcPts val="244"/>
              </a:spcBef>
              <a:buNone/>
              <a:defRPr/>
            </a:pPr>
            <a:r>
              <a:rPr lang="en-US" dirty="0">
                <a:solidFill>
                  <a:srgbClr val="000099"/>
                </a:solidFill>
              </a:rPr>
              <a:t>String </a:t>
            </a:r>
            <a:r>
              <a:rPr lang="en-US" dirty="0" err="1">
                <a:solidFill>
                  <a:srgbClr val="000099"/>
                </a:solidFill>
              </a:rPr>
              <a:t>webPage</a:t>
            </a:r>
            <a:r>
              <a:rPr lang="en-US" dirty="0">
                <a:solidFill>
                  <a:srgbClr val="000099"/>
                </a:solidFill>
              </a:rPr>
              <a:t> = </a:t>
            </a:r>
            <a:r>
              <a:rPr lang="en-US" dirty="0" smtClean="0">
                <a:solidFill>
                  <a:srgbClr val="000099"/>
                </a:solidFill>
              </a:rPr>
              <a:t>"", data</a:t>
            </a:r>
            <a:r>
              <a:rPr lang="en-US" dirty="0">
                <a:solidFill>
                  <a:srgbClr val="000099"/>
                </a:solidFill>
              </a:rPr>
              <a:t>="";</a:t>
            </a:r>
          </a:p>
          <a:p>
            <a:pPr marL="79762" indent="0" algn="l" defTabSz="336902">
              <a:spcBef>
                <a:spcPts val="244"/>
              </a:spcBef>
              <a:buNone/>
              <a:defRPr/>
            </a:pPr>
            <a:endParaRPr lang="en-US" dirty="0">
              <a:solidFill>
                <a:srgbClr val="000099"/>
              </a:solidFill>
            </a:endParaRPr>
          </a:p>
          <a:p>
            <a:pPr marL="79762" indent="0" algn="l" defTabSz="336902">
              <a:spcBef>
                <a:spcPts val="244"/>
              </a:spcBef>
              <a:buNone/>
              <a:defRPr/>
            </a:pPr>
            <a:r>
              <a:rPr lang="en-US" dirty="0">
                <a:solidFill>
                  <a:srgbClr val="000099"/>
                </a:solidFill>
              </a:rPr>
              <a:t>while ((data = </a:t>
            </a:r>
            <a:r>
              <a:rPr lang="en-US" dirty="0" err="1">
                <a:solidFill>
                  <a:srgbClr val="000099"/>
                </a:solidFill>
              </a:rPr>
              <a:t>reader.readLine</a:t>
            </a:r>
            <a:r>
              <a:rPr lang="en-US" dirty="0">
                <a:solidFill>
                  <a:srgbClr val="000099"/>
                </a:solidFill>
              </a:rPr>
              <a:t>()) != null){</a:t>
            </a:r>
          </a:p>
          <a:p>
            <a:pPr marL="79762" indent="0" algn="l" defTabSz="336902">
              <a:spcBef>
                <a:spcPts val="244"/>
              </a:spcBef>
              <a:buNone/>
              <a:defRPr/>
            </a:pPr>
            <a:r>
              <a:rPr lang="en-US" dirty="0">
                <a:solidFill>
                  <a:srgbClr val="000099"/>
                </a:solidFill>
              </a:rPr>
              <a:t>   </a:t>
            </a:r>
            <a:r>
              <a:rPr lang="en-US" dirty="0" err="1">
                <a:solidFill>
                  <a:srgbClr val="000099"/>
                </a:solidFill>
              </a:rPr>
              <a:t>webPage</a:t>
            </a:r>
            <a:r>
              <a:rPr lang="en-US" dirty="0">
                <a:solidFill>
                  <a:srgbClr val="000099"/>
                </a:solidFill>
              </a:rPr>
              <a:t> += data + "\n";</a:t>
            </a:r>
          </a:p>
          <a:p>
            <a:pPr marL="79762" indent="0" algn="l" defTabSz="336902">
              <a:spcBef>
                <a:spcPts val="244"/>
              </a:spcBef>
              <a:buNone/>
              <a:defRPr/>
            </a:pPr>
            <a:r>
              <a:rPr lang="en-US" dirty="0">
                <a:solidFill>
                  <a:srgbClr val="000099"/>
                </a:solidFill>
              </a:rPr>
              <a:t>}</a:t>
            </a:r>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68</a:t>
            </a:fld>
            <a:endParaRPr lang="en-US"/>
          </a:p>
        </p:txBody>
      </p:sp>
    </p:spTree>
    <p:extLst>
      <p:ext uri="{BB962C8B-B14F-4D97-AF65-F5344CB8AC3E}">
        <p14:creationId xmlns="" xmlns:p14="http://schemas.microsoft.com/office/powerpoint/2010/main" val="643451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90" y="385475"/>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dirty="0">
                <a:solidFill>
                  <a:srgbClr val="002060"/>
                </a:solidFill>
                <a:effectLst>
                  <a:outerShdw blurRad="38100" dist="38100" dir="2700000" algn="tl">
                    <a:srgbClr val="C0C0C0"/>
                  </a:outerShdw>
                </a:effectLst>
                <a:ea typeface="Arial" charset="0"/>
                <a:cs typeface="Arial" charset="0"/>
              </a:rPr>
              <a:t>android </a:t>
            </a:r>
            <a:r>
              <a:rPr lang="en-US" altLang="en-US" sz="2800" dirty="0" smtClean="0">
                <a:solidFill>
                  <a:srgbClr val="002060"/>
                </a:solidFill>
                <a:effectLst>
                  <a:outerShdw blurRad="38100" dist="38100" dir="2700000" algn="tl">
                    <a:srgbClr val="C0C0C0"/>
                  </a:outerShdw>
                </a:effectLst>
                <a:ea typeface="Arial" charset="0"/>
                <a:cs typeface="Arial" charset="0"/>
              </a:rPr>
              <a:t>network programming: </a:t>
            </a:r>
            <a:r>
              <a:rPr lang="en-US" altLang="en-US" sz="2800" dirty="0" err="1" smtClean="0">
                <a:solidFill>
                  <a:srgbClr val="002060"/>
                </a:solidFill>
                <a:effectLst>
                  <a:outerShdw blurRad="38100" dist="38100" dir="2700000" algn="tl">
                    <a:srgbClr val="C0C0C0"/>
                  </a:outerShdw>
                </a:effectLst>
                <a:ea typeface="Arial" charset="0"/>
                <a:cs typeface="Arial" charset="0"/>
              </a:rPr>
              <a:t>HttpUrlConnection</a:t>
            </a:r>
            <a:endParaRPr lang="en-US" altLang="en-US" sz="2800" dirty="0">
              <a:solidFill>
                <a:srgbClr val="002060"/>
              </a:solidFill>
              <a:effectLst>
                <a:outerShdw blurRad="38100" dist="38100" dir="2700000" algn="tl">
                  <a:srgbClr val="C0C0C0"/>
                </a:outerShdw>
              </a:effectLst>
              <a:ea typeface="Arial" charset="0"/>
              <a:cs typeface="Arial" charset="0"/>
            </a:endParaRPr>
          </a:p>
        </p:txBody>
      </p:sp>
      <p:sp>
        <p:nvSpPr>
          <p:cNvPr id="3" name="Content Placeholder 2"/>
          <p:cNvSpPr>
            <a:spLocks noGrp="1"/>
          </p:cNvSpPr>
          <p:nvPr>
            <p:ph idx="1"/>
          </p:nvPr>
        </p:nvSpPr>
        <p:spPr>
          <a:xfrm>
            <a:off x="395536" y="1340768"/>
            <a:ext cx="7620000" cy="4800600"/>
          </a:xfrm>
        </p:spPr>
        <p:txBody>
          <a:bodyPr>
            <a:normAutofit/>
          </a:bodyPr>
          <a:lstStyle/>
          <a:p>
            <a:pPr marL="79762" indent="0" defTabSz="336902">
              <a:spcBef>
                <a:spcPts val="244"/>
              </a:spcBef>
              <a:buNone/>
              <a:defRPr/>
            </a:pPr>
            <a:r>
              <a:rPr lang="en-US" b="1" dirty="0"/>
              <a:t>Performing Network </a:t>
            </a:r>
            <a:r>
              <a:rPr lang="en-US" b="1" dirty="0" smtClean="0"/>
              <a:t>Operations</a:t>
            </a:r>
          </a:p>
          <a:p>
            <a:pPr marL="322617" indent="-242855" algn="l" defTabSz="336902">
              <a:spcBef>
                <a:spcPts val="244"/>
              </a:spcBef>
              <a:buFont typeface="Wingdings" charset="2"/>
              <a:buChar char=""/>
              <a:defRPr/>
            </a:pPr>
            <a:r>
              <a:rPr lang="en-US" dirty="0"/>
              <a:t>Apart from this connect method, there are other methods available in </a:t>
            </a:r>
            <a:r>
              <a:rPr lang="en-US" dirty="0" err="1"/>
              <a:t>HttpURLConnection</a:t>
            </a:r>
            <a:r>
              <a:rPr lang="en-US" dirty="0"/>
              <a:t> class. </a:t>
            </a:r>
            <a:endParaRPr lang="en-US" dirty="0" smtClean="0"/>
          </a:p>
          <a:p>
            <a:pPr marL="322617" indent="-242855" algn="l" defTabSz="336902">
              <a:spcBef>
                <a:spcPts val="244"/>
              </a:spcBef>
              <a:buFont typeface="Wingdings" charset="2"/>
              <a:buChar char=""/>
              <a:defRPr/>
            </a:pPr>
            <a:r>
              <a:rPr lang="en-US" dirty="0" smtClean="0"/>
              <a:t>They </a:t>
            </a:r>
            <a:r>
              <a:rPr lang="en-US" dirty="0"/>
              <a:t>are </a:t>
            </a:r>
          </a:p>
          <a:p>
            <a:pPr marL="322617" indent="-242855" defTabSz="336902">
              <a:spcBef>
                <a:spcPts val="244"/>
              </a:spcBef>
              <a:buFont typeface="Wingdings" charset="2"/>
              <a:buChar char=""/>
              <a:defRPr/>
            </a:pPr>
            <a:endParaRPr lang="en-US" dirty="0">
              <a:solidFill>
                <a:srgbClr val="000099"/>
              </a:solidFill>
            </a:endParaRPr>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a:xfrm>
            <a:off x="8504078" y="5759797"/>
            <a:ext cx="548640" cy="396240"/>
          </a:xfrm>
        </p:spPr>
        <p:txBody>
          <a:bodyPr/>
          <a:lstStyle/>
          <a:p>
            <a:fld id="{5D1521BE-31EE-4AC9-ADDD-C715BAA25349}" type="slidenum">
              <a:rPr lang="en-US" smtClean="0"/>
              <a:pPr/>
              <a:t>69</a:t>
            </a:fld>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31454568"/>
              </p:ext>
            </p:extLst>
          </p:nvPr>
        </p:nvGraphicFramePr>
        <p:xfrm>
          <a:off x="107504" y="2942354"/>
          <a:ext cx="8291264" cy="4015038"/>
        </p:xfrm>
        <a:graphic>
          <a:graphicData uri="http://schemas.openxmlformats.org/drawingml/2006/table">
            <a:tbl>
              <a:tblPr firstRow="1" firstCol="1" bandRow="1">
                <a:tableStyleId>{5940675A-B579-460E-94D1-54222C63F5DA}</a:tableStyleId>
              </a:tblPr>
              <a:tblGrid>
                <a:gridCol w="758786"/>
                <a:gridCol w="7532478"/>
              </a:tblGrid>
              <a:tr h="432048">
                <a:tc>
                  <a:txBody>
                    <a:bodyPr/>
                    <a:lstStyle/>
                    <a:p>
                      <a:pPr marL="0" marR="0">
                        <a:lnSpc>
                          <a:spcPct val="115000"/>
                        </a:lnSpc>
                        <a:spcBef>
                          <a:spcPts val="0"/>
                        </a:spcBef>
                        <a:spcAft>
                          <a:spcPts val="750"/>
                        </a:spcAft>
                      </a:pPr>
                      <a:r>
                        <a:rPr lang="en-US" sz="2000" b="1" dirty="0" err="1">
                          <a:effectLst/>
                          <a:latin typeface="+mj-lt"/>
                        </a:rPr>
                        <a:t>Sr.No</a:t>
                      </a:r>
                      <a:endParaRPr lang="en-US" sz="2000" b="1" dirty="0">
                        <a:effectLst/>
                        <a:latin typeface="+mj-lt"/>
                        <a:ea typeface="Calibri" panose="020F0502020204030204" pitchFamily="34" charset="0"/>
                        <a:cs typeface="Times New Roman" panose="02020603050405020304" pitchFamily="18" charset="0"/>
                      </a:endParaRPr>
                    </a:p>
                  </a:txBody>
                  <a:tcPr marL="26935" marR="26935" marT="26935" marB="26935"/>
                </a:tc>
                <a:tc>
                  <a:txBody>
                    <a:bodyPr/>
                    <a:lstStyle/>
                    <a:p>
                      <a:pPr marL="0" marR="0" algn="ctr">
                        <a:lnSpc>
                          <a:spcPct val="115000"/>
                        </a:lnSpc>
                        <a:spcBef>
                          <a:spcPts val="0"/>
                        </a:spcBef>
                        <a:spcAft>
                          <a:spcPts val="750"/>
                        </a:spcAft>
                      </a:pPr>
                      <a:r>
                        <a:rPr lang="en-US" sz="2000" b="1" dirty="0">
                          <a:effectLst/>
                          <a:latin typeface="+mj-lt"/>
                        </a:rPr>
                        <a:t>Method &amp; description</a:t>
                      </a:r>
                      <a:endParaRPr lang="en-US" sz="2000" b="1" dirty="0">
                        <a:effectLst/>
                        <a:latin typeface="+mj-lt"/>
                        <a:ea typeface="Calibri" panose="020F0502020204030204" pitchFamily="34" charset="0"/>
                        <a:cs typeface="Times New Roman" panose="02020603050405020304" pitchFamily="18" charset="0"/>
                      </a:endParaRPr>
                    </a:p>
                  </a:txBody>
                  <a:tcPr marL="26935" marR="26935" marT="26935" marB="26935"/>
                </a:tc>
              </a:tr>
              <a:tr h="1055992">
                <a:tc>
                  <a:txBody>
                    <a:bodyPr/>
                    <a:lstStyle/>
                    <a:p>
                      <a:pPr marL="0" marR="0">
                        <a:lnSpc>
                          <a:spcPct val="115000"/>
                        </a:lnSpc>
                        <a:spcBef>
                          <a:spcPts val="0"/>
                        </a:spcBef>
                        <a:spcAft>
                          <a:spcPts val="750"/>
                        </a:spcAft>
                      </a:pPr>
                      <a:r>
                        <a:rPr lang="en-US" sz="2000">
                          <a:effectLst/>
                          <a:latin typeface="+mj-lt"/>
                        </a:rPr>
                        <a:t>1</a:t>
                      </a:r>
                      <a:endParaRPr lang="en-US" sz="2000">
                        <a:effectLst/>
                        <a:latin typeface="+mj-lt"/>
                        <a:ea typeface="Calibri" panose="020F0502020204030204" pitchFamily="34" charset="0"/>
                        <a:cs typeface="Times New Roman" panose="02020603050405020304" pitchFamily="18" charset="0"/>
                      </a:endParaRPr>
                    </a:p>
                  </a:txBody>
                  <a:tcPr marL="26935" marR="26935" marT="26935" marB="26935"/>
                </a:tc>
                <a:tc>
                  <a:txBody>
                    <a:bodyPr/>
                    <a:lstStyle/>
                    <a:p>
                      <a:pPr marL="30480" marR="30480" algn="just">
                        <a:lnSpc>
                          <a:spcPct val="115000"/>
                        </a:lnSpc>
                        <a:spcBef>
                          <a:spcPts val="0"/>
                        </a:spcBef>
                        <a:spcAft>
                          <a:spcPts val="720"/>
                        </a:spcAft>
                      </a:pPr>
                      <a:r>
                        <a:rPr lang="en-US" sz="2000" b="1" dirty="0">
                          <a:effectLst/>
                          <a:latin typeface="+mj-lt"/>
                        </a:rPr>
                        <a:t>disconnect()</a:t>
                      </a:r>
                    </a:p>
                    <a:p>
                      <a:pPr marL="30480" marR="30480" algn="just">
                        <a:lnSpc>
                          <a:spcPct val="115000"/>
                        </a:lnSpc>
                        <a:spcBef>
                          <a:spcPts val="0"/>
                        </a:spcBef>
                        <a:spcAft>
                          <a:spcPts val="720"/>
                        </a:spcAft>
                      </a:pPr>
                      <a:r>
                        <a:rPr lang="en-US" sz="2000" dirty="0">
                          <a:effectLst/>
                          <a:latin typeface="+mj-lt"/>
                        </a:rPr>
                        <a:t>This method releases this connection so that its resources may be either reused or closed</a:t>
                      </a:r>
                      <a:endParaRPr lang="en-US" sz="2000" dirty="0">
                        <a:effectLst/>
                        <a:latin typeface="+mj-lt"/>
                        <a:ea typeface="Calibri" panose="020F0502020204030204" pitchFamily="34" charset="0"/>
                        <a:cs typeface="Times New Roman" panose="02020603050405020304" pitchFamily="18" charset="0"/>
                      </a:endParaRPr>
                    </a:p>
                  </a:txBody>
                  <a:tcPr marL="26935" marR="26935" marT="26935" marB="26935"/>
                </a:tc>
              </a:tr>
              <a:tr h="1055992">
                <a:tc>
                  <a:txBody>
                    <a:bodyPr/>
                    <a:lstStyle/>
                    <a:p>
                      <a:pPr marL="0" marR="0">
                        <a:lnSpc>
                          <a:spcPct val="115000"/>
                        </a:lnSpc>
                        <a:spcBef>
                          <a:spcPts val="0"/>
                        </a:spcBef>
                        <a:spcAft>
                          <a:spcPts val="0"/>
                        </a:spcAft>
                      </a:pPr>
                      <a:r>
                        <a:rPr lang="en-US" sz="2000">
                          <a:effectLst/>
                          <a:latin typeface="+mj-lt"/>
                        </a:rPr>
                        <a:t>2</a:t>
                      </a:r>
                      <a:endParaRPr lang="en-US" sz="2000">
                        <a:effectLst/>
                        <a:latin typeface="+mj-lt"/>
                        <a:ea typeface="Calibri" panose="020F0502020204030204" pitchFamily="34" charset="0"/>
                        <a:cs typeface="Times New Roman" panose="02020603050405020304" pitchFamily="18" charset="0"/>
                      </a:endParaRPr>
                    </a:p>
                  </a:txBody>
                  <a:tcPr marL="26935" marR="26935" marT="26935" marB="26935"/>
                </a:tc>
                <a:tc>
                  <a:txBody>
                    <a:bodyPr/>
                    <a:lstStyle/>
                    <a:p>
                      <a:pPr marL="30480" marR="30480" algn="just">
                        <a:lnSpc>
                          <a:spcPct val="115000"/>
                        </a:lnSpc>
                        <a:spcBef>
                          <a:spcPts val="0"/>
                        </a:spcBef>
                        <a:spcAft>
                          <a:spcPts val="720"/>
                        </a:spcAft>
                      </a:pPr>
                      <a:r>
                        <a:rPr lang="en-US" sz="2000" b="1" dirty="0" err="1">
                          <a:effectLst/>
                          <a:latin typeface="+mj-lt"/>
                        </a:rPr>
                        <a:t>getRequestMethod</a:t>
                      </a:r>
                      <a:r>
                        <a:rPr lang="en-US" sz="2000" b="1" dirty="0">
                          <a:effectLst/>
                          <a:latin typeface="+mj-lt"/>
                        </a:rPr>
                        <a:t>()</a:t>
                      </a:r>
                    </a:p>
                    <a:p>
                      <a:pPr marL="30480" marR="30480" algn="just">
                        <a:lnSpc>
                          <a:spcPct val="115000"/>
                        </a:lnSpc>
                        <a:spcBef>
                          <a:spcPts val="0"/>
                        </a:spcBef>
                        <a:spcAft>
                          <a:spcPts val="720"/>
                        </a:spcAft>
                      </a:pPr>
                      <a:r>
                        <a:rPr lang="en-US" sz="2000" dirty="0">
                          <a:effectLst/>
                          <a:latin typeface="+mj-lt"/>
                        </a:rPr>
                        <a:t>This method returns the request method which will be used to make the request to the remote HTTP server</a:t>
                      </a:r>
                      <a:endParaRPr lang="en-US" sz="2000" dirty="0">
                        <a:effectLst/>
                        <a:latin typeface="+mj-lt"/>
                        <a:ea typeface="Calibri" panose="020F0502020204030204" pitchFamily="34" charset="0"/>
                        <a:cs typeface="Times New Roman" panose="02020603050405020304" pitchFamily="18" charset="0"/>
                      </a:endParaRPr>
                    </a:p>
                  </a:txBody>
                  <a:tcPr marL="26935" marR="26935" marT="26935" marB="26935"/>
                </a:tc>
              </a:tr>
              <a:tr h="1055992">
                <a:tc>
                  <a:txBody>
                    <a:bodyPr/>
                    <a:lstStyle/>
                    <a:p>
                      <a:pPr marL="0" marR="0">
                        <a:lnSpc>
                          <a:spcPct val="115000"/>
                        </a:lnSpc>
                        <a:spcBef>
                          <a:spcPts val="0"/>
                        </a:spcBef>
                        <a:spcAft>
                          <a:spcPts val="0"/>
                        </a:spcAft>
                      </a:pPr>
                      <a:r>
                        <a:rPr lang="en-US" sz="2000">
                          <a:effectLst/>
                          <a:latin typeface="+mj-lt"/>
                        </a:rPr>
                        <a:t>3</a:t>
                      </a:r>
                      <a:endParaRPr lang="en-US" sz="2000">
                        <a:effectLst/>
                        <a:latin typeface="+mj-lt"/>
                        <a:ea typeface="Calibri" panose="020F0502020204030204" pitchFamily="34" charset="0"/>
                        <a:cs typeface="Times New Roman" panose="02020603050405020304" pitchFamily="18" charset="0"/>
                      </a:endParaRPr>
                    </a:p>
                  </a:txBody>
                  <a:tcPr marL="26935" marR="26935" marT="26935" marB="26935"/>
                </a:tc>
                <a:tc>
                  <a:txBody>
                    <a:bodyPr/>
                    <a:lstStyle/>
                    <a:p>
                      <a:pPr marL="30480" marR="30480" algn="just">
                        <a:lnSpc>
                          <a:spcPct val="115000"/>
                        </a:lnSpc>
                        <a:spcBef>
                          <a:spcPts val="0"/>
                        </a:spcBef>
                        <a:spcAft>
                          <a:spcPts val="720"/>
                        </a:spcAft>
                      </a:pPr>
                      <a:r>
                        <a:rPr lang="en-US" sz="2000" b="1" dirty="0" err="1">
                          <a:effectLst/>
                          <a:latin typeface="+mj-lt"/>
                        </a:rPr>
                        <a:t>getResponseCode</a:t>
                      </a:r>
                      <a:r>
                        <a:rPr lang="en-US" sz="2000" b="1" dirty="0">
                          <a:effectLst/>
                          <a:latin typeface="+mj-lt"/>
                        </a:rPr>
                        <a:t>()</a:t>
                      </a:r>
                    </a:p>
                    <a:p>
                      <a:pPr marL="30480" marR="30480" algn="just">
                        <a:lnSpc>
                          <a:spcPct val="115000"/>
                        </a:lnSpc>
                        <a:spcBef>
                          <a:spcPts val="0"/>
                        </a:spcBef>
                        <a:spcAft>
                          <a:spcPts val="720"/>
                        </a:spcAft>
                      </a:pPr>
                      <a:r>
                        <a:rPr lang="en-US" sz="2000" dirty="0">
                          <a:effectLst/>
                          <a:latin typeface="+mj-lt"/>
                        </a:rPr>
                        <a:t>This method returns response code returned by the remote HTTP server</a:t>
                      </a:r>
                      <a:endParaRPr lang="en-US" sz="2000" dirty="0">
                        <a:effectLst/>
                        <a:latin typeface="+mj-lt"/>
                        <a:ea typeface="Calibri" panose="020F0502020204030204" pitchFamily="34" charset="0"/>
                        <a:cs typeface="Times New Roman" panose="02020603050405020304" pitchFamily="18" charset="0"/>
                      </a:endParaRPr>
                    </a:p>
                  </a:txBody>
                  <a:tcPr marL="26935" marR="26935" marT="26935" marB="26935"/>
                </a:tc>
              </a:tr>
            </a:tbl>
          </a:graphicData>
        </a:graphic>
      </p:graphicFrame>
    </p:spTree>
    <p:extLst>
      <p:ext uri="{BB962C8B-B14F-4D97-AF65-F5344CB8AC3E}">
        <p14:creationId xmlns="" xmlns:p14="http://schemas.microsoft.com/office/powerpoint/2010/main" val="540999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z="4800" spc="-5" dirty="0" smtClean="0"/>
              <a:t>Services</a:t>
            </a:r>
            <a:r>
              <a:rPr lang="en-US" sz="4800" spc="-45" dirty="0" smtClean="0"/>
              <a:t> </a:t>
            </a:r>
            <a:r>
              <a:rPr lang="en-US" sz="4800" spc="-5" dirty="0" smtClean="0"/>
              <a:t>Lifecycle</a:t>
            </a:r>
            <a:endParaRPr lang="en-US" b="1" dirty="0"/>
          </a:p>
        </p:txBody>
      </p:sp>
      <p:sp>
        <p:nvSpPr>
          <p:cNvPr id="3" name="Content Placeholder 2"/>
          <p:cNvSpPr>
            <a:spLocks noGrp="1"/>
          </p:cNvSpPr>
          <p:nvPr>
            <p:ph idx="1"/>
          </p:nvPr>
        </p:nvSpPr>
        <p:spPr/>
        <p:txBody>
          <a:bodyPr>
            <a:normAutofit/>
          </a:bodyPr>
          <a:lstStyle/>
          <a:p>
            <a:pPr algn="l"/>
            <a:r>
              <a:rPr lang="en-GB" dirty="0" smtClean="0"/>
              <a:t>services have 2 possible paths to  complete its life cycle namely  </a:t>
            </a:r>
            <a:r>
              <a:rPr lang="en-GB" b="1" dirty="0" smtClean="0"/>
              <a:t>Started </a:t>
            </a:r>
            <a:r>
              <a:rPr lang="en-GB" dirty="0" smtClean="0"/>
              <a:t>and</a:t>
            </a:r>
            <a:r>
              <a:rPr lang="en-GB" b="1" dirty="0" smtClean="0"/>
              <a:t> Bounded</a:t>
            </a:r>
            <a:r>
              <a:rPr lang="en-GB" dirty="0" smtClean="0"/>
              <a:t>.</a:t>
            </a:r>
            <a:endParaRPr lang="en-US" dirty="0" smtClean="0"/>
          </a:p>
        </p:txBody>
      </p:sp>
      <p:sp>
        <p:nvSpPr>
          <p:cNvPr id="4" name="Slide Number Placeholder 3"/>
          <p:cNvSpPr>
            <a:spLocks noGrp="1"/>
          </p:cNvSpPr>
          <p:nvPr>
            <p:ph type="sldNum" sz="quarter" idx="12"/>
          </p:nvPr>
        </p:nvSpPr>
        <p:spPr/>
        <p:txBody>
          <a:bodyPr/>
          <a:lstStyle/>
          <a:p>
            <a:fld id="{5D1521BE-31EE-4AC9-ADDD-C715BAA25349}" type="slidenum">
              <a:rPr lang="en-US" smtClean="0"/>
              <a:pPr/>
              <a:t>7</a:t>
            </a:fld>
            <a:endParaRPr lang="en-US"/>
          </a:p>
        </p:txBody>
      </p:sp>
    </p:spTree>
    <p:extLst>
      <p:ext uri="{BB962C8B-B14F-4D97-AF65-F5344CB8AC3E}">
        <p14:creationId xmlns="" xmlns:p14="http://schemas.microsoft.com/office/powerpoint/2010/main" val="35505542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90" y="385475"/>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dirty="0">
                <a:solidFill>
                  <a:srgbClr val="002060"/>
                </a:solidFill>
                <a:effectLst>
                  <a:outerShdw blurRad="38100" dist="38100" dir="2700000" algn="tl">
                    <a:srgbClr val="C0C0C0"/>
                  </a:outerShdw>
                </a:effectLst>
                <a:ea typeface="Arial" charset="0"/>
                <a:cs typeface="Arial" charset="0"/>
              </a:rPr>
              <a:t>android </a:t>
            </a:r>
            <a:r>
              <a:rPr lang="en-US" altLang="en-US" sz="2800" dirty="0" smtClean="0">
                <a:solidFill>
                  <a:srgbClr val="002060"/>
                </a:solidFill>
                <a:effectLst>
                  <a:outerShdw blurRad="38100" dist="38100" dir="2700000" algn="tl">
                    <a:srgbClr val="C0C0C0"/>
                  </a:outerShdw>
                </a:effectLst>
                <a:ea typeface="Arial" charset="0"/>
                <a:cs typeface="Arial" charset="0"/>
              </a:rPr>
              <a:t>network programming: </a:t>
            </a:r>
            <a:r>
              <a:rPr lang="en-US" altLang="en-US" sz="2800" dirty="0" err="1" smtClean="0">
                <a:solidFill>
                  <a:srgbClr val="002060"/>
                </a:solidFill>
                <a:effectLst>
                  <a:outerShdw blurRad="38100" dist="38100" dir="2700000" algn="tl">
                    <a:srgbClr val="C0C0C0"/>
                  </a:outerShdw>
                </a:effectLst>
                <a:ea typeface="Arial" charset="0"/>
                <a:cs typeface="Arial" charset="0"/>
              </a:rPr>
              <a:t>HttpUrlConnection</a:t>
            </a:r>
            <a:endParaRPr lang="en-US" altLang="en-US" sz="2800" dirty="0">
              <a:solidFill>
                <a:srgbClr val="002060"/>
              </a:solidFill>
              <a:effectLst>
                <a:outerShdw blurRad="38100" dist="38100" dir="2700000" algn="tl">
                  <a:srgbClr val="C0C0C0"/>
                </a:outerShdw>
              </a:effectLst>
              <a:ea typeface="Arial" charset="0"/>
              <a:cs typeface="Arial" charset="0"/>
            </a:endParaRPr>
          </a:p>
        </p:txBody>
      </p:sp>
      <p:sp>
        <p:nvSpPr>
          <p:cNvPr id="3" name="Content Placeholder 2"/>
          <p:cNvSpPr>
            <a:spLocks noGrp="1"/>
          </p:cNvSpPr>
          <p:nvPr>
            <p:ph idx="1"/>
          </p:nvPr>
        </p:nvSpPr>
        <p:spPr>
          <a:xfrm>
            <a:off x="395536" y="1340768"/>
            <a:ext cx="7620000" cy="4800600"/>
          </a:xfrm>
        </p:spPr>
        <p:txBody>
          <a:bodyPr>
            <a:normAutofit/>
          </a:bodyPr>
          <a:lstStyle/>
          <a:p>
            <a:pPr marL="79762" indent="0" defTabSz="336902">
              <a:spcBef>
                <a:spcPts val="244"/>
              </a:spcBef>
              <a:buNone/>
              <a:defRPr/>
            </a:pPr>
            <a:r>
              <a:rPr lang="en-US" b="1" dirty="0"/>
              <a:t>Performing Network </a:t>
            </a:r>
            <a:r>
              <a:rPr lang="en-US" b="1" dirty="0" smtClean="0"/>
              <a:t>Operations</a:t>
            </a:r>
          </a:p>
          <a:p>
            <a:pPr marL="322617" indent="-242855" algn="l" defTabSz="336902">
              <a:spcBef>
                <a:spcPts val="244"/>
              </a:spcBef>
              <a:buFont typeface="Wingdings" charset="2"/>
              <a:buChar char=""/>
              <a:defRPr/>
            </a:pPr>
            <a:r>
              <a:rPr lang="en-US" dirty="0"/>
              <a:t>Apart from this connect method, there are other methods available in </a:t>
            </a:r>
            <a:r>
              <a:rPr lang="en-US" dirty="0" err="1"/>
              <a:t>HttpURLConnection</a:t>
            </a:r>
            <a:r>
              <a:rPr lang="en-US" dirty="0"/>
              <a:t> class. </a:t>
            </a:r>
            <a:endParaRPr lang="en-US" dirty="0" smtClean="0"/>
          </a:p>
          <a:p>
            <a:pPr marL="322617" indent="-242855" algn="l" defTabSz="336902">
              <a:spcBef>
                <a:spcPts val="244"/>
              </a:spcBef>
              <a:buFont typeface="Wingdings" charset="2"/>
              <a:buChar char=""/>
              <a:defRPr/>
            </a:pPr>
            <a:r>
              <a:rPr lang="en-US" dirty="0" smtClean="0"/>
              <a:t>They </a:t>
            </a:r>
            <a:r>
              <a:rPr lang="en-US" dirty="0"/>
              <a:t>are </a:t>
            </a:r>
          </a:p>
          <a:p>
            <a:pPr marL="322617" indent="-242855" defTabSz="336902">
              <a:spcBef>
                <a:spcPts val="244"/>
              </a:spcBef>
              <a:buFont typeface="Wingdings" charset="2"/>
              <a:buChar char=""/>
              <a:defRPr/>
            </a:pPr>
            <a:endParaRPr lang="en-US" dirty="0">
              <a:solidFill>
                <a:srgbClr val="000099"/>
              </a:solidFill>
            </a:endParaRPr>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a:xfrm>
            <a:off x="8504078" y="5759797"/>
            <a:ext cx="548640" cy="396240"/>
          </a:xfrm>
        </p:spPr>
        <p:txBody>
          <a:bodyPr/>
          <a:lstStyle/>
          <a:p>
            <a:fld id="{5D1521BE-31EE-4AC9-ADDD-C715BAA25349}" type="slidenum">
              <a:rPr lang="en-US" smtClean="0"/>
              <a:pPr/>
              <a:t>70</a:t>
            </a:fld>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767273398"/>
              </p:ext>
            </p:extLst>
          </p:nvPr>
        </p:nvGraphicFramePr>
        <p:xfrm>
          <a:off x="107504" y="3335329"/>
          <a:ext cx="8291264" cy="3704402"/>
        </p:xfrm>
        <a:graphic>
          <a:graphicData uri="http://schemas.openxmlformats.org/drawingml/2006/table">
            <a:tbl>
              <a:tblPr firstRow="1" firstCol="1" bandRow="1">
                <a:tableStyleId>{5940675A-B579-460E-94D1-54222C63F5DA}</a:tableStyleId>
              </a:tblPr>
              <a:tblGrid>
                <a:gridCol w="758786"/>
                <a:gridCol w="7532478"/>
              </a:tblGrid>
              <a:tr h="432048">
                <a:tc>
                  <a:txBody>
                    <a:bodyPr/>
                    <a:lstStyle/>
                    <a:p>
                      <a:pPr marL="0" marR="0">
                        <a:lnSpc>
                          <a:spcPct val="115000"/>
                        </a:lnSpc>
                        <a:spcBef>
                          <a:spcPts val="0"/>
                        </a:spcBef>
                        <a:spcAft>
                          <a:spcPts val="750"/>
                        </a:spcAft>
                      </a:pPr>
                      <a:r>
                        <a:rPr lang="en-US" sz="2400" b="1" dirty="0" err="1">
                          <a:effectLst/>
                          <a:latin typeface="+mj-lt"/>
                        </a:rPr>
                        <a:t>Sr.No</a:t>
                      </a:r>
                      <a:endParaRPr lang="en-US" sz="2400" b="1" dirty="0">
                        <a:effectLst/>
                        <a:latin typeface="+mj-lt"/>
                        <a:ea typeface="Calibri" panose="020F0502020204030204" pitchFamily="34" charset="0"/>
                        <a:cs typeface="Times New Roman" panose="02020603050405020304" pitchFamily="18" charset="0"/>
                      </a:endParaRPr>
                    </a:p>
                  </a:txBody>
                  <a:tcPr marL="26935" marR="26935" marT="26935" marB="26935"/>
                </a:tc>
                <a:tc>
                  <a:txBody>
                    <a:bodyPr/>
                    <a:lstStyle/>
                    <a:p>
                      <a:pPr marL="0" marR="0" algn="ctr">
                        <a:lnSpc>
                          <a:spcPct val="115000"/>
                        </a:lnSpc>
                        <a:spcBef>
                          <a:spcPts val="0"/>
                        </a:spcBef>
                        <a:spcAft>
                          <a:spcPts val="750"/>
                        </a:spcAft>
                      </a:pPr>
                      <a:r>
                        <a:rPr lang="en-US" sz="2400" b="1" dirty="0">
                          <a:effectLst/>
                          <a:latin typeface="+mj-lt"/>
                        </a:rPr>
                        <a:t>Method &amp; description</a:t>
                      </a:r>
                      <a:endParaRPr lang="en-US" sz="2400" b="1" dirty="0">
                        <a:effectLst/>
                        <a:latin typeface="+mj-lt"/>
                        <a:ea typeface="Calibri" panose="020F0502020204030204" pitchFamily="34" charset="0"/>
                        <a:cs typeface="Times New Roman" panose="02020603050405020304" pitchFamily="18" charset="0"/>
                      </a:endParaRPr>
                    </a:p>
                  </a:txBody>
                  <a:tcPr marL="26935" marR="26935" marT="26935" marB="26935"/>
                </a:tc>
              </a:tr>
              <a:tr h="1055992">
                <a:tc>
                  <a:txBody>
                    <a:bodyPr/>
                    <a:lstStyle/>
                    <a:p>
                      <a:pPr marL="0" marR="0">
                        <a:lnSpc>
                          <a:spcPct val="115000"/>
                        </a:lnSpc>
                        <a:spcBef>
                          <a:spcPts val="0"/>
                        </a:spcBef>
                        <a:spcAft>
                          <a:spcPts val="750"/>
                        </a:spcAft>
                      </a:pPr>
                      <a:r>
                        <a:rPr lang="en-US" sz="2400" dirty="0" smtClean="0">
                          <a:effectLst/>
                          <a:latin typeface="+mj-lt"/>
                        </a:rPr>
                        <a:t>4</a:t>
                      </a:r>
                      <a:endParaRPr lang="en-US" sz="2400" dirty="0">
                        <a:effectLst/>
                        <a:latin typeface="+mj-lt"/>
                        <a:ea typeface="Calibri" panose="020F0502020204030204" pitchFamily="34" charset="0"/>
                        <a:cs typeface="Times New Roman" panose="02020603050405020304" pitchFamily="18" charset="0"/>
                      </a:endParaRPr>
                    </a:p>
                  </a:txBody>
                  <a:tcPr marL="26935" marR="26935" marT="26935" marB="26935"/>
                </a:tc>
                <a:tc>
                  <a:txBody>
                    <a:bodyPr/>
                    <a:lstStyle/>
                    <a:p>
                      <a:pPr marL="30480" marR="30480" algn="just">
                        <a:lnSpc>
                          <a:spcPct val="115000"/>
                        </a:lnSpc>
                        <a:spcBef>
                          <a:spcPts val="0"/>
                        </a:spcBef>
                        <a:spcAft>
                          <a:spcPts val="720"/>
                        </a:spcAft>
                      </a:pPr>
                      <a:r>
                        <a:rPr lang="en-US" sz="2400" b="1" dirty="0" err="1" smtClean="0">
                          <a:effectLst/>
                          <a:latin typeface="+mj-lt"/>
                        </a:rPr>
                        <a:t>setRequestMethod</a:t>
                      </a:r>
                      <a:r>
                        <a:rPr lang="en-US" sz="2400" b="1" dirty="0" smtClean="0">
                          <a:effectLst/>
                          <a:latin typeface="+mj-lt"/>
                        </a:rPr>
                        <a:t>(String method)</a:t>
                      </a:r>
                    </a:p>
                    <a:p>
                      <a:pPr marL="30480" marR="30480" algn="just">
                        <a:lnSpc>
                          <a:spcPct val="115000"/>
                        </a:lnSpc>
                        <a:spcBef>
                          <a:spcPts val="0"/>
                        </a:spcBef>
                        <a:spcAft>
                          <a:spcPts val="720"/>
                        </a:spcAft>
                      </a:pPr>
                      <a:r>
                        <a:rPr lang="en-US" sz="2400" dirty="0" smtClean="0">
                          <a:effectLst/>
                          <a:latin typeface="+mj-lt"/>
                        </a:rPr>
                        <a:t>This method Sets the request command which will be sent to the remote HTTP server</a:t>
                      </a:r>
                    </a:p>
                  </a:txBody>
                  <a:tcPr marL="26935" marR="26935" marT="26935" marB="26935"/>
                </a:tc>
              </a:tr>
              <a:tr h="1055992">
                <a:tc>
                  <a:txBody>
                    <a:bodyPr/>
                    <a:lstStyle/>
                    <a:p>
                      <a:pPr marL="0" marR="0">
                        <a:lnSpc>
                          <a:spcPct val="115000"/>
                        </a:lnSpc>
                        <a:spcBef>
                          <a:spcPts val="0"/>
                        </a:spcBef>
                        <a:spcAft>
                          <a:spcPts val="0"/>
                        </a:spcAft>
                      </a:pPr>
                      <a:r>
                        <a:rPr lang="en-US" sz="2400" dirty="0" smtClean="0">
                          <a:effectLst/>
                          <a:latin typeface="+mj-lt"/>
                        </a:rPr>
                        <a:t>5</a:t>
                      </a:r>
                      <a:endParaRPr lang="en-US" sz="2400" dirty="0">
                        <a:effectLst/>
                        <a:latin typeface="+mj-lt"/>
                        <a:ea typeface="Calibri" panose="020F0502020204030204" pitchFamily="34" charset="0"/>
                        <a:cs typeface="Times New Roman" panose="02020603050405020304" pitchFamily="18" charset="0"/>
                      </a:endParaRPr>
                    </a:p>
                  </a:txBody>
                  <a:tcPr marL="26935" marR="26935" marT="26935" marB="26935"/>
                </a:tc>
                <a:tc>
                  <a:txBody>
                    <a:bodyPr/>
                    <a:lstStyle/>
                    <a:p>
                      <a:pPr marL="30480" marR="30480" algn="just">
                        <a:lnSpc>
                          <a:spcPct val="115000"/>
                        </a:lnSpc>
                        <a:spcBef>
                          <a:spcPts val="0"/>
                        </a:spcBef>
                        <a:spcAft>
                          <a:spcPts val="720"/>
                        </a:spcAft>
                      </a:pPr>
                      <a:r>
                        <a:rPr lang="en-US" sz="2400" b="1" dirty="0" err="1" smtClean="0">
                          <a:effectLst/>
                          <a:latin typeface="+mj-lt"/>
                        </a:rPr>
                        <a:t>usingProxy</a:t>
                      </a:r>
                      <a:r>
                        <a:rPr lang="en-US" sz="2400" b="1" dirty="0" smtClean="0">
                          <a:effectLst/>
                          <a:latin typeface="+mj-lt"/>
                        </a:rPr>
                        <a:t>()</a:t>
                      </a:r>
                    </a:p>
                    <a:p>
                      <a:pPr marL="30480" marR="30480" algn="just">
                        <a:lnSpc>
                          <a:spcPct val="115000"/>
                        </a:lnSpc>
                        <a:spcBef>
                          <a:spcPts val="0"/>
                        </a:spcBef>
                        <a:spcAft>
                          <a:spcPts val="720"/>
                        </a:spcAft>
                      </a:pPr>
                      <a:r>
                        <a:rPr lang="en-US" sz="2400" dirty="0" smtClean="0">
                          <a:effectLst/>
                          <a:latin typeface="+mj-lt"/>
                        </a:rPr>
                        <a:t>This method returns whether this connection uses a proxy server or not</a:t>
                      </a:r>
                      <a:endParaRPr lang="en-US" sz="2400" dirty="0">
                        <a:effectLst/>
                        <a:latin typeface="+mj-lt"/>
                        <a:ea typeface="Calibri" panose="020F0502020204030204" pitchFamily="34" charset="0"/>
                        <a:cs typeface="Times New Roman" panose="02020603050405020304" pitchFamily="18" charset="0"/>
                      </a:endParaRPr>
                    </a:p>
                  </a:txBody>
                  <a:tcPr marL="26935" marR="26935" marT="26935" marB="26935"/>
                </a:tc>
              </a:tr>
            </a:tbl>
          </a:graphicData>
        </a:graphic>
      </p:graphicFrame>
    </p:spTree>
    <p:extLst>
      <p:ext uri="{BB962C8B-B14F-4D97-AF65-F5344CB8AC3E}">
        <p14:creationId xmlns="" xmlns:p14="http://schemas.microsoft.com/office/powerpoint/2010/main" val="22988766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dirty="0">
                <a:solidFill>
                  <a:srgbClr val="002060"/>
                </a:solidFill>
                <a:effectLst>
                  <a:outerShdw blurRad="38100" dist="38100" dir="2700000" algn="tl">
                    <a:srgbClr val="C0C0C0"/>
                  </a:outerShdw>
                </a:effectLst>
                <a:ea typeface="Arial" charset="0"/>
                <a:cs typeface="Arial" charset="0"/>
              </a:rPr>
              <a:t>android </a:t>
            </a:r>
            <a:r>
              <a:rPr lang="en-US" altLang="en-US" sz="2800" dirty="0" smtClean="0">
                <a:solidFill>
                  <a:srgbClr val="002060"/>
                </a:solidFill>
                <a:effectLst>
                  <a:outerShdw blurRad="38100" dist="38100" dir="2700000" algn="tl">
                    <a:srgbClr val="C0C0C0"/>
                  </a:outerShdw>
                </a:effectLst>
                <a:ea typeface="Arial" charset="0"/>
                <a:cs typeface="Arial" charset="0"/>
              </a:rPr>
              <a:t>network programming: </a:t>
            </a:r>
            <a:r>
              <a:rPr lang="en-US" altLang="en-US" sz="2800" dirty="0" err="1" smtClean="0">
                <a:solidFill>
                  <a:srgbClr val="002060"/>
                </a:solidFill>
                <a:effectLst>
                  <a:outerShdw blurRad="38100" dist="38100" dir="2700000" algn="tl">
                    <a:srgbClr val="C0C0C0"/>
                  </a:outerShdw>
                </a:effectLst>
                <a:ea typeface="Arial" charset="0"/>
                <a:cs typeface="Arial" charset="0"/>
              </a:rPr>
              <a:t>HttpUrlConnection</a:t>
            </a:r>
            <a:endParaRPr lang="en-US" altLang="en-US" sz="2800" dirty="0">
              <a:solidFill>
                <a:srgbClr val="002060"/>
              </a:solidFill>
              <a:effectLst>
                <a:outerShdw blurRad="38100" dist="38100" dir="2700000" algn="tl">
                  <a:srgbClr val="C0C0C0"/>
                </a:outerShdw>
              </a:effectLst>
              <a:ea typeface="Arial" charset="0"/>
              <a:cs typeface="Arial" charset="0"/>
            </a:endParaRPr>
          </a:p>
        </p:txBody>
      </p:sp>
      <p:sp>
        <p:nvSpPr>
          <p:cNvPr id="3" name="Content Placeholder 2"/>
          <p:cNvSpPr>
            <a:spLocks noGrp="1"/>
          </p:cNvSpPr>
          <p:nvPr>
            <p:ph idx="1"/>
          </p:nvPr>
        </p:nvSpPr>
        <p:spPr/>
        <p:txBody>
          <a:bodyPr>
            <a:normAutofit/>
          </a:bodyPr>
          <a:lstStyle/>
          <a:p>
            <a:pPr marL="79762" indent="0" defTabSz="336902">
              <a:spcBef>
                <a:spcPts val="244"/>
              </a:spcBef>
              <a:buNone/>
              <a:defRPr/>
            </a:pPr>
            <a:r>
              <a:rPr lang="en-US" b="1" dirty="0" smtClean="0"/>
              <a:t>Code Example</a:t>
            </a:r>
          </a:p>
          <a:p>
            <a:pPr marL="322617" indent="-242855" defTabSz="336902">
              <a:spcBef>
                <a:spcPts val="244"/>
              </a:spcBef>
              <a:buFont typeface="Wingdings" charset="2"/>
              <a:buChar char=""/>
              <a:defRPr/>
            </a:pPr>
            <a:r>
              <a:rPr lang="en-US" dirty="0">
                <a:hlinkClick r:id="rId3"/>
              </a:rPr>
              <a:t>https://</a:t>
            </a:r>
            <a:r>
              <a:rPr lang="en-US" dirty="0" smtClean="0">
                <a:hlinkClick r:id="rId3"/>
              </a:rPr>
              <a:t>www.tutorialspoint.com/android/android_network_connection.htm</a:t>
            </a: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71</a:t>
            </a:fld>
            <a:endParaRPr lang="en-US"/>
          </a:p>
        </p:txBody>
      </p:sp>
    </p:spTree>
    <p:extLst>
      <p:ext uri="{BB962C8B-B14F-4D97-AF65-F5344CB8AC3E}">
        <p14:creationId xmlns="" xmlns:p14="http://schemas.microsoft.com/office/powerpoint/2010/main" val="57276320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Connecting to REST-based and SOAP</a:t>
            </a:r>
            <a:br>
              <a:rPr lang="en-US" altLang="en-US" sz="2800" b="1" dirty="0">
                <a:solidFill>
                  <a:srgbClr val="002060"/>
                </a:solidFill>
                <a:effectLst>
                  <a:outerShdw blurRad="38100" dist="38100" dir="2700000" algn="tl">
                    <a:srgbClr val="C0C0C0"/>
                  </a:outerShdw>
                </a:effectLst>
                <a:ea typeface="Arial" charset="0"/>
                <a:cs typeface="Arial" charset="0"/>
              </a:rPr>
            </a:br>
            <a:r>
              <a:rPr lang="en-US" altLang="en-US" sz="2800" b="1" dirty="0">
                <a:solidFill>
                  <a:srgbClr val="002060"/>
                </a:solidFill>
                <a:effectLst>
                  <a:outerShdw blurRad="38100" dist="38100" dir="2700000" algn="tl">
                    <a:srgbClr val="C0C0C0"/>
                  </a:outerShdw>
                </a:effectLst>
                <a:ea typeface="Arial" charset="0"/>
                <a:cs typeface="Arial" charset="0"/>
              </a:rPr>
              <a:t>based Web services</a:t>
            </a:r>
          </a:p>
        </p:txBody>
      </p:sp>
      <p:sp>
        <p:nvSpPr>
          <p:cNvPr id="3" name="Content Placeholder 2"/>
          <p:cNvSpPr>
            <a:spLocks noGrp="1"/>
          </p:cNvSpPr>
          <p:nvPr>
            <p:ph idx="1"/>
          </p:nvPr>
        </p:nvSpPr>
        <p:spPr/>
        <p:txBody>
          <a:bodyPr>
            <a:normAutofit/>
          </a:bodyPr>
          <a:lstStyle/>
          <a:p>
            <a:pPr marL="322617" indent="-242855" algn="l" defTabSz="336902">
              <a:spcBef>
                <a:spcPts val="244"/>
              </a:spcBef>
              <a:buFont typeface="Wingdings" charset="2"/>
              <a:buChar char=""/>
              <a:defRPr/>
            </a:pPr>
            <a:r>
              <a:rPr lang="en-US" dirty="0"/>
              <a:t>Web services are XML-based information exchange systems that use the Internet for direct </a:t>
            </a:r>
            <a:r>
              <a:rPr lang="en-US" dirty="0">
                <a:solidFill>
                  <a:srgbClr val="C00000"/>
                </a:solidFill>
              </a:rPr>
              <a:t>application-to-application </a:t>
            </a:r>
            <a:r>
              <a:rPr lang="en-US" dirty="0" smtClean="0">
                <a:solidFill>
                  <a:srgbClr val="C00000"/>
                </a:solidFill>
              </a:rPr>
              <a:t>interaction</a:t>
            </a:r>
            <a:r>
              <a:rPr lang="en-US" dirty="0" smtClean="0"/>
              <a:t>.</a:t>
            </a:r>
          </a:p>
          <a:p>
            <a:pPr marL="322617" indent="-242855" algn="l" defTabSz="336902">
              <a:spcBef>
                <a:spcPts val="244"/>
              </a:spcBef>
              <a:buFont typeface="Wingdings" charset="2"/>
              <a:buChar char=""/>
              <a:defRPr/>
            </a:pPr>
            <a:endParaRPr lang="en-US" dirty="0" smtClean="0"/>
          </a:p>
          <a:p>
            <a:pPr marL="322617" indent="-242855" algn="l" defTabSz="336902">
              <a:spcBef>
                <a:spcPts val="244"/>
              </a:spcBef>
              <a:buFont typeface="Wingdings" charset="2"/>
              <a:buChar char=""/>
              <a:defRPr/>
            </a:pPr>
            <a:r>
              <a:rPr lang="en-US" dirty="0" smtClean="0"/>
              <a:t>A </a:t>
            </a:r>
            <a:r>
              <a:rPr lang="en-US" dirty="0" err="1"/>
              <a:t>WebService</a:t>
            </a:r>
            <a:r>
              <a:rPr lang="en-US" dirty="0"/>
              <a:t> is a </a:t>
            </a:r>
            <a:r>
              <a:rPr lang="en-US" dirty="0" err="1" smtClean="0"/>
              <a:t>Consumer_Machine</a:t>
            </a:r>
            <a:r>
              <a:rPr lang="en-US" dirty="0" smtClean="0"/>
              <a:t>-to-</a:t>
            </a:r>
            <a:r>
              <a:rPr lang="en-US" dirty="0" err="1" smtClean="0"/>
              <a:t>Provider_Machine</a:t>
            </a:r>
            <a:r>
              <a:rPr lang="en-US" dirty="0" smtClean="0"/>
              <a:t> collaboration </a:t>
            </a:r>
            <a:r>
              <a:rPr lang="en-US" dirty="0"/>
              <a:t>schema that operates over a computer network.</a:t>
            </a:r>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r>
              <a:rPr lang="en-US" dirty="0"/>
              <a:t>The </a:t>
            </a:r>
            <a:r>
              <a:rPr lang="en-US" dirty="0">
                <a:solidFill>
                  <a:srgbClr val="C00000"/>
                </a:solidFill>
              </a:rPr>
              <a:t>data exchange</a:t>
            </a:r>
            <a:r>
              <a:rPr lang="en-US" dirty="0"/>
              <a:t>s occur </a:t>
            </a:r>
            <a:r>
              <a:rPr lang="en-US" dirty="0">
                <a:solidFill>
                  <a:srgbClr val="C00000"/>
                </a:solidFill>
              </a:rPr>
              <a:t>independently </a:t>
            </a:r>
            <a:r>
              <a:rPr lang="en-US" dirty="0"/>
              <a:t>of the OS, browser, platform,  and programming languages used by the provider and the consumers.</a:t>
            </a:r>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72</a:t>
            </a:fld>
            <a:endParaRPr lang="en-US"/>
          </a:p>
        </p:txBody>
      </p:sp>
    </p:spTree>
    <p:extLst>
      <p:ext uri="{BB962C8B-B14F-4D97-AF65-F5344CB8AC3E}">
        <p14:creationId xmlns="" xmlns:p14="http://schemas.microsoft.com/office/powerpoint/2010/main" val="20774971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Connecting to REST-based and SOAP</a:t>
            </a:r>
            <a:br>
              <a:rPr lang="en-US" altLang="en-US" sz="2800" b="1" dirty="0">
                <a:solidFill>
                  <a:srgbClr val="002060"/>
                </a:solidFill>
                <a:effectLst>
                  <a:outerShdw blurRad="38100" dist="38100" dir="2700000" algn="tl">
                    <a:srgbClr val="C0C0C0"/>
                  </a:outerShdw>
                </a:effectLst>
                <a:ea typeface="Arial" charset="0"/>
                <a:cs typeface="Arial" charset="0"/>
              </a:rPr>
            </a:br>
            <a:r>
              <a:rPr lang="en-US" altLang="en-US" sz="2800" b="1" dirty="0">
                <a:solidFill>
                  <a:srgbClr val="002060"/>
                </a:solidFill>
                <a:effectLst>
                  <a:outerShdw blurRad="38100" dist="38100" dir="2700000" algn="tl">
                    <a:srgbClr val="C0C0C0"/>
                  </a:outerShdw>
                </a:effectLst>
                <a:ea typeface="Arial" charset="0"/>
                <a:cs typeface="Arial" charset="0"/>
              </a:rPr>
              <a:t>based Web services</a:t>
            </a:r>
          </a:p>
        </p:txBody>
      </p:sp>
      <p:sp>
        <p:nvSpPr>
          <p:cNvPr id="3" name="Content Placeholder 2"/>
          <p:cNvSpPr>
            <a:spLocks noGrp="1"/>
          </p:cNvSpPr>
          <p:nvPr>
            <p:ph idx="1"/>
          </p:nvPr>
        </p:nvSpPr>
        <p:spPr/>
        <p:txBody>
          <a:bodyPr>
            <a:normAutofit/>
          </a:bodyPr>
          <a:lstStyle/>
          <a:p>
            <a:pPr marL="322617" indent="-242855" defTabSz="336902">
              <a:spcBef>
                <a:spcPts val="244"/>
              </a:spcBef>
              <a:buFont typeface="Wingdings" charset="2"/>
              <a:buChar char=""/>
              <a:defRPr/>
            </a:pPr>
            <a:r>
              <a:rPr lang="en-US" dirty="0"/>
              <a:t>A provider may expose multiple </a:t>
            </a:r>
            <a:r>
              <a:rPr lang="en-US" dirty="0" err="1"/>
              <a:t>EndPoints</a:t>
            </a:r>
            <a:r>
              <a:rPr lang="en-US" dirty="0"/>
              <a:t> (sets of </a:t>
            </a:r>
            <a:r>
              <a:rPr lang="en-US" dirty="0" err="1"/>
              <a:t>WebServices</a:t>
            </a:r>
            <a:r>
              <a:rPr lang="en-US" dirty="0"/>
              <a:t>), each  offering any number of typically related functions.</a:t>
            </a:r>
          </a:p>
          <a:p>
            <a:pPr marL="322617" indent="-242855" defTabSz="336902">
              <a:spcBef>
                <a:spcPts val="244"/>
              </a:spcBef>
              <a:buFont typeface="Wingdings" charset="2"/>
              <a:buChar char=""/>
              <a:defRPr/>
            </a:pPr>
            <a:r>
              <a:rPr lang="en-US" dirty="0" err="1" smtClean="0"/>
              <a:t>WebServices</a:t>
            </a:r>
            <a:r>
              <a:rPr lang="en-US" dirty="0" smtClean="0"/>
              <a:t> </a:t>
            </a:r>
            <a:r>
              <a:rPr lang="en-US" dirty="0"/>
              <a:t>expect the computer network to support standard Web  protocols such as XML, HTTP, HTTPS, FTP, and SMTP.</a:t>
            </a:r>
          </a:p>
          <a:p>
            <a:pPr marL="322617" indent="-242855" defTabSz="336902">
              <a:spcBef>
                <a:spcPts val="244"/>
              </a:spcBef>
              <a:buFont typeface="Wingdings" charset="2"/>
              <a:buChar char=""/>
              <a:defRPr/>
            </a:pPr>
            <a:r>
              <a:rPr lang="en-US" dirty="0" smtClean="0"/>
              <a:t>Example</a:t>
            </a:r>
            <a:r>
              <a:rPr lang="en-US" dirty="0"/>
              <a:t>: Weather information, money exchange rates, world news,  stock market quotation are examples of applications that can be modeled  around the notion of a remote data-services provider surrounded by  countless consumers tapping on the server’s resources.</a:t>
            </a:r>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73</a:t>
            </a:fld>
            <a:endParaRPr lang="en-US"/>
          </a:p>
        </p:txBody>
      </p:sp>
    </p:spTree>
    <p:extLst>
      <p:ext uri="{BB962C8B-B14F-4D97-AF65-F5344CB8AC3E}">
        <p14:creationId xmlns="" xmlns:p14="http://schemas.microsoft.com/office/powerpoint/2010/main" val="4382564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Connecting to REST-based and SOAP</a:t>
            </a:r>
            <a:br>
              <a:rPr lang="en-US" altLang="en-US" sz="2800" b="1" dirty="0">
                <a:solidFill>
                  <a:srgbClr val="002060"/>
                </a:solidFill>
                <a:effectLst>
                  <a:outerShdw blurRad="38100" dist="38100" dir="2700000" algn="tl">
                    <a:srgbClr val="C0C0C0"/>
                  </a:outerShdw>
                </a:effectLst>
                <a:ea typeface="Arial" charset="0"/>
                <a:cs typeface="Arial" charset="0"/>
              </a:rPr>
            </a:br>
            <a:r>
              <a:rPr lang="en-US" altLang="en-US" sz="2800" b="1" dirty="0">
                <a:solidFill>
                  <a:srgbClr val="002060"/>
                </a:solidFill>
                <a:effectLst>
                  <a:outerShdw blurRad="38100" dist="38100" dir="2700000" algn="tl">
                    <a:srgbClr val="C0C0C0"/>
                  </a:outerShdw>
                </a:effectLst>
                <a:ea typeface="Arial" charset="0"/>
                <a:cs typeface="Arial" charset="0"/>
              </a:rPr>
              <a:t>based Web services</a:t>
            </a:r>
          </a:p>
        </p:txBody>
      </p:sp>
      <p:sp>
        <p:nvSpPr>
          <p:cNvPr id="3" name="Content Placeholder 2"/>
          <p:cNvSpPr>
            <a:spLocks noGrp="1"/>
          </p:cNvSpPr>
          <p:nvPr>
            <p:ph idx="1"/>
          </p:nvPr>
        </p:nvSpPr>
        <p:spPr/>
        <p:txBody>
          <a:bodyPr>
            <a:normAutofit/>
          </a:bodyPr>
          <a:lstStyle/>
          <a:p>
            <a:pPr marL="322617" indent="-242855" defTabSz="336902">
              <a:spcBef>
                <a:spcPts val="244"/>
              </a:spcBef>
              <a:buFont typeface="Wingdings" charset="2"/>
              <a:buChar char=""/>
              <a:defRPr/>
            </a:pPr>
            <a:r>
              <a:rPr lang="en-US" dirty="0"/>
              <a:t>Under the </a:t>
            </a:r>
            <a:r>
              <a:rPr lang="en-US" b="1" dirty="0" err="1"/>
              <a:t>WebService</a:t>
            </a:r>
            <a:r>
              <a:rPr lang="en-US" dirty="0"/>
              <a:t> strategy the invoked functions are </a:t>
            </a:r>
            <a:r>
              <a:rPr lang="en-US" b="1" dirty="0"/>
              <a:t>implemented  once </a:t>
            </a:r>
            <a:r>
              <a:rPr lang="en-US" dirty="0"/>
              <a:t>(in the server) and </a:t>
            </a:r>
            <a:r>
              <a:rPr lang="en-US" b="1" dirty="0"/>
              <a:t>called many times</a:t>
            </a:r>
            <a:r>
              <a:rPr lang="en-US" dirty="0"/>
              <a:t> (by the remote users</a:t>
            </a:r>
            <a:r>
              <a:rPr lang="en-US" dirty="0" smtClean="0"/>
              <a:t>).</a:t>
            </a:r>
          </a:p>
          <a:p>
            <a:pPr marL="322617" indent="-242855" defTabSz="336902">
              <a:spcBef>
                <a:spcPts val="244"/>
              </a:spcBef>
              <a:buFont typeface="Wingdings" charset="2"/>
              <a:buChar char=""/>
              <a:defRPr/>
            </a:pPr>
            <a:endParaRPr lang="en-US" dirty="0"/>
          </a:p>
          <a:p>
            <a:pPr marL="79762" indent="0" defTabSz="336902">
              <a:spcBef>
                <a:spcPts val="244"/>
              </a:spcBef>
              <a:buNone/>
              <a:defRPr/>
            </a:pPr>
            <a:r>
              <a:rPr lang="en-US" b="1" dirty="0"/>
              <a:t>Some advantages </a:t>
            </a:r>
            <a:r>
              <a:rPr lang="en-US" b="1" dirty="0" smtClean="0"/>
              <a:t>are:</a:t>
            </a:r>
          </a:p>
          <a:p>
            <a:pPr marL="322617" indent="-242855" defTabSz="336902">
              <a:spcBef>
                <a:spcPts val="244"/>
              </a:spcBef>
              <a:buFont typeface="Wingdings" charset="2"/>
              <a:buChar char=""/>
              <a:defRPr/>
            </a:pPr>
            <a:r>
              <a:rPr lang="en-US" dirty="0"/>
              <a:t>Elimination of redundant code,</a:t>
            </a:r>
          </a:p>
          <a:p>
            <a:pPr marL="322617" indent="-242855" defTabSz="336902">
              <a:spcBef>
                <a:spcPts val="244"/>
              </a:spcBef>
              <a:buFont typeface="Wingdings" charset="2"/>
              <a:buChar char=""/>
              <a:defRPr/>
            </a:pPr>
            <a:r>
              <a:rPr lang="en-US" dirty="0"/>
              <a:t>Ability to transparently make changes on the server to update a  particular service function without clients having to be informed.</a:t>
            </a:r>
          </a:p>
          <a:p>
            <a:pPr marL="322617" indent="-242855" defTabSz="336902">
              <a:spcBef>
                <a:spcPts val="244"/>
              </a:spcBef>
              <a:buFont typeface="Wingdings" charset="2"/>
              <a:buChar char=""/>
              <a:defRPr/>
            </a:pPr>
            <a:r>
              <a:rPr lang="en-US" dirty="0"/>
              <a:t>Reduced maintenance and production costs.</a:t>
            </a: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74</a:t>
            </a:fld>
            <a:endParaRPr lang="en-US"/>
          </a:p>
        </p:txBody>
      </p:sp>
    </p:spTree>
    <p:extLst>
      <p:ext uri="{BB962C8B-B14F-4D97-AF65-F5344CB8AC3E}">
        <p14:creationId xmlns="" xmlns:p14="http://schemas.microsoft.com/office/powerpoint/2010/main" val="33774856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Connecting to REST-based and SOAP</a:t>
            </a:r>
            <a:br>
              <a:rPr lang="en-US" altLang="en-US" sz="2800" b="1" dirty="0">
                <a:solidFill>
                  <a:srgbClr val="002060"/>
                </a:solidFill>
                <a:effectLst>
                  <a:outerShdw blurRad="38100" dist="38100" dir="2700000" algn="tl">
                    <a:srgbClr val="C0C0C0"/>
                  </a:outerShdw>
                </a:effectLst>
                <a:ea typeface="Arial" charset="0"/>
                <a:cs typeface="Arial" charset="0"/>
              </a:rPr>
            </a:br>
            <a:r>
              <a:rPr lang="en-US" altLang="en-US" sz="2800" b="1" dirty="0">
                <a:solidFill>
                  <a:srgbClr val="002060"/>
                </a:solidFill>
                <a:effectLst>
                  <a:outerShdw blurRad="38100" dist="38100" dir="2700000" algn="tl">
                    <a:srgbClr val="C0C0C0"/>
                  </a:outerShdw>
                </a:effectLst>
                <a:ea typeface="Arial" charset="0"/>
                <a:cs typeface="Arial" charset="0"/>
              </a:rPr>
              <a:t>based Web services</a:t>
            </a:r>
          </a:p>
        </p:txBody>
      </p:sp>
      <p:sp>
        <p:nvSpPr>
          <p:cNvPr id="3" name="Content Placeholder 2"/>
          <p:cNvSpPr>
            <a:spLocks noGrp="1"/>
          </p:cNvSpPr>
          <p:nvPr>
            <p:ph idx="1"/>
          </p:nvPr>
        </p:nvSpPr>
        <p:spPr/>
        <p:txBody>
          <a:bodyPr>
            <a:normAutofit/>
          </a:bodyPr>
          <a:lstStyle/>
          <a:p>
            <a:pPr marL="322617" indent="-242855" defTabSz="336902">
              <a:spcBef>
                <a:spcPts val="244"/>
              </a:spcBef>
              <a:buFont typeface="Wingdings" charset="2"/>
              <a:buChar char=""/>
              <a:defRPr/>
            </a:pPr>
            <a:r>
              <a:rPr lang="en-US" b="1" dirty="0" err="1" smtClean="0"/>
              <a:t>WebService</a:t>
            </a:r>
            <a:r>
              <a:rPr lang="en-US" dirty="0"/>
              <a:t> </a:t>
            </a:r>
            <a:r>
              <a:rPr lang="en-US" b="1" dirty="0" smtClean="0"/>
              <a:t>Architecture</a:t>
            </a:r>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r>
              <a:rPr lang="en-US" dirty="0"/>
              <a:t>An ideal </a:t>
            </a:r>
            <a:r>
              <a:rPr lang="en-US" dirty="0" err="1"/>
              <a:t>Webservice</a:t>
            </a:r>
            <a:r>
              <a:rPr lang="en-US" dirty="0"/>
              <a:t> provider is designed around four logical layers which  define the ways in which data is to be transported, encoded, exposed and  discovered by the users.</a:t>
            </a: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75</a:t>
            </a:fld>
            <a:endParaRPr lang="en-US"/>
          </a:p>
        </p:txBody>
      </p:sp>
      <p:graphicFrame>
        <p:nvGraphicFramePr>
          <p:cNvPr id="5" name="object 3"/>
          <p:cNvGraphicFramePr>
            <a:graphicFrameLocks noGrp="1"/>
          </p:cNvGraphicFramePr>
          <p:nvPr>
            <p:extLst>
              <p:ext uri="{D42A27DB-BD31-4B8C-83A1-F6EECF244321}">
                <p14:modId xmlns="" xmlns:p14="http://schemas.microsoft.com/office/powerpoint/2010/main" val="1043089098"/>
              </p:ext>
            </p:extLst>
          </p:nvPr>
        </p:nvGraphicFramePr>
        <p:xfrm>
          <a:off x="421820" y="3875213"/>
          <a:ext cx="8326644" cy="2951094"/>
        </p:xfrm>
        <a:graphic>
          <a:graphicData uri="http://schemas.openxmlformats.org/drawingml/2006/table">
            <a:tbl>
              <a:tblPr firstRow="1" bandRow="1">
                <a:tableStyleId>{2D5ABB26-0587-4C30-8999-92F81FD0307C}</a:tableStyleId>
              </a:tblPr>
              <a:tblGrid>
                <a:gridCol w="1990428"/>
                <a:gridCol w="6336216"/>
              </a:tblGrid>
              <a:tr h="305069">
                <a:tc>
                  <a:txBody>
                    <a:bodyPr/>
                    <a:lstStyle/>
                    <a:p>
                      <a:pPr marL="45085">
                        <a:lnSpc>
                          <a:spcPct val="100000"/>
                        </a:lnSpc>
                        <a:spcBef>
                          <a:spcPts val="110"/>
                        </a:spcBef>
                      </a:pPr>
                      <a:r>
                        <a:rPr sz="1800" b="1" spc="-10" dirty="0">
                          <a:solidFill>
                            <a:srgbClr val="FFFFFF"/>
                          </a:solidFill>
                          <a:latin typeface="+mj-lt"/>
                          <a:cs typeface="Calibri"/>
                        </a:rPr>
                        <a:t>Layers</a:t>
                      </a:r>
                      <a:endParaRPr sz="1800" dirty="0">
                        <a:latin typeface="+mj-lt"/>
                        <a:cs typeface="Calibri"/>
                      </a:endParaRPr>
                    </a:p>
                  </a:txBody>
                  <a:tcPr marL="0" marR="0" marT="13970" marB="0">
                    <a:lnL w="6350">
                      <a:solidFill>
                        <a:srgbClr val="FFFFFF"/>
                      </a:solidFill>
                      <a:prstDash val="solid"/>
                    </a:lnL>
                    <a:lnR w="6350">
                      <a:solidFill>
                        <a:srgbClr val="FFFFFF"/>
                      </a:solidFill>
                      <a:prstDash val="solid"/>
                    </a:lnR>
                    <a:lnT w="6350">
                      <a:solidFill>
                        <a:srgbClr val="FFFFFF"/>
                      </a:solidFill>
                      <a:prstDash val="solid"/>
                    </a:lnT>
                    <a:lnB w="19050">
                      <a:solidFill>
                        <a:srgbClr val="FFFFFF"/>
                      </a:solidFill>
                      <a:prstDash val="solid"/>
                    </a:lnB>
                    <a:solidFill>
                      <a:srgbClr val="4F81BD"/>
                    </a:solidFill>
                  </a:tcPr>
                </a:tc>
                <a:tc>
                  <a:txBody>
                    <a:bodyPr/>
                    <a:lstStyle/>
                    <a:p>
                      <a:pPr marL="45085">
                        <a:lnSpc>
                          <a:spcPct val="100000"/>
                        </a:lnSpc>
                        <a:spcBef>
                          <a:spcPts val="110"/>
                        </a:spcBef>
                      </a:pPr>
                      <a:r>
                        <a:rPr sz="1800" b="1" spc="-5" dirty="0">
                          <a:solidFill>
                            <a:srgbClr val="FFFFFF"/>
                          </a:solidFill>
                          <a:latin typeface="+mj-lt"/>
                          <a:cs typeface="Calibri"/>
                        </a:rPr>
                        <a:t>Responsibility</a:t>
                      </a:r>
                      <a:endParaRPr sz="1800">
                        <a:latin typeface="+mj-lt"/>
                        <a:cs typeface="Calibri"/>
                      </a:endParaRPr>
                    </a:p>
                  </a:txBody>
                  <a:tcPr marL="0" marR="0" marT="13970" marB="0">
                    <a:lnL w="6350">
                      <a:solidFill>
                        <a:srgbClr val="FFFFFF"/>
                      </a:solidFill>
                      <a:prstDash val="solid"/>
                    </a:lnL>
                    <a:lnR w="6350">
                      <a:solidFill>
                        <a:srgbClr val="FFFFFF"/>
                      </a:solidFill>
                      <a:prstDash val="solid"/>
                    </a:lnR>
                    <a:lnT w="6350">
                      <a:solidFill>
                        <a:srgbClr val="FFFFFF"/>
                      </a:solidFill>
                      <a:prstDash val="solid"/>
                    </a:lnT>
                    <a:lnB w="19050">
                      <a:solidFill>
                        <a:srgbClr val="FFFFFF"/>
                      </a:solidFill>
                      <a:prstDash val="solid"/>
                    </a:lnB>
                    <a:solidFill>
                      <a:srgbClr val="4F81BD"/>
                    </a:solidFill>
                  </a:tcPr>
                </a:tc>
              </a:tr>
              <a:tr h="527282">
                <a:tc>
                  <a:txBody>
                    <a:bodyPr/>
                    <a:lstStyle/>
                    <a:p>
                      <a:pPr marL="45085">
                        <a:lnSpc>
                          <a:spcPct val="100000"/>
                        </a:lnSpc>
                        <a:spcBef>
                          <a:spcPts val="120"/>
                        </a:spcBef>
                      </a:pPr>
                      <a:r>
                        <a:rPr sz="1800" spc="-10" dirty="0">
                          <a:latin typeface="+mj-lt"/>
                          <a:cs typeface="Calibri"/>
                        </a:rPr>
                        <a:t>Transport</a:t>
                      </a:r>
                      <a:endParaRPr sz="1800">
                        <a:latin typeface="+mj-lt"/>
                        <a:cs typeface="Calibri"/>
                      </a:endParaRPr>
                    </a:p>
                  </a:txBody>
                  <a:tcPr marL="0" marR="0" marT="15240" marB="0">
                    <a:lnL w="6350">
                      <a:solidFill>
                        <a:srgbClr val="FFFFFF"/>
                      </a:solidFill>
                      <a:prstDash val="solid"/>
                    </a:lnL>
                    <a:lnR w="6350">
                      <a:solidFill>
                        <a:srgbClr val="FFFFFF"/>
                      </a:solidFill>
                      <a:prstDash val="solid"/>
                    </a:lnR>
                    <a:lnT w="19050">
                      <a:solidFill>
                        <a:srgbClr val="FFFFFF"/>
                      </a:solidFill>
                      <a:prstDash val="solid"/>
                    </a:lnT>
                    <a:lnB w="6350">
                      <a:solidFill>
                        <a:srgbClr val="FFFFFF"/>
                      </a:solidFill>
                      <a:prstDash val="solid"/>
                    </a:lnB>
                    <a:solidFill>
                      <a:srgbClr val="D0D8E8"/>
                    </a:solidFill>
                  </a:tcPr>
                </a:tc>
                <a:tc>
                  <a:txBody>
                    <a:bodyPr/>
                    <a:lstStyle/>
                    <a:p>
                      <a:pPr marL="44450">
                        <a:lnSpc>
                          <a:spcPct val="100000"/>
                        </a:lnSpc>
                        <a:spcBef>
                          <a:spcPts val="120"/>
                        </a:spcBef>
                      </a:pPr>
                      <a:r>
                        <a:rPr sz="1800" spc="-5" dirty="0">
                          <a:latin typeface="+mj-lt"/>
                          <a:cs typeface="Calibri"/>
                        </a:rPr>
                        <a:t>Move messages</a:t>
                      </a:r>
                      <a:r>
                        <a:rPr sz="1800" spc="-15" dirty="0">
                          <a:latin typeface="+mj-lt"/>
                          <a:cs typeface="Calibri"/>
                        </a:rPr>
                        <a:t> </a:t>
                      </a:r>
                      <a:r>
                        <a:rPr sz="1800" spc="-5" dirty="0">
                          <a:latin typeface="+mj-lt"/>
                          <a:cs typeface="Calibri"/>
                        </a:rPr>
                        <a:t>through</a:t>
                      </a:r>
                      <a:r>
                        <a:rPr sz="1800" dirty="0">
                          <a:latin typeface="+mj-lt"/>
                          <a:cs typeface="Calibri"/>
                        </a:rPr>
                        <a:t> the </a:t>
                      </a:r>
                      <a:r>
                        <a:rPr sz="1800" spc="-5" dirty="0">
                          <a:latin typeface="+mj-lt"/>
                          <a:cs typeface="Calibri"/>
                        </a:rPr>
                        <a:t>network,</a:t>
                      </a:r>
                      <a:r>
                        <a:rPr sz="1800" dirty="0">
                          <a:latin typeface="+mj-lt"/>
                          <a:cs typeface="Calibri"/>
                        </a:rPr>
                        <a:t> </a:t>
                      </a:r>
                      <a:r>
                        <a:rPr sz="1800" spc="-5" dirty="0">
                          <a:latin typeface="+mj-lt"/>
                          <a:cs typeface="Calibri"/>
                        </a:rPr>
                        <a:t>using</a:t>
                      </a:r>
                      <a:r>
                        <a:rPr sz="1800" dirty="0">
                          <a:latin typeface="+mj-lt"/>
                          <a:cs typeface="Calibri"/>
                        </a:rPr>
                        <a:t> </a:t>
                      </a:r>
                      <a:r>
                        <a:rPr sz="1800" spc="-25" dirty="0">
                          <a:latin typeface="+mj-lt"/>
                          <a:cs typeface="Calibri"/>
                        </a:rPr>
                        <a:t>HTTP,</a:t>
                      </a:r>
                      <a:r>
                        <a:rPr sz="1800" spc="10" dirty="0">
                          <a:latin typeface="+mj-lt"/>
                          <a:cs typeface="Calibri"/>
                        </a:rPr>
                        <a:t> </a:t>
                      </a:r>
                      <a:r>
                        <a:rPr sz="1800" spc="-30" dirty="0">
                          <a:latin typeface="+mj-lt"/>
                          <a:cs typeface="Calibri"/>
                        </a:rPr>
                        <a:t>SMTP,</a:t>
                      </a:r>
                      <a:r>
                        <a:rPr sz="1800" spc="5" dirty="0">
                          <a:latin typeface="+mj-lt"/>
                          <a:cs typeface="Calibri"/>
                        </a:rPr>
                        <a:t> </a:t>
                      </a:r>
                      <a:r>
                        <a:rPr sz="1800" spc="-35" dirty="0">
                          <a:latin typeface="+mj-lt"/>
                          <a:cs typeface="Calibri"/>
                        </a:rPr>
                        <a:t>FTP,</a:t>
                      </a:r>
                      <a:r>
                        <a:rPr sz="1800" dirty="0">
                          <a:latin typeface="+mj-lt"/>
                          <a:cs typeface="Calibri"/>
                        </a:rPr>
                        <a:t> …</a:t>
                      </a:r>
                      <a:endParaRPr sz="1800">
                        <a:latin typeface="+mj-lt"/>
                        <a:cs typeface="Calibri"/>
                      </a:endParaRPr>
                    </a:p>
                  </a:txBody>
                  <a:tcPr marL="0" marR="0" marT="15240" marB="0">
                    <a:lnL w="6350">
                      <a:solidFill>
                        <a:srgbClr val="FFFFFF"/>
                      </a:solidFill>
                      <a:prstDash val="solid"/>
                    </a:lnL>
                    <a:lnR w="6350">
                      <a:solidFill>
                        <a:srgbClr val="FFFFFF"/>
                      </a:solidFill>
                      <a:prstDash val="solid"/>
                    </a:lnR>
                    <a:lnT w="19050">
                      <a:solidFill>
                        <a:srgbClr val="FFFFFF"/>
                      </a:solidFill>
                      <a:prstDash val="solid"/>
                    </a:lnT>
                    <a:lnB w="6350">
                      <a:solidFill>
                        <a:srgbClr val="FFFFFF"/>
                      </a:solidFill>
                      <a:prstDash val="solid"/>
                    </a:lnB>
                    <a:solidFill>
                      <a:srgbClr val="D0D8E8"/>
                    </a:solidFill>
                  </a:tcPr>
                </a:tc>
              </a:tr>
              <a:tr h="527282">
                <a:tc>
                  <a:txBody>
                    <a:bodyPr/>
                    <a:lstStyle/>
                    <a:p>
                      <a:pPr marL="45085">
                        <a:lnSpc>
                          <a:spcPct val="100000"/>
                        </a:lnSpc>
                        <a:spcBef>
                          <a:spcPts val="120"/>
                        </a:spcBef>
                      </a:pPr>
                      <a:r>
                        <a:rPr sz="1800" dirty="0">
                          <a:latin typeface="+mj-lt"/>
                          <a:cs typeface="Calibri"/>
                        </a:rPr>
                        <a:t>Messaging</a:t>
                      </a:r>
                      <a:endParaRPr sz="1800">
                        <a:latin typeface="+mj-lt"/>
                        <a:cs typeface="Calibri"/>
                      </a:endParaRPr>
                    </a:p>
                  </a:txBody>
                  <a:tcPr marL="0" marR="0" marT="1524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9EDF4"/>
                    </a:solidFill>
                  </a:tcPr>
                </a:tc>
                <a:tc>
                  <a:txBody>
                    <a:bodyPr/>
                    <a:lstStyle/>
                    <a:p>
                      <a:pPr marL="44450">
                        <a:lnSpc>
                          <a:spcPct val="100000"/>
                        </a:lnSpc>
                        <a:spcBef>
                          <a:spcPts val="120"/>
                        </a:spcBef>
                      </a:pPr>
                      <a:r>
                        <a:rPr sz="1800" spc="-5" dirty="0">
                          <a:latin typeface="+mj-lt"/>
                          <a:cs typeface="Calibri"/>
                        </a:rPr>
                        <a:t>Encoding of </a:t>
                      </a:r>
                      <a:r>
                        <a:rPr sz="1800" spc="-10" dirty="0">
                          <a:latin typeface="+mj-lt"/>
                          <a:cs typeface="Calibri"/>
                        </a:rPr>
                        <a:t>data</a:t>
                      </a:r>
                      <a:r>
                        <a:rPr sz="1800" spc="-5" dirty="0">
                          <a:latin typeface="+mj-lt"/>
                          <a:cs typeface="Calibri"/>
                        </a:rPr>
                        <a:t> to</a:t>
                      </a:r>
                      <a:r>
                        <a:rPr sz="1800" spc="-10" dirty="0">
                          <a:latin typeface="+mj-lt"/>
                          <a:cs typeface="Calibri"/>
                        </a:rPr>
                        <a:t> </a:t>
                      </a:r>
                      <a:r>
                        <a:rPr sz="1800" spc="-5" dirty="0">
                          <a:latin typeface="+mj-lt"/>
                          <a:cs typeface="Calibri"/>
                        </a:rPr>
                        <a:t>be exchanged</a:t>
                      </a:r>
                      <a:r>
                        <a:rPr sz="1800" spc="-15" dirty="0">
                          <a:latin typeface="+mj-lt"/>
                          <a:cs typeface="Calibri"/>
                        </a:rPr>
                        <a:t> </a:t>
                      </a:r>
                      <a:r>
                        <a:rPr sz="1800" dirty="0">
                          <a:latin typeface="+mj-lt"/>
                          <a:cs typeface="Calibri"/>
                        </a:rPr>
                        <a:t>(XML)</a:t>
                      </a:r>
                      <a:endParaRPr sz="1800">
                        <a:latin typeface="+mj-lt"/>
                        <a:cs typeface="Calibri"/>
                      </a:endParaRPr>
                    </a:p>
                  </a:txBody>
                  <a:tcPr marL="0" marR="0" marT="1524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9EDF4"/>
                    </a:solidFill>
                  </a:tcPr>
                </a:tc>
              </a:tr>
              <a:tr h="753261">
                <a:tc>
                  <a:txBody>
                    <a:bodyPr/>
                    <a:lstStyle/>
                    <a:p>
                      <a:pPr marL="45085">
                        <a:lnSpc>
                          <a:spcPct val="100000"/>
                        </a:lnSpc>
                        <a:spcBef>
                          <a:spcPts val="120"/>
                        </a:spcBef>
                      </a:pPr>
                      <a:r>
                        <a:rPr sz="1800" spc="-5" dirty="0">
                          <a:latin typeface="+mj-lt"/>
                          <a:cs typeface="Calibri"/>
                        </a:rPr>
                        <a:t>Description</a:t>
                      </a:r>
                      <a:endParaRPr sz="1800">
                        <a:latin typeface="+mj-lt"/>
                        <a:cs typeface="Calibri"/>
                      </a:endParaRPr>
                    </a:p>
                  </a:txBody>
                  <a:tcPr marL="0" marR="0" marT="1524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0D8E8"/>
                    </a:solidFill>
                  </a:tcPr>
                </a:tc>
                <a:tc>
                  <a:txBody>
                    <a:bodyPr/>
                    <a:lstStyle/>
                    <a:p>
                      <a:pPr marL="44450" marR="400685" indent="635">
                        <a:lnSpc>
                          <a:spcPct val="100000"/>
                        </a:lnSpc>
                        <a:spcBef>
                          <a:spcPts val="120"/>
                        </a:spcBef>
                      </a:pPr>
                      <a:r>
                        <a:rPr sz="1800" spc="-5" dirty="0">
                          <a:latin typeface="+mj-lt"/>
                          <a:cs typeface="Calibri"/>
                        </a:rPr>
                        <a:t>WSDL</a:t>
                      </a:r>
                      <a:r>
                        <a:rPr sz="1800" spc="5" dirty="0">
                          <a:latin typeface="+mj-lt"/>
                          <a:cs typeface="Calibri"/>
                        </a:rPr>
                        <a:t> </a:t>
                      </a:r>
                      <a:r>
                        <a:rPr sz="1800" spc="-10" dirty="0">
                          <a:latin typeface="+mj-lt"/>
                          <a:cs typeface="Calibri"/>
                        </a:rPr>
                        <a:t>(Web</a:t>
                      </a:r>
                      <a:r>
                        <a:rPr sz="1800" dirty="0">
                          <a:latin typeface="+mj-lt"/>
                          <a:cs typeface="Calibri"/>
                        </a:rPr>
                        <a:t> </a:t>
                      </a:r>
                      <a:r>
                        <a:rPr sz="1800" spc="-5" dirty="0">
                          <a:latin typeface="+mj-lt"/>
                          <a:cs typeface="Calibri"/>
                        </a:rPr>
                        <a:t>Service</a:t>
                      </a:r>
                      <a:r>
                        <a:rPr sz="1800" dirty="0">
                          <a:latin typeface="+mj-lt"/>
                          <a:cs typeface="Calibri"/>
                        </a:rPr>
                        <a:t> </a:t>
                      </a:r>
                      <a:r>
                        <a:rPr sz="1800" spc="-5" dirty="0">
                          <a:latin typeface="+mj-lt"/>
                          <a:cs typeface="Calibri"/>
                        </a:rPr>
                        <a:t>Desc.</a:t>
                      </a:r>
                      <a:r>
                        <a:rPr sz="1800" dirty="0">
                          <a:latin typeface="+mj-lt"/>
                          <a:cs typeface="Calibri"/>
                        </a:rPr>
                        <a:t> </a:t>
                      </a:r>
                      <a:r>
                        <a:rPr sz="1800" spc="-5" dirty="0">
                          <a:latin typeface="+mj-lt"/>
                          <a:cs typeface="Calibri"/>
                        </a:rPr>
                        <a:t>Lang)</a:t>
                      </a:r>
                      <a:r>
                        <a:rPr sz="1800" spc="5" dirty="0">
                          <a:latin typeface="+mj-lt"/>
                          <a:cs typeface="Calibri"/>
                        </a:rPr>
                        <a:t> </a:t>
                      </a:r>
                      <a:r>
                        <a:rPr sz="1800" spc="-5" dirty="0">
                          <a:latin typeface="+mj-lt"/>
                          <a:cs typeface="Calibri"/>
                        </a:rPr>
                        <a:t>used</a:t>
                      </a:r>
                      <a:r>
                        <a:rPr sz="1800" dirty="0">
                          <a:latin typeface="+mj-lt"/>
                          <a:cs typeface="Calibri"/>
                        </a:rPr>
                        <a:t> </a:t>
                      </a:r>
                      <a:r>
                        <a:rPr sz="1800" spc="-10" dirty="0">
                          <a:latin typeface="+mj-lt"/>
                          <a:cs typeface="Calibri"/>
                        </a:rPr>
                        <a:t>for</a:t>
                      </a:r>
                      <a:r>
                        <a:rPr sz="1800" spc="-5" dirty="0">
                          <a:latin typeface="+mj-lt"/>
                          <a:cs typeface="Calibri"/>
                        </a:rPr>
                        <a:t> describing</a:t>
                      </a:r>
                      <a:r>
                        <a:rPr sz="1800" dirty="0">
                          <a:latin typeface="+mj-lt"/>
                          <a:cs typeface="Calibri"/>
                        </a:rPr>
                        <a:t> </a:t>
                      </a:r>
                      <a:r>
                        <a:rPr sz="1800" spc="-5" dirty="0">
                          <a:latin typeface="+mj-lt"/>
                          <a:cs typeface="Calibri"/>
                        </a:rPr>
                        <a:t>public </a:t>
                      </a:r>
                      <a:r>
                        <a:rPr sz="1800" spc="-190" dirty="0">
                          <a:latin typeface="+mj-lt"/>
                          <a:cs typeface="Calibri"/>
                        </a:rPr>
                        <a:t> </a:t>
                      </a:r>
                      <a:r>
                        <a:rPr sz="1800" spc="-5" dirty="0">
                          <a:latin typeface="+mj-lt"/>
                          <a:cs typeface="Calibri"/>
                        </a:rPr>
                        <a:t>methods available</a:t>
                      </a:r>
                      <a:r>
                        <a:rPr sz="1800" spc="5" dirty="0">
                          <a:latin typeface="+mj-lt"/>
                          <a:cs typeface="Calibri"/>
                        </a:rPr>
                        <a:t> </a:t>
                      </a:r>
                      <a:r>
                        <a:rPr sz="1800" spc="-5" dirty="0">
                          <a:latin typeface="+mj-lt"/>
                          <a:cs typeface="Calibri"/>
                        </a:rPr>
                        <a:t>from</a:t>
                      </a:r>
                      <a:r>
                        <a:rPr sz="1800" spc="-10" dirty="0">
                          <a:latin typeface="+mj-lt"/>
                          <a:cs typeface="Calibri"/>
                        </a:rPr>
                        <a:t> </a:t>
                      </a:r>
                      <a:r>
                        <a:rPr sz="1800" dirty="0">
                          <a:latin typeface="+mj-lt"/>
                          <a:cs typeface="Calibri"/>
                        </a:rPr>
                        <a:t>the</a:t>
                      </a:r>
                      <a:r>
                        <a:rPr sz="1800" spc="5" dirty="0">
                          <a:latin typeface="+mj-lt"/>
                          <a:cs typeface="Calibri"/>
                        </a:rPr>
                        <a:t> </a:t>
                      </a:r>
                      <a:r>
                        <a:rPr sz="1800" spc="-5" dirty="0">
                          <a:latin typeface="+mj-lt"/>
                          <a:cs typeface="Calibri"/>
                        </a:rPr>
                        <a:t>endpoint</a:t>
                      </a:r>
                      <a:endParaRPr sz="1800">
                        <a:latin typeface="+mj-lt"/>
                        <a:cs typeface="Calibri"/>
                      </a:endParaRPr>
                    </a:p>
                  </a:txBody>
                  <a:tcPr marL="0" marR="0" marT="1524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D0D8E8"/>
                    </a:solidFill>
                  </a:tcPr>
                </a:tc>
              </a:tr>
              <a:tr h="753261">
                <a:tc>
                  <a:txBody>
                    <a:bodyPr/>
                    <a:lstStyle/>
                    <a:p>
                      <a:pPr marL="45085">
                        <a:lnSpc>
                          <a:spcPct val="100000"/>
                        </a:lnSpc>
                        <a:spcBef>
                          <a:spcPts val="120"/>
                        </a:spcBef>
                      </a:pPr>
                      <a:r>
                        <a:rPr sz="1800" spc="-5" dirty="0">
                          <a:latin typeface="+mj-lt"/>
                          <a:cs typeface="Calibri"/>
                        </a:rPr>
                        <a:t>Discovery</a:t>
                      </a:r>
                      <a:endParaRPr sz="1800">
                        <a:latin typeface="+mj-lt"/>
                        <a:cs typeface="Calibri"/>
                      </a:endParaRPr>
                    </a:p>
                  </a:txBody>
                  <a:tcPr marL="0" marR="0" marT="1524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9EDF4"/>
                    </a:solidFill>
                  </a:tcPr>
                </a:tc>
                <a:tc>
                  <a:txBody>
                    <a:bodyPr/>
                    <a:lstStyle/>
                    <a:p>
                      <a:pPr marL="44450" marR="166370">
                        <a:lnSpc>
                          <a:spcPct val="100000"/>
                        </a:lnSpc>
                        <a:spcBef>
                          <a:spcPts val="120"/>
                        </a:spcBef>
                      </a:pPr>
                      <a:r>
                        <a:rPr sz="1800" spc="-5" dirty="0">
                          <a:latin typeface="+mj-lt"/>
                          <a:cs typeface="Calibri"/>
                        </a:rPr>
                        <a:t>UDDI</a:t>
                      </a:r>
                      <a:r>
                        <a:rPr sz="1800" dirty="0">
                          <a:latin typeface="+mj-lt"/>
                          <a:cs typeface="Calibri"/>
                        </a:rPr>
                        <a:t> </a:t>
                      </a:r>
                      <a:r>
                        <a:rPr sz="1800" spc="-5" dirty="0">
                          <a:latin typeface="+mj-lt"/>
                          <a:cs typeface="Calibri"/>
                        </a:rPr>
                        <a:t>(Universal</a:t>
                      </a:r>
                      <a:r>
                        <a:rPr sz="1800" dirty="0">
                          <a:latin typeface="+mj-lt"/>
                          <a:cs typeface="Calibri"/>
                        </a:rPr>
                        <a:t> </a:t>
                      </a:r>
                      <a:r>
                        <a:rPr sz="1800" spc="-5" dirty="0">
                          <a:latin typeface="+mj-lt"/>
                          <a:cs typeface="Calibri"/>
                        </a:rPr>
                        <a:t>Description</a:t>
                      </a:r>
                      <a:r>
                        <a:rPr sz="1800" spc="15" dirty="0">
                          <a:latin typeface="+mj-lt"/>
                          <a:cs typeface="Calibri"/>
                        </a:rPr>
                        <a:t> </a:t>
                      </a:r>
                      <a:r>
                        <a:rPr sz="1800" dirty="0">
                          <a:latin typeface="+mj-lt"/>
                          <a:cs typeface="Calibri"/>
                        </a:rPr>
                        <a:t>&amp; </a:t>
                      </a:r>
                      <a:r>
                        <a:rPr sz="1800" spc="-5" dirty="0">
                          <a:latin typeface="+mj-lt"/>
                          <a:cs typeface="Calibri"/>
                        </a:rPr>
                        <a:t>Discovery</a:t>
                      </a:r>
                      <a:r>
                        <a:rPr sz="1800" spc="5" dirty="0">
                          <a:latin typeface="+mj-lt"/>
                          <a:cs typeface="Calibri"/>
                        </a:rPr>
                        <a:t> </a:t>
                      </a:r>
                      <a:r>
                        <a:rPr sz="1800" spc="-10" dirty="0">
                          <a:latin typeface="+mj-lt"/>
                          <a:cs typeface="Calibri"/>
                        </a:rPr>
                        <a:t>Integration)</a:t>
                      </a:r>
                      <a:r>
                        <a:rPr sz="1800" spc="-5" dirty="0">
                          <a:latin typeface="+mj-lt"/>
                          <a:cs typeface="Calibri"/>
                        </a:rPr>
                        <a:t> </a:t>
                      </a:r>
                      <a:r>
                        <a:rPr sz="1800" spc="-10" dirty="0">
                          <a:latin typeface="+mj-lt"/>
                          <a:cs typeface="Calibri"/>
                        </a:rPr>
                        <a:t>facilitates </a:t>
                      </a:r>
                      <a:r>
                        <a:rPr sz="1800" spc="-185" dirty="0">
                          <a:latin typeface="+mj-lt"/>
                          <a:cs typeface="Calibri"/>
                        </a:rPr>
                        <a:t> </a:t>
                      </a:r>
                      <a:r>
                        <a:rPr sz="1800" spc="-5" dirty="0">
                          <a:latin typeface="+mj-lt"/>
                          <a:cs typeface="Calibri"/>
                        </a:rPr>
                        <a:t>location</a:t>
                      </a:r>
                      <a:r>
                        <a:rPr sz="1800" dirty="0">
                          <a:latin typeface="+mj-lt"/>
                          <a:cs typeface="Calibri"/>
                        </a:rPr>
                        <a:t> and </a:t>
                      </a:r>
                      <a:r>
                        <a:rPr sz="1800" spc="-5" dirty="0">
                          <a:latin typeface="+mj-lt"/>
                          <a:cs typeface="Calibri"/>
                        </a:rPr>
                        <a:t>publishing</a:t>
                      </a:r>
                      <a:r>
                        <a:rPr sz="1800" spc="5" dirty="0">
                          <a:latin typeface="+mj-lt"/>
                          <a:cs typeface="Calibri"/>
                        </a:rPr>
                        <a:t> </a:t>
                      </a:r>
                      <a:r>
                        <a:rPr sz="1800" dirty="0">
                          <a:latin typeface="+mj-lt"/>
                          <a:cs typeface="Calibri"/>
                        </a:rPr>
                        <a:t>of</a:t>
                      </a:r>
                      <a:r>
                        <a:rPr sz="1800" spc="-5" dirty="0">
                          <a:latin typeface="+mj-lt"/>
                          <a:cs typeface="Calibri"/>
                        </a:rPr>
                        <a:t> </a:t>
                      </a:r>
                      <a:r>
                        <a:rPr sz="1800" dirty="0">
                          <a:latin typeface="+mj-lt"/>
                          <a:cs typeface="Calibri"/>
                        </a:rPr>
                        <a:t>services</a:t>
                      </a:r>
                      <a:r>
                        <a:rPr sz="1800" spc="-5" dirty="0">
                          <a:latin typeface="+mj-lt"/>
                          <a:cs typeface="Calibri"/>
                        </a:rPr>
                        <a:t> through</a:t>
                      </a:r>
                      <a:r>
                        <a:rPr sz="1800" dirty="0">
                          <a:latin typeface="+mj-lt"/>
                          <a:cs typeface="Calibri"/>
                        </a:rPr>
                        <a:t> a</a:t>
                      </a:r>
                      <a:r>
                        <a:rPr sz="1800" spc="-5" dirty="0">
                          <a:latin typeface="+mj-lt"/>
                          <a:cs typeface="Calibri"/>
                        </a:rPr>
                        <a:t> common</a:t>
                      </a:r>
                      <a:r>
                        <a:rPr sz="1800" dirty="0">
                          <a:latin typeface="+mj-lt"/>
                          <a:cs typeface="Calibri"/>
                        </a:rPr>
                        <a:t> </a:t>
                      </a:r>
                      <a:r>
                        <a:rPr sz="1800" spc="-5" dirty="0">
                          <a:latin typeface="+mj-lt"/>
                          <a:cs typeface="Calibri"/>
                        </a:rPr>
                        <a:t>registry</a:t>
                      </a:r>
                      <a:endParaRPr sz="1800" dirty="0">
                        <a:latin typeface="+mj-lt"/>
                        <a:cs typeface="Calibri"/>
                      </a:endParaRPr>
                    </a:p>
                  </a:txBody>
                  <a:tcPr marL="0" marR="0" marT="1524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rgbClr val="E9EDF4"/>
                    </a:solidFill>
                  </a:tcPr>
                </a:tc>
              </a:tr>
            </a:tbl>
          </a:graphicData>
        </a:graphic>
      </p:graphicFrame>
    </p:spTree>
    <p:extLst>
      <p:ext uri="{BB962C8B-B14F-4D97-AF65-F5344CB8AC3E}">
        <p14:creationId xmlns="" xmlns:p14="http://schemas.microsoft.com/office/powerpoint/2010/main" val="1763059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Connecting to REST-based and SOAP</a:t>
            </a:r>
            <a:br>
              <a:rPr lang="en-US" altLang="en-US" sz="2800" b="1" dirty="0">
                <a:solidFill>
                  <a:srgbClr val="002060"/>
                </a:solidFill>
                <a:effectLst>
                  <a:outerShdw blurRad="38100" dist="38100" dir="2700000" algn="tl">
                    <a:srgbClr val="C0C0C0"/>
                  </a:outerShdw>
                </a:effectLst>
                <a:ea typeface="Arial" charset="0"/>
                <a:cs typeface="Arial" charset="0"/>
              </a:rPr>
            </a:br>
            <a:r>
              <a:rPr lang="en-US" altLang="en-US" sz="2800" b="1" dirty="0">
                <a:solidFill>
                  <a:srgbClr val="002060"/>
                </a:solidFill>
                <a:effectLst>
                  <a:outerShdw blurRad="38100" dist="38100" dir="2700000" algn="tl">
                    <a:srgbClr val="C0C0C0"/>
                  </a:outerShdw>
                </a:effectLst>
                <a:ea typeface="Arial" charset="0"/>
                <a:cs typeface="Arial" charset="0"/>
              </a:rPr>
              <a:t>based Web services</a:t>
            </a:r>
          </a:p>
        </p:txBody>
      </p:sp>
      <p:sp>
        <p:nvSpPr>
          <p:cNvPr id="3" name="Content Placeholder 2"/>
          <p:cNvSpPr>
            <a:spLocks noGrp="1"/>
          </p:cNvSpPr>
          <p:nvPr>
            <p:ph idx="1"/>
          </p:nvPr>
        </p:nvSpPr>
        <p:spPr/>
        <p:txBody>
          <a:bodyPr>
            <a:normAutofit/>
          </a:bodyPr>
          <a:lstStyle/>
          <a:p>
            <a:pPr marL="79762" indent="0" defTabSz="336902">
              <a:spcBef>
                <a:spcPts val="244"/>
              </a:spcBef>
              <a:buNone/>
              <a:defRPr/>
            </a:pPr>
            <a:r>
              <a:rPr lang="en-US" b="1" dirty="0"/>
              <a:t>The Client Side - Consuming </a:t>
            </a:r>
            <a:r>
              <a:rPr lang="en-US" b="1" dirty="0" err="1"/>
              <a:t>WebServices</a:t>
            </a:r>
            <a:endParaRPr lang="en-US" b="1" dirty="0"/>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r>
              <a:rPr lang="en-US" dirty="0"/>
              <a:t>There are two widely used forms of invoking and consuming </a:t>
            </a:r>
            <a:r>
              <a:rPr lang="en-US" dirty="0" err="1"/>
              <a:t>WebServices</a:t>
            </a:r>
            <a:r>
              <a:rPr lang="en-US" dirty="0"/>
              <a:t>:</a:t>
            </a:r>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r>
              <a:rPr lang="en-US" b="1" dirty="0"/>
              <a:t>Representational State Transfer (REST</a:t>
            </a:r>
            <a:r>
              <a:rPr lang="en-US" b="1" dirty="0" smtClean="0"/>
              <a:t>)</a:t>
            </a:r>
          </a:p>
          <a:p>
            <a:pPr marL="322617" indent="-242855" defTabSz="336902">
              <a:spcBef>
                <a:spcPts val="244"/>
              </a:spcBef>
              <a:buFont typeface="Wingdings" charset="2"/>
              <a:buChar char=""/>
              <a:defRPr/>
            </a:pPr>
            <a:r>
              <a:rPr lang="en-US" b="1" dirty="0"/>
              <a:t>Remote Procedure Call (RPC).</a:t>
            </a: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76</a:t>
            </a:fld>
            <a:endParaRPr lang="en-US"/>
          </a:p>
        </p:txBody>
      </p:sp>
    </p:spTree>
    <p:extLst>
      <p:ext uri="{BB962C8B-B14F-4D97-AF65-F5344CB8AC3E}">
        <p14:creationId xmlns="" xmlns:p14="http://schemas.microsoft.com/office/powerpoint/2010/main" val="8852072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Connecting to REST-based and SOAP</a:t>
            </a:r>
            <a:br>
              <a:rPr lang="en-US" altLang="en-US" sz="2800" b="1" dirty="0">
                <a:solidFill>
                  <a:srgbClr val="002060"/>
                </a:solidFill>
                <a:effectLst>
                  <a:outerShdw blurRad="38100" dist="38100" dir="2700000" algn="tl">
                    <a:srgbClr val="C0C0C0"/>
                  </a:outerShdw>
                </a:effectLst>
                <a:ea typeface="Arial" charset="0"/>
                <a:cs typeface="Arial" charset="0"/>
              </a:rPr>
            </a:br>
            <a:r>
              <a:rPr lang="en-US" altLang="en-US" sz="2800" b="1" dirty="0">
                <a:solidFill>
                  <a:srgbClr val="002060"/>
                </a:solidFill>
                <a:effectLst>
                  <a:outerShdw blurRad="38100" dist="38100" dir="2700000" algn="tl">
                    <a:srgbClr val="C0C0C0"/>
                  </a:outerShdw>
                </a:effectLst>
                <a:ea typeface="Arial" charset="0"/>
                <a:cs typeface="Arial" charset="0"/>
              </a:rPr>
              <a:t>based Web services</a:t>
            </a:r>
          </a:p>
        </p:txBody>
      </p:sp>
      <p:sp>
        <p:nvSpPr>
          <p:cNvPr id="3" name="Content Placeholder 2"/>
          <p:cNvSpPr>
            <a:spLocks noGrp="1"/>
          </p:cNvSpPr>
          <p:nvPr>
            <p:ph idx="1"/>
          </p:nvPr>
        </p:nvSpPr>
        <p:spPr/>
        <p:txBody>
          <a:bodyPr>
            <a:normAutofit/>
          </a:bodyPr>
          <a:lstStyle/>
          <a:p>
            <a:pPr marL="79762" indent="0" defTabSz="336902">
              <a:spcBef>
                <a:spcPts val="244"/>
              </a:spcBef>
              <a:buNone/>
              <a:defRPr/>
            </a:pPr>
            <a:r>
              <a:rPr lang="en-US" b="1" dirty="0" smtClean="0"/>
              <a:t>Representational </a:t>
            </a:r>
            <a:r>
              <a:rPr lang="en-US" b="1" dirty="0"/>
              <a:t>State Transfer (REST</a:t>
            </a:r>
            <a:r>
              <a:rPr lang="en-US" b="1" dirty="0" smtClean="0"/>
              <a:t>)</a:t>
            </a:r>
          </a:p>
          <a:p>
            <a:pPr marL="322617" indent="-242855" defTabSz="336902">
              <a:spcBef>
                <a:spcPts val="244"/>
              </a:spcBef>
              <a:buFont typeface="Wingdings" charset="2"/>
              <a:buChar char=""/>
              <a:defRPr/>
            </a:pPr>
            <a:r>
              <a:rPr lang="en-US" dirty="0"/>
              <a:t>Closely tie to the </a:t>
            </a:r>
            <a:r>
              <a:rPr lang="en-US" dirty="0">
                <a:solidFill>
                  <a:srgbClr val="C00000"/>
                </a:solidFill>
              </a:rPr>
              <a:t>HTTP protocol </a:t>
            </a:r>
            <a:r>
              <a:rPr lang="en-US" dirty="0"/>
              <a:t>by associating its operation to the  common methods: </a:t>
            </a:r>
            <a:r>
              <a:rPr lang="en-US" dirty="0">
                <a:solidFill>
                  <a:srgbClr val="C00000"/>
                </a:solidFill>
              </a:rPr>
              <a:t>GET, POST, PUT, DELETE for HTTP/HTTPS</a:t>
            </a:r>
            <a:r>
              <a:rPr lang="en-US" dirty="0"/>
              <a:t>.</a:t>
            </a:r>
          </a:p>
          <a:p>
            <a:pPr marL="322617" indent="-242855" defTabSz="336902">
              <a:spcBef>
                <a:spcPts val="244"/>
              </a:spcBef>
              <a:buFont typeface="Wingdings" charset="2"/>
              <a:buChar char=""/>
              <a:defRPr/>
            </a:pPr>
            <a:r>
              <a:rPr lang="en-US" dirty="0"/>
              <a:t>This model has a simple invocation mode and little overhead. Service  calls rely on a URL which may also carry arguments. </a:t>
            </a:r>
            <a:endParaRPr lang="en-US" dirty="0" smtClean="0"/>
          </a:p>
          <a:p>
            <a:pPr marL="322617" indent="-242855" defTabSz="336902">
              <a:spcBef>
                <a:spcPts val="244"/>
              </a:spcBef>
              <a:buFont typeface="Wingdings" charset="2"/>
              <a:buChar char=""/>
              <a:defRPr/>
            </a:pPr>
            <a:r>
              <a:rPr lang="en-US" dirty="0" smtClean="0"/>
              <a:t>Sender </a:t>
            </a:r>
            <a:r>
              <a:rPr lang="en-US" dirty="0"/>
              <a:t>&amp; receiver  must have an understanding of how they pass data items from one  another. </a:t>
            </a:r>
            <a:endParaRPr lang="en-US" dirty="0" smtClean="0"/>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r>
              <a:rPr lang="en-US" dirty="0" smtClean="0"/>
              <a:t>As </a:t>
            </a:r>
            <a:r>
              <a:rPr lang="en-US" dirty="0"/>
              <a:t>an example: Google Maps API uses the REST model.</a:t>
            </a: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77</a:t>
            </a:fld>
            <a:endParaRPr lang="en-US"/>
          </a:p>
        </p:txBody>
      </p:sp>
    </p:spTree>
    <p:extLst>
      <p:ext uri="{BB962C8B-B14F-4D97-AF65-F5344CB8AC3E}">
        <p14:creationId xmlns="" xmlns:p14="http://schemas.microsoft.com/office/powerpoint/2010/main" val="25260406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Connecting to REST-based and SOAP</a:t>
            </a:r>
            <a:br>
              <a:rPr lang="en-US" altLang="en-US" sz="2800" b="1" dirty="0">
                <a:solidFill>
                  <a:srgbClr val="002060"/>
                </a:solidFill>
                <a:effectLst>
                  <a:outerShdw blurRad="38100" dist="38100" dir="2700000" algn="tl">
                    <a:srgbClr val="C0C0C0"/>
                  </a:outerShdw>
                </a:effectLst>
                <a:ea typeface="Arial" charset="0"/>
                <a:cs typeface="Arial" charset="0"/>
              </a:rPr>
            </a:br>
            <a:r>
              <a:rPr lang="en-US" altLang="en-US" sz="2800" b="1" dirty="0">
                <a:solidFill>
                  <a:srgbClr val="002060"/>
                </a:solidFill>
                <a:effectLst>
                  <a:outerShdw blurRad="38100" dist="38100" dir="2700000" algn="tl">
                    <a:srgbClr val="C0C0C0"/>
                  </a:outerShdw>
                </a:effectLst>
                <a:ea typeface="Arial" charset="0"/>
                <a:cs typeface="Arial" charset="0"/>
              </a:rPr>
              <a:t>based Web services</a:t>
            </a:r>
          </a:p>
        </p:txBody>
      </p:sp>
      <p:sp>
        <p:nvSpPr>
          <p:cNvPr id="3" name="Content Placeholder 2"/>
          <p:cNvSpPr>
            <a:spLocks noGrp="1"/>
          </p:cNvSpPr>
          <p:nvPr>
            <p:ph idx="1"/>
          </p:nvPr>
        </p:nvSpPr>
        <p:spPr/>
        <p:txBody>
          <a:bodyPr>
            <a:normAutofit/>
          </a:bodyPr>
          <a:lstStyle/>
          <a:p>
            <a:pPr marL="79762" indent="0" defTabSz="336902">
              <a:spcBef>
                <a:spcPts val="244"/>
              </a:spcBef>
              <a:buNone/>
              <a:defRPr/>
            </a:pPr>
            <a:r>
              <a:rPr lang="en-US" b="1" dirty="0"/>
              <a:t>Remote Procedure Call (RPC).</a:t>
            </a:r>
            <a:endParaRPr lang="en-US" b="1" dirty="0" smtClean="0"/>
          </a:p>
          <a:p>
            <a:pPr marL="322617" indent="-242855" defTabSz="336902">
              <a:spcBef>
                <a:spcPts val="244"/>
              </a:spcBef>
              <a:buFont typeface="Wingdings" charset="2"/>
              <a:buChar char=""/>
              <a:defRPr/>
            </a:pPr>
            <a:r>
              <a:rPr lang="en-US" dirty="0"/>
              <a:t>Remote services are seen as coherent collections of discoverable  functions (or method calls) stored and exposed by </a:t>
            </a:r>
            <a:r>
              <a:rPr lang="en-US" dirty="0" err="1"/>
              <a:t>EndPoint</a:t>
            </a:r>
            <a:r>
              <a:rPr lang="en-US" dirty="0"/>
              <a:t> providers.  </a:t>
            </a:r>
            <a:endParaRPr lang="en-US" dirty="0" smtClean="0"/>
          </a:p>
          <a:p>
            <a:pPr marL="322617" indent="-242855" algn="l" defTabSz="336902">
              <a:spcBef>
                <a:spcPts val="244"/>
              </a:spcBef>
              <a:buFont typeface="Wingdings" charset="2"/>
              <a:buChar char=""/>
              <a:defRPr/>
            </a:pPr>
            <a:r>
              <a:rPr lang="en-US" dirty="0"/>
              <a:t>I</a:t>
            </a:r>
            <a:r>
              <a:rPr lang="en-US" dirty="0" smtClean="0"/>
              <a:t>mplementations </a:t>
            </a:r>
            <a:r>
              <a:rPr lang="en-US" dirty="0"/>
              <a:t>of this category </a:t>
            </a:r>
            <a:r>
              <a:rPr lang="en-US" dirty="0" smtClean="0"/>
              <a:t>are: </a:t>
            </a:r>
            <a:br>
              <a:rPr lang="en-US" dirty="0" smtClean="0"/>
            </a:br>
            <a:r>
              <a:rPr lang="en-US" dirty="0" smtClean="0"/>
              <a:t>Simple </a:t>
            </a:r>
            <a:r>
              <a:rPr lang="en-US" dirty="0"/>
              <a:t>Object Access  Protocol </a:t>
            </a:r>
            <a:r>
              <a:rPr lang="en-US" dirty="0">
                <a:solidFill>
                  <a:srgbClr val="C00000"/>
                </a:solidFill>
              </a:rPr>
              <a:t>(SOAP), </a:t>
            </a:r>
            <a:r>
              <a:rPr lang="en-US" dirty="0" smtClean="0">
                <a:solidFill>
                  <a:srgbClr val="C00000"/>
                </a:solidFill>
              </a:rPr>
              <a:t/>
            </a:r>
            <a:br>
              <a:rPr lang="en-US" dirty="0" smtClean="0">
                <a:solidFill>
                  <a:srgbClr val="C00000"/>
                </a:solidFill>
              </a:rPr>
            </a:br>
            <a:r>
              <a:rPr lang="en-US" dirty="0" smtClean="0"/>
              <a:t>Common </a:t>
            </a:r>
            <a:r>
              <a:rPr lang="en-US" dirty="0"/>
              <a:t>Object Request Broker Architecture  </a:t>
            </a:r>
            <a:r>
              <a:rPr lang="en-US" dirty="0">
                <a:solidFill>
                  <a:srgbClr val="C00000"/>
                </a:solidFill>
              </a:rPr>
              <a:t>(CORBA), </a:t>
            </a:r>
            <a:r>
              <a:rPr lang="en-US" dirty="0" smtClean="0">
                <a:solidFill>
                  <a:srgbClr val="C00000"/>
                </a:solidFill>
              </a:rPr>
              <a:t/>
            </a:r>
            <a:br>
              <a:rPr lang="en-US" dirty="0" smtClean="0">
                <a:solidFill>
                  <a:srgbClr val="C00000"/>
                </a:solidFill>
              </a:rPr>
            </a:br>
            <a:r>
              <a:rPr lang="en-US" dirty="0" smtClean="0"/>
              <a:t>Microsoft's </a:t>
            </a:r>
            <a:r>
              <a:rPr lang="en-US" dirty="0"/>
              <a:t>Distributed Component Object Model </a:t>
            </a:r>
            <a:r>
              <a:rPr lang="en-US" dirty="0">
                <a:solidFill>
                  <a:srgbClr val="C00000"/>
                </a:solidFill>
              </a:rPr>
              <a:t>(DCOM)  </a:t>
            </a:r>
            <a:r>
              <a:rPr lang="en-US" dirty="0"/>
              <a:t>and </a:t>
            </a:r>
            <a:r>
              <a:rPr lang="en-US" dirty="0" smtClean="0"/>
              <a:t/>
            </a:r>
            <a:br>
              <a:rPr lang="en-US" dirty="0" smtClean="0"/>
            </a:br>
            <a:r>
              <a:rPr lang="en-US" dirty="0" smtClean="0"/>
              <a:t>Sun </a:t>
            </a:r>
            <a:r>
              <a:rPr lang="en-US" dirty="0"/>
              <a:t>Microsystems's Java/Remote Method Invocation </a:t>
            </a:r>
            <a:r>
              <a:rPr lang="en-US" dirty="0">
                <a:solidFill>
                  <a:srgbClr val="C00000"/>
                </a:solidFill>
              </a:rPr>
              <a:t>(RMI).</a:t>
            </a: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78</a:t>
            </a:fld>
            <a:endParaRPr lang="en-US"/>
          </a:p>
        </p:txBody>
      </p:sp>
    </p:spTree>
    <p:extLst>
      <p:ext uri="{BB962C8B-B14F-4D97-AF65-F5344CB8AC3E}">
        <p14:creationId xmlns="" xmlns:p14="http://schemas.microsoft.com/office/powerpoint/2010/main" val="2326129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Connecting to REST-based and SOAP</a:t>
            </a:r>
            <a:br>
              <a:rPr lang="en-US" altLang="en-US" sz="2800" b="1" dirty="0">
                <a:solidFill>
                  <a:srgbClr val="002060"/>
                </a:solidFill>
                <a:effectLst>
                  <a:outerShdw blurRad="38100" dist="38100" dir="2700000" algn="tl">
                    <a:srgbClr val="C0C0C0"/>
                  </a:outerShdw>
                </a:effectLst>
                <a:ea typeface="Arial" charset="0"/>
                <a:cs typeface="Arial" charset="0"/>
              </a:rPr>
            </a:br>
            <a:r>
              <a:rPr lang="en-US" altLang="en-US" sz="2800" b="1" dirty="0">
                <a:solidFill>
                  <a:srgbClr val="002060"/>
                </a:solidFill>
                <a:effectLst>
                  <a:outerShdw blurRad="38100" dist="38100" dir="2700000" algn="tl">
                    <a:srgbClr val="C0C0C0"/>
                  </a:outerShdw>
                </a:effectLst>
                <a:ea typeface="Arial" charset="0"/>
                <a:cs typeface="Arial" charset="0"/>
              </a:rPr>
              <a:t>based Web services</a:t>
            </a:r>
          </a:p>
        </p:txBody>
      </p:sp>
      <p:sp>
        <p:nvSpPr>
          <p:cNvPr id="3" name="Content Placeholder 2"/>
          <p:cNvSpPr>
            <a:spLocks noGrp="1"/>
          </p:cNvSpPr>
          <p:nvPr>
            <p:ph idx="1"/>
          </p:nvPr>
        </p:nvSpPr>
        <p:spPr/>
        <p:txBody>
          <a:bodyPr>
            <a:normAutofit/>
          </a:bodyPr>
          <a:lstStyle/>
          <a:p>
            <a:pPr marL="79762" indent="0" defTabSz="336902">
              <a:spcBef>
                <a:spcPts val="244"/>
              </a:spcBef>
              <a:buNone/>
              <a:defRPr/>
            </a:pPr>
            <a:r>
              <a:rPr lang="en-US" b="1" dirty="0"/>
              <a:t>Example: Using REST.</a:t>
            </a:r>
          </a:p>
          <a:p>
            <a:pPr marL="322617" indent="-242855" defTabSz="336902">
              <a:spcBef>
                <a:spcPts val="244"/>
              </a:spcBef>
              <a:buFont typeface="Wingdings" charset="2"/>
              <a:buChar char=""/>
              <a:defRPr/>
            </a:pPr>
            <a:r>
              <a:rPr lang="en-US" dirty="0" smtClean="0"/>
              <a:t>The </a:t>
            </a:r>
            <a:r>
              <a:rPr lang="en-US" dirty="0"/>
              <a:t>following URL is used to  make a call to the Google  Search service asking to  provide links to the subject  “Cleveland State University</a:t>
            </a:r>
            <a:r>
              <a:rPr lang="en-US" dirty="0" smtClean="0"/>
              <a:t>” </a:t>
            </a: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79</a:t>
            </a:fld>
            <a:endParaRPr lang="en-US"/>
          </a:p>
        </p:txBody>
      </p:sp>
      <p:grpSp>
        <p:nvGrpSpPr>
          <p:cNvPr id="5" name="object 9"/>
          <p:cNvGrpSpPr/>
          <p:nvPr/>
        </p:nvGrpSpPr>
        <p:grpSpPr>
          <a:xfrm>
            <a:off x="5061692" y="2957195"/>
            <a:ext cx="3744416" cy="2889885"/>
            <a:chOff x="3347465" y="1840992"/>
            <a:chExt cx="2593975" cy="1690370"/>
          </a:xfrm>
        </p:grpSpPr>
        <p:pic>
          <p:nvPicPr>
            <p:cNvPr id="6" name="object 10"/>
            <p:cNvPicPr/>
            <p:nvPr/>
          </p:nvPicPr>
          <p:blipFill>
            <a:blip r:embed="rId3" cstate="print"/>
            <a:stretch>
              <a:fillRect/>
            </a:stretch>
          </p:blipFill>
          <p:spPr>
            <a:xfrm>
              <a:off x="3352037" y="1845564"/>
              <a:ext cx="2584704" cy="1680972"/>
            </a:xfrm>
            <a:prstGeom prst="rect">
              <a:avLst/>
            </a:prstGeom>
          </p:spPr>
        </p:pic>
        <p:sp>
          <p:nvSpPr>
            <p:cNvPr id="7" name="object 11"/>
            <p:cNvSpPr/>
            <p:nvPr/>
          </p:nvSpPr>
          <p:spPr>
            <a:xfrm>
              <a:off x="3347465" y="1840992"/>
              <a:ext cx="2593975" cy="1690370"/>
            </a:xfrm>
            <a:custGeom>
              <a:avLst/>
              <a:gdLst/>
              <a:ahLst/>
              <a:cxnLst/>
              <a:rect l="l" t="t" r="r" b="b"/>
              <a:pathLst>
                <a:path w="2593975" h="1690370">
                  <a:moveTo>
                    <a:pt x="2593848" y="0"/>
                  </a:moveTo>
                  <a:lnTo>
                    <a:pt x="0" y="0"/>
                  </a:lnTo>
                  <a:lnTo>
                    <a:pt x="0" y="1690116"/>
                  </a:lnTo>
                  <a:lnTo>
                    <a:pt x="2593848" y="1690116"/>
                  </a:lnTo>
                  <a:lnTo>
                    <a:pt x="2593848" y="1687829"/>
                  </a:lnTo>
                  <a:lnTo>
                    <a:pt x="4572" y="1687829"/>
                  </a:lnTo>
                  <a:lnTo>
                    <a:pt x="2286" y="1685543"/>
                  </a:lnTo>
                  <a:lnTo>
                    <a:pt x="4572" y="1685543"/>
                  </a:lnTo>
                  <a:lnTo>
                    <a:pt x="4572" y="4572"/>
                  </a:lnTo>
                  <a:lnTo>
                    <a:pt x="2286" y="4572"/>
                  </a:lnTo>
                  <a:lnTo>
                    <a:pt x="4572" y="2285"/>
                  </a:lnTo>
                  <a:lnTo>
                    <a:pt x="2593848" y="2285"/>
                  </a:lnTo>
                  <a:lnTo>
                    <a:pt x="2593848" y="0"/>
                  </a:lnTo>
                  <a:close/>
                </a:path>
                <a:path w="2593975" h="1690370">
                  <a:moveTo>
                    <a:pt x="4572" y="1685543"/>
                  </a:moveTo>
                  <a:lnTo>
                    <a:pt x="2286" y="1685543"/>
                  </a:lnTo>
                  <a:lnTo>
                    <a:pt x="4572" y="1687829"/>
                  </a:lnTo>
                  <a:lnTo>
                    <a:pt x="4572" y="1685543"/>
                  </a:lnTo>
                  <a:close/>
                </a:path>
                <a:path w="2593975" h="1690370">
                  <a:moveTo>
                    <a:pt x="2589276" y="1685543"/>
                  </a:moveTo>
                  <a:lnTo>
                    <a:pt x="4572" y="1685543"/>
                  </a:lnTo>
                  <a:lnTo>
                    <a:pt x="4572" y="1687829"/>
                  </a:lnTo>
                  <a:lnTo>
                    <a:pt x="2589276" y="1687829"/>
                  </a:lnTo>
                  <a:lnTo>
                    <a:pt x="2589276" y="1685543"/>
                  </a:lnTo>
                  <a:close/>
                </a:path>
                <a:path w="2593975" h="1690370">
                  <a:moveTo>
                    <a:pt x="2589276" y="2285"/>
                  </a:moveTo>
                  <a:lnTo>
                    <a:pt x="2589276" y="1687829"/>
                  </a:lnTo>
                  <a:lnTo>
                    <a:pt x="2591562" y="1685543"/>
                  </a:lnTo>
                  <a:lnTo>
                    <a:pt x="2593848" y="1685543"/>
                  </a:lnTo>
                  <a:lnTo>
                    <a:pt x="2593848" y="4572"/>
                  </a:lnTo>
                  <a:lnTo>
                    <a:pt x="2591562" y="4572"/>
                  </a:lnTo>
                  <a:lnTo>
                    <a:pt x="2589276" y="2285"/>
                  </a:lnTo>
                  <a:close/>
                </a:path>
                <a:path w="2593975" h="1690370">
                  <a:moveTo>
                    <a:pt x="2593848" y="1685543"/>
                  </a:moveTo>
                  <a:lnTo>
                    <a:pt x="2591562" y="1685543"/>
                  </a:lnTo>
                  <a:lnTo>
                    <a:pt x="2589276" y="1687829"/>
                  </a:lnTo>
                  <a:lnTo>
                    <a:pt x="2593848" y="1687829"/>
                  </a:lnTo>
                  <a:lnTo>
                    <a:pt x="2593848" y="1685543"/>
                  </a:lnTo>
                  <a:close/>
                </a:path>
                <a:path w="2593975" h="1690370">
                  <a:moveTo>
                    <a:pt x="4572" y="2285"/>
                  </a:moveTo>
                  <a:lnTo>
                    <a:pt x="2286" y="4572"/>
                  </a:lnTo>
                  <a:lnTo>
                    <a:pt x="4572" y="4572"/>
                  </a:lnTo>
                  <a:lnTo>
                    <a:pt x="4572" y="2285"/>
                  </a:lnTo>
                  <a:close/>
                </a:path>
                <a:path w="2593975" h="1690370">
                  <a:moveTo>
                    <a:pt x="2589276" y="2285"/>
                  </a:moveTo>
                  <a:lnTo>
                    <a:pt x="4572" y="2285"/>
                  </a:lnTo>
                  <a:lnTo>
                    <a:pt x="4572" y="4572"/>
                  </a:lnTo>
                  <a:lnTo>
                    <a:pt x="2589276" y="4572"/>
                  </a:lnTo>
                  <a:lnTo>
                    <a:pt x="2589276" y="2285"/>
                  </a:lnTo>
                  <a:close/>
                </a:path>
                <a:path w="2593975" h="1690370">
                  <a:moveTo>
                    <a:pt x="2593848" y="2285"/>
                  </a:moveTo>
                  <a:lnTo>
                    <a:pt x="2589276" y="2285"/>
                  </a:lnTo>
                  <a:lnTo>
                    <a:pt x="2591562" y="4572"/>
                  </a:lnTo>
                  <a:lnTo>
                    <a:pt x="2593848" y="4572"/>
                  </a:lnTo>
                  <a:lnTo>
                    <a:pt x="2593848" y="2285"/>
                  </a:lnTo>
                  <a:close/>
                </a:path>
              </a:pathLst>
            </a:custGeom>
            <a:solidFill>
              <a:srgbClr val="7F7F7F"/>
            </a:solidFill>
          </p:spPr>
          <p:txBody>
            <a:bodyPr wrap="square" lIns="0" tIns="0" rIns="0" bIns="0" rtlCol="0"/>
            <a:lstStyle/>
            <a:p>
              <a:endParaRPr/>
            </a:p>
          </p:txBody>
        </p:sp>
      </p:grpSp>
      <p:sp>
        <p:nvSpPr>
          <p:cNvPr id="12" name="object 16"/>
          <p:cNvSpPr txBox="1"/>
          <p:nvPr/>
        </p:nvSpPr>
        <p:spPr>
          <a:xfrm>
            <a:off x="201780" y="5900257"/>
            <a:ext cx="7505959" cy="751488"/>
          </a:xfrm>
          <a:prstGeom prst="rect">
            <a:avLst/>
          </a:prstGeom>
        </p:spPr>
        <p:txBody>
          <a:bodyPr vert="horz" wrap="square" lIns="0" tIns="12700" rIns="0" bIns="0" rtlCol="0">
            <a:spAutoFit/>
          </a:bodyPr>
          <a:lstStyle/>
          <a:p>
            <a:pPr marL="3175">
              <a:lnSpc>
                <a:spcPct val="100000"/>
              </a:lnSpc>
              <a:spcBef>
                <a:spcPts val="100"/>
              </a:spcBef>
            </a:pPr>
            <a:r>
              <a:rPr sz="1600" b="1" u="sng" spc="-10" dirty="0">
                <a:solidFill>
                  <a:srgbClr val="0000FF"/>
                </a:solidFill>
                <a:uFill>
                  <a:solidFill>
                    <a:srgbClr val="0000FF"/>
                  </a:solidFill>
                </a:uFill>
                <a:latin typeface="+mj-lt"/>
                <a:cs typeface="Calibri"/>
              </a:rPr>
              <a:t>ht</a:t>
            </a:r>
            <a:r>
              <a:rPr sz="1600" b="1" u="sng" spc="-10" dirty="0">
                <a:solidFill>
                  <a:srgbClr val="0000FF"/>
                </a:solidFill>
                <a:uFill>
                  <a:solidFill>
                    <a:srgbClr val="0000FF"/>
                  </a:solidFill>
                </a:uFill>
                <a:latin typeface="+mj-lt"/>
                <a:cs typeface="Calibri"/>
                <a:hlinkClick r:id="rId4"/>
              </a:rPr>
              <a:t>tps://w</a:t>
            </a:r>
            <a:r>
              <a:rPr sz="1600" b="1" u="sng" spc="-10" dirty="0">
                <a:solidFill>
                  <a:srgbClr val="0000FF"/>
                </a:solidFill>
                <a:uFill>
                  <a:solidFill>
                    <a:srgbClr val="0000FF"/>
                  </a:solidFill>
                </a:uFill>
                <a:latin typeface="+mj-lt"/>
                <a:cs typeface="Calibri"/>
              </a:rPr>
              <a:t>ww.g</a:t>
            </a:r>
            <a:r>
              <a:rPr sz="1600" b="1" u="sng" spc="-10" dirty="0">
                <a:solidFill>
                  <a:srgbClr val="0000FF"/>
                </a:solidFill>
                <a:uFill>
                  <a:solidFill>
                    <a:srgbClr val="0000FF"/>
                  </a:solidFill>
                </a:uFill>
                <a:latin typeface="+mj-lt"/>
                <a:cs typeface="Calibri"/>
                <a:hlinkClick r:id="rId4"/>
              </a:rPr>
              <a:t>oogle.com/</a:t>
            </a:r>
            <a:r>
              <a:rPr sz="1600" b="1" u="sng" spc="-10" dirty="0">
                <a:solidFill>
                  <a:srgbClr val="0000FF"/>
                </a:solidFill>
                <a:uFill>
                  <a:solidFill>
                    <a:srgbClr val="0000FF"/>
                  </a:solidFill>
                </a:uFill>
                <a:latin typeface="+mj-lt"/>
                <a:cs typeface="Calibri"/>
              </a:rPr>
              <a:t>s</a:t>
            </a:r>
            <a:r>
              <a:rPr sz="1600" b="1" u="sng" spc="-10" dirty="0">
                <a:solidFill>
                  <a:srgbClr val="0000FF"/>
                </a:solidFill>
                <a:uFill>
                  <a:solidFill>
                    <a:srgbClr val="0000FF"/>
                  </a:solidFill>
                </a:uFill>
                <a:latin typeface="+mj-lt"/>
                <a:cs typeface="Calibri"/>
                <a:hlinkClick r:id="rId4"/>
              </a:rPr>
              <a:t>ear</a:t>
            </a:r>
            <a:r>
              <a:rPr sz="1600" b="1" u="sng" spc="-10" dirty="0">
                <a:solidFill>
                  <a:srgbClr val="0000FF"/>
                </a:solidFill>
                <a:uFill>
                  <a:solidFill>
                    <a:srgbClr val="0000FF"/>
                  </a:solidFill>
                </a:uFill>
                <a:latin typeface="+mj-lt"/>
                <a:cs typeface="Calibri"/>
              </a:rPr>
              <a:t>c</a:t>
            </a:r>
            <a:r>
              <a:rPr sz="1600" b="1" u="sng" spc="-10" dirty="0">
                <a:solidFill>
                  <a:srgbClr val="0000FF"/>
                </a:solidFill>
                <a:uFill>
                  <a:solidFill>
                    <a:srgbClr val="0000FF"/>
                  </a:solidFill>
                </a:uFill>
                <a:latin typeface="+mj-lt"/>
                <a:cs typeface="Calibri"/>
                <a:hlinkClick r:id="rId4"/>
              </a:rPr>
              <a:t>h?q=cleveland+state+university</a:t>
            </a:r>
            <a:endParaRPr sz="1600" dirty="0">
              <a:latin typeface="+mj-lt"/>
              <a:cs typeface="Calibri"/>
            </a:endParaRPr>
          </a:p>
          <a:p>
            <a:pPr>
              <a:lnSpc>
                <a:spcPct val="100000"/>
              </a:lnSpc>
              <a:spcBef>
                <a:spcPts val="5"/>
              </a:spcBef>
            </a:pPr>
            <a:endParaRPr sz="1600" dirty="0">
              <a:latin typeface="+mj-lt"/>
              <a:cs typeface="Calibri"/>
            </a:endParaRPr>
          </a:p>
          <a:p>
            <a:pPr>
              <a:lnSpc>
                <a:spcPct val="100000"/>
              </a:lnSpc>
            </a:pPr>
            <a:r>
              <a:rPr sz="1600" b="1" spc="-5" dirty="0">
                <a:latin typeface="+mj-lt"/>
                <a:cs typeface="Calibri"/>
              </a:rPr>
              <a:t>Figure</a:t>
            </a:r>
            <a:r>
              <a:rPr sz="1600" b="1" spc="-15" dirty="0">
                <a:latin typeface="+mj-lt"/>
                <a:cs typeface="Calibri"/>
              </a:rPr>
              <a:t> </a:t>
            </a:r>
            <a:r>
              <a:rPr sz="1600" b="1" dirty="0">
                <a:latin typeface="+mj-lt"/>
                <a:cs typeface="Calibri"/>
              </a:rPr>
              <a:t>1</a:t>
            </a:r>
            <a:r>
              <a:rPr sz="1600" dirty="0">
                <a:latin typeface="+mj-lt"/>
                <a:cs typeface="Calibri"/>
              </a:rPr>
              <a:t>.  </a:t>
            </a:r>
            <a:r>
              <a:rPr sz="1600" spc="-5" dirty="0">
                <a:latin typeface="+mj-lt"/>
                <a:cs typeface="Calibri"/>
              </a:rPr>
              <a:t>Example</a:t>
            </a:r>
            <a:r>
              <a:rPr sz="1600" dirty="0">
                <a:latin typeface="+mj-lt"/>
                <a:cs typeface="Calibri"/>
              </a:rPr>
              <a:t> </a:t>
            </a:r>
            <a:r>
              <a:rPr sz="1600" spc="-5" dirty="0">
                <a:latin typeface="+mj-lt"/>
                <a:cs typeface="Calibri"/>
              </a:rPr>
              <a:t>of</a:t>
            </a:r>
            <a:r>
              <a:rPr sz="1600" dirty="0">
                <a:latin typeface="+mj-lt"/>
                <a:cs typeface="Calibri"/>
              </a:rPr>
              <a:t> a </a:t>
            </a:r>
            <a:r>
              <a:rPr sz="1600" spc="-5" dirty="0">
                <a:latin typeface="+mj-lt"/>
                <a:cs typeface="Calibri"/>
              </a:rPr>
              <a:t>REST web-service</a:t>
            </a:r>
            <a:r>
              <a:rPr sz="1600" dirty="0">
                <a:latin typeface="+mj-lt"/>
                <a:cs typeface="Calibri"/>
              </a:rPr>
              <a:t> </a:t>
            </a:r>
            <a:r>
              <a:rPr sz="1600" spc="-5" dirty="0">
                <a:latin typeface="+mj-lt"/>
                <a:cs typeface="Calibri"/>
              </a:rPr>
              <a:t>called</a:t>
            </a:r>
            <a:r>
              <a:rPr sz="1600" spc="5" dirty="0">
                <a:latin typeface="+mj-lt"/>
                <a:cs typeface="Calibri"/>
              </a:rPr>
              <a:t> </a:t>
            </a:r>
            <a:r>
              <a:rPr sz="1600" dirty="0">
                <a:latin typeface="+mj-lt"/>
                <a:cs typeface="Calibri"/>
              </a:rPr>
              <a:t>with</a:t>
            </a:r>
            <a:r>
              <a:rPr sz="1600" spc="10" dirty="0">
                <a:latin typeface="+mj-lt"/>
                <a:cs typeface="Calibri"/>
              </a:rPr>
              <a:t> </a:t>
            </a:r>
            <a:r>
              <a:rPr sz="1600" dirty="0">
                <a:latin typeface="+mj-lt"/>
                <a:cs typeface="Calibri"/>
              </a:rPr>
              <a:t>a URL </a:t>
            </a:r>
            <a:r>
              <a:rPr sz="1600" spc="-5" dirty="0">
                <a:latin typeface="+mj-lt"/>
                <a:cs typeface="Calibri"/>
              </a:rPr>
              <a:t>that includes</a:t>
            </a:r>
            <a:r>
              <a:rPr sz="1600" spc="5" dirty="0">
                <a:latin typeface="+mj-lt"/>
                <a:cs typeface="Calibri"/>
              </a:rPr>
              <a:t> </a:t>
            </a:r>
            <a:r>
              <a:rPr sz="1600" spc="-5" dirty="0">
                <a:latin typeface="+mj-lt"/>
                <a:cs typeface="Calibri"/>
              </a:rPr>
              <a:t>arguments</a:t>
            </a:r>
            <a:endParaRPr sz="1600" dirty="0">
              <a:latin typeface="+mj-lt"/>
              <a:cs typeface="Calibri"/>
            </a:endParaRPr>
          </a:p>
        </p:txBody>
      </p:sp>
      <p:sp>
        <p:nvSpPr>
          <p:cNvPr id="13" name="object 12"/>
          <p:cNvSpPr txBox="1"/>
          <p:nvPr/>
        </p:nvSpPr>
        <p:spPr>
          <a:xfrm>
            <a:off x="539552" y="5451470"/>
            <a:ext cx="2378478" cy="197490"/>
          </a:xfrm>
          <a:prstGeom prst="rect">
            <a:avLst/>
          </a:prstGeom>
        </p:spPr>
        <p:txBody>
          <a:bodyPr vert="horz" wrap="square" lIns="0" tIns="12700" rIns="0" bIns="0" rtlCol="0">
            <a:spAutoFit/>
          </a:bodyPr>
          <a:lstStyle/>
          <a:p>
            <a:pPr>
              <a:lnSpc>
                <a:spcPct val="100000"/>
              </a:lnSpc>
              <a:spcBef>
                <a:spcPts val="100"/>
              </a:spcBef>
              <a:tabLst>
                <a:tab pos="588010" algn="l"/>
              </a:tabLst>
            </a:pPr>
            <a:r>
              <a:rPr sz="1200" b="1" spc="-50" dirty="0">
                <a:solidFill>
                  <a:srgbClr val="FF0000"/>
                </a:solidFill>
                <a:latin typeface="Calibri"/>
                <a:cs typeface="Calibri"/>
              </a:rPr>
              <a:t>T</a:t>
            </a:r>
            <a:r>
              <a:rPr sz="1200" b="1" spc="-25" dirty="0">
                <a:solidFill>
                  <a:srgbClr val="FF0000"/>
                </a:solidFill>
                <a:latin typeface="Calibri"/>
                <a:cs typeface="Calibri"/>
              </a:rPr>
              <a:t>r</a:t>
            </a:r>
            <a:r>
              <a:rPr sz="1200" b="1" dirty="0">
                <a:solidFill>
                  <a:srgbClr val="FF0000"/>
                </a:solidFill>
                <a:latin typeface="Calibri"/>
                <a:cs typeface="Calibri"/>
              </a:rPr>
              <a:t>ansport	P</a:t>
            </a:r>
            <a:r>
              <a:rPr sz="1200" b="1" spc="-15" dirty="0">
                <a:solidFill>
                  <a:srgbClr val="FF0000"/>
                </a:solidFill>
                <a:latin typeface="Calibri"/>
                <a:cs typeface="Calibri"/>
              </a:rPr>
              <a:t>r</a:t>
            </a:r>
            <a:r>
              <a:rPr sz="1200" b="1" dirty="0">
                <a:solidFill>
                  <a:srgbClr val="FF0000"/>
                </a:solidFill>
                <a:latin typeface="Calibri"/>
                <a:cs typeface="Calibri"/>
              </a:rPr>
              <a:t>ovider</a:t>
            </a:r>
            <a:endParaRPr sz="1200" dirty="0">
              <a:latin typeface="Calibri"/>
              <a:cs typeface="Calibri"/>
            </a:endParaRPr>
          </a:p>
        </p:txBody>
      </p:sp>
      <p:sp>
        <p:nvSpPr>
          <p:cNvPr id="14" name="object 13"/>
          <p:cNvSpPr txBox="1"/>
          <p:nvPr/>
        </p:nvSpPr>
        <p:spPr>
          <a:xfrm>
            <a:off x="2757887" y="5398335"/>
            <a:ext cx="760753" cy="197490"/>
          </a:xfrm>
          <a:prstGeom prst="rect">
            <a:avLst/>
          </a:prstGeom>
        </p:spPr>
        <p:txBody>
          <a:bodyPr vert="horz" wrap="square" lIns="0" tIns="12700" rIns="0" bIns="0" rtlCol="0">
            <a:spAutoFit/>
          </a:bodyPr>
          <a:lstStyle/>
          <a:p>
            <a:pPr>
              <a:lnSpc>
                <a:spcPct val="100000"/>
              </a:lnSpc>
              <a:spcBef>
                <a:spcPts val="100"/>
              </a:spcBef>
            </a:pPr>
            <a:r>
              <a:rPr sz="1200" b="1" dirty="0">
                <a:solidFill>
                  <a:srgbClr val="FF0000"/>
                </a:solidFill>
                <a:latin typeface="Calibri"/>
                <a:cs typeface="Calibri"/>
              </a:rPr>
              <a:t>Action</a:t>
            </a:r>
            <a:endParaRPr sz="1200" dirty="0">
              <a:latin typeface="Calibri"/>
              <a:cs typeface="Calibri"/>
            </a:endParaRPr>
          </a:p>
        </p:txBody>
      </p:sp>
      <p:sp>
        <p:nvSpPr>
          <p:cNvPr id="15" name="object 14"/>
          <p:cNvSpPr txBox="1"/>
          <p:nvPr/>
        </p:nvSpPr>
        <p:spPr>
          <a:xfrm>
            <a:off x="3954759" y="5398335"/>
            <a:ext cx="1265917" cy="197490"/>
          </a:xfrm>
          <a:prstGeom prst="rect">
            <a:avLst/>
          </a:prstGeom>
        </p:spPr>
        <p:txBody>
          <a:bodyPr vert="horz" wrap="square" lIns="0" tIns="12700" rIns="0" bIns="0" rtlCol="0">
            <a:spAutoFit/>
          </a:bodyPr>
          <a:lstStyle/>
          <a:p>
            <a:pPr>
              <a:lnSpc>
                <a:spcPct val="100000"/>
              </a:lnSpc>
              <a:spcBef>
                <a:spcPts val="100"/>
              </a:spcBef>
            </a:pPr>
            <a:r>
              <a:rPr sz="1200" b="1" spc="-5" dirty="0">
                <a:solidFill>
                  <a:srgbClr val="FF0000"/>
                </a:solidFill>
                <a:latin typeface="Calibri"/>
                <a:cs typeface="Calibri"/>
              </a:rPr>
              <a:t>Arguments</a:t>
            </a:r>
            <a:endParaRPr sz="1200" dirty="0">
              <a:latin typeface="Calibri"/>
              <a:cs typeface="Calibri"/>
            </a:endParaRPr>
          </a:p>
        </p:txBody>
      </p:sp>
    </p:spTree>
    <p:extLst>
      <p:ext uri="{BB962C8B-B14F-4D97-AF65-F5344CB8AC3E}">
        <p14:creationId xmlns="" xmlns:p14="http://schemas.microsoft.com/office/powerpoint/2010/main" val="711663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6795" y="1464640"/>
            <a:ext cx="5389245" cy="3552254"/>
          </a:xfrm>
          <a:prstGeom prst="rect">
            <a:avLst/>
          </a:prstGeom>
        </p:spPr>
        <p:txBody>
          <a:bodyPr vert="horz" wrap="square" lIns="0" tIns="12700" rIns="0" bIns="0" rtlCol="0">
            <a:spAutoFit/>
          </a:bodyPr>
          <a:lstStyle/>
          <a:p>
            <a:pPr marL="203200" indent="-191135">
              <a:lnSpc>
                <a:spcPct val="100000"/>
              </a:lnSpc>
              <a:spcBef>
                <a:spcPts val="100"/>
              </a:spcBef>
              <a:buChar char="•"/>
              <a:tabLst>
                <a:tab pos="203835" algn="l"/>
              </a:tabLst>
            </a:pPr>
            <a:r>
              <a:rPr sz="2400" dirty="0">
                <a:latin typeface="+mj-lt"/>
                <a:cs typeface="Microsoft Sans Serif"/>
              </a:rPr>
              <a:t>A</a:t>
            </a:r>
            <a:r>
              <a:rPr sz="2400" spc="15" dirty="0">
                <a:latin typeface="+mj-lt"/>
                <a:cs typeface="Microsoft Sans Serif"/>
              </a:rPr>
              <a:t> </a:t>
            </a:r>
            <a:r>
              <a:rPr sz="2400" spc="-5" dirty="0">
                <a:latin typeface="+mj-lt"/>
                <a:cs typeface="Microsoft Sans Serif"/>
              </a:rPr>
              <a:t>Service</a:t>
            </a:r>
            <a:r>
              <a:rPr sz="2400" dirty="0">
                <a:latin typeface="+mj-lt"/>
                <a:cs typeface="Microsoft Sans Serif"/>
              </a:rPr>
              <a:t> has</a:t>
            </a:r>
            <a:r>
              <a:rPr sz="2400" spc="30" dirty="0">
                <a:latin typeface="+mj-lt"/>
                <a:cs typeface="Microsoft Sans Serif"/>
              </a:rPr>
              <a:t> </a:t>
            </a:r>
            <a:r>
              <a:rPr sz="2400" dirty="0">
                <a:latin typeface="+mj-lt"/>
                <a:cs typeface="Microsoft Sans Serif"/>
              </a:rPr>
              <a:t>three</a:t>
            </a:r>
            <a:r>
              <a:rPr sz="2400" spc="20" dirty="0">
                <a:latin typeface="+mj-lt"/>
                <a:cs typeface="Microsoft Sans Serif"/>
              </a:rPr>
              <a:t> </a:t>
            </a:r>
            <a:r>
              <a:rPr sz="2400" spc="-5" dirty="0">
                <a:latin typeface="+mj-lt"/>
                <a:cs typeface="Microsoft Sans Serif"/>
              </a:rPr>
              <a:t>lifecycle</a:t>
            </a:r>
            <a:r>
              <a:rPr sz="2400" spc="35" dirty="0">
                <a:latin typeface="+mj-lt"/>
                <a:cs typeface="Microsoft Sans Serif"/>
              </a:rPr>
              <a:t> </a:t>
            </a:r>
            <a:r>
              <a:rPr sz="2400" dirty="0">
                <a:latin typeface="+mj-lt"/>
                <a:cs typeface="Microsoft Sans Serif"/>
              </a:rPr>
              <a:t>methods:</a:t>
            </a:r>
            <a:endParaRPr sz="2400">
              <a:latin typeface="+mj-lt"/>
              <a:cs typeface="Microsoft Sans Serif"/>
            </a:endParaRPr>
          </a:p>
          <a:p>
            <a:pPr>
              <a:lnSpc>
                <a:spcPct val="100000"/>
              </a:lnSpc>
              <a:buFont typeface="Microsoft Sans Serif"/>
              <a:buChar char="•"/>
            </a:pPr>
            <a:endParaRPr sz="2700">
              <a:latin typeface="+mj-lt"/>
              <a:cs typeface="Microsoft Sans Serif"/>
            </a:endParaRPr>
          </a:p>
          <a:p>
            <a:pPr marL="850900" lvl="1" indent="-457834">
              <a:lnSpc>
                <a:spcPct val="100000"/>
              </a:lnSpc>
              <a:spcBef>
                <a:spcPts val="2400"/>
              </a:spcBef>
              <a:buAutoNum type="arabicPeriod"/>
              <a:tabLst>
                <a:tab pos="850900" algn="l"/>
                <a:tab pos="851535" algn="l"/>
              </a:tabLst>
            </a:pPr>
            <a:r>
              <a:rPr sz="2200" spc="-10" dirty="0">
                <a:latin typeface="+mj-lt"/>
                <a:cs typeface="Microsoft Sans Serif"/>
              </a:rPr>
              <a:t>void</a:t>
            </a:r>
            <a:r>
              <a:rPr sz="2200" spc="5" dirty="0">
                <a:latin typeface="+mj-lt"/>
                <a:cs typeface="Microsoft Sans Serif"/>
              </a:rPr>
              <a:t> </a:t>
            </a:r>
            <a:r>
              <a:rPr sz="2200" spc="-5" dirty="0">
                <a:latin typeface="+mj-lt"/>
                <a:cs typeface="Microsoft Sans Serif"/>
              </a:rPr>
              <a:t>onCreate()</a:t>
            </a:r>
            <a:endParaRPr sz="2200">
              <a:latin typeface="+mj-lt"/>
              <a:cs typeface="Microsoft Sans Serif"/>
            </a:endParaRPr>
          </a:p>
          <a:p>
            <a:pPr lvl="1">
              <a:lnSpc>
                <a:spcPct val="100000"/>
              </a:lnSpc>
              <a:buFont typeface="Microsoft Sans Serif"/>
              <a:buAutoNum type="arabicPeriod"/>
            </a:pPr>
            <a:endParaRPr sz="2400">
              <a:latin typeface="+mj-lt"/>
              <a:cs typeface="Microsoft Sans Serif"/>
            </a:endParaRPr>
          </a:p>
          <a:p>
            <a:pPr lvl="1">
              <a:lnSpc>
                <a:spcPct val="100000"/>
              </a:lnSpc>
              <a:spcBef>
                <a:spcPts val="20"/>
              </a:spcBef>
              <a:buFont typeface="Microsoft Sans Serif"/>
              <a:buAutoNum type="arabicPeriod"/>
            </a:pPr>
            <a:endParaRPr sz="2250">
              <a:latin typeface="+mj-lt"/>
              <a:cs typeface="Microsoft Sans Serif"/>
            </a:endParaRPr>
          </a:p>
          <a:p>
            <a:pPr marL="850900" lvl="1" indent="-457834">
              <a:lnSpc>
                <a:spcPct val="100000"/>
              </a:lnSpc>
              <a:buAutoNum type="arabicPeriod"/>
              <a:tabLst>
                <a:tab pos="850900" algn="l"/>
                <a:tab pos="851535" algn="l"/>
              </a:tabLst>
            </a:pPr>
            <a:r>
              <a:rPr sz="2200" spc="-10">
                <a:latin typeface="+mj-lt"/>
                <a:cs typeface="Microsoft Sans Serif"/>
              </a:rPr>
              <a:t>void</a:t>
            </a:r>
            <a:r>
              <a:rPr sz="2200" spc="20">
                <a:latin typeface="+mj-lt"/>
                <a:cs typeface="Microsoft Sans Serif"/>
              </a:rPr>
              <a:t> </a:t>
            </a:r>
            <a:r>
              <a:rPr sz="2200" spc="-5" smtClean="0">
                <a:latin typeface="+mj-lt"/>
                <a:cs typeface="Microsoft Sans Serif"/>
              </a:rPr>
              <a:t>onStart(Intent</a:t>
            </a:r>
            <a:r>
              <a:rPr lang="en-US" sz="2200" spc="-5" dirty="0" smtClean="0">
                <a:latin typeface="+mj-lt"/>
                <a:cs typeface="Microsoft Sans Serif"/>
              </a:rPr>
              <a:t> </a:t>
            </a:r>
            <a:r>
              <a:rPr sz="2200" spc="-5" smtClean="0">
                <a:latin typeface="+mj-lt"/>
                <a:cs typeface="Microsoft Sans Serif"/>
              </a:rPr>
              <a:t>intent</a:t>
            </a:r>
            <a:r>
              <a:rPr sz="2200" spc="-5" dirty="0">
                <a:latin typeface="+mj-lt"/>
                <a:cs typeface="Microsoft Sans Serif"/>
              </a:rPr>
              <a:t>)</a:t>
            </a:r>
            <a:endParaRPr sz="2200">
              <a:latin typeface="+mj-lt"/>
              <a:cs typeface="Microsoft Sans Serif"/>
            </a:endParaRPr>
          </a:p>
          <a:p>
            <a:pPr lvl="1">
              <a:lnSpc>
                <a:spcPct val="100000"/>
              </a:lnSpc>
              <a:buFont typeface="Microsoft Sans Serif"/>
              <a:buAutoNum type="arabicPeriod"/>
            </a:pPr>
            <a:endParaRPr sz="2400">
              <a:latin typeface="+mj-lt"/>
              <a:cs typeface="Microsoft Sans Serif"/>
            </a:endParaRPr>
          </a:p>
          <a:p>
            <a:pPr lvl="1">
              <a:lnSpc>
                <a:spcPct val="100000"/>
              </a:lnSpc>
              <a:spcBef>
                <a:spcPts val="20"/>
              </a:spcBef>
              <a:buFont typeface="Microsoft Sans Serif"/>
              <a:buAutoNum type="arabicPeriod"/>
            </a:pPr>
            <a:endParaRPr sz="2250">
              <a:latin typeface="+mj-lt"/>
              <a:cs typeface="Microsoft Sans Serif"/>
            </a:endParaRPr>
          </a:p>
          <a:p>
            <a:pPr marL="850900" lvl="1" indent="-457834">
              <a:lnSpc>
                <a:spcPct val="100000"/>
              </a:lnSpc>
              <a:buAutoNum type="arabicPeriod"/>
              <a:tabLst>
                <a:tab pos="850900" algn="l"/>
                <a:tab pos="851535" algn="l"/>
              </a:tabLst>
            </a:pPr>
            <a:r>
              <a:rPr sz="2200" spc="-10" dirty="0">
                <a:latin typeface="+mj-lt"/>
                <a:cs typeface="Microsoft Sans Serif"/>
              </a:rPr>
              <a:t>void</a:t>
            </a:r>
            <a:r>
              <a:rPr sz="2200" spc="5" dirty="0">
                <a:latin typeface="+mj-lt"/>
                <a:cs typeface="Microsoft Sans Serif"/>
              </a:rPr>
              <a:t> </a:t>
            </a:r>
            <a:r>
              <a:rPr sz="2200" spc="-5" dirty="0">
                <a:latin typeface="+mj-lt"/>
                <a:cs typeface="Microsoft Sans Serif"/>
              </a:rPr>
              <a:t>onDestroy()</a:t>
            </a:r>
            <a:endParaRPr sz="2200">
              <a:latin typeface="+mj-lt"/>
              <a:cs typeface="Microsoft Sans Serif"/>
            </a:endParaRPr>
          </a:p>
        </p:txBody>
      </p:sp>
      <p:sp>
        <p:nvSpPr>
          <p:cNvPr id="3" name="object 3"/>
          <p:cNvSpPr txBox="1">
            <a:spLocks noGrp="1"/>
          </p:cNvSpPr>
          <p:nvPr>
            <p:ph type="title"/>
          </p:nvPr>
        </p:nvSpPr>
        <p:spPr>
          <a:xfrm>
            <a:off x="612140" y="483488"/>
            <a:ext cx="5031430" cy="690574"/>
          </a:xfrm>
          <a:prstGeom prst="rect">
            <a:avLst/>
          </a:prstGeom>
        </p:spPr>
        <p:txBody>
          <a:bodyPr vert="horz" wrap="square" lIns="0" tIns="13335" rIns="0" bIns="0" rtlCol="0">
            <a:spAutoFit/>
          </a:bodyPr>
          <a:lstStyle/>
          <a:p>
            <a:pPr marL="12700">
              <a:lnSpc>
                <a:spcPct val="100000"/>
              </a:lnSpc>
              <a:spcBef>
                <a:spcPts val="105"/>
              </a:spcBef>
            </a:pPr>
            <a:r>
              <a:rPr sz="4400" spc="-5" dirty="0"/>
              <a:t>Services</a:t>
            </a:r>
            <a:r>
              <a:rPr sz="4400" spc="-45" dirty="0"/>
              <a:t> </a:t>
            </a:r>
            <a:r>
              <a:rPr sz="4400" spc="-5" dirty="0"/>
              <a:t>Lifecycle</a:t>
            </a:r>
            <a:endParaRPr sz="4400"/>
          </a:p>
        </p:txBody>
      </p:sp>
      <p:pic>
        <p:nvPicPr>
          <p:cNvPr id="4" name="object 4"/>
          <p:cNvPicPr/>
          <p:nvPr/>
        </p:nvPicPr>
        <p:blipFill>
          <a:blip r:embed="rId2" cstate="print"/>
          <a:stretch>
            <a:fillRect/>
          </a:stretch>
        </p:blipFill>
        <p:spPr>
          <a:xfrm>
            <a:off x="6084189" y="1152347"/>
            <a:ext cx="2075688" cy="5517007"/>
          </a:xfrm>
          <a:prstGeom prst="rect">
            <a:avLst/>
          </a:prstGeom>
        </p:spPr>
      </p:pic>
      <p:sp>
        <p:nvSpPr>
          <p:cNvPr id="5" name="Slide Number Placeholder 4"/>
          <p:cNvSpPr>
            <a:spLocks noGrp="1"/>
          </p:cNvSpPr>
          <p:nvPr>
            <p:ph type="sldNum" sz="quarter" idx="12"/>
          </p:nvPr>
        </p:nvSpPr>
        <p:spPr/>
        <p:txBody>
          <a:bodyPr/>
          <a:lstStyle/>
          <a:p>
            <a:fld id="{5D1521BE-31EE-4AC9-ADDD-C715BAA25349}"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Connecting to REST-based and SOAP</a:t>
            </a:r>
            <a:br>
              <a:rPr lang="en-US" altLang="en-US" sz="2800" b="1" dirty="0">
                <a:solidFill>
                  <a:srgbClr val="002060"/>
                </a:solidFill>
                <a:effectLst>
                  <a:outerShdw blurRad="38100" dist="38100" dir="2700000" algn="tl">
                    <a:srgbClr val="C0C0C0"/>
                  </a:outerShdw>
                </a:effectLst>
                <a:ea typeface="Arial" charset="0"/>
                <a:cs typeface="Arial" charset="0"/>
              </a:rPr>
            </a:br>
            <a:r>
              <a:rPr lang="en-US" altLang="en-US" sz="2800" b="1" dirty="0">
                <a:solidFill>
                  <a:srgbClr val="002060"/>
                </a:solidFill>
                <a:effectLst>
                  <a:outerShdw blurRad="38100" dist="38100" dir="2700000" algn="tl">
                    <a:srgbClr val="C0C0C0"/>
                  </a:outerShdw>
                </a:effectLst>
                <a:ea typeface="Arial" charset="0"/>
                <a:cs typeface="Arial" charset="0"/>
              </a:rPr>
              <a:t>based Web services</a:t>
            </a:r>
          </a:p>
        </p:txBody>
      </p:sp>
      <p:sp>
        <p:nvSpPr>
          <p:cNvPr id="3" name="Content Placeholder 2"/>
          <p:cNvSpPr>
            <a:spLocks noGrp="1"/>
          </p:cNvSpPr>
          <p:nvPr>
            <p:ph idx="1"/>
          </p:nvPr>
        </p:nvSpPr>
        <p:spPr>
          <a:xfrm>
            <a:off x="445480" y="1244600"/>
            <a:ext cx="7620000" cy="4800600"/>
          </a:xfrm>
        </p:spPr>
        <p:txBody>
          <a:bodyPr>
            <a:normAutofit/>
          </a:bodyPr>
          <a:lstStyle/>
          <a:p>
            <a:pPr marL="79762" indent="0" defTabSz="336902">
              <a:spcBef>
                <a:spcPts val="244"/>
              </a:spcBef>
              <a:buNone/>
              <a:defRPr/>
            </a:pPr>
            <a:r>
              <a:rPr lang="en-US" b="1" dirty="0"/>
              <a:t>A </a:t>
            </a:r>
            <a:r>
              <a:rPr lang="en-US" b="1" dirty="0" err="1"/>
              <a:t>WebClient</a:t>
            </a:r>
            <a:r>
              <a:rPr lang="en-US" b="1" dirty="0"/>
              <a:t> consuming services using REST &amp; SOAP</a:t>
            </a: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80</a:t>
            </a:fld>
            <a:endParaRPr lang="en-US"/>
          </a:p>
        </p:txBody>
      </p:sp>
      <p:pic>
        <p:nvPicPr>
          <p:cNvPr id="5" name="object 2"/>
          <p:cNvPicPr/>
          <p:nvPr/>
        </p:nvPicPr>
        <p:blipFill>
          <a:blip r:embed="rId3" cstate="print"/>
          <a:stretch>
            <a:fillRect/>
          </a:stretch>
        </p:blipFill>
        <p:spPr>
          <a:xfrm>
            <a:off x="755576" y="2348143"/>
            <a:ext cx="7548918" cy="4681257"/>
          </a:xfrm>
          <a:prstGeom prst="rect">
            <a:avLst/>
          </a:prstGeom>
        </p:spPr>
      </p:pic>
      <p:sp>
        <p:nvSpPr>
          <p:cNvPr id="6" name="object 3"/>
          <p:cNvSpPr txBox="1"/>
          <p:nvPr/>
        </p:nvSpPr>
        <p:spPr>
          <a:xfrm>
            <a:off x="56218" y="3787923"/>
            <a:ext cx="944128" cy="443711"/>
          </a:xfrm>
          <a:prstGeom prst="rect">
            <a:avLst/>
          </a:prstGeom>
        </p:spPr>
        <p:txBody>
          <a:bodyPr vert="horz" wrap="square" lIns="0" tIns="12700" rIns="0" bIns="0" rtlCol="0">
            <a:spAutoFit/>
          </a:bodyPr>
          <a:lstStyle/>
          <a:p>
            <a:pPr marR="5080">
              <a:lnSpc>
                <a:spcPct val="100000"/>
              </a:lnSpc>
              <a:spcBef>
                <a:spcPts val="100"/>
              </a:spcBef>
            </a:pPr>
            <a:r>
              <a:rPr sz="1400" b="1" spc="-5" dirty="0">
                <a:solidFill>
                  <a:srgbClr val="00B050"/>
                </a:solidFill>
                <a:latin typeface="Calibri"/>
                <a:cs typeface="Calibri"/>
              </a:rPr>
              <a:t>Android </a:t>
            </a:r>
            <a:r>
              <a:rPr sz="1400" b="1" dirty="0">
                <a:solidFill>
                  <a:srgbClr val="00B050"/>
                </a:solidFill>
                <a:latin typeface="Calibri"/>
                <a:cs typeface="Calibri"/>
              </a:rPr>
              <a:t> </a:t>
            </a:r>
            <a:r>
              <a:rPr sz="1400" b="1" spc="-30" dirty="0">
                <a:solidFill>
                  <a:srgbClr val="00B050"/>
                </a:solidFill>
                <a:latin typeface="Calibri"/>
                <a:cs typeface="Calibri"/>
              </a:rPr>
              <a:t>W</a:t>
            </a:r>
            <a:r>
              <a:rPr sz="1400" b="1" dirty="0">
                <a:solidFill>
                  <a:srgbClr val="00B050"/>
                </a:solidFill>
                <a:latin typeface="Calibri"/>
                <a:cs typeface="Calibri"/>
              </a:rPr>
              <a:t>eb-Clie</a:t>
            </a:r>
            <a:r>
              <a:rPr sz="1400" b="1" spc="-10" dirty="0">
                <a:solidFill>
                  <a:srgbClr val="00B050"/>
                </a:solidFill>
                <a:latin typeface="Calibri"/>
                <a:cs typeface="Calibri"/>
              </a:rPr>
              <a:t>n</a:t>
            </a:r>
            <a:r>
              <a:rPr sz="1400" b="1" dirty="0">
                <a:solidFill>
                  <a:srgbClr val="00B050"/>
                </a:solidFill>
                <a:latin typeface="Calibri"/>
                <a:cs typeface="Calibri"/>
              </a:rPr>
              <a:t>t</a:t>
            </a:r>
            <a:endParaRPr sz="1400" dirty="0">
              <a:latin typeface="Calibri"/>
              <a:cs typeface="Calibri"/>
            </a:endParaRPr>
          </a:p>
        </p:txBody>
      </p:sp>
      <p:sp>
        <p:nvSpPr>
          <p:cNvPr id="7" name="object 16"/>
          <p:cNvSpPr txBox="1"/>
          <p:nvPr/>
        </p:nvSpPr>
        <p:spPr>
          <a:xfrm>
            <a:off x="-252536" y="5215834"/>
            <a:ext cx="3779912" cy="1736373"/>
          </a:xfrm>
          <a:prstGeom prst="rect">
            <a:avLst/>
          </a:prstGeom>
          <a:solidFill>
            <a:schemeClr val="bg1"/>
          </a:solidFill>
        </p:spPr>
        <p:txBody>
          <a:bodyPr vert="horz" wrap="square" lIns="0" tIns="12700" rIns="0" bIns="0" rtlCol="0">
            <a:spAutoFit/>
          </a:bodyPr>
          <a:lstStyle/>
          <a:p>
            <a:pPr marR="5715" algn="ctr">
              <a:lnSpc>
                <a:spcPct val="100000"/>
              </a:lnSpc>
              <a:spcBef>
                <a:spcPts val="100"/>
              </a:spcBef>
            </a:pPr>
            <a:r>
              <a:rPr sz="1400" b="1" spc="-5" dirty="0">
                <a:solidFill>
                  <a:srgbClr val="C00000"/>
                </a:solidFill>
                <a:latin typeface="+mj-lt"/>
                <a:cs typeface="Calibri"/>
              </a:rPr>
              <a:t>REST</a:t>
            </a:r>
            <a:endParaRPr sz="1400" dirty="0">
              <a:latin typeface="+mj-lt"/>
              <a:cs typeface="Calibri"/>
            </a:endParaRPr>
          </a:p>
          <a:p>
            <a:pPr marR="5715" algn="ctr">
              <a:lnSpc>
                <a:spcPct val="100000"/>
              </a:lnSpc>
              <a:spcBef>
                <a:spcPts val="15"/>
              </a:spcBef>
            </a:pPr>
            <a:r>
              <a:rPr sz="1400" b="1" dirty="0">
                <a:latin typeface="+mj-lt"/>
                <a:cs typeface="Calibri"/>
              </a:rPr>
              <a:t>Using</a:t>
            </a:r>
            <a:r>
              <a:rPr sz="1400" b="1" spc="-15" dirty="0">
                <a:latin typeface="+mj-lt"/>
                <a:cs typeface="Calibri"/>
              </a:rPr>
              <a:t> </a:t>
            </a:r>
            <a:r>
              <a:rPr sz="1400" b="1" spc="-5" dirty="0">
                <a:latin typeface="+mj-lt"/>
                <a:cs typeface="Calibri"/>
              </a:rPr>
              <a:t>c</a:t>
            </a:r>
            <a:r>
              <a:rPr sz="1400" b="1" dirty="0">
                <a:latin typeface="+mj-lt"/>
                <a:cs typeface="Calibri"/>
              </a:rPr>
              <a:t>o</a:t>
            </a:r>
            <a:r>
              <a:rPr sz="1400" b="1" spc="-5" dirty="0">
                <a:latin typeface="+mj-lt"/>
                <a:cs typeface="Calibri"/>
              </a:rPr>
              <a:t>mmo</a:t>
            </a:r>
            <a:r>
              <a:rPr sz="1400" b="1" dirty="0">
                <a:latin typeface="+mj-lt"/>
                <a:cs typeface="Calibri"/>
              </a:rPr>
              <a:t>n</a:t>
            </a:r>
            <a:r>
              <a:rPr sz="1400" b="1" spc="-15" dirty="0">
                <a:latin typeface="+mj-lt"/>
                <a:cs typeface="Calibri"/>
              </a:rPr>
              <a:t> </a:t>
            </a:r>
            <a:r>
              <a:rPr sz="1400" b="1" dirty="0">
                <a:latin typeface="+mj-lt"/>
                <a:cs typeface="Calibri"/>
              </a:rPr>
              <a:t>URL</a:t>
            </a:r>
            <a:endParaRPr sz="1400" dirty="0">
              <a:latin typeface="+mj-lt"/>
              <a:cs typeface="Calibri"/>
            </a:endParaRPr>
          </a:p>
          <a:p>
            <a:pPr marR="5080" algn="ctr">
              <a:lnSpc>
                <a:spcPct val="100000"/>
              </a:lnSpc>
            </a:pPr>
            <a:r>
              <a:rPr sz="1400" b="1" spc="-5" dirty="0">
                <a:latin typeface="+mj-lt"/>
                <a:cs typeface="Calibri"/>
              </a:rPr>
              <a:t>Request</a:t>
            </a:r>
            <a:endParaRPr sz="1400" dirty="0">
              <a:latin typeface="+mj-lt"/>
              <a:cs typeface="Calibri"/>
            </a:endParaRPr>
          </a:p>
          <a:p>
            <a:pPr marR="5715" algn="ctr">
              <a:lnSpc>
                <a:spcPct val="100000"/>
              </a:lnSpc>
            </a:pPr>
            <a:r>
              <a:rPr sz="1400" spc="-10" dirty="0">
                <a:latin typeface="+mj-lt"/>
                <a:cs typeface="Calibri"/>
                <a:hlinkClick r:id="rId4"/>
              </a:rPr>
              <a:t>http://provider.org?op=function&amp;</a:t>
            </a:r>
            <a:endParaRPr sz="1400" dirty="0">
              <a:latin typeface="+mj-lt"/>
              <a:cs typeface="Calibri"/>
            </a:endParaRPr>
          </a:p>
          <a:p>
            <a:pPr marR="5080" algn="ctr">
              <a:lnSpc>
                <a:spcPct val="100000"/>
              </a:lnSpc>
            </a:pPr>
            <a:r>
              <a:rPr sz="1400" dirty="0">
                <a:latin typeface="+mj-lt"/>
                <a:cs typeface="Calibri"/>
              </a:rPr>
              <a:t>a</a:t>
            </a:r>
            <a:r>
              <a:rPr sz="1400" spc="-15" dirty="0">
                <a:latin typeface="+mj-lt"/>
                <a:cs typeface="Calibri"/>
              </a:rPr>
              <a:t>r</a:t>
            </a:r>
            <a:r>
              <a:rPr sz="1400" dirty="0">
                <a:latin typeface="+mj-lt"/>
                <a:cs typeface="Calibri"/>
              </a:rPr>
              <a:t>g1=</a:t>
            </a:r>
            <a:r>
              <a:rPr sz="1400" spc="-15" dirty="0">
                <a:latin typeface="+mj-lt"/>
                <a:cs typeface="Calibri"/>
              </a:rPr>
              <a:t>v</a:t>
            </a:r>
            <a:r>
              <a:rPr sz="1400" dirty="0">
                <a:latin typeface="+mj-lt"/>
                <a:cs typeface="Calibri"/>
              </a:rPr>
              <a:t>al1&amp; a</a:t>
            </a:r>
            <a:r>
              <a:rPr sz="1400" spc="-15" dirty="0">
                <a:latin typeface="+mj-lt"/>
                <a:cs typeface="Calibri"/>
              </a:rPr>
              <a:t>r</a:t>
            </a:r>
            <a:r>
              <a:rPr sz="1400" dirty="0">
                <a:latin typeface="+mj-lt"/>
                <a:cs typeface="Calibri"/>
              </a:rPr>
              <a:t>g2=</a:t>
            </a:r>
            <a:r>
              <a:rPr sz="1400" spc="-15" dirty="0">
                <a:latin typeface="+mj-lt"/>
                <a:cs typeface="Calibri"/>
              </a:rPr>
              <a:t>v</a:t>
            </a:r>
            <a:r>
              <a:rPr sz="1400" dirty="0">
                <a:latin typeface="+mj-lt"/>
                <a:cs typeface="Calibri"/>
              </a:rPr>
              <a:t>al2</a:t>
            </a:r>
          </a:p>
          <a:p>
            <a:pPr algn="ctr">
              <a:lnSpc>
                <a:spcPct val="100000"/>
              </a:lnSpc>
              <a:spcBef>
                <a:spcPts val="45"/>
              </a:spcBef>
            </a:pPr>
            <a:endParaRPr sz="1400" dirty="0">
              <a:latin typeface="+mj-lt"/>
              <a:cs typeface="Calibri"/>
            </a:endParaRPr>
          </a:p>
          <a:p>
            <a:pPr marL="168275" marR="5080" indent="949960" algn="ctr">
              <a:lnSpc>
                <a:spcPct val="100000"/>
              </a:lnSpc>
            </a:pPr>
            <a:r>
              <a:rPr sz="1400" b="1" spc="-15" dirty="0">
                <a:latin typeface="+mj-lt"/>
                <a:cs typeface="Calibri"/>
              </a:rPr>
              <a:t>R</a:t>
            </a:r>
            <a:r>
              <a:rPr sz="1400" b="1" dirty="0">
                <a:latin typeface="+mj-lt"/>
                <a:cs typeface="Calibri"/>
              </a:rPr>
              <a:t>esponse  </a:t>
            </a:r>
            <a:r>
              <a:rPr sz="1400" spc="-5" dirty="0">
                <a:latin typeface="+mj-lt"/>
                <a:cs typeface="Calibri"/>
              </a:rPr>
              <a:t>Free format. Options include: </a:t>
            </a:r>
            <a:r>
              <a:rPr sz="1400" dirty="0">
                <a:latin typeface="+mj-lt"/>
                <a:cs typeface="Calibri"/>
              </a:rPr>
              <a:t> </a:t>
            </a:r>
            <a:r>
              <a:rPr sz="1400" spc="-10" dirty="0">
                <a:latin typeface="+mj-lt"/>
                <a:cs typeface="Calibri"/>
              </a:rPr>
              <a:t>Plain-text,</a:t>
            </a:r>
            <a:r>
              <a:rPr sz="1400" dirty="0">
                <a:latin typeface="+mj-lt"/>
                <a:cs typeface="Calibri"/>
              </a:rPr>
              <a:t> </a:t>
            </a:r>
            <a:r>
              <a:rPr sz="1400" spc="-5" dirty="0">
                <a:latin typeface="+mj-lt"/>
                <a:cs typeface="Calibri"/>
              </a:rPr>
              <a:t>HTML,</a:t>
            </a:r>
            <a:r>
              <a:rPr sz="1400" dirty="0">
                <a:latin typeface="+mj-lt"/>
                <a:cs typeface="Calibri"/>
              </a:rPr>
              <a:t> </a:t>
            </a:r>
            <a:r>
              <a:rPr sz="1400" spc="-5" dirty="0">
                <a:latin typeface="+mj-lt"/>
                <a:cs typeface="Calibri"/>
              </a:rPr>
              <a:t>XML,</a:t>
            </a:r>
            <a:r>
              <a:rPr sz="1400" spc="5" dirty="0">
                <a:latin typeface="+mj-lt"/>
                <a:cs typeface="Calibri"/>
              </a:rPr>
              <a:t> </a:t>
            </a:r>
            <a:r>
              <a:rPr sz="1400" spc="-5" dirty="0">
                <a:latin typeface="+mj-lt"/>
                <a:cs typeface="Calibri"/>
              </a:rPr>
              <a:t>JSON…</a:t>
            </a:r>
            <a:endParaRPr sz="1400" dirty="0">
              <a:latin typeface="+mj-lt"/>
              <a:cs typeface="Calibri"/>
            </a:endParaRPr>
          </a:p>
        </p:txBody>
      </p:sp>
      <p:sp>
        <p:nvSpPr>
          <p:cNvPr id="8" name="object 17"/>
          <p:cNvSpPr txBox="1"/>
          <p:nvPr/>
        </p:nvSpPr>
        <p:spPr>
          <a:xfrm>
            <a:off x="2527327" y="1691466"/>
            <a:ext cx="2332705" cy="1305486"/>
          </a:xfrm>
          <a:prstGeom prst="rect">
            <a:avLst/>
          </a:prstGeom>
        </p:spPr>
        <p:txBody>
          <a:bodyPr vert="horz" wrap="square" lIns="0" tIns="12700" rIns="0" bIns="0" rtlCol="0">
            <a:spAutoFit/>
          </a:bodyPr>
          <a:lstStyle/>
          <a:p>
            <a:pPr>
              <a:lnSpc>
                <a:spcPct val="100000"/>
              </a:lnSpc>
              <a:spcBef>
                <a:spcPts val="100"/>
              </a:spcBef>
            </a:pPr>
            <a:r>
              <a:rPr sz="1400" b="1" spc="-5" dirty="0">
                <a:solidFill>
                  <a:srgbClr val="C00000"/>
                </a:solidFill>
                <a:latin typeface="+mj-lt"/>
                <a:cs typeface="Calibri"/>
              </a:rPr>
              <a:t>SOAP</a:t>
            </a:r>
            <a:endParaRPr sz="1400" dirty="0">
              <a:solidFill>
                <a:srgbClr val="C00000"/>
              </a:solidFill>
              <a:latin typeface="+mj-lt"/>
              <a:cs typeface="Calibri"/>
            </a:endParaRPr>
          </a:p>
          <a:p>
            <a:pPr marR="76835">
              <a:lnSpc>
                <a:spcPct val="100000"/>
              </a:lnSpc>
            </a:pPr>
            <a:r>
              <a:rPr sz="1400" b="1" spc="-5" dirty="0">
                <a:latin typeface="+mj-lt"/>
                <a:cs typeface="Calibri"/>
              </a:rPr>
              <a:t>Request: </a:t>
            </a:r>
            <a:r>
              <a:rPr sz="1400" spc="-5" dirty="0">
                <a:latin typeface="+mj-lt"/>
                <a:cs typeface="Calibri"/>
              </a:rPr>
              <a:t>XML envelope holding </a:t>
            </a:r>
            <a:r>
              <a:rPr sz="1400" spc="-190" dirty="0">
                <a:latin typeface="+mj-lt"/>
                <a:cs typeface="Calibri"/>
              </a:rPr>
              <a:t> </a:t>
            </a:r>
            <a:r>
              <a:rPr sz="1400" dirty="0">
                <a:latin typeface="+mj-lt"/>
                <a:cs typeface="Calibri"/>
              </a:rPr>
              <a:t>function-name, </a:t>
            </a:r>
            <a:r>
              <a:rPr sz="1400" spc="-5" dirty="0">
                <a:latin typeface="+mj-lt"/>
                <a:cs typeface="Calibri"/>
              </a:rPr>
              <a:t>arguments.</a:t>
            </a:r>
            <a:endParaRPr sz="1400" dirty="0">
              <a:latin typeface="+mj-lt"/>
              <a:cs typeface="Calibri"/>
            </a:endParaRPr>
          </a:p>
          <a:p>
            <a:pPr>
              <a:lnSpc>
                <a:spcPct val="100000"/>
              </a:lnSpc>
            </a:pPr>
            <a:r>
              <a:rPr sz="1400" b="1" spc="-5" dirty="0">
                <a:latin typeface="+mj-lt"/>
                <a:cs typeface="Calibri"/>
              </a:rPr>
              <a:t>Response:</a:t>
            </a:r>
            <a:r>
              <a:rPr sz="1400" b="1" spc="-30" dirty="0">
                <a:latin typeface="+mj-lt"/>
                <a:cs typeface="Calibri"/>
              </a:rPr>
              <a:t> </a:t>
            </a:r>
            <a:r>
              <a:rPr sz="1400" spc="-5" dirty="0">
                <a:latin typeface="+mj-lt"/>
                <a:cs typeface="Calibri"/>
              </a:rPr>
              <a:t>XML</a:t>
            </a:r>
            <a:r>
              <a:rPr sz="1400" spc="-10" dirty="0">
                <a:latin typeface="+mj-lt"/>
                <a:cs typeface="Calibri"/>
              </a:rPr>
              <a:t> formatted</a:t>
            </a:r>
            <a:r>
              <a:rPr sz="1400" spc="-15" dirty="0">
                <a:latin typeface="+mj-lt"/>
                <a:cs typeface="Calibri"/>
              </a:rPr>
              <a:t> </a:t>
            </a:r>
            <a:r>
              <a:rPr sz="1400" spc="-5" dirty="0">
                <a:latin typeface="+mj-lt"/>
                <a:cs typeface="Calibri"/>
              </a:rPr>
              <a:t>results</a:t>
            </a:r>
            <a:endParaRPr sz="1400" dirty="0">
              <a:latin typeface="+mj-lt"/>
              <a:cs typeface="Calibri"/>
            </a:endParaRPr>
          </a:p>
        </p:txBody>
      </p:sp>
    </p:spTree>
    <p:extLst>
      <p:ext uri="{BB962C8B-B14F-4D97-AF65-F5344CB8AC3E}">
        <p14:creationId xmlns="" xmlns:p14="http://schemas.microsoft.com/office/powerpoint/2010/main" val="165423307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Connecting to REST-based and SOAP</a:t>
            </a:r>
            <a:br>
              <a:rPr lang="en-US" altLang="en-US" sz="2800" b="1" dirty="0">
                <a:solidFill>
                  <a:srgbClr val="002060"/>
                </a:solidFill>
                <a:effectLst>
                  <a:outerShdw blurRad="38100" dist="38100" dir="2700000" algn="tl">
                    <a:srgbClr val="C0C0C0"/>
                  </a:outerShdw>
                </a:effectLst>
                <a:ea typeface="Arial" charset="0"/>
                <a:cs typeface="Arial" charset="0"/>
              </a:rPr>
            </a:br>
            <a:r>
              <a:rPr lang="en-US" altLang="en-US" sz="2800" b="1" dirty="0">
                <a:solidFill>
                  <a:srgbClr val="002060"/>
                </a:solidFill>
                <a:effectLst>
                  <a:outerShdw blurRad="38100" dist="38100" dir="2700000" algn="tl">
                    <a:srgbClr val="C0C0C0"/>
                  </a:outerShdw>
                </a:effectLst>
                <a:ea typeface="Arial" charset="0"/>
                <a:cs typeface="Arial" charset="0"/>
              </a:rPr>
              <a:t>based Web services</a:t>
            </a:r>
          </a:p>
        </p:txBody>
      </p:sp>
      <p:sp>
        <p:nvSpPr>
          <p:cNvPr id="3" name="Content Placeholder 2"/>
          <p:cNvSpPr>
            <a:spLocks noGrp="1"/>
          </p:cNvSpPr>
          <p:nvPr>
            <p:ph idx="1"/>
          </p:nvPr>
        </p:nvSpPr>
        <p:spPr>
          <a:xfrm>
            <a:off x="323528" y="1425634"/>
            <a:ext cx="7620000" cy="5099710"/>
          </a:xfrm>
        </p:spPr>
        <p:txBody>
          <a:bodyPr>
            <a:normAutofit fontScale="85000" lnSpcReduction="20000"/>
          </a:bodyPr>
          <a:lstStyle/>
          <a:p>
            <a:pPr marL="322617" indent="-242855" defTabSz="336902">
              <a:spcBef>
                <a:spcPts val="244"/>
              </a:spcBef>
              <a:buFont typeface="Wingdings" charset="2"/>
              <a:buChar char=""/>
              <a:defRPr/>
            </a:pPr>
            <a:r>
              <a:rPr lang="en-US" b="1" dirty="0" smtClean="0">
                <a:latin typeface="+mj-lt"/>
              </a:rPr>
              <a:t>Three </a:t>
            </a:r>
            <a:r>
              <a:rPr lang="en-US" b="1" dirty="0">
                <a:latin typeface="+mj-lt"/>
              </a:rPr>
              <a:t>examples </a:t>
            </a:r>
            <a:r>
              <a:rPr lang="en-US" b="1" dirty="0" smtClean="0">
                <a:latin typeface="+mj-lt"/>
              </a:rPr>
              <a:t>of  </a:t>
            </a:r>
            <a:r>
              <a:rPr lang="en-US" b="1" dirty="0">
                <a:latin typeface="+mj-lt"/>
              </a:rPr>
              <a:t>Android  web-client typically interacts with a remote server requesting and consuming  </a:t>
            </a:r>
            <a:r>
              <a:rPr lang="en-US" b="1" dirty="0" err="1">
                <a:latin typeface="+mj-lt"/>
              </a:rPr>
              <a:t>WebServices</a:t>
            </a:r>
            <a:r>
              <a:rPr lang="en-US" b="1" dirty="0" smtClean="0">
                <a:latin typeface="+mj-lt"/>
              </a:rPr>
              <a:t>.</a:t>
            </a:r>
          </a:p>
          <a:p>
            <a:pPr marL="267970"/>
            <a:r>
              <a:rPr lang="en-US" b="1" spc="-5" dirty="0">
                <a:latin typeface="+mj-lt"/>
                <a:cs typeface="Calibri"/>
              </a:rPr>
              <a:t>Example </a:t>
            </a:r>
            <a:r>
              <a:rPr lang="en-US" b="1" dirty="0">
                <a:latin typeface="+mj-lt"/>
                <a:cs typeface="Calibri"/>
              </a:rPr>
              <a:t>1.</a:t>
            </a:r>
            <a:r>
              <a:rPr lang="en-US" b="1" spc="220" dirty="0">
                <a:latin typeface="+mj-lt"/>
                <a:cs typeface="Calibri"/>
              </a:rPr>
              <a:t> </a:t>
            </a:r>
            <a:r>
              <a:rPr lang="en-US" b="1" spc="-5" dirty="0">
                <a:latin typeface="+mj-lt"/>
                <a:cs typeface="Calibri"/>
              </a:rPr>
              <a:t>SOAP</a:t>
            </a:r>
            <a:r>
              <a:rPr lang="en-US" b="1" spc="-10" dirty="0">
                <a:latin typeface="+mj-lt"/>
                <a:cs typeface="Calibri"/>
              </a:rPr>
              <a:t> client </a:t>
            </a:r>
            <a:r>
              <a:rPr lang="en-US" b="1" dirty="0">
                <a:latin typeface="+mj-lt"/>
                <a:cs typeface="Calibri"/>
              </a:rPr>
              <a:t>/</a:t>
            </a:r>
            <a:r>
              <a:rPr lang="en-US" b="1" spc="225" dirty="0">
                <a:latin typeface="+mj-lt"/>
                <a:cs typeface="Calibri"/>
              </a:rPr>
              <a:t> </a:t>
            </a:r>
            <a:r>
              <a:rPr lang="en-US" b="1" spc="-5" dirty="0">
                <a:latin typeface="+mj-lt"/>
                <a:cs typeface="Calibri"/>
              </a:rPr>
              <a:t>.NET</a:t>
            </a:r>
            <a:r>
              <a:rPr lang="en-US" b="1" spc="-15" dirty="0">
                <a:latin typeface="+mj-lt"/>
                <a:cs typeface="Calibri"/>
              </a:rPr>
              <a:t> </a:t>
            </a:r>
            <a:r>
              <a:rPr lang="en-US" b="1" spc="-5" dirty="0">
                <a:latin typeface="+mj-lt"/>
                <a:cs typeface="Calibri"/>
              </a:rPr>
              <a:t>provider</a:t>
            </a:r>
            <a:endParaRPr lang="en-US" dirty="0">
              <a:latin typeface="+mj-lt"/>
              <a:cs typeface="Calibri"/>
            </a:endParaRPr>
          </a:p>
          <a:p>
            <a:pPr marL="496570" marR="311150">
              <a:lnSpc>
                <a:spcPct val="100000"/>
              </a:lnSpc>
            </a:pPr>
            <a:r>
              <a:rPr lang="en-US" dirty="0">
                <a:latin typeface="+mj-lt"/>
                <a:cs typeface="Calibri"/>
              </a:rPr>
              <a:t>An</a:t>
            </a:r>
            <a:r>
              <a:rPr lang="en-US" spc="-5" dirty="0">
                <a:latin typeface="+mj-lt"/>
                <a:cs typeface="Calibri"/>
              </a:rPr>
              <a:t> Android</a:t>
            </a:r>
            <a:r>
              <a:rPr lang="en-US" spc="-15" dirty="0">
                <a:latin typeface="+mj-lt"/>
                <a:cs typeface="Calibri"/>
              </a:rPr>
              <a:t> </a:t>
            </a:r>
            <a:r>
              <a:rPr lang="en-US" dirty="0">
                <a:latin typeface="+mj-lt"/>
                <a:cs typeface="Calibri"/>
              </a:rPr>
              <a:t>app </a:t>
            </a:r>
            <a:r>
              <a:rPr lang="en-US" spc="-5" dirty="0">
                <a:latin typeface="+mj-lt"/>
                <a:cs typeface="Calibri"/>
              </a:rPr>
              <a:t>uses</a:t>
            </a:r>
            <a:r>
              <a:rPr lang="en-US" spc="5" dirty="0">
                <a:latin typeface="+mj-lt"/>
                <a:cs typeface="Calibri"/>
              </a:rPr>
              <a:t> </a:t>
            </a:r>
            <a:r>
              <a:rPr lang="en-US" dirty="0">
                <a:latin typeface="+mj-lt"/>
                <a:cs typeface="Calibri"/>
              </a:rPr>
              <a:t>a</a:t>
            </a:r>
            <a:r>
              <a:rPr lang="en-US" spc="-5" dirty="0">
                <a:latin typeface="+mj-lt"/>
                <a:cs typeface="Calibri"/>
              </a:rPr>
              <a:t> </a:t>
            </a:r>
            <a:r>
              <a:rPr lang="en-US" dirty="0">
                <a:latin typeface="+mj-lt"/>
                <a:cs typeface="Calibri"/>
              </a:rPr>
              <a:t>XML </a:t>
            </a:r>
            <a:r>
              <a:rPr lang="en-US" spc="-5" dirty="0">
                <a:latin typeface="+mj-lt"/>
                <a:cs typeface="Calibri"/>
              </a:rPr>
              <a:t>KSOAP</a:t>
            </a:r>
            <a:r>
              <a:rPr lang="en-US" spc="-10" dirty="0">
                <a:latin typeface="+mj-lt"/>
                <a:cs typeface="Calibri"/>
              </a:rPr>
              <a:t> envelope</a:t>
            </a:r>
            <a:r>
              <a:rPr lang="en-US" spc="5" dirty="0">
                <a:latin typeface="+mj-lt"/>
                <a:cs typeface="Calibri"/>
              </a:rPr>
              <a:t> </a:t>
            </a:r>
            <a:r>
              <a:rPr lang="en-US" spc="-10" dirty="0">
                <a:latin typeface="+mj-lt"/>
                <a:cs typeface="Calibri"/>
              </a:rPr>
              <a:t>to</a:t>
            </a:r>
            <a:r>
              <a:rPr lang="en-US" dirty="0">
                <a:latin typeface="+mj-lt"/>
                <a:cs typeface="Calibri"/>
              </a:rPr>
              <a:t> </a:t>
            </a:r>
            <a:r>
              <a:rPr lang="en-US" spc="-5" dirty="0">
                <a:latin typeface="+mj-lt"/>
                <a:cs typeface="Calibri"/>
              </a:rPr>
              <a:t>call</a:t>
            </a:r>
            <a:r>
              <a:rPr lang="en-US" dirty="0">
                <a:latin typeface="+mj-lt"/>
                <a:cs typeface="Calibri"/>
              </a:rPr>
              <a:t> a </a:t>
            </a:r>
            <a:r>
              <a:rPr lang="en-US" spc="-5" dirty="0">
                <a:latin typeface="+mj-lt"/>
                <a:cs typeface="Calibri"/>
              </a:rPr>
              <a:t>Windows</a:t>
            </a:r>
            <a:r>
              <a:rPr lang="en-US" spc="-10" dirty="0">
                <a:latin typeface="+mj-lt"/>
                <a:cs typeface="Calibri"/>
              </a:rPr>
              <a:t> </a:t>
            </a:r>
            <a:r>
              <a:rPr lang="en-US" dirty="0">
                <a:latin typeface="+mj-lt"/>
                <a:cs typeface="Calibri"/>
              </a:rPr>
              <a:t>IIS</a:t>
            </a:r>
            <a:r>
              <a:rPr lang="en-US" spc="-5" dirty="0">
                <a:latin typeface="+mj-lt"/>
                <a:cs typeface="Calibri"/>
              </a:rPr>
              <a:t> </a:t>
            </a:r>
            <a:r>
              <a:rPr lang="en-US" spc="-15" dirty="0">
                <a:latin typeface="+mj-lt"/>
                <a:cs typeface="Calibri"/>
              </a:rPr>
              <a:t>server. </a:t>
            </a:r>
            <a:r>
              <a:rPr lang="en-US" spc="-210" dirty="0">
                <a:latin typeface="+mj-lt"/>
                <a:cs typeface="Calibri"/>
              </a:rPr>
              <a:t> </a:t>
            </a:r>
            <a:r>
              <a:rPr lang="en-US" spc="-5" dirty="0" err="1">
                <a:latin typeface="+mj-lt"/>
                <a:cs typeface="Calibri"/>
              </a:rPr>
              <a:t>WebServices</a:t>
            </a:r>
            <a:r>
              <a:rPr lang="en-US" spc="-5" dirty="0">
                <a:latin typeface="+mj-lt"/>
                <a:cs typeface="Calibri"/>
              </a:rPr>
              <a:t> </a:t>
            </a:r>
            <a:r>
              <a:rPr lang="en-US" spc="-10" dirty="0">
                <a:latin typeface="+mj-lt"/>
                <a:cs typeface="Calibri"/>
              </a:rPr>
              <a:t>are</a:t>
            </a:r>
            <a:r>
              <a:rPr lang="en-US" dirty="0">
                <a:latin typeface="+mj-lt"/>
                <a:cs typeface="Calibri"/>
              </a:rPr>
              <a:t> </a:t>
            </a:r>
            <a:r>
              <a:rPr lang="en-US" spc="-10" dirty="0">
                <a:latin typeface="+mj-lt"/>
                <a:cs typeface="Calibri"/>
              </a:rPr>
              <a:t>implemented</a:t>
            </a:r>
            <a:r>
              <a:rPr lang="en-US" spc="10" dirty="0">
                <a:latin typeface="+mj-lt"/>
                <a:cs typeface="Calibri"/>
              </a:rPr>
              <a:t> </a:t>
            </a:r>
            <a:r>
              <a:rPr lang="en-US" spc="-5" dirty="0">
                <a:latin typeface="+mj-lt"/>
                <a:cs typeface="Calibri"/>
              </a:rPr>
              <a:t>as</a:t>
            </a:r>
            <a:r>
              <a:rPr lang="en-US" dirty="0">
                <a:latin typeface="+mj-lt"/>
                <a:cs typeface="Calibri"/>
              </a:rPr>
              <a:t> a </a:t>
            </a:r>
            <a:r>
              <a:rPr lang="en-US" spc="-5" dirty="0">
                <a:latin typeface="+mj-lt"/>
                <a:cs typeface="Calibri"/>
              </a:rPr>
              <a:t>set</a:t>
            </a:r>
            <a:r>
              <a:rPr lang="en-US" dirty="0">
                <a:latin typeface="+mj-lt"/>
                <a:cs typeface="Calibri"/>
              </a:rPr>
              <a:t> </a:t>
            </a:r>
            <a:r>
              <a:rPr lang="en-US" spc="-5" dirty="0">
                <a:latin typeface="+mj-lt"/>
                <a:cs typeface="Calibri"/>
              </a:rPr>
              <a:t>of C#.NET</a:t>
            </a:r>
            <a:r>
              <a:rPr lang="en-US" spc="-20" dirty="0">
                <a:latin typeface="+mj-lt"/>
                <a:cs typeface="Calibri"/>
              </a:rPr>
              <a:t> </a:t>
            </a:r>
            <a:r>
              <a:rPr lang="en-US" spc="-5" dirty="0">
                <a:latin typeface="+mj-lt"/>
                <a:cs typeface="Calibri"/>
              </a:rPr>
              <a:t>functions.</a:t>
            </a:r>
            <a:endParaRPr lang="en-US" dirty="0">
              <a:latin typeface="+mj-lt"/>
              <a:cs typeface="Calibri"/>
            </a:endParaRPr>
          </a:p>
          <a:p>
            <a:pPr>
              <a:lnSpc>
                <a:spcPct val="100000"/>
              </a:lnSpc>
              <a:spcBef>
                <a:spcPts val="40"/>
              </a:spcBef>
            </a:pPr>
            <a:endParaRPr lang="en-US" dirty="0">
              <a:latin typeface="+mj-lt"/>
              <a:cs typeface="Calibri"/>
            </a:endParaRPr>
          </a:p>
          <a:p>
            <a:pPr marL="267970"/>
            <a:r>
              <a:rPr lang="en-US" b="1" spc="-5" dirty="0">
                <a:latin typeface="+mj-lt"/>
                <a:cs typeface="Calibri"/>
              </a:rPr>
              <a:t>Example </a:t>
            </a:r>
            <a:r>
              <a:rPr lang="en-US" b="1" dirty="0">
                <a:latin typeface="+mj-lt"/>
                <a:cs typeface="Calibri"/>
              </a:rPr>
              <a:t>2.</a:t>
            </a:r>
            <a:r>
              <a:rPr lang="en-US" b="1" spc="220" dirty="0">
                <a:latin typeface="+mj-lt"/>
                <a:cs typeface="Calibri"/>
              </a:rPr>
              <a:t> </a:t>
            </a:r>
            <a:r>
              <a:rPr lang="en-US" b="1" spc="-10" dirty="0">
                <a:latin typeface="+mj-lt"/>
                <a:cs typeface="Calibri"/>
              </a:rPr>
              <a:t>REST</a:t>
            </a:r>
            <a:r>
              <a:rPr lang="en-US" b="1" spc="-5" dirty="0">
                <a:latin typeface="+mj-lt"/>
                <a:cs typeface="Calibri"/>
              </a:rPr>
              <a:t> </a:t>
            </a:r>
            <a:r>
              <a:rPr lang="en-US" b="1" spc="-10" dirty="0">
                <a:latin typeface="+mj-lt"/>
                <a:cs typeface="Calibri"/>
              </a:rPr>
              <a:t>client</a:t>
            </a:r>
            <a:r>
              <a:rPr lang="en-US" b="1" spc="-5" dirty="0">
                <a:latin typeface="+mj-lt"/>
                <a:cs typeface="Calibri"/>
              </a:rPr>
              <a:t> </a:t>
            </a:r>
            <a:r>
              <a:rPr lang="en-US" b="1" dirty="0">
                <a:latin typeface="+mj-lt"/>
                <a:cs typeface="Calibri"/>
              </a:rPr>
              <a:t>/</a:t>
            </a:r>
            <a:r>
              <a:rPr lang="en-US" b="1" spc="-5" dirty="0">
                <a:latin typeface="+mj-lt"/>
                <a:cs typeface="Calibri"/>
              </a:rPr>
              <a:t> PHP provider</a:t>
            </a:r>
            <a:endParaRPr lang="en-US" dirty="0">
              <a:latin typeface="+mj-lt"/>
              <a:cs typeface="Calibri"/>
            </a:endParaRPr>
          </a:p>
          <a:p>
            <a:pPr marL="496570" marR="384810">
              <a:lnSpc>
                <a:spcPct val="100000"/>
              </a:lnSpc>
            </a:pPr>
            <a:r>
              <a:rPr lang="en-US" dirty="0">
                <a:latin typeface="+mj-lt"/>
                <a:cs typeface="Calibri"/>
              </a:rPr>
              <a:t>A</a:t>
            </a:r>
            <a:r>
              <a:rPr lang="en-US" spc="-5" dirty="0">
                <a:latin typeface="+mj-lt"/>
                <a:cs typeface="Calibri"/>
              </a:rPr>
              <a:t> REST Android</a:t>
            </a:r>
            <a:r>
              <a:rPr lang="en-US" spc="-10" dirty="0">
                <a:latin typeface="+mj-lt"/>
                <a:cs typeface="Calibri"/>
              </a:rPr>
              <a:t> client</a:t>
            </a:r>
            <a:r>
              <a:rPr lang="en-US" spc="10" dirty="0">
                <a:latin typeface="+mj-lt"/>
                <a:cs typeface="Calibri"/>
              </a:rPr>
              <a:t> </a:t>
            </a:r>
            <a:r>
              <a:rPr lang="en-US" spc="-15" dirty="0">
                <a:latin typeface="+mj-lt"/>
                <a:cs typeface="Calibri"/>
              </a:rPr>
              <a:t>invokes</a:t>
            </a:r>
            <a:r>
              <a:rPr lang="en-US" dirty="0">
                <a:latin typeface="+mj-lt"/>
                <a:cs typeface="Calibri"/>
              </a:rPr>
              <a:t> </a:t>
            </a:r>
            <a:r>
              <a:rPr lang="en-US" spc="-10" dirty="0">
                <a:latin typeface="+mj-lt"/>
                <a:cs typeface="Calibri"/>
              </a:rPr>
              <a:t>remote</a:t>
            </a:r>
            <a:r>
              <a:rPr lang="en-US" spc="10" dirty="0">
                <a:latin typeface="+mj-lt"/>
                <a:cs typeface="Calibri"/>
              </a:rPr>
              <a:t> </a:t>
            </a:r>
            <a:r>
              <a:rPr lang="en-US" dirty="0">
                <a:latin typeface="+mj-lt"/>
                <a:cs typeface="Calibri"/>
              </a:rPr>
              <a:t>PHP </a:t>
            </a:r>
            <a:r>
              <a:rPr lang="en-US" spc="-5" dirty="0">
                <a:latin typeface="+mj-lt"/>
                <a:cs typeface="Calibri"/>
              </a:rPr>
              <a:t>services</a:t>
            </a:r>
            <a:r>
              <a:rPr lang="en-US" spc="15" dirty="0">
                <a:latin typeface="+mj-lt"/>
                <a:cs typeface="Calibri"/>
              </a:rPr>
              <a:t> </a:t>
            </a:r>
            <a:r>
              <a:rPr lang="en-US" spc="-5" dirty="0">
                <a:latin typeface="+mj-lt"/>
                <a:cs typeface="Calibri"/>
              </a:rPr>
              <a:t>which consult</a:t>
            </a:r>
            <a:r>
              <a:rPr lang="en-US" dirty="0">
                <a:latin typeface="+mj-lt"/>
                <a:cs typeface="Calibri"/>
              </a:rPr>
              <a:t> a </a:t>
            </a:r>
            <a:r>
              <a:rPr lang="en-US" spc="5" dirty="0">
                <a:latin typeface="+mj-lt"/>
                <a:cs typeface="Calibri"/>
              </a:rPr>
              <a:t> </a:t>
            </a:r>
            <a:r>
              <a:rPr lang="en-US" spc="-10" dirty="0">
                <a:latin typeface="+mj-lt"/>
                <a:cs typeface="Calibri"/>
              </a:rPr>
              <a:t>database</a:t>
            </a:r>
            <a:r>
              <a:rPr lang="en-US" spc="5" dirty="0">
                <a:latin typeface="+mj-lt"/>
                <a:cs typeface="Calibri"/>
              </a:rPr>
              <a:t> </a:t>
            </a:r>
            <a:r>
              <a:rPr lang="en-US" spc="-5" dirty="0">
                <a:latin typeface="+mj-lt"/>
                <a:cs typeface="Calibri"/>
              </a:rPr>
              <a:t>on</a:t>
            </a:r>
            <a:r>
              <a:rPr lang="en-US" spc="-10" dirty="0">
                <a:latin typeface="+mj-lt"/>
                <a:cs typeface="Calibri"/>
              </a:rPr>
              <a:t> </a:t>
            </a:r>
            <a:r>
              <a:rPr lang="en-US" spc="-5" dirty="0">
                <a:latin typeface="+mj-lt"/>
                <a:cs typeface="Calibri"/>
              </a:rPr>
              <a:t>behalf</a:t>
            </a:r>
            <a:r>
              <a:rPr lang="en-US" spc="5" dirty="0">
                <a:latin typeface="+mj-lt"/>
                <a:cs typeface="Calibri"/>
              </a:rPr>
              <a:t> </a:t>
            </a:r>
            <a:r>
              <a:rPr lang="en-US" spc="-5" dirty="0">
                <a:latin typeface="+mj-lt"/>
                <a:cs typeface="Calibri"/>
              </a:rPr>
              <a:t>of </a:t>
            </a:r>
            <a:r>
              <a:rPr lang="en-US" dirty="0">
                <a:latin typeface="+mj-lt"/>
                <a:cs typeface="Calibri"/>
              </a:rPr>
              <a:t>the</a:t>
            </a:r>
            <a:r>
              <a:rPr lang="en-US" spc="5" dirty="0">
                <a:latin typeface="+mj-lt"/>
                <a:cs typeface="Calibri"/>
              </a:rPr>
              <a:t> </a:t>
            </a:r>
            <a:r>
              <a:rPr lang="en-US" spc="-5" dirty="0">
                <a:latin typeface="+mj-lt"/>
                <a:cs typeface="Calibri"/>
              </a:rPr>
              <a:t>client.</a:t>
            </a:r>
            <a:r>
              <a:rPr lang="en-US" spc="5" dirty="0">
                <a:latin typeface="+mj-lt"/>
                <a:cs typeface="Calibri"/>
              </a:rPr>
              <a:t> </a:t>
            </a:r>
            <a:r>
              <a:rPr lang="en-US" spc="-5" dirty="0">
                <a:latin typeface="+mj-lt"/>
                <a:cs typeface="Calibri"/>
              </a:rPr>
              <a:t>The</a:t>
            </a:r>
            <a:r>
              <a:rPr lang="en-US" spc="5" dirty="0">
                <a:latin typeface="+mj-lt"/>
                <a:cs typeface="Calibri"/>
              </a:rPr>
              <a:t> </a:t>
            </a:r>
            <a:r>
              <a:rPr lang="en-US" spc="-5" dirty="0">
                <a:latin typeface="+mj-lt"/>
                <a:cs typeface="Calibri"/>
              </a:rPr>
              <a:t>response</a:t>
            </a:r>
            <a:r>
              <a:rPr lang="en-US" dirty="0">
                <a:latin typeface="+mj-lt"/>
                <a:cs typeface="Calibri"/>
              </a:rPr>
              <a:t> </a:t>
            </a:r>
            <a:r>
              <a:rPr lang="en-US" spc="-5" dirty="0">
                <a:latin typeface="+mj-lt"/>
                <a:cs typeface="Calibri"/>
              </a:rPr>
              <a:t>is</a:t>
            </a:r>
            <a:r>
              <a:rPr lang="en-US" spc="5" dirty="0">
                <a:latin typeface="+mj-lt"/>
                <a:cs typeface="Calibri"/>
              </a:rPr>
              <a:t> </a:t>
            </a:r>
            <a:r>
              <a:rPr lang="en-US" spc="-10" dirty="0">
                <a:latin typeface="+mj-lt"/>
                <a:cs typeface="Calibri"/>
              </a:rPr>
              <a:t>formatted</a:t>
            </a:r>
            <a:r>
              <a:rPr lang="en-US" spc="5" dirty="0">
                <a:latin typeface="+mj-lt"/>
                <a:cs typeface="Calibri"/>
              </a:rPr>
              <a:t> </a:t>
            </a:r>
            <a:r>
              <a:rPr lang="en-US" spc="-5" dirty="0">
                <a:latin typeface="+mj-lt"/>
                <a:cs typeface="Calibri"/>
              </a:rPr>
              <a:t>using</a:t>
            </a:r>
            <a:r>
              <a:rPr lang="en-US" dirty="0">
                <a:latin typeface="+mj-lt"/>
                <a:cs typeface="Calibri"/>
              </a:rPr>
              <a:t> JSON.</a:t>
            </a:r>
          </a:p>
          <a:p>
            <a:pPr>
              <a:lnSpc>
                <a:spcPct val="100000"/>
              </a:lnSpc>
              <a:spcBef>
                <a:spcPts val="40"/>
              </a:spcBef>
            </a:pPr>
            <a:endParaRPr lang="en-US" dirty="0">
              <a:latin typeface="+mj-lt"/>
              <a:cs typeface="Calibri"/>
            </a:endParaRPr>
          </a:p>
          <a:p>
            <a:pPr marL="267970">
              <a:lnSpc>
                <a:spcPct val="100000"/>
              </a:lnSpc>
            </a:pPr>
            <a:r>
              <a:rPr lang="en-US" b="1" spc="-5" dirty="0">
                <a:latin typeface="+mj-lt"/>
                <a:cs typeface="Calibri"/>
              </a:rPr>
              <a:t>Example </a:t>
            </a:r>
            <a:r>
              <a:rPr lang="en-US" b="1" dirty="0">
                <a:latin typeface="+mj-lt"/>
                <a:cs typeface="Calibri"/>
              </a:rPr>
              <a:t>3.</a:t>
            </a:r>
            <a:r>
              <a:rPr lang="en-US" b="1" spc="220" dirty="0">
                <a:latin typeface="+mj-lt"/>
                <a:cs typeface="Calibri"/>
              </a:rPr>
              <a:t> </a:t>
            </a:r>
            <a:r>
              <a:rPr lang="en-US" b="1" spc="-10" dirty="0">
                <a:latin typeface="+mj-lt"/>
                <a:cs typeface="Calibri"/>
              </a:rPr>
              <a:t>REST</a:t>
            </a:r>
            <a:r>
              <a:rPr lang="en-US" b="1" spc="-5" dirty="0">
                <a:latin typeface="+mj-lt"/>
                <a:cs typeface="Calibri"/>
              </a:rPr>
              <a:t> </a:t>
            </a:r>
            <a:r>
              <a:rPr lang="en-US" b="1" spc="-10" dirty="0">
                <a:latin typeface="+mj-lt"/>
                <a:cs typeface="Calibri"/>
              </a:rPr>
              <a:t>client</a:t>
            </a:r>
            <a:r>
              <a:rPr lang="en-US" b="1" spc="-5" dirty="0">
                <a:latin typeface="+mj-lt"/>
                <a:cs typeface="Calibri"/>
              </a:rPr>
              <a:t> </a:t>
            </a:r>
            <a:r>
              <a:rPr lang="en-US" b="1" dirty="0">
                <a:latin typeface="+mj-lt"/>
                <a:cs typeface="Calibri"/>
              </a:rPr>
              <a:t>/</a:t>
            </a:r>
            <a:r>
              <a:rPr lang="en-US" b="1" spc="-5" dirty="0">
                <a:latin typeface="+mj-lt"/>
                <a:cs typeface="Calibri"/>
              </a:rPr>
              <a:t> Servlet</a:t>
            </a:r>
            <a:r>
              <a:rPr lang="en-US" b="1" dirty="0">
                <a:latin typeface="+mj-lt"/>
                <a:cs typeface="Calibri"/>
              </a:rPr>
              <a:t> </a:t>
            </a:r>
            <a:r>
              <a:rPr lang="en-US" b="1" spc="-5" dirty="0">
                <a:latin typeface="+mj-lt"/>
                <a:cs typeface="Calibri"/>
              </a:rPr>
              <a:t>provider</a:t>
            </a:r>
            <a:endParaRPr lang="en-US" dirty="0">
              <a:latin typeface="+mj-lt"/>
              <a:cs typeface="Calibri"/>
            </a:endParaRPr>
          </a:p>
          <a:p>
            <a:pPr marL="496570" marR="405765">
              <a:lnSpc>
                <a:spcPct val="100000"/>
              </a:lnSpc>
            </a:pPr>
            <a:r>
              <a:rPr lang="en-US" spc="-5" dirty="0">
                <a:latin typeface="+mj-lt"/>
                <a:cs typeface="Calibri"/>
              </a:rPr>
              <a:t>Our</a:t>
            </a:r>
            <a:r>
              <a:rPr lang="en-US" spc="-10" dirty="0">
                <a:latin typeface="+mj-lt"/>
                <a:cs typeface="Calibri"/>
              </a:rPr>
              <a:t> </a:t>
            </a:r>
            <a:r>
              <a:rPr lang="en-US" spc="-5" dirty="0">
                <a:latin typeface="+mj-lt"/>
                <a:cs typeface="Calibri"/>
              </a:rPr>
              <a:t>Android</a:t>
            </a:r>
            <a:r>
              <a:rPr lang="en-US" spc="-15" dirty="0">
                <a:latin typeface="+mj-lt"/>
                <a:cs typeface="Calibri"/>
              </a:rPr>
              <a:t> </a:t>
            </a:r>
            <a:r>
              <a:rPr lang="en-US" dirty="0">
                <a:latin typeface="+mj-lt"/>
                <a:cs typeface="Calibri"/>
              </a:rPr>
              <a:t>app</a:t>
            </a:r>
            <a:r>
              <a:rPr lang="en-US" spc="-5" dirty="0">
                <a:latin typeface="+mj-lt"/>
                <a:cs typeface="Calibri"/>
              </a:rPr>
              <a:t> communicates</a:t>
            </a:r>
            <a:r>
              <a:rPr lang="en-US" dirty="0">
                <a:latin typeface="+mj-lt"/>
                <a:cs typeface="Calibri"/>
              </a:rPr>
              <a:t> with an</a:t>
            </a:r>
            <a:r>
              <a:rPr lang="en-US" spc="-5" dirty="0">
                <a:latin typeface="+mj-lt"/>
                <a:cs typeface="Calibri"/>
              </a:rPr>
              <a:t> </a:t>
            </a:r>
            <a:r>
              <a:rPr lang="en-US" spc="-20" dirty="0">
                <a:latin typeface="+mj-lt"/>
                <a:cs typeface="Calibri"/>
              </a:rPr>
              <a:t>Tomcat</a:t>
            </a:r>
            <a:r>
              <a:rPr lang="en-US" dirty="0">
                <a:latin typeface="+mj-lt"/>
                <a:cs typeface="Calibri"/>
              </a:rPr>
              <a:t> </a:t>
            </a:r>
            <a:r>
              <a:rPr lang="en-US" spc="-5" dirty="0">
                <a:latin typeface="+mj-lt"/>
                <a:cs typeface="Calibri"/>
              </a:rPr>
              <a:t>Server</a:t>
            </a:r>
            <a:r>
              <a:rPr lang="en-US" spc="5" dirty="0">
                <a:latin typeface="+mj-lt"/>
                <a:cs typeface="Calibri"/>
              </a:rPr>
              <a:t> </a:t>
            </a:r>
            <a:r>
              <a:rPr lang="en-US" spc="-5" dirty="0">
                <a:latin typeface="+mj-lt"/>
                <a:cs typeface="Calibri"/>
              </a:rPr>
              <a:t>in </a:t>
            </a:r>
            <a:r>
              <a:rPr lang="en-US" dirty="0">
                <a:latin typeface="+mj-lt"/>
                <a:cs typeface="Calibri"/>
              </a:rPr>
              <a:t>which</a:t>
            </a:r>
            <a:r>
              <a:rPr lang="en-US" spc="-10" dirty="0">
                <a:latin typeface="+mj-lt"/>
                <a:cs typeface="Calibri"/>
              </a:rPr>
              <a:t> </a:t>
            </a:r>
            <a:r>
              <a:rPr lang="en-US" spc="-5" dirty="0">
                <a:latin typeface="+mj-lt"/>
                <a:cs typeface="Calibri"/>
              </a:rPr>
              <a:t>its </a:t>
            </a:r>
            <a:r>
              <a:rPr lang="en-US" dirty="0">
                <a:latin typeface="+mj-lt"/>
                <a:cs typeface="Calibri"/>
              </a:rPr>
              <a:t> </a:t>
            </a:r>
            <a:r>
              <a:rPr lang="en-US" spc="-5" dirty="0" err="1">
                <a:latin typeface="+mj-lt"/>
                <a:cs typeface="Calibri"/>
              </a:rPr>
              <a:t>WebServices</a:t>
            </a:r>
            <a:r>
              <a:rPr lang="en-US" spc="-5" dirty="0">
                <a:latin typeface="+mj-lt"/>
                <a:cs typeface="Calibri"/>
              </a:rPr>
              <a:t> </a:t>
            </a:r>
            <a:r>
              <a:rPr lang="en-US" spc="-10" dirty="0">
                <a:latin typeface="+mj-lt"/>
                <a:cs typeface="Calibri"/>
              </a:rPr>
              <a:t>are</a:t>
            </a:r>
            <a:r>
              <a:rPr lang="en-US" spc="5" dirty="0">
                <a:latin typeface="+mj-lt"/>
                <a:cs typeface="Calibri"/>
              </a:rPr>
              <a:t> </a:t>
            </a:r>
            <a:r>
              <a:rPr lang="en-US" spc="-10" dirty="0">
                <a:latin typeface="+mj-lt"/>
                <a:cs typeface="Calibri"/>
              </a:rPr>
              <a:t>implemented</a:t>
            </a:r>
            <a:r>
              <a:rPr lang="en-US" spc="10" dirty="0">
                <a:latin typeface="+mj-lt"/>
                <a:cs typeface="Calibri"/>
              </a:rPr>
              <a:t> </a:t>
            </a:r>
            <a:r>
              <a:rPr lang="en-US" spc="-5" dirty="0">
                <a:latin typeface="+mj-lt"/>
                <a:cs typeface="Calibri"/>
              </a:rPr>
              <a:t>as</a:t>
            </a:r>
            <a:r>
              <a:rPr lang="en-US" spc="5" dirty="0">
                <a:latin typeface="+mj-lt"/>
                <a:cs typeface="Calibri"/>
              </a:rPr>
              <a:t> </a:t>
            </a:r>
            <a:r>
              <a:rPr lang="en-US" spc="-10" dirty="0">
                <a:latin typeface="+mj-lt"/>
                <a:cs typeface="Calibri"/>
              </a:rPr>
              <a:t>Java</a:t>
            </a:r>
            <a:r>
              <a:rPr lang="en-US" dirty="0">
                <a:latin typeface="+mj-lt"/>
                <a:cs typeface="Calibri"/>
              </a:rPr>
              <a:t> </a:t>
            </a:r>
            <a:r>
              <a:rPr lang="en-US" spc="-5" dirty="0">
                <a:latin typeface="+mj-lt"/>
                <a:cs typeface="Calibri"/>
              </a:rPr>
              <a:t>Servlets.</a:t>
            </a:r>
            <a:r>
              <a:rPr lang="en-US" spc="10" dirty="0">
                <a:latin typeface="+mj-lt"/>
                <a:cs typeface="Calibri"/>
              </a:rPr>
              <a:t> </a:t>
            </a:r>
            <a:r>
              <a:rPr lang="en-US" dirty="0">
                <a:latin typeface="+mj-lt"/>
                <a:cs typeface="Calibri"/>
              </a:rPr>
              <a:t>As </a:t>
            </a:r>
            <a:r>
              <a:rPr lang="en-US" spc="-5" dirty="0">
                <a:latin typeface="+mj-lt"/>
                <a:cs typeface="Calibri"/>
              </a:rPr>
              <a:t>in</a:t>
            </a:r>
            <a:r>
              <a:rPr lang="en-US" spc="5" dirty="0">
                <a:latin typeface="+mj-lt"/>
                <a:cs typeface="Calibri"/>
              </a:rPr>
              <a:t> </a:t>
            </a:r>
            <a:r>
              <a:rPr lang="en-US" spc="-5" dirty="0">
                <a:latin typeface="+mj-lt"/>
                <a:cs typeface="Calibri"/>
              </a:rPr>
              <a:t>the </a:t>
            </a:r>
            <a:r>
              <a:rPr lang="en-US" spc="-10" dirty="0">
                <a:latin typeface="+mj-lt"/>
                <a:cs typeface="Calibri"/>
              </a:rPr>
              <a:t>previous </a:t>
            </a:r>
            <a:r>
              <a:rPr lang="en-US" spc="-5" dirty="0">
                <a:latin typeface="+mj-lt"/>
                <a:cs typeface="Calibri"/>
              </a:rPr>
              <a:t> example,</a:t>
            </a:r>
            <a:r>
              <a:rPr lang="en-US" spc="5" dirty="0">
                <a:latin typeface="+mj-lt"/>
                <a:cs typeface="Calibri"/>
              </a:rPr>
              <a:t> </a:t>
            </a:r>
            <a:r>
              <a:rPr lang="en-US" dirty="0">
                <a:latin typeface="+mj-lt"/>
                <a:cs typeface="Calibri"/>
              </a:rPr>
              <a:t>the </a:t>
            </a:r>
            <a:r>
              <a:rPr lang="en-US" spc="-5" dirty="0">
                <a:latin typeface="+mj-lt"/>
                <a:cs typeface="Calibri"/>
              </a:rPr>
              <a:t>results</a:t>
            </a:r>
            <a:r>
              <a:rPr lang="en-US" spc="15" dirty="0">
                <a:latin typeface="+mj-lt"/>
                <a:cs typeface="Calibri"/>
              </a:rPr>
              <a:t> </a:t>
            </a:r>
            <a:r>
              <a:rPr lang="en-US" spc="-5" dirty="0">
                <a:latin typeface="+mj-lt"/>
                <a:cs typeface="Calibri"/>
              </a:rPr>
              <a:t>of </a:t>
            </a:r>
            <a:r>
              <a:rPr lang="en-US" dirty="0">
                <a:latin typeface="+mj-lt"/>
                <a:cs typeface="Calibri"/>
              </a:rPr>
              <a:t>a</a:t>
            </a:r>
            <a:r>
              <a:rPr lang="en-US" spc="5" dirty="0">
                <a:latin typeface="+mj-lt"/>
                <a:cs typeface="Calibri"/>
              </a:rPr>
              <a:t> </a:t>
            </a:r>
            <a:r>
              <a:rPr lang="en-US" spc="-10" dirty="0">
                <a:latin typeface="+mj-lt"/>
                <a:cs typeface="Calibri"/>
              </a:rPr>
              <a:t>database</a:t>
            </a:r>
            <a:r>
              <a:rPr lang="en-US" spc="5" dirty="0">
                <a:latin typeface="+mj-lt"/>
                <a:cs typeface="Calibri"/>
              </a:rPr>
              <a:t> </a:t>
            </a:r>
            <a:r>
              <a:rPr lang="en-US" spc="-5" dirty="0">
                <a:latin typeface="+mj-lt"/>
                <a:cs typeface="Calibri"/>
              </a:rPr>
              <a:t>query</a:t>
            </a:r>
            <a:r>
              <a:rPr lang="en-US" spc="-15" dirty="0">
                <a:latin typeface="+mj-lt"/>
                <a:cs typeface="Calibri"/>
              </a:rPr>
              <a:t> </a:t>
            </a:r>
            <a:r>
              <a:rPr lang="en-US" spc="-5" dirty="0">
                <a:latin typeface="+mj-lt"/>
                <a:cs typeface="Calibri"/>
              </a:rPr>
              <a:t>are</a:t>
            </a:r>
            <a:r>
              <a:rPr lang="en-US" spc="10" dirty="0">
                <a:latin typeface="+mj-lt"/>
                <a:cs typeface="Calibri"/>
              </a:rPr>
              <a:t> </a:t>
            </a:r>
            <a:r>
              <a:rPr lang="en-US" spc="-5" dirty="0">
                <a:latin typeface="+mj-lt"/>
                <a:cs typeface="Calibri"/>
              </a:rPr>
              <a:t>returned</a:t>
            </a:r>
            <a:r>
              <a:rPr lang="en-US" dirty="0">
                <a:latin typeface="+mj-lt"/>
                <a:cs typeface="Calibri"/>
              </a:rPr>
              <a:t> as a</a:t>
            </a:r>
            <a:r>
              <a:rPr lang="en-US" spc="5" dirty="0">
                <a:latin typeface="+mj-lt"/>
                <a:cs typeface="Calibri"/>
              </a:rPr>
              <a:t> </a:t>
            </a:r>
            <a:r>
              <a:rPr lang="en-US" dirty="0">
                <a:latin typeface="+mj-lt"/>
                <a:cs typeface="Calibri"/>
              </a:rPr>
              <a:t>JSON</a:t>
            </a:r>
            <a:r>
              <a:rPr lang="en-US" spc="-5" dirty="0">
                <a:latin typeface="+mj-lt"/>
                <a:cs typeface="Calibri"/>
              </a:rPr>
              <a:t> string.</a:t>
            </a:r>
            <a:endParaRPr lang="en-US" dirty="0">
              <a:latin typeface="+mj-lt"/>
              <a:cs typeface="Calibri"/>
            </a:endParaRP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81</a:t>
            </a:fld>
            <a:endParaRPr lang="en-US"/>
          </a:p>
        </p:txBody>
      </p:sp>
    </p:spTree>
    <p:extLst>
      <p:ext uri="{BB962C8B-B14F-4D97-AF65-F5344CB8AC3E}">
        <p14:creationId xmlns="" xmlns:p14="http://schemas.microsoft.com/office/powerpoint/2010/main" val="8004991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Connecting to REST-based and SOAP</a:t>
            </a:r>
            <a:br>
              <a:rPr lang="en-US" altLang="en-US" sz="2800" b="1" dirty="0">
                <a:solidFill>
                  <a:srgbClr val="002060"/>
                </a:solidFill>
                <a:effectLst>
                  <a:outerShdw blurRad="38100" dist="38100" dir="2700000" algn="tl">
                    <a:srgbClr val="C0C0C0"/>
                  </a:outerShdw>
                </a:effectLst>
                <a:ea typeface="Arial" charset="0"/>
                <a:cs typeface="Arial" charset="0"/>
              </a:rPr>
            </a:br>
            <a:r>
              <a:rPr lang="en-US" altLang="en-US" sz="2800" b="1" dirty="0">
                <a:solidFill>
                  <a:srgbClr val="002060"/>
                </a:solidFill>
                <a:effectLst>
                  <a:outerShdw blurRad="38100" dist="38100" dir="2700000" algn="tl">
                    <a:srgbClr val="C0C0C0"/>
                  </a:outerShdw>
                </a:effectLst>
                <a:ea typeface="Arial" charset="0"/>
                <a:cs typeface="Arial" charset="0"/>
              </a:rPr>
              <a:t>based Web services</a:t>
            </a:r>
          </a:p>
        </p:txBody>
      </p:sp>
      <p:sp>
        <p:nvSpPr>
          <p:cNvPr id="3" name="Content Placeholder 2"/>
          <p:cNvSpPr>
            <a:spLocks noGrp="1"/>
          </p:cNvSpPr>
          <p:nvPr>
            <p:ph idx="1"/>
          </p:nvPr>
        </p:nvSpPr>
        <p:spPr>
          <a:xfrm>
            <a:off x="323528" y="1425634"/>
            <a:ext cx="7620000" cy="4800600"/>
          </a:xfrm>
        </p:spPr>
        <p:txBody>
          <a:bodyPr>
            <a:normAutofit fontScale="92500"/>
          </a:bodyPr>
          <a:lstStyle/>
          <a:p>
            <a:pPr marL="79762" indent="0" defTabSz="336902">
              <a:spcBef>
                <a:spcPts val="244"/>
              </a:spcBef>
              <a:buNone/>
              <a:defRPr/>
            </a:pPr>
            <a:r>
              <a:rPr lang="en-US" b="1" spc="-5" dirty="0">
                <a:latin typeface="+mj-lt"/>
                <a:cs typeface="Calibri"/>
              </a:rPr>
              <a:t>Windows</a:t>
            </a:r>
            <a:r>
              <a:rPr lang="en-US" b="1" spc="-10" dirty="0">
                <a:latin typeface="+mj-lt"/>
                <a:cs typeface="Calibri"/>
              </a:rPr>
              <a:t> Communication</a:t>
            </a:r>
            <a:r>
              <a:rPr lang="en-US" b="1" spc="5" dirty="0">
                <a:latin typeface="+mj-lt"/>
                <a:cs typeface="Calibri"/>
              </a:rPr>
              <a:t> </a:t>
            </a:r>
            <a:r>
              <a:rPr lang="en-US" b="1" spc="-10" dirty="0">
                <a:latin typeface="+mj-lt"/>
                <a:cs typeface="Calibri"/>
              </a:rPr>
              <a:t>Foundation</a:t>
            </a:r>
            <a:r>
              <a:rPr lang="en-US" b="1" spc="5" dirty="0">
                <a:latin typeface="+mj-lt"/>
                <a:cs typeface="Calibri"/>
              </a:rPr>
              <a:t> </a:t>
            </a:r>
            <a:r>
              <a:rPr lang="en-US" b="1" spc="-10" dirty="0">
                <a:latin typeface="+mj-lt"/>
                <a:cs typeface="Calibri"/>
              </a:rPr>
              <a:t>(WCF</a:t>
            </a:r>
            <a:r>
              <a:rPr lang="en-US" b="1" spc="-10" dirty="0" smtClean="0">
                <a:latin typeface="+mj-lt"/>
                <a:cs typeface="Calibri"/>
              </a:rPr>
              <a:t>)</a:t>
            </a:r>
          </a:p>
          <a:p>
            <a:pPr marL="322617" indent="-242855" defTabSz="336902">
              <a:spcBef>
                <a:spcPts val="244"/>
              </a:spcBef>
              <a:buFont typeface="Wingdings" charset="2"/>
              <a:buChar char=""/>
              <a:defRPr/>
            </a:pPr>
            <a:r>
              <a:rPr lang="en-US" b="1" spc="-10" dirty="0">
                <a:latin typeface="+mj-lt"/>
                <a:cs typeface="Calibri"/>
              </a:rPr>
              <a:t>WCF</a:t>
            </a:r>
            <a:r>
              <a:rPr lang="en-US" b="1" dirty="0">
                <a:latin typeface="+mj-lt"/>
                <a:cs typeface="Calibri"/>
              </a:rPr>
              <a:t> </a:t>
            </a:r>
            <a:r>
              <a:rPr lang="en-US" spc="-5" dirty="0">
                <a:latin typeface="+mj-lt"/>
                <a:cs typeface="Calibri"/>
              </a:rPr>
              <a:t>is</a:t>
            </a:r>
            <a:r>
              <a:rPr lang="en-US" spc="10" dirty="0">
                <a:latin typeface="+mj-lt"/>
                <a:cs typeface="Calibri"/>
              </a:rPr>
              <a:t> </a:t>
            </a:r>
            <a:r>
              <a:rPr lang="en-US" dirty="0">
                <a:latin typeface="+mj-lt"/>
                <a:cs typeface="Calibri"/>
              </a:rPr>
              <a:t>a</a:t>
            </a:r>
            <a:r>
              <a:rPr lang="en-US" spc="5" dirty="0">
                <a:latin typeface="+mj-lt"/>
                <a:cs typeface="Calibri"/>
              </a:rPr>
              <a:t> </a:t>
            </a:r>
            <a:r>
              <a:rPr lang="en-US" spc="-10" dirty="0">
                <a:latin typeface="+mj-lt"/>
                <a:cs typeface="Calibri"/>
              </a:rPr>
              <a:t>Microsoft</a:t>
            </a:r>
            <a:r>
              <a:rPr lang="en-US" spc="10" dirty="0">
                <a:latin typeface="+mj-lt"/>
                <a:cs typeface="Calibri"/>
              </a:rPr>
              <a:t> </a:t>
            </a:r>
            <a:r>
              <a:rPr lang="en-US" spc="-5" dirty="0">
                <a:latin typeface="+mj-lt"/>
                <a:cs typeface="Calibri"/>
              </a:rPr>
              <a:t>technology</a:t>
            </a:r>
            <a:r>
              <a:rPr lang="en-US" spc="-20" dirty="0">
                <a:latin typeface="+mj-lt"/>
                <a:cs typeface="Calibri"/>
              </a:rPr>
              <a:t> </a:t>
            </a:r>
            <a:r>
              <a:rPr lang="en-US" spc="-10" dirty="0">
                <a:latin typeface="+mj-lt"/>
                <a:cs typeface="Calibri"/>
              </a:rPr>
              <a:t>that</a:t>
            </a:r>
            <a:r>
              <a:rPr lang="en-US" spc="15" dirty="0">
                <a:latin typeface="+mj-lt"/>
                <a:cs typeface="Calibri"/>
              </a:rPr>
              <a:t> </a:t>
            </a:r>
            <a:r>
              <a:rPr lang="en-US" spc="-10" dirty="0">
                <a:latin typeface="+mj-lt"/>
                <a:cs typeface="Calibri"/>
              </a:rPr>
              <a:t>provides</a:t>
            </a:r>
            <a:r>
              <a:rPr lang="en-US" spc="5" dirty="0">
                <a:latin typeface="+mj-lt"/>
                <a:cs typeface="Calibri"/>
              </a:rPr>
              <a:t> </a:t>
            </a:r>
            <a:r>
              <a:rPr lang="en-US" dirty="0">
                <a:latin typeface="+mj-lt"/>
                <a:cs typeface="Calibri"/>
              </a:rPr>
              <a:t>a</a:t>
            </a:r>
            <a:r>
              <a:rPr lang="en-US" spc="10" dirty="0">
                <a:latin typeface="+mj-lt"/>
                <a:cs typeface="Calibri"/>
              </a:rPr>
              <a:t> </a:t>
            </a:r>
            <a:r>
              <a:rPr lang="en-US" spc="-10" dirty="0">
                <a:latin typeface="+mj-lt"/>
                <a:cs typeface="Calibri"/>
              </a:rPr>
              <a:t>framework</a:t>
            </a:r>
            <a:r>
              <a:rPr lang="en-US" spc="5" dirty="0">
                <a:latin typeface="+mj-lt"/>
                <a:cs typeface="Calibri"/>
              </a:rPr>
              <a:t> </a:t>
            </a:r>
            <a:r>
              <a:rPr lang="en-US" spc="-10" dirty="0">
                <a:latin typeface="+mj-lt"/>
                <a:cs typeface="Calibri"/>
              </a:rPr>
              <a:t>for</a:t>
            </a:r>
            <a:r>
              <a:rPr lang="en-US" spc="5" dirty="0">
                <a:latin typeface="+mj-lt"/>
                <a:cs typeface="Calibri"/>
              </a:rPr>
              <a:t> </a:t>
            </a:r>
            <a:r>
              <a:rPr lang="en-US" spc="-5" dirty="0">
                <a:latin typeface="+mj-lt"/>
                <a:cs typeface="Calibri"/>
              </a:rPr>
              <a:t>writing</a:t>
            </a:r>
            <a:r>
              <a:rPr lang="en-US" spc="5" dirty="0">
                <a:latin typeface="+mj-lt"/>
                <a:cs typeface="Calibri"/>
              </a:rPr>
              <a:t> </a:t>
            </a:r>
            <a:r>
              <a:rPr lang="en-US" spc="-5" dirty="0">
                <a:latin typeface="+mj-lt"/>
                <a:cs typeface="Calibri"/>
              </a:rPr>
              <a:t>code</a:t>
            </a:r>
            <a:r>
              <a:rPr lang="en-US" spc="-10" dirty="0">
                <a:latin typeface="+mj-lt"/>
                <a:cs typeface="Calibri"/>
              </a:rPr>
              <a:t> to </a:t>
            </a:r>
            <a:r>
              <a:rPr lang="en-US" spc="-5" dirty="0">
                <a:latin typeface="+mj-lt"/>
                <a:cs typeface="Calibri"/>
              </a:rPr>
              <a:t> communicate</a:t>
            </a:r>
            <a:r>
              <a:rPr lang="en-US" dirty="0">
                <a:latin typeface="+mj-lt"/>
                <a:cs typeface="Calibri"/>
              </a:rPr>
              <a:t> </a:t>
            </a:r>
            <a:r>
              <a:rPr lang="en-US" spc="-10" dirty="0">
                <a:latin typeface="+mj-lt"/>
                <a:cs typeface="Calibri"/>
              </a:rPr>
              <a:t>across</a:t>
            </a:r>
            <a:r>
              <a:rPr lang="en-US" spc="5" dirty="0">
                <a:latin typeface="+mj-lt"/>
                <a:cs typeface="Calibri"/>
              </a:rPr>
              <a:t> </a:t>
            </a:r>
            <a:r>
              <a:rPr lang="en-US" spc="-10" dirty="0">
                <a:latin typeface="+mj-lt"/>
                <a:cs typeface="Calibri"/>
              </a:rPr>
              <a:t>heterogeneous </a:t>
            </a:r>
            <a:r>
              <a:rPr lang="en-US" spc="-5" dirty="0" smtClean="0">
                <a:latin typeface="+mj-lt"/>
                <a:cs typeface="Calibri"/>
              </a:rPr>
              <a:t>platforms</a:t>
            </a:r>
            <a:r>
              <a:rPr lang="en-US" dirty="0" smtClean="0">
                <a:latin typeface="+mj-lt"/>
                <a:cs typeface="Calibri"/>
              </a:rPr>
              <a:t>.</a:t>
            </a:r>
          </a:p>
          <a:p>
            <a:pPr marL="536962" indent="-457200" defTabSz="336902">
              <a:spcBef>
                <a:spcPts val="244"/>
              </a:spcBef>
              <a:buFont typeface="+mj-lt"/>
              <a:buAutoNum type="arabicPeriod"/>
              <a:defRPr/>
            </a:pPr>
            <a:r>
              <a:rPr lang="en-US" dirty="0">
                <a:latin typeface="+mj-lt"/>
                <a:cs typeface="Calibri"/>
              </a:rPr>
              <a:t>An</a:t>
            </a:r>
            <a:r>
              <a:rPr lang="en-US" spc="-5" dirty="0">
                <a:latin typeface="+mj-lt"/>
                <a:cs typeface="Calibri"/>
              </a:rPr>
              <a:t> </a:t>
            </a:r>
            <a:r>
              <a:rPr lang="en-US" dirty="0">
                <a:latin typeface="+mj-lt"/>
                <a:cs typeface="Calibri"/>
              </a:rPr>
              <a:t>IIS </a:t>
            </a:r>
            <a:r>
              <a:rPr lang="en-US" spc="-10" dirty="0" err="1">
                <a:latin typeface="+mj-lt"/>
                <a:cs typeface="Calibri"/>
              </a:rPr>
              <a:t>WebServer</a:t>
            </a:r>
            <a:r>
              <a:rPr lang="en-US" dirty="0">
                <a:latin typeface="+mj-lt"/>
                <a:cs typeface="Calibri"/>
              </a:rPr>
              <a:t> </a:t>
            </a:r>
            <a:r>
              <a:rPr lang="en-US" spc="-10" dirty="0">
                <a:latin typeface="+mj-lt"/>
                <a:cs typeface="Calibri"/>
              </a:rPr>
              <a:t>may</a:t>
            </a:r>
            <a:r>
              <a:rPr lang="en-US" dirty="0">
                <a:latin typeface="+mj-lt"/>
                <a:cs typeface="Calibri"/>
              </a:rPr>
              <a:t> </a:t>
            </a:r>
            <a:r>
              <a:rPr lang="en-US" spc="-10" dirty="0">
                <a:latin typeface="+mj-lt"/>
                <a:cs typeface="Calibri"/>
              </a:rPr>
              <a:t>host</a:t>
            </a:r>
            <a:r>
              <a:rPr lang="en-US" spc="5" dirty="0">
                <a:latin typeface="+mj-lt"/>
                <a:cs typeface="Calibri"/>
              </a:rPr>
              <a:t> </a:t>
            </a:r>
            <a:r>
              <a:rPr lang="en-US" spc="-5" dirty="0">
                <a:latin typeface="+mj-lt"/>
                <a:cs typeface="Calibri"/>
              </a:rPr>
              <a:t>various</a:t>
            </a:r>
            <a:r>
              <a:rPr lang="en-US" dirty="0">
                <a:latin typeface="+mj-lt"/>
                <a:cs typeface="Calibri"/>
              </a:rPr>
              <a:t> </a:t>
            </a:r>
            <a:r>
              <a:rPr lang="en-US" b="1" spc="-5" dirty="0" err="1">
                <a:latin typeface="+mj-lt"/>
                <a:cs typeface="Calibri"/>
              </a:rPr>
              <a:t>EndPoints</a:t>
            </a:r>
            <a:r>
              <a:rPr lang="en-US" b="1" spc="-15" dirty="0">
                <a:latin typeface="+mj-lt"/>
                <a:cs typeface="Calibri"/>
              </a:rPr>
              <a:t> </a:t>
            </a:r>
            <a:r>
              <a:rPr lang="en-US" spc="-5" dirty="0">
                <a:latin typeface="+mj-lt"/>
                <a:cs typeface="Calibri"/>
              </a:rPr>
              <a:t>(</a:t>
            </a:r>
            <a:r>
              <a:rPr lang="en-US" spc="-5" dirty="0" err="1">
                <a:latin typeface="+mj-lt"/>
                <a:cs typeface="Calibri"/>
              </a:rPr>
              <a:t>WebServices</a:t>
            </a:r>
            <a:r>
              <a:rPr lang="en-US" spc="-5" dirty="0">
                <a:latin typeface="+mj-lt"/>
                <a:cs typeface="Calibri"/>
              </a:rPr>
              <a:t>).</a:t>
            </a:r>
            <a:endParaRPr lang="en-US" dirty="0">
              <a:latin typeface="+mj-lt"/>
              <a:cs typeface="Calibri"/>
            </a:endParaRPr>
          </a:p>
          <a:p>
            <a:pPr marL="536962" indent="-457200" defTabSz="336902">
              <a:spcBef>
                <a:spcPts val="244"/>
              </a:spcBef>
              <a:buFont typeface="+mj-lt"/>
              <a:buAutoNum type="arabicPeriod"/>
              <a:defRPr/>
            </a:pPr>
            <a:r>
              <a:rPr lang="en-US" spc="-5" dirty="0">
                <a:latin typeface="+mj-lt"/>
                <a:cs typeface="Calibri"/>
              </a:rPr>
              <a:t>Each of</a:t>
            </a:r>
            <a:r>
              <a:rPr lang="en-US" dirty="0">
                <a:latin typeface="+mj-lt"/>
                <a:cs typeface="Calibri"/>
              </a:rPr>
              <a:t> </a:t>
            </a:r>
            <a:r>
              <a:rPr lang="en-US" spc="-5" dirty="0">
                <a:latin typeface="+mj-lt"/>
                <a:cs typeface="Calibri"/>
              </a:rPr>
              <a:t>those</a:t>
            </a:r>
            <a:r>
              <a:rPr lang="en-US" dirty="0">
                <a:latin typeface="+mj-lt"/>
                <a:cs typeface="Calibri"/>
              </a:rPr>
              <a:t> </a:t>
            </a:r>
            <a:r>
              <a:rPr lang="en-US" spc="-10" dirty="0" err="1">
                <a:latin typeface="+mj-lt"/>
                <a:cs typeface="Calibri"/>
              </a:rPr>
              <a:t>EndPoints</a:t>
            </a:r>
            <a:r>
              <a:rPr lang="en-US" spc="20" dirty="0">
                <a:latin typeface="+mj-lt"/>
                <a:cs typeface="Calibri"/>
              </a:rPr>
              <a:t> </a:t>
            </a:r>
            <a:r>
              <a:rPr lang="en-US" spc="-5" dirty="0">
                <a:latin typeface="+mj-lt"/>
                <a:cs typeface="Calibri"/>
              </a:rPr>
              <a:t>uses</a:t>
            </a:r>
            <a:r>
              <a:rPr lang="en-US" spc="15" dirty="0">
                <a:latin typeface="+mj-lt"/>
                <a:cs typeface="Calibri"/>
              </a:rPr>
              <a:t> </a:t>
            </a:r>
            <a:r>
              <a:rPr lang="en-US" b="1" spc="-5" dirty="0">
                <a:latin typeface="+mj-lt"/>
                <a:cs typeface="Calibri"/>
              </a:rPr>
              <a:t>WSDL</a:t>
            </a:r>
            <a:r>
              <a:rPr lang="en-US" b="1" spc="10" dirty="0">
                <a:latin typeface="+mj-lt"/>
                <a:cs typeface="Calibri"/>
              </a:rPr>
              <a:t> </a:t>
            </a:r>
            <a:r>
              <a:rPr lang="en-US" spc="-10" dirty="0">
                <a:latin typeface="+mj-lt"/>
                <a:cs typeface="Calibri"/>
              </a:rPr>
              <a:t>to</a:t>
            </a:r>
            <a:r>
              <a:rPr lang="en-US" spc="5" dirty="0">
                <a:latin typeface="+mj-lt"/>
                <a:cs typeface="Calibri"/>
              </a:rPr>
              <a:t> </a:t>
            </a:r>
            <a:r>
              <a:rPr lang="en-US" spc="-10" dirty="0">
                <a:latin typeface="+mj-lt"/>
                <a:cs typeface="Calibri"/>
              </a:rPr>
              <a:t>provide</a:t>
            </a:r>
            <a:r>
              <a:rPr lang="en-US" spc="-5" dirty="0">
                <a:latin typeface="+mj-lt"/>
                <a:cs typeface="Calibri"/>
              </a:rPr>
              <a:t> </a:t>
            </a:r>
            <a:r>
              <a:rPr lang="en-US" dirty="0">
                <a:latin typeface="+mj-lt"/>
                <a:cs typeface="Calibri"/>
              </a:rPr>
              <a:t>a</a:t>
            </a:r>
            <a:r>
              <a:rPr lang="en-US" spc="5" dirty="0">
                <a:latin typeface="+mj-lt"/>
                <a:cs typeface="Calibri"/>
              </a:rPr>
              <a:t> </a:t>
            </a:r>
            <a:r>
              <a:rPr lang="en-US" spc="-15" dirty="0">
                <a:latin typeface="+mj-lt"/>
                <a:cs typeface="Calibri"/>
              </a:rPr>
              <a:t>way</a:t>
            </a:r>
            <a:r>
              <a:rPr lang="en-US" dirty="0">
                <a:latin typeface="+mj-lt"/>
                <a:cs typeface="Calibri"/>
              </a:rPr>
              <a:t> </a:t>
            </a:r>
            <a:r>
              <a:rPr lang="en-US" spc="-5" dirty="0">
                <a:latin typeface="+mj-lt"/>
                <a:cs typeface="Calibri"/>
              </a:rPr>
              <a:t>of </a:t>
            </a:r>
            <a:r>
              <a:rPr lang="en-US" spc="-10" dirty="0">
                <a:latin typeface="+mj-lt"/>
                <a:cs typeface="Calibri"/>
              </a:rPr>
              <a:t>exposing</a:t>
            </a:r>
            <a:r>
              <a:rPr lang="en-US" spc="-5" dirty="0">
                <a:latin typeface="+mj-lt"/>
                <a:cs typeface="Calibri"/>
              </a:rPr>
              <a:t> its </a:t>
            </a:r>
            <a:r>
              <a:rPr lang="en-US" dirty="0">
                <a:latin typeface="+mj-lt"/>
                <a:cs typeface="Calibri"/>
              </a:rPr>
              <a:t> composition and </a:t>
            </a:r>
            <a:r>
              <a:rPr lang="en-US" spc="-5" dirty="0">
                <a:latin typeface="+mj-lt"/>
                <a:cs typeface="Calibri"/>
              </a:rPr>
              <a:t>behavior </a:t>
            </a:r>
            <a:r>
              <a:rPr lang="en-US" spc="-10" dirty="0">
                <a:latin typeface="+mj-lt"/>
                <a:cs typeface="Calibri"/>
              </a:rPr>
              <a:t>to </a:t>
            </a:r>
            <a:r>
              <a:rPr lang="en-US" spc="-5" dirty="0">
                <a:latin typeface="+mj-lt"/>
                <a:cs typeface="Calibri"/>
              </a:rPr>
              <a:t>clients </a:t>
            </a:r>
            <a:r>
              <a:rPr lang="en-US" dirty="0">
                <a:latin typeface="+mj-lt"/>
                <a:cs typeface="Calibri"/>
              </a:rPr>
              <a:t>wishing </a:t>
            </a:r>
            <a:r>
              <a:rPr lang="en-US" spc="-10" dirty="0">
                <a:latin typeface="+mj-lt"/>
                <a:cs typeface="Calibri"/>
              </a:rPr>
              <a:t>to </a:t>
            </a:r>
            <a:r>
              <a:rPr lang="en-US" spc="-5" dirty="0">
                <a:latin typeface="+mj-lt"/>
                <a:cs typeface="Calibri"/>
              </a:rPr>
              <a:t>find </a:t>
            </a:r>
            <a:r>
              <a:rPr lang="en-US" dirty="0">
                <a:latin typeface="+mj-lt"/>
                <a:cs typeface="Calibri"/>
              </a:rPr>
              <a:t>and </a:t>
            </a:r>
            <a:r>
              <a:rPr lang="en-US" spc="-5" dirty="0">
                <a:latin typeface="+mj-lt"/>
                <a:cs typeface="Calibri"/>
              </a:rPr>
              <a:t>communicate </a:t>
            </a:r>
            <a:r>
              <a:rPr lang="en-US" spc="-215" dirty="0">
                <a:latin typeface="+mj-lt"/>
                <a:cs typeface="Calibri"/>
              </a:rPr>
              <a:t> </a:t>
            </a:r>
            <a:r>
              <a:rPr lang="en-US" dirty="0">
                <a:latin typeface="+mj-lt"/>
                <a:cs typeface="Calibri"/>
              </a:rPr>
              <a:t>with</a:t>
            </a:r>
            <a:r>
              <a:rPr lang="en-US" spc="-5" dirty="0">
                <a:latin typeface="+mj-lt"/>
                <a:cs typeface="Calibri"/>
              </a:rPr>
              <a:t> the services</a:t>
            </a:r>
            <a:r>
              <a:rPr lang="en-US" spc="-5" dirty="0" smtClean="0">
                <a:latin typeface="+mj-lt"/>
                <a:cs typeface="Calibri"/>
              </a:rPr>
              <a:t>.</a:t>
            </a:r>
          </a:p>
          <a:p>
            <a:pPr marL="536962" indent="-457200" defTabSz="336902">
              <a:spcBef>
                <a:spcPts val="244"/>
              </a:spcBef>
              <a:buFont typeface="+mj-lt"/>
              <a:buAutoNum type="arabicPeriod"/>
              <a:defRPr/>
            </a:pPr>
            <a:r>
              <a:rPr lang="en-US" spc="-5" dirty="0" smtClean="0">
                <a:latin typeface="+mj-lt"/>
                <a:cs typeface="Calibri"/>
              </a:rPr>
              <a:t>Each</a:t>
            </a:r>
            <a:r>
              <a:rPr lang="en-US" spc="-20" dirty="0" smtClean="0">
                <a:latin typeface="+mj-lt"/>
                <a:cs typeface="Calibri"/>
              </a:rPr>
              <a:t> </a:t>
            </a:r>
            <a:r>
              <a:rPr lang="en-US" spc="-5" dirty="0" smtClean="0">
                <a:latin typeface="+mj-lt"/>
                <a:cs typeface="Calibri"/>
              </a:rPr>
              <a:t>endpoint</a:t>
            </a:r>
            <a:r>
              <a:rPr lang="en-US" spc="-25" dirty="0" smtClean="0">
                <a:latin typeface="+mj-lt"/>
                <a:cs typeface="Calibri"/>
              </a:rPr>
              <a:t> </a:t>
            </a:r>
            <a:r>
              <a:rPr lang="en-US" spc="-5" dirty="0">
                <a:latin typeface="+mj-lt"/>
                <a:cs typeface="Calibri"/>
              </a:rPr>
              <a:t>includes</a:t>
            </a:r>
            <a:r>
              <a:rPr lang="en-US" spc="-5" dirty="0" smtClean="0">
                <a:latin typeface="+mj-lt"/>
                <a:cs typeface="Calibri"/>
              </a:rPr>
              <a:t>:</a:t>
            </a:r>
          </a:p>
          <a:p>
            <a:pPr marL="834142" lvl="1" indent="-457200" defTabSz="336902">
              <a:spcBef>
                <a:spcPts val="244"/>
              </a:spcBef>
              <a:buFont typeface="+mj-lt"/>
              <a:buAutoNum type="arabicPeriod"/>
              <a:defRPr/>
            </a:pPr>
            <a:r>
              <a:rPr lang="en-US" spc="-5" dirty="0" smtClean="0">
                <a:latin typeface="+mj-lt"/>
                <a:cs typeface="Calibri"/>
              </a:rPr>
              <a:t>address </a:t>
            </a:r>
            <a:r>
              <a:rPr lang="en-US" spc="-5" dirty="0">
                <a:latin typeface="+mj-lt"/>
                <a:cs typeface="Calibri"/>
              </a:rPr>
              <a:t>(URL - where to send messages),</a:t>
            </a:r>
          </a:p>
          <a:p>
            <a:pPr marL="834142" lvl="1" indent="-457200" defTabSz="336902">
              <a:spcBef>
                <a:spcPts val="244"/>
              </a:spcBef>
              <a:buFont typeface="+mj-lt"/>
              <a:buAutoNum type="arabicPeriod"/>
              <a:defRPr/>
            </a:pPr>
            <a:r>
              <a:rPr lang="en-US" spc="-5" dirty="0">
                <a:latin typeface="+mj-lt"/>
                <a:cs typeface="Calibri"/>
              </a:rPr>
              <a:t>binding (how to send messages ), and a</a:t>
            </a:r>
          </a:p>
          <a:p>
            <a:pPr marL="834142" lvl="1" indent="-457200" defTabSz="336902">
              <a:spcBef>
                <a:spcPts val="244"/>
              </a:spcBef>
              <a:buFont typeface="+mj-lt"/>
              <a:buAutoNum type="arabicPeriod"/>
              <a:defRPr/>
            </a:pPr>
            <a:r>
              <a:rPr lang="en-US" spc="-5" dirty="0">
                <a:latin typeface="+mj-lt"/>
                <a:cs typeface="Calibri"/>
              </a:rPr>
              <a:t>contract (an explanation of what messages contain</a:t>
            </a:r>
            <a:r>
              <a:rPr lang="en-US" spc="-5" dirty="0" smtClean="0">
                <a:latin typeface="+mj-lt"/>
                <a:cs typeface="Calibri"/>
              </a:rPr>
              <a:t>)</a:t>
            </a:r>
            <a:endParaRPr lang="en-US" dirty="0">
              <a:latin typeface="+mj-lt"/>
            </a:endParaRPr>
          </a:p>
        </p:txBody>
      </p:sp>
      <p:sp>
        <p:nvSpPr>
          <p:cNvPr id="4" name="Slide Number Placeholder 3"/>
          <p:cNvSpPr>
            <a:spLocks noGrp="1"/>
          </p:cNvSpPr>
          <p:nvPr>
            <p:ph type="sldNum" sz="quarter" idx="12"/>
          </p:nvPr>
        </p:nvSpPr>
        <p:spPr/>
        <p:txBody>
          <a:bodyPr/>
          <a:lstStyle/>
          <a:p>
            <a:fld id="{5D1521BE-31EE-4AC9-ADDD-C715BAA25349}" type="slidenum">
              <a:rPr lang="en-US" smtClean="0"/>
              <a:pPr/>
              <a:t>82</a:t>
            </a:fld>
            <a:endParaRPr lang="en-US"/>
          </a:p>
        </p:txBody>
      </p:sp>
    </p:spTree>
    <p:extLst>
      <p:ext uri="{BB962C8B-B14F-4D97-AF65-F5344CB8AC3E}">
        <p14:creationId xmlns="" xmlns:p14="http://schemas.microsoft.com/office/powerpoint/2010/main" val="27515044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Connecting to REST-based and SOAP</a:t>
            </a:r>
            <a:br>
              <a:rPr lang="en-US" altLang="en-US" sz="2800" b="1" dirty="0">
                <a:solidFill>
                  <a:srgbClr val="002060"/>
                </a:solidFill>
                <a:effectLst>
                  <a:outerShdw blurRad="38100" dist="38100" dir="2700000" algn="tl">
                    <a:srgbClr val="C0C0C0"/>
                  </a:outerShdw>
                </a:effectLst>
                <a:ea typeface="Arial" charset="0"/>
                <a:cs typeface="Arial" charset="0"/>
              </a:rPr>
            </a:br>
            <a:r>
              <a:rPr lang="en-US" altLang="en-US" sz="2800" b="1" dirty="0">
                <a:solidFill>
                  <a:srgbClr val="002060"/>
                </a:solidFill>
                <a:effectLst>
                  <a:outerShdw blurRad="38100" dist="38100" dir="2700000" algn="tl">
                    <a:srgbClr val="C0C0C0"/>
                  </a:outerShdw>
                </a:effectLst>
                <a:ea typeface="Arial" charset="0"/>
                <a:cs typeface="Arial" charset="0"/>
              </a:rPr>
              <a:t>based Web services</a:t>
            </a:r>
          </a:p>
        </p:txBody>
      </p:sp>
      <p:sp>
        <p:nvSpPr>
          <p:cNvPr id="3" name="Content Placeholder 2"/>
          <p:cNvSpPr>
            <a:spLocks noGrp="1"/>
          </p:cNvSpPr>
          <p:nvPr>
            <p:ph idx="1"/>
          </p:nvPr>
        </p:nvSpPr>
        <p:spPr>
          <a:xfrm>
            <a:off x="323528" y="1425634"/>
            <a:ext cx="7620000" cy="4800600"/>
          </a:xfrm>
        </p:spPr>
        <p:txBody>
          <a:bodyPr>
            <a:normAutofit/>
          </a:bodyPr>
          <a:lstStyle/>
          <a:p>
            <a:pPr marL="0" indent="0" algn="l">
              <a:lnSpc>
                <a:spcPct val="100000"/>
              </a:lnSpc>
              <a:spcBef>
                <a:spcPts val="100"/>
              </a:spcBef>
              <a:buNone/>
            </a:pPr>
            <a:r>
              <a:rPr lang="en-US" b="1" spc="-5" dirty="0">
                <a:latin typeface="Calibri"/>
                <a:cs typeface="Calibri"/>
              </a:rPr>
              <a:t>Example1:</a:t>
            </a:r>
            <a:r>
              <a:rPr lang="en-US" b="1" spc="5" dirty="0">
                <a:latin typeface="Calibri"/>
                <a:cs typeface="Calibri"/>
              </a:rPr>
              <a:t> </a:t>
            </a:r>
            <a:r>
              <a:rPr lang="en-US" b="1" spc="-5" dirty="0">
                <a:latin typeface="Calibri"/>
                <a:cs typeface="Calibri"/>
              </a:rPr>
              <a:t>Android</a:t>
            </a:r>
            <a:r>
              <a:rPr lang="en-US" b="1" spc="-10" dirty="0">
                <a:latin typeface="Calibri"/>
                <a:cs typeface="Calibri"/>
              </a:rPr>
              <a:t> </a:t>
            </a:r>
            <a:r>
              <a:rPr lang="en-US" b="1" spc="-5" dirty="0">
                <a:latin typeface="Calibri"/>
                <a:cs typeface="Calibri"/>
              </a:rPr>
              <a:t>SOAP</a:t>
            </a:r>
            <a:r>
              <a:rPr lang="en-US" b="1" spc="5" dirty="0">
                <a:latin typeface="Calibri"/>
                <a:cs typeface="Calibri"/>
              </a:rPr>
              <a:t> </a:t>
            </a:r>
            <a:r>
              <a:rPr lang="en-US" b="1" spc="-10" dirty="0">
                <a:latin typeface="Calibri"/>
                <a:cs typeface="Calibri"/>
              </a:rPr>
              <a:t>Web-Client</a:t>
            </a:r>
            <a:r>
              <a:rPr lang="en-US" b="1" spc="10" dirty="0">
                <a:latin typeface="Calibri"/>
                <a:cs typeface="Calibri"/>
              </a:rPr>
              <a:t> </a:t>
            </a:r>
            <a:r>
              <a:rPr lang="en-US" b="1" dirty="0">
                <a:latin typeface="Calibri"/>
                <a:cs typeface="Calibri"/>
              </a:rPr>
              <a:t>&amp;</a:t>
            </a:r>
            <a:r>
              <a:rPr lang="en-US" b="1" spc="-5" dirty="0">
                <a:latin typeface="Calibri"/>
                <a:cs typeface="Calibri"/>
              </a:rPr>
              <a:t> .NET </a:t>
            </a:r>
            <a:r>
              <a:rPr lang="en-US" b="1" spc="-10" dirty="0" err="1">
                <a:latin typeface="Calibri"/>
                <a:cs typeface="Calibri"/>
              </a:rPr>
              <a:t>WebServices</a:t>
            </a:r>
            <a:endParaRPr lang="en-US" dirty="0">
              <a:latin typeface="Calibri"/>
              <a:cs typeface="Calibri"/>
            </a:endParaRPr>
          </a:p>
          <a:p>
            <a:pPr marL="322617" indent="-242855" defTabSz="336902">
              <a:spcBef>
                <a:spcPts val="244"/>
              </a:spcBef>
              <a:buFont typeface="Wingdings" charset="2"/>
              <a:buChar char=""/>
              <a:defRPr/>
            </a:pPr>
            <a:r>
              <a:rPr lang="en-US" b="1" spc="-10" dirty="0" smtClean="0">
                <a:latin typeface="Calibri"/>
                <a:cs typeface="Calibri"/>
              </a:rPr>
              <a:t>WCF</a:t>
            </a:r>
            <a:r>
              <a:rPr lang="en-US" b="1" dirty="0" smtClean="0">
                <a:latin typeface="Calibri"/>
                <a:cs typeface="Calibri"/>
              </a:rPr>
              <a:t> </a:t>
            </a:r>
            <a:r>
              <a:rPr lang="en-US" spc="-5" dirty="0">
                <a:latin typeface="Calibri"/>
                <a:cs typeface="Calibri"/>
              </a:rPr>
              <a:t>is</a:t>
            </a:r>
            <a:r>
              <a:rPr lang="en-US" spc="10" dirty="0">
                <a:latin typeface="Calibri"/>
                <a:cs typeface="Calibri"/>
              </a:rPr>
              <a:t> </a:t>
            </a:r>
            <a:r>
              <a:rPr lang="en-US" dirty="0">
                <a:latin typeface="Calibri"/>
                <a:cs typeface="Calibri"/>
              </a:rPr>
              <a:t>a</a:t>
            </a:r>
            <a:r>
              <a:rPr lang="en-US" spc="5" dirty="0">
                <a:latin typeface="Calibri"/>
                <a:cs typeface="Calibri"/>
              </a:rPr>
              <a:t> </a:t>
            </a:r>
            <a:r>
              <a:rPr lang="en-US" spc="-10" dirty="0">
                <a:latin typeface="Calibri"/>
                <a:cs typeface="Calibri"/>
              </a:rPr>
              <a:t>Microsoft</a:t>
            </a:r>
            <a:r>
              <a:rPr lang="en-US" spc="10" dirty="0">
                <a:latin typeface="Calibri"/>
                <a:cs typeface="Calibri"/>
              </a:rPr>
              <a:t> </a:t>
            </a:r>
            <a:r>
              <a:rPr lang="en-US" spc="-5" dirty="0">
                <a:latin typeface="Calibri"/>
                <a:cs typeface="Calibri"/>
              </a:rPr>
              <a:t>technology</a:t>
            </a:r>
            <a:r>
              <a:rPr lang="en-US" spc="-20" dirty="0">
                <a:latin typeface="Calibri"/>
                <a:cs typeface="Calibri"/>
              </a:rPr>
              <a:t> </a:t>
            </a:r>
            <a:r>
              <a:rPr lang="en-US" spc="-10" dirty="0">
                <a:latin typeface="Calibri"/>
                <a:cs typeface="Calibri"/>
              </a:rPr>
              <a:t>that</a:t>
            </a:r>
            <a:r>
              <a:rPr lang="en-US" spc="15" dirty="0">
                <a:latin typeface="Calibri"/>
                <a:cs typeface="Calibri"/>
              </a:rPr>
              <a:t> </a:t>
            </a:r>
            <a:r>
              <a:rPr lang="en-US" spc="-10" dirty="0">
                <a:latin typeface="Calibri"/>
                <a:cs typeface="Calibri"/>
              </a:rPr>
              <a:t>provides</a:t>
            </a:r>
            <a:r>
              <a:rPr lang="en-US" spc="5" dirty="0">
                <a:latin typeface="Calibri"/>
                <a:cs typeface="Calibri"/>
              </a:rPr>
              <a:t> </a:t>
            </a:r>
            <a:r>
              <a:rPr lang="en-US" dirty="0">
                <a:latin typeface="Calibri"/>
                <a:cs typeface="Calibri"/>
              </a:rPr>
              <a:t>a</a:t>
            </a:r>
            <a:r>
              <a:rPr lang="en-US" spc="10" dirty="0">
                <a:latin typeface="Calibri"/>
                <a:cs typeface="Calibri"/>
              </a:rPr>
              <a:t> </a:t>
            </a:r>
            <a:r>
              <a:rPr lang="en-US" spc="-10" dirty="0">
                <a:latin typeface="Calibri"/>
                <a:cs typeface="Calibri"/>
              </a:rPr>
              <a:t>framework</a:t>
            </a:r>
            <a:r>
              <a:rPr lang="en-US" spc="5" dirty="0">
                <a:latin typeface="Calibri"/>
                <a:cs typeface="Calibri"/>
              </a:rPr>
              <a:t> </a:t>
            </a:r>
            <a:r>
              <a:rPr lang="en-US" spc="-10" dirty="0">
                <a:latin typeface="Calibri"/>
                <a:cs typeface="Calibri"/>
              </a:rPr>
              <a:t>for</a:t>
            </a:r>
            <a:r>
              <a:rPr lang="en-US" spc="5" dirty="0">
                <a:latin typeface="Calibri"/>
                <a:cs typeface="Calibri"/>
              </a:rPr>
              <a:t> </a:t>
            </a:r>
            <a:r>
              <a:rPr lang="en-US" spc="-5" dirty="0">
                <a:latin typeface="Calibri"/>
                <a:cs typeface="Calibri"/>
              </a:rPr>
              <a:t>writing</a:t>
            </a:r>
            <a:r>
              <a:rPr lang="en-US" spc="5" dirty="0">
                <a:latin typeface="Calibri"/>
                <a:cs typeface="Calibri"/>
              </a:rPr>
              <a:t> </a:t>
            </a:r>
            <a:r>
              <a:rPr lang="en-US" spc="-5" dirty="0">
                <a:latin typeface="Calibri"/>
                <a:cs typeface="Calibri"/>
              </a:rPr>
              <a:t>code</a:t>
            </a:r>
            <a:r>
              <a:rPr lang="en-US" spc="-10" dirty="0">
                <a:latin typeface="Calibri"/>
                <a:cs typeface="Calibri"/>
              </a:rPr>
              <a:t> to </a:t>
            </a:r>
            <a:r>
              <a:rPr lang="en-US" spc="-5" dirty="0">
                <a:latin typeface="Calibri"/>
                <a:cs typeface="Calibri"/>
              </a:rPr>
              <a:t> communicate</a:t>
            </a:r>
            <a:r>
              <a:rPr lang="en-US" dirty="0">
                <a:latin typeface="Calibri"/>
                <a:cs typeface="Calibri"/>
              </a:rPr>
              <a:t> </a:t>
            </a:r>
            <a:r>
              <a:rPr lang="en-US" spc="-10" dirty="0">
                <a:latin typeface="Calibri"/>
                <a:cs typeface="Calibri"/>
              </a:rPr>
              <a:t>across</a:t>
            </a:r>
            <a:r>
              <a:rPr lang="en-US" spc="5" dirty="0">
                <a:latin typeface="Calibri"/>
                <a:cs typeface="Calibri"/>
              </a:rPr>
              <a:t> </a:t>
            </a:r>
            <a:r>
              <a:rPr lang="en-US" spc="-10" dirty="0">
                <a:latin typeface="Calibri"/>
                <a:cs typeface="Calibri"/>
              </a:rPr>
              <a:t>heterogeneous </a:t>
            </a:r>
            <a:r>
              <a:rPr lang="en-US" spc="-5" dirty="0" smtClean="0">
                <a:latin typeface="Calibri"/>
                <a:cs typeface="Calibri"/>
              </a:rPr>
              <a:t>platforms</a:t>
            </a:r>
            <a:r>
              <a:rPr lang="en-US" dirty="0" smtClean="0">
                <a:latin typeface="Calibri"/>
                <a:cs typeface="Calibri"/>
              </a:rPr>
              <a:t>.</a:t>
            </a:r>
          </a:p>
          <a:p>
            <a:pPr marL="536962" indent="-457200" defTabSz="336902">
              <a:spcBef>
                <a:spcPts val="244"/>
              </a:spcBef>
              <a:buFont typeface="+mj-lt"/>
              <a:buAutoNum type="arabicPeriod"/>
              <a:defRPr/>
            </a:pPr>
            <a:endParaRPr lang="en-US" dirty="0" smtClean="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b="1" dirty="0" smtClean="0">
              <a:latin typeface="+mj-lt"/>
            </a:endParaRP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83</a:t>
            </a:fld>
            <a:endParaRPr lang="en-US"/>
          </a:p>
        </p:txBody>
      </p:sp>
      <p:pic>
        <p:nvPicPr>
          <p:cNvPr id="30" name="Picture 2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10220" y="3098314"/>
            <a:ext cx="8840895" cy="3127920"/>
          </a:xfrm>
          <a:prstGeom prst="rect">
            <a:avLst/>
          </a:prstGeom>
        </p:spPr>
      </p:pic>
    </p:spTree>
    <p:extLst>
      <p:ext uri="{BB962C8B-B14F-4D97-AF65-F5344CB8AC3E}">
        <p14:creationId xmlns="" xmlns:p14="http://schemas.microsoft.com/office/powerpoint/2010/main" val="428961840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Connecting to REST-based and SOAP</a:t>
            </a:r>
            <a:br>
              <a:rPr lang="en-US" altLang="en-US" sz="2800" b="1" dirty="0">
                <a:solidFill>
                  <a:srgbClr val="002060"/>
                </a:solidFill>
                <a:effectLst>
                  <a:outerShdw blurRad="38100" dist="38100" dir="2700000" algn="tl">
                    <a:srgbClr val="C0C0C0"/>
                  </a:outerShdw>
                </a:effectLst>
                <a:ea typeface="Arial" charset="0"/>
                <a:cs typeface="Arial" charset="0"/>
              </a:rPr>
            </a:br>
            <a:r>
              <a:rPr lang="en-US" altLang="en-US" sz="2800" b="1" dirty="0">
                <a:solidFill>
                  <a:srgbClr val="002060"/>
                </a:solidFill>
                <a:effectLst>
                  <a:outerShdw blurRad="38100" dist="38100" dir="2700000" algn="tl">
                    <a:srgbClr val="C0C0C0"/>
                  </a:outerShdw>
                </a:effectLst>
                <a:ea typeface="Arial" charset="0"/>
                <a:cs typeface="Arial" charset="0"/>
              </a:rPr>
              <a:t>based Web services</a:t>
            </a:r>
          </a:p>
        </p:txBody>
      </p:sp>
      <p:sp>
        <p:nvSpPr>
          <p:cNvPr id="3" name="Content Placeholder 2"/>
          <p:cNvSpPr>
            <a:spLocks noGrp="1"/>
          </p:cNvSpPr>
          <p:nvPr>
            <p:ph idx="1"/>
          </p:nvPr>
        </p:nvSpPr>
        <p:spPr>
          <a:xfrm>
            <a:off x="323528" y="1425634"/>
            <a:ext cx="7620000" cy="4800600"/>
          </a:xfrm>
        </p:spPr>
        <p:txBody>
          <a:bodyPr>
            <a:normAutofit/>
          </a:bodyPr>
          <a:lstStyle/>
          <a:p>
            <a:pPr marL="0" indent="0" algn="l">
              <a:lnSpc>
                <a:spcPct val="100000"/>
              </a:lnSpc>
              <a:spcBef>
                <a:spcPts val="100"/>
              </a:spcBef>
              <a:buNone/>
            </a:pPr>
            <a:r>
              <a:rPr lang="en-US" b="1" spc="-5" dirty="0">
                <a:latin typeface="Calibri"/>
                <a:cs typeface="Calibri"/>
              </a:rPr>
              <a:t>Example1: KSOAP API</a:t>
            </a:r>
          </a:p>
          <a:p>
            <a:pPr marL="322617" indent="-242855" defTabSz="336902">
              <a:spcBef>
                <a:spcPts val="244"/>
              </a:spcBef>
              <a:buFont typeface="Wingdings" charset="2"/>
              <a:buChar char=""/>
              <a:defRPr/>
            </a:pPr>
            <a:r>
              <a:rPr lang="en-US" dirty="0"/>
              <a:t>The </a:t>
            </a:r>
            <a:r>
              <a:rPr lang="en-US" b="1" dirty="0"/>
              <a:t>ksoap2</a:t>
            </a:r>
            <a:r>
              <a:rPr lang="en-US" dirty="0"/>
              <a:t>-</a:t>
            </a:r>
            <a:r>
              <a:rPr lang="en-US" b="1" dirty="0"/>
              <a:t>android</a:t>
            </a:r>
            <a:r>
              <a:rPr lang="en-US" dirty="0"/>
              <a:t> project provides a lightweight and efficient SOAP client library for the Android platform. </a:t>
            </a:r>
            <a:endParaRPr lang="en-US" dirty="0" smtClean="0"/>
          </a:p>
          <a:p>
            <a:pPr marL="322617" indent="-242855" defTabSz="336902">
              <a:spcBef>
                <a:spcPts val="244"/>
              </a:spcBef>
              <a:buFont typeface="Wingdings" charset="2"/>
              <a:buChar char=""/>
              <a:defRPr/>
            </a:pPr>
            <a:r>
              <a:rPr lang="en-US" dirty="0">
                <a:latin typeface="+mj-lt"/>
                <a:cs typeface="Calibri"/>
              </a:rPr>
              <a:t>Android does not supply a native  mechanism to handle SOAP  </a:t>
            </a:r>
            <a:r>
              <a:rPr lang="en-US" dirty="0" smtClean="0">
                <a:latin typeface="+mj-lt"/>
                <a:cs typeface="Calibri"/>
              </a:rPr>
              <a:t>exchanges</a:t>
            </a:r>
          </a:p>
          <a:p>
            <a:pPr marL="322617" indent="-242855" defTabSz="336902">
              <a:spcBef>
                <a:spcPts val="244"/>
              </a:spcBef>
              <a:buFont typeface="Wingdings" charset="2"/>
              <a:buChar char=""/>
              <a:defRPr/>
            </a:pPr>
            <a:endParaRPr lang="en-US" dirty="0" smtClean="0">
              <a:latin typeface="+mj-lt"/>
              <a:cs typeface="Calibri"/>
            </a:endParaRPr>
          </a:p>
          <a:p>
            <a:pPr marL="322617" indent="-242855" defTabSz="336902">
              <a:spcBef>
                <a:spcPts val="244"/>
              </a:spcBef>
              <a:buFont typeface="Wingdings" charset="2"/>
              <a:buChar char=""/>
              <a:defRPr/>
            </a:pPr>
            <a:r>
              <a:rPr lang="en-US" dirty="0">
                <a:latin typeface="+mj-lt"/>
                <a:cs typeface="Calibri"/>
              </a:rPr>
              <a:t>KSOAP is designed for limited  hardware devices.</a:t>
            </a:r>
          </a:p>
          <a:p>
            <a:pPr marL="322617" indent="-242855" defTabSz="336902">
              <a:spcBef>
                <a:spcPts val="244"/>
              </a:spcBef>
              <a:buFont typeface="Wingdings" charset="2"/>
              <a:buChar char=""/>
              <a:defRPr/>
            </a:pPr>
            <a:endParaRPr lang="en-US" dirty="0">
              <a:latin typeface="+mj-lt"/>
              <a:cs typeface="Calibri"/>
            </a:endParaRPr>
          </a:p>
          <a:p>
            <a:pPr marL="322617" indent="-242855" defTabSz="336902">
              <a:spcBef>
                <a:spcPts val="244"/>
              </a:spcBef>
              <a:buFont typeface="Wingdings" charset="2"/>
              <a:buChar char=""/>
              <a:defRPr/>
            </a:pPr>
            <a:r>
              <a:rPr lang="en-US" dirty="0">
                <a:latin typeface="+mj-lt"/>
                <a:cs typeface="Calibri"/>
              </a:rPr>
              <a:t>KSOAP can exchange simple  Java types (</a:t>
            </a:r>
            <a:r>
              <a:rPr lang="en-US" dirty="0" err="1">
                <a:latin typeface="+mj-lt"/>
                <a:cs typeface="Calibri"/>
              </a:rPr>
              <a:t>SoapPrimitive</a:t>
            </a:r>
            <a:r>
              <a:rPr lang="en-US" dirty="0">
                <a:latin typeface="+mj-lt"/>
                <a:cs typeface="Calibri"/>
              </a:rPr>
              <a:t>), as  well as serialized complex  objects (</a:t>
            </a:r>
            <a:r>
              <a:rPr lang="en-US" dirty="0" err="1">
                <a:latin typeface="+mj-lt"/>
                <a:cs typeface="Calibri"/>
              </a:rPr>
              <a:t>SoapObject</a:t>
            </a:r>
            <a:r>
              <a:rPr lang="en-US" dirty="0">
                <a:latin typeface="+mj-lt"/>
                <a:cs typeface="Calibri"/>
              </a:rPr>
              <a:t>).</a:t>
            </a: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b="1" dirty="0" smtClean="0">
              <a:latin typeface="+mj-lt"/>
            </a:endParaRP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84</a:t>
            </a:fld>
            <a:endParaRPr lang="en-US"/>
          </a:p>
        </p:txBody>
      </p:sp>
    </p:spTree>
    <p:extLst>
      <p:ext uri="{BB962C8B-B14F-4D97-AF65-F5344CB8AC3E}">
        <p14:creationId xmlns="" xmlns:p14="http://schemas.microsoft.com/office/powerpoint/2010/main" val="13895383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Connecting to REST-based and SOAP</a:t>
            </a:r>
            <a:br>
              <a:rPr lang="en-US" altLang="en-US" sz="2800" b="1" dirty="0">
                <a:solidFill>
                  <a:srgbClr val="002060"/>
                </a:solidFill>
                <a:effectLst>
                  <a:outerShdw blurRad="38100" dist="38100" dir="2700000" algn="tl">
                    <a:srgbClr val="C0C0C0"/>
                  </a:outerShdw>
                </a:effectLst>
                <a:ea typeface="Arial" charset="0"/>
                <a:cs typeface="Arial" charset="0"/>
              </a:rPr>
            </a:br>
            <a:r>
              <a:rPr lang="en-US" altLang="en-US" sz="2800" b="1" dirty="0">
                <a:solidFill>
                  <a:srgbClr val="002060"/>
                </a:solidFill>
                <a:effectLst>
                  <a:outerShdw blurRad="38100" dist="38100" dir="2700000" algn="tl">
                    <a:srgbClr val="C0C0C0"/>
                  </a:outerShdw>
                </a:effectLst>
                <a:ea typeface="Arial" charset="0"/>
                <a:cs typeface="Arial" charset="0"/>
              </a:rPr>
              <a:t>based Web services</a:t>
            </a:r>
          </a:p>
        </p:txBody>
      </p:sp>
      <p:sp>
        <p:nvSpPr>
          <p:cNvPr id="3" name="Content Placeholder 2"/>
          <p:cNvSpPr>
            <a:spLocks noGrp="1"/>
          </p:cNvSpPr>
          <p:nvPr>
            <p:ph idx="1"/>
          </p:nvPr>
        </p:nvSpPr>
        <p:spPr>
          <a:xfrm>
            <a:off x="323528" y="1425634"/>
            <a:ext cx="7620000" cy="4800600"/>
          </a:xfrm>
        </p:spPr>
        <p:txBody>
          <a:bodyPr>
            <a:normAutofit/>
          </a:bodyPr>
          <a:lstStyle/>
          <a:p>
            <a:pPr marL="0" indent="0" algn="l">
              <a:lnSpc>
                <a:spcPct val="100000"/>
              </a:lnSpc>
              <a:spcBef>
                <a:spcPts val="100"/>
              </a:spcBef>
              <a:buNone/>
            </a:pPr>
            <a:endParaRPr lang="en-US" b="1" spc="-5" dirty="0" smtClean="0">
              <a:latin typeface="Calibri"/>
              <a:cs typeface="Calibri"/>
              <a:hlinkClick r:id="rId3" action="ppaction://hlinkpres?slideindex=1&amp;slidetitle="/>
            </a:endParaRPr>
          </a:p>
          <a:p>
            <a:pPr marL="0" indent="0" algn="l">
              <a:lnSpc>
                <a:spcPct val="100000"/>
              </a:lnSpc>
              <a:spcBef>
                <a:spcPts val="100"/>
              </a:spcBef>
              <a:buNone/>
            </a:pPr>
            <a:endParaRPr lang="en-US" b="1" spc="-5" dirty="0">
              <a:latin typeface="Calibri"/>
              <a:cs typeface="Calibri"/>
              <a:hlinkClick r:id="rId3" action="ppaction://hlinkpres?slideindex=1&amp;slidetitle="/>
            </a:endParaRPr>
          </a:p>
          <a:p>
            <a:pPr marL="0" indent="0" algn="l">
              <a:lnSpc>
                <a:spcPct val="100000"/>
              </a:lnSpc>
              <a:spcBef>
                <a:spcPts val="100"/>
              </a:spcBef>
              <a:buNone/>
            </a:pPr>
            <a:endParaRPr lang="en-US" b="1" spc="-5" dirty="0" smtClean="0">
              <a:latin typeface="Calibri"/>
              <a:cs typeface="Calibri"/>
              <a:hlinkClick r:id="rId3" action="ppaction://hlinkpres?slideindex=1&amp;slidetitle="/>
            </a:endParaRPr>
          </a:p>
          <a:p>
            <a:pPr marL="0" indent="0" algn="l">
              <a:lnSpc>
                <a:spcPct val="100000"/>
              </a:lnSpc>
              <a:spcBef>
                <a:spcPts val="100"/>
              </a:spcBef>
              <a:buNone/>
            </a:pPr>
            <a:endParaRPr lang="en-US" b="1" spc="-5" dirty="0">
              <a:latin typeface="Calibri"/>
              <a:cs typeface="Calibri"/>
              <a:hlinkClick r:id="rId3" action="ppaction://hlinkpres?slideindex=1&amp;slidetitle="/>
            </a:endParaRPr>
          </a:p>
          <a:p>
            <a:pPr marL="0" indent="0" algn="l">
              <a:lnSpc>
                <a:spcPct val="100000"/>
              </a:lnSpc>
              <a:spcBef>
                <a:spcPts val="100"/>
              </a:spcBef>
              <a:buNone/>
            </a:pPr>
            <a:endParaRPr lang="en-US" b="1" spc="-5" dirty="0" smtClean="0">
              <a:latin typeface="Calibri"/>
              <a:cs typeface="Calibri"/>
              <a:hlinkClick r:id="rId3" action="ppaction://hlinkpres?slideindex=1&amp;slidetitle="/>
            </a:endParaRPr>
          </a:p>
          <a:p>
            <a:pPr marL="0" indent="0" algn="l">
              <a:lnSpc>
                <a:spcPct val="100000"/>
              </a:lnSpc>
              <a:spcBef>
                <a:spcPts val="100"/>
              </a:spcBef>
              <a:buNone/>
            </a:pPr>
            <a:r>
              <a:rPr lang="en-US" b="1" spc="-5" dirty="0">
                <a:latin typeface="Calibri"/>
                <a:cs typeface="Calibri"/>
                <a:hlinkClick r:id="rId3" action="ppaction://hlinkpres?slideindex=1&amp;slidetitle="/>
              </a:rPr>
              <a:t>	</a:t>
            </a:r>
            <a:r>
              <a:rPr lang="en-US" b="1" spc="-5" dirty="0" smtClean="0">
                <a:latin typeface="Calibri"/>
                <a:cs typeface="Calibri"/>
                <a:hlinkClick r:id="rId3" action="ppaction://hlinkpres?slideindex=1&amp;slidetitle="/>
              </a:rPr>
              <a:t>	For more details</a:t>
            </a:r>
            <a:endParaRPr lang="en-US" b="1" spc="-5" dirty="0" smtClean="0">
              <a:latin typeface="Calibri"/>
              <a:cs typeface="Calibri"/>
            </a:endParaRPr>
          </a:p>
          <a:p>
            <a:pPr marL="0" indent="0" algn="l">
              <a:lnSpc>
                <a:spcPct val="100000"/>
              </a:lnSpc>
              <a:spcBef>
                <a:spcPts val="100"/>
              </a:spcBef>
              <a:buNone/>
            </a:pPr>
            <a:endParaRPr lang="en-US" b="1" spc="-5" dirty="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b="1" dirty="0" smtClean="0">
              <a:latin typeface="+mj-lt"/>
            </a:endParaRP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85</a:t>
            </a:fld>
            <a:endParaRPr lang="en-US"/>
          </a:p>
        </p:txBody>
      </p:sp>
    </p:spTree>
    <p:extLst>
      <p:ext uri="{BB962C8B-B14F-4D97-AF65-F5344CB8AC3E}">
        <p14:creationId xmlns="" xmlns:p14="http://schemas.microsoft.com/office/powerpoint/2010/main" val="5872729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err="1">
                <a:solidFill>
                  <a:srgbClr val="002060"/>
                </a:solidFill>
                <a:effectLst>
                  <a:outerShdw blurRad="38100" dist="38100" dir="2700000" algn="tl">
                    <a:srgbClr val="C0C0C0"/>
                  </a:outerShdw>
                </a:effectLst>
                <a:ea typeface="Arial" charset="0"/>
                <a:cs typeface="Arial" charset="0"/>
              </a:rPr>
              <a:t>BroadcastReceivers</a:t>
            </a:r>
            <a:endParaRPr lang="en-US" altLang="en-US" sz="2800" b="1" dirty="0">
              <a:solidFill>
                <a:srgbClr val="002060"/>
              </a:solidFill>
              <a:effectLst>
                <a:outerShdw blurRad="38100" dist="38100" dir="2700000" algn="tl">
                  <a:srgbClr val="C0C0C0"/>
                </a:outerShdw>
              </a:effectLst>
              <a:ea typeface="Arial" charset="0"/>
              <a:cs typeface="Arial" charset="0"/>
            </a:endParaRPr>
          </a:p>
        </p:txBody>
      </p:sp>
      <p:sp>
        <p:nvSpPr>
          <p:cNvPr id="3" name="Content Placeholder 2"/>
          <p:cNvSpPr>
            <a:spLocks noGrp="1"/>
          </p:cNvSpPr>
          <p:nvPr>
            <p:ph idx="1"/>
          </p:nvPr>
        </p:nvSpPr>
        <p:spPr>
          <a:xfrm>
            <a:off x="323528" y="1425634"/>
            <a:ext cx="7620000" cy="4800600"/>
          </a:xfrm>
        </p:spPr>
        <p:txBody>
          <a:bodyPr>
            <a:normAutofit/>
          </a:bodyPr>
          <a:lstStyle/>
          <a:p>
            <a:pPr marL="322617" indent="-242855" defTabSz="336902">
              <a:spcBef>
                <a:spcPts val="244"/>
              </a:spcBef>
              <a:buFont typeface="Wingdings" charset="2"/>
              <a:buChar char=""/>
              <a:defRPr/>
            </a:pPr>
            <a:r>
              <a:rPr lang="en-US" dirty="0" smtClean="0"/>
              <a:t>Component </a:t>
            </a:r>
            <a:r>
              <a:rPr lang="en-US" dirty="0"/>
              <a:t>that responds to system-wide </a:t>
            </a:r>
            <a:r>
              <a:rPr lang="en-US" dirty="0">
                <a:solidFill>
                  <a:srgbClr val="C00000"/>
                </a:solidFill>
              </a:rPr>
              <a:t>broadcast announcements.</a:t>
            </a:r>
          </a:p>
          <a:p>
            <a:pPr marL="322617" indent="-242855" defTabSz="336902">
              <a:spcBef>
                <a:spcPts val="244"/>
              </a:spcBef>
              <a:buFont typeface="Wingdings" charset="2"/>
              <a:buChar char=""/>
              <a:defRPr/>
            </a:pPr>
            <a:r>
              <a:rPr lang="en-US" dirty="0" smtClean="0"/>
              <a:t>Example </a:t>
            </a:r>
            <a:r>
              <a:rPr lang="en-US" dirty="0"/>
              <a:t>system broadcasts: screen has turned off, the battery is low, user is present using phone, or a picture was captured.</a:t>
            </a:r>
          </a:p>
          <a:p>
            <a:pPr marL="322617" indent="-242855" defTabSz="336902">
              <a:spcBef>
                <a:spcPts val="244"/>
              </a:spcBef>
              <a:buFont typeface="Wingdings" charset="2"/>
              <a:buChar char=""/>
              <a:defRPr/>
            </a:pPr>
            <a:r>
              <a:rPr lang="en-US" dirty="0" smtClean="0"/>
              <a:t>Applications </a:t>
            </a:r>
            <a:r>
              <a:rPr lang="en-US" dirty="0"/>
              <a:t>can initiate broadcasts—e.g., to let other applications know that some data has been downloaded to the device and is available for them to use.</a:t>
            </a:r>
          </a:p>
          <a:p>
            <a:pPr marL="322617" indent="-242855" defTabSz="336902">
              <a:spcBef>
                <a:spcPts val="244"/>
              </a:spcBef>
              <a:buFont typeface="Wingdings" charset="2"/>
              <a:buChar char=""/>
              <a:defRPr/>
            </a:pPr>
            <a:r>
              <a:rPr lang="en-US" dirty="0" smtClean="0"/>
              <a:t>Don’t </a:t>
            </a:r>
            <a:r>
              <a:rPr lang="en-US" dirty="0"/>
              <a:t>display a UI, but can create a status bar notification to alert the user when a broadcast event occurs.</a:t>
            </a:r>
            <a:endParaRPr lang="en-US" dirty="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b="1" dirty="0" smtClean="0">
              <a:latin typeface="+mj-lt"/>
            </a:endParaRP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86</a:t>
            </a:fld>
            <a:endParaRPr lang="en-US"/>
          </a:p>
        </p:txBody>
      </p:sp>
    </p:spTree>
    <p:extLst>
      <p:ext uri="{BB962C8B-B14F-4D97-AF65-F5344CB8AC3E}">
        <p14:creationId xmlns="" xmlns:p14="http://schemas.microsoft.com/office/powerpoint/2010/main" val="271065886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err="1">
                <a:solidFill>
                  <a:srgbClr val="002060"/>
                </a:solidFill>
                <a:effectLst>
                  <a:outerShdw blurRad="38100" dist="38100" dir="2700000" algn="tl">
                    <a:srgbClr val="C0C0C0"/>
                  </a:outerShdw>
                </a:effectLst>
                <a:ea typeface="Arial" charset="0"/>
                <a:cs typeface="Arial" charset="0"/>
              </a:rPr>
              <a:t>BroadcastReceivers</a:t>
            </a:r>
            <a:endParaRPr lang="en-US" altLang="en-US" sz="2800" b="1" dirty="0">
              <a:solidFill>
                <a:srgbClr val="002060"/>
              </a:solidFill>
              <a:effectLst>
                <a:outerShdw blurRad="38100" dist="38100" dir="2700000" algn="tl">
                  <a:srgbClr val="C0C0C0"/>
                </a:outerShdw>
              </a:effectLst>
              <a:ea typeface="Arial" charset="0"/>
              <a:cs typeface="Arial" charset="0"/>
            </a:endParaRPr>
          </a:p>
        </p:txBody>
      </p:sp>
      <p:sp>
        <p:nvSpPr>
          <p:cNvPr id="3" name="Content Placeholder 2"/>
          <p:cNvSpPr>
            <a:spLocks noGrp="1"/>
          </p:cNvSpPr>
          <p:nvPr>
            <p:ph idx="1"/>
          </p:nvPr>
        </p:nvSpPr>
        <p:spPr>
          <a:xfrm>
            <a:off x="323528" y="1425634"/>
            <a:ext cx="7620000" cy="4800600"/>
          </a:xfrm>
        </p:spPr>
        <p:txBody>
          <a:bodyPr>
            <a:normAutofit/>
          </a:bodyPr>
          <a:lstStyle/>
          <a:p>
            <a:pPr marL="322617" indent="-242855" defTabSz="336902">
              <a:spcBef>
                <a:spcPts val="244"/>
              </a:spcBef>
              <a:buFont typeface="Wingdings" charset="2"/>
              <a:buChar char=""/>
              <a:defRPr/>
            </a:pPr>
            <a:r>
              <a:rPr lang="en-US" dirty="0"/>
              <a:t>Usually, a broadcast receiver is just a "gateway" to other components and is intended to do a very minimal amount of work. For instance, it might initiate a service to perform some work based on the event.</a:t>
            </a:r>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r>
              <a:rPr lang="en-US" dirty="0"/>
              <a:t>Important: you must complete tasks in a </a:t>
            </a:r>
            <a:r>
              <a:rPr lang="en-US" dirty="0" err="1"/>
              <a:t>BroadcastReceiver</a:t>
            </a:r>
            <a:r>
              <a:rPr lang="en-US" dirty="0"/>
              <a:t> in &lt;10s. If you have a task that will take longer, you must start a new thread to avoid app assassin </a:t>
            </a:r>
            <a:r>
              <a:rPr lang="en-US" dirty="0" smtClean="0"/>
              <a:t>OS.</a:t>
            </a:r>
            <a:endParaRPr lang="en-US" dirty="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b="1" dirty="0" smtClean="0">
              <a:latin typeface="+mj-lt"/>
            </a:endParaRP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87</a:t>
            </a:fld>
            <a:endParaRPr lang="en-US"/>
          </a:p>
        </p:txBody>
      </p:sp>
    </p:spTree>
    <p:extLst>
      <p:ext uri="{BB962C8B-B14F-4D97-AF65-F5344CB8AC3E}">
        <p14:creationId xmlns="" xmlns:p14="http://schemas.microsoft.com/office/powerpoint/2010/main" val="20707467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err="1">
                <a:solidFill>
                  <a:srgbClr val="002060"/>
                </a:solidFill>
                <a:effectLst>
                  <a:outerShdw blurRad="38100" dist="38100" dir="2700000" algn="tl">
                    <a:srgbClr val="C0C0C0"/>
                  </a:outerShdw>
                </a:effectLst>
                <a:ea typeface="Arial" charset="0"/>
                <a:cs typeface="Arial" charset="0"/>
              </a:rPr>
              <a:t>BroadcastReceivers</a:t>
            </a:r>
            <a:endParaRPr lang="en-US" altLang="en-US" sz="2800" b="1" dirty="0">
              <a:solidFill>
                <a:srgbClr val="002060"/>
              </a:solidFill>
              <a:effectLst>
                <a:outerShdw blurRad="38100" dist="38100" dir="2700000" algn="tl">
                  <a:srgbClr val="C0C0C0"/>
                </a:outerShdw>
              </a:effectLst>
              <a:ea typeface="Arial" charset="0"/>
              <a:cs typeface="Arial" charset="0"/>
            </a:endParaRPr>
          </a:p>
        </p:txBody>
      </p:sp>
      <p:sp>
        <p:nvSpPr>
          <p:cNvPr id="3" name="Content Placeholder 2"/>
          <p:cNvSpPr>
            <a:spLocks noGrp="1"/>
          </p:cNvSpPr>
          <p:nvPr>
            <p:ph idx="1"/>
          </p:nvPr>
        </p:nvSpPr>
        <p:spPr>
          <a:xfrm>
            <a:off x="323528" y="1425634"/>
            <a:ext cx="7620000" cy="4800600"/>
          </a:xfrm>
        </p:spPr>
        <p:txBody>
          <a:bodyPr>
            <a:normAutofit/>
          </a:bodyPr>
          <a:lstStyle/>
          <a:p>
            <a:pPr marL="322617" indent="-242855" defTabSz="336902">
              <a:spcBef>
                <a:spcPts val="244"/>
              </a:spcBef>
              <a:buFont typeface="Wingdings" charset="2"/>
              <a:buChar char=""/>
              <a:defRPr/>
            </a:pPr>
            <a:r>
              <a:rPr lang="en-US" dirty="0"/>
              <a:t>Usually, a broadcast receiver is just a "gateway" to other components and is intended to do a very minimal amount of work. For instance, it might initiate a service to perform some work based on the event.</a:t>
            </a:r>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r>
              <a:rPr lang="en-US" dirty="0"/>
              <a:t>Important: you must complete tasks in a </a:t>
            </a:r>
            <a:r>
              <a:rPr lang="en-US" dirty="0" err="1"/>
              <a:t>BroadcastReceiver</a:t>
            </a:r>
            <a:r>
              <a:rPr lang="en-US" dirty="0"/>
              <a:t> in &lt;10s. If you have a task that will take longer, you must start a new thread to avoid app assassin OS..</a:t>
            </a:r>
            <a:endParaRPr lang="en-US" dirty="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b="1" dirty="0" smtClean="0">
              <a:latin typeface="+mj-lt"/>
            </a:endParaRP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88</a:t>
            </a:fld>
            <a:endParaRPr lang="en-US"/>
          </a:p>
        </p:txBody>
      </p:sp>
    </p:spTree>
    <p:extLst>
      <p:ext uri="{BB962C8B-B14F-4D97-AF65-F5344CB8AC3E}">
        <p14:creationId xmlns="" xmlns:p14="http://schemas.microsoft.com/office/powerpoint/2010/main" val="61044144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err="1">
                <a:solidFill>
                  <a:srgbClr val="002060"/>
                </a:solidFill>
                <a:effectLst>
                  <a:outerShdw blurRad="38100" dist="38100" dir="2700000" algn="tl">
                    <a:srgbClr val="C0C0C0"/>
                  </a:outerShdw>
                </a:effectLst>
                <a:ea typeface="Arial" charset="0"/>
                <a:cs typeface="Arial" charset="0"/>
              </a:rPr>
              <a:t>BroadcastReceiver</a:t>
            </a:r>
            <a:r>
              <a:rPr lang="en-US" altLang="en-US" sz="2800" b="1" dirty="0">
                <a:solidFill>
                  <a:srgbClr val="002060"/>
                </a:solidFill>
                <a:effectLst>
                  <a:outerShdw blurRad="38100" dist="38100" dir="2700000" algn="tl">
                    <a:srgbClr val="C0C0C0"/>
                  </a:outerShdw>
                </a:effectLst>
                <a:ea typeface="Arial" charset="0"/>
                <a:cs typeface="Arial" charset="0"/>
              </a:rPr>
              <a:t> Lifecycle</a:t>
            </a:r>
          </a:p>
        </p:txBody>
      </p:sp>
      <p:sp>
        <p:nvSpPr>
          <p:cNvPr id="3" name="Content Placeholder 2"/>
          <p:cNvSpPr>
            <a:spLocks noGrp="1"/>
          </p:cNvSpPr>
          <p:nvPr>
            <p:ph idx="1"/>
          </p:nvPr>
        </p:nvSpPr>
        <p:spPr>
          <a:xfrm>
            <a:off x="323528" y="1425634"/>
            <a:ext cx="7620000" cy="4800600"/>
          </a:xfrm>
        </p:spPr>
        <p:txBody>
          <a:bodyPr>
            <a:normAutofit/>
          </a:bodyPr>
          <a:lstStyle/>
          <a:p>
            <a:pPr marL="322617" indent="-242855" defTabSz="336902">
              <a:spcBef>
                <a:spcPts val="244"/>
              </a:spcBef>
              <a:buFont typeface="Wingdings" charset="2"/>
              <a:buChar char=""/>
              <a:defRPr/>
            </a:pPr>
            <a:r>
              <a:rPr lang="en-US" dirty="0"/>
              <a:t>The system delivers a broadcast Intent to all interested broadcast receivers, which handle the Intent sequentially.</a:t>
            </a:r>
            <a:endParaRPr lang="en-US" dirty="0" smtClean="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b="1" dirty="0" smtClean="0">
              <a:latin typeface="+mj-lt"/>
            </a:endParaRP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89</a:t>
            </a:fld>
            <a:endParaRPr lang="en-US"/>
          </a:p>
        </p:txBody>
      </p:sp>
      <p:pic>
        <p:nvPicPr>
          <p:cNvPr id="5" name="Picture 4"/>
          <p:cNvPicPr>
            <a:picLocks noChangeAspect="1"/>
          </p:cNvPicPr>
          <p:nvPr/>
        </p:nvPicPr>
        <p:blipFill>
          <a:blip r:embed="rId3"/>
          <a:stretch>
            <a:fillRect/>
          </a:stretch>
        </p:blipFill>
        <p:spPr>
          <a:xfrm>
            <a:off x="323528" y="2924944"/>
            <a:ext cx="8191201" cy="3528392"/>
          </a:xfrm>
          <a:prstGeom prst="rect">
            <a:avLst/>
          </a:prstGeom>
        </p:spPr>
      </p:pic>
    </p:spTree>
    <p:extLst>
      <p:ext uri="{BB962C8B-B14F-4D97-AF65-F5344CB8AC3E}">
        <p14:creationId xmlns="" xmlns:p14="http://schemas.microsoft.com/office/powerpoint/2010/main" val="2220945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z="4800" spc="-5" dirty="0" smtClean="0"/>
              <a:t>Services</a:t>
            </a:r>
            <a:r>
              <a:rPr lang="en-US" sz="4800" spc="-45" dirty="0" smtClean="0"/>
              <a:t> </a:t>
            </a:r>
            <a:r>
              <a:rPr lang="en-US" sz="4800" spc="-5" dirty="0" smtClean="0"/>
              <a:t>Lifecycle</a:t>
            </a:r>
            <a:endParaRPr lang="en-US" b="1" dirty="0"/>
          </a:p>
        </p:txBody>
      </p:sp>
      <p:sp>
        <p:nvSpPr>
          <p:cNvPr id="3" name="Content Placeholder 2"/>
          <p:cNvSpPr>
            <a:spLocks noGrp="1"/>
          </p:cNvSpPr>
          <p:nvPr>
            <p:ph idx="1"/>
          </p:nvPr>
        </p:nvSpPr>
        <p:spPr/>
        <p:txBody>
          <a:bodyPr>
            <a:normAutofit/>
          </a:bodyPr>
          <a:lstStyle/>
          <a:p>
            <a:endParaRPr lang="en-US" dirty="0" smtClean="0"/>
          </a:p>
        </p:txBody>
      </p:sp>
      <p:pic>
        <p:nvPicPr>
          <p:cNvPr id="4" name="object 4"/>
          <p:cNvPicPr/>
          <p:nvPr/>
        </p:nvPicPr>
        <p:blipFill>
          <a:blip r:embed="rId2" cstate="print"/>
          <a:stretch>
            <a:fillRect/>
          </a:stretch>
        </p:blipFill>
        <p:spPr>
          <a:xfrm>
            <a:off x="1285852" y="269447"/>
            <a:ext cx="2718630" cy="6588553"/>
          </a:xfrm>
          <a:prstGeom prst="rect">
            <a:avLst/>
          </a:prstGeom>
        </p:spPr>
      </p:pic>
      <p:pic>
        <p:nvPicPr>
          <p:cNvPr id="5" name="object 4"/>
          <p:cNvPicPr/>
          <p:nvPr/>
        </p:nvPicPr>
        <p:blipFill>
          <a:blip r:embed="rId3" cstate="print"/>
          <a:stretch>
            <a:fillRect/>
          </a:stretch>
        </p:blipFill>
        <p:spPr>
          <a:xfrm>
            <a:off x="5072066" y="357166"/>
            <a:ext cx="2357454" cy="6215106"/>
          </a:xfrm>
          <a:prstGeom prst="rect">
            <a:avLst/>
          </a:prstGeom>
        </p:spPr>
      </p:pic>
      <p:sp>
        <p:nvSpPr>
          <p:cNvPr id="6" name="Slide Number Placeholder 5"/>
          <p:cNvSpPr>
            <a:spLocks noGrp="1"/>
          </p:cNvSpPr>
          <p:nvPr>
            <p:ph type="sldNum" sz="quarter" idx="12"/>
          </p:nvPr>
        </p:nvSpPr>
        <p:spPr/>
        <p:txBody>
          <a:bodyPr/>
          <a:lstStyle/>
          <a:p>
            <a:fld id="{5D1521BE-31EE-4AC9-ADDD-C715BAA25349}" type="slidenum">
              <a:rPr lang="en-US" smtClean="0"/>
              <a:pPr/>
              <a:t>9</a:t>
            </a:fld>
            <a:endParaRPr lang="en-US"/>
          </a:p>
        </p:txBody>
      </p:sp>
    </p:spTree>
    <p:extLst>
      <p:ext uri="{BB962C8B-B14F-4D97-AF65-F5344CB8AC3E}">
        <p14:creationId xmlns="" xmlns:p14="http://schemas.microsoft.com/office/powerpoint/2010/main" val="355055425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err="1">
                <a:solidFill>
                  <a:srgbClr val="002060"/>
                </a:solidFill>
                <a:effectLst>
                  <a:outerShdw blurRad="38100" dist="38100" dir="2700000" algn="tl">
                    <a:srgbClr val="C0C0C0"/>
                  </a:outerShdw>
                </a:effectLst>
                <a:ea typeface="Arial" charset="0"/>
                <a:cs typeface="Arial" charset="0"/>
              </a:rPr>
              <a:t>BroadcastReceiver</a:t>
            </a:r>
            <a:r>
              <a:rPr lang="en-US" altLang="en-US" sz="2800" b="1" dirty="0">
                <a:solidFill>
                  <a:srgbClr val="002060"/>
                </a:solidFill>
                <a:effectLst>
                  <a:outerShdw blurRad="38100" dist="38100" dir="2700000" algn="tl">
                    <a:srgbClr val="C0C0C0"/>
                  </a:outerShdw>
                </a:effectLst>
                <a:ea typeface="Arial" charset="0"/>
                <a:cs typeface="Arial" charset="0"/>
              </a:rPr>
              <a:t> Lifecycle</a:t>
            </a:r>
          </a:p>
        </p:txBody>
      </p:sp>
      <p:sp>
        <p:nvSpPr>
          <p:cNvPr id="3" name="Content Placeholder 2"/>
          <p:cNvSpPr>
            <a:spLocks noGrp="1"/>
          </p:cNvSpPr>
          <p:nvPr>
            <p:ph idx="1"/>
          </p:nvPr>
        </p:nvSpPr>
        <p:spPr>
          <a:xfrm>
            <a:off x="323528" y="1425634"/>
            <a:ext cx="7620000" cy="4800600"/>
          </a:xfrm>
        </p:spPr>
        <p:txBody>
          <a:bodyPr>
            <a:normAutofit/>
          </a:bodyPr>
          <a:lstStyle/>
          <a:p>
            <a:pPr marL="322617" indent="-242855" defTabSz="336902">
              <a:spcBef>
                <a:spcPts val="244"/>
              </a:spcBef>
              <a:buFont typeface="Wingdings" charset="2"/>
              <a:buChar char=""/>
              <a:defRPr/>
            </a:pPr>
            <a:r>
              <a:rPr lang="en-US" dirty="0"/>
              <a:t>A broadcast receiver has a single callback method:</a:t>
            </a:r>
          </a:p>
          <a:p>
            <a:pPr marL="79762" indent="0" defTabSz="336902">
              <a:spcBef>
                <a:spcPts val="244"/>
              </a:spcBef>
              <a:buNone/>
              <a:defRPr/>
            </a:pPr>
            <a:endParaRPr lang="en-US" dirty="0" smtClean="0"/>
          </a:p>
          <a:p>
            <a:pPr marL="79762" indent="0" defTabSz="336902">
              <a:spcBef>
                <a:spcPts val="244"/>
              </a:spcBef>
              <a:buNone/>
              <a:defRPr/>
            </a:pPr>
            <a:r>
              <a:rPr lang="en-US" dirty="0" smtClean="0"/>
              <a:t>void </a:t>
            </a:r>
            <a:r>
              <a:rPr lang="en-US" dirty="0" err="1"/>
              <a:t>onReceive</a:t>
            </a:r>
            <a:r>
              <a:rPr lang="en-US" dirty="0"/>
              <a:t>(</a:t>
            </a:r>
            <a:r>
              <a:rPr lang="en-US" dirty="0" err="1"/>
              <a:t>ContextcurContext</a:t>
            </a:r>
            <a:r>
              <a:rPr lang="en-US" dirty="0"/>
              <a:t>, </a:t>
            </a:r>
            <a:r>
              <a:rPr lang="en-US" dirty="0" err="1"/>
              <a:t>IntentbroadcastMsg</a:t>
            </a:r>
            <a:r>
              <a:rPr lang="en-US" dirty="0"/>
              <a:t>)</a:t>
            </a:r>
          </a:p>
          <a:p>
            <a:pPr marL="322617" indent="-242855" defTabSz="336902">
              <a:spcBef>
                <a:spcPts val="244"/>
              </a:spcBef>
              <a:buFont typeface="Wingdings" charset="2"/>
              <a:buChar char=""/>
              <a:defRPr/>
            </a:pPr>
            <a:endParaRPr lang="en-US" dirty="0"/>
          </a:p>
          <a:p>
            <a:pPr marL="79762" indent="0" defTabSz="336902">
              <a:spcBef>
                <a:spcPts val="244"/>
              </a:spcBef>
              <a:buNone/>
              <a:defRPr/>
            </a:pPr>
            <a:r>
              <a:rPr lang="en-US" dirty="0"/>
              <a:t>1.When a broadcast message arrives for the receiver, Android calls its </a:t>
            </a:r>
            <a:r>
              <a:rPr lang="en-US" dirty="0" err="1"/>
              <a:t>onReceive</a:t>
            </a:r>
            <a:r>
              <a:rPr lang="en-US" dirty="0"/>
              <a:t>() method and passes it the Intent object containing the message.</a:t>
            </a:r>
          </a:p>
          <a:p>
            <a:pPr marL="79762" indent="0" defTabSz="336902">
              <a:spcBef>
                <a:spcPts val="244"/>
              </a:spcBef>
              <a:buNone/>
              <a:defRPr/>
            </a:pPr>
            <a:r>
              <a:rPr lang="en-US" dirty="0"/>
              <a:t>2.The broadcast receiver is considered to be active only while it is executing this method.</a:t>
            </a:r>
          </a:p>
          <a:p>
            <a:pPr marL="79762" indent="0" defTabSz="336902">
              <a:spcBef>
                <a:spcPts val="244"/>
              </a:spcBef>
              <a:buNone/>
              <a:defRPr/>
            </a:pPr>
            <a:r>
              <a:rPr lang="en-US" dirty="0"/>
              <a:t>3.When </a:t>
            </a:r>
            <a:r>
              <a:rPr lang="en-US" dirty="0" err="1"/>
              <a:t>onReceive</a:t>
            </a:r>
            <a:r>
              <a:rPr lang="en-US" dirty="0"/>
              <a:t>() returns, it is inactive.</a:t>
            </a:r>
            <a:endParaRPr lang="en-US" dirty="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b="1" dirty="0" smtClean="0">
              <a:latin typeface="+mj-lt"/>
            </a:endParaRP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90</a:t>
            </a:fld>
            <a:endParaRPr lang="en-US"/>
          </a:p>
        </p:txBody>
      </p:sp>
    </p:spTree>
    <p:extLst>
      <p:ext uri="{BB962C8B-B14F-4D97-AF65-F5344CB8AC3E}">
        <p14:creationId xmlns="" xmlns:p14="http://schemas.microsoft.com/office/powerpoint/2010/main" val="1988691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err="1">
                <a:solidFill>
                  <a:srgbClr val="002060"/>
                </a:solidFill>
                <a:effectLst>
                  <a:outerShdw blurRad="38100" dist="38100" dir="2700000" algn="tl">
                    <a:srgbClr val="C0C0C0"/>
                  </a:outerShdw>
                </a:effectLst>
                <a:ea typeface="Arial" charset="0"/>
                <a:cs typeface="Arial" charset="0"/>
              </a:rPr>
              <a:t>BroadcastReceiver</a:t>
            </a:r>
            <a:r>
              <a:rPr lang="en-US" altLang="en-US" sz="2800" b="1" dirty="0">
                <a:solidFill>
                  <a:srgbClr val="002060"/>
                </a:solidFill>
                <a:effectLst>
                  <a:outerShdw blurRad="38100" dist="38100" dir="2700000" algn="tl">
                    <a:srgbClr val="C0C0C0"/>
                  </a:outerShdw>
                </a:effectLst>
                <a:ea typeface="Arial" charset="0"/>
                <a:cs typeface="Arial" charset="0"/>
              </a:rPr>
              <a:t> Lifecycle</a:t>
            </a:r>
          </a:p>
        </p:txBody>
      </p:sp>
      <p:sp>
        <p:nvSpPr>
          <p:cNvPr id="3" name="Content Placeholder 2"/>
          <p:cNvSpPr>
            <a:spLocks noGrp="1"/>
          </p:cNvSpPr>
          <p:nvPr>
            <p:ph idx="1"/>
          </p:nvPr>
        </p:nvSpPr>
        <p:spPr>
          <a:xfrm>
            <a:off x="323528" y="1425634"/>
            <a:ext cx="7620000" cy="4800600"/>
          </a:xfrm>
        </p:spPr>
        <p:txBody>
          <a:bodyPr>
            <a:normAutofit/>
          </a:bodyPr>
          <a:lstStyle/>
          <a:p>
            <a:pPr marL="322617" indent="-242855" defTabSz="336902">
              <a:spcBef>
                <a:spcPts val="244"/>
              </a:spcBef>
              <a:buFont typeface="Wingdings" charset="2"/>
              <a:buChar char=""/>
              <a:defRPr/>
            </a:pPr>
            <a:r>
              <a:rPr lang="en-US" dirty="0"/>
              <a:t>A broadcast receiver has a single callback method:</a:t>
            </a:r>
          </a:p>
          <a:p>
            <a:pPr marL="79762" indent="0" defTabSz="336902">
              <a:spcBef>
                <a:spcPts val="244"/>
              </a:spcBef>
              <a:buNone/>
              <a:defRPr/>
            </a:pPr>
            <a:endParaRPr lang="en-US" dirty="0" smtClean="0"/>
          </a:p>
          <a:p>
            <a:pPr marL="79762" indent="0" defTabSz="336902">
              <a:spcBef>
                <a:spcPts val="244"/>
              </a:spcBef>
              <a:buNone/>
              <a:defRPr/>
            </a:pPr>
            <a:r>
              <a:rPr lang="en-US" dirty="0" smtClean="0"/>
              <a:t>void </a:t>
            </a:r>
            <a:r>
              <a:rPr lang="en-US" dirty="0" err="1"/>
              <a:t>onReceive</a:t>
            </a:r>
            <a:r>
              <a:rPr lang="en-US" dirty="0"/>
              <a:t>(</a:t>
            </a:r>
            <a:r>
              <a:rPr lang="en-US" dirty="0" err="1"/>
              <a:t>ContextcurContext</a:t>
            </a:r>
            <a:r>
              <a:rPr lang="en-US" dirty="0"/>
              <a:t>, </a:t>
            </a:r>
            <a:r>
              <a:rPr lang="en-US" dirty="0" err="1"/>
              <a:t>IntentbroadcastMsg</a:t>
            </a:r>
            <a:r>
              <a:rPr lang="en-US" dirty="0"/>
              <a:t>)</a:t>
            </a:r>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r>
              <a:rPr lang="en-US" dirty="0"/>
              <a:t>1.When a broadcast message arrives for the receiver, Android calls its </a:t>
            </a:r>
            <a:r>
              <a:rPr lang="en-US" dirty="0" err="1"/>
              <a:t>onReceive</a:t>
            </a:r>
            <a:r>
              <a:rPr lang="en-US" dirty="0"/>
              <a:t>() method and passes it the Intent object containing the message.</a:t>
            </a:r>
          </a:p>
          <a:p>
            <a:pPr marL="322617" indent="-242855" defTabSz="336902">
              <a:spcBef>
                <a:spcPts val="244"/>
              </a:spcBef>
              <a:buFont typeface="Wingdings" charset="2"/>
              <a:buChar char=""/>
              <a:defRPr/>
            </a:pPr>
            <a:r>
              <a:rPr lang="en-US" dirty="0"/>
              <a:t>2.The broadcast receiver is considered to be active only while it is executing this method.</a:t>
            </a:r>
          </a:p>
          <a:p>
            <a:pPr marL="322617" indent="-242855" defTabSz="336902">
              <a:spcBef>
                <a:spcPts val="244"/>
              </a:spcBef>
              <a:buFont typeface="Wingdings" charset="2"/>
              <a:buChar char=""/>
              <a:defRPr/>
            </a:pPr>
            <a:r>
              <a:rPr lang="en-US" dirty="0"/>
              <a:t>3.When </a:t>
            </a:r>
            <a:r>
              <a:rPr lang="en-US" dirty="0" err="1"/>
              <a:t>onReceive</a:t>
            </a:r>
            <a:r>
              <a:rPr lang="en-US" dirty="0"/>
              <a:t>() returns, it is inactive.</a:t>
            </a:r>
            <a:endParaRPr lang="en-US" dirty="0">
              <a:latin typeface="Calibri"/>
              <a:cs typeface="Calibri"/>
            </a:endParaRPr>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b="1" dirty="0" smtClean="0">
              <a:latin typeface="+mj-lt"/>
            </a:endParaRP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91</a:t>
            </a:fld>
            <a:endParaRPr lang="en-US"/>
          </a:p>
        </p:txBody>
      </p:sp>
      <p:pic>
        <p:nvPicPr>
          <p:cNvPr id="5" name="Picture 4"/>
          <p:cNvPicPr>
            <a:picLocks noChangeAspect="1"/>
          </p:cNvPicPr>
          <p:nvPr/>
        </p:nvPicPr>
        <p:blipFill rotWithShape="1">
          <a:blip r:embed="rId3"/>
          <a:srcRect l="14581" t="29328" r="30630" b="15548"/>
          <a:stretch/>
        </p:blipFill>
        <p:spPr>
          <a:xfrm>
            <a:off x="45013" y="1425634"/>
            <a:ext cx="9035415" cy="5110942"/>
          </a:xfrm>
          <a:prstGeom prst="rect">
            <a:avLst/>
          </a:prstGeom>
        </p:spPr>
      </p:pic>
    </p:spTree>
    <p:extLst>
      <p:ext uri="{BB962C8B-B14F-4D97-AF65-F5344CB8AC3E}">
        <p14:creationId xmlns="" xmlns:p14="http://schemas.microsoft.com/office/powerpoint/2010/main" val="40823255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err="1">
                <a:solidFill>
                  <a:srgbClr val="002060"/>
                </a:solidFill>
                <a:effectLst>
                  <a:outerShdw blurRad="38100" dist="38100" dir="2700000" algn="tl">
                    <a:srgbClr val="C0C0C0"/>
                  </a:outerShdw>
                </a:effectLst>
                <a:ea typeface="Arial" charset="0"/>
                <a:cs typeface="Arial" charset="0"/>
              </a:rPr>
              <a:t>BroadcastReceiver</a:t>
            </a:r>
            <a:r>
              <a:rPr lang="en-US" altLang="en-US" sz="2800" b="1" dirty="0">
                <a:solidFill>
                  <a:srgbClr val="002060"/>
                </a:solidFill>
                <a:effectLst>
                  <a:outerShdw blurRad="38100" dist="38100" dir="2700000" algn="tl">
                    <a:srgbClr val="C0C0C0"/>
                  </a:outerShdw>
                </a:effectLst>
                <a:ea typeface="Arial" charset="0"/>
                <a:cs typeface="Arial" charset="0"/>
              </a:rPr>
              <a:t> Lifecycle</a:t>
            </a:r>
          </a:p>
        </p:txBody>
      </p:sp>
      <p:sp>
        <p:nvSpPr>
          <p:cNvPr id="3" name="Content Placeholder 2"/>
          <p:cNvSpPr>
            <a:spLocks noGrp="1"/>
          </p:cNvSpPr>
          <p:nvPr>
            <p:ph idx="1"/>
          </p:nvPr>
        </p:nvSpPr>
        <p:spPr>
          <a:xfrm>
            <a:off x="323528" y="1425634"/>
            <a:ext cx="7620000" cy="4800600"/>
          </a:xfrm>
        </p:spPr>
        <p:txBody>
          <a:bodyPr>
            <a:normAutofit/>
          </a:bodyPr>
          <a:lstStyle/>
          <a:p>
            <a:pPr marL="79762" indent="0" defTabSz="336902">
              <a:spcBef>
                <a:spcPts val="244"/>
              </a:spcBef>
              <a:buNone/>
              <a:defRPr/>
            </a:pPr>
            <a:r>
              <a:rPr lang="en-US" dirty="0" smtClean="0"/>
              <a:t>Manifest File</a:t>
            </a:r>
            <a:endParaRPr lang="en-US" dirty="0"/>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r>
              <a:rPr lang="en-US" dirty="0"/>
              <a:t>The manifest of applications using Android Services must include:</a:t>
            </a:r>
          </a:p>
          <a:p>
            <a:pPr marL="79762" indent="0" defTabSz="336902">
              <a:spcBef>
                <a:spcPts val="244"/>
              </a:spcBef>
              <a:buNone/>
              <a:defRPr/>
            </a:pPr>
            <a:r>
              <a:rPr lang="en-US" dirty="0"/>
              <a:t>1.A &lt;service&gt; entry for each service used in the application.</a:t>
            </a:r>
          </a:p>
          <a:p>
            <a:pPr marL="79762" indent="0" defTabSz="336902">
              <a:spcBef>
                <a:spcPts val="244"/>
              </a:spcBef>
              <a:buNone/>
              <a:defRPr/>
            </a:pPr>
            <a:r>
              <a:rPr lang="en-US" dirty="0"/>
              <a:t>2.If the application defines a </a:t>
            </a:r>
            <a:r>
              <a:rPr lang="en-US" dirty="0" err="1"/>
              <a:t>BroadcastReceiver</a:t>
            </a:r>
            <a:r>
              <a:rPr lang="en-US" dirty="0"/>
              <a:t> as an independent class, it must include a &lt;receiver&gt; clause identifying the component. </a:t>
            </a:r>
            <a:endParaRPr lang="en-US" dirty="0" smtClean="0"/>
          </a:p>
          <a:p>
            <a:pPr marL="79762" indent="0" defTabSz="336902">
              <a:spcBef>
                <a:spcPts val="244"/>
              </a:spcBef>
              <a:buNone/>
              <a:defRPr/>
            </a:pPr>
            <a:r>
              <a:rPr lang="en-US" dirty="0" smtClean="0"/>
              <a:t>In </a:t>
            </a:r>
            <a:r>
              <a:rPr lang="en-US" dirty="0"/>
              <a:t>addition an &lt;intent-filter&gt; entry is needed to declare the actual filter the service and the receiver use.</a:t>
            </a:r>
            <a:endParaRPr lang="en-US" dirty="0" smtClean="0"/>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b="1" dirty="0" smtClean="0">
              <a:latin typeface="+mj-lt"/>
            </a:endParaRP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92</a:t>
            </a:fld>
            <a:endParaRPr lang="en-US"/>
          </a:p>
        </p:txBody>
      </p:sp>
    </p:spTree>
    <p:extLst>
      <p:ext uri="{BB962C8B-B14F-4D97-AF65-F5344CB8AC3E}">
        <p14:creationId xmlns="" xmlns:p14="http://schemas.microsoft.com/office/powerpoint/2010/main" val="15392843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err="1">
                <a:solidFill>
                  <a:srgbClr val="002060"/>
                </a:solidFill>
                <a:effectLst>
                  <a:outerShdw blurRad="38100" dist="38100" dir="2700000" algn="tl">
                    <a:srgbClr val="C0C0C0"/>
                  </a:outerShdw>
                </a:effectLst>
                <a:ea typeface="Arial" charset="0"/>
                <a:cs typeface="Arial" charset="0"/>
              </a:rPr>
              <a:t>BroadcastReceiver</a:t>
            </a:r>
            <a:r>
              <a:rPr lang="en-US" altLang="en-US" sz="2800" b="1" dirty="0">
                <a:solidFill>
                  <a:srgbClr val="002060"/>
                </a:solidFill>
                <a:effectLst>
                  <a:outerShdw blurRad="38100" dist="38100" dir="2700000" algn="tl">
                    <a:srgbClr val="C0C0C0"/>
                  </a:outerShdw>
                </a:effectLst>
                <a:ea typeface="Arial" charset="0"/>
                <a:cs typeface="Arial" charset="0"/>
              </a:rPr>
              <a:t> Lifecycle</a:t>
            </a:r>
          </a:p>
        </p:txBody>
      </p:sp>
      <p:sp>
        <p:nvSpPr>
          <p:cNvPr id="3" name="Content Placeholder 2"/>
          <p:cNvSpPr>
            <a:spLocks noGrp="1"/>
          </p:cNvSpPr>
          <p:nvPr>
            <p:ph idx="1"/>
          </p:nvPr>
        </p:nvSpPr>
        <p:spPr>
          <a:xfrm>
            <a:off x="323528" y="1425634"/>
            <a:ext cx="7620000" cy="4800600"/>
          </a:xfrm>
        </p:spPr>
        <p:txBody>
          <a:bodyPr>
            <a:normAutofit/>
          </a:bodyPr>
          <a:lstStyle/>
          <a:p>
            <a:pPr marL="79762" indent="0" defTabSz="336902">
              <a:spcBef>
                <a:spcPts val="244"/>
              </a:spcBef>
              <a:buNone/>
              <a:defRPr/>
            </a:pPr>
            <a:r>
              <a:rPr lang="en-US" dirty="0" smtClean="0"/>
              <a:t>Manifest File</a:t>
            </a:r>
            <a:endParaRPr lang="en-US" dirty="0"/>
          </a:p>
          <a:p>
            <a:pPr marL="322617" indent="-242855" defTabSz="336902">
              <a:spcBef>
                <a:spcPts val="244"/>
              </a:spcBef>
              <a:buFont typeface="Wingdings" charset="2"/>
              <a:buChar char=""/>
              <a:defRPr/>
            </a:pPr>
            <a:endParaRPr lang="en-US" dirty="0"/>
          </a:p>
          <a:p>
            <a:pPr marL="322617" indent="-242855" defTabSz="336902">
              <a:spcBef>
                <a:spcPts val="244"/>
              </a:spcBef>
              <a:buFont typeface="Wingdings" charset="2"/>
              <a:buChar char=""/>
              <a:defRPr/>
            </a:pPr>
            <a:r>
              <a:rPr lang="en-US" dirty="0"/>
              <a:t>The manifest of applications using Android Services must include:</a:t>
            </a:r>
          </a:p>
          <a:p>
            <a:pPr marL="79762" indent="0" defTabSz="336902">
              <a:spcBef>
                <a:spcPts val="244"/>
              </a:spcBef>
              <a:buNone/>
              <a:defRPr/>
            </a:pPr>
            <a:r>
              <a:rPr lang="en-US" dirty="0"/>
              <a:t>1.A &lt;service&gt; entry for each service used in the application.</a:t>
            </a:r>
          </a:p>
          <a:p>
            <a:pPr marL="79762" indent="0" defTabSz="336902">
              <a:spcBef>
                <a:spcPts val="244"/>
              </a:spcBef>
              <a:buNone/>
              <a:defRPr/>
            </a:pPr>
            <a:r>
              <a:rPr lang="en-US" dirty="0"/>
              <a:t>2.If the application defines a </a:t>
            </a:r>
            <a:r>
              <a:rPr lang="en-US" dirty="0" err="1"/>
              <a:t>BroadcastReceiver</a:t>
            </a:r>
            <a:r>
              <a:rPr lang="en-US" dirty="0"/>
              <a:t> as an independent class, it must include a &lt;receiver&gt; clause identifying the component. In addition an &lt;intent-filter&gt; entry is needed to declare the actual filter the service and the receiver use.</a:t>
            </a:r>
            <a:endParaRPr lang="en-US" dirty="0" smtClean="0"/>
          </a:p>
          <a:p>
            <a:pPr marL="322617" indent="-242855" defTabSz="336902">
              <a:spcBef>
                <a:spcPts val="244"/>
              </a:spcBef>
              <a:buFont typeface="Wingdings" charset="2"/>
              <a:buChar char=""/>
              <a:defRPr/>
            </a:pPr>
            <a:endParaRPr lang="en-US" dirty="0">
              <a:latin typeface="Calibri"/>
              <a:cs typeface="Calibri"/>
            </a:endParaRPr>
          </a:p>
          <a:p>
            <a:pPr marL="322617" indent="-242855" defTabSz="336902">
              <a:spcBef>
                <a:spcPts val="244"/>
              </a:spcBef>
              <a:buFont typeface="Wingdings" charset="2"/>
              <a:buChar char=""/>
              <a:defRPr/>
            </a:pPr>
            <a:endParaRPr lang="en-US" b="1" dirty="0" smtClean="0">
              <a:latin typeface="+mj-lt"/>
            </a:endParaRP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93</a:t>
            </a:fld>
            <a:endParaRPr lang="en-US"/>
          </a:p>
        </p:txBody>
      </p:sp>
      <p:pic>
        <p:nvPicPr>
          <p:cNvPr id="5" name="Picture 4"/>
          <p:cNvPicPr>
            <a:picLocks noChangeAspect="1"/>
          </p:cNvPicPr>
          <p:nvPr/>
        </p:nvPicPr>
        <p:blipFill rotWithShape="1">
          <a:blip r:embed="rId3"/>
          <a:srcRect l="15687" t="30313" r="31737" b="7673"/>
          <a:stretch/>
        </p:blipFill>
        <p:spPr>
          <a:xfrm>
            <a:off x="38393" y="1844824"/>
            <a:ext cx="8547149" cy="5270042"/>
          </a:xfrm>
          <a:prstGeom prst="rect">
            <a:avLst/>
          </a:prstGeom>
        </p:spPr>
      </p:pic>
    </p:spTree>
    <p:extLst>
      <p:ext uri="{BB962C8B-B14F-4D97-AF65-F5344CB8AC3E}">
        <p14:creationId xmlns="" xmlns:p14="http://schemas.microsoft.com/office/powerpoint/2010/main" val="373668080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err="1">
                <a:solidFill>
                  <a:srgbClr val="002060"/>
                </a:solidFill>
                <a:effectLst>
                  <a:outerShdw blurRad="38100" dist="38100" dir="2700000" algn="tl">
                    <a:srgbClr val="C0C0C0"/>
                  </a:outerShdw>
                </a:effectLst>
                <a:ea typeface="Arial" charset="0"/>
                <a:cs typeface="Arial" charset="0"/>
              </a:rPr>
              <a:t>BroadcastReceiver</a:t>
            </a:r>
            <a:r>
              <a:rPr lang="en-US" altLang="en-US" sz="2800" b="1" dirty="0">
                <a:solidFill>
                  <a:srgbClr val="002060"/>
                </a:solidFill>
                <a:effectLst>
                  <a:outerShdw blurRad="38100" dist="38100" dir="2700000" algn="tl">
                    <a:srgbClr val="C0C0C0"/>
                  </a:outerShdw>
                </a:effectLst>
                <a:ea typeface="Arial" charset="0"/>
                <a:cs typeface="Arial" charset="0"/>
              </a:rPr>
              <a:t> </a:t>
            </a:r>
            <a:r>
              <a:rPr lang="en-US" altLang="en-US" sz="2800" b="1" dirty="0" smtClean="0">
                <a:solidFill>
                  <a:srgbClr val="002060"/>
                </a:solidFill>
                <a:effectLst>
                  <a:outerShdw blurRad="38100" dist="38100" dir="2700000" algn="tl">
                    <a:srgbClr val="C0C0C0"/>
                  </a:outerShdw>
                </a:effectLst>
                <a:ea typeface="Arial" charset="0"/>
                <a:cs typeface="Arial" charset="0"/>
              </a:rPr>
              <a:t>: Native </a:t>
            </a:r>
            <a:r>
              <a:rPr lang="en-US" altLang="en-US" sz="2800" b="1" dirty="0">
                <a:solidFill>
                  <a:srgbClr val="002060"/>
                </a:solidFill>
                <a:effectLst>
                  <a:outerShdw blurRad="38100" dist="38100" dir="2700000" algn="tl">
                    <a:srgbClr val="C0C0C0"/>
                  </a:outerShdw>
                </a:effectLst>
                <a:ea typeface="Arial" charset="0"/>
                <a:cs typeface="Arial" charset="0"/>
              </a:rPr>
              <a:t>Broadcasts</a:t>
            </a:r>
          </a:p>
        </p:txBody>
      </p:sp>
      <p:sp>
        <p:nvSpPr>
          <p:cNvPr id="3" name="Content Placeholder 2"/>
          <p:cNvSpPr>
            <a:spLocks noGrp="1"/>
          </p:cNvSpPr>
          <p:nvPr>
            <p:ph idx="1"/>
          </p:nvPr>
        </p:nvSpPr>
        <p:spPr>
          <a:xfrm>
            <a:off x="323528" y="1425634"/>
            <a:ext cx="7620000" cy="4800600"/>
          </a:xfrm>
        </p:spPr>
        <p:txBody>
          <a:bodyPr>
            <a:normAutofit/>
          </a:bodyPr>
          <a:lstStyle/>
          <a:p>
            <a:pPr marL="322617" indent="-242855" defTabSz="336902">
              <a:spcBef>
                <a:spcPts val="244"/>
              </a:spcBef>
              <a:buFont typeface="Wingdings" charset="2"/>
              <a:buChar char=""/>
              <a:defRPr/>
            </a:pPr>
            <a:r>
              <a:rPr lang="en-US" dirty="0" smtClean="0">
                <a:latin typeface="Calibri"/>
                <a:cs typeface="Calibri"/>
              </a:rPr>
              <a:t>ACTION_BOOT_COMPLETED</a:t>
            </a:r>
            <a:endParaRPr lang="en-US" dirty="0">
              <a:latin typeface="Calibri"/>
              <a:cs typeface="Calibri"/>
            </a:endParaRPr>
          </a:p>
          <a:p>
            <a:pPr marL="322617" indent="-242855" defTabSz="336902">
              <a:spcBef>
                <a:spcPts val="244"/>
              </a:spcBef>
              <a:buFont typeface="Wingdings" charset="2"/>
              <a:buChar char=""/>
              <a:defRPr/>
            </a:pPr>
            <a:r>
              <a:rPr lang="en-US" dirty="0" smtClean="0">
                <a:latin typeface="Calibri"/>
                <a:cs typeface="Calibri"/>
              </a:rPr>
              <a:t>ACTION_CAMERA_BUTTON</a:t>
            </a:r>
            <a:endParaRPr lang="en-US" dirty="0">
              <a:latin typeface="Calibri"/>
              <a:cs typeface="Calibri"/>
            </a:endParaRPr>
          </a:p>
          <a:p>
            <a:pPr marL="322617" indent="-242855" defTabSz="336902">
              <a:spcBef>
                <a:spcPts val="244"/>
              </a:spcBef>
              <a:buFont typeface="Wingdings" charset="2"/>
              <a:buChar char=""/>
              <a:defRPr/>
            </a:pPr>
            <a:r>
              <a:rPr lang="en-US" dirty="0" smtClean="0">
                <a:latin typeface="Calibri"/>
                <a:cs typeface="Calibri"/>
              </a:rPr>
              <a:t>ACTION_DATE_CHANGED </a:t>
            </a:r>
            <a:r>
              <a:rPr lang="en-US" dirty="0">
                <a:latin typeface="Calibri"/>
                <a:cs typeface="Calibri"/>
              </a:rPr>
              <a:t>and ACTION_TIME_CHANGED</a:t>
            </a:r>
          </a:p>
          <a:p>
            <a:pPr marL="322617" indent="-242855" defTabSz="336902">
              <a:spcBef>
                <a:spcPts val="244"/>
              </a:spcBef>
              <a:buFont typeface="Wingdings" charset="2"/>
              <a:buChar char=""/>
              <a:defRPr/>
            </a:pPr>
            <a:r>
              <a:rPr lang="en-US" dirty="0" smtClean="0">
                <a:latin typeface="Calibri"/>
                <a:cs typeface="Calibri"/>
              </a:rPr>
              <a:t>ACTION_MEDIA_BUTTON</a:t>
            </a:r>
            <a:endParaRPr lang="en-US" dirty="0">
              <a:latin typeface="Calibri"/>
              <a:cs typeface="Calibri"/>
            </a:endParaRPr>
          </a:p>
          <a:p>
            <a:pPr marL="322617" indent="-242855" defTabSz="336902">
              <a:spcBef>
                <a:spcPts val="244"/>
              </a:spcBef>
              <a:buFont typeface="Wingdings" charset="2"/>
              <a:buChar char=""/>
              <a:defRPr/>
            </a:pPr>
            <a:r>
              <a:rPr lang="en-US" dirty="0" smtClean="0">
                <a:latin typeface="Calibri"/>
                <a:cs typeface="Calibri"/>
              </a:rPr>
              <a:t>ACTION_MEDIA_EJECT</a:t>
            </a:r>
            <a:endParaRPr lang="en-US" dirty="0">
              <a:latin typeface="Calibri"/>
              <a:cs typeface="Calibri"/>
            </a:endParaRPr>
          </a:p>
          <a:p>
            <a:pPr marL="322617" indent="-242855" defTabSz="336902">
              <a:spcBef>
                <a:spcPts val="244"/>
              </a:spcBef>
              <a:buFont typeface="Wingdings" charset="2"/>
              <a:buChar char=""/>
              <a:defRPr/>
            </a:pPr>
            <a:r>
              <a:rPr lang="en-US" dirty="0" smtClean="0">
                <a:latin typeface="Calibri"/>
                <a:cs typeface="Calibri"/>
              </a:rPr>
              <a:t>ACTION_MEDIA_MOUNTED</a:t>
            </a:r>
          </a:p>
          <a:p>
            <a:pPr marL="322617" indent="-242855" defTabSz="336902">
              <a:spcBef>
                <a:spcPts val="244"/>
              </a:spcBef>
              <a:buFont typeface="Wingdings" charset="2"/>
              <a:buChar char=""/>
              <a:defRPr/>
            </a:pPr>
            <a:r>
              <a:rPr lang="en-US" dirty="0" smtClean="0">
                <a:latin typeface="Calibri"/>
                <a:cs typeface="Calibri"/>
              </a:rPr>
              <a:t>ACTION_MEDIA_UNMOUNTED</a:t>
            </a:r>
            <a:endParaRPr lang="en-US" dirty="0">
              <a:latin typeface="Calibri"/>
              <a:cs typeface="Calibri"/>
            </a:endParaRPr>
          </a:p>
          <a:p>
            <a:pPr marL="322617" indent="-242855" defTabSz="336902">
              <a:spcBef>
                <a:spcPts val="244"/>
              </a:spcBef>
              <a:buFont typeface="Wingdings" charset="2"/>
              <a:buChar char=""/>
              <a:defRPr/>
            </a:pPr>
            <a:r>
              <a:rPr lang="en-US" dirty="0" smtClean="0">
                <a:latin typeface="Calibri"/>
                <a:cs typeface="Calibri"/>
              </a:rPr>
              <a:t>ACTION_SCREEN_OFF </a:t>
            </a:r>
            <a:r>
              <a:rPr lang="en-US" dirty="0">
                <a:latin typeface="Calibri"/>
                <a:cs typeface="Calibri"/>
              </a:rPr>
              <a:t>and ACTION_SCREEN_ON</a:t>
            </a:r>
          </a:p>
          <a:p>
            <a:pPr marL="322617" indent="-242855" defTabSz="336902">
              <a:spcBef>
                <a:spcPts val="244"/>
              </a:spcBef>
              <a:buFont typeface="Wingdings" charset="2"/>
              <a:buChar char=""/>
              <a:defRPr/>
            </a:pPr>
            <a:r>
              <a:rPr lang="en-US" dirty="0" smtClean="0">
                <a:latin typeface="Calibri"/>
                <a:cs typeface="Calibri"/>
              </a:rPr>
              <a:t>ACTION_TIMEZONE_CHANGED</a:t>
            </a:r>
            <a:endParaRPr lang="en-US" dirty="0">
              <a:latin typeface="Calibri"/>
              <a:cs typeface="Calibri"/>
            </a:endParaRPr>
          </a:p>
          <a:p>
            <a:pPr marL="322617" indent="-242855" defTabSz="336902">
              <a:spcBef>
                <a:spcPts val="244"/>
              </a:spcBef>
              <a:buFont typeface="Wingdings" charset="2"/>
              <a:buChar char=""/>
              <a:defRPr/>
            </a:pPr>
            <a:endParaRPr lang="en-US" b="1" dirty="0" smtClean="0">
              <a:latin typeface="+mj-lt"/>
            </a:endParaRPr>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smtClean="0"/>
          </a:p>
          <a:p>
            <a:pPr marL="322617" indent="-242855" defTabSz="336902">
              <a:spcBef>
                <a:spcPts val="244"/>
              </a:spcBef>
              <a:buFont typeface="Wingdings" charset="2"/>
              <a:buChar char=""/>
              <a:defRPr/>
            </a:pPr>
            <a:endParaRPr lang="en-US" dirty="0"/>
          </a:p>
        </p:txBody>
      </p:sp>
      <p:sp>
        <p:nvSpPr>
          <p:cNvPr id="4" name="Slide Number Placeholder 3"/>
          <p:cNvSpPr>
            <a:spLocks noGrp="1"/>
          </p:cNvSpPr>
          <p:nvPr>
            <p:ph type="sldNum" sz="quarter" idx="12"/>
          </p:nvPr>
        </p:nvSpPr>
        <p:spPr/>
        <p:txBody>
          <a:bodyPr/>
          <a:lstStyle/>
          <a:p>
            <a:fld id="{5D1521BE-31EE-4AC9-ADDD-C715BAA25349}" type="slidenum">
              <a:rPr lang="en-US" smtClean="0"/>
              <a:pPr/>
              <a:t>94</a:t>
            </a:fld>
            <a:endParaRPr lang="en-US"/>
          </a:p>
        </p:txBody>
      </p:sp>
    </p:spTree>
    <p:extLst>
      <p:ext uri="{BB962C8B-B14F-4D97-AF65-F5344CB8AC3E}">
        <p14:creationId xmlns="" xmlns:p14="http://schemas.microsoft.com/office/powerpoint/2010/main" val="335458421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err="1">
                <a:solidFill>
                  <a:srgbClr val="002060"/>
                </a:solidFill>
                <a:effectLst>
                  <a:outerShdw blurRad="38100" dist="38100" dir="2700000" algn="tl">
                    <a:srgbClr val="C0C0C0"/>
                  </a:outerShdw>
                </a:effectLst>
                <a:ea typeface="Arial" charset="0"/>
                <a:cs typeface="Arial" charset="0"/>
              </a:rPr>
              <a:t>BroadcastReceiver</a:t>
            </a:r>
            <a:r>
              <a:rPr lang="en-US" altLang="en-US" sz="2800" b="1" dirty="0">
                <a:solidFill>
                  <a:srgbClr val="002060"/>
                </a:solidFill>
                <a:effectLst>
                  <a:outerShdw blurRad="38100" dist="38100" dir="2700000" algn="tl">
                    <a:srgbClr val="C0C0C0"/>
                  </a:outerShdw>
                </a:effectLst>
                <a:ea typeface="Arial" charset="0"/>
                <a:cs typeface="Arial" charset="0"/>
              </a:rPr>
              <a:t> </a:t>
            </a:r>
            <a:r>
              <a:rPr lang="en-US" altLang="en-US" sz="2800" b="1" dirty="0" smtClean="0">
                <a:solidFill>
                  <a:srgbClr val="002060"/>
                </a:solidFill>
                <a:effectLst>
                  <a:outerShdw blurRad="38100" dist="38100" dir="2700000" algn="tl">
                    <a:srgbClr val="C0C0C0"/>
                  </a:outerShdw>
                </a:effectLst>
                <a:ea typeface="Arial" charset="0"/>
                <a:cs typeface="Arial" charset="0"/>
              </a:rPr>
              <a:t>: Native </a:t>
            </a:r>
            <a:r>
              <a:rPr lang="en-US" altLang="en-US" sz="2800" b="1" dirty="0">
                <a:solidFill>
                  <a:srgbClr val="002060"/>
                </a:solidFill>
                <a:effectLst>
                  <a:outerShdw blurRad="38100" dist="38100" dir="2700000" algn="tl">
                    <a:srgbClr val="C0C0C0"/>
                  </a:outerShdw>
                </a:effectLst>
                <a:ea typeface="Arial" charset="0"/>
                <a:cs typeface="Arial" charset="0"/>
              </a:rPr>
              <a:t>Broadcasts</a:t>
            </a:r>
          </a:p>
        </p:txBody>
      </p:sp>
      <p:sp>
        <p:nvSpPr>
          <p:cNvPr id="3" name="Content Placeholder 2"/>
          <p:cNvSpPr>
            <a:spLocks noGrp="1"/>
          </p:cNvSpPr>
          <p:nvPr>
            <p:ph idx="1"/>
          </p:nvPr>
        </p:nvSpPr>
        <p:spPr>
          <a:xfrm>
            <a:off x="323528" y="1425634"/>
            <a:ext cx="7620000" cy="4800600"/>
          </a:xfrm>
        </p:spPr>
        <p:txBody>
          <a:bodyPr>
            <a:normAutofit fontScale="92500" lnSpcReduction="10000"/>
          </a:bodyPr>
          <a:lstStyle/>
          <a:p>
            <a:pPr marL="322617" indent="-242855" defTabSz="336902">
              <a:spcBef>
                <a:spcPts val="244"/>
              </a:spcBef>
              <a:buFont typeface="Wingdings" charset="2"/>
              <a:buChar char=""/>
              <a:defRPr/>
            </a:pPr>
            <a:r>
              <a:rPr lang="en-US" dirty="0">
                <a:latin typeface="+mj-lt"/>
                <a:cs typeface="Calibri"/>
              </a:rPr>
              <a:t>Local Broadcast Manager is one of the most important features which is seen in most of the applications which we used. </a:t>
            </a:r>
            <a:endParaRPr lang="en-US" dirty="0" smtClean="0">
              <a:latin typeface="+mj-lt"/>
              <a:cs typeface="Calibri"/>
            </a:endParaRPr>
          </a:p>
          <a:p>
            <a:pPr marL="322617" indent="-242855" defTabSz="336902">
              <a:spcBef>
                <a:spcPts val="244"/>
              </a:spcBef>
              <a:buFont typeface="Wingdings" charset="2"/>
              <a:buChar char=""/>
              <a:defRPr/>
            </a:pPr>
            <a:r>
              <a:rPr lang="en-US" dirty="0" smtClean="0">
                <a:latin typeface="+mj-lt"/>
                <a:cs typeface="Calibri"/>
              </a:rPr>
              <a:t>This </a:t>
            </a:r>
            <a:r>
              <a:rPr lang="en-US" dirty="0">
                <a:latin typeface="+mj-lt"/>
                <a:cs typeface="Calibri"/>
              </a:rPr>
              <a:t>feature generally works in the background and we cant see that. </a:t>
            </a:r>
            <a:endParaRPr lang="en-US" dirty="0" smtClean="0">
              <a:latin typeface="+mj-lt"/>
              <a:cs typeface="Calibri"/>
            </a:endParaRPr>
          </a:p>
          <a:p>
            <a:pPr marL="322617" indent="-242855" defTabSz="336902">
              <a:spcBef>
                <a:spcPts val="244"/>
              </a:spcBef>
              <a:buFont typeface="Wingdings" charset="2"/>
              <a:buChar char=""/>
              <a:defRPr/>
            </a:pPr>
            <a:r>
              <a:rPr lang="en-US" dirty="0" smtClean="0">
                <a:latin typeface="+mj-lt"/>
                <a:cs typeface="Calibri"/>
              </a:rPr>
              <a:t>The </a:t>
            </a:r>
            <a:r>
              <a:rPr lang="en-US" dirty="0" err="1">
                <a:latin typeface="+mj-lt"/>
                <a:cs typeface="Calibri"/>
              </a:rPr>
              <a:t>BroadCast</a:t>
            </a:r>
            <a:r>
              <a:rPr lang="en-US" dirty="0">
                <a:latin typeface="+mj-lt"/>
                <a:cs typeface="Calibri"/>
              </a:rPr>
              <a:t> Manager will </a:t>
            </a:r>
            <a:r>
              <a:rPr lang="en-US" dirty="0">
                <a:solidFill>
                  <a:srgbClr val="C00000"/>
                </a:solidFill>
                <a:latin typeface="+mj-lt"/>
                <a:cs typeface="Calibri"/>
              </a:rPr>
              <a:t>notify</a:t>
            </a:r>
            <a:r>
              <a:rPr lang="en-US" dirty="0">
                <a:latin typeface="+mj-lt"/>
                <a:cs typeface="Calibri"/>
              </a:rPr>
              <a:t> us </a:t>
            </a:r>
            <a:r>
              <a:rPr lang="en-US" dirty="0">
                <a:solidFill>
                  <a:srgbClr val="C00000"/>
                </a:solidFill>
                <a:latin typeface="+mj-lt"/>
                <a:cs typeface="Calibri"/>
              </a:rPr>
              <a:t>when a specific event occurs</a:t>
            </a:r>
            <a:r>
              <a:rPr lang="en-US" dirty="0">
                <a:latin typeface="+mj-lt"/>
                <a:cs typeface="Calibri"/>
              </a:rPr>
              <a:t>. </a:t>
            </a:r>
            <a:endParaRPr lang="en-US" dirty="0" smtClean="0">
              <a:latin typeface="+mj-lt"/>
              <a:cs typeface="Calibri"/>
            </a:endParaRPr>
          </a:p>
          <a:p>
            <a:pPr marL="322617" indent="-242855" defTabSz="336902">
              <a:spcBef>
                <a:spcPts val="244"/>
              </a:spcBef>
              <a:buFont typeface="Wingdings" charset="2"/>
              <a:buChar char=""/>
              <a:defRPr/>
            </a:pPr>
            <a:r>
              <a:rPr lang="en-US" dirty="0" smtClean="0">
                <a:latin typeface="+mj-lt"/>
                <a:cs typeface="Calibri"/>
              </a:rPr>
              <a:t>For </a:t>
            </a:r>
            <a:r>
              <a:rPr lang="en-US" dirty="0">
                <a:latin typeface="+mj-lt"/>
                <a:cs typeface="Calibri"/>
              </a:rPr>
              <a:t>example when we are subscribed to any of the courses on </a:t>
            </a:r>
            <a:r>
              <a:rPr lang="en-US" dirty="0" smtClean="0">
                <a:latin typeface="+mj-lt"/>
                <a:cs typeface="Calibri"/>
              </a:rPr>
              <a:t>online </a:t>
            </a:r>
            <a:r>
              <a:rPr lang="en-US" dirty="0">
                <a:latin typeface="+mj-lt"/>
                <a:cs typeface="Calibri"/>
              </a:rPr>
              <a:t>when there is an update or contest being conducted in that course then we are notified through email regarding that event. </a:t>
            </a:r>
            <a:endParaRPr lang="en-US" dirty="0" smtClean="0">
              <a:latin typeface="+mj-lt"/>
              <a:cs typeface="Calibri"/>
            </a:endParaRPr>
          </a:p>
          <a:p>
            <a:pPr marL="322617" indent="-242855" defTabSz="336902">
              <a:spcBef>
                <a:spcPts val="244"/>
              </a:spcBef>
              <a:buFont typeface="Wingdings" charset="2"/>
              <a:buChar char=""/>
              <a:defRPr/>
            </a:pPr>
            <a:r>
              <a:rPr lang="en-US" dirty="0" smtClean="0">
                <a:latin typeface="+mj-lt"/>
                <a:cs typeface="Calibri"/>
              </a:rPr>
              <a:t>In </a:t>
            </a:r>
            <a:r>
              <a:rPr lang="en-US" dirty="0">
                <a:latin typeface="+mj-lt"/>
                <a:cs typeface="Calibri"/>
              </a:rPr>
              <a:t>that place, </a:t>
            </a:r>
            <a:r>
              <a:rPr lang="en-US" dirty="0" err="1">
                <a:latin typeface="+mj-lt"/>
                <a:cs typeface="Calibri"/>
              </a:rPr>
              <a:t>BroadCast</a:t>
            </a:r>
            <a:r>
              <a:rPr lang="en-US" dirty="0">
                <a:latin typeface="+mj-lt"/>
                <a:cs typeface="Calibri"/>
              </a:rPr>
              <a:t> Manager is used which notifies users with a message, mail, or any other format regarding a specific event. In this article, we will take a look at using this Broadcast Manager in our Android App. </a:t>
            </a:r>
            <a:endParaRPr lang="en-US" dirty="0">
              <a:latin typeface="+mj-lt"/>
            </a:endParaRPr>
          </a:p>
        </p:txBody>
      </p:sp>
      <p:sp>
        <p:nvSpPr>
          <p:cNvPr id="4" name="Slide Number Placeholder 3"/>
          <p:cNvSpPr>
            <a:spLocks noGrp="1"/>
          </p:cNvSpPr>
          <p:nvPr>
            <p:ph type="sldNum" sz="quarter" idx="12"/>
          </p:nvPr>
        </p:nvSpPr>
        <p:spPr/>
        <p:txBody>
          <a:bodyPr/>
          <a:lstStyle/>
          <a:p>
            <a:fld id="{5D1521BE-31EE-4AC9-ADDD-C715BAA25349}" type="slidenum">
              <a:rPr lang="en-US" smtClean="0"/>
              <a:pPr/>
              <a:t>95</a:t>
            </a:fld>
            <a:endParaRPr lang="en-US"/>
          </a:p>
        </p:txBody>
      </p:sp>
    </p:spTree>
    <p:extLst>
      <p:ext uri="{BB962C8B-B14F-4D97-AF65-F5344CB8AC3E}">
        <p14:creationId xmlns="" xmlns:p14="http://schemas.microsoft.com/office/powerpoint/2010/main" val="420693901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err="1">
                <a:solidFill>
                  <a:srgbClr val="002060"/>
                </a:solidFill>
                <a:effectLst>
                  <a:outerShdw blurRad="38100" dist="38100" dir="2700000" algn="tl">
                    <a:srgbClr val="C0C0C0"/>
                  </a:outerShdw>
                </a:effectLst>
                <a:ea typeface="Arial" charset="0"/>
                <a:cs typeface="Arial" charset="0"/>
              </a:rPr>
              <a:t>BroadcastReceiver</a:t>
            </a:r>
            <a:r>
              <a:rPr lang="en-US" altLang="en-US" sz="2800" b="1" dirty="0">
                <a:solidFill>
                  <a:srgbClr val="002060"/>
                </a:solidFill>
                <a:effectLst>
                  <a:outerShdw blurRad="38100" dist="38100" dir="2700000" algn="tl">
                    <a:srgbClr val="C0C0C0"/>
                  </a:outerShdw>
                </a:effectLst>
                <a:ea typeface="Arial" charset="0"/>
                <a:cs typeface="Arial" charset="0"/>
              </a:rPr>
              <a:t> </a:t>
            </a:r>
            <a:r>
              <a:rPr lang="en-US" altLang="en-US" sz="2800" b="1" dirty="0" smtClean="0">
                <a:solidFill>
                  <a:srgbClr val="002060"/>
                </a:solidFill>
                <a:effectLst>
                  <a:outerShdw blurRad="38100" dist="38100" dir="2700000" algn="tl">
                    <a:srgbClr val="C0C0C0"/>
                  </a:outerShdw>
                </a:effectLst>
                <a:ea typeface="Arial" charset="0"/>
                <a:cs typeface="Arial" charset="0"/>
              </a:rPr>
              <a:t>: Native </a:t>
            </a:r>
            <a:r>
              <a:rPr lang="en-US" altLang="en-US" sz="2800" b="1" dirty="0">
                <a:solidFill>
                  <a:srgbClr val="002060"/>
                </a:solidFill>
                <a:effectLst>
                  <a:outerShdw blurRad="38100" dist="38100" dir="2700000" algn="tl">
                    <a:srgbClr val="C0C0C0"/>
                  </a:outerShdw>
                </a:effectLst>
                <a:ea typeface="Arial" charset="0"/>
                <a:cs typeface="Arial" charset="0"/>
              </a:rPr>
              <a:t>Broadcasts</a:t>
            </a:r>
          </a:p>
        </p:txBody>
      </p:sp>
      <p:sp>
        <p:nvSpPr>
          <p:cNvPr id="3" name="Content Placeholder 2"/>
          <p:cNvSpPr>
            <a:spLocks noGrp="1"/>
          </p:cNvSpPr>
          <p:nvPr>
            <p:ph idx="1"/>
          </p:nvPr>
        </p:nvSpPr>
        <p:spPr>
          <a:xfrm>
            <a:off x="323528" y="1425634"/>
            <a:ext cx="7620000" cy="4800600"/>
          </a:xfrm>
        </p:spPr>
        <p:txBody>
          <a:bodyPr>
            <a:normAutofit fontScale="85000" lnSpcReduction="10000"/>
          </a:bodyPr>
          <a:lstStyle/>
          <a:p>
            <a:pPr marL="322617" indent="-242855" defTabSz="336902">
              <a:spcBef>
                <a:spcPts val="244"/>
              </a:spcBef>
              <a:buFont typeface="Wingdings" charset="2"/>
              <a:buChar char=""/>
              <a:defRPr/>
            </a:pPr>
            <a:r>
              <a:rPr lang="en-US" dirty="0">
                <a:latin typeface="+mj-lt"/>
                <a:cs typeface="Calibri"/>
              </a:rPr>
              <a:t>Using Broad Cast Manager in Android</a:t>
            </a:r>
          </a:p>
          <a:p>
            <a:pPr marL="322617" indent="-242855" defTabSz="336902">
              <a:spcBef>
                <a:spcPts val="244"/>
              </a:spcBef>
              <a:buFont typeface="Wingdings" charset="2"/>
              <a:buChar char=""/>
              <a:defRPr/>
            </a:pPr>
            <a:endParaRPr lang="en-US" dirty="0">
              <a:latin typeface="+mj-lt"/>
              <a:cs typeface="Calibri"/>
            </a:endParaRPr>
          </a:p>
          <a:p>
            <a:pPr marL="322617" indent="-242855" defTabSz="336902">
              <a:spcBef>
                <a:spcPts val="244"/>
              </a:spcBef>
              <a:buFont typeface="Wingdings" charset="2"/>
              <a:buChar char=""/>
              <a:defRPr/>
            </a:pPr>
            <a:r>
              <a:rPr lang="en-US" dirty="0">
                <a:latin typeface="+mj-lt"/>
                <a:cs typeface="Calibri"/>
              </a:rPr>
              <a:t>Step 1: Registering a Broadcast  </a:t>
            </a:r>
          </a:p>
          <a:p>
            <a:pPr marL="322617" indent="-242855" defTabSz="336902">
              <a:spcBef>
                <a:spcPts val="244"/>
              </a:spcBef>
              <a:buFont typeface="Wingdings" charset="2"/>
              <a:buChar char=""/>
              <a:defRPr/>
            </a:pPr>
            <a:endParaRPr lang="en-US" dirty="0">
              <a:latin typeface="+mj-lt"/>
              <a:cs typeface="Calibri"/>
            </a:endParaRPr>
          </a:p>
          <a:p>
            <a:pPr marL="322617" indent="-242855" defTabSz="336902">
              <a:spcBef>
                <a:spcPts val="244"/>
              </a:spcBef>
              <a:buFont typeface="Wingdings" charset="2"/>
              <a:buChar char=""/>
              <a:defRPr/>
            </a:pPr>
            <a:r>
              <a:rPr lang="en-US" dirty="0">
                <a:latin typeface="+mj-lt"/>
                <a:cs typeface="Calibri"/>
              </a:rPr>
              <a:t>For performing a specific action using Broadcast manager we have to firstly register our Broadcast and then only we can use this broadcast to receive updates. There are 2 ways to register our broadcast we can register it in our Android Manifest file or in our Activity where we want to receive its updates.   </a:t>
            </a:r>
          </a:p>
          <a:p>
            <a:pPr marL="322617" indent="-242855" defTabSz="336902">
              <a:spcBef>
                <a:spcPts val="244"/>
              </a:spcBef>
              <a:buFont typeface="Wingdings" charset="2"/>
              <a:buChar char=""/>
              <a:defRPr/>
            </a:pPr>
            <a:endParaRPr lang="en-US" dirty="0">
              <a:latin typeface="+mj-lt"/>
              <a:cs typeface="Calibri"/>
            </a:endParaRPr>
          </a:p>
          <a:p>
            <a:pPr marL="322617" indent="-242855" defTabSz="336902">
              <a:spcBef>
                <a:spcPts val="244"/>
              </a:spcBef>
              <a:buFont typeface="Wingdings" charset="2"/>
              <a:buChar char=""/>
              <a:defRPr/>
            </a:pPr>
            <a:r>
              <a:rPr lang="en-US" dirty="0">
                <a:latin typeface="+mj-lt"/>
                <a:cs typeface="Calibri"/>
              </a:rPr>
              <a:t>Step 2: Receiving the updates from Broadcast</a:t>
            </a:r>
          </a:p>
          <a:p>
            <a:pPr marL="322617" indent="-242855" defTabSz="336902">
              <a:spcBef>
                <a:spcPts val="244"/>
              </a:spcBef>
              <a:buFont typeface="Wingdings" charset="2"/>
              <a:buChar char=""/>
              <a:defRPr/>
            </a:pPr>
            <a:endParaRPr lang="en-US" dirty="0">
              <a:latin typeface="+mj-lt"/>
              <a:cs typeface="Calibri"/>
            </a:endParaRPr>
          </a:p>
          <a:p>
            <a:pPr marL="322617" indent="-242855" defTabSz="336902">
              <a:spcBef>
                <a:spcPts val="244"/>
              </a:spcBef>
              <a:buFont typeface="Wingdings" charset="2"/>
              <a:buChar char=""/>
              <a:defRPr/>
            </a:pPr>
            <a:r>
              <a:rPr lang="en-US" dirty="0">
                <a:latin typeface="+mj-lt"/>
                <a:cs typeface="Calibri"/>
              </a:rPr>
              <a:t>This step is used to receive the updates which we will send through our Broadcast Manager after performing a certain action inside our application. For receiving the updates we will be using </a:t>
            </a:r>
            <a:r>
              <a:rPr lang="en-US" dirty="0" err="1">
                <a:latin typeface="+mj-lt"/>
                <a:cs typeface="Calibri"/>
              </a:rPr>
              <a:t>onReceive</a:t>
            </a:r>
            <a:r>
              <a:rPr lang="en-US" dirty="0">
                <a:latin typeface="+mj-lt"/>
                <a:cs typeface="Calibri"/>
              </a:rPr>
              <a:t>() method to receive the update. </a:t>
            </a:r>
            <a:endParaRPr lang="en-US" dirty="0">
              <a:latin typeface="+mj-lt"/>
            </a:endParaRPr>
          </a:p>
        </p:txBody>
      </p:sp>
      <p:sp>
        <p:nvSpPr>
          <p:cNvPr id="4" name="Slide Number Placeholder 3"/>
          <p:cNvSpPr>
            <a:spLocks noGrp="1"/>
          </p:cNvSpPr>
          <p:nvPr>
            <p:ph type="sldNum" sz="quarter" idx="12"/>
          </p:nvPr>
        </p:nvSpPr>
        <p:spPr/>
        <p:txBody>
          <a:bodyPr/>
          <a:lstStyle/>
          <a:p>
            <a:fld id="{5D1521BE-31EE-4AC9-ADDD-C715BAA25349}" type="slidenum">
              <a:rPr lang="en-US" smtClean="0"/>
              <a:pPr/>
              <a:t>96</a:t>
            </a:fld>
            <a:endParaRPr lang="en-US"/>
          </a:p>
        </p:txBody>
      </p:sp>
    </p:spTree>
    <p:extLst>
      <p:ext uri="{BB962C8B-B14F-4D97-AF65-F5344CB8AC3E}">
        <p14:creationId xmlns="" xmlns:p14="http://schemas.microsoft.com/office/powerpoint/2010/main" val="46948788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err="1">
                <a:solidFill>
                  <a:srgbClr val="002060"/>
                </a:solidFill>
                <a:effectLst>
                  <a:outerShdw blurRad="38100" dist="38100" dir="2700000" algn="tl">
                    <a:srgbClr val="C0C0C0"/>
                  </a:outerShdw>
                </a:effectLst>
                <a:ea typeface="Arial" charset="0"/>
                <a:cs typeface="Arial" charset="0"/>
              </a:rPr>
              <a:t>BroadcastReceiver</a:t>
            </a:r>
            <a:r>
              <a:rPr lang="en-US" altLang="en-US" sz="2800" b="1" dirty="0">
                <a:solidFill>
                  <a:srgbClr val="002060"/>
                </a:solidFill>
                <a:effectLst>
                  <a:outerShdw blurRad="38100" dist="38100" dir="2700000" algn="tl">
                    <a:srgbClr val="C0C0C0"/>
                  </a:outerShdw>
                </a:effectLst>
                <a:ea typeface="Arial" charset="0"/>
                <a:cs typeface="Arial" charset="0"/>
              </a:rPr>
              <a:t> </a:t>
            </a:r>
            <a:r>
              <a:rPr lang="en-US" altLang="en-US" sz="2800" b="1" dirty="0" smtClean="0">
                <a:solidFill>
                  <a:srgbClr val="002060"/>
                </a:solidFill>
                <a:effectLst>
                  <a:outerShdw blurRad="38100" dist="38100" dir="2700000" algn="tl">
                    <a:srgbClr val="C0C0C0"/>
                  </a:outerShdw>
                </a:effectLst>
                <a:ea typeface="Arial" charset="0"/>
                <a:cs typeface="Arial" charset="0"/>
              </a:rPr>
              <a:t>: Native </a:t>
            </a:r>
            <a:r>
              <a:rPr lang="en-US" altLang="en-US" sz="2800" b="1" dirty="0">
                <a:solidFill>
                  <a:srgbClr val="002060"/>
                </a:solidFill>
                <a:effectLst>
                  <a:outerShdw blurRad="38100" dist="38100" dir="2700000" algn="tl">
                    <a:srgbClr val="C0C0C0"/>
                  </a:outerShdw>
                </a:effectLst>
                <a:ea typeface="Arial" charset="0"/>
                <a:cs typeface="Arial" charset="0"/>
              </a:rPr>
              <a:t>Broadcasts</a:t>
            </a:r>
          </a:p>
        </p:txBody>
      </p:sp>
      <p:sp>
        <p:nvSpPr>
          <p:cNvPr id="3" name="Content Placeholder 2"/>
          <p:cNvSpPr>
            <a:spLocks noGrp="1"/>
          </p:cNvSpPr>
          <p:nvPr>
            <p:ph idx="1"/>
          </p:nvPr>
        </p:nvSpPr>
        <p:spPr>
          <a:xfrm>
            <a:off x="323528" y="1231644"/>
            <a:ext cx="7620000" cy="4800600"/>
          </a:xfrm>
        </p:spPr>
        <p:txBody>
          <a:bodyPr>
            <a:noAutofit/>
          </a:bodyPr>
          <a:lstStyle/>
          <a:p>
            <a:pPr marL="79762" indent="0" defTabSz="336902">
              <a:spcBef>
                <a:spcPts val="244"/>
              </a:spcBef>
              <a:buNone/>
              <a:defRPr/>
            </a:pPr>
            <a:r>
              <a:rPr lang="en-US" sz="1400" dirty="0"/>
              <a:t>import </a:t>
            </a:r>
            <a:r>
              <a:rPr lang="en-US" sz="1400" dirty="0" err="1"/>
              <a:t>android.content.BroadcastReceiver</a:t>
            </a:r>
            <a:r>
              <a:rPr lang="en-US" sz="1400" dirty="0"/>
              <a:t>;</a:t>
            </a:r>
          </a:p>
          <a:p>
            <a:pPr marL="79762" indent="0" defTabSz="336902">
              <a:spcBef>
                <a:spcPts val="244"/>
              </a:spcBef>
              <a:buNone/>
              <a:defRPr/>
            </a:pPr>
            <a:r>
              <a:rPr lang="en-US" sz="1400" dirty="0"/>
              <a:t>import </a:t>
            </a:r>
            <a:r>
              <a:rPr lang="en-US" sz="1400" dirty="0" err="1"/>
              <a:t>android.content.Context</a:t>
            </a:r>
            <a:r>
              <a:rPr lang="en-US" sz="1400" dirty="0"/>
              <a:t>;</a:t>
            </a:r>
          </a:p>
          <a:p>
            <a:pPr marL="79762" indent="0" defTabSz="336902">
              <a:spcBef>
                <a:spcPts val="244"/>
              </a:spcBef>
              <a:buNone/>
              <a:defRPr/>
            </a:pPr>
            <a:r>
              <a:rPr lang="en-US" sz="1400" dirty="0"/>
              <a:t>import </a:t>
            </a:r>
            <a:r>
              <a:rPr lang="en-US" sz="1400" dirty="0" err="1"/>
              <a:t>android.content.Intent</a:t>
            </a:r>
            <a:r>
              <a:rPr lang="en-US" sz="1400" dirty="0"/>
              <a:t>;</a:t>
            </a:r>
          </a:p>
          <a:p>
            <a:pPr marL="79762" indent="0" defTabSz="336902">
              <a:spcBef>
                <a:spcPts val="244"/>
              </a:spcBef>
              <a:buNone/>
              <a:defRPr/>
            </a:pPr>
            <a:r>
              <a:rPr lang="en-US" sz="1400" dirty="0"/>
              <a:t>import </a:t>
            </a:r>
            <a:r>
              <a:rPr lang="en-US" sz="1400" dirty="0" err="1"/>
              <a:t>android.content.IntentFilter</a:t>
            </a:r>
            <a:r>
              <a:rPr lang="en-US" sz="1400" dirty="0"/>
              <a:t>;</a:t>
            </a:r>
          </a:p>
          <a:p>
            <a:pPr marL="79762" indent="0" defTabSz="336902">
              <a:spcBef>
                <a:spcPts val="244"/>
              </a:spcBef>
              <a:buNone/>
              <a:defRPr/>
            </a:pPr>
            <a:r>
              <a:rPr lang="en-US" sz="1400" dirty="0" smtClean="0"/>
              <a:t>import </a:t>
            </a:r>
            <a:r>
              <a:rPr lang="en-US" sz="1400" dirty="0" err="1"/>
              <a:t>androidx.appcompat.app.AppCompatActivity</a:t>
            </a:r>
            <a:r>
              <a:rPr lang="en-US" sz="1400" dirty="0"/>
              <a:t>;</a:t>
            </a:r>
          </a:p>
          <a:p>
            <a:pPr marL="79762" indent="0" defTabSz="336902">
              <a:spcBef>
                <a:spcPts val="244"/>
              </a:spcBef>
              <a:buNone/>
              <a:defRPr/>
            </a:pPr>
            <a:r>
              <a:rPr lang="en-US" sz="1400" dirty="0"/>
              <a:t>import </a:t>
            </a:r>
            <a:r>
              <a:rPr lang="en-US" sz="1400" dirty="0" err="1"/>
              <a:t>androidx.localbroadcastmanager.content.LocalBroadcastManager</a:t>
            </a:r>
            <a:r>
              <a:rPr lang="en-US" sz="1400" dirty="0"/>
              <a:t>;</a:t>
            </a:r>
          </a:p>
          <a:p>
            <a:pPr marL="79762" indent="0" defTabSz="336902">
              <a:spcBef>
                <a:spcPts val="244"/>
              </a:spcBef>
              <a:buNone/>
              <a:defRPr/>
            </a:pPr>
            <a:r>
              <a:rPr lang="en-US" sz="1400" dirty="0" smtClean="0"/>
              <a:t>public </a:t>
            </a:r>
            <a:r>
              <a:rPr lang="en-US" sz="1400" dirty="0"/>
              <a:t>class </a:t>
            </a:r>
            <a:r>
              <a:rPr lang="en-US" sz="1400" dirty="0" err="1"/>
              <a:t>MainActivity</a:t>
            </a:r>
            <a:r>
              <a:rPr lang="en-US" sz="1400" dirty="0"/>
              <a:t> extends </a:t>
            </a:r>
            <a:r>
              <a:rPr lang="en-US" sz="1400" dirty="0" err="1"/>
              <a:t>AppCompatActivity</a:t>
            </a:r>
            <a:r>
              <a:rPr lang="en-US" sz="1400" dirty="0"/>
              <a:t> {</a:t>
            </a:r>
          </a:p>
          <a:p>
            <a:pPr marL="79762" indent="0" defTabSz="336902">
              <a:spcBef>
                <a:spcPts val="244"/>
              </a:spcBef>
              <a:buNone/>
              <a:defRPr/>
            </a:pPr>
            <a:r>
              <a:rPr lang="en-US" sz="1400" dirty="0"/>
              <a:t>	</a:t>
            </a:r>
          </a:p>
          <a:p>
            <a:pPr marL="79762" indent="0" defTabSz="336902">
              <a:spcBef>
                <a:spcPts val="244"/>
              </a:spcBef>
              <a:buNone/>
              <a:defRPr/>
            </a:pPr>
            <a:r>
              <a:rPr lang="en-US" sz="1400" dirty="0"/>
              <a:t>	// creating a variable for</a:t>
            </a:r>
          </a:p>
          <a:p>
            <a:pPr marL="79762" indent="0" defTabSz="336902">
              <a:spcBef>
                <a:spcPts val="244"/>
              </a:spcBef>
              <a:buNone/>
              <a:defRPr/>
            </a:pPr>
            <a:r>
              <a:rPr lang="en-US" sz="1400" dirty="0"/>
              <a:t>	// our text view and button</a:t>
            </a:r>
          </a:p>
          <a:p>
            <a:pPr marL="79762" indent="0" defTabSz="336902">
              <a:spcBef>
                <a:spcPts val="244"/>
              </a:spcBef>
              <a:buNone/>
              <a:defRPr/>
            </a:pPr>
            <a:r>
              <a:rPr lang="en-US" sz="1400" dirty="0"/>
              <a:t>	private </a:t>
            </a:r>
            <a:r>
              <a:rPr lang="en-US" sz="1400" dirty="0" err="1"/>
              <a:t>TextView</a:t>
            </a:r>
            <a:r>
              <a:rPr lang="en-US" sz="1400" dirty="0"/>
              <a:t> </a:t>
            </a:r>
            <a:r>
              <a:rPr lang="en-US" sz="1400" dirty="0" err="1"/>
              <a:t>headingTV</a:t>
            </a:r>
            <a:r>
              <a:rPr lang="en-US" sz="1400" dirty="0"/>
              <a:t>;</a:t>
            </a:r>
          </a:p>
          <a:p>
            <a:pPr marL="79762" indent="0" defTabSz="336902">
              <a:spcBef>
                <a:spcPts val="244"/>
              </a:spcBef>
              <a:buNone/>
              <a:defRPr/>
            </a:pPr>
            <a:r>
              <a:rPr lang="en-US" sz="1400" dirty="0"/>
              <a:t>	private Button </a:t>
            </a:r>
            <a:r>
              <a:rPr lang="en-US" sz="1400" dirty="0" err="1"/>
              <a:t>sendBroadCastBtn</a:t>
            </a:r>
            <a:r>
              <a:rPr lang="en-US" sz="1400" dirty="0"/>
              <a:t>;</a:t>
            </a:r>
          </a:p>
          <a:p>
            <a:pPr marL="79762" indent="0" defTabSz="336902">
              <a:spcBef>
                <a:spcPts val="244"/>
              </a:spcBef>
              <a:buNone/>
              <a:defRPr/>
            </a:pPr>
            <a:r>
              <a:rPr lang="en-US" sz="1400" dirty="0"/>
              <a:t>	</a:t>
            </a:r>
          </a:p>
          <a:p>
            <a:pPr marL="79762" indent="0" defTabSz="336902">
              <a:spcBef>
                <a:spcPts val="244"/>
              </a:spcBef>
              <a:buNone/>
              <a:defRPr/>
            </a:pPr>
            <a:r>
              <a:rPr lang="en-US" sz="1400" dirty="0"/>
              <a:t>	// on below line we are creating a new broad cast manager.</a:t>
            </a:r>
          </a:p>
          <a:p>
            <a:pPr marL="79762" indent="0" defTabSz="336902">
              <a:spcBef>
                <a:spcPts val="244"/>
              </a:spcBef>
              <a:buNone/>
              <a:defRPr/>
            </a:pPr>
            <a:r>
              <a:rPr lang="en-US" sz="1400" dirty="0"/>
              <a:t>	private </a:t>
            </a:r>
            <a:r>
              <a:rPr lang="en-US" sz="1400" dirty="0" err="1"/>
              <a:t>BroadcastReceiver</a:t>
            </a:r>
            <a:r>
              <a:rPr lang="en-US" sz="1400" dirty="0"/>
              <a:t> </a:t>
            </a:r>
            <a:r>
              <a:rPr lang="en-US" sz="1400" dirty="0" err="1"/>
              <a:t>broadcastReceiver</a:t>
            </a:r>
            <a:r>
              <a:rPr lang="en-US" sz="1400" dirty="0"/>
              <a:t> = new </a:t>
            </a:r>
            <a:r>
              <a:rPr lang="en-US" sz="1400" dirty="0" err="1"/>
              <a:t>BroadcastReceiver</a:t>
            </a:r>
            <a:r>
              <a:rPr lang="en-US" sz="1400" dirty="0"/>
              <a:t>() {</a:t>
            </a:r>
          </a:p>
          <a:p>
            <a:pPr marL="79762" indent="0" defTabSz="336902">
              <a:spcBef>
                <a:spcPts val="244"/>
              </a:spcBef>
              <a:buNone/>
              <a:defRPr/>
            </a:pPr>
            <a:r>
              <a:rPr lang="en-US" sz="1400" dirty="0"/>
              <a:t>		// we will receive data updates in </a:t>
            </a:r>
            <a:r>
              <a:rPr lang="en-US" sz="1400" dirty="0" err="1"/>
              <a:t>onReceive</a:t>
            </a:r>
            <a:r>
              <a:rPr lang="en-US" sz="1400" dirty="0"/>
              <a:t> method.</a:t>
            </a:r>
          </a:p>
          <a:p>
            <a:pPr marL="79762" indent="0" defTabSz="336902">
              <a:spcBef>
                <a:spcPts val="244"/>
              </a:spcBef>
              <a:buNone/>
              <a:defRPr/>
            </a:pPr>
            <a:r>
              <a:rPr lang="en-US" sz="1400" dirty="0"/>
              <a:t>		@Override</a:t>
            </a:r>
          </a:p>
          <a:p>
            <a:pPr marL="79762" indent="0" defTabSz="336902">
              <a:spcBef>
                <a:spcPts val="244"/>
              </a:spcBef>
              <a:buNone/>
              <a:defRPr/>
            </a:pPr>
            <a:r>
              <a:rPr lang="en-US" sz="1400" dirty="0"/>
              <a:t>		public void </a:t>
            </a:r>
            <a:r>
              <a:rPr lang="en-US" sz="1400" dirty="0" err="1"/>
              <a:t>onReceive</a:t>
            </a:r>
            <a:r>
              <a:rPr lang="en-US" sz="1400" dirty="0"/>
              <a:t>(Context </a:t>
            </a:r>
            <a:r>
              <a:rPr lang="en-US" sz="1400" dirty="0" err="1"/>
              <a:t>context</a:t>
            </a:r>
            <a:r>
              <a:rPr lang="en-US" sz="1400" dirty="0"/>
              <a:t>, Intent intent) {</a:t>
            </a:r>
          </a:p>
          <a:p>
            <a:pPr marL="79762" indent="0" defTabSz="336902">
              <a:spcBef>
                <a:spcPts val="244"/>
              </a:spcBef>
              <a:buNone/>
              <a:defRPr/>
            </a:pPr>
            <a:r>
              <a:rPr lang="en-US" sz="1400" dirty="0"/>
              <a:t>			// Get extra data included in the Intent</a:t>
            </a:r>
          </a:p>
          <a:p>
            <a:pPr marL="79762" indent="0" defTabSz="336902">
              <a:spcBef>
                <a:spcPts val="244"/>
              </a:spcBef>
              <a:buNone/>
              <a:defRPr/>
            </a:pPr>
            <a:r>
              <a:rPr lang="en-US" sz="1400" dirty="0"/>
              <a:t>			String message = </a:t>
            </a:r>
            <a:r>
              <a:rPr lang="en-US" sz="1400" dirty="0" err="1"/>
              <a:t>intent.getStringExtra</a:t>
            </a:r>
            <a:r>
              <a:rPr lang="en-US" sz="1400" dirty="0"/>
              <a:t>("message");</a:t>
            </a:r>
          </a:p>
          <a:p>
            <a:pPr marL="79762" indent="0" defTabSz="336902">
              <a:spcBef>
                <a:spcPts val="244"/>
              </a:spcBef>
              <a:buNone/>
              <a:defRPr/>
            </a:pPr>
            <a:r>
              <a:rPr lang="en-US" sz="1400" dirty="0"/>
              <a:t>			// on below line we are updating the data in our text view.</a:t>
            </a:r>
          </a:p>
          <a:p>
            <a:pPr marL="79762" indent="0" defTabSz="336902">
              <a:spcBef>
                <a:spcPts val="244"/>
              </a:spcBef>
              <a:buNone/>
              <a:defRPr/>
            </a:pPr>
            <a:r>
              <a:rPr lang="en-US" sz="1400" dirty="0"/>
              <a:t>			</a:t>
            </a:r>
            <a:r>
              <a:rPr lang="en-US" sz="1400" dirty="0" err="1"/>
              <a:t>headingTV.setText</a:t>
            </a:r>
            <a:r>
              <a:rPr lang="en-US" sz="1400" dirty="0"/>
              <a:t>(message);</a:t>
            </a:r>
          </a:p>
          <a:p>
            <a:pPr marL="79762" indent="0" defTabSz="336902">
              <a:spcBef>
                <a:spcPts val="244"/>
              </a:spcBef>
              <a:buNone/>
              <a:defRPr/>
            </a:pPr>
            <a:r>
              <a:rPr lang="en-US" sz="1400" dirty="0"/>
              <a:t>		}</a:t>
            </a:r>
          </a:p>
          <a:p>
            <a:pPr marL="79762" indent="0" defTabSz="336902">
              <a:spcBef>
                <a:spcPts val="244"/>
              </a:spcBef>
              <a:buNone/>
              <a:defRPr/>
            </a:pPr>
            <a:r>
              <a:rPr lang="en-US" sz="1400" dirty="0"/>
              <a:t>	};</a:t>
            </a:r>
          </a:p>
        </p:txBody>
      </p:sp>
      <p:sp>
        <p:nvSpPr>
          <p:cNvPr id="4" name="Slide Number Placeholder 3"/>
          <p:cNvSpPr>
            <a:spLocks noGrp="1"/>
          </p:cNvSpPr>
          <p:nvPr>
            <p:ph type="sldNum" sz="quarter" idx="12"/>
          </p:nvPr>
        </p:nvSpPr>
        <p:spPr/>
        <p:txBody>
          <a:bodyPr/>
          <a:lstStyle/>
          <a:p>
            <a:fld id="{5D1521BE-31EE-4AC9-ADDD-C715BAA25349}" type="slidenum">
              <a:rPr lang="en-US" smtClean="0"/>
              <a:pPr/>
              <a:t>97</a:t>
            </a:fld>
            <a:endParaRPr lang="en-US"/>
          </a:p>
        </p:txBody>
      </p:sp>
    </p:spTree>
    <p:extLst>
      <p:ext uri="{BB962C8B-B14F-4D97-AF65-F5344CB8AC3E}">
        <p14:creationId xmlns="" xmlns:p14="http://schemas.microsoft.com/office/powerpoint/2010/main" val="263691748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err="1">
                <a:solidFill>
                  <a:srgbClr val="002060"/>
                </a:solidFill>
                <a:effectLst>
                  <a:outerShdw blurRad="38100" dist="38100" dir="2700000" algn="tl">
                    <a:srgbClr val="C0C0C0"/>
                  </a:outerShdw>
                </a:effectLst>
                <a:ea typeface="Arial" charset="0"/>
                <a:cs typeface="Arial" charset="0"/>
              </a:rPr>
              <a:t>BroadcastReceiver</a:t>
            </a:r>
            <a:r>
              <a:rPr lang="en-US" altLang="en-US" sz="2800" b="1" dirty="0">
                <a:solidFill>
                  <a:srgbClr val="002060"/>
                </a:solidFill>
                <a:effectLst>
                  <a:outerShdw blurRad="38100" dist="38100" dir="2700000" algn="tl">
                    <a:srgbClr val="C0C0C0"/>
                  </a:outerShdw>
                </a:effectLst>
                <a:ea typeface="Arial" charset="0"/>
                <a:cs typeface="Arial" charset="0"/>
              </a:rPr>
              <a:t> </a:t>
            </a:r>
            <a:r>
              <a:rPr lang="en-US" altLang="en-US" sz="2800" b="1" dirty="0" smtClean="0">
                <a:solidFill>
                  <a:srgbClr val="002060"/>
                </a:solidFill>
                <a:effectLst>
                  <a:outerShdw blurRad="38100" dist="38100" dir="2700000" algn="tl">
                    <a:srgbClr val="C0C0C0"/>
                  </a:outerShdw>
                </a:effectLst>
                <a:ea typeface="Arial" charset="0"/>
                <a:cs typeface="Arial" charset="0"/>
              </a:rPr>
              <a:t>: Native </a:t>
            </a:r>
            <a:r>
              <a:rPr lang="en-US" altLang="en-US" sz="2800" b="1" dirty="0">
                <a:solidFill>
                  <a:srgbClr val="002060"/>
                </a:solidFill>
                <a:effectLst>
                  <a:outerShdw blurRad="38100" dist="38100" dir="2700000" algn="tl">
                    <a:srgbClr val="C0C0C0"/>
                  </a:outerShdw>
                </a:effectLst>
                <a:ea typeface="Arial" charset="0"/>
                <a:cs typeface="Arial" charset="0"/>
              </a:rPr>
              <a:t>Broadcasts</a:t>
            </a:r>
          </a:p>
        </p:txBody>
      </p:sp>
      <p:sp>
        <p:nvSpPr>
          <p:cNvPr id="3" name="Content Placeholder 2"/>
          <p:cNvSpPr>
            <a:spLocks noGrp="1"/>
          </p:cNvSpPr>
          <p:nvPr>
            <p:ph idx="1"/>
          </p:nvPr>
        </p:nvSpPr>
        <p:spPr>
          <a:xfrm>
            <a:off x="251520" y="1063021"/>
            <a:ext cx="7620000" cy="4800600"/>
          </a:xfrm>
        </p:spPr>
        <p:txBody>
          <a:bodyPr>
            <a:noAutofit/>
          </a:bodyPr>
          <a:lstStyle/>
          <a:p>
            <a:pPr marL="79762" indent="0" defTabSz="336902">
              <a:spcBef>
                <a:spcPts val="244"/>
              </a:spcBef>
              <a:buNone/>
              <a:defRPr/>
            </a:pPr>
            <a:r>
              <a:rPr lang="en-US" sz="1400" dirty="0"/>
              <a:t>protected void </a:t>
            </a:r>
            <a:r>
              <a:rPr lang="en-US" sz="1400" dirty="0" err="1"/>
              <a:t>onCreate</a:t>
            </a:r>
            <a:r>
              <a:rPr lang="en-US" sz="1400" dirty="0"/>
              <a:t>(Bundle </a:t>
            </a:r>
            <a:r>
              <a:rPr lang="en-US" sz="1400" dirty="0" err="1"/>
              <a:t>savedInstanceState</a:t>
            </a:r>
            <a:r>
              <a:rPr lang="en-US" sz="1400" dirty="0"/>
              <a:t>) {</a:t>
            </a:r>
          </a:p>
          <a:p>
            <a:pPr marL="79762" indent="0" defTabSz="336902">
              <a:spcBef>
                <a:spcPts val="244"/>
              </a:spcBef>
              <a:buNone/>
              <a:defRPr/>
            </a:pPr>
            <a:r>
              <a:rPr lang="en-US" sz="1400" dirty="0"/>
              <a:t>		</a:t>
            </a:r>
            <a:r>
              <a:rPr lang="en-US" sz="1400" dirty="0" err="1"/>
              <a:t>super.onCreate</a:t>
            </a:r>
            <a:r>
              <a:rPr lang="en-US" sz="1400" dirty="0"/>
              <a:t>(</a:t>
            </a:r>
            <a:r>
              <a:rPr lang="en-US" sz="1400" dirty="0" err="1"/>
              <a:t>savedInstanceState</a:t>
            </a:r>
            <a:r>
              <a:rPr lang="en-US" sz="1400" dirty="0"/>
              <a:t>);</a:t>
            </a:r>
          </a:p>
          <a:p>
            <a:pPr marL="79762" indent="0" defTabSz="336902">
              <a:spcBef>
                <a:spcPts val="244"/>
              </a:spcBef>
              <a:buNone/>
              <a:defRPr/>
            </a:pPr>
            <a:r>
              <a:rPr lang="en-US" sz="1400" dirty="0"/>
              <a:t>		</a:t>
            </a:r>
            <a:r>
              <a:rPr lang="en-US" sz="1400" dirty="0" err="1"/>
              <a:t>setContentView</a:t>
            </a:r>
            <a:r>
              <a:rPr lang="en-US" sz="1400" dirty="0"/>
              <a:t>(</a:t>
            </a:r>
            <a:r>
              <a:rPr lang="en-US" sz="1400" dirty="0" err="1"/>
              <a:t>R.layout.activity_main</a:t>
            </a:r>
            <a:r>
              <a:rPr lang="en-US" sz="1400" dirty="0"/>
              <a:t>);</a:t>
            </a:r>
          </a:p>
          <a:p>
            <a:pPr marL="79762" indent="0" defTabSz="336902">
              <a:spcBef>
                <a:spcPts val="244"/>
              </a:spcBef>
              <a:buNone/>
              <a:defRPr/>
            </a:pPr>
            <a:r>
              <a:rPr lang="en-US" sz="1400" dirty="0"/>
              <a:t>		</a:t>
            </a:r>
          </a:p>
          <a:p>
            <a:pPr marL="79762" indent="0" defTabSz="336902">
              <a:spcBef>
                <a:spcPts val="244"/>
              </a:spcBef>
              <a:buNone/>
              <a:defRPr/>
            </a:pPr>
            <a:r>
              <a:rPr lang="en-US" sz="1400" dirty="0"/>
              <a:t>		// initializing our variables.</a:t>
            </a:r>
          </a:p>
          <a:p>
            <a:pPr marL="79762" indent="0" defTabSz="336902">
              <a:spcBef>
                <a:spcPts val="244"/>
              </a:spcBef>
              <a:buNone/>
              <a:defRPr/>
            </a:pPr>
            <a:r>
              <a:rPr lang="en-US" sz="1400" dirty="0"/>
              <a:t>		</a:t>
            </a:r>
            <a:r>
              <a:rPr lang="en-US" sz="1400" dirty="0" err="1"/>
              <a:t>headingTV</a:t>
            </a:r>
            <a:r>
              <a:rPr lang="en-US" sz="1400" dirty="0"/>
              <a:t> = </a:t>
            </a:r>
            <a:r>
              <a:rPr lang="en-US" sz="1400" dirty="0" err="1"/>
              <a:t>findViewById</a:t>
            </a:r>
            <a:r>
              <a:rPr lang="en-US" sz="1400" dirty="0"/>
              <a:t>(</a:t>
            </a:r>
            <a:r>
              <a:rPr lang="en-US" sz="1400" dirty="0" err="1"/>
              <a:t>R.id.idTVHeading</a:t>
            </a:r>
            <a:r>
              <a:rPr lang="en-US" sz="1400" dirty="0"/>
              <a:t>);</a:t>
            </a:r>
          </a:p>
          <a:p>
            <a:pPr marL="79762" indent="0" defTabSz="336902">
              <a:spcBef>
                <a:spcPts val="244"/>
              </a:spcBef>
              <a:buNone/>
              <a:defRPr/>
            </a:pPr>
            <a:r>
              <a:rPr lang="en-US" sz="1400" dirty="0"/>
              <a:t>		</a:t>
            </a:r>
            <a:r>
              <a:rPr lang="en-US" sz="1400" dirty="0" err="1"/>
              <a:t>sendBroadCastBtn</a:t>
            </a:r>
            <a:r>
              <a:rPr lang="en-US" sz="1400" dirty="0"/>
              <a:t> = </a:t>
            </a:r>
            <a:r>
              <a:rPr lang="en-US" sz="1400" dirty="0" err="1"/>
              <a:t>findViewById</a:t>
            </a:r>
            <a:r>
              <a:rPr lang="en-US" sz="1400" dirty="0"/>
              <a:t>(</a:t>
            </a:r>
            <a:r>
              <a:rPr lang="en-US" sz="1400" dirty="0" err="1"/>
              <a:t>R.id.idBtnStartBroadCast</a:t>
            </a:r>
            <a:r>
              <a:rPr lang="en-US" sz="1400" dirty="0"/>
              <a:t>);</a:t>
            </a:r>
          </a:p>
          <a:p>
            <a:pPr marL="79762" indent="0" defTabSz="336902">
              <a:spcBef>
                <a:spcPts val="244"/>
              </a:spcBef>
              <a:buNone/>
              <a:defRPr/>
            </a:pPr>
            <a:r>
              <a:rPr lang="en-US" sz="1400" dirty="0"/>
              <a:t>		</a:t>
            </a:r>
          </a:p>
          <a:p>
            <a:pPr marL="79762" indent="0" defTabSz="336902">
              <a:spcBef>
                <a:spcPts val="244"/>
              </a:spcBef>
              <a:buNone/>
              <a:defRPr/>
            </a:pPr>
            <a:r>
              <a:rPr lang="en-US" sz="1400" dirty="0"/>
              <a:t>		// on below line we are registering our local broadcast manager.</a:t>
            </a:r>
          </a:p>
          <a:p>
            <a:pPr marL="79762" indent="0" defTabSz="336902">
              <a:spcBef>
                <a:spcPts val="244"/>
              </a:spcBef>
              <a:buNone/>
              <a:defRPr/>
            </a:pPr>
            <a:r>
              <a:rPr lang="en-US" sz="1400" dirty="0"/>
              <a:t>		</a:t>
            </a:r>
            <a:r>
              <a:rPr lang="en-US" sz="1400" dirty="0" err="1"/>
              <a:t>LocalBroadcastManager.getInstance</a:t>
            </a:r>
            <a:r>
              <a:rPr lang="en-US" sz="1400" dirty="0"/>
              <a:t>(this).</a:t>
            </a:r>
            <a:r>
              <a:rPr lang="en-US" sz="1400" dirty="0" err="1"/>
              <a:t>registerReceiver</a:t>
            </a:r>
            <a:r>
              <a:rPr lang="en-US" sz="1400" dirty="0"/>
              <a:t>(</a:t>
            </a:r>
            <a:r>
              <a:rPr lang="en-US" sz="1400" dirty="0" err="1"/>
              <a:t>broadcastReceiver</a:t>
            </a:r>
            <a:r>
              <a:rPr lang="en-US" sz="1400" dirty="0"/>
              <a:t>, new </a:t>
            </a:r>
            <a:r>
              <a:rPr lang="en-US" sz="1400" dirty="0" err="1"/>
              <a:t>IntentFilter</a:t>
            </a:r>
            <a:r>
              <a:rPr lang="en-US" sz="1400" dirty="0"/>
              <a:t>("custom-action-local-broadcast"));</a:t>
            </a:r>
          </a:p>
          <a:p>
            <a:pPr marL="79762" indent="0" defTabSz="336902">
              <a:spcBef>
                <a:spcPts val="244"/>
              </a:spcBef>
              <a:buNone/>
              <a:defRPr/>
            </a:pPr>
            <a:r>
              <a:rPr lang="en-US" sz="1400" dirty="0"/>
              <a:t>		</a:t>
            </a:r>
          </a:p>
          <a:p>
            <a:pPr marL="79762" indent="0" defTabSz="336902">
              <a:spcBef>
                <a:spcPts val="244"/>
              </a:spcBef>
              <a:buNone/>
              <a:defRPr/>
            </a:pPr>
            <a:r>
              <a:rPr lang="en-US" sz="1400" dirty="0"/>
              <a:t>		// on below line we are adding click listener to our button</a:t>
            </a:r>
          </a:p>
          <a:p>
            <a:pPr marL="79762" indent="0" defTabSz="336902">
              <a:spcBef>
                <a:spcPts val="244"/>
              </a:spcBef>
              <a:buNone/>
              <a:defRPr/>
            </a:pPr>
            <a:r>
              <a:rPr lang="en-US" sz="1400" dirty="0"/>
              <a:t>		</a:t>
            </a:r>
            <a:r>
              <a:rPr lang="en-US" sz="1400" dirty="0" err="1"/>
              <a:t>sendBroadCastBtn.setOnClickListener</a:t>
            </a:r>
            <a:r>
              <a:rPr lang="en-US" sz="1400" dirty="0"/>
              <a:t>(new </a:t>
            </a:r>
            <a:r>
              <a:rPr lang="en-US" sz="1400" dirty="0" err="1"/>
              <a:t>View.OnClickListener</a:t>
            </a:r>
            <a:r>
              <a:rPr lang="en-US" sz="1400" dirty="0"/>
              <a:t>() {</a:t>
            </a:r>
          </a:p>
          <a:p>
            <a:pPr marL="79762" indent="0" defTabSz="336902">
              <a:spcBef>
                <a:spcPts val="244"/>
              </a:spcBef>
              <a:buNone/>
              <a:defRPr/>
            </a:pPr>
            <a:r>
              <a:rPr lang="en-US" sz="1400" dirty="0"/>
              <a:t>			@Override</a:t>
            </a:r>
          </a:p>
          <a:p>
            <a:pPr marL="79762" indent="0" defTabSz="336902">
              <a:spcBef>
                <a:spcPts val="244"/>
              </a:spcBef>
              <a:buNone/>
              <a:defRPr/>
            </a:pPr>
            <a:r>
              <a:rPr lang="en-US" sz="1400" dirty="0"/>
              <a:t>			public void </a:t>
            </a:r>
            <a:r>
              <a:rPr lang="en-US" sz="1400" dirty="0" err="1"/>
              <a:t>onClick</a:t>
            </a:r>
            <a:r>
              <a:rPr lang="en-US" sz="1400" dirty="0"/>
              <a:t>(View v) {</a:t>
            </a:r>
          </a:p>
          <a:p>
            <a:pPr marL="79762" indent="0" defTabSz="336902">
              <a:spcBef>
                <a:spcPts val="244"/>
              </a:spcBef>
              <a:buNone/>
              <a:defRPr/>
            </a:pPr>
            <a:r>
              <a:rPr lang="en-US" sz="1400" dirty="0"/>
              <a:t>				// inside on click we are calling the intent with the action.</a:t>
            </a:r>
          </a:p>
          <a:p>
            <a:pPr marL="79762" indent="0" defTabSz="336902">
              <a:spcBef>
                <a:spcPts val="244"/>
              </a:spcBef>
              <a:buNone/>
              <a:defRPr/>
            </a:pPr>
            <a:r>
              <a:rPr lang="en-US" sz="1400" dirty="0"/>
              <a:t>				Intent </a:t>
            </a:r>
            <a:r>
              <a:rPr lang="en-US" sz="1400" dirty="0" err="1"/>
              <a:t>intent</a:t>
            </a:r>
            <a:r>
              <a:rPr lang="en-US" sz="1400" dirty="0"/>
              <a:t> = new Intent("custom-action-local-broadcast");</a:t>
            </a:r>
          </a:p>
          <a:p>
            <a:pPr marL="79762" indent="0" defTabSz="336902">
              <a:spcBef>
                <a:spcPts val="244"/>
              </a:spcBef>
              <a:buNone/>
              <a:defRPr/>
            </a:pPr>
            <a:r>
              <a:rPr lang="en-US" sz="1400" dirty="0"/>
              <a:t>				// on below line we are passing data to our broad cast receiver with key and value pair.</a:t>
            </a:r>
          </a:p>
          <a:p>
            <a:pPr marL="79762" indent="0" defTabSz="336902">
              <a:spcBef>
                <a:spcPts val="244"/>
              </a:spcBef>
              <a:buNone/>
              <a:defRPr/>
            </a:pPr>
            <a:r>
              <a:rPr lang="en-US" sz="1400" dirty="0"/>
              <a:t>				</a:t>
            </a:r>
            <a:r>
              <a:rPr lang="en-US" sz="1400" dirty="0" err="1"/>
              <a:t>intent.putExtra</a:t>
            </a:r>
            <a:r>
              <a:rPr lang="en-US" sz="1400" dirty="0"/>
              <a:t>("message", "Welcome \n to \n Geeks For Geeks");</a:t>
            </a:r>
          </a:p>
          <a:p>
            <a:pPr marL="79762" indent="0" defTabSz="336902">
              <a:spcBef>
                <a:spcPts val="244"/>
              </a:spcBef>
              <a:buNone/>
              <a:defRPr/>
            </a:pPr>
            <a:r>
              <a:rPr lang="en-US" sz="1400" dirty="0"/>
              <a:t>				// on below line we are sending our broad cast with intent using broad cast manager.</a:t>
            </a:r>
          </a:p>
          <a:p>
            <a:pPr marL="79762" indent="0" defTabSz="336902">
              <a:spcBef>
                <a:spcPts val="244"/>
              </a:spcBef>
              <a:buNone/>
              <a:defRPr/>
            </a:pPr>
            <a:r>
              <a:rPr lang="en-US" sz="1400" dirty="0"/>
              <a:t>				</a:t>
            </a:r>
            <a:r>
              <a:rPr lang="en-US" sz="1400" dirty="0" err="1"/>
              <a:t>LocalBroadcastManager.getInstance</a:t>
            </a:r>
            <a:r>
              <a:rPr lang="en-US" sz="1400" dirty="0"/>
              <a:t>(</a:t>
            </a:r>
            <a:r>
              <a:rPr lang="en-US" sz="1400" dirty="0" err="1"/>
              <a:t>MainActivity.this</a:t>
            </a:r>
            <a:r>
              <a:rPr lang="en-US" sz="1400" dirty="0"/>
              <a:t>).</a:t>
            </a:r>
            <a:r>
              <a:rPr lang="en-US" sz="1400" dirty="0" err="1"/>
              <a:t>sendBroadcast</a:t>
            </a:r>
            <a:r>
              <a:rPr lang="en-US" sz="1400" dirty="0"/>
              <a:t>(intent);</a:t>
            </a:r>
          </a:p>
          <a:p>
            <a:pPr marL="79762" indent="0" defTabSz="336902">
              <a:spcBef>
                <a:spcPts val="244"/>
              </a:spcBef>
              <a:buNone/>
              <a:defRPr/>
            </a:pPr>
            <a:r>
              <a:rPr lang="en-US" sz="1400" dirty="0"/>
              <a:t>			}</a:t>
            </a:r>
          </a:p>
          <a:p>
            <a:pPr marL="79762" indent="0" defTabSz="336902">
              <a:spcBef>
                <a:spcPts val="244"/>
              </a:spcBef>
              <a:buNone/>
              <a:defRPr/>
            </a:pPr>
            <a:r>
              <a:rPr lang="en-US" sz="1400" dirty="0"/>
              <a:t>		});</a:t>
            </a:r>
          </a:p>
          <a:p>
            <a:pPr marL="79762" indent="0" defTabSz="336902">
              <a:spcBef>
                <a:spcPts val="244"/>
              </a:spcBef>
              <a:buNone/>
              <a:defRPr/>
            </a:pPr>
            <a:r>
              <a:rPr lang="en-US" sz="1400" dirty="0"/>
              <a:t>	}</a:t>
            </a:r>
          </a:p>
          <a:p>
            <a:pPr marL="79762" indent="0" defTabSz="336902">
              <a:spcBef>
                <a:spcPts val="244"/>
              </a:spcBef>
              <a:buNone/>
              <a:defRPr/>
            </a:pPr>
            <a:r>
              <a:rPr lang="en-US" sz="1400" dirty="0"/>
              <a:t>}</a:t>
            </a:r>
          </a:p>
        </p:txBody>
      </p:sp>
      <p:sp>
        <p:nvSpPr>
          <p:cNvPr id="4" name="Slide Number Placeholder 3"/>
          <p:cNvSpPr>
            <a:spLocks noGrp="1"/>
          </p:cNvSpPr>
          <p:nvPr>
            <p:ph type="sldNum" sz="quarter" idx="12"/>
          </p:nvPr>
        </p:nvSpPr>
        <p:spPr/>
        <p:txBody>
          <a:bodyPr/>
          <a:lstStyle/>
          <a:p>
            <a:fld id="{5D1521BE-31EE-4AC9-ADDD-C715BAA25349}" type="slidenum">
              <a:rPr lang="en-US" smtClean="0"/>
              <a:pPr/>
              <a:t>98</a:t>
            </a:fld>
            <a:endParaRPr lang="en-US"/>
          </a:p>
        </p:txBody>
      </p:sp>
    </p:spTree>
    <p:extLst>
      <p:ext uri="{BB962C8B-B14F-4D97-AF65-F5344CB8AC3E}">
        <p14:creationId xmlns="" xmlns:p14="http://schemas.microsoft.com/office/powerpoint/2010/main" val="21949690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lstStyle/>
          <a:p>
            <a:pPr>
              <a:tabLst>
                <a:tab pos="0" algn="l"/>
                <a:tab pos="335711" algn="l"/>
                <a:tab pos="672614" algn="l"/>
                <a:tab pos="1009515" algn="l"/>
                <a:tab pos="1346418" algn="l"/>
                <a:tab pos="1683319" algn="l"/>
                <a:tab pos="2020222" algn="l"/>
                <a:tab pos="2357123" algn="l"/>
                <a:tab pos="2694025" algn="l"/>
                <a:tab pos="3030927" algn="l"/>
                <a:tab pos="3367829" algn="l"/>
                <a:tab pos="3704731" algn="l"/>
                <a:tab pos="4041633" algn="l"/>
                <a:tab pos="4378535" algn="l"/>
                <a:tab pos="4715437" algn="l"/>
                <a:tab pos="5052339" algn="l"/>
                <a:tab pos="5389241" algn="l"/>
                <a:tab pos="5726143" algn="l"/>
                <a:tab pos="6063045" algn="l"/>
                <a:tab pos="6399947" algn="l"/>
                <a:tab pos="6736849" algn="l"/>
              </a:tabLst>
              <a:defRPr/>
            </a:pPr>
            <a:r>
              <a:rPr lang="en-US" altLang="en-US" sz="2800" b="1" dirty="0">
                <a:solidFill>
                  <a:srgbClr val="002060"/>
                </a:solidFill>
                <a:effectLst>
                  <a:outerShdw blurRad="38100" dist="38100" dir="2700000" algn="tl">
                    <a:srgbClr val="C0C0C0"/>
                  </a:outerShdw>
                </a:effectLst>
                <a:ea typeface="Arial" charset="0"/>
                <a:cs typeface="Arial" charset="0"/>
              </a:rPr>
              <a:t> Dynamic broadcast receivers in Android</a:t>
            </a:r>
          </a:p>
        </p:txBody>
      </p:sp>
      <p:sp>
        <p:nvSpPr>
          <p:cNvPr id="3" name="Content Placeholder 2"/>
          <p:cNvSpPr>
            <a:spLocks noGrp="1"/>
          </p:cNvSpPr>
          <p:nvPr>
            <p:ph idx="1"/>
          </p:nvPr>
        </p:nvSpPr>
        <p:spPr>
          <a:xfrm>
            <a:off x="323528" y="1425634"/>
            <a:ext cx="7620000" cy="5171718"/>
          </a:xfrm>
        </p:spPr>
        <p:txBody>
          <a:bodyPr>
            <a:normAutofit fontScale="92500" lnSpcReduction="20000"/>
          </a:bodyPr>
          <a:lstStyle/>
          <a:p>
            <a:pPr marL="322617" indent="-242855" defTabSz="336902">
              <a:spcBef>
                <a:spcPts val="244"/>
              </a:spcBef>
              <a:buFont typeface="Wingdings" charset="2"/>
              <a:buChar char=""/>
              <a:defRPr/>
            </a:pPr>
            <a:r>
              <a:rPr lang="en-US" dirty="0" smtClean="0">
                <a:latin typeface="+mj-lt"/>
                <a:cs typeface="Calibri"/>
              </a:rPr>
              <a:t>The </a:t>
            </a:r>
            <a:r>
              <a:rPr lang="en-US" dirty="0">
                <a:latin typeface="+mj-lt"/>
                <a:cs typeface="Calibri"/>
              </a:rPr>
              <a:t>dynamic receivers will run if the application is running.</a:t>
            </a:r>
          </a:p>
          <a:p>
            <a:pPr marL="322617" indent="-242855" defTabSz="336902">
              <a:spcBef>
                <a:spcPts val="244"/>
              </a:spcBef>
              <a:buFont typeface="Wingdings" charset="2"/>
              <a:buChar char=""/>
              <a:defRPr/>
            </a:pPr>
            <a:endParaRPr lang="en-US" dirty="0">
              <a:latin typeface="+mj-lt"/>
              <a:cs typeface="Calibri"/>
            </a:endParaRPr>
          </a:p>
          <a:p>
            <a:pPr marL="322617" indent="-242855" defTabSz="336902">
              <a:spcBef>
                <a:spcPts val="244"/>
              </a:spcBef>
              <a:buFont typeface="Wingdings" charset="2"/>
              <a:buChar char=""/>
              <a:defRPr/>
            </a:pPr>
            <a:r>
              <a:rPr lang="en-US" dirty="0">
                <a:latin typeface="+mj-lt"/>
                <a:cs typeface="Calibri"/>
              </a:rPr>
              <a:t>Suppose we have a normal broadcast receiver registered for BATTERY_LOW and we are doing some urgent work on the mobile phone and its battery is very low so we closed all the applications which are currently running. </a:t>
            </a:r>
            <a:endParaRPr lang="en-US" dirty="0" smtClean="0">
              <a:latin typeface="+mj-lt"/>
              <a:cs typeface="Calibri"/>
            </a:endParaRPr>
          </a:p>
          <a:p>
            <a:pPr marL="322617" indent="-242855" defTabSz="336902">
              <a:spcBef>
                <a:spcPts val="244"/>
              </a:spcBef>
              <a:buFont typeface="Wingdings" charset="2"/>
              <a:buChar char=""/>
              <a:defRPr/>
            </a:pPr>
            <a:r>
              <a:rPr lang="en-US" dirty="0" smtClean="0">
                <a:latin typeface="+mj-lt"/>
                <a:cs typeface="Calibri"/>
              </a:rPr>
              <a:t>And </a:t>
            </a:r>
            <a:r>
              <a:rPr lang="en-US" dirty="0">
                <a:latin typeface="+mj-lt"/>
                <a:cs typeface="Calibri"/>
              </a:rPr>
              <a:t>then the Android </a:t>
            </a:r>
            <a:r>
              <a:rPr lang="en-US" dirty="0" err="1">
                <a:latin typeface="+mj-lt"/>
                <a:cs typeface="Calibri"/>
              </a:rPr>
              <a:t>os</a:t>
            </a:r>
            <a:r>
              <a:rPr lang="en-US" dirty="0">
                <a:latin typeface="+mj-lt"/>
                <a:cs typeface="Calibri"/>
              </a:rPr>
              <a:t> will send the battery low broadcast to all the receivers this will be received in our application and the system will start our application for handling this broadcast, here we are doing some urgent work and the starting of the application will annoy the user. </a:t>
            </a:r>
            <a:endParaRPr lang="en-US" dirty="0" smtClean="0">
              <a:latin typeface="+mj-lt"/>
              <a:cs typeface="Calibri"/>
            </a:endParaRPr>
          </a:p>
          <a:p>
            <a:pPr marL="322617" indent="-242855" defTabSz="336902">
              <a:spcBef>
                <a:spcPts val="244"/>
              </a:spcBef>
              <a:buFont typeface="Wingdings" charset="2"/>
              <a:buChar char=""/>
              <a:defRPr/>
            </a:pPr>
            <a:r>
              <a:rPr lang="en-US" dirty="0" smtClean="0">
                <a:latin typeface="+mj-lt"/>
                <a:cs typeface="Calibri"/>
              </a:rPr>
              <a:t>In </a:t>
            </a:r>
            <a:r>
              <a:rPr lang="en-US" dirty="0">
                <a:latin typeface="+mj-lt"/>
                <a:cs typeface="Calibri"/>
              </a:rPr>
              <a:t>these situations, we are using a dynamic receiver which will check whether our application is running currently then only it will show</a:t>
            </a:r>
            <a:r>
              <a:rPr lang="en-US" dirty="0" smtClean="0">
                <a:latin typeface="+mj-lt"/>
                <a:cs typeface="Calibri"/>
              </a:rPr>
              <a:t>.</a:t>
            </a:r>
          </a:p>
          <a:p>
            <a:pPr marL="79762" indent="0" defTabSz="336902">
              <a:spcBef>
                <a:spcPts val="244"/>
              </a:spcBef>
              <a:buNone/>
              <a:defRPr/>
            </a:pPr>
            <a:r>
              <a:rPr lang="en-US" dirty="0" smtClean="0">
                <a:latin typeface="+mj-lt"/>
                <a:cs typeface="Calibri"/>
              </a:rPr>
              <a:t> </a:t>
            </a:r>
            <a:endParaRPr lang="en-US" dirty="0">
              <a:latin typeface="+mj-lt"/>
              <a:cs typeface="Calibri"/>
            </a:endParaRPr>
          </a:p>
          <a:p>
            <a:pPr marL="322617" indent="-242855" defTabSz="336902">
              <a:spcBef>
                <a:spcPts val="244"/>
              </a:spcBef>
              <a:buFont typeface="Wingdings" charset="2"/>
              <a:buChar char=""/>
              <a:defRPr/>
            </a:pPr>
            <a:r>
              <a:rPr lang="en-US" dirty="0">
                <a:latin typeface="+mj-lt"/>
                <a:cs typeface="Calibri"/>
              </a:rPr>
              <a:t>For creating a dynamic receiver we don't need to add the receiver in the manifest file. We need to create this through the java code. </a:t>
            </a:r>
            <a:endParaRPr lang="en-US" dirty="0">
              <a:latin typeface="+mj-lt"/>
            </a:endParaRPr>
          </a:p>
        </p:txBody>
      </p:sp>
      <p:sp>
        <p:nvSpPr>
          <p:cNvPr id="4" name="Slide Number Placeholder 3"/>
          <p:cNvSpPr>
            <a:spLocks noGrp="1"/>
          </p:cNvSpPr>
          <p:nvPr>
            <p:ph type="sldNum" sz="quarter" idx="12"/>
          </p:nvPr>
        </p:nvSpPr>
        <p:spPr/>
        <p:txBody>
          <a:bodyPr/>
          <a:lstStyle/>
          <a:p>
            <a:fld id="{5D1521BE-31EE-4AC9-ADDD-C715BAA25349}" type="slidenum">
              <a:rPr lang="en-US" smtClean="0"/>
              <a:pPr/>
              <a:t>99</a:t>
            </a:fld>
            <a:endParaRPr lang="en-US"/>
          </a:p>
        </p:txBody>
      </p:sp>
    </p:spTree>
    <p:extLst>
      <p:ext uri="{BB962C8B-B14F-4D97-AF65-F5344CB8AC3E}">
        <p14:creationId xmlns="" xmlns:p14="http://schemas.microsoft.com/office/powerpoint/2010/main" val="8277355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2647</TotalTime>
  <Words>7684</Words>
  <Application>Microsoft Office PowerPoint</Application>
  <PresentationFormat>On-screen Show (4:3)</PresentationFormat>
  <Paragraphs>1314</Paragraphs>
  <Slides>119</Slides>
  <Notes>60</Notes>
  <HiddenSlides>0</HiddenSlides>
  <MMClips>0</MMClips>
  <ScaleCrop>false</ScaleCrop>
  <HeadingPairs>
    <vt:vector size="4" baseType="variant">
      <vt:variant>
        <vt:lpstr>Theme</vt:lpstr>
      </vt:variant>
      <vt:variant>
        <vt:i4>1</vt:i4>
      </vt:variant>
      <vt:variant>
        <vt:lpstr>Slide Titles</vt:lpstr>
      </vt:variant>
      <vt:variant>
        <vt:i4>119</vt:i4>
      </vt:variant>
    </vt:vector>
  </HeadingPairs>
  <TitlesOfParts>
    <vt:vector size="120" baseType="lpstr">
      <vt:lpstr>Adjacency</vt:lpstr>
      <vt:lpstr>UNIT IV: SERVICES</vt:lpstr>
      <vt:lpstr>Services in Android</vt:lpstr>
      <vt:lpstr>Services in Android</vt:lpstr>
      <vt:lpstr>Services in Android</vt:lpstr>
      <vt:lpstr>Types of Android Services</vt:lpstr>
      <vt:lpstr>Types of Android Services</vt:lpstr>
      <vt:lpstr>Services Lifecycle</vt:lpstr>
      <vt:lpstr>Services Lifecycle</vt:lpstr>
      <vt:lpstr>Services Lifecycle</vt:lpstr>
      <vt:lpstr>Services Lifecycle</vt:lpstr>
      <vt:lpstr>Services Lifecycle</vt:lpstr>
      <vt:lpstr>onStartCommand</vt:lpstr>
      <vt:lpstr>Stickyness</vt:lpstr>
      <vt:lpstr>Stickyness</vt:lpstr>
      <vt:lpstr>Determining start condition</vt:lpstr>
      <vt:lpstr>Starting a Service</vt:lpstr>
      <vt:lpstr>Stopping a Service</vt:lpstr>
      <vt:lpstr>Binding to Services</vt:lpstr>
      <vt:lpstr>Binding to Services</vt:lpstr>
      <vt:lpstr>Binding to Services</vt:lpstr>
      <vt:lpstr>Binding to Services</vt:lpstr>
      <vt:lpstr>Binding to Services</vt:lpstr>
      <vt:lpstr>Binding Activities to Services</vt:lpstr>
      <vt:lpstr>Binding Activities to Services</vt:lpstr>
      <vt:lpstr>Communication between Service and Activity</vt:lpstr>
      <vt:lpstr>Example 2. Realistic Activity-Service Interaction</vt:lpstr>
      <vt:lpstr>Example 2. cont’d - Layout</vt:lpstr>
      <vt:lpstr>Example 2. cont’d - Manifest</vt:lpstr>
      <vt:lpstr>Example 2. cont’d – Main Activity</vt:lpstr>
      <vt:lpstr>Example 2. cont’d – Main Activity</vt:lpstr>
      <vt:lpstr>Example 2. cont’d – Main Activity</vt:lpstr>
      <vt:lpstr>Example 2. cont’d – Main Activity</vt:lpstr>
      <vt:lpstr>Example 2. cont’d – The Service</vt:lpstr>
      <vt:lpstr>Example 2. cont’d – The Service</vt:lpstr>
      <vt:lpstr>Example 2. cont’d – The Service</vt:lpstr>
      <vt:lpstr>Intent services</vt:lpstr>
      <vt:lpstr>Intent services</vt:lpstr>
      <vt:lpstr>Intent services</vt:lpstr>
      <vt:lpstr>Intent services</vt:lpstr>
      <vt:lpstr>Intent services</vt:lpstr>
      <vt:lpstr>Intent services</vt:lpstr>
      <vt:lpstr>MultiThreading: Handlers</vt:lpstr>
      <vt:lpstr>MultiThreading: Handlers</vt:lpstr>
      <vt:lpstr>The Handler Class</vt:lpstr>
      <vt:lpstr>The Handler Class</vt:lpstr>
      <vt:lpstr>The Handler Class</vt:lpstr>
      <vt:lpstr>The Handler Class : Example</vt:lpstr>
      <vt:lpstr>Methods a Handler Class used for Multithreading</vt:lpstr>
      <vt:lpstr>Methods a Handler Class used for Multithreading</vt:lpstr>
      <vt:lpstr>Asynchronous Task (AsyncTask) in Android</vt:lpstr>
      <vt:lpstr>Asynchronous Task (AsyncTask) in Android</vt:lpstr>
      <vt:lpstr>Asynchronous Task (AsyncTask) in Android</vt:lpstr>
      <vt:lpstr>Asynchronous Task (AsyncTask) in Android</vt:lpstr>
      <vt:lpstr>Asynchronous Task (AsyncTask) in Android</vt:lpstr>
      <vt:lpstr>Asynchronous Task (AsyncTask) in Android</vt:lpstr>
      <vt:lpstr>Asynchronous Task (AsyncTask) in Android</vt:lpstr>
      <vt:lpstr>Asynchronous Task (AsyncTask) in Android</vt:lpstr>
      <vt:lpstr>Asynchronous Task (AsyncTask) in Android</vt:lpstr>
      <vt:lpstr>Asynchronous Task (AsyncTask) in Android</vt:lpstr>
      <vt:lpstr>Asynchronous Task (AsyncTask) in Android</vt:lpstr>
      <vt:lpstr>Asynchronous Task (AsyncTask) in Android</vt:lpstr>
      <vt:lpstr>android network programming: HttpUrlConnection</vt:lpstr>
      <vt:lpstr>android network programming: HttpUrlConnection</vt:lpstr>
      <vt:lpstr>android network programming: HttpUrlConnection</vt:lpstr>
      <vt:lpstr>android network programming: HttpUrlConnection</vt:lpstr>
      <vt:lpstr>android network programming: HttpUrlConnection</vt:lpstr>
      <vt:lpstr>android network programming: HttpUrlConnection</vt:lpstr>
      <vt:lpstr>android network programming: HttpUrlConnection</vt:lpstr>
      <vt:lpstr>android network programming: HttpUrlConnection</vt:lpstr>
      <vt:lpstr>android network programming: HttpUrlConnection</vt:lpstr>
      <vt:lpstr>android network programming: HttpUrlConnection</vt:lpstr>
      <vt:lpstr>Connecting to REST-based and SOAP based Web services</vt:lpstr>
      <vt:lpstr>Connecting to REST-based and SOAP based Web services</vt:lpstr>
      <vt:lpstr>Connecting to REST-based and SOAP based Web services</vt:lpstr>
      <vt:lpstr>Connecting to REST-based and SOAP based Web services</vt:lpstr>
      <vt:lpstr>Connecting to REST-based and SOAP based Web services</vt:lpstr>
      <vt:lpstr>Connecting to REST-based and SOAP based Web services</vt:lpstr>
      <vt:lpstr>Connecting to REST-based and SOAP based Web services</vt:lpstr>
      <vt:lpstr>Connecting to REST-based and SOAP based Web services</vt:lpstr>
      <vt:lpstr>Connecting to REST-based and SOAP based Web services</vt:lpstr>
      <vt:lpstr>Connecting to REST-based and SOAP based Web services</vt:lpstr>
      <vt:lpstr>Connecting to REST-based and SOAP based Web services</vt:lpstr>
      <vt:lpstr>Connecting to REST-based and SOAP based Web services</vt:lpstr>
      <vt:lpstr>Connecting to REST-based and SOAP based Web services</vt:lpstr>
      <vt:lpstr>Connecting to REST-based and SOAP based Web services</vt:lpstr>
      <vt:lpstr>BroadcastReceivers</vt:lpstr>
      <vt:lpstr>BroadcastReceivers</vt:lpstr>
      <vt:lpstr>BroadcastReceivers</vt:lpstr>
      <vt:lpstr>BroadcastReceiver Lifecycle</vt:lpstr>
      <vt:lpstr>BroadcastReceiver Lifecycle</vt:lpstr>
      <vt:lpstr>BroadcastReceiver Lifecycle</vt:lpstr>
      <vt:lpstr>BroadcastReceiver Lifecycle</vt:lpstr>
      <vt:lpstr>BroadcastReceiver Lifecycle</vt:lpstr>
      <vt:lpstr>BroadcastReceiver : Native Broadcasts</vt:lpstr>
      <vt:lpstr>BroadcastReceiver : Native Broadcasts</vt:lpstr>
      <vt:lpstr>BroadcastReceiver : Native Broadcasts</vt:lpstr>
      <vt:lpstr>BroadcastReceiver : Native Broadcasts</vt:lpstr>
      <vt:lpstr>BroadcastReceiver : Native Broadcasts</vt:lpstr>
      <vt:lpstr> Dynamic broadcast receivers in Android</vt:lpstr>
      <vt:lpstr> Dynamic broadcast receivers in Android</vt:lpstr>
      <vt:lpstr> Dynamic broadcast receivers in Android</vt:lpstr>
      <vt:lpstr> Pending Intent</vt:lpstr>
      <vt:lpstr>System broadcasts</vt:lpstr>
      <vt:lpstr>Telephony Manager</vt:lpstr>
      <vt:lpstr>Telephony Manager</vt:lpstr>
      <vt:lpstr>Telephony Manager</vt:lpstr>
      <vt:lpstr>Reading Phone Details</vt:lpstr>
      <vt:lpstr>Reading Data Connection Status</vt:lpstr>
      <vt:lpstr>Reading Network Details</vt:lpstr>
      <vt:lpstr>Reading SIM Details</vt:lpstr>
      <vt:lpstr>Monitoring Phone Status</vt:lpstr>
      <vt:lpstr>Monitoring Phone Status</vt:lpstr>
      <vt:lpstr>Monitoring Phone Calls</vt:lpstr>
      <vt:lpstr>Tracking Cell Location Changes</vt:lpstr>
      <vt:lpstr>Tracking Service Changes</vt:lpstr>
      <vt:lpstr>Monitoring Data Connection/Activity</vt:lpstr>
      <vt:lpstr>SMS</vt:lpstr>
      <vt:lpstr>Sending SMS/MMS thru Native App</vt:lpstr>
      <vt:lpstr>Sending SMS/MMS thru Native App</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 DATA PERSISTENCE</dc:title>
  <dc:creator>HP</dc:creator>
  <cp:lastModifiedBy>Intel</cp:lastModifiedBy>
  <cp:revision>451</cp:revision>
  <dcterms:created xsi:type="dcterms:W3CDTF">2018-07-26T10:42:53Z</dcterms:created>
  <dcterms:modified xsi:type="dcterms:W3CDTF">2023-10-20T05:59:23Z</dcterms:modified>
</cp:coreProperties>
</file>