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9AEDE-D3CE-4722-B349-B8FB4BF98172}" v="304" dt="2022-10-14T08:05:17.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8D8E8-AF47-476C-92A4-5B7192555438}"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29963-B4EE-42E5-80C1-DDCAC55625D1}" type="slidenum">
              <a:rPr lang="en-US" smtClean="0"/>
              <a:t>‹#›</a:t>
            </a:fld>
            <a:endParaRPr lang="en-US"/>
          </a:p>
        </p:txBody>
      </p:sp>
    </p:spTree>
    <p:extLst>
      <p:ext uri="{BB962C8B-B14F-4D97-AF65-F5344CB8AC3E}">
        <p14:creationId xmlns:p14="http://schemas.microsoft.com/office/powerpoint/2010/main" val="177304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5796C-6AA0-48A0-AADA-BC129265A2CD}" type="slidenum">
              <a:rPr lang="en-US" smtClean="0"/>
              <a:t>9</a:t>
            </a:fld>
            <a:endParaRPr lang="en-US"/>
          </a:p>
        </p:txBody>
      </p:sp>
    </p:spTree>
    <p:extLst>
      <p:ext uri="{BB962C8B-B14F-4D97-AF65-F5344CB8AC3E}">
        <p14:creationId xmlns:p14="http://schemas.microsoft.com/office/powerpoint/2010/main" val="348551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ADBD16-5BFB-4D9F-9646-C75D1B53BBB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7389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DBD16-5BFB-4D9F-9646-C75D1B53BBB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0208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DBD16-5BFB-4D9F-9646-C75D1B53BBB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942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DBD16-5BFB-4D9F-9646-C75D1B53BBB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6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5643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ADBD16-5BFB-4D9F-9646-C75D1B53BBB6}"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7156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ADBD16-5BFB-4D9F-9646-C75D1B53BBB6}"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3942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ADBD16-5BFB-4D9F-9646-C75D1B53BBB6}"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8216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050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3867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923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11/15/2022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92805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API/MediaStream" TargetMode="External"/><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API/DOMExcep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reference/android/content/Intent" TargetMode="External"/><Relationship Id="rId2" Type="http://schemas.openxmlformats.org/officeDocument/2006/relationships/hyperlink" Target="https://developer.android.com/reference/android/hardware/camera2/package-summ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C3B0A228-9EA3-4009-A82E-9402BBC726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1" y="1181101"/>
            <a:ext cx="4953000" cy="2481974"/>
          </a:xfrm>
        </p:spPr>
        <p:txBody>
          <a:bodyPr>
            <a:normAutofit/>
          </a:bodyPr>
          <a:lstStyle/>
          <a:p>
            <a:pPr>
              <a:lnSpc>
                <a:spcPct val="90000"/>
              </a:lnSpc>
            </a:pPr>
            <a:r>
              <a:rPr lang="en-GB" sz="3400" dirty="0"/>
              <a:t>Media and Camera API working with Video and Audio Input</a:t>
            </a:r>
          </a:p>
        </p:txBody>
      </p:sp>
      <p:sp>
        <p:nvSpPr>
          <p:cNvPr id="3" name="Subtitle 2"/>
          <p:cNvSpPr>
            <a:spLocks noGrp="1"/>
          </p:cNvSpPr>
          <p:nvPr>
            <p:ph type="subTitle" idx="1"/>
          </p:nvPr>
        </p:nvSpPr>
        <p:spPr>
          <a:xfrm>
            <a:off x="1143001" y="4360719"/>
            <a:ext cx="2679356" cy="1465118"/>
          </a:xfrm>
        </p:spPr>
        <p:txBody>
          <a:bodyPr anchor="b">
            <a:normAutofit/>
          </a:bodyPr>
          <a:lstStyle/>
          <a:p>
            <a:r>
              <a:rPr lang="en-GB" dirty="0"/>
              <a:t>Steve Sherry Andrews </a:t>
            </a:r>
          </a:p>
          <a:p>
            <a:r>
              <a:rPr lang="en-GB" dirty="0"/>
              <a:t>RA1911001010007</a:t>
            </a:r>
          </a:p>
        </p:txBody>
      </p:sp>
      <p:pic>
        <p:nvPicPr>
          <p:cNvPr id="21" name="Picture 3" descr="Wavy 3D art">
            <a:extLst>
              <a:ext uri="{FF2B5EF4-FFF2-40B4-BE49-F238E27FC236}">
                <a16:creationId xmlns:a16="http://schemas.microsoft.com/office/drawing/2014/main" xmlns="" id="{EE7B3400-1997-AF64-FD27-FC0AD8A45864}"/>
              </a:ext>
            </a:extLst>
          </p:cNvPr>
          <p:cNvPicPr>
            <a:picLocks noChangeAspect="1"/>
          </p:cNvPicPr>
          <p:nvPr/>
        </p:nvPicPr>
        <p:blipFill rotWithShape="1">
          <a:blip r:embed="rId2"/>
          <a:srcRect t="812" r="1" b="193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8" name="Freeform: Shape 27">
            <a:extLst>
              <a:ext uri="{FF2B5EF4-FFF2-40B4-BE49-F238E27FC236}">
                <a16:creationId xmlns:a16="http://schemas.microsoft.com/office/drawing/2014/main" xmlns="" id="{02E0C409-730D-455F-AA8F-0646ABDB1B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672C61-BA0D-54BF-735E-9E73C70FEC90}"/>
              </a:ext>
            </a:extLst>
          </p:cNvPr>
          <p:cNvSpPr>
            <a:spLocks noGrp="1"/>
          </p:cNvSpPr>
          <p:nvPr>
            <p:ph idx="1"/>
          </p:nvPr>
        </p:nvSpPr>
        <p:spPr>
          <a:xfrm>
            <a:off x="6437886" y="2345356"/>
            <a:ext cx="4915914" cy="2167288"/>
          </a:xfrm>
        </p:spPr>
        <p:txBody>
          <a:bodyPr>
            <a:noAutofit/>
          </a:bodyPr>
          <a:lstStyle/>
          <a:p>
            <a:pPr algn="just"/>
            <a:r>
              <a:rPr lang="en-GB" sz="2400" dirty="0">
                <a:latin typeface="Times New Roman" panose="02020603050405020304" pitchFamily="18" charset="0"/>
                <a:cs typeface="Times New Roman" panose="02020603050405020304" pitchFamily="18" charset="0"/>
              </a:rPr>
              <a:t>Camera API was introduces in Android along with Android version 1.0 (API 1)</a:t>
            </a:r>
          </a:p>
          <a:p>
            <a:pPr algn="just"/>
            <a:r>
              <a:rPr lang="en-GB" sz="2400" dirty="0">
                <a:latin typeface="Times New Roman" panose="02020603050405020304" pitchFamily="18" charset="0"/>
                <a:cs typeface="Times New Roman" panose="02020603050405020304" pitchFamily="18" charset="0"/>
              </a:rPr>
              <a:t>Before being replaced by </a:t>
            </a:r>
            <a:r>
              <a:rPr lang="en-IN" sz="2400" b="0" i="0" dirty="0">
                <a:effectLst/>
                <a:latin typeface="Times New Roman" panose="02020603050405020304" pitchFamily="18" charset="0"/>
                <a:cs typeface="Times New Roman" panose="02020603050405020304" pitchFamily="18" charset="0"/>
              </a:rPr>
              <a:t>Camera2 API</a:t>
            </a:r>
            <a:r>
              <a:rPr lang="en-GB" sz="2400" b="0" i="0" dirty="0">
                <a:effectLst/>
                <a:latin typeface="Times New Roman" panose="02020603050405020304" pitchFamily="18" charset="0"/>
                <a:cs typeface="Times New Roman" panose="02020603050405020304" pitchFamily="18" charset="0"/>
              </a:rPr>
              <a:t> in 2014 which was launched </a:t>
            </a:r>
            <a:r>
              <a:rPr lang="en-GB" sz="2400" dirty="0">
                <a:latin typeface="Times New Roman" panose="02020603050405020304" pitchFamily="18" charset="0"/>
                <a:cs typeface="Times New Roman" panose="02020603050405020304" pitchFamily="18" charset="0"/>
              </a:rPr>
              <a:t>in</a:t>
            </a:r>
            <a:r>
              <a:rPr lang="en-IN" sz="2400" b="0" i="0" dirty="0">
                <a:effectLst/>
                <a:latin typeface="Times New Roman" panose="02020603050405020304" pitchFamily="18" charset="0"/>
                <a:cs typeface="Times New Roman" panose="02020603050405020304" pitchFamily="18" charset="0"/>
              </a:rPr>
              <a:t> Android version 5.0 (API 5)</a:t>
            </a:r>
            <a:endParaRPr lang="en-IN"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4FA1C296-D975-8DBB-3620-972C20656E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765"/>
          <a:stretch/>
        </p:blipFill>
        <p:spPr bwMode="auto">
          <a:xfrm>
            <a:off x="2487676" y="1600200"/>
            <a:ext cx="326644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99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Permissions needed </a:t>
            </a:r>
          </a:p>
        </p:txBody>
      </p:sp>
      <p:sp>
        <p:nvSpPr>
          <p:cNvPr id="3" name="Content Placeholder 2"/>
          <p:cNvSpPr>
            <a:spLocks noGrp="1"/>
          </p:cNvSpPr>
          <p:nvPr>
            <p:ph idx="1"/>
          </p:nvPr>
        </p:nvSpPr>
        <p:spPr>
          <a:xfrm>
            <a:off x="2400300" y="1676400"/>
            <a:ext cx="7391400" cy="4800601"/>
          </a:xfrm>
        </p:spPr>
        <p:txBody>
          <a:bodyPr>
            <a:noAutofit/>
          </a:bodyPr>
          <a:lstStyle/>
          <a:p>
            <a:r>
              <a:rPr lang="en-US" sz="2400" dirty="0">
                <a:latin typeface="Times New Roman" panose="02020603050405020304" pitchFamily="18" charset="0"/>
                <a:cs typeface="Times New Roman" panose="02020603050405020304" pitchFamily="18" charset="0"/>
              </a:rPr>
              <a:t>Declare the permissions in the Android Manifest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Camera Usage:</a:t>
            </a:r>
            <a:br>
              <a:rPr lang="en-US" sz="2400" dirty="0">
                <a:latin typeface="Times New Roman" panose="02020603050405020304" pitchFamily="18" charset="0"/>
                <a:cs typeface="Times New Roman" panose="02020603050405020304" pitchFamily="18" charset="0"/>
              </a:rPr>
            </a:br>
            <a:r>
              <a:rPr lang="en-US" sz="2400" i="1" dirty="0" err="1">
                <a:solidFill>
                  <a:srgbClr val="2A00FF"/>
                </a:solidFill>
                <a:latin typeface="Times New Roman" panose="02020603050405020304" pitchFamily="18" charset="0"/>
                <a:cs typeface="Times New Roman" panose="02020603050405020304" pitchFamily="18" charset="0"/>
              </a:rPr>
              <a:t>android.permission.CAMERA</a:t>
            </a:r>
            <a:r>
              <a:rPr lang="en-US" sz="2400" i="1" dirty="0">
                <a:solidFill>
                  <a:srgbClr val="2A00FF"/>
                </a:solidFill>
                <a:latin typeface="Times New Roman" panose="02020603050405020304" pitchFamily="18" charset="0"/>
                <a:cs typeface="Times New Roman" panose="02020603050405020304" pitchFamily="18" charset="0"/>
              </a:rPr>
              <a:t>"</a:t>
            </a: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Camera Features:</a:t>
            </a: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i="1" dirty="0" err="1">
                <a:solidFill>
                  <a:srgbClr val="2A00FF"/>
                </a:solidFill>
                <a:latin typeface="Times New Roman" panose="02020603050405020304" pitchFamily="18" charset="0"/>
                <a:cs typeface="Times New Roman" panose="02020603050405020304" pitchFamily="18" charset="0"/>
              </a:rPr>
              <a:t>android.hardware.camera</a:t>
            </a: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Camera Auto-Focus:</a:t>
            </a: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i="1" dirty="0" err="1">
                <a:solidFill>
                  <a:srgbClr val="2A00FF"/>
                </a:solidFill>
                <a:latin typeface="Times New Roman" panose="02020603050405020304" pitchFamily="18" charset="0"/>
                <a:cs typeface="Times New Roman" panose="02020603050405020304" pitchFamily="18" charset="0"/>
              </a:rPr>
              <a:t>android.hardware.camera.autofocus</a:t>
            </a: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Write to External Storage:</a:t>
            </a:r>
            <a:r>
              <a:rPr lang="en-US" sz="2400" i="1" dirty="0">
                <a:solidFill>
                  <a:srgbClr val="008080"/>
                </a:solidFill>
                <a:latin typeface="Times New Roman" panose="02020603050405020304" pitchFamily="18" charset="0"/>
                <a:cs typeface="Times New Roman" panose="02020603050405020304" pitchFamily="18" charset="0"/>
              </a:rPr>
              <a:t/>
            </a:r>
            <a:br>
              <a:rPr lang="en-US" sz="2400" i="1" dirty="0">
                <a:solidFill>
                  <a:srgbClr val="008080"/>
                </a:solidFill>
                <a:latin typeface="Times New Roman" panose="02020603050405020304" pitchFamily="18" charset="0"/>
                <a:cs typeface="Times New Roman" panose="02020603050405020304" pitchFamily="18" charset="0"/>
              </a:rPr>
            </a:br>
            <a:r>
              <a:rPr lang="en-US" sz="2400" i="1" dirty="0" err="1">
                <a:solidFill>
                  <a:srgbClr val="2A00FF"/>
                </a:solidFill>
                <a:latin typeface="Times New Roman" panose="02020603050405020304" pitchFamily="18" charset="0"/>
                <a:cs typeface="Times New Roman" panose="02020603050405020304" pitchFamily="18" charset="0"/>
              </a:rPr>
              <a:t>android.permission.WRITE_EXTERNAL_STORAGE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98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10210800" cy="1676401"/>
          </a:xfrm>
        </p:spPr>
        <p:txBody>
          <a:bodyPr>
            <a:noAutofit/>
          </a:bodyPr>
          <a:lstStyle/>
          <a:p>
            <a:pPr algn="ctr"/>
            <a:r>
              <a:rPr lang="en-US" sz="5400" dirty="0"/>
              <a:t>Camera API</a:t>
            </a:r>
            <a:br>
              <a:rPr lang="en-US" sz="5400" dirty="0"/>
            </a:br>
            <a:r>
              <a:rPr lang="en-US" sz="5400" dirty="0"/>
              <a:t>Overview</a:t>
            </a:r>
          </a:p>
        </p:txBody>
      </p:sp>
      <p:sp>
        <p:nvSpPr>
          <p:cNvPr id="3" name="Content Placeholder 2"/>
          <p:cNvSpPr>
            <a:spLocks noGrp="1"/>
          </p:cNvSpPr>
          <p:nvPr>
            <p:ph idx="1"/>
          </p:nvPr>
        </p:nvSpPr>
        <p:spPr>
          <a:xfrm>
            <a:off x="1143000" y="1905000"/>
            <a:ext cx="9906000" cy="4571999"/>
          </a:xfrm>
        </p:spPr>
        <p:txBody>
          <a:bodyPr>
            <a:noAutofit/>
          </a:bodyPr>
          <a:lstStyle/>
          <a:p>
            <a:pPr marL="0" indent="0">
              <a:buNone/>
            </a:pPr>
            <a:r>
              <a:rPr lang="en-US" sz="2400" dirty="0"/>
              <a:t>Primary API for controlling device cameras. Used to capture pictures and videos.</a:t>
            </a:r>
          </a:p>
          <a:p>
            <a:pPr marL="0" indent="0">
              <a:buNone/>
            </a:pPr>
            <a:endParaRPr lang="en-US" sz="2400" dirty="0"/>
          </a:p>
          <a:p>
            <a:pPr marL="0" indent="0">
              <a:buNone/>
            </a:pPr>
            <a:r>
              <a:rPr lang="en-US" sz="2400" dirty="0"/>
              <a:t>Package: </a:t>
            </a:r>
            <a:r>
              <a:rPr lang="en-US" sz="2400" dirty="0" err="1"/>
              <a:t>android.hardware.Camera</a:t>
            </a:r>
            <a:endParaRPr lang="en-US" sz="2400" dirty="0"/>
          </a:p>
          <a:p>
            <a:pPr marL="0" indent="0">
              <a:buNone/>
            </a:pPr>
            <a:endParaRPr lang="en-US" sz="2400" dirty="0"/>
          </a:p>
          <a:p>
            <a:pPr marL="0" indent="0">
              <a:buNone/>
            </a:pPr>
            <a:r>
              <a:rPr lang="en-US" sz="2400" dirty="0"/>
              <a:t>Methods:</a:t>
            </a:r>
          </a:p>
          <a:p>
            <a:pPr marL="0" indent="0">
              <a:buNone/>
            </a:pPr>
            <a:r>
              <a:rPr lang="en-US" sz="2400" dirty="0" err="1"/>
              <a:t>Camera.open</a:t>
            </a:r>
            <a:r>
              <a:rPr lang="en-US" sz="2400" dirty="0"/>
              <a:t>() – Obtain an instance</a:t>
            </a:r>
          </a:p>
          <a:p>
            <a:pPr marL="0" indent="0">
              <a:buNone/>
            </a:pPr>
            <a:r>
              <a:rPr lang="en-US" sz="2400" dirty="0" err="1"/>
              <a:t>startPreview</a:t>
            </a:r>
            <a:r>
              <a:rPr lang="en-US" sz="2400" dirty="0"/>
              <a:t>() – Starts the Camera preview</a:t>
            </a:r>
          </a:p>
          <a:p>
            <a:pPr marL="0" indent="0">
              <a:buNone/>
            </a:pPr>
            <a:r>
              <a:rPr lang="en-US" sz="2400" dirty="0" err="1"/>
              <a:t>takePicture</a:t>
            </a:r>
            <a:r>
              <a:rPr lang="en-US" sz="2400" dirty="0"/>
              <a:t>() – Takes a picture</a:t>
            </a:r>
          </a:p>
          <a:p>
            <a:pPr marL="0" indent="0">
              <a:buNone/>
            </a:pPr>
            <a:r>
              <a:rPr lang="en-US" sz="2400" dirty="0" err="1"/>
              <a:t>stopPreview</a:t>
            </a:r>
            <a:r>
              <a:rPr lang="en-US" sz="2400" dirty="0"/>
              <a:t>() – Stops the Camera preview</a:t>
            </a:r>
          </a:p>
          <a:p>
            <a:pPr marL="0" indent="0">
              <a:buNone/>
            </a:pPr>
            <a:r>
              <a:rPr lang="en-US" sz="2400" dirty="0"/>
              <a:t>release() – Releases the camera</a:t>
            </a:r>
          </a:p>
          <a:p>
            <a:pPr marL="0" indent="0">
              <a:buNone/>
            </a:pPr>
            <a:r>
              <a:rPr lang="en-US" sz="2400" dirty="0" err="1"/>
              <a:t>getParameters</a:t>
            </a:r>
            <a:r>
              <a:rPr lang="en-US" sz="2400" dirty="0"/>
              <a:t>() – Zoom, Image Quality, Location Information</a:t>
            </a:r>
          </a:p>
        </p:txBody>
      </p:sp>
    </p:spTree>
    <p:extLst>
      <p:ext uri="{BB962C8B-B14F-4D97-AF65-F5344CB8AC3E}">
        <p14:creationId xmlns:p14="http://schemas.microsoft.com/office/powerpoint/2010/main" val="344829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743712"/>
          </a:xfrm>
        </p:spPr>
        <p:txBody>
          <a:bodyPr>
            <a:noAutofit/>
          </a:bodyPr>
          <a:lstStyle/>
          <a:p>
            <a:pPr algn="ctr"/>
            <a:r>
              <a:rPr lang="en-US" sz="5400" dirty="0"/>
              <a:t>Camera API – Features</a:t>
            </a:r>
          </a:p>
        </p:txBody>
      </p:sp>
      <p:sp>
        <p:nvSpPr>
          <p:cNvPr id="3" name="Content Placeholder 2"/>
          <p:cNvSpPr>
            <a:spLocks noGrp="1"/>
          </p:cNvSpPr>
          <p:nvPr>
            <p:ph idx="1"/>
          </p:nvPr>
        </p:nvSpPr>
        <p:spPr/>
        <p:txBody>
          <a:bodyPr>
            <a:normAutofit/>
          </a:bodyPr>
          <a:lstStyle/>
          <a:p>
            <a:r>
              <a:rPr lang="en-US" sz="2400" dirty="0"/>
              <a:t>Detect and Access Camera</a:t>
            </a:r>
          </a:p>
          <a:p>
            <a:r>
              <a:rPr lang="en-US" sz="2400" dirty="0"/>
              <a:t>Create a Preview Class</a:t>
            </a:r>
          </a:p>
          <a:p>
            <a:r>
              <a:rPr lang="en-US" sz="2400" dirty="0"/>
              <a:t>Build a Preview Layout</a:t>
            </a:r>
          </a:p>
          <a:p>
            <a:r>
              <a:rPr lang="en-US" sz="2400" dirty="0"/>
              <a:t>Setup Listeners for Capture</a:t>
            </a:r>
          </a:p>
          <a:p>
            <a:r>
              <a:rPr lang="en-US" sz="2400" dirty="0"/>
              <a:t>Capture and Save Files</a:t>
            </a:r>
          </a:p>
          <a:p>
            <a:r>
              <a:rPr lang="en-US" sz="2400" dirty="0"/>
              <a:t>Release the Camera</a:t>
            </a:r>
          </a:p>
        </p:txBody>
      </p:sp>
      <p:sp>
        <p:nvSpPr>
          <p:cNvPr id="6" name="Content Placeholder 2">
            <a:extLst>
              <a:ext uri="{FF2B5EF4-FFF2-40B4-BE49-F238E27FC236}">
                <a16:creationId xmlns:a16="http://schemas.microsoft.com/office/drawing/2014/main" xmlns="" id="{14E54021-3D28-1745-D6BA-ED9F0828B913}"/>
              </a:ext>
            </a:extLst>
          </p:cNvPr>
          <p:cNvSpPr txBox="1">
            <a:spLocks/>
          </p:cNvSpPr>
          <p:nvPr/>
        </p:nvSpPr>
        <p:spPr>
          <a:xfrm>
            <a:off x="5219700" y="1295400"/>
            <a:ext cx="1752600" cy="3048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sz="1600" dirty="0">
                <a:latin typeface="Times New Roman" panose="02020603050405020304" pitchFamily="18" charset="0"/>
                <a:cs typeface="Times New Roman" panose="02020603050405020304" pitchFamily="18" charset="0"/>
              </a:rPr>
              <a:t>Camera1 API</a:t>
            </a:r>
          </a:p>
        </p:txBody>
      </p:sp>
    </p:spTree>
    <p:extLst>
      <p:ext uri="{BB962C8B-B14F-4D97-AF65-F5344CB8AC3E}">
        <p14:creationId xmlns:p14="http://schemas.microsoft.com/office/powerpoint/2010/main" val="299401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06879"/>
          </a:xfrm>
        </p:spPr>
        <p:txBody>
          <a:bodyPr>
            <a:noAutofit/>
          </a:bodyPr>
          <a:lstStyle/>
          <a:p>
            <a:pPr algn="ctr"/>
            <a:r>
              <a:rPr lang="en-US" sz="5400" dirty="0"/>
              <a:t>Camera API – Capture Photo</a:t>
            </a:r>
            <a:br>
              <a:rPr lang="en-US" sz="5400" dirty="0"/>
            </a:br>
            <a:r>
              <a:rPr lang="en-US" sz="5400" dirty="0"/>
              <a:t>Diagram</a:t>
            </a:r>
          </a:p>
        </p:txBody>
      </p:sp>
      <p:sp>
        <p:nvSpPr>
          <p:cNvPr id="4" name="Rounded Rectangle 3"/>
          <p:cNvSpPr/>
          <p:nvPr/>
        </p:nvSpPr>
        <p:spPr>
          <a:xfrm>
            <a:off x="8686800" y="1719944"/>
            <a:ext cx="2781299" cy="15566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u="sng" dirty="0"/>
              <a:t>Camera Preview</a:t>
            </a:r>
          </a:p>
          <a:p>
            <a:pPr algn="ctr"/>
            <a:endParaRPr lang="en-US" dirty="0"/>
          </a:p>
          <a:p>
            <a:pPr algn="ctr"/>
            <a:r>
              <a:rPr lang="en-US" dirty="0" err="1"/>
              <a:t>surfaceCreated</a:t>
            </a:r>
            <a:r>
              <a:rPr lang="en-US" dirty="0"/>
              <a:t>()</a:t>
            </a:r>
          </a:p>
          <a:p>
            <a:pPr algn="ctr"/>
            <a:r>
              <a:rPr lang="en-US" dirty="0" err="1"/>
              <a:t>surfaceChanged</a:t>
            </a:r>
            <a:r>
              <a:rPr lang="en-US" dirty="0"/>
              <a:t>()</a:t>
            </a:r>
          </a:p>
          <a:p>
            <a:pPr algn="ctr"/>
            <a:r>
              <a:rPr lang="en-US" dirty="0" err="1"/>
              <a:t>surfaceDestroyed</a:t>
            </a:r>
            <a:r>
              <a:rPr lang="en-US" dirty="0"/>
              <a:t>()</a:t>
            </a:r>
          </a:p>
        </p:txBody>
      </p:sp>
      <p:pic>
        <p:nvPicPr>
          <p:cNvPr id="1026" name="Picture 2" descr="C:\Users\rohit\Desktop\HTC_One_Back_Camera_Lens_T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7507"/>
            <a:ext cx="1905000" cy="107194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581400" y="3051313"/>
            <a:ext cx="2857498" cy="14689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t>Activity</a:t>
            </a:r>
          </a:p>
          <a:p>
            <a:pPr algn="ctr"/>
            <a:endParaRPr lang="en-US" dirty="0"/>
          </a:p>
          <a:p>
            <a:r>
              <a:rPr lang="en-US" sz="1400" dirty="0"/>
              <a:t>new </a:t>
            </a:r>
            <a:r>
              <a:rPr lang="en-US" sz="1400" dirty="0" err="1"/>
              <a:t>CameraPreview</a:t>
            </a:r>
            <a:r>
              <a:rPr lang="en-US" sz="1400" dirty="0"/>
              <a:t>(Camera)</a:t>
            </a:r>
          </a:p>
          <a:p>
            <a:r>
              <a:rPr lang="en-US" sz="1400" dirty="0"/>
              <a:t>Button Event Handler</a:t>
            </a:r>
          </a:p>
        </p:txBody>
      </p:sp>
      <p:sp>
        <p:nvSpPr>
          <p:cNvPr id="6" name="Rounded Rectangle 5"/>
          <p:cNvSpPr/>
          <p:nvPr/>
        </p:nvSpPr>
        <p:spPr>
          <a:xfrm>
            <a:off x="8686801" y="4191000"/>
            <a:ext cx="2781298" cy="15566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u="sng" dirty="0"/>
              <a:t>Layout</a:t>
            </a:r>
            <a:r>
              <a:rPr lang="en-US" dirty="0"/>
              <a:t> </a:t>
            </a:r>
          </a:p>
          <a:p>
            <a:pPr algn="ctr"/>
            <a:r>
              <a:rPr lang="en-US" dirty="0" err="1"/>
              <a:t>FrameLayout</a:t>
            </a:r>
            <a:r>
              <a:rPr lang="en-US" dirty="0"/>
              <a:t> and Button</a:t>
            </a:r>
          </a:p>
        </p:txBody>
      </p:sp>
      <p:cxnSp>
        <p:nvCxnSpPr>
          <p:cNvPr id="8" name="Straight Arrow Connector 7"/>
          <p:cNvCxnSpPr>
            <a:cxnSpLocks/>
            <a:stCxn id="1026" idx="3"/>
            <a:endCxn id="5" idx="1"/>
          </p:cNvCxnSpPr>
          <p:nvPr/>
        </p:nvCxnSpPr>
        <p:spPr>
          <a:xfrm flipV="1">
            <a:off x="2819400" y="3785801"/>
            <a:ext cx="762000" cy="27679"/>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4" idx="1"/>
            <a:endCxn id="5" idx="3"/>
          </p:cNvCxnSpPr>
          <p:nvPr/>
        </p:nvCxnSpPr>
        <p:spPr>
          <a:xfrm flipH="1">
            <a:off x="6438898" y="2498272"/>
            <a:ext cx="2247902" cy="1287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6" idx="1"/>
            <a:endCxn id="5" idx="3"/>
          </p:cNvCxnSpPr>
          <p:nvPr/>
        </p:nvCxnSpPr>
        <p:spPr>
          <a:xfrm flipH="1" flipV="1">
            <a:off x="6438898" y="3785801"/>
            <a:ext cx="2247903" cy="1183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85826" y="4306669"/>
            <a:ext cx="1905000" cy="646331"/>
          </a:xfrm>
          <a:prstGeom prst="rect">
            <a:avLst/>
          </a:prstGeom>
          <a:noFill/>
        </p:spPr>
        <p:txBody>
          <a:bodyPr wrap="square" rtlCol="0">
            <a:spAutoFit/>
          </a:bodyPr>
          <a:lstStyle/>
          <a:p>
            <a:pPr algn="ctr"/>
            <a:r>
              <a:rPr lang="en-US" b="1" dirty="0"/>
              <a:t>Device Camera</a:t>
            </a:r>
          </a:p>
        </p:txBody>
      </p:sp>
    </p:spTree>
    <p:extLst>
      <p:ext uri="{BB962C8B-B14F-4D97-AF65-F5344CB8AC3E}">
        <p14:creationId xmlns:p14="http://schemas.microsoft.com/office/powerpoint/2010/main" val="44756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New Features</a:t>
            </a:r>
          </a:p>
        </p:txBody>
      </p:sp>
      <p:sp>
        <p:nvSpPr>
          <p:cNvPr id="3" name="Content Placeholder 2"/>
          <p:cNvSpPr>
            <a:spLocks noGrp="1"/>
          </p:cNvSpPr>
          <p:nvPr>
            <p:ph idx="1"/>
          </p:nvPr>
        </p:nvSpPr>
        <p:spPr>
          <a:xfrm>
            <a:off x="1981200" y="2286000"/>
            <a:ext cx="8229600" cy="4038600"/>
          </a:xfrm>
        </p:spPr>
        <p:txBody>
          <a:bodyPr>
            <a:normAutofit/>
          </a:bodyPr>
          <a:lstStyle/>
          <a:p>
            <a:r>
              <a:rPr lang="en-US" sz="2400" dirty="0">
                <a:latin typeface="Times New Roman" panose="02020603050405020304" pitchFamily="18" charset="0"/>
                <a:cs typeface="Times New Roman" panose="02020603050405020304" pitchFamily="18" charset="0"/>
              </a:rPr>
              <a:t>Zoom (API level 8)</a:t>
            </a:r>
          </a:p>
          <a:p>
            <a:r>
              <a:rPr lang="en-US" sz="2400" dirty="0">
                <a:latin typeface="Times New Roman" panose="02020603050405020304" pitchFamily="18" charset="0"/>
                <a:cs typeface="Times New Roman" panose="02020603050405020304" pitchFamily="18" charset="0"/>
              </a:rPr>
              <a:t>GPS Data</a:t>
            </a:r>
          </a:p>
          <a:p>
            <a:r>
              <a:rPr lang="en-US" sz="2400" dirty="0">
                <a:latin typeface="Times New Roman" panose="02020603050405020304" pitchFamily="18" charset="0"/>
                <a:cs typeface="Times New Roman" panose="02020603050405020304" pitchFamily="18" charset="0"/>
              </a:rPr>
              <a:t>Video Snapshot (API level 14)</a:t>
            </a:r>
          </a:p>
          <a:p>
            <a:r>
              <a:rPr lang="en-US" sz="2400" dirty="0">
                <a:latin typeface="Times New Roman" panose="02020603050405020304" pitchFamily="18" charset="0"/>
                <a:cs typeface="Times New Roman" panose="02020603050405020304" pitchFamily="18" charset="0"/>
              </a:rPr>
              <a:t>Face Detection (API level 14)</a:t>
            </a:r>
          </a:p>
        </p:txBody>
      </p:sp>
    </p:spTree>
    <p:extLst>
      <p:ext uri="{BB962C8B-B14F-4D97-AF65-F5344CB8AC3E}">
        <p14:creationId xmlns:p14="http://schemas.microsoft.com/office/powerpoint/2010/main" val="244751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36C0B-B85B-F87E-7805-ED722F152EBB}"/>
              </a:ext>
            </a:extLst>
          </p:cNvPr>
          <p:cNvSpPr>
            <a:spLocks noGrp="1"/>
          </p:cNvSpPr>
          <p:nvPr>
            <p:ph type="title"/>
          </p:nvPr>
        </p:nvSpPr>
        <p:spPr/>
        <p:txBody>
          <a:bodyPr>
            <a:normAutofit/>
          </a:bodyPr>
          <a:lstStyle/>
          <a:p>
            <a:r>
              <a:rPr lang="en-GB" sz="5400" dirty="0"/>
              <a:t>Camera2 API</a:t>
            </a:r>
            <a:endParaRPr lang="en-IN" sz="5400" dirty="0"/>
          </a:p>
        </p:txBody>
      </p:sp>
      <p:sp>
        <p:nvSpPr>
          <p:cNvPr id="3" name="Content Placeholder 2">
            <a:extLst>
              <a:ext uri="{FF2B5EF4-FFF2-40B4-BE49-F238E27FC236}">
                <a16:creationId xmlns:a16="http://schemas.microsoft.com/office/drawing/2014/main" xmlns="" id="{ACBB302C-88DE-2B9E-9B48-71B65A5A4C3F}"/>
              </a:ext>
            </a:extLst>
          </p:cNvPr>
          <p:cNvSpPr>
            <a:spLocks noGrp="1"/>
          </p:cNvSpPr>
          <p:nvPr>
            <p:ph idx="1"/>
          </p:nvPr>
        </p:nvSpPr>
        <p:spPr>
          <a:xfrm>
            <a:off x="2400300" y="1524000"/>
            <a:ext cx="7391400" cy="4370832"/>
          </a:xfrm>
        </p:spPr>
        <p:txBody>
          <a:bodyPr>
            <a:normAutofit/>
          </a:bodyPr>
          <a:lstStyle/>
          <a:p>
            <a:pPr algn="just"/>
            <a:r>
              <a:rPr lang="en-GB" sz="2400" dirty="0"/>
              <a:t>Camera 1 is deprecated</a:t>
            </a:r>
          </a:p>
          <a:p>
            <a:pPr algn="just"/>
            <a:r>
              <a:rPr lang="en-GB" sz="2400" dirty="0"/>
              <a:t>Camera2 has some serious professional features for a camera app, and it's generally way faster compared to Camera1 when implemented right</a:t>
            </a:r>
          </a:p>
          <a:p>
            <a:pPr algn="just"/>
            <a:r>
              <a:rPr lang="en-GB" sz="2400" dirty="0"/>
              <a:t>API 21+ (&gt;87%, as of July 2018) can benefit from it</a:t>
            </a:r>
          </a:p>
          <a:p>
            <a:pPr algn="just"/>
            <a:r>
              <a:rPr lang="en-GB" sz="2400" dirty="0"/>
              <a:t>But we have to make 2 logics (for devices not fully supporting and/or acting strange on Camera2)</a:t>
            </a:r>
          </a:p>
          <a:p>
            <a:pPr algn="just"/>
            <a:r>
              <a:rPr lang="en-GB" sz="2400" dirty="0"/>
              <a:t>Camera 2 works even when camera is not open.</a:t>
            </a:r>
            <a:endParaRPr lang="en-IN" sz="2400" dirty="0"/>
          </a:p>
        </p:txBody>
      </p:sp>
    </p:spTree>
    <p:extLst>
      <p:ext uri="{BB962C8B-B14F-4D97-AF65-F5344CB8AC3E}">
        <p14:creationId xmlns:p14="http://schemas.microsoft.com/office/powerpoint/2010/main" val="424014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FC5E279E-C2C5-9F91-BE40-B5BC03329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00050"/>
            <a:ext cx="8077200" cy="6057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276600" y="4343400"/>
            <a:ext cx="5600700" cy="1676400"/>
          </a:xfrm>
        </p:spPr>
        <p:txBody>
          <a:bodyPr>
            <a:normAutofit/>
          </a:bodyPr>
          <a:lstStyle/>
          <a:p>
            <a:pPr algn="ctr"/>
            <a:r>
              <a:rPr lang="en-US" sz="6600" dirty="0"/>
              <a:t>Thank You</a:t>
            </a:r>
          </a:p>
        </p:txBody>
      </p:sp>
    </p:spTree>
    <p:extLst>
      <p:ext uri="{BB962C8B-B14F-4D97-AF65-F5344CB8AC3E}">
        <p14:creationId xmlns:p14="http://schemas.microsoft.com/office/powerpoint/2010/main" val="354470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E582C3-ACBE-D61A-46BF-89944E8221EF}"/>
              </a:ext>
            </a:extLst>
          </p:cNvPr>
          <p:cNvSpPr>
            <a:spLocks noGrp="1"/>
          </p:cNvSpPr>
          <p:nvPr>
            <p:ph type="title"/>
          </p:nvPr>
        </p:nvSpPr>
        <p:spPr/>
        <p:txBody>
          <a:bodyPr/>
          <a:lstStyle/>
          <a:p>
            <a:r>
              <a:rPr lang="en-GB" dirty="0">
                <a:solidFill>
                  <a:srgbClr val="FFC000"/>
                </a:solidFill>
              </a:rPr>
              <a:t>API:  </a:t>
            </a:r>
            <a:r>
              <a:rPr lang="en-GB" dirty="0">
                <a:solidFill>
                  <a:srgbClr val="FFC000"/>
                </a:solidFill>
                <a:ea typeface="+mj-lt"/>
                <a:cs typeface="+mj-lt"/>
              </a:rPr>
              <a:t>Application programming interface</a:t>
            </a:r>
            <a:endParaRPr lang="en-GB" dirty="0">
              <a:solidFill>
                <a:srgbClr val="FFC000"/>
              </a:solidFill>
            </a:endParaRPr>
          </a:p>
        </p:txBody>
      </p:sp>
      <p:sp>
        <p:nvSpPr>
          <p:cNvPr id="3" name="Content Placeholder 2">
            <a:extLst>
              <a:ext uri="{FF2B5EF4-FFF2-40B4-BE49-F238E27FC236}">
                <a16:creationId xmlns:a16="http://schemas.microsoft.com/office/drawing/2014/main" xmlns="" id="{07FE07F2-B921-3675-F09C-3CCCBB1159F6}"/>
              </a:ext>
            </a:extLst>
          </p:cNvPr>
          <p:cNvSpPr>
            <a:spLocks noGrp="1"/>
          </p:cNvSpPr>
          <p:nvPr>
            <p:ph idx="1"/>
          </p:nvPr>
        </p:nvSpPr>
        <p:spPr/>
        <p:txBody>
          <a:bodyPr vert="horz" lIns="91440" tIns="45720" rIns="91440" bIns="45720" rtlCol="0" anchor="t">
            <a:normAutofit/>
          </a:bodyPr>
          <a:lstStyle/>
          <a:p>
            <a:r>
              <a:rPr lang="en-GB" sz="3200" dirty="0">
                <a:ea typeface="+mn-lt"/>
                <a:cs typeface="+mn-lt"/>
              </a:rPr>
              <a:t>This defines how the two components communicate with each other using requests and responses.</a:t>
            </a:r>
          </a:p>
        </p:txBody>
      </p:sp>
    </p:spTree>
    <p:extLst>
      <p:ext uri="{BB962C8B-B14F-4D97-AF65-F5344CB8AC3E}">
        <p14:creationId xmlns:p14="http://schemas.microsoft.com/office/powerpoint/2010/main" val="384736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60147-7547-1E6F-4AFB-F4BD51661FA9}"/>
              </a:ext>
            </a:extLst>
          </p:cNvPr>
          <p:cNvSpPr>
            <a:spLocks noGrp="1"/>
          </p:cNvSpPr>
          <p:nvPr>
            <p:ph type="title"/>
          </p:nvPr>
        </p:nvSpPr>
        <p:spPr/>
        <p:txBody>
          <a:bodyPr>
            <a:normAutofit/>
          </a:bodyPr>
          <a:lstStyle/>
          <a:p>
            <a:r>
              <a:rPr lang="en-GB" sz="3200" dirty="0">
                <a:solidFill>
                  <a:srgbClr val="FFC000"/>
                </a:solidFill>
              </a:rPr>
              <a:t>Media API working with Video and Audio Input</a:t>
            </a:r>
          </a:p>
        </p:txBody>
      </p:sp>
      <p:sp>
        <p:nvSpPr>
          <p:cNvPr id="3" name="Content Placeholder 2">
            <a:extLst>
              <a:ext uri="{FF2B5EF4-FFF2-40B4-BE49-F238E27FC236}">
                <a16:creationId xmlns:a16="http://schemas.microsoft.com/office/drawing/2014/main" xmlns="" id="{EE96B221-0F60-49DB-1716-384AF79F041B}"/>
              </a:ext>
            </a:extLst>
          </p:cNvPr>
          <p:cNvSpPr>
            <a:spLocks noGrp="1"/>
          </p:cNvSpPr>
          <p:nvPr>
            <p:ph idx="1"/>
          </p:nvPr>
        </p:nvSpPr>
        <p:spPr/>
        <p:txBody>
          <a:bodyPr vert="horz" lIns="91440" tIns="45720" rIns="91440" bIns="45720" rtlCol="0" anchor="t">
            <a:normAutofit/>
          </a:bodyPr>
          <a:lstStyle/>
          <a:p>
            <a:r>
              <a:rPr lang="en-GB" dirty="0">
                <a:ea typeface="+mn-lt"/>
                <a:cs typeface="+mn-lt"/>
              </a:rPr>
              <a:t>The </a:t>
            </a:r>
            <a:r>
              <a:rPr lang="en-GB" dirty="0" err="1">
                <a:latin typeface="Consolas"/>
              </a:rPr>
              <a:t>MediaDevices</a:t>
            </a:r>
            <a:r>
              <a:rPr lang="en-GB" b="1" dirty="0" err="1">
                <a:latin typeface="Consolas"/>
              </a:rPr>
              <a:t>.getUserMedia</a:t>
            </a:r>
            <a:r>
              <a:rPr lang="en-GB" b="1" dirty="0">
                <a:latin typeface="Consolas"/>
              </a:rPr>
              <a:t>()</a:t>
            </a:r>
            <a:r>
              <a:rPr lang="en-GB" dirty="0">
                <a:ea typeface="+mn-lt"/>
                <a:cs typeface="+mn-lt"/>
              </a:rPr>
              <a:t> method prompts the user for permission to use a media input which produces a </a:t>
            </a:r>
            <a:r>
              <a:rPr lang="en-GB" dirty="0">
                <a:latin typeface="Consolas"/>
              </a:rPr>
              <a:t>Media Stream</a:t>
            </a:r>
            <a:r>
              <a:rPr lang="en-GB" dirty="0">
                <a:ea typeface="+mn-lt"/>
                <a:cs typeface="+mn-lt"/>
              </a:rPr>
              <a:t> with tracks containing the requested types of media.</a:t>
            </a:r>
          </a:p>
          <a:p>
            <a:r>
              <a:rPr lang="en-GB" dirty="0">
                <a:ea typeface="+mn-lt"/>
                <a:cs typeface="+mn-lt"/>
              </a:rPr>
              <a:t>Stream can include a video track, an audio track or both together.</a:t>
            </a:r>
          </a:p>
          <a:p>
            <a:r>
              <a:rPr lang="en-GB" dirty="0">
                <a:ea typeface="+mn-lt"/>
                <a:cs typeface="+mn-lt"/>
              </a:rPr>
              <a:t>It returns a </a:t>
            </a:r>
            <a:r>
              <a:rPr lang="en-GB" u="sng" dirty="0">
                <a:latin typeface="Consolas"/>
                <a:ea typeface="+mn-lt"/>
                <a:cs typeface="+mn-lt"/>
                <a:hlinkClick r:id="rId2"/>
              </a:rPr>
              <a:t>Promise</a:t>
            </a:r>
            <a:r>
              <a:rPr lang="en-GB" dirty="0">
                <a:ea typeface="+mn-lt"/>
                <a:cs typeface="+mn-lt"/>
              </a:rPr>
              <a:t> that resolves to a </a:t>
            </a:r>
            <a:r>
              <a:rPr lang="en-GB" u="sng" dirty="0">
                <a:latin typeface="Consolas"/>
                <a:ea typeface="+mn-lt"/>
                <a:cs typeface="+mn-lt"/>
                <a:hlinkClick r:id="rId3"/>
              </a:rPr>
              <a:t>MediaStream</a:t>
            </a:r>
            <a:r>
              <a:rPr lang="en-GB" dirty="0">
                <a:ea typeface="+mn-lt"/>
                <a:cs typeface="+mn-lt"/>
              </a:rPr>
              <a:t> object. If the user denies permission, or matching media is not available, then the promise is rejected with </a:t>
            </a:r>
            <a:r>
              <a:rPr lang="en-GB" dirty="0" err="1">
                <a:latin typeface="Consolas"/>
                <a:ea typeface="+mn-lt"/>
                <a:cs typeface="+mn-lt"/>
              </a:rPr>
              <a:t>NotAllowedError</a:t>
            </a:r>
            <a:r>
              <a:rPr lang="en-GB" dirty="0">
                <a:ea typeface="+mn-lt"/>
                <a:cs typeface="+mn-lt"/>
              </a:rPr>
              <a:t> or </a:t>
            </a:r>
            <a:r>
              <a:rPr lang="en-GB" dirty="0" err="1">
                <a:latin typeface="Consolas"/>
                <a:ea typeface="+mn-lt"/>
                <a:cs typeface="+mn-lt"/>
              </a:rPr>
              <a:t>NotFoundError</a:t>
            </a:r>
            <a:r>
              <a:rPr lang="en-GB" dirty="0">
                <a:ea typeface="+mn-lt"/>
                <a:cs typeface="+mn-lt"/>
              </a:rPr>
              <a:t> </a:t>
            </a:r>
          </a:p>
        </p:txBody>
      </p:sp>
    </p:spTree>
    <p:extLst>
      <p:ext uri="{BB962C8B-B14F-4D97-AF65-F5344CB8AC3E}">
        <p14:creationId xmlns:p14="http://schemas.microsoft.com/office/powerpoint/2010/main" val="204364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22">
            <a:extLst>
              <a:ext uri="{FF2B5EF4-FFF2-40B4-BE49-F238E27FC236}">
                <a16:creationId xmlns:a16="http://schemas.microsoft.com/office/drawing/2014/main" xmlns="" id="{4C75A547-BCD1-42BE-966E-53CA0AB931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70105F5E-5B61-4F51-927C-5B28DB7DD9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EC48354D-16E9-4575-B90B-6F6DE75D4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DEA5D3F-67DB-1656-4EFC-A07790665E4B}"/>
              </a:ext>
            </a:extLst>
          </p:cNvPr>
          <p:cNvSpPr>
            <a:spLocks noGrp="1"/>
          </p:cNvSpPr>
          <p:nvPr>
            <p:ph type="title"/>
          </p:nvPr>
        </p:nvSpPr>
        <p:spPr>
          <a:xfrm>
            <a:off x="1160890" y="1061686"/>
            <a:ext cx="9850010" cy="3793336"/>
          </a:xfrm>
        </p:spPr>
        <p:txBody>
          <a:bodyPr vert="horz" lIns="91440" tIns="45720" rIns="91440" bIns="45720" rtlCol="0" anchor="t">
            <a:normAutofit/>
          </a:bodyPr>
          <a:lstStyle/>
          <a:p>
            <a:pPr>
              <a:lnSpc>
                <a:spcPct val="90000"/>
              </a:lnSpc>
            </a:pPr>
            <a:r>
              <a:rPr lang="en-US" sz="2000" cap="all" spc="300" dirty="0">
                <a:latin typeface="Modern Love"/>
              </a:rPr>
              <a:t>Generally, you will access the </a:t>
            </a:r>
            <a:r>
              <a:rPr lang="en-US" sz="2000" u="sng" cap="all" spc="300" dirty="0" err="1">
                <a:latin typeface="Modern Love"/>
              </a:rPr>
              <a:t>MediaDevices</a:t>
            </a:r>
            <a:r>
              <a:rPr lang="en-US" sz="2000" cap="all" spc="300" dirty="0">
                <a:latin typeface="Modern Love"/>
              </a:rPr>
              <a:t> singleton object using </a:t>
            </a:r>
            <a:r>
              <a:rPr lang="en-US" sz="2000" u="sng" cap="all" spc="300" dirty="0" err="1">
                <a:latin typeface="Modern Love"/>
              </a:rPr>
              <a:t>navigator.mediaDevices</a:t>
            </a:r>
            <a:r>
              <a:rPr lang="en-US" sz="2000" cap="all" spc="300" dirty="0">
                <a:latin typeface="Modern Love"/>
              </a:rPr>
              <a:t>, like this:</a:t>
            </a:r>
            <a:br>
              <a:rPr lang="en-US" sz="2000" cap="all" spc="300" dirty="0">
                <a:latin typeface="Modern Love"/>
              </a:rPr>
            </a:br>
            <a:endParaRPr lang="en-US" sz="1700" cap="all" spc="300"/>
          </a:p>
          <a:p>
            <a:pPr>
              <a:lnSpc>
                <a:spcPct val="90000"/>
              </a:lnSpc>
            </a:pPr>
            <a:r>
              <a:rPr lang="en-US" sz="1700" cap="all" spc="300" dirty="0"/>
              <a:t>async function getMedia(constraints) {
  let stream = null;
  try {
    stream = await </a:t>
            </a:r>
            <a:r>
              <a:rPr lang="en-US" sz="1700" cap="all" spc="300" dirty="0" err="1"/>
              <a:t>navigator.mediaDevices.getUserMedia</a:t>
            </a:r>
            <a:r>
              <a:rPr lang="en-US" sz="1700" cap="all" spc="300" dirty="0"/>
              <a:t>(constraints);
    /* use the stream */
  } catch (err) {
    /* handle the error */
  }
}</a:t>
            </a:r>
          </a:p>
          <a:p>
            <a:pPr>
              <a:lnSpc>
                <a:spcPct val="90000"/>
              </a:lnSpc>
            </a:pPr>
            <a:endParaRPr lang="en-US" sz="1700" cap="all" spc="300"/>
          </a:p>
        </p:txBody>
      </p:sp>
      <p:cxnSp>
        <p:nvCxnSpPr>
          <p:cNvPr id="29" name="Straight Connector 28">
            <a:extLst>
              <a:ext uri="{FF2B5EF4-FFF2-40B4-BE49-F238E27FC236}">
                <a16:creationId xmlns:a16="http://schemas.microsoft.com/office/drawing/2014/main" xmlns="" id="{336FDCA7-0AF2-4082-9481-EF2C115F22A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008FD-6830-5381-FFD3-A17B3CAA391E}"/>
              </a:ext>
            </a:extLst>
          </p:cNvPr>
          <p:cNvSpPr>
            <a:spLocks noGrp="1"/>
          </p:cNvSpPr>
          <p:nvPr>
            <p:ph type="title"/>
          </p:nvPr>
        </p:nvSpPr>
        <p:spPr/>
        <p:txBody>
          <a:bodyPr/>
          <a:lstStyle/>
          <a:p>
            <a:r>
              <a:rPr lang="en-GB" dirty="0">
                <a:solidFill>
                  <a:srgbClr val="00B0F0"/>
                </a:solidFill>
              </a:rPr>
              <a:t>Constraints in Media API:</a:t>
            </a:r>
          </a:p>
        </p:txBody>
      </p:sp>
      <p:sp>
        <p:nvSpPr>
          <p:cNvPr id="3" name="Content Placeholder 2">
            <a:extLst>
              <a:ext uri="{FF2B5EF4-FFF2-40B4-BE49-F238E27FC236}">
                <a16:creationId xmlns:a16="http://schemas.microsoft.com/office/drawing/2014/main" xmlns="" id="{DFFF9A77-19B6-347F-CE0A-25F4BBA67630}"/>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The </a:t>
            </a:r>
            <a:r>
              <a:rPr lang="en-GB" dirty="0">
                <a:latin typeface="Consolas"/>
              </a:rPr>
              <a:t>constraints</a:t>
            </a:r>
            <a:r>
              <a:rPr lang="en-GB" dirty="0">
                <a:ea typeface="+mn-lt"/>
                <a:cs typeface="+mn-lt"/>
              </a:rPr>
              <a:t> parameter is an object with two members: </a:t>
            </a:r>
            <a:r>
              <a:rPr lang="en-GB" dirty="0">
                <a:latin typeface="Consolas"/>
              </a:rPr>
              <a:t>video</a:t>
            </a:r>
            <a:r>
              <a:rPr lang="en-GB" dirty="0">
                <a:ea typeface="+mn-lt"/>
                <a:cs typeface="+mn-lt"/>
              </a:rPr>
              <a:t> and </a:t>
            </a:r>
            <a:r>
              <a:rPr lang="en-GB" dirty="0">
                <a:latin typeface="Consolas"/>
              </a:rPr>
              <a:t>audio</a:t>
            </a:r>
            <a:r>
              <a:rPr lang="en-GB" dirty="0">
                <a:ea typeface="+mn-lt"/>
                <a:cs typeface="+mn-lt"/>
              </a:rPr>
              <a:t>, describing the media types requested. Either or both must be specified. If the browser cannot find all media tracks with the specified types that meet the constraints given, then the returned promise is rejected with </a:t>
            </a:r>
            <a:r>
              <a:rPr lang="en-GB" dirty="0" err="1">
                <a:latin typeface="Consolas"/>
              </a:rPr>
              <a:t>NotFoundError</a:t>
            </a:r>
            <a:r>
              <a:rPr lang="en-GB" dirty="0">
                <a:ea typeface="+mn-lt"/>
                <a:cs typeface="+mn-lt"/>
              </a:rPr>
              <a:t> </a:t>
            </a:r>
            <a:r>
              <a:rPr lang="en-GB" u="sng" dirty="0">
                <a:latin typeface="Consolas"/>
                <a:hlinkClick r:id="rId2"/>
              </a:rPr>
              <a:t>DOMException</a:t>
            </a:r>
          </a:p>
          <a:p>
            <a:r>
              <a:rPr lang="en-GB" dirty="0">
                <a:latin typeface="Consolas"/>
              </a:rPr>
              <a:t>getUserMedia({
  audio: true,
  video: true
})</a:t>
            </a:r>
            <a:endParaRPr lang="en-GB" u="sng" dirty="0">
              <a:latin typeface="Consolas"/>
            </a:endParaRPr>
          </a:p>
        </p:txBody>
      </p:sp>
    </p:spTree>
    <p:extLst>
      <p:ext uri="{BB962C8B-B14F-4D97-AF65-F5344CB8AC3E}">
        <p14:creationId xmlns:p14="http://schemas.microsoft.com/office/powerpoint/2010/main" val="109330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3EA11-F7DB-D661-24C6-A20027478EDC}"/>
              </a:ext>
            </a:extLst>
          </p:cNvPr>
          <p:cNvSpPr>
            <a:spLocks noGrp="1"/>
          </p:cNvSpPr>
          <p:nvPr>
            <p:ph type="title"/>
          </p:nvPr>
        </p:nvSpPr>
        <p:spPr/>
        <p:txBody>
          <a:bodyPr/>
          <a:lstStyle/>
          <a:p>
            <a:r>
              <a:rPr lang="en-GB" dirty="0">
                <a:solidFill>
                  <a:srgbClr val="FFC000"/>
                </a:solidFill>
              </a:rPr>
              <a:t>Camera API with Audio and Video input</a:t>
            </a:r>
          </a:p>
        </p:txBody>
      </p:sp>
      <p:sp>
        <p:nvSpPr>
          <p:cNvPr id="3" name="Content Placeholder 2">
            <a:extLst>
              <a:ext uri="{FF2B5EF4-FFF2-40B4-BE49-F238E27FC236}">
                <a16:creationId xmlns:a16="http://schemas.microsoft.com/office/drawing/2014/main" xmlns="" id="{02DA4A25-E93D-EB0C-2FDE-E6004BDC3233}"/>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The Android framework includes support for various cameras and camera features available on devices, allowing you to capture pictures and videos in your applications.</a:t>
            </a:r>
            <a:endParaRPr lang="en-GB">
              <a:ea typeface="+mn-lt"/>
              <a:cs typeface="+mn-lt"/>
            </a:endParaRPr>
          </a:p>
          <a:p>
            <a:r>
              <a:rPr lang="en-GB" dirty="0">
                <a:ea typeface="+mn-lt"/>
                <a:cs typeface="+mn-lt"/>
              </a:rPr>
              <a:t>The Android framework supports capturing images and video through the </a:t>
            </a:r>
            <a:r>
              <a:rPr lang="en-GB" dirty="0">
                <a:latin typeface="Consolas"/>
                <a:hlinkClick r:id="rId2"/>
              </a:rPr>
              <a:t>android.hardware.camera2</a:t>
            </a:r>
            <a:r>
              <a:rPr lang="en-GB" dirty="0">
                <a:ea typeface="+mn-lt"/>
                <a:cs typeface="+mn-lt"/>
              </a:rPr>
              <a:t> API or camera </a:t>
            </a:r>
            <a:r>
              <a:rPr lang="en-GB" dirty="0">
                <a:latin typeface="Consolas"/>
                <a:hlinkClick r:id="rId3"/>
              </a:rPr>
              <a:t>Intent</a:t>
            </a:r>
            <a:r>
              <a:rPr lang="en-GB" dirty="0">
                <a:ea typeface="+mn-lt"/>
                <a:cs typeface="+mn-lt"/>
              </a:rPr>
              <a:t>. </a:t>
            </a:r>
            <a:endParaRPr lang="en-GB">
              <a:ea typeface="+mn-lt"/>
              <a:cs typeface="+mn-lt"/>
            </a:endParaRPr>
          </a:p>
          <a:p>
            <a:r>
              <a:rPr lang="en-GB" dirty="0"/>
              <a:t>Considerations:</a:t>
            </a:r>
            <a:endParaRPr lang="en-GB"/>
          </a:p>
          <a:p>
            <a:pPr marL="457200" indent="-457200">
              <a:buAutoNum type="arabicPeriod"/>
            </a:pPr>
            <a:r>
              <a:rPr lang="en-GB" dirty="0"/>
              <a:t>Camera Requirements </a:t>
            </a:r>
            <a:endParaRPr lang="en-GB"/>
          </a:p>
          <a:p>
            <a:pPr marL="457200" indent="-457200">
              <a:buAutoNum type="arabicPeriod"/>
            </a:pPr>
            <a:r>
              <a:rPr lang="en-GB" dirty="0">
                <a:ea typeface="+mn-lt"/>
                <a:cs typeface="+mn-lt"/>
              </a:rPr>
              <a:t>Quick Picture or Customized Camera</a:t>
            </a:r>
            <a:endParaRPr lang="en-GB">
              <a:ea typeface="+mn-lt"/>
              <a:cs typeface="+mn-lt"/>
            </a:endParaRPr>
          </a:p>
          <a:p>
            <a:pPr marL="457200" indent="-457200">
              <a:buAutoNum type="arabicPeriod"/>
            </a:pPr>
            <a:r>
              <a:rPr lang="en-GB" dirty="0">
                <a:ea typeface="+mn-lt"/>
                <a:cs typeface="+mn-lt"/>
              </a:rPr>
              <a:t>Foreground Services Requirement</a:t>
            </a:r>
            <a:endParaRPr lang="en-GB">
              <a:ea typeface="+mn-lt"/>
              <a:cs typeface="+mn-lt"/>
            </a:endParaRPr>
          </a:p>
          <a:p>
            <a:pPr marL="457200" indent="-457200">
              <a:buAutoNum type="arabicPeriod"/>
            </a:pPr>
            <a:r>
              <a:rPr lang="en-GB" dirty="0">
                <a:ea typeface="+mn-lt"/>
                <a:cs typeface="+mn-lt"/>
              </a:rPr>
              <a:t>Storage</a:t>
            </a:r>
            <a:endParaRPr lang="en-GB">
              <a:ea typeface="+mn-lt"/>
              <a:cs typeface="+mn-lt"/>
            </a:endParaRPr>
          </a:p>
        </p:txBody>
      </p:sp>
    </p:spTree>
    <p:extLst>
      <p:ext uri="{BB962C8B-B14F-4D97-AF65-F5344CB8AC3E}">
        <p14:creationId xmlns:p14="http://schemas.microsoft.com/office/powerpoint/2010/main" val="58709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13F663-96A9-9071-43F4-8B117469E77C}"/>
              </a:ext>
            </a:extLst>
          </p:cNvPr>
          <p:cNvSpPr>
            <a:spLocks noGrp="1"/>
          </p:cNvSpPr>
          <p:nvPr>
            <p:ph type="title"/>
          </p:nvPr>
        </p:nvSpPr>
        <p:spPr>
          <a:xfrm>
            <a:off x="1143000" y="872935"/>
            <a:ext cx="9905999" cy="943364"/>
          </a:xfrm>
        </p:spPr>
        <p:txBody>
          <a:bodyPr/>
          <a:lstStyle/>
          <a:p>
            <a:r>
              <a:rPr lang="en-GB" dirty="0">
                <a:solidFill>
                  <a:srgbClr val="00B0F0"/>
                </a:solidFill>
              </a:rPr>
              <a:t>Manifest declarations</a:t>
            </a:r>
            <a:endParaRPr lang="en-US">
              <a:solidFill>
                <a:srgbClr val="00B0F0"/>
              </a:solidFill>
            </a:endParaRPr>
          </a:p>
          <a:p>
            <a:endParaRPr lang="en-GB" dirty="0"/>
          </a:p>
        </p:txBody>
      </p:sp>
      <p:sp>
        <p:nvSpPr>
          <p:cNvPr id="3" name="Content Placeholder 2">
            <a:extLst>
              <a:ext uri="{FF2B5EF4-FFF2-40B4-BE49-F238E27FC236}">
                <a16:creationId xmlns:a16="http://schemas.microsoft.com/office/drawing/2014/main" xmlns="" id="{2483AFF3-D3F9-E15E-F241-22EAB2507F17}"/>
              </a:ext>
            </a:extLst>
          </p:cNvPr>
          <p:cNvSpPr>
            <a:spLocks noGrp="1"/>
          </p:cNvSpPr>
          <p:nvPr>
            <p:ph idx="1"/>
          </p:nvPr>
        </p:nvSpPr>
        <p:spPr>
          <a:xfrm>
            <a:off x="1143000" y="1716163"/>
            <a:ext cx="9905999" cy="4182981"/>
          </a:xfrm>
        </p:spPr>
        <p:txBody>
          <a:bodyPr vert="horz" lIns="91440" tIns="45720" rIns="91440" bIns="45720" rtlCol="0" anchor="t">
            <a:normAutofit fontScale="92500" lnSpcReduction="10000"/>
          </a:bodyPr>
          <a:lstStyle/>
          <a:p>
            <a:r>
              <a:rPr lang="en-GB" b="1" dirty="0">
                <a:solidFill>
                  <a:srgbClr val="92D050"/>
                </a:solidFill>
                <a:ea typeface="+mn-lt"/>
                <a:cs typeface="+mn-lt"/>
              </a:rPr>
              <a:t>Camera Permission</a:t>
            </a:r>
            <a:r>
              <a:rPr lang="en-GB" dirty="0">
                <a:ea typeface="+mn-lt"/>
                <a:cs typeface="+mn-lt"/>
              </a:rPr>
              <a:t> - Your application must request permission to use a device camera</a:t>
            </a:r>
          </a:p>
          <a:p>
            <a:r>
              <a:rPr lang="en-GB" b="1" dirty="0">
                <a:solidFill>
                  <a:srgbClr val="92D050"/>
                </a:solidFill>
                <a:ea typeface="+mn-lt"/>
                <a:cs typeface="+mn-lt"/>
              </a:rPr>
              <a:t>Camera Features</a:t>
            </a:r>
            <a:r>
              <a:rPr lang="en-GB" dirty="0">
                <a:ea typeface="+mn-lt"/>
                <a:cs typeface="+mn-lt"/>
              </a:rPr>
              <a:t> - Your application must also declare use of camera features. </a:t>
            </a:r>
          </a:p>
          <a:p>
            <a:r>
              <a:rPr lang="en-GB" b="1" dirty="0">
                <a:solidFill>
                  <a:srgbClr val="92D050"/>
                </a:solidFill>
                <a:ea typeface="+mn-lt"/>
                <a:cs typeface="+mn-lt"/>
              </a:rPr>
              <a:t>Storage Permission</a:t>
            </a:r>
            <a:r>
              <a:rPr lang="en-GB" dirty="0">
                <a:ea typeface="+mn-lt"/>
                <a:cs typeface="+mn-lt"/>
              </a:rPr>
              <a:t> - Your application can save images or videos to the device's external storage.</a:t>
            </a:r>
          </a:p>
          <a:p>
            <a:r>
              <a:rPr lang="en-GB" b="1" dirty="0">
                <a:solidFill>
                  <a:srgbClr val="92D050"/>
                </a:solidFill>
                <a:ea typeface="+mn-lt"/>
                <a:cs typeface="+mn-lt"/>
              </a:rPr>
              <a:t>Audio Recording Permission</a:t>
            </a:r>
            <a:r>
              <a:rPr lang="en-GB" dirty="0">
                <a:ea typeface="+mn-lt"/>
                <a:cs typeface="+mn-lt"/>
              </a:rPr>
              <a:t> - For recording audio with video capture, your application must request the audio capture permission.</a:t>
            </a:r>
          </a:p>
          <a:p>
            <a:r>
              <a:rPr lang="en-GB" b="1" dirty="0">
                <a:solidFill>
                  <a:srgbClr val="92D050"/>
                </a:solidFill>
                <a:ea typeface="+mn-lt"/>
                <a:cs typeface="+mn-lt"/>
              </a:rPr>
              <a:t>Location Permission</a:t>
            </a:r>
            <a:r>
              <a:rPr lang="en-GB" dirty="0">
                <a:ea typeface="+mn-lt"/>
                <a:cs typeface="+mn-lt"/>
              </a:rPr>
              <a:t> - If your application tags images with GPS location information, you must request the </a:t>
            </a:r>
            <a:r>
              <a:rPr lang="en-GB" dirty="0">
                <a:latin typeface="Consolas"/>
              </a:rPr>
              <a:t>ACCESS_FINE_LOCATION</a:t>
            </a:r>
            <a:r>
              <a:rPr lang="en-GB" dirty="0">
                <a:ea typeface="+mn-lt"/>
                <a:cs typeface="+mn-lt"/>
              </a:rPr>
              <a:t> permission.</a:t>
            </a:r>
            <a:endParaRPr lang="en-GB" dirty="0"/>
          </a:p>
        </p:txBody>
      </p:sp>
    </p:spTree>
    <p:extLst>
      <p:ext uri="{BB962C8B-B14F-4D97-AF65-F5344CB8AC3E}">
        <p14:creationId xmlns:p14="http://schemas.microsoft.com/office/powerpoint/2010/main" val="157717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4180B-35BA-C28E-820F-59C84FBDD99A}"/>
              </a:ext>
            </a:extLst>
          </p:cNvPr>
          <p:cNvSpPr>
            <a:spLocks noGrp="1"/>
          </p:cNvSpPr>
          <p:nvPr>
            <p:ph type="ctrTitle"/>
          </p:nvPr>
        </p:nvSpPr>
        <p:spPr>
          <a:xfrm>
            <a:off x="4024503" y="3068478"/>
            <a:ext cx="4142994" cy="721043"/>
          </a:xfrm>
        </p:spPr>
        <p:txBody>
          <a:bodyPr>
            <a:normAutofit fontScale="90000"/>
          </a:bodyPr>
          <a:lstStyle/>
          <a:p>
            <a:r>
              <a:rPr lang="en-US" sz="5400" dirty="0"/>
              <a:t>Camera API</a:t>
            </a:r>
          </a:p>
        </p:txBody>
      </p:sp>
      <p:sp>
        <p:nvSpPr>
          <p:cNvPr id="3" name="Subtitle 2">
            <a:extLst>
              <a:ext uri="{FF2B5EF4-FFF2-40B4-BE49-F238E27FC236}">
                <a16:creationId xmlns:a16="http://schemas.microsoft.com/office/drawing/2014/main" xmlns="" id="{626260E8-21BF-1371-4767-5E86248A7A7B}"/>
              </a:ext>
            </a:extLst>
          </p:cNvPr>
          <p:cNvSpPr>
            <a:spLocks noGrp="1"/>
          </p:cNvSpPr>
          <p:nvPr>
            <p:ph type="subTitle" idx="1"/>
          </p:nvPr>
        </p:nvSpPr>
        <p:spPr>
          <a:xfrm>
            <a:off x="4895278" y="4800600"/>
            <a:ext cx="2401443" cy="342900"/>
          </a:xfrm>
        </p:spPr>
        <p:txBody>
          <a:bodyPr>
            <a:normAutofit/>
          </a:bodyPr>
          <a:lstStyle/>
          <a:p>
            <a:r>
              <a:rPr lang="en-US" sz="1600" dirty="0"/>
              <a:t>Praveen Kumar</a:t>
            </a:r>
          </a:p>
        </p:txBody>
      </p:sp>
      <p:sp>
        <p:nvSpPr>
          <p:cNvPr id="4" name="Subtitle 2">
            <a:extLst>
              <a:ext uri="{FF2B5EF4-FFF2-40B4-BE49-F238E27FC236}">
                <a16:creationId xmlns:a16="http://schemas.microsoft.com/office/drawing/2014/main" xmlns="" id="{5B1CFE1F-06C3-46C8-BB5F-18DB29185D15}"/>
              </a:ext>
            </a:extLst>
          </p:cNvPr>
          <p:cNvSpPr txBox="1">
            <a:spLocks/>
          </p:cNvSpPr>
          <p:nvPr/>
        </p:nvSpPr>
        <p:spPr>
          <a:xfrm>
            <a:off x="4305300" y="1885948"/>
            <a:ext cx="3581400" cy="721043"/>
          </a:xfrm>
          <a:prstGeom prst="rect">
            <a:avLst/>
          </a:prstGeom>
        </p:spPr>
        <p:txBody>
          <a:bodyPr vert="horz" lIns="68580" tIns="34290" rIns="68580" bIns="34290" rtlCol="0">
            <a:normAutofit/>
          </a:bodyPr>
          <a:lstStyle>
            <a:lvl1pPr marL="0" indent="0" algn="ctr" defTabSz="685800" rtl="0" eaLnBrk="1" latinLnBrk="0" hangingPunct="1">
              <a:lnSpc>
                <a:spcPct val="90000"/>
              </a:lnSpc>
              <a:spcBef>
                <a:spcPts val="750"/>
              </a:spcBef>
              <a:buClr>
                <a:srgbClr val="73292A"/>
              </a:buClr>
              <a:buFont typeface="Arial" panose="020B0604020202020204" pitchFamily="34" charset="0"/>
              <a:buNone/>
              <a:defRPr sz="1800" kern="1200">
                <a:solidFill>
                  <a:schemeClr val="accent3"/>
                </a:solidFill>
                <a:latin typeface="+mn-lt"/>
                <a:ea typeface="+mn-ea"/>
                <a:cs typeface="+mn-cs"/>
              </a:defRPr>
            </a:lvl1pPr>
            <a:lvl2pPr marL="342900" indent="0" algn="ctr" defTabSz="685800" rtl="0" eaLnBrk="1" latinLnBrk="0" hangingPunct="1">
              <a:lnSpc>
                <a:spcPct val="90000"/>
              </a:lnSpc>
              <a:spcBef>
                <a:spcPts val="375"/>
              </a:spcBef>
              <a:buClr>
                <a:srgbClr val="73292A"/>
              </a:buClr>
              <a:buFont typeface="Arial" panose="020B0604020202020204" pitchFamily="34" charset="0"/>
              <a:buNone/>
              <a:defRPr sz="1500" kern="1200">
                <a:solidFill>
                  <a:schemeClr val="accent3"/>
                </a:solidFill>
                <a:latin typeface="+mn-lt"/>
                <a:ea typeface="+mn-ea"/>
                <a:cs typeface="+mn-cs"/>
              </a:defRPr>
            </a:lvl2pPr>
            <a:lvl3pPr marL="685800" indent="0" algn="ctr" defTabSz="685800" rtl="0" eaLnBrk="1" latinLnBrk="0" hangingPunct="1">
              <a:lnSpc>
                <a:spcPct val="90000"/>
              </a:lnSpc>
              <a:spcBef>
                <a:spcPts val="375"/>
              </a:spcBef>
              <a:buClr>
                <a:srgbClr val="73292A"/>
              </a:buClr>
              <a:buFont typeface="Arial" panose="020B0604020202020204" pitchFamily="34" charset="0"/>
              <a:buNone/>
              <a:defRPr sz="1350" kern="1200">
                <a:solidFill>
                  <a:schemeClr val="accent3"/>
                </a:solidFill>
                <a:latin typeface="+mn-lt"/>
                <a:ea typeface="+mn-ea"/>
                <a:cs typeface="+mn-cs"/>
              </a:defRPr>
            </a:lvl3pPr>
            <a:lvl4pPr marL="1028700" indent="0" algn="ctr" defTabSz="685800" rtl="0" eaLnBrk="1" latinLnBrk="0" hangingPunct="1">
              <a:lnSpc>
                <a:spcPct val="90000"/>
              </a:lnSpc>
              <a:spcBef>
                <a:spcPts val="375"/>
              </a:spcBef>
              <a:buClr>
                <a:srgbClr val="73292A"/>
              </a:buClr>
              <a:buFont typeface="Arial" panose="020B0604020202020204" pitchFamily="34" charset="0"/>
              <a:buNone/>
              <a:defRPr sz="1200" kern="1200">
                <a:solidFill>
                  <a:schemeClr val="accent3"/>
                </a:solidFill>
                <a:latin typeface="+mn-lt"/>
                <a:ea typeface="+mn-ea"/>
                <a:cs typeface="+mn-cs"/>
              </a:defRPr>
            </a:lvl4pPr>
            <a:lvl5pPr marL="1371600" indent="0" algn="ctr" defTabSz="685800" rtl="0" eaLnBrk="1" latinLnBrk="0" hangingPunct="1">
              <a:lnSpc>
                <a:spcPct val="90000"/>
              </a:lnSpc>
              <a:spcBef>
                <a:spcPts val="375"/>
              </a:spcBef>
              <a:buClr>
                <a:srgbClr val="73292A"/>
              </a:buClr>
              <a:buFont typeface="Arial" panose="020B0604020202020204" pitchFamily="34" charset="0"/>
              <a:buNone/>
              <a:defRPr sz="1200" kern="1200">
                <a:solidFill>
                  <a:schemeClr val="accent3"/>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defTabSz="514350">
              <a:spcBef>
                <a:spcPts val="563"/>
              </a:spcBef>
            </a:pPr>
            <a:r>
              <a:rPr lang="en-US" dirty="0">
                <a:solidFill>
                  <a:srgbClr val="4A3A1C"/>
                </a:solidFill>
                <a:latin typeface="Gill Sans Nova Light"/>
              </a:rPr>
              <a:t>Mobile Application Development</a:t>
            </a:r>
          </a:p>
        </p:txBody>
      </p:sp>
    </p:spTree>
    <p:extLst>
      <p:ext uri="{BB962C8B-B14F-4D97-AF65-F5344CB8AC3E}">
        <p14:creationId xmlns:p14="http://schemas.microsoft.com/office/powerpoint/2010/main" val="288858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7467600" cy="876300"/>
          </a:xfrm>
        </p:spPr>
        <p:txBody>
          <a:bodyPr>
            <a:normAutofit/>
          </a:bodyPr>
          <a:lstStyle/>
          <a:p>
            <a:pPr algn="ctr"/>
            <a:r>
              <a:rPr lang="en-US" sz="5400" dirty="0"/>
              <a:t>What is the Camera API</a:t>
            </a:r>
          </a:p>
        </p:txBody>
      </p:sp>
      <p:sp>
        <p:nvSpPr>
          <p:cNvPr id="3" name="Content Placeholder 2"/>
          <p:cNvSpPr>
            <a:spLocks noGrp="1"/>
          </p:cNvSpPr>
          <p:nvPr>
            <p:ph idx="1"/>
          </p:nvPr>
        </p:nvSpPr>
        <p:spPr>
          <a:xfrm>
            <a:off x="1752600" y="1323975"/>
            <a:ext cx="8915400" cy="2028825"/>
          </a:xfrm>
        </p:spPr>
        <p:txBody>
          <a:bodyPr>
            <a:normAutofit fontScale="85000" lnSpcReduction="20000"/>
          </a:bodyPr>
          <a:lstStyle/>
          <a:p>
            <a:pPr algn="just"/>
            <a:r>
              <a:rPr lang="en-GB" sz="2800" b="0" i="0" dirty="0">
                <a:effectLst/>
                <a:latin typeface="Times New Roman" panose="02020603050405020304" pitchFamily="18" charset="0"/>
                <a:cs typeface="Times New Roman" panose="02020603050405020304" pitchFamily="18" charset="0"/>
              </a:rPr>
              <a:t>The Android framework includes support for various cameras and camera features available on devices, allowing you to capture pictures and videos in your applications. This document discusses a quick, simple approach to image and video capture and outlines an advanced approach for creating custom camera experiences for your users.</a:t>
            </a:r>
          </a:p>
          <a:p>
            <a:pPr algn="just"/>
            <a:r>
              <a:rPr lang="en-IN" sz="2800" dirty="0">
                <a:latin typeface="Times New Roman" panose="02020603050405020304" pitchFamily="18" charset="0"/>
                <a:cs typeface="Times New Roman" panose="02020603050405020304" pitchFamily="18" charset="0"/>
              </a:rPr>
              <a:t>Capture Photos and Videos </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28C7838F-FE3F-6A04-FCA4-FE2F72AB63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56" r="12544"/>
          <a:stretch/>
        </p:blipFill>
        <p:spPr bwMode="auto">
          <a:xfrm>
            <a:off x="3048000" y="3505200"/>
            <a:ext cx="6096000" cy="309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0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415</Words>
  <Application>Microsoft Office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Garamond</vt:lpstr>
      <vt:lpstr>Gill Sans Nova Light</vt:lpstr>
      <vt:lpstr>Modern Love</vt:lpstr>
      <vt:lpstr>Times New Roman</vt:lpstr>
      <vt:lpstr>Office Theme</vt:lpstr>
      <vt:lpstr>Media and Camera API working with Video and Audio Input</vt:lpstr>
      <vt:lpstr>API:  Application programming interface</vt:lpstr>
      <vt:lpstr>Media API working with Video and Audio Input</vt:lpstr>
      <vt:lpstr>Generally, you will access the MediaDevices singleton object using navigator.mediaDevices, like this:  async function getMedia(constraints) {
  let stream = null;
  try {
    stream = await navigator.mediaDevices.getUserMedia(constraints);
    /* use the stream */
  } catch (err) {
    /* handle the error */
  }
} </vt:lpstr>
      <vt:lpstr>Constraints in Media API:</vt:lpstr>
      <vt:lpstr>Camera API with Audio and Video input</vt:lpstr>
      <vt:lpstr>Manifest declarations </vt:lpstr>
      <vt:lpstr>Camera API</vt:lpstr>
      <vt:lpstr>What is the Camera API</vt:lpstr>
      <vt:lpstr>PowerPoint Presentation</vt:lpstr>
      <vt:lpstr>Permissions needed </vt:lpstr>
      <vt:lpstr>Camera API Overview</vt:lpstr>
      <vt:lpstr>Camera API – Features</vt:lpstr>
      <vt:lpstr>Camera API – Capture Photo Diagram</vt:lpstr>
      <vt:lpstr>New Features</vt:lpstr>
      <vt:lpstr>Camera2 API</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Intel</cp:lastModifiedBy>
  <cp:revision>131</cp:revision>
  <dcterms:created xsi:type="dcterms:W3CDTF">2022-10-14T07:18:01Z</dcterms:created>
  <dcterms:modified xsi:type="dcterms:W3CDTF">2022-11-15T16:03:13Z</dcterms:modified>
</cp:coreProperties>
</file>