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66" r:id="rId4"/>
    <p:sldId id="268" r:id="rId5"/>
    <p:sldId id="258" r:id="rId6"/>
    <p:sldId id="259" r:id="rId7"/>
    <p:sldId id="260" r:id="rId8"/>
    <p:sldId id="267" r:id="rId9"/>
    <p:sldId id="261" r:id="rId10"/>
    <p:sldId id="262" r:id="rId11"/>
    <p:sldId id="263" r:id="rId12"/>
    <p:sldId id="264"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ZxenndzeoW5Dk5XlPk8CTLVq8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5600" cy="75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fbb7d42d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27fbb7d42d5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601750" y="2967932"/>
            <a:ext cx="9895500" cy="136648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b="1" i="0" u="none" strike="noStrike" cap="none" dirty="0">
                <a:solidFill>
                  <a:schemeClr val="dk1"/>
                </a:solidFill>
                <a:latin typeface="Calibri"/>
                <a:ea typeface="Calibri"/>
                <a:cs typeface="Calibri"/>
                <a:sym typeface="Calibri"/>
              </a:rPr>
              <a:t>Project Member Details: </a:t>
            </a:r>
            <a:br>
              <a:rPr lang="en-IN" sz="1800" b="1" i="0" u="none" strike="noStrike" cap="none" dirty="0">
                <a:solidFill>
                  <a:schemeClr val="dk1"/>
                </a:solidFill>
                <a:latin typeface="Calibri"/>
                <a:ea typeface="Calibri"/>
                <a:cs typeface="Calibri"/>
                <a:sym typeface="Calibri"/>
              </a:rPr>
            </a:br>
            <a:r>
              <a:rPr lang="en-IN" sz="1800" b="1" i="0" u="none" strike="noStrike" cap="none" dirty="0">
                <a:solidFill>
                  <a:schemeClr val="dk1"/>
                </a:solidFill>
                <a:latin typeface="Calibri"/>
                <a:ea typeface="Calibri"/>
                <a:cs typeface="Calibri"/>
                <a:sym typeface="Calibri"/>
              </a:rPr>
              <a:t> Swapnil </a:t>
            </a:r>
            <a:r>
              <a:rPr lang="en-IN" sz="1800" b="1" dirty="0">
                <a:solidFill>
                  <a:schemeClr val="dk1"/>
                </a:solidFill>
                <a:latin typeface="Calibri"/>
                <a:ea typeface="Calibri"/>
                <a:cs typeface="Calibri"/>
                <a:sym typeface="Calibri"/>
              </a:rPr>
              <a:t>Maiti (RA2111004010283)</a:t>
            </a:r>
            <a:endParaRPr sz="1800" b="1"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IN" sz="1800" b="1" dirty="0" err="1">
                <a:solidFill>
                  <a:schemeClr val="dk1"/>
                </a:solidFill>
                <a:latin typeface="Calibri"/>
                <a:ea typeface="Calibri"/>
                <a:cs typeface="Calibri"/>
                <a:sym typeface="Calibri"/>
              </a:rPr>
              <a:t>Deekshitha</a:t>
            </a:r>
            <a:r>
              <a:rPr lang="en-IN" sz="1800" b="1" dirty="0">
                <a:solidFill>
                  <a:schemeClr val="dk1"/>
                </a:solidFill>
                <a:latin typeface="Calibri"/>
                <a:ea typeface="Calibri"/>
                <a:cs typeface="Calibri"/>
                <a:sym typeface="Calibri"/>
              </a:rPr>
              <a:t> </a:t>
            </a:r>
            <a:r>
              <a:rPr lang="en-IN" sz="1800" b="1" dirty="0" err="1">
                <a:solidFill>
                  <a:schemeClr val="dk1"/>
                </a:solidFill>
                <a:latin typeface="Calibri"/>
                <a:ea typeface="Calibri"/>
                <a:cs typeface="Calibri"/>
                <a:sym typeface="Calibri"/>
              </a:rPr>
              <a:t>Adusumalli</a:t>
            </a:r>
            <a:r>
              <a:rPr lang="en-IN" sz="1800" b="1" dirty="0">
                <a:solidFill>
                  <a:schemeClr val="dk1"/>
                </a:solidFill>
                <a:latin typeface="Calibri"/>
                <a:ea typeface="Calibri"/>
                <a:cs typeface="Calibri"/>
                <a:sym typeface="Calibri"/>
              </a:rPr>
              <a:t> (RA2111004010290)</a:t>
            </a:r>
            <a:br>
              <a:rPr lang="en-IN" sz="1800" b="1" dirty="0">
                <a:solidFill>
                  <a:schemeClr val="dk1"/>
                </a:solidFill>
                <a:latin typeface="Calibri"/>
                <a:ea typeface="Calibri"/>
                <a:cs typeface="Calibri"/>
                <a:sym typeface="Calibri"/>
              </a:rPr>
            </a:br>
            <a:r>
              <a:rPr lang="en-IN" sz="1800" b="1" dirty="0">
                <a:solidFill>
                  <a:schemeClr val="dk1"/>
                </a:solidFill>
                <a:latin typeface="Calibri"/>
                <a:ea typeface="Calibri"/>
                <a:cs typeface="Calibri"/>
                <a:sym typeface="Calibri"/>
              </a:rPr>
              <a:t>Sahil Sharma(RA2011004010252)</a:t>
            </a:r>
            <a:endParaRPr sz="1800" b="1" dirty="0">
              <a:solidFill>
                <a:schemeClr val="dk1"/>
              </a:solidFill>
              <a:latin typeface="Calibri"/>
              <a:ea typeface="Calibri"/>
              <a:cs typeface="Calibri"/>
              <a:sym typeface="Calibri"/>
            </a:endParaRPr>
          </a:p>
        </p:txBody>
      </p:sp>
      <p:sp>
        <p:nvSpPr>
          <p:cNvPr id="85" name="Google Shape;85;p1"/>
          <p:cNvSpPr/>
          <p:nvPr/>
        </p:nvSpPr>
        <p:spPr>
          <a:xfrm>
            <a:off x="739832" y="4765220"/>
            <a:ext cx="7563300" cy="12702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800" b="1" i="0" u="none" strike="noStrike" cap="none" dirty="0">
                <a:solidFill>
                  <a:schemeClr val="dk1"/>
                </a:solidFill>
                <a:latin typeface="Calibri"/>
                <a:ea typeface="Calibri"/>
                <a:cs typeface="Calibri"/>
                <a:sym typeface="Calibri"/>
              </a:rPr>
              <a:t>Project Guide: Dr. S. Hann</a:t>
            </a:r>
            <a:r>
              <a:rPr lang="en-IN" sz="1800" b="1" dirty="0">
                <a:solidFill>
                  <a:schemeClr val="dk1"/>
                </a:solidFill>
                <a:latin typeface="Calibri"/>
                <a:ea typeface="Calibri"/>
                <a:cs typeface="Calibri"/>
                <a:sym typeface="Calibri"/>
              </a:rPr>
              <a:t>ah Pauline </a:t>
            </a:r>
            <a:r>
              <a:rPr lang="en-IN" sz="1800" b="1"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p:txBody>
      </p:sp>
      <p:sp>
        <p:nvSpPr>
          <p:cNvPr id="86" name="Google Shape;86;p1"/>
          <p:cNvSpPr txBox="1">
            <a:spLocks noGrp="1"/>
          </p:cNvSpPr>
          <p:nvPr>
            <p:ph type="ctrTitle"/>
          </p:nvPr>
        </p:nvSpPr>
        <p:spPr>
          <a:xfrm>
            <a:off x="1524000" y="1122363"/>
            <a:ext cx="9144000" cy="140452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dirty="0"/>
              <a:t>PCG signal Analysis Using Adaptive Filtering Technique- B145</a:t>
            </a:r>
            <a:endParaRPr dirty="0"/>
          </a:p>
        </p:txBody>
      </p:sp>
      <p:pic>
        <p:nvPicPr>
          <p:cNvPr id="87" name="Google Shape;87;p1"/>
          <p:cNvPicPr preferRelativeResize="0"/>
          <p:nvPr/>
        </p:nvPicPr>
        <p:blipFill rotWithShape="1">
          <a:blip r:embed="rId3">
            <a:alphaModFix/>
          </a:blip>
          <a:srcRect/>
          <a:stretch/>
        </p:blipFill>
        <p:spPr>
          <a:xfrm>
            <a:off x="10746791" y="74645"/>
            <a:ext cx="1314450" cy="7512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Block Diagram of Adaptive Filter</a:t>
            </a:r>
            <a:endParaRPr/>
          </a:p>
        </p:txBody>
      </p:sp>
      <p:pic>
        <p:nvPicPr>
          <p:cNvPr id="128" name="Google Shape;128;p6"/>
          <p:cNvPicPr preferRelativeResize="0"/>
          <p:nvPr/>
        </p:nvPicPr>
        <p:blipFill rotWithShape="1">
          <a:blip r:embed="rId3">
            <a:alphaModFix/>
          </a:blip>
          <a:srcRect/>
          <a:stretch/>
        </p:blipFill>
        <p:spPr>
          <a:xfrm>
            <a:off x="10746791" y="74645"/>
            <a:ext cx="1314450" cy="751285"/>
          </a:xfrm>
          <a:prstGeom prst="rect">
            <a:avLst/>
          </a:prstGeom>
          <a:noFill/>
          <a:ln>
            <a:noFill/>
          </a:ln>
        </p:spPr>
      </p:pic>
      <p:pic>
        <p:nvPicPr>
          <p:cNvPr id="129" name="Google Shape;129;p6"/>
          <p:cNvPicPr preferRelativeResize="0"/>
          <p:nvPr/>
        </p:nvPicPr>
        <p:blipFill>
          <a:blip r:embed="rId4">
            <a:alphaModFix/>
          </a:blip>
          <a:stretch>
            <a:fillRect/>
          </a:stretch>
        </p:blipFill>
        <p:spPr>
          <a:xfrm>
            <a:off x="1810400" y="1938500"/>
            <a:ext cx="7610052" cy="3941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Realistic Constraints</a:t>
            </a:r>
            <a:endParaRPr/>
          </a:p>
        </p:txBody>
      </p:sp>
      <p:sp>
        <p:nvSpPr>
          <p:cNvPr id="135" name="Google Shape;13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IN"/>
              <a:t>Adaptive filters may converge slowly, especially if the initial filter coefficients are far from the optimal solution.</a:t>
            </a:r>
            <a:br>
              <a:rPr lang="en-IN"/>
            </a:br>
            <a:endParaRPr/>
          </a:p>
          <a:p>
            <a:pPr marL="228600" lvl="0" indent="-50800" algn="l" rtl="0">
              <a:lnSpc>
                <a:spcPct val="90000"/>
              </a:lnSpc>
              <a:spcBef>
                <a:spcPts val="0"/>
              </a:spcBef>
              <a:spcAft>
                <a:spcPts val="0"/>
              </a:spcAft>
              <a:buClr>
                <a:schemeClr val="dk1"/>
              </a:buClr>
              <a:buSzPts val="2800"/>
              <a:buNone/>
            </a:pPr>
            <a:r>
              <a:rPr lang="en-IN"/>
              <a:t/>
            </a:r>
            <a:br>
              <a:rPr lang="en-IN"/>
            </a:br>
            <a:r>
              <a:rPr lang="en-IN"/>
              <a:t>The stability of adaptive filters can be sensitive to the choice of step size (learning rate) and the input signal properties.</a:t>
            </a:r>
            <a:br>
              <a:rPr lang="en-IN"/>
            </a:br>
            <a:r>
              <a:rPr lang="en-IN"/>
              <a:t/>
            </a:r>
            <a:br>
              <a:rPr lang="en-IN"/>
            </a:br>
            <a:endParaRPr/>
          </a:p>
        </p:txBody>
      </p:sp>
      <p:pic>
        <p:nvPicPr>
          <p:cNvPr id="136" name="Google Shape;136;p8"/>
          <p:cNvPicPr preferRelativeResize="0"/>
          <p:nvPr/>
        </p:nvPicPr>
        <p:blipFill rotWithShape="1">
          <a:blip r:embed="rId3">
            <a:alphaModFix/>
          </a:blip>
          <a:srcRect/>
          <a:stretch/>
        </p:blipFill>
        <p:spPr>
          <a:xfrm>
            <a:off x="10877550" y="0"/>
            <a:ext cx="1314450" cy="7512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Time  &amp; Action Plan (Gantt Chart)</a:t>
            </a:r>
            <a:endParaRPr/>
          </a:p>
        </p:txBody>
      </p:sp>
      <p:sp>
        <p:nvSpPr>
          <p:cNvPr id="142" name="Google Shape;142;p10"/>
          <p:cNvSpPr txBox="1">
            <a:spLocks noGrp="1"/>
          </p:cNvSpPr>
          <p:nvPr>
            <p:ph type="body" idx="1"/>
          </p:nvPr>
        </p:nvSpPr>
        <p:spPr>
          <a:xfrm>
            <a:off x="838200" y="1880350"/>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IN"/>
              <a:t>Minor Project Timeline (B154)</a:t>
            </a:r>
            <a:endParaRPr/>
          </a:p>
        </p:txBody>
      </p:sp>
      <p:pic>
        <p:nvPicPr>
          <p:cNvPr id="143" name="Google Shape;143;p10"/>
          <p:cNvPicPr preferRelativeResize="0"/>
          <p:nvPr/>
        </p:nvPicPr>
        <p:blipFill rotWithShape="1">
          <a:blip r:embed="rId3">
            <a:alphaModFix/>
          </a:blip>
          <a:srcRect/>
          <a:stretch/>
        </p:blipFill>
        <p:spPr>
          <a:xfrm>
            <a:off x="10877550" y="0"/>
            <a:ext cx="1314450" cy="751285"/>
          </a:xfrm>
          <a:prstGeom prst="rect">
            <a:avLst/>
          </a:prstGeom>
          <a:noFill/>
          <a:ln>
            <a:noFill/>
          </a:ln>
        </p:spPr>
      </p:pic>
      <p:pic>
        <p:nvPicPr>
          <p:cNvPr id="144" name="Google Shape;144;p10"/>
          <p:cNvPicPr preferRelativeResize="0"/>
          <p:nvPr/>
        </p:nvPicPr>
        <p:blipFill>
          <a:blip r:embed="rId4">
            <a:alphaModFix/>
          </a:blip>
          <a:stretch>
            <a:fillRect/>
          </a:stretch>
        </p:blipFill>
        <p:spPr>
          <a:xfrm>
            <a:off x="966675" y="2729500"/>
            <a:ext cx="10068152" cy="173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References</a:t>
            </a:r>
            <a:endParaRPr/>
          </a:p>
        </p:txBody>
      </p:sp>
      <p:sp>
        <p:nvSpPr>
          <p:cNvPr id="150" name="Google Shape;150;p11"/>
          <p:cNvSpPr txBox="1">
            <a:spLocks noGrp="1"/>
          </p:cNvSpPr>
          <p:nvPr>
            <p:ph type="body" idx="1"/>
          </p:nvPr>
        </p:nvSpPr>
        <p:spPr>
          <a:xfrm>
            <a:off x="838200" y="1807375"/>
            <a:ext cx="10515600" cy="435120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Font typeface="+mj-lt"/>
              <a:buAutoNum type="arabicPeriod"/>
            </a:pPr>
            <a:endParaRPr sz="2600" dirty="0"/>
          </a:p>
          <a:p>
            <a:pPr marL="0" lvl="0" indent="0" algn="l" rtl="0">
              <a:spcBef>
                <a:spcPts val="0"/>
              </a:spcBef>
              <a:spcAft>
                <a:spcPts val="0"/>
              </a:spcAft>
              <a:buClr>
                <a:schemeClr val="dk1"/>
              </a:buClr>
              <a:buSzPct val="42307"/>
              <a:buNone/>
            </a:pPr>
            <a:r>
              <a:rPr lang="en-IN" sz="2600" dirty="0"/>
              <a:t>1. H. Deng and M. </a:t>
            </a:r>
            <a:r>
              <a:rPr lang="en-IN" sz="2600" dirty="0" err="1"/>
              <a:t>Doroslovacki</a:t>
            </a:r>
            <a:r>
              <a:rPr lang="en-IN" sz="2600" dirty="0"/>
              <a:t>, "A New Adaptive Noise Cancellation Scheme for Speech Enhancement," IEEE Transactions on Signal Processing, vol. 53, no. 7, pp. 2341-2351, July 2005, </a:t>
            </a:r>
            <a:r>
              <a:rPr lang="en-IN" sz="2600" dirty="0" err="1"/>
              <a:t>doi</a:t>
            </a:r>
            <a:r>
              <a:rPr lang="en-IN" sz="2600" dirty="0"/>
              <a:t>: 10.1109/TSP.2004.831255.</a:t>
            </a:r>
            <a:br>
              <a:rPr lang="en-IN" sz="2600" dirty="0"/>
            </a:br>
            <a:endParaRPr sz="2600" dirty="0"/>
          </a:p>
          <a:p>
            <a:pPr marL="0" lvl="0" indent="0" algn="l" rtl="0">
              <a:spcBef>
                <a:spcPts val="0"/>
              </a:spcBef>
              <a:spcAft>
                <a:spcPts val="0"/>
              </a:spcAft>
              <a:buClr>
                <a:schemeClr val="dk1"/>
              </a:buClr>
              <a:buSzPct val="42307"/>
              <a:buNone/>
            </a:pPr>
            <a:r>
              <a:rPr lang="en-IN" sz="2600" dirty="0"/>
              <a:t>2. Yang Liu, A Noise Reduction Method Based on LMS Adaptive Filter of Audio Signals, 3rd International Conference on Multimedia Technology, ICMT, 2013.</a:t>
            </a:r>
            <a:endParaRPr sz="2600" dirty="0"/>
          </a:p>
          <a:p>
            <a:pPr lvl="0" indent="-457200" algn="l" rtl="0">
              <a:spcBef>
                <a:spcPts val="0"/>
              </a:spcBef>
              <a:spcAft>
                <a:spcPts val="0"/>
              </a:spcAft>
              <a:buClr>
                <a:schemeClr val="dk1"/>
              </a:buClr>
              <a:buSzPct val="42307"/>
              <a:buFont typeface="+mj-lt"/>
              <a:buAutoNum type="arabicPeriod"/>
            </a:pPr>
            <a:endParaRPr sz="2400" dirty="0"/>
          </a:p>
          <a:p>
            <a:pPr marL="0" lvl="0" indent="0" algn="l" rtl="0">
              <a:spcBef>
                <a:spcPts val="0"/>
              </a:spcBef>
              <a:spcAft>
                <a:spcPts val="0"/>
              </a:spcAft>
              <a:buNone/>
            </a:pPr>
            <a:r>
              <a:rPr lang="en-IN" sz="2400" dirty="0"/>
              <a:t>3. S. Shahidi and M. Mirzaei, "Performance Analysis of Adaptive Filters for Noise Cancellation in Various Environments," </a:t>
            </a:r>
            <a:r>
              <a:rPr lang="en-IN" sz="2400" i="1" dirty="0"/>
              <a:t>IEEE Transactions on Signal Processing</a:t>
            </a:r>
            <a:r>
              <a:rPr lang="en-IN" sz="2400" dirty="0"/>
              <a:t>, vol. 54, no. 8, pp. 2952-2962, Aug. 2006, </a:t>
            </a:r>
            <a:r>
              <a:rPr lang="en-IN" sz="2400" dirty="0" err="1"/>
              <a:t>doi</a:t>
            </a:r>
            <a:r>
              <a:rPr lang="en-IN" sz="2400" dirty="0"/>
              <a:t>: 10.1109/TSP.2006.870888</a:t>
            </a:r>
            <a:endParaRPr sz="2400" dirty="0"/>
          </a:p>
          <a:p>
            <a:pPr lvl="0" indent="-457200" algn="l" rtl="0">
              <a:spcBef>
                <a:spcPts val="0"/>
              </a:spcBef>
              <a:spcAft>
                <a:spcPts val="0"/>
              </a:spcAft>
              <a:buFont typeface="+mj-lt"/>
              <a:buAutoNum type="arabicPeriod"/>
            </a:pPr>
            <a:endParaRPr sz="2400" dirty="0"/>
          </a:p>
        </p:txBody>
      </p:sp>
      <p:pic>
        <p:nvPicPr>
          <p:cNvPr id="151" name="Google Shape;151;p11"/>
          <p:cNvPicPr preferRelativeResize="0"/>
          <p:nvPr/>
        </p:nvPicPr>
        <p:blipFill rotWithShape="1">
          <a:blip r:embed="rId3">
            <a:alphaModFix/>
          </a:blip>
          <a:srcRect/>
          <a:stretch/>
        </p:blipFill>
        <p:spPr>
          <a:xfrm>
            <a:off x="10746791" y="74645"/>
            <a:ext cx="1314450" cy="7512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6"/>
            <a:ext cx="10515600" cy="86651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t>Introduction</a:t>
            </a:r>
            <a:endParaRPr dirty="0"/>
          </a:p>
        </p:txBody>
      </p:sp>
      <p:sp>
        <p:nvSpPr>
          <p:cNvPr id="93" name="Google Shape;93;p2"/>
          <p:cNvSpPr txBox="1">
            <a:spLocks noGrp="1"/>
          </p:cNvSpPr>
          <p:nvPr>
            <p:ph type="body" idx="1"/>
          </p:nvPr>
        </p:nvSpPr>
        <p:spPr>
          <a:xfrm>
            <a:off x="838200" y="1564800"/>
            <a:ext cx="10515600" cy="4351200"/>
          </a:xfrm>
          <a:prstGeom prst="rect">
            <a:avLst/>
          </a:prstGeom>
          <a:noFill/>
          <a:ln>
            <a:noFill/>
          </a:ln>
        </p:spPr>
        <p:txBody>
          <a:bodyPr spcFirstLastPara="1" wrap="square" lIns="91425" tIns="45700" rIns="91425" bIns="45700" anchor="t" anchorCtr="0">
            <a:normAutofit fontScale="92500" lnSpcReduction="10000"/>
          </a:bodyPr>
          <a:lstStyle/>
          <a:p>
            <a:pPr indent="-457200">
              <a:spcBef>
                <a:spcPts val="0"/>
              </a:spcBef>
              <a:buSzPct val="39285"/>
            </a:pPr>
            <a:r>
              <a:rPr lang="en-IN" dirty="0"/>
              <a:t>Phonocardiogram (PCG) signals are recordings of the sounds produced by the heart, typically captured using a stethoscope or a specialized microphone.</a:t>
            </a:r>
          </a:p>
          <a:p>
            <a:pPr marL="0" indent="0">
              <a:spcBef>
                <a:spcPts val="0"/>
              </a:spcBef>
              <a:buSzPct val="39285"/>
              <a:buNone/>
            </a:pPr>
            <a:endParaRPr lang="en-IN" dirty="0"/>
          </a:p>
          <a:p>
            <a:pPr indent="-457200">
              <a:spcBef>
                <a:spcPts val="0"/>
              </a:spcBef>
              <a:buSzPct val="39285"/>
            </a:pPr>
            <a:r>
              <a:rPr lang="en-IN" dirty="0"/>
              <a:t> These signals provide critical information about the heart’s mechanical activity, such as the opening and closing of valves and blood flow dynamics and is used in diagnosing and monitoring heart conditions, including valve disorders and heart murmurs. </a:t>
            </a:r>
          </a:p>
          <a:p>
            <a:pPr indent="-457200">
              <a:spcBef>
                <a:spcPts val="0"/>
              </a:spcBef>
              <a:buSzPct val="39285"/>
            </a:pPr>
            <a:endParaRPr lang="en-IN" dirty="0"/>
          </a:p>
          <a:p>
            <a:pPr indent="-457200">
              <a:spcBef>
                <a:spcPts val="0"/>
              </a:spcBef>
              <a:buSzPct val="39285"/>
            </a:pPr>
            <a:r>
              <a:rPr lang="en-IN" dirty="0"/>
              <a:t>By analysing the distinct sounds within the PCG—through digital signal processing techniques that examine the timing, frequency, and intensity of heart sounds—medical professionals can accurately identify and interpret cardiac events.</a:t>
            </a:r>
            <a:endParaRPr dirty="0"/>
          </a:p>
          <a:p>
            <a:pPr indent="-457200">
              <a:spcBef>
                <a:spcPts val="0"/>
              </a:spcBef>
              <a:buSzPct val="39285"/>
            </a:pPr>
            <a:endParaRPr dirty="0"/>
          </a:p>
          <a:p>
            <a:pPr marL="0" lvl="0" indent="0" algn="l" rtl="0">
              <a:spcBef>
                <a:spcPts val="0"/>
              </a:spcBef>
              <a:spcAft>
                <a:spcPts val="0"/>
              </a:spcAft>
              <a:buClr>
                <a:schemeClr val="dk1"/>
              </a:buClr>
              <a:buSzPct val="39285"/>
              <a:buFont typeface="Arial"/>
              <a:buNone/>
            </a:pPr>
            <a:endParaRPr dirty="0"/>
          </a:p>
          <a:p>
            <a:pPr marL="0" lvl="0" indent="0" algn="l" rtl="0">
              <a:lnSpc>
                <a:spcPct val="90000"/>
              </a:lnSpc>
              <a:spcBef>
                <a:spcPts val="0"/>
              </a:spcBef>
              <a:spcAft>
                <a:spcPts val="0"/>
              </a:spcAft>
              <a:buClr>
                <a:schemeClr val="dk1"/>
              </a:buClr>
              <a:buSzPct val="100000"/>
              <a:buNone/>
            </a:pPr>
            <a:endParaRPr dirty="0"/>
          </a:p>
        </p:txBody>
      </p:sp>
      <p:pic>
        <p:nvPicPr>
          <p:cNvPr id="94" name="Google Shape;94;p2"/>
          <p:cNvPicPr preferRelativeResize="0"/>
          <p:nvPr/>
        </p:nvPicPr>
        <p:blipFill rotWithShape="1">
          <a:blip r:embed="rId3">
            <a:alphaModFix/>
          </a:blip>
          <a:srcRect/>
          <a:stretch/>
        </p:blipFill>
        <p:spPr>
          <a:xfrm>
            <a:off x="10877550" y="74645"/>
            <a:ext cx="1314450" cy="7512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0DDEAF-A854-8BF0-EDDA-3F4B19838078}"/>
              </a:ext>
            </a:extLst>
          </p:cNvPr>
          <p:cNvSpPr>
            <a:spLocks noGrp="1"/>
          </p:cNvSpPr>
          <p:nvPr>
            <p:ph type="body" idx="1"/>
          </p:nvPr>
        </p:nvSpPr>
        <p:spPr>
          <a:xfrm>
            <a:off x="838200" y="862457"/>
            <a:ext cx="10515600" cy="4351338"/>
          </a:xfrm>
        </p:spPr>
        <p:txBody>
          <a:bodyPr>
            <a:normAutofit fontScale="92500" lnSpcReduction="10000"/>
          </a:bodyPr>
          <a:lstStyle/>
          <a:p>
            <a:pPr indent="-457200">
              <a:spcBef>
                <a:spcPts val="0"/>
              </a:spcBef>
              <a:buSzPct val="39285"/>
            </a:pPr>
            <a:r>
              <a:rPr lang="en-US" dirty="0"/>
              <a:t>However, PCG signals are susceptible to noise from various sources, including environmental sounds, body movements, electronic interference, and respiratory noises. </a:t>
            </a:r>
          </a:p>
          <a:p>
            <a:pPr indent="-457200">
              <a:spcBef>
                <a:spcPts val="0"/>
              </a:spcBef>
              <a:buSzPct val="39285"/>
            </a:pPr>
            <a:endParaRPr lang="en-US" dirty="0"/>
          </a:p>
          <a:p>
            <a:pPr indent="-457200">
              <a:spcBef>
                <a:spcPts val="0"/>
              </a:spcBef>
              <a:buSzPct val="39285"/>
            </a:pPr>
            <a:r>
              <a:rPr lang="en-US" dirty="0"/>
              <a:t>This noise can significantly affect the accuracy and reliability of PCG analysis. </a:t>
            </a:r>
          </a:p>
          <a:p>
            <a:pPr indent="-457200">
              <a:spcBef>
                <a:spcPts val="0"/>
              </a:spcBef>
              <a:buSzPct val="39285"/>
            </a:pPr>
            <a:endParaRPr lang="en-US" dirty="0"/>
          </a:p>
          <a:p>
            <a:pPr indent="-457200">
              <a:spcBef>
                <a:spcPts val="0"/>
              </a:spcBef>
              <a:buSzPct val="39285"/>
            </a:pPr>
            <a:r>
              <a:rPr lang="en-US" dirty="0"/>
              <a:t>Interference can lead to misinterpretation of heart sounds, potentially resulting in misdiagnosis or overlooked conditions. </a:t>
            </a:r>
          </a:p>
          <a:p>
            <a:pPr indent="-457200">
              <a:spcBef>
                <a:spcPts val="0"/>
              </a:spcBef>
              <a:buSzPct val="39285"/>
            </a:pPr>
            <a:endParaRPr lang="en-US" dirty="0"/>
          </a:p>
          <a:p>
            <a:pPr indent="-457200">
              <a:spcBef>
                <a:spcPts val="0"/>
              </a:spcBef>
              <a:buSzPct val="39285"/>
            </a:pPr>
            <a:r>
              <a:rPr lang="en-US" dirty="0"/>
              <a:t>Therefore, implementing effective noise reduction techniques, such as filtering and adaptive noise cancellation, is essential to maintain the clarity and usability of PCG signals for precise cardiac assessments.</a:t>
            </a:r>
          </a:p>
          <a:p>
            <a:endParaRPr lang="en-IN" dirty="0"/>
          </a:p>
        </p:txBody>
      </p:sp>
    </p:spTree>
    <p:extLst>
      <p:ext uri="{BB962C8B-B14F-4D97-AF65-F5344CB8AC3E}">
        <p14:creationId xmlns:p14="http://schemas.microsoft.com/office/powerpoint/2010/main" val="65044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4595-423A-162F-DF48-C597C45308D1}"/>
              </a:ext>
            </a:extLst>
          </p:cNvPr>
          <p:cNvSpPr>
            <a:spLocks noGrp="1"/>
          </p:cNvSpPr>
          <p:nvPr>
            <p:ph type="title"/>
          </p:nvPr>
        </p:nvSpPr>
        <p:spPr/>
        <p:txBody>
          <a:bodyPr/>
          <a:lstStyle/>
          <a:p>
            <a:r>
              <a:rPr lang="en-IN" dirty="0"/>
              <a:t>Motivation &amp; Objectives of the work</a:t>
            </a:r>
          </a:p>
        </p:txBody>
      </p:sp>
      <p:sp>
        <p:nvSpPr>
          <p:cNvPr id="3" name="Text Placeholder 2">
            <a:extLst>
              <a:ext uri="{FF2B5EF4-FFF2-40B4-BE49-F238E27FC236}">
                <a16:creationId xmlns:a16="http://schemas.microsoft.com/office/drawing/2014/main" id="{4E2A4854-95F0-0896-62C2-7F771FC5A6C7}"/>
              </a:ext>
            </a:extLst>
          </p:cNvPr>
          <p:cNvSpPr>
            <a:spLocks noGrp="1"/>
          </p:cNvSpPr>
          <p:nvPr>
            <p:ph type="body" idx="1"/>
          </p:nvPr>
        </p:nvSpPr>
        <p:spPr/>
        <p:txBody>
          <a:bodyPr>
            <a:normAutofit fontScale="92500" lnSpcReduction="20000"/>
          </a:bodyPr>
          <a:lstStyle/>
          <a:p>
            <a:r>
              <a:rPr lang="en-US" dirty="0"/>
              <a:t>Accurate Diagnosis: PCG signals are used to diagnose various heart conditions. Noise can obscure important features in these signals, leading to misdiagnosis or missed diagnosis.</a:t>
            </a:r>
          </a:p>
          <a:p>
            <a:r>
              <a:rPr lang="en-US" dirty="0"/>
              <a:t>Improved Signal Quality: Noise reduction enhances the clarity of the heart sounds, making it easier for clinicians and automated systems to analyze them.</a:t>
            </a:r>
          </a:p>
          <a:p>
            <a:r>
              <a:rPr lang="en-US" dirty="0"/>
              <a:t>Reliable Feature Extraction: Many diagnostic algorithms rely on extracting features from PCG signals. Noise can interfere with the accuracy of these features.</a:t>
            </a:r>
          </a:p>
          <a:p>
            <a:r>
              <a:rPr lang="en-US" dirty="0"/>
              <a:t>Automation: Automated systems for heart sound analysis require clean signals for robust performance. Noise can cause these systems to fail or produce unreliable results.</a:t>
            </a:r>
            <a:endParaRPr lang="en-IN" dirty="0"/>
          </a:p>
          <a:p>
            <a:endParaRPr lang="en-IN" dirty="0"/>
          </a:p>
        </p:txBody>
      </p:sp>
    </p:spTree>
    <p:extLst>
      <p:ext uri="{BB962C8B-B14F-4D97-AF65-F5344CB8AC3E}">
        <p14:creationId xmlns:p14="http://schemas.microsoft.com/office/powerpoint/2010/main" val="287933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t>Objective </a:t>
            </a:r>
            <a:endParaRPr dirty="0"/>
          </a:p>
        </p:txBody>
      </p:sp>
      <p:sp>
        <p:nvSpPr>
          <p:cNvPr id="100" name="Google Shape;100;p3"/>
          <p:cNvSpPr txBox="1">
            <a:spLocks noGrp="1"/>
          </p:cNvSpPr>
          <p:nvPr>
            <p:ph type="body" idx="1"/>
          </p:nvPr>
        </p:nvSpPr>
        <p:spPr>
          <a:xfrm>
            <a:off x="361950" y="2186443"/>
            <a:ext cx="10515600" cy="4351200"/>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Objective of this work is to develop an adaptive filter configuration for noise cancellation that achieves high SNR with low estimation error using a simple algorithmic approach, we propose a multi-stage feed-forward switched adaptive filter model for ANC systems.</a:t>
            </a:r>
          </a:p>
          <a:p>
            <a:pPr marL="177800" indent="0">
              <a:spcBef>
                <a:spcPts val="0"/>
              </a:spcBef>
              <a:buSzPts val="2800"/>
              <a:buNone/>
            </a:pPr>
            <a:endParaRPr lang="en-US" dirty="0"/>
          </a:p>
          <a:p>
            <a:pPr marL="635000" indent="-457200">
              <a:spcBef>
                <a:spcPts val="0"/>
              </a:spcBef>
              <a:buSzPts val="2800"/>
            </a:pPr>
            <a:r>
              <a:rPr lang="en-US" dirty="0"/>
              <a:t> The novelty lies in the automatic adjustment of the number of filter stages to optimize performance, coupled with switching between two signed LMS algorithms for the filter at each stage.</a:t>
            </a:r>
          </a:p>
          <a:p>
            <a:pPr marL="228600" lvl="0" indent="-50800" algn="l" rtl="0">
              <a:lnSpc>
                <a:spcPct val="90000"/>
              </a:lnSpc>
              <a:spcBef>
                <a:spcPts val="0"/>
              </a:spcBef>
              <a:spcAft>
                <a:spcPts val="0"/>
              </a:spcAft>
              <a:buClr>
                <a:schemeClr val="dk1"/>
              </a:buClr>
              <a:buSzPts val="2800"/>
              <a:buNone/>
            </a:pPr>
            <a:endParaRPr dirty="0"/>
          </a:p>
        </p:txBody>
      </p:sp>
      <p:pic>
        <p:nvPicPr>
          <p:cNvPr id="101" name="Google Shape;101;p3"/>
          <p:cNvPicPr preferRelativeResize="0"/>
          <p:nvPr/>
        </p:nvPicPr>
        <p:blipFill rotWithShape="1">
          <a:blip r:embed="rId3">
            <a:alphaModFix/>
          </a:blip>
          <a:srcRect/>
          <a:stretch/>
        </p:blipFill>
        <p:spPr>
          <a:xfrm>
            <a:off x="10877550" y="0"/>
            <a:ext cx="1314450" cy="7512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t>Literature Review</a:t>
            </a:r>
            <a:endParaRPr dirty="0"/>
          </a:p>
        </p:txBody>
      </p:sp>
      <p:sp>
        <p:nvSpPr>
          <p:cNvPr id="107" name="Google Shape;10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IN" dirty="0"/>
              <a:t>1. "Adaptive Filtering for Noise Cancellation: Algorithms and Applications"</a:t>
            </a:r>
          </a:p>
          <a:p>
            <a:pPr marL="228600" lvl="0" indent="-50800" algn="l" rtl="0">
              <a:lnSpc>
                <a:spcPct val="90000"/>
              </a:lnSpc>
              <a:spcBef>
                <a:spcPts val="0"/>
              </a:spcBef>
              <a:spcAft>
                <a:spcPts val="0"/>
              </a:spcAft>
              <a:buClr>
                <a:schemeClr val="dk1"/>
              </a:buClr>
              <a:buSzPts val="2800"/>
              <a:buNone/>
            </a:pPr>
            <a:r>
              <a:rPr lang="en-IN" dirty="0"/>
              <a:t>Authors: Simon </a:t>
            </a:r>
            <a:r>
              <a:rPr lang="en-IN" dirty="0" err="1"/>
              <a:t>Haykin</a:t>
            </a:r>
            <a:endParaRPr lang="en-IN" dirty="0"/>
          </a:p>
          <a:p>
            <a:pPr marL="228600" lvl="0" indent="-50800" algn="l" rtl="0">
              <a:lnSpc>
                <a:spcPct val="90000"/>
              </a:lnSpc>
              <a:spcBef>
                <a:spcPts val="0"/>
              </a:spcBef>
              <a:spcAft>
                <a:spcPts val="0"/>
              </a:spcAft>
              <a:buClr>
                <a:schemeClr val="dk1"/>
              </a:buClr>
              <a:buSzPts val="2800"/>
              <a:buNone/>
            </a:pPr>
            <a:r>
              <a:rPr lang="en-US" dirty="0"/>
              <a:t>Inference: This paper provides an extensive review of adaptive filter algorithms with a focus on noise cancellation applications. It covers the Least Mean Squares (LMS) algorithm, Recursive Least Squares (RLS) algorithm, and their variations.</a:t>
            </a:r>
            <a:br>
              <a:rPr lang="en-US" dirty="0"/>
            </a:br>
            <a:r>
              <a:rPr lang="en-US" dirty="0"/>
              <a:t/>
            </a:r>
            <a:br>
              <a:rPr lang="en-US" dirty="0"/>
            </a:br>
            <a:endParaRPr lang="en-US" dirty="0"/>
          </a:p>
        </p:txBody>
      </p:sp>
      <p:pic>
        <p:nvPicPr>
          <p:cNvPr id="108" name="Google Shape;108;p4"/>
          <p:cNvPicPr preferRelativeResize="0"/>
          <p:nvPr/>
        </p:nvPicPr>
        <p:blipFill rotWithShape="1">
          <a:blip r:embed="rId3">
            <a:alphaModFix/>
          </a:blip>
          <a:srcRect/>
          <a:stretch/>
        </p:blipFill>
        <p:spPr>
          <a:xfrm>
            <a:off x="10877550" y="0"/>
            <a:ext cx="1314450" cy="7512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7fbb7d42d5_1_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t>Literature Review</a:t>
            </a:r>
            <a:endParaRPr dirty="0"/>
          </a:p>
        </p:txBody>
      </p:sp>
      <p:sp>
        <p:nvSpPr>
          <p:cNvPr id="114" name="Google Shape;114;g27fbb7d42d5_1_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IN" dirty="0"/>
              <a:t>2.</a:t>
            </a:r>
            <a:r>
              <a:rPr lang="en-IN" sz="2600" dirty="0"/>
              <a:t>Pauline, S.H., Dhanalakshmi, S.: A low-cost automatic switched adaptive filtering technique for denoising impaired speech signals. Multidimensional Systems and Signal Processing 33, 1387-1408 (2022).</a:t>
            </a:r>
            <a:endParaRPr sz="2600" dirty="0"/>
          </a:p>
          <a:p>
            <a:pPr marL="0" lvl="0" indent="0" algn="l" rtl="0">
              <a:spcBef>
                <a:spcPts val="0"/>
              </a:spcBef>
              <a:spcAft>
                <a:spcPts val="0"/>
              </a:spcAft>
              <a:buClr>
                <a:schemeClr val="dk1"/>
              </a:buClr>
              <a:buSzPts val="1100"/>
              <a:buFont typeface="Arial"/>
              <a:buNone/>
            </a:pPr>
            <a:endParaRPr sz="2600" dirty="0"/>
          </a:p>
          <a:p>
            <a:pPr marL="228600" lvl="0" indent="-5080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0"/>
              </a:spcBef>
              <a:spcAft>
                <a:spcPts val="0"/>
              </a:spcAft>
              <a:buClr>
                <a:schemeClr val="dk1"/>
              </a:buClr>
              <a:buSzPts val="2800"/>
              <a:buNone/>
            </a:pPr>
            <a:r>
              <a:rPr lang="en-IN" dirty="0"/>
              <a:t>Inference: The proposed adaptive filter model, which combines LMS and NLMS algorithms, effectively reduces noise in speech signals, particularly those affected by Parkinson's disease. This model outperforms existing filters by significantly improving SNR, MSE, and PSNR, offering a cost-effective solution for adaptive noise cancellation with high accuracy.</a:t>
            </a:r>
            <a:endParaRPr dirty="0"/>
          </a:p>
          <a:p>
            <a:pPr marL="228600" lvl="0" indent="-50800" algn="l" rtl="0">
              <a:lnSpc>
                <a:spcPct val="90000"/>
              </a:lnSpc>
              <a:spcBef>
                <a:spcPts val="0"/>
              </a:spcBef>
              <a:spcAft>
                <a:spcPts val="0"/>
              </a:spcAft>
              <a:buClr>
                <a:schemeClr val="dk1"/>
              </a:buClr>
              <a:buSzPts val="2800"/>
              <a:buNone/>
            </a:pPr>
            <a:endParaRPr dirty="0"/>
          </a:p>
        </p:txBody>
      </p:sp>
      <p:pic>
        <p:nvPicPr>
          <p:cNvPr id="115" name="Google Shape;115;g27fbb7d42d5_1_3"/>
          <p:cNvPicPr preferRelativeResize="0"/>
          <p:nvPr/>
        </p:nvPicPr>
        <p:blipFill rotWithShape="1">
          <a:blip r:embed="rId3">
            <a:alphaModFix/>
          </a:blip>
          <a:srcRect/>
          <a:stretch/>
        </p:blipFill>
        <p:spPr>
          <a:xfrm>
            <a:off x="10877550" y="0"/>
            <a:ext cx="1314450" cy="7512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788C6F-FEFE-DD75-F3AE-C46E74565727}"/>
              </a:ext>
            </a:extLst>
          </p:cNvPr>
          <p:cNvSpPr>
            <a:spLocks noGrp="1"/>
          </p:cNvSpPr>
          <p:nvPr>
            <p:ph type="body" idx="1"/>
          </p:nvPr>
        </p:nvSpPr>
        <p:spPr/>
        <p:txBody>
          <a:bodyPr/>
          <a:lstStyle/>
          <a:p>
            <a:pPr marL="114300" indent="0">
              <a:buNone/>
            </a:pPr>
            <a:r>
              <a:rPr lang="en-IN" dirty="0"/>
              <a:t>3. "Performance Analysis of Adaptive Filters for Noise Cancellation in Various Environments"</a:t>
            </a:r>
          </a:p>
          <a:p>
            <a:r>
              <a:rPr lang="en-IN" dirty="0"/>
              <a:t>Authors: S. Shahidi, M. Mirzaei</a:t>
            </a:r>
          </a:p>
          <a:p>
            <a:r>
              <a:rPr lang="en-IN" dirty="0"/>
              <a:t>Inference: The paper discusses the performance of different adaptive filter algorithms in various noise environments, providing a comparative study on their effectiveness.</a:t>
            </a:r>
          </a:p>
          <a:p>
            <a:r>
              <a:rPr lang="en-IN" dirty="0"/>
              <a:t>Published in: IEEE Transactions on Signal Processing</a:t>
            </a:r>
          </a:p>
          <a:p>
            <a:r>
              <a:rPr lang="en-IN" dirty="0"/>
              <a:t>DOI: 10.1109/TSP.2006.870888</a:t>
            </a:r>
          </a:p>
        </p:txBody>
      </p:sp>
    </p:spTree>
    <p:extLst>
      <p:ext uri="{BB962C8B-B14F-4D97-AF65-F5344CB8AC3E}">
        <p14:creationId xmlns:p14="http://schemas.microsoft.com/office/powerpoint/2010/main" val="267121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Problem Statement</a:t>
            </a:r>
            <a:endParaRPr/>
          </a:p>
        </p:txBody>
      </p:sp>
      <p:sp>
        <p:nvSpPr>
          <p:cNvPr id="121" name="Google Shape;12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635000" indent="-457200">
              <a:spcBef>
                <a:spcPts val="0"/>
              </a:spcBef>
              <a:buSzPct val="100000"/>
            </a:pPr>
            <a:r>
              <a:rPr lang="en-IN" dirty="0"/>
              <a:t>Traditional adaptive filters for noise cancellation face challenges in achieving high SNR with low estimation error, slow convergence, and instability. Existing fixed-stage filters lack adaptability to varying noise environments, limiting performance.</a:t>
            </a:r>
          </a:p>
          <a:p>
            <a:pPr marL="635000" indent="-457200">
              <a:spcBef>
                <a:spcPts val="0"/>
              </a:spcBef>
              <a:buSzPct val="100000"/>
            </a:pPr>
            <a:r>
              <a:rPr lang="en-IN" dirty="0"/>
              <a:t>Problem statement is to develop a multi-stage feed-forward adaptive filter that:</a:t>
            </a:r>
            <a:br>
              <a:rPr lang="en-IN" dirty="0"/>
            </a:br>
            <a:r>
              <a:rPr lang="en-IN" dirty="0"/>
              <a:t>Automatically adjusts the number of filter stages for optimal performance.</a:t>
            </a:r>
            <a:br>
              <a:rPr lang="en-IN" dirty="0"/>
            </a:br>
            <a:r>
              <a:rPr lang="en-IN" dirty="0"/>
              <a:t>Switches between two signed LMS algorithms to balance noise reduction and convergence speed.</a:t>
            </a:r>
          </a:p>
          <a:p>
            <a:pPr marL="635000" indent="-457200">
              <a:spcBef>
                <a:spcPts val="0"/>
              </a:spcBef>
              <a:buSzPct val="100000"/>
            </a:pPr>
            <a:r>
              <a:rPr lang="en-IN" dirty="0"/>
              <a:t>This work aims to enhance noise cancellation efficiency and adaptability in     diverse applications.</a:t>
            </a:r>
            <a:endParaRPr dirty="0"/>
          </a:p>
          <a:p>
            <a:pPr marL="228600" lvl="0" indent="-50800" algn="l" rtl="0">
              <a:lnSpc>
                <a:spcPct val="90000"/>
              </a:lnSpc>
              <a:spcBef>
                <a:spcPts val="1200"/>
              </a:spcBef>
              <a:spcAft>
                <a:spcPts val="0"/>
              </a:spcAft>
              <a:buClr>
                <a:schemeClr val="dk1"/>
              </a:buClr>
              <a:buSzPct val="100000"/>
              <a:buNone/>
            </a:pPr>
            <a:endParaRPr dirty="0"/>
          </a:p>
        </p:txBody>
      </p:sp>
      <p:pic>
        <p:nvPicPr>
          <p:cNvPr id="122" name="Google Shape;122;p5"/>
          <p:cNvPicPr preferRelativeResize="0"/>
          <p:nvPr/>
        </p:nvPicPr>
        <p:blipFill rotWithShape="1">
          <a:blip r:embed="rId3">
            <a:alphaModFix/>
          </a:blip>
          <a:srcRect/>
          <a:stretch/>
        </p:blipFill>
        <p:spPr>
          <a:xfrm>
            <a:off x="10877550" y="0"/>
            <a:ext cx="1314450" cy="75128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911</Words>
  <Application>Microsoft Office PowerPoint</Application>
  <PresentationFormat>Widescreen</PresentationFormat>
  <Paragraphs>57</Paragraphs>
  <Slides>13</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PCG signal Analysis Using Adaptive Filtering Technique- B145</vt:lpstr>
      <vt:lpstr>Introduction</vt:lpstr>
      <vt:lpstr>PowerPoint Presentation</vt:lpstr>
      <vt:lpstr>Motivation &amp; Objectives of the work</vt:lpstr>
      <vt:lpstr>Objective </vt:lpstr>
      <vt:lpstr>Literature Review</vt:lpstr>
      <vt:lpstr>Literature Review</vt:lpstr>
      <vt:lpstr>PowerPoint Presentation</vt:lpstr>
      <vt:lpstr>Problem Statement</vt:lpstr>
      <vt:lpstr>Block Diagram of Adaptive Filter</vt:lpstr>
      <vt:lpstr>Realistic Constraints</vt:lpstr>
      <vt:lpstr>Time  &amp; Action Plan (Gantt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PCG signal Analysis Using Adaptive Filtering Technique- B145</dc:title>
  <dc:creator>Vadivukkarasi K</dc:creator>
  <cp:lastModifiedBy>Kunal Keshan</cp:lastModifiedBy>
  <cp:revision>7</cp:revision>
  <dcterms:created xsi:type="dcterms:W3CDTF">2024-01-05T04:56:25Z</dcterms:created>
  <dcterms:modified xsi:type="dcterms:W3CDTF">2024-08-30T20:14:51Z</dcterms:modified>
</cp:coreProperties>
</file>