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LsNzH3h0++MXrJa5QNqOwRBWV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D0E4D5-A9E0-4146-A980-41CE7B25CA43}">
  <a:tblStyle styleId="{3DD0E4D5-A9E0-4146-A980-41CE7B25CA4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47114" y="3999798"/>
            <a:ext cx="4653574" cy="164964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Project Member Details</a:t>
            </a:r>
            <a:br>
              <a:rPr b="1" i="0" lang="en-IN" sz="1600" u="none" cap="none" strike="noStrike">
                <a:solidFill>
                  <a:schemeClr val="dk1"/>
                </a:solidFill>
                <a:latin typeface="Times New Roman"/>
                <a:ea typeface="Times New Roman"/>
                <a:cs typeface="Times New Roman"/>
                <a:sym typeface="Times New Roman"/>
              </a:rPr>
            </a:br>
            <a:r>
              <a:rPr b="1" i="0" lang="en-IN" sz="1600" u="none" cap="none" strike="noStrike">
                <a:solidFill>
                  <a:schemeClr val="dk1"/>
                </a:solidFill>
                <a:latin typeface="Times New Roman"/>
                <a:ea typeface="Times New Roman"/>
                <a:cs typeface="Times New Roman"/>
                <a:sym typeface="Times New Roman"/>
              </a:rPr>
              <a:t> Swapnil Maiti (RA2111004010283)</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Deekshitha Adusumalli (RA2111004010290)</a:t>
            </a:r>
            <a:br>
              <a:rPr b="1" i="0" lang="en-IN" sz="1600" u="none" cap="none" strike="noStrike">
                <a:solidFill>
                  <a:schemeClr val="dk1"/>
                </a:solidFill>
                <a:latin typeface="Times New Roman"/>
                <a:ea typeface="Times New Roman"/>
                <a:cs typeface="Times New Roman"/>
                <a:sym typeface="Times New Roman"/>
              </a:rPr>
            </a:br>
            <a:r>
              <a:rPr b="1" i="0" lang="en-IN" sz="1600" u="none" cap="none" strike="noStrike">
                <a:solidFill>
                  <a:schemeClr val="dk1"/>
                </a:solidFill>
                <a:latin typeface="Times New Roman"/>
                <a:ea typeface="Times New Roman"/>
                <a:cs typeface="Times New Roman"/>
                <a:sym typeface="Times New Roman"/>
              </a:rPr>
              <a:t>Sahil Sharma(RA2011004010252)</a:t>
            </a:r>
            <a:endParaRPr/>
          </a:p>
          <a:p>
            <a:pPr indent="0" lvl="0" marL="0" marR="0" rtl="0" algn="l">
              <a:lnSpc>
                <a:spcPct val="115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Kunal Keshan (RA2011004010</a:t>
            </a:r>
            <a:r>
              <a:rPr b="1" lang="en-IN" sz="1600">
                <a:solidFill>
                  <a:schemeClr val="dk1"/>
                </a:solidFill>
                <a:latin typeface="Times New Roman"/>
                <a:ea typeface="Times New Roman"/>
                <a:cs typeface="Times New Roman"/>
                <a:sym typeface="Times New Roman"/>
              </a:rPr>
              <a:t>051)</a:t>
            </a:r>
            <a:endParaRPr b="1" i="0" sz="1600" u="none" cap="none" strike="noStrike">
              <a:solidFill>
                <a:schemeClr val="dk1"/>
              </a:solidFill>
              <a:latin typeface="Times New Roman"/>
              <a:ea typeface="Times New Roman"/>
              <a:cs typeface="Times New Roman"/>
              <a:sym typeface="Times New Roman"/>
            </a:endParaRPr>
          </a:p>
        </p:txBody>
      </p:sp>
      <p:sp>
        <p:nvSpPr>
          <p:cNvPr id="85" name="Google Shape;85;p1"/>
          <p:cNvSpPr/>
          <p:nvPr/>
        </p:nvSpPr>
        <p:spPr>
          <a:xfrm>
            <a:off x="7764854" y="3999798"/>
            <a:ext cx="3639162" cy="80017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Project Guide</a:t>
            </a:r>
            <a:br>
              <a:rPr b="1" i="0" lang="en-IN" sz="1600" u="none" cap="none" strike="noStrike">
                <a:solidFill>
                  <a:schemeClr val="dk1"/>
                </a:solidFill>
                <a:latin typeface="Times New Roman"/>
                <a:ea typeface="Times New Roman"/>
                <a:cs typeface="Times New Roman"/>
                <a:sym typeface="Times New Roman"/>
              </a:rPr>
            </a:br>
            <a:r>
              <a:rPr b="1" i="0" lang="en-IN" sz="1600" u="none" cap="none" strike="noStrike">
                <a:solidFill>
                  <a:schemeClr val="dk1"/>
                </a:solidFill>
                <a:latin typeface="Times New Roman"/>
                <a:ea typeface="Times New Roman"/>
                <a:cs typeface="Times New Roman"/>
                <a:sym typeface="Times New Roman"/>
              </a:rPr>
              <a:t> Dr. S. Hannah Pauline  </a:t>
            </a:r>
            <a:endParaRPr b="0" i="0" sz="1600" u="none" cap="none" strike="noStrike">
              <a:solidFill>
                <a:schemeClr val="dk1"/>
              </a:solidFill>
              <a:latin typeface="Times New Roman"/>
              <a:ea typeface="Times New Roman"/>
              <a:cs typeface="Times New Roman"/>
              <a:sym typeface="Times New Roman"/>
            </a:endParaRPr>
          </a:p>
        </p:txBody>
      </p:sp>
      <p:sp>
        <p:nvSpPr>
          <p:cNvPr id="86" name="Google Shape;86;p1"/>
          <p:cNvSpPr txBox="1"/>
          <p:nvPr>
            <p:ph type="ctrTitle"/>
          </p:nvPr>
        </p:nvSpPr>
        <p:spPr>
          <a:xfrm>
            <a:off x="1877506" y="2297371"/>
            <a:ext cx="8522208" cy="56083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IN" sz="4000">
                <a:latin typeface="Times New Roman"/>
                <a:ea typeface="Times New Roman"/>
                <a:cs typeface="Times New Roman"/>
                <a:sym typeface="Times New Roman"/>
              </a:rPr>
              <a:t>PCG Signal Denoising Using Switched Adaptive Filtering Technique with low-Complexity (B145)</a:t>
            </a:r>
            <a:endParaRPr sz="4000">
              <a:latin typeface="Times New Roman"/>
              <a:ea typeface="Times New Roman"/>
              <a:cs typeface="Times New Roman"/>
              <a:sym typeface="Times New Roman"/>
            </a:endParaRPr>
          </a:p>
        </p:txBody>
      </p:sp>
      <p:pic>
        <p:nvPicPr>
          <p:cNvPr id="87" name="Google Shape;87;p1"/>
          <p:cNvPicPr preferRelativeResize="0"/>
          <p:nvPr/>
        </p:nvPicPr>
        <p:blipFill rotWithShape="1">
          <a:blip r:embed="rId3">
            <a:alphaModFix/>
          </a:blip>
          <a:srcRect b="0" l="0" r="0" t="0"/>
          <a:stretch/>
        </p:blipFill>
        <p:spPr>
          <a:xfrm>
            <a:off x="10746791" y="74645"/>
            <a:ext cx="1314450" cy="7512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289367" y="578734"/>
            <a:ext cx="11064433" cy="5598229"/>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IN" sz="3600">
                <a:latin typeface="Times New Roman"/>
                <a:ea typeface="Times New Roman"/>
                <a:cs typeface="Times New Roman"/>
                <a:sym typeface="Times New Roman"/>
              </a:rPr>
              <a:t>Proposed Solution:</a:t>
            </a:r>
            <a:br>
              <a:rPr b="1" lang="en-IN" sz="3600">
                <a:latin typeface="Times New Roman"/>
                <a:ea typeface="Times New Roman"/>
                <a:cs typeface="Times New Roman"/>
                <a:sym typeface="Times New Roman"/>
              </a:rPr>
            </a:br>
            <a:endParaRPr b="1" sz="36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IN">
                <a:latin typeface="Times New Roman"/>
                <a:ea typeface="Times New Roman"/>
                <a:cs typeface="Times New Roman"/>
                <a:sym typeface="Times New Roman"/>
              </a:rPr>
              <a:t>    Development of a Multi-Stage Feed-Forward Adaptive Filter:</a:t>
            </a:r>
            <a:endParaRPr>
              <a:latin typeface="Times New Roman"/>
              <a:ea typeface="Times New Roman"/>
              <a:cs typeface="Times New Roman"/>
              <a:sym typeface="Times New Roman"/>
            </a:endParaRPr>
          </a:p>
          <a:p>
            <a:pPr indent="-285750" lvl="1" marL="742950" rtl="0" algn="l">
              <a:lnSpc>
                <a:spcPct val="90000"/>
              </a:lnSpc>
              <a:spcBef>
                <a:spcPts val="500"/>
              </a:spcBef>
              <a:spcAft>
                <a:spcPts val="0"/>
              </a:spcAft>
              <a:buSzPts val="1800"/>
              <a:buFont typeface="Arial"/>
              <a:buChar char="•"/>
            </a:pPr>
            <a:r>
              <a:rPr b="1" lang="en-IN">
                <a:latin typeface="Times New Roman"/>
                <a:ea typeface="Times New Roman"/>
                <a:cs typeface="Times New Roman"/>
                <a:sym typeface="Times New Roman"/>
              </a:rPr>
              <a:t>Automatic Adjustment of Filter Stages:</a:t>
            </a:r>
            <a:r>
              <a:rPr lang="en-IN">
                <a:latin typeface="Times New Roman"/>
                <a:ea typeface="Times New Roman"/>
                <a:cs typeface="Times New Roman"/>
                <a:sym typeface="Times New Roman"/>
              </a:rPr>
              <a:t> The filter adjusts the number of stages automatically to optimize performance.</a:t>
            </a:r>
            <a:endParaRPr/>
          </a:p>
          <a:p>
            <a:pPr indent="-285750" lvl="1" marL="742950" rtl="0" algn="l">
              <a:lnSpc>
                <a:spcPct val="90000"/>
              </a:lnSpc>
              <a:spcBef>
                <a:spcPts val="500"/>
              </a:spcBef>
              <a:spcAft>
                <a:spcPts val="0"/>
              </a:spcAft>
              <a:buSzPts val="1800"/>
              <a:buFont typeface="Arial"/>
              <a:buChar char="•"/>
            </a:pPr>
            <a:r>
              <a:rPr b="1" lang="en-IN">
                <a:latin typeface="Times New Roman"/>
                <a:ea typeface="Times New Roman"/>
                <a:cs typeface="Times New Roman"/>
                <a:sym typeface="Times New Roman"/>
              </a:rPr>
              <a:t>Algorithm Switching:</a:t>
            </a:r>
            <a:r>
              <a:rPr lang="en-IN">
                <a:latin typeface="Times New Roman"/>
                <a:ea typeface="Times New Roman"/>
                <a:cs typeface="Times New Roman"/>
                <a:sym typeface="Times New Roman"/>
              </a:rPr>
              <a:t> It switches between two signed LMS algorithms to balance between noise reduction and convergence speed.</a:t>
            </a:r>
            <a:br>
              <a:rPr lang="en-I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IN">
                <a:latin typeface="Times New Roman"/>
                <a:ea typeface="Times New Roman"/>
                <a:cs typeface="Times New Roman"/>
                <a:sym typeface="Times New Roman"/>
              </a:rPr>
              <a:t>    Aim of the Work:</a:t>
            </a:r>
            <a:endParaRPr/>
          </a:p>
          <a:p>
            <a:pPr indent="-342900" lvl="0" marL="457200" rtl="0" algn="l">
              <a:lnSpc>
                <a:spcPct val="90000"/>
              </a:lnSpc>
              <a:spcBef>
                <a:spcPts val="1000"/>
              </a:spcBef>
              <a:spcAft>
                <a:spcPts val="0"/>
              </a:spcAft>
              <a:buClr>
                <a:schemeClr val="dk1"/>
              </a:buClr>
              <a:buSzPts val="1800"/>
              <a:buChar char="•"/>
            </a:pPr>
            <a:r>
              <a:rPr lang="en-IN">
                <a:latin typeface="Times New Roman"/>
                <a:ea typeface="Times New Roman"/>
                <a:cs typeface="Times New Roman"/>
                <a:sym typeface="Times New Roman"/>
              </a:rPr>
              <a:t>To enhance the efficiency of noise cancellation.</a:t>
            </a:r>
            <a:endParaRPr/>
          </a:p>
          <a:p>
            <a:pPr indent="-342900" lvl="0" marL="457200" rtl="0" algn="l">
              <a:lnSpc>
                <a:spcPct val="90000"/>
              </a:lnSpc>
              <a:spcBef>
                <a:spcPts val="1000"/>
              </a:spcBef>
              <a:spcAft>
                <a:spcPts val="0"/>
              </a:spcAft>
              <a:buClr>
                <a:schemeClr val="dk1"/>
              </a:buClr>
              <a:buSzPts val="1800"/>
              <a:buChar char="•"/>
            </a:pPr>
            <a:r>
              <a:rPr lang="en-IN">
                <a:latin typeface="Times New Roman"/>
                <a:ea typeface="Times New Roman"/>
                <a:cs typeface="Times New Roman"/>
                <a:sym typeface="Times New Roman"/>
              </a:rPr>
              <a:t>To improve adaptability in diverse applications, making the filter suitable for varying noise environments.</a:t>
            </a:r>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Block Diagram of Adaptive Filter</a:t>
            </a:r>
            <a:endParaRPr/>
          </a:p>
        </p:txBody>
      </p:sp>
      <p:pic>
        <p:nvPicPr>
          <p:cNvPr id="146" name="Google Shape;146;p6"/>
          <p:cNvPicPr preferRelativeResize="0"/>
          <p:nvPr/>
        </p:nvPicPr>
        <p:blipFill rotWithShape="1">
          <a:blip r:embed="rId3">
            <a:alphaModFix/>
          </a:blip>
          <a:srcRect b="0" l="0" r="0" t="0"/>
          <a:stretch/>
        </p:blipFill>
        <p:spPr>
          <a:xfrm>
            <a:off x="10746791" y="74645"/>
            <a:ext cx="1314450" cy="751285"/>
          </a:xfrm>
          <a:prstGeom prst="rect">
            <a:avLst/>
          </a:prstGeom>
          <a:noFill/>
          <a:ln>
            <a:noFill/>
          </a:ln>
        </p:spPr>
      </p:pic>
      <p:pic>
        <p:nvPicPr>
          <p:cNvPr id="147" name="Google Shape;147;p6"/>
          <p:cNvPicPr preferRelativeResize="0"/>
          <p:nvPr/>
        </p:nvPicPr>
        <p:blipFill rotWithShape="1">
          <a:blip r:embed="rId4">
            <a:alphaModFix/>
          </a:blip>
          <a:srcRect b="0" l="0" r="0" t="0"/>
          <a:stretch/>
        </p:blipFill>
        <p:spPr>
          <a:xfrm>
            <a:off x="1810400" y="1938500"/>
            <a:ext cx="7610052" cy="3941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rotWithShape="1">
          <a:blip r:embed="rId3">
            <a:alphaModFix/>
          </a:blip>
          <a:srcRect b="0" l="0" r="0" t="0"/>
          <a:stretch/>
        </p:blipFill>
        <p:spPr>
          <a:xfrm>
            <a:off x="1516644" y="540347"/>
            <a:ext cx="8324779" cy="57773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latin typeface="Times New Roman"/>
                <a:ea typeface="Times New Roman"/>
                <a:cs typeface="Times New Roman"/>
                <a:sym typeface="Times New Roman"/>
              </a:rPr>
              <a:t>Proposed approach</a:t>
            </a:r>
            <a:endParaRPr/>
          </a:p>
        </p:txBody>
      </p:sp>
      <p:sp>
        <p:nvSpPr>
          <p:cNvPr id="158" name="Google Shape;158;p30"/>
          <p:cNvSpPr txBox="1"/>
          <p:nvPr>
            <p:ph idx="1" type="body"/>
          </p:nvPr>
        </p:nvSpPr>
        <p:spPr>
          <a:xfrm>
            <a:off x="377771" y="1544458"/>
            <a:ext cx="11436458" cy="483209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t/>
            </a:r>
            <a:endParaRPr b="0" i="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chemeClr val="dk1"/>
              </a:buClr>
              <a:buSzPts val="2800"/>
              <a:buFont typeface="Times New Roman"/>
              <a:buChar char="•"/>
            </a:pPr>
            <a:r>
              <a:rPr b="0" i="0" lang="en-IN" u="none" cap="none" strike="noStrike">
                <a:solidFill>
                  <a:schemeClr val="dk1"/>
                </a:solidFill>
                <a:latin typeface="Times New Roman"/>
                <a:ea typeface="Times New Roman"/>
                <a:cs typeface="Times New Roman"/>
                <a:sym typeface="Times New Roman"/>
              </a:rPr>
              <a:t>For Stage I ANC, the initial input is d1(k)=s(k)+c(k)</a:t>
            </a:r>
            <a:endParaRPr/>
          </a:p>
          <a:p>
            <a:pPr indent="0" lvl="0" marL="0" marR="0" rtl="0" algn="l">
              <a:lnSpc>
                <a:spcPct val="100000"/>
              </a:lnSpc>
              <a:spcBef>
                <a:spcPts val="0"/>
              </a:spcBef>
              <a:spcAft>
                <a:spcPts val="0"/>
              </a:spcAft>
              <a:buClr>
                <a:schemeClr val="dk1"/>
              </a:buClr>
              <a:buSzPts val="2800"/>
              <a:buNone/>
            </a:pPr>
            <a:r>
              <a:rPr b="0" i="0" lang="en-IN" u="none" cap="none" strike="noStrike">
                <a:solidFill>
                  <a:schemeClr val="dk1"/>
                </a:solidFill>
                <a:latin typeface="Times New Roman"/>
                <a:ea typeface="Times New Roman"/>
                <a:cs typeface="Times New Roman"/>
                <a:sym typeface="Times New Roman"/>
              </a:rPr>
              <a:t>and the reference input is the noise signal c′(k).</a:t>
            </a:r>
            <a:endParaRPr/>
          </a:p>
          <a:p>
            <a:pPr indent="-177800" lvl="0" marL="0" marR="0" rtl="0" algn="l">
              <a:lnSpc>
                <a:spcPct val="100000"/>
              </a:lnSpc>
              <a:spcBef>
                <a:spcPts val="0"/>
              </a:spcBef>
              <a:spcAft>
                <a:spcPts val="0"/>
              </a:spcAft>
              <a:buClr>
                <a:schemeClr val="dk1"/>
              </a:buClr>
              <a:buSzPts val="2800"/>
              <a:buFont typeface="Times New Roman"/>
              <a:buChar char="•"/>
            </a:pPr>
            <a:r>
              <a:rPr b="0" i="0" lang="en-IN" u="none" cap="none" strike="noStrike">
                <a:solidFill>
                  <a:schemeClr val="dk1"/>
                </a:solidFill>
                <a:latin typeface="Times New Roman"/>
                <a:ea typeface="Times New Roman"/>
                <a:cs typeface="Times New Roman"/>
                <a:sym typeface="Times New Roman"/>
              </a:rPr>
              <a:t>The erroneous signal from the previous ANC stage serves as the input for the current stage.</a:t>
            </a:r>
            <a:endParaRPr/>
          </a:p>
          <a:p>
            <a:pPr indent="-177800" lvl="0" marL="0" marR="0" rtl="0" algn="l">
              <a:lnSpc>
                <a:spcPct val="100000"/>
              </a:lnSpc>
              <a:spcBef>
                <a:spcPts val="0"/>
              </a:spcBef>
              <a:spcAft>
                <a:spcPts val="0"/>
              </a:spcAft>
              <a:buClr>
                <a:schemeClr val="dk1"/>
              </a:buClr>
              <a:buSzPts val="2800"/>
              <a:buFont typeface="Times New Roman"/>
              <a:buChar char="•"/>
            </a:pPr>
            <a:r>
              <a:rPr b="0" i="0" lang="en-IN" u="none" cap="none" strike="noStrike">
                <a:solidFill>
                  <a:schemeClr val="dk1"/>
                </a:solidFill>
                <a:latin typeface="Times New Roman"/>
                <a:ea typeface="Times New Roman"/>
                <a:cs typeface="Times New Roman"/>
                <a:sym typeface="Times New Roman"/>
              </a:rPr>
              <a:t>The noise from the previous ANC stage is used as the reference noise for the current stage.</a:t>
            </a:r>
            <a:endParaRPr/>
          </a:p>
          <a:p>
            <a:pPr indent="-177800" lvl="0" marL="0" marR="0" rtl="0" algn="l">
              <a:lnSpc>
                <a:spcPct val="100000"/>
              </a:lnSpc>
              <a:spcBef>
                <a:spcPts val="0"/>
              </a:spcBef>
              <a:spcAft>
                <a:spcPts val="0"/>
              </a:spcAft>
              <a:buClr>
                <a:schemeClr val="dk1"/>
              </a:buClr>
              <a:buSzPts val="2800"/>
              <a:buFont typeface="Times New Roman"/>
              <a:buChar char="•"/>
            </a:pPr>
            <a:r>
              <a:rPr b="0" i="0" lang="en-IN" u="none" cap="none" strike="noStrike">
                <a:solidFill>
                  <a:schemeClr val="dk1"/>
                </a:solidFill>
                <a:latin typeface="Times New Roman"/>
                <a:ea typeface="Times New Roman"/>
                <a:cs typeface="Times New Roman"/>
                <a:sym typeface="Times New Roman"/>
              </a:rPr>
              <a:t>The design incorporates feed-forward SDLMS and SELMS adaptive filters with filter coefficients updated using the Sign Data LMS algorithm.</a:t>
            </a:r>
            <a:endParaRPr/>
          </a:p>
          <a:p>
            <a:pPr indent="-177800" lvl="0" marL="0" marR="0" rtl="0" algn="l">
              <a:lnSpc>
                <a:spcPct val="100000"/>
              </a:lnSpc>
              <a:spcBef>
                <a:spcPts val="0"/>
              </a:spcBef>
              <a:spcAft>
                <a:spcPts val="0"/>
              </a:spcAft>
              <a:buClr>
                <a:schemeClr val="dk1"/>
              </a:buClr>
              <a:buSzPts val="2800"/>
              <a:buFont typeface="Times New Roman"/>
              <a:buChar char="•"/>
            </a:pPr>
            <a:r>
              <a:rPr b="0" i="0" lang="en-IN" u="none" cap="none" strike="noStrike">
                <a:solidFill>
                  <a:schemeClr val="dk1"/>
                </a:solidFill>
                <a:latin typeface="Times New Roman"/>
                <a:ea typeface="Times New Roman"/>
                <a:cs typeface="Times New Roman"/>
                <a:sym typeface="Times New Roman"/>
              </a:rPr>
              <a:t>Weights are adjusted based on the error from the previous stage and the difference between the output and input of the previous stage filter.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idx="1" type="body"/>
          </p:nvPr>
        </p:nvSpPr>
        <p:spPr>
          <a:xfrm>
            <a:off x="497237" y="928315"/>
            <a:ext cx="10708037" cy="500136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900"/>
              <a:buFont typeface="Calibri"/>
              <a:buNone/>
            </a:pPr>
            <a:r>
              <a:t/>
            </a:r>
            <a:endParaRPr b="0" i="0" sz="2900" u="none" cap="none" strike="noStrike">
              <a:solidFill>
                <a:schemeClr val="dk1"/>
              </a:solidFill>
              <a:latin typeface="Times New Roman"/>
              <a:ea typeface="Times New Roman"/>
              <a:cs typeface="Times New Roman"/>
              <a:sym typeface="Times New Roman"/>
            </a:endParaRPr>
          </a:p>
          <a:p>
            <a:pPr indent="-184150" lvl="0" marL="0" marR="0" rtl="0" algn="l">
              <a:lnSpc>
                <a:spcPct val="100000"/>
              </a:lnSpc>
              <a:spcBef>
                <a:spcPts val="0"/>
              </a:spcBef>
              <a:spcAft>
                <a:spcPts val="0"/>
              </a:spcAft>
              <a:buClr>
                <a:schemeClr val="dk1"/>
              </a:buClr>
              <a:buSzPts val="2900"/>
              <a:buFont typeface="Times New Roman"/>
              <a:buChar char="•"/>
            </a:pPr>
            <a:r>
              <a:rPr b="0" i="0" lang="en-IN" sz="2900" u="none" cap="none" strike="noStrike">
                <a:solidFill>
                  <a:schemeClr val="dk1"/>
                </a:solidFill>
                <a:latin typeface="Times New Roman"/>
                <a:ea typeface="Times New Roman"/>
                <a:cs typeface="Times New Roman"/>
                <a:sym typeface="Times New Roman"/>
              </a:rPr>
              <a:t>Stage addition is controlled automatically, based on the correlation between the output error of the current stage and the standard noise.</a:t>
            </a:r>
            <a:endParaRPr/>
          </a:p>
          <a:p>
            <a:pPr indent="-184150" lvl="0" marL="0" marR="0" rtl="0" algn="l">
              <a:lnSpc>
                <a:spcPct val="100000"/>
              </a:lnSpc>
              <a:spcBef>
                <a:spcPts val="0"/>
              </a:spcBef>
              <a:spcAft>
                <a:spcPts val="0"/>
              </a:spcAft>
              <a:buClr>
                <a:schemeClr val="dk1"/>
              </a:buClr>
              <a:buSzPts val="2900"/>
              <a:buFont typeface="Times New Roman"/>
              <a:buChar char="•"/>
            </a:pPr>
            <a:r>
              <a:rPr b="0" i="0" lang="en-IN" sz="2900" u="none" cap="none" strike="noStrike">
                <a:solidFill>
                  <a:schemeClr val="dk1"/>
                </a:solidFill>
                <a:latin typeface="Times New Roman"/>
                <a:ea typeface="Times New Roman"/>
                <a:cs typeface="Times New Roman"/>
                <a:sym typeface="Times New Roman"/>
              </a:rPr>
              <a:t>If the error is minimally correlated with c′(k)</a:t>
            </a:r>
            <a:r>
              <a:rPr lang="en-IN" sz="2900">
                <a:solidFill>
                  <a:schemeClr val="dk1"/>
                </a:solidFill>
                <a:latin typeface="Times New Roman"/>
                <a:ea typeface="Times New Roman"/>
                <a:cs typeface="Times New Roman"/>
                <a:sym typeface="Times New Roman"/>
              </a:rPr>
              <a:t>, </a:t>
            </a:r>
            <a:r>
              <a:rPr b="0" i="0" lang="en-IN" sz="2900" u="none" cap="none" strike="noStrike">
                <a:solidFill>
                  <a:schemeClr val="dk1"/>
                </a:solidFill>
                <a:latin typeface="Times New Roman"/>
                <a:ea typeface="Times New Roman"/>
                <a:cs typeface="Times New Roman"/>
                <a:sym typeface="Times New Roman"/>
              </a:rPr>
              <a:t>no additional stage is added.</a:t>
            </a:r>
            <a:endParaRPr/>
          </a:p>
          <a:p>
            <a:pPr indent="-184150" lvl="0" marL="0" marR="0" rtl="0" algn="l">
              <a:lnSpc>
                <a:spcPct val="100000"/>
              </a:lnSpc>
              <a:spcBef>
                <a:spcPts val="0"/>
              </a:spcBef>
              <a:spcAft>
                <a:spcPts val="0"/>
              </a:spcAft>
              <a:buClr>
                <a:schemeClr val="dk1"/>
              </a:buClr>
              <a:buSzPts val="2900"/>
              <a:buFont typeface="Times New Roman"/>
              <a:buChar char="•"/>
            </a:pPr>
            <a:r>
              <a:rPr b="0" i="0" lang="en-IN" sz="2900" u="none" cap="none" strike="noStrike">
                <a:solidFill>
                  <a:schemeClr val="dk1"/>
                </a:solidFill>
                <a:latin typeface="Times New Roman"/>
                <a:ea typeface="Times New Roman"/>
                <a:cs typeface="Times New Roman"/>
                <a:sym typeface="Times New Roman"/>
              </a:rPr>
              <a:t>The optimal condition is where there is no correlation between e(k) and c′(k)</a:t>
            </a:r>
            <a:r>
              <a:rPr lang="en-IN" sz="2900">
                <a:solidFill>
                  <a:schemeClr val="dk1"/>
                </a:solidFill>
                <a:latin typeface="Times New Roman"/>
                <a:ea typeface="Times New Roman"/>
                <a:cs typeface="Times New Roman"/>
                <a:sym typeface="Times New Roman"/>
              </a:rPr>
              <a:t>, </a:t>
            </a:r>
            <a:r>
              <a:rPr b="0" i="0" lang="en-IN" sz="2900" u="none" cap="none" strike="noStrike">
                <a:solidFill>
                  <a:schemeClr val="dk1"/>
                </a:solidFill>
                <a:latin typeface="Times New Roman"/>
                <a:ea typeface="Times New Roman"/>
                <a:cs typeface="Times New Roman"/>
                <a:sym typeface="Times New Roman"/>
              </a:rPr>
              <a:t>resulting in minimal noise in the final output.</a:t>
            </a:r>
            <a:endParaRPr/>
          </a:p>
          <a:p>
            <a:pPr indent="-184150" lvl="0" marL="0" marR="0" rtl="0" algn="l">
              <a:lnSpc>
                <a:spcPct val="100000"/>
              </a:lnSpc>
              <a:spcBef>
                <a:spcPts val="0"/>
              </a:spcBef>
              <a:spcAft>
                <a:spcPts val="0"/>
              </a:spcAft>
              <a:buClr>
                <a:schemeClr val="dk1"/>
              </a:buClr>
              <a:buSzPts val="2900"/>
              <a:buFont typeface="Times New Roman"/>
              <a:buChar char="•"/>
            </a:pPr>
            <a:r>
              <a:rPr b="0" i="0" lang="en-IN" sz="2900" u="none" cap="none" strike="noStrike">
                <a:solidFill>
                  <a:schemeClr val="dk1"/>
                </a:solidFill>
                <a:latin typeface="Times New Roman"/>
                <a:ea typeface="Times New Roman"/>
                <a:cs typeface="Times New Roman"/>
                <a:sym typeface="Times New Roman"/>
              </a:rPr>
              <a:t>The step size is adjusted according to the autocorrelation of the inbound signal.</a:t>
            </a:r>
            <a:endParaRPr/>
          </a:p>
          <a:p>
            <a:pPr indent="-184150" lvl="0" marL="0" marR="0" rtl="0" algn="l">
              <a:lnSpc>
                <a:spcPct val="100000"/>
              </a:lnSpc>
              <a:spcBef>
                <a:spcPts val="0"/>
              </a:spcBef>
              <a:spcAft>
                <a:spcPts val="0"/>
              </a:spcAft>
              <a:buClr>
                <a:schemeClr val="dk1"/>
              </a:buClr>
              <a:buSzPts val="2900"/>
              <a:buFont typeface="Times New Roman"/>
              <a:buChar char="•"/>
            </a:pPr>
            <a:r>
              <a:rPr b="0" i="0" lang="en-IN" sz="2900" u="none" cap="none" strike="noStrike">
                <a:solidFill>
                  <a:schemeClr val="dk1"/>
                </a:solidFill>
                <a:latin typeface="Times New Roman"/>
                <a:ea typeface="Times New Roman"/>
                <a:cs typeface="Times New Roman"/>
                <a:sym typeface="Times New Roman"/>
              </a:rPr>
              <a:t>Inputs at the final stage L are processed based on the described mechanism and adjustments made throughout the stages.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Realistic Constraints</a:t>
            </a:r>
            <a:endParaRPr>
              <a:latin typeface="Times New Roman"/>
              <a:ea typeface="Times New Roman"/>
              <a:cs typeface="Times New Roman"/>
              <a:sym typeface="Times New Roman"/>
            </a:endParaRPr>
          </a:p>
        </p:txBody>
      </p:sp>
      <p:pic>
        <p:nvPicPr>
          <p:cNvPr id="169" name="Google Shape;169;p8"/>
          <p:cNvPicPr preferRelativeResize="0"/>
          <p:nvPr/>
        </p:nvPicPr>
        <p:blipFill rotWithShape="1">
          <a:blip r:embed="rId3">
            <a:alphaModFix/>
          </a:blip>
          <a:srcRect b="0" l="0" r="0" t="0"/>
          <a:stretch/>
        </p:blipFill>
        <p:spPr>
          <a:xfrm>
            <a:off x="10877550" y="0"/>
            <a:ext cx="1314450" cy="751285"/>
          </a:xfrm>
          <a:prstGeom prst="rect">
            <a:avLst/>
          </a:prstGeom>
          <a:noFill/>
          <a:ln>
            <a:noFill/>
          </a:ln>
        </p:spPr>
      </p:pic>
      <p:sp>
        <p:nvSpPr>
          <p:cNvPr id="170" name="Google Shape;170;p8"/>
          <p:cNvSpPr txBox="1"/>
          <p:nvPr>
            <p:ph idx="1" type="body"/>
          </p:nvPr>
        </p:nvSpPr>
        <p:spPr>
          <a:xfrm>
            <a:off x="838199" y="1800691"/>
            <a:ext cx="10039351" cy="4401205"/>
          </a:xfrm>
          <a:prstGeom prst="rect">
            <a:avLst/>
          </a:prstGeom>
          <a:noFill/>
          <a:ln>
            <a:noFill/>
          </a:ln>
        </p:spPr>
        <p:txBody>
          <a:bodyPr anchorCtr="0" anchor="ctr"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1" i="0" lang="en-IN" u="none" cap="none" strike="noStrike">
                <a:solidFill>
                  <a:schemeClr val="dk1"/>
                </a:solidFill>
                <a:latin typeface="Times New Roman"/>
                <a:ea typeface="Times New Roman"/>
                <a:cs typeface="Times New Roman"/>
                <a:sym typeface="Times New Roman"/>
              </a:rPr>
              <a:t>Slow Convergence</a:t>
            </a:r>
            <a:r>
              <a:rPr b="0" i="0" lang="en-IN" u="none" cap="none" strike="noStrike">
                <a:solidFill>
                  <a:schemeClr val="dk1"/>
                </a:solidFill>
                <a:latin typeface="Times New Roman"/>
                <a:ea typeface="Times New Roman"/>
                <a:cs typeface="Times New Roman"/>
                <a:sym typeface="Times New Roman"/>
              </a:rPr>
              <a:t>: Adaptive filters converge slowly if initial coefficients are far from optimal.</a:t>
            </a:r>
            <a:endParaRPr/>
          </a:p>
          <a:p>
            <a:pPr indent="-177800" lvl="0" marL="0" marR="0" rtl="0" algn="l">
              <a:lnSpc>
                <a:spcPct val="100000"/>
              </a:lnSpc>
              <a:spcBef>
                <a:spcPts val="0"/>
              </a:spcBef>
              <a:spcAft>
                <a:spcPts val="0"/>
              </a:spcAft>
              <a:buClr>
                <a:schemeClr val="dk1"/>
              </a:buClr>
              <a:buSzPts val="2800"/>
              <a:buFont typeface="Times New Roman"/>
              <a:buChar char="•"/>
            </a:pPr>
            <a:r>
              <a:rPr b="1" i="0" lang="en-IN" u="none" cap="none" strike="noStrike">
                <a:solidFill>
                  <a:schemeClr val="dk1"/>
                </a:solidFill>
                <a:latin typeface="Times New Roman"/>
                <a:ea typeface="Times New Roman"/>
                <a:cs typeface="Times New Roman"/>
                <a:sym typeface="Times New Roman"/>
              </a:rPr>
              <a:t>Step Size Sensitivity</a:t>
            </a:r>
            <a:r>
              <a:rPr b="0" i="0" lang="en-IN" u="none" cap="none" strike="noStrike">
                <a:solidFill>
                  <a:schemeClr val="dk1"/>
                </a:solidFill>
                <a:latin typeface="Times New Roman"/>
                <a:ea typeface="Times New Roman"/>
                <a:cs typeface="Times New Roman"/>
                <a:sym typeface="Times New Roman"/>
              </a:rPr>
              <a:t>: Stability and convergence depend on the step size; too large can cause instability, too small results in slow convergence.</a:t>
            </a:r>
            <a:endParaRPr/>
          </a:p>
          <a:p>
            <a:pPr indent="-177800" lvl="0" marL="0" marR="0" rtl="0" algn="l">
              <a:lnSpc>
                <a:spcPct val="100000"/>
              </a:lnSpc>
              <a:spcBef>
                <a:spcPts val="0"/>
              </a:spcBef>
              <a:spcAft>
                <a:spcPts val="0"/>
              </a:spcAft>
              <a:buClr>
                <a:schemeClr val="dk1"/>
              </a:buClr>
              <a:buSzPts val="2800"/>
              <a:buFont typeface="Times New Roman"/>
              <a:buChar char="•"/>
            </a:pPr>
            <a:r>
              <a:rPr b="1" i="0" lang="en-IN" u="none" cap="none" strike="noStrike">
                <a:solidFill>
                  <a:schemeClr val="dk1"/>
                </a:solidFill>
                <a:latin typeface="Times New Roman"/>
                <a:ea typeface="Times New Roman"/>
                <a:cs typeface="Times New Roman"/>
                <a:sym typeface="Times New Roman"/>
              </a:rPr>
              <a:t>Input Signal Properties</a:t>
            </a:r>
            <a:r>
              <a:rPr b="0" i="0" lang="en-IN" u="none" cap="none" strike="noStrike">
                <a:solidFill>
                  <a:schemeClr val="dk1"/>
                </a:solidFill>
                <a:latin typeface="Times New Roman"/>
                <a:ea typeface="Times New Roman"/>
                <a:cs typeface="Times New Roman"/>
                <a:sym typeface="Times New Roman"/>
              </a:rPr>
              <a:t>: The filter's performance is affected by input signal characteristics like autocorrelation and noise.</a:t>
            </a:r>
            <a:endParaRPr/>
          </a:p>
          <a:p>
            <a:pPr indent="-177800" lvl="0" marL="0" marR="0" rtl="0" algn="l">
              <a:lnSpc>
                <a:spcPct val="100000"/>
              </a:lnSpc>
              <a:spcBef>
                <a:spcPts val="0"/>
              </a:spcBef>
              <a:spcAft>
                <a:spcPts val="0"/>
              </a:spcAft>
              <a:buClr>
                <a:schemeClr val="dk1"/>
              </a:buClr>
              <a:buSzPts val="2800"/>
              <a:buFont typeface="Times New Roman"/>
              <a:buChar char="•"/>
            </a:pPr>
            <a:r>
              <a:rPr b="1" i="0" lang="en-IN" u="none" cap="none" strike="noStrike">
                <a:solidFill>
                  <a:schemeClr val="dk1"/>
                </a:solidFill>
                <a:latin typeface="Times New Roman"/>
                <a:ea typeface="Times New Roman"/>
                <a:cs typeface="Times New Roman"/>
                <a:sym typeface="Times New Roman"/>
              </a:rPr>
              <a:t>Trade-offs</a:t>
            </a:r>
            <a:r>
              <a:rPr b="0" i="0" lang="en-IN" u="none" cap="none" strike="noStrike">
                <a:solidFill>
                  <a:schemeClr val="dk1"/>
                </a:solidFill>
                <a:latin typeface="Times New Roman"/>
                <a:ea typeface="Times New Roman"/>
                <a:cs typeface="Times New Roman"/>
                <a:sym typeface="Times New Roman"/>
              </a:rPr>
              <a:t>: A larger step size speeds up convergence but may cause instability; a smaller step size enhances stability but slows convergence.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latin typeface="Times New Roman"/>
                <a:ea typeface="Times New Roman"/>
                <a:cs typeface="Times New Roman"/>
                <a:sym typeface="Times New Roman"/>
              </a:rPr>
              <a:t>Results</a:t>
            </a:r>
            <a:endParaRPr/>
          </a:p>
        </p:txBody>
      </p:sp>
      <p:pic>
        <p:nvPicPr>
          <p:cNvPr id="176" name="Google Shape;176;p32"/>
          <p:cNvPicPr preferRelativeResize="0"/>
          <p:nvPr/>
        </p:nvPicPr>
        <p:blipFill rotWithShape="1">
          <a:blip r:embed="rId3">
            <a:alphaModFix/>
          </a:blip>
          <a:srcRect b="0" l="0" r="0" t="0"/>
          <a:stretch/>
        </p:blipFill>
        <p:spPr>
          <a:xfrm>
            <a:off x="1743075" y="1461904"/>
            <a:ext cx="8186737" cy="4442711"/>
          </a:xfrm>
          <a:prstGeom prst="rect">
            <a:avLst/>
          </a:prstGeom>
          <a:noFill/>
          <a:ln>
            <a:noFill/>
          </a:ln>
        </p:spPr>
      </p:pic>
      <p:sp>
        <p:nvSpPr>
          <p:cNvPr id="177" name="Google Shape;177;p32"/>
          <p:cNvSpPr txBox="1"/>
          <p:nvPr/>
        </p:nvSpPr>
        <p:spPr>
          <a:xfrm>
            <a:off x="2028824" y="5718877"/>
            <a:ext cx="7900987" cy="240259"/>
          </a:xfrm>
          <a:prstGeom prst="rect">
            <a:avLst/>
          </a:prstGeom>
          <a:noFill/>
          <a:ln>
            <a:noFill/>
          </a:ln>
        </p:spPr>
        <p:txBody>
          <a:bodyPr anchorCtr="0" anchor="t" bIns="45700" lIns="91425" spcFirstLastPara="1" rIns="91425" wrap="square" tIns="45700">
            <a:spAutoFit/>
          </a:bodyPr>
          <a:lstStyle/>
          <a:p>
            <a:pPr indent="0" lvl="0" marL="0" marR="0" rtl="0" algn="ctr">
              <a:lnSpc>
                <a:spcPct val="78571"/>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Table 1.</a:t>
            </a:r>
            <a:r>
              <a:rPr b="0" i="0" lang="en-IN" sz="1400" u="none" cap="none" strike="noStrike">
                <a:solidFill>
                  <a:srgbClr val="000000"/>
                </a:solidFill>
                <a:latin typeface="Times New Roman"/>
                <a:ea typeface="Times New Roman"/>
                <a:cs typeface="Times New Roman"/>
                <a:sym typeface="Times New Roman"/>
              </a:rPr>
              <a:t> MSE, SNR and ANR for different AF structures: Normal PCG</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latin typeface="Times New Roman"/>
                <a:ea typeface="Times New Roman"/>
                <a:cs typeface="Times New Roman"/>
                <a:sym typeface="Times New Roman"/>
              </a:rPr>
              <a:t>Results</a:t>
            </a:r>
            <a:endParaRPr/>
          </a:p>
        </p:txBody>
      </p:sp>
      <p:pic>
        <p:nvPicPr>
          <p:cNvPr id="183" name="Google Shape;183;p33"/>
          <p:cNvPicPr preferRelativeResize="0"/>
          <p:nvPr/>
        </p:nvPicPr>
        <p:blipFill rotWithShape="1">
          <a:blip r:embed="rId3">
            <a:alphaModFix/>
          </a:blip>
          <a:srcRect b="0" l="0" r="0" t="0"/>
          <a:stretch/>
        </p:blipFill>
        <p:spPr>
          <a:xfrm>
            <a:off x="1757363" y="1690687"/>
            <a:ext cx="7929562" cy="4467226"/>
          </a:xfrm>
          <a:prstGeom prst="rect">
            <a:avLst/>
          </a:prstGeom>
          <a:noFill/>
          <a:ln>
            <a:noFill/>
          </a:ln>
        </p:spPr>
      </p:pic>
      <p:sp>
        <p:nvSpPr>
          <p:cNvPr id="184" name="Google Shape;184;p33"/>
          <p:cNvSpPr txBox="1"/>
          <p:nvPr/>
        </p:nvSpPr>
        <p:spPr>
          <a:xfrm>
            <a:off x="2214562" y="5957888"/>
            <a:ext cx="7358063" cy="240259"/>
          </a:xfrm>
          <a:prstGeom prst="rect">
            <a:avLst/>
          </a:prstGeom>
          <a:noFill/>
          <a:ln>
            <a:noFill/>
          </a:ln>
        </p:spPr>
        <p:txBody>
          <a:bodyPr anchorCtr="0" anchor="t" bIns="45700" lIns="91425" spcFirstLastPara="1" rIns="91425" wrap="square" tIns="45700">
            <a:spAutoFit/>
          </a:bodyPr>
          <a:lstStyle/>
          <a:p>
            <a:pPr indent="0" lvl="0" marL="0" marR="0" rtl="0" algn="ctr">
              <a:lnSpc>
                <a:spcPct val="78571"/>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Table 2.</a:t>
            </a:r>
            <a:r>
              <a:rPr b="0" i="0" lang="en-IN" sz="1400" u="none" cap="none" strike="noStrike">
                <a:solidFill>
                  <a:srgbClr val="000000"/>
                </a:solidFill>
                <a:latin typeface="Times New Roman"/>
                <a:ea typeface="Times New Roman"/>
                <a:cs typeface="Times New Roman"/>
                <a:sym typeface="Times New Roman"/>
              </a:rPr>
              <a:t> MSE, SNR and ANR for different AF structures: Pathological PCG</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Time  &amp; Action Plan (Gantt Chart)</a:t>
            </a:r>
            <a:endParaRPr>
              <a:latin typeface="Times New Roman"/>
              <a:ea typeface="Times New Roman"/>
              <a:cs typeface="Times New Roman"/>
              <a:sym typeface="Times New Roman"/>
            </a:endParaRPr>
          </a:p>
        </p:txBody>
      </p:sp>
      <p:sp>
        <p:nvSpPr>
          <p:cNvPr id="190" name="Google Shape;190;p10"/>
          <p:cNvSpPr txBox="1"/>
          <p:nvPr>
            <p:ph idx="1" type="body"/>
          </p:nvPr>
        </p:nvSpPr>
        <p:spPr>
          <a:xfrm>
            <a:off x="838200" y="18919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IN"/>
              <a:t>Minor Project Timeline (B145)</a:t>
            </a:r>
            <a:endParaRPr/>
          </a:p>
        </p:txBody>
      </p:sp>
      <p:pic>
        <p:nvPicPr>
          <p:cNvPr id="191" name="Google Shape;191;p10"/>
          <p:cNvPicPr preferRelativeResize="0"/>
          <p:nvPr/>
        </p:nvPicPr>
        <p:blipFill rotWithShape="1">
          <a:blip r:embed="rId3">
            <a:alphaModFix/>
          </a:blip>
          <a:srcRect b="0" l="0" r="0" t="0"/>
          <a:stretch/>
        </p:blipFill>
        <p:spPr>
          <a:xfrm>
            <a:off x="10877550" y="0"/>
            <a:ext cx="1314450" cy="751285"/>
          </a:xfrm>
          <a:prstGeom prst="rect">
            <a:avLst/>
          </a:prstGeom>
          <a:noFill/>
          <a:ln>
            <a:noFill/>
          </a:ln>
        </p:spPr>
      </p:pic>
      <p:pic>
        <p:nvPicPr>
          <p:cNvPr id="192" name="Google Shape;192;p10"/>
          <p:cNvPicPr preferRelativeResize="0"/>
          <p:nvPr/>
        </p:nvPicPr>
        <p:blipFill rotWithShape="1">
          <a:blip r:embed="rId4">
            <a:alphaModFix/>
          </a:blip>
          <a:srcRect b="0" l="0" r="0" t="0"/>
          <a:stretch/>
        </p:blipFill>
        <p:spPr>
          <a:xfrm>
            <a:off x="811020" y="2737152"/>
            <a:ext cx="10723755" cy="2899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References</a:t>
            </a:r>
            <a:endParaRPr/>
          </a:p>
        </p:txBody>
      </p:sp>
      <p:sp>
        <p:nvSpPr>
          <p:cNvPr id="198" name="Google Shape;198;p11"/>
          <p:cNvSpPr txBox="1"/>
          <p:nvPr>
            <p:ph idx="1" type="body"/>
          </p:nvPr>
        </p:nvSpPr>
        <p:spPr>
          <a:xfrm>
            <a:off x="838200" y="1807375"/>
            <a:ext cx="10515600" cy="4351200"/>
          </a:xfrm>
          <a:prstGeom prst="rect">
            <a:avLst/>
          </a:prstGeom>
          <a:noFill/>
          <a:ln>
            <a:noFill/>
          </a:ln>
        </p:spPr>
        <p:txBody>
          <a:bodyPr anchorCtr="0" anchor="t" bIns="45700" lIns="91425" spcFirstLastPara="1" rIns="91425" wrap="square" tIns="45700">
            <a:normAutofit/>
          </a:bodyPr>
          <a:lstStyle/>
          <a:p>
            <a:pPr indent="-400050" lvl="0" marL="514350" rtl="0" algn="l">
              <a:lnSpc>
                <a:spcPct val="90000"/>
              </a:lnSpc>
              <a:spcBef>
                <a:spcPts val="0"/>
              </a:spcBef>
              <a:spcAft>
                <a:spcPts val="0"/>
              </a:spcAft>
              <a:buSzPts val="1800"/>
              <a:buFont typeface="Arial"/>
              <a:buNone/>
            </a:pPr>
            <a:r>
              <a:t/>
            </a:r>
            <a:endParaRPr sz="2600"/>
          </a:p>
          <a:p>
            <a:pPr indent="0" lvl="0" marL="0" rtl="0" algn="l">
              <a:lnSpc>
                <a:spcPct val="90000"/>
              </a:lnSpc>
              <a:spcBef>
                <a:spcPts val="0"/>
              </a:spcBef>
              <a:spcAft>
                <a:spcPts val="0"/>
              </a:spcAft>
              <a:buClr>
                <a:schemeClr val="dk1"/>
              </a:buClr>
              <a:buSzPts val="1100"/>
              <a:buNone/>
            </a:pPr>
            <a:r>
              <a:rPr lang="en-IN" sz="2600"/>
              <a:t>1. H. Deng and M. Doroslovacki, "A New Adaptive Noise Cancellation Scheme for Speech Enhancement," IEEE Transactions on Signal Processing, vol. 53, no. 7, pp. 2341-2351, July 2005, doi: 10.1109/TSP.2004.831255.</a:t>
            </a:r>
            <a:br>
              <a:rPr lang="en-IN" sz="2600"/>
            </a:br>
            <a:endParaRPr sz="2600"/>
          </a:p>
          <a:p>
            <a:pPr indent="0" lvl="0" marL="0" rtl="0" algn="l">
              <a:lnSpc>
                <a:spcPct val="90000"/>
              </a:lnSpc>
              <a:spcBef>
                <a:spcPts val="0"/>
              </a:spcBef>
              <a:spcAft>
                <a:spcPts val="0"/>
              </a:spcAft>
              <a:buClr>
                <a:schemeClr val="dk1"/>
              </a:buClr>
              <a:buSzPts val="1100"/>
              <a:buNone/>
            </a:pPr>
            <a:r>
              <a:rPr lang="en-IN" sz="2600"/>
              <a:t>2. Yang Liu, A Noise Reduction Method Based on LMS Adaptive Filter of Audio Signals, 3rd International Conference on Multimedia Technology, ICMT, 2013.</a:t>
            </a:r>
            <a:endParaRPr sz="2600"/>
          </a:p>
          <a:p>
            <a:pPr indent="-392724" lvl="0" marL="457200" rtl="0" algn="l">
              <a:lnSpc>
                <a:spcPct val="90000"/>
              </a:lnSpc>
              <a:spcBef>
                <a:spcPts val="0"/>
              </a:spcBef>
              <a:spcAft>
                <a:spcPts val="0"/>
              </a:spcAft>
              <a:buClr>
                <a:schemeClr val="dk1"/>
              </a:buClr>
              <a:buSzPts val="1015"/>
              <a:buFont typeface="Arial"/>
              <a:buNone/>
            </a:pPr>
            <a:r>
              <a:t/>
            </a:r>
            <a:endParaRPr sz="2400"/>
          </a:p>
          <a:p>
            <a:pPr indent="0" lvl="0" marL="0" rtl="0" algn="l">
              <a:lnSpc>
                <a:spcPct val="90000"/>
              </a:lnSpc>
              <a:spcBef>
                <a:spcPts val="0"/>
              </a:spcBef>
              <a:spcAft>
                <a:spcPts val="0"/>
              </a:spcAft>
              <a:buSzPts val="1800"/>
              <a:buNone/>
            </a:pPr>
            <a:r>
              <a:rPr lang="en-IN" sz="2400"/>
              <a:t>3. S. Shahidi and M. Mirzaei, "Performance Analysis of Adaptive Filters for Noise Cancellation in Various Environments," </a:t>
            </a:r>
            <a:r>
              <a:rPr i="1" lang="en-IN" sz="2400"/>
              <a:t>IEEE Transactions on Signal Processing</a:t>
            </a:r>
            <a:r>
              <a:rPr lang="en-IN" sz="2400"/>
              <a:t>, vol. 54, no. 8, pp. 2952-2962, Aug. 2006, doi: 10.1109/TSP.2006.870888</a:t>
            </a:r>
            <a:endParaRPr sz="2400"/>
          </a:p>
          <a:p>
            <a:pPr indent="-342900" lvl="0" marL="457200" rtl="0" algn="l">
              <a:lnSpc>
                <a:spcPct val="90000"/>
              </a:lnSpc>
              <a:spcBef>
                <a:spcPts val="0"/>
              </a:spcBef>
              <a:spcAft>
                <a:spcPts val="0"/>
              </a:spcAft>
              <a:buSzPts val="1800"/>
              <a:buFont typeface="Arial"/>
              <a:buNone/>
            </a:pPr>
            <a:r>
              <a:t/>
            </a:r>
            <a:endParaRPr sz="2400"/>
          </a:p>
        </p:txBody>
      </p:sp>
      <p:pic>
        <p:nvPicPr>
          <p:cNvPr id="199" name="Google Shape;199;p11"/>
          <p:cNvPicPr preferRelativeResize="0"/>
          <p:nvPr/>
        </p:nvPicPr>
        <p:blipFill rotWithShape="1">
          <a:blip r:embed="rId3">
            <a:alphaModFix/>
          </a:blip>
          <a:srcRect b="0" l="0" r="0" t="0"/>
          <a:stretch/>
        </p:blipFill>
        <p:spPr>
          <a:xfrm>
            <a:off x="10746791" y="74645"/>
            <a:ext cx="1314450" cy="751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96756" y="29784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IN"/>
              <a:t>INDEX</a:t>
            </a:r>
            <a:endParaRPr/>
          </a:p>
        </p:txBody>
      </p:sp>
      <p:pic>
        <p:nvPicPr>
          <p:cNvPr id="93" name="Google Shape;93;p7"/>
          <p:cNvPicPr preferRelativeResize="0"/>
          <p:nvPr/>
        </p:nvPicPr>
        <p:blipFill rotWithShape="1">
          <a:blip r:embed="rId3">
            <a:alphaModFix/>
          </a:blip>
          <a:srcRect b="0" l="0" r="0" t="0"/>
          <a:stretch/>
        </p:blipFill>
        <p:spPr>
          <a:xfrm>
            <a:off x="1590556" y="1818133"/>
            <a:ext cx="8128000" cy="4079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6"/>
            <a:ext cx="10515600" cy="866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9" name="Google Shape;99;p2"/>
          <p:cNvSpPr txBox="1"/>
          <p:nvPr>
            <p:ph idx="1" type="body"/>
          </p:nvPr>
        </p:nvSpPr>
        <p:spPr>
          <a:xfrm>
            <a:off x="854597" y="1611099"/>
            <a:ext cx="10515600" cy="43512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Phonocardiogram (PCG) signals are recordings of the sounds produced by the heart, typically captured using a stethoscope or a specialized microphone.</a:t>
            </a:r>
            <a:endParaRPr/>
          </a:p>
          <a:p>
            <a:pPr indent="-392589" lvl="0" marL="457200" rtl="0" algn="l">
              <a:lnSpc>
                <a:spcPct val="90000"/>
              </a:lnSpc>
              <a:spcBef>
                <a:spcPts val="0"/>
              </a:spcBef>
              <a:spcAft>
                <a:spcPts val="0"/>
              </a:spcAft>
              <a:buSzPct val="39285"/>
              <a:buFont typeface="Noto Sans Symbols"/>
              <a:buNone/>
            </a:pPr>
            <a:r>
              <a:t/>
            </a:r>
            <a:endParaRPr>
              <a:latin typeface="Times New Roman"/>
              <a:ea typeface="Times New Roman"/>
              <a:cs typeface="Times New Roman"/>
              <a:sym typeface="Times New Roman"/>
            </a:endParaRPr>
          </a:p>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 These signals provide critical information about the heart’s mechanical activity, such as the opening and closing of valves and blood flow dynamics and is used in diagnosing and monitoring heart conditions, including valve disorders and heart murmurs. </a:t>
            </a:r>
            <a:endParaRPr/>
          </a:p>
          <a:p>
            <a:pPr indent="-392589" lvl="0" marL="457200" rtl="0" algn="l">
              <a:lnSpc>
                <a:spcPct val="90000"/>
              </a:lnSpc>
              <a:spcBef>
                <a:spcPts val="0"/>
              </a:spcBef>
              <a:spcAft>
                <a:spcPts val="0"/>
              </a:spcAft>
              <a:buSzPct val="39285"/>
              <a:buFont typeface="Noto Sans Symbols"/>
              <a:buNone/>
            </a:pPr>
            <a:r>
              <a:t/>
            </a:r>
            <a:endParaRPr>
              <a:latin typeface="Times New Roman"/>
              <a:ea typeface="Times New Roman"/>
              <a:cs typeface="Times New Roman"/>
              <a:sym typeface="Times New Roman"/>
            </a:endParaRPr>
          </a:p>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By analyzing the distinct sounds within the PCG—through digital signal processing techniques that examine the timing, frequency, and intensity of heart sounds—medical professionals can accurately identify and interpret cardiac events.</a:t>
            </a:r>
            <a:endParaRPr/>
          </a:p>
          <a:p>
            <a:pPr indent="-392589" lvl="0" marL="457200" rtl="0" algn="l">
              <a:lnSpc>
                <a:spcPct val="90000"/>
              </a:lnSpc>
              <a:spcBef>
                <a:spcPts val="0"/>
              </a:spcBef>
              <a:spcAft>
                <a:spcPts val="0"/>
              </a:spcAft>
              <a:buSzPct val="39285"/>
              <a:buNone/>
            </a:pPr>
            <a:r>
              <a:t/>
            </a:r>
            <a:endParaRPr/>
          </a:p>
          <a:p>
            <a:pPr indent="0" lvl="0" marL="0" rtl="0" algn="l">
              <a:lnSpc>
                <a:spcPct val="90000"/>
              </a:lnSpc>
              <a:spcBef>
                <a:spcPts val="0"/>
              </a:spcBef>
              <a:spcAft>
                <a:spcPts val="0"/>
              </a:spcAft>
              <a:buClr>
                <a:schemeClr val="dk1"/>
              </a:buClr>
              <a:buSzPct val="39285"/>
              <a:buFont typeface="Arial"/>
              <a:buNone/>
            </a:pPr>
            <a:r>
              <a:t/>
            </a:r>
            <a:endParaRPr/>
          </a:p>
          <a:p>
            <a:pPr indent="0" lvl="0" marL="0" rtl="0" algn="l">
              <a:lnSpc>
                <a:spcPct val="90000"/>
              </a:lnSpc>
              <a:spcBef>
                <a:spcPts val="0"/>
              </a:spcBef>
              <a:spcAft>
                <a:spcPts val="0"/>
              </a:spcAft>
              <a:buClr>
                <a:schemeClr val="dk1"/>
              </a:buClr>
              <a:buSzPct val="100000"/>
              <a:buNone/>
            </a:pPr>
            <a:r>
              <a:t/>
            </a:r>
            <a:endParaRPr/>
          </a:p>
        </p:txBody>
      </p:sp>
      <p:pic>
        <p:nvPicPr>
          <p:cNvPr id="100" name="Google Shape;100;p2"/>
          <p:cNvPicPr preferRelativeResize="0"/>
          <p:nvPr/>
        </p:nvPicPr>
        <p:blipFill rotWithShape="1">
          <a:blip r:embed="rId3">
            <a:alphaModFix/>
          </a:blip>
          <a:srcRect b="0" l="0" r="0" t="0"/>
          <a:stretch/>
        </p:blipFill>
        <p:spPr>
          <a:xfrm>
            <a:off x="10877550" y="74645"/>
            <a:ext cx="1314450" cy="7512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757177" y="1452766"/>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However, PCG signals are susceptible to noise from various sources, including environmental sounds, body movements, electronic interference, and respiratory noises. </a:t>
            </a:r>
            <a:endParaRPr/>
          </a:p>
          <a:p>
            <a:pPr indent="-392589" lvl="0" marL="457200" rtl="0" algn="l">
              <a:lnSpc>
                <a:spcPct val="90000"/>
              </a:lnSpc>
              <a:spcBef>
                <a:spcPts val="0"/>
              </a:spcBef>
              <a:spcAft>
                <a:spcPts val="0"/>
              </a:spcAft>
              <a:buSzPct val="39285"/>
              <a:buFont typeface="Noto Sans Symbols"/>
              <a:buNone/>
            </a:pPr>
            <a:r>
              <a:t/>
            </a:r>
            <a:endParaRPr>
              <a:latin typeface="Times New Roman"/>
              <a:ea typeface="Times New Roman"/>
              <a:cs typeface="Times New Roman"/>
              <a:sym typeface="Times New Roman"/>
            </a:endParaRPr>
          </a:p>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This noise can significantly affect the accuracy and reliability of PCG analysis. </a:t>
            </a:r>
            <a:endParaRPr/>
          </a:p>
          <a:p>
            <a:pPr indent="-392589" lvl="0" marL="457200" rtl="0" algn="l">
              <a:lnSpc>
                <a:spcPct val="90000"/>
              </a:lnSpc>
              <a:spcBef>
                <a:spcPts val="0"/>
              </a:spcBef>
              <a:spcAft>
                <a:spcPts val="0"/>
              </a:spcAft>
              <a:buSzPct val="39285"/>
              <a:buFont typeface="Noto Sans Symbols"/>
              <a:buNone/>
            </a:pPr>
            <a:r>
              <a:t/>
            </a:r>
            <a:endParaRPr>
              <a:latin typeface="Times New Roman"/>
              <a:ea typeface="Times New Roman"/>
              <a:cs typeface="Times New Roman"/>
              <a:sym typeface="Times New Roman"/>
            </a:endParaRPr>
          </a:p>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Interference can lead to misinterpretation of heart sounds, potentially resulting in misdiagnosis or overlooked conditions. </a:t>
            </a:r>
            <a:endParaRPr/>
          </a:p>
          <a:p>
            <a:pPr indent="-392589" lvl="0" marL="457200" rtl="0" algn="l">
              <a:lnSpc>
                <a:spcPct val="90000"/>
              </a:lnSpc>
              <a:spcBef>
                <a:spcPts val="0"/>
              </a:spcBef>
              <a:spcAft>
                <a:spcPts val="0"/>
              </a:spcAft>
              <a:buSzPct val="39285"/>
              <a:buFont typeface="Noto Sans Symbols"/>
              <a:buNone/>
            </a:pPr>
            <a:r>
              <a:t/>
            </a:r>
            <a:endParaRPr>
              <a:latin typeface="Times New Roman"/>
              <a:ea typeface="Times New Roman"/>
              <a:cs typeface="Times New Roman"/>
              <a:sym typeface="Times New Roman"/>
            </a:endParaRPr>
          </a:p>
          <a:p>
            <a:pPr indent="-457200" lvl="0" marL="457200" rtl="0" algn="l">
              <a:lnSpc>
                <a:spcPct val="90000"/>
              </a:lnSpc>
              <a:spcBef>
                <a:spcPts val="0"/>
              </a:spcBef>
              <a:spcAft>
                <a:spcPts val="0"/>
              </a:spcAft>
              <a:buSzPct val="39285"/>
              <a:buFont typeface="Noto Sans Symbols"/>
              <a:buChar char="❑"/>
            </a:pPr>
            <a:r>
              <a:rPr lang="en-IN">
                <a:latin typeface="Times New Roman"/>
                <a:ea typeface="Times New Roman"/>
                <a:cs typeface="Times New Roman"/>
                <a:sym typeface="Times New Roman"/>
              </a:rPr>
              <a:t>Therefore, implementing effective noise reduction techniques, such as filtering and adaptive noise cancellation, is essential to maintain the clarity and usability of PCG signals for precise cardiac assessments.</a:t>
            </a:r>
            <a:endParaRPr/>
          </a:p>
          <a:p>
            <a:pPr indent="-228600" lvl="0" marL="457200" rtl="0" algn="l">
              <a:lnSpc>
                <a:spcPct val="90000"/>
              </a:lnSpc>
              <a:spcBef>
                <a:spcPts val="1000"/>
              </a:spcBef>
              <a:spcAft>
                <a:spcPts val="0"/>
              </a:spcAft>
              <a:buClr>
                <a:schemeClr val="dk1"/>
              </a:buClr>
              <a:buSzPct val="69498"/>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1252728" y="3407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latin typeface="Times New Roman"/>
                <a:ea typeface="Times New Roman"/>
                <a:cs typeface="Times New Roman"/>
                <a:sym typeface="Times New Roman"/>
              </a:rPr>
              <a:t>Motivation &amp; Objectives of the work</a:t>
            </a:r>
            <a:endParaRPr/>
          </a:p>
        </p:txBody>
      </p:sp>
      <p:sp>
        <p:nvSpPr>
          <p:cNvPr id="111" name="Google Shape;1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90000"/>
              </a:lnSpc>
              <a:spcBef>
                <a:spcPts val="1000"/>
              </a:spcBef>
              <a:spcAft>
                <a:spcPts val="0"/>
              </a:spcAft>
              <a:buSzPct val="69498"/>
              <a:buFont typeface="Noto Sans Symbols"/>
              <a:buChar char="❑"/>
            </a:pPr>
            <a:r>
              <a:rPr b="1" lang="en-IN">
                <a:latin typeface="Times New Roman"/>
                <a:ea typeface="Times New Roman"/>
                <a:cs typeface="Times New Roman"/>
                <a:sym typeface="Times New Roman"/>
              </a:rPr>
              <a:t>Accurate Diagnosis</a:t>
            </a:r>
            <a:r>
              <a:rPr lang="en-IN">
                <a:latin typeface="Times New Roman"/>
                <a:ea typeface="Times New Roman"/>
                <a:cs typeface="Times New Roman"/>
                <a:sym typeface="Times New Roman"/>
              </a:rPr>
              <a:t>: PCG signals are used to diagnose various heart conditions. Noise can obscure important features in these signals, leading to misdiagnosis or missed diagnosis.</a:t>
            </a:r>
            <a:endParaRPr/>
          </a:p>
          <a:p>
            <a:pPr indent="-342900" lvl="0" marL="457200" rtl="0" algn="l">
              <a:lnSpc>
                <a:spcPct val="90000"/>
              </a:lnSpc>
              <a:spcBef>
                <a:spcPts val="1000"/>
              </a:spcBef>
              <a:spcAft>
                <a:spcPts val="0"/>
              </a:spcAft>
              <a:buSzPct val="69498"/>
              <a:buFont typeface="Noto Sans Symbols"/>
              <a:buChar char="❑"/>
            </a:pPr>
            <a:r>
              <a:rPr b="1" lang="en-IN">
                <a:latin typeface="Times New Roman"/>
                <a:ea typeface="Times New Roman"/>
                <a:cs typeface="Times New Roman"/>
                <a:sym typeface="Times New Roman"/>
              </a:rPr>
              <a:t>Improved Signal Quality</a:t>
            </a:r>
            <a:r>
              <a:rPr lang="en-IN">
                <a:latin typeface="Times New Roman"/>
                <a:ea typeface="Times New Roman"/>
                <a:cs typeface="Times New Roman"/>
                <a:sym typeface="Times New Roman"/>
              </a:rPr>
              <a:t>: Noise reduction enhances the clarity of the heart sounds, making it easier for clinicians and automated systems to analyze them.</a:t>
            </a:r>
            <a:endParaRPr/>
          </a:p>
          <a:p>
            <a:pPr indent="-342900" lvl="0" marL="457200" rtl="0" algn="l">
              <a:lnSpc>
                <a:spcPct val="90000"/>
              </a:lnSpc>
              <a:spcBef>
                <a:spcPts val="1000"/>
              </a:spcBef>
              <a:spcAft>
                <a:spcPts val="0"/>
              </a:spcAft>
              <a:buSzPct val="69498"/>
              <a:buFont typeface="Noto Sans Symbols"/>
              <a:buChar char="❑"/>
            </a:pPr>
            <a:r>
              <a:rPr b="1" lang="en-IN">
                <a:latin typeface="Times New Roman"/>
                <a:ea typeface="Times New Roman"/>
                <a:cs typeface="Times New Roman"/>
                <a:sym typeface="Times New Roman"/>
              </a:rPr>
              <a:t>Reliable Feature Extraction</a:t>
            </a:r>
            <a:r>
              <a:rPr lang="en-IN">
                <a:latin typeface="Times New Roman"/>
                <a:ea typeface="Times New Roman"/>
                <a:cs typeface="Times New Roman"/>
                <a:sym typeface="Times New Roman"/>
              </a:rPr>
              <a:t>: Many diagnostic algorithms rely on extracting features from PCG signals. Noise can interfere with the accuracy of these features.</a:t>
            </a:r>
            <a:endParaRPr/>
          </a:p>
          <a:p>
            <a:pPr indent="-342900" lvl="0" marL="457200" rtl="0" algn="l">
              <a:lnSpc>
                <a:spcPct val="90000"/>
              </a:lnSpc>
              <a:spcBef>
                <a:spcPts val="1000"/>
              </a:spcBef>
              <a:spcAft>
                <a:spcPts val="0"/>
              </a:spcAft>
              <a:buSzPct val="69498"/>
              <a:buFont typeface="Noto Sans Symbols"/>
              <a:buChar char="❑"/>
            </a:pPr>
            <a:r>
              <a:rPr b="1" lang="en-IN">
                <a:latin typeface="Times New Roman"/>
                <a:ea typeface="Times New Roman"/>
                <a:cs typeface="Times New Roman"/>
                <a:sym typeface="Times New Roman"/>
              </a:rPr>
              <a:t>Automation</a:t>
            </a:r>
            <a:r>
              <a:rPr lang="en-IN">
                <a:latin typeface="Times New Roman"/>
                <a:ea typeface="Times New Roman"/>
                <a:cs typeface="Times New Roman"/>
                <a:sym typeface="Times New Roman"/>
              </a:rPr>
              <a:t>: Automated systems for heart sound analysis require clean signals for robust performance. Noise can cause these systems to fail or produce unreliable results.</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ct val="69498"/>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sz="5600">
                <a:latin typeface="Times New Roman"/>
                <a:ea typeface="Times New Roman"/>
                <a:cs typeface="Times New Roman"/>
                <a:sym typeface="Times New Roman"/>
              </a:rPr>
              <a:t>Objective </a:t>
            </a:r>
            <a:endParaRPr sz="5600">
              <a:latin typeface="Times New Roman"/>
              <a:ea typeface="Times New Roman"/>
              <a:cs typeface="Times New Roman"/>
              <a:sym typeface="Times New Roman"/>
            </a:endParaRPr>
          </a:p>
        </p:txBody>
      </p:sp>
      <p:sp>
        <p:nvSpPr>
          <p:cNvPr id="117" name="Google Shape;117;p3"/>
          <p:cNvSpPr txBox="1"/>
          <p:nvPr>
            <p:ph idx="1" type="body"/>
          </p:nvPr>
        </p:nvSpPr>
        <p:spPr>
          <a:xfrm>
            <a:off x="734028" y="1690688"/>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457200" lvl="0" marL="635000" rtl="0" algn="l">
              <a:lnSpc>
                <a:spcPct val="90000"/>
              </a:lnSpc>
              <a:spcBef>
                <a:spcPts val="0"/>
              </a:spcBef>
              <a:spcAft>
                <a:spcPts val="0"/>
              </a:spcAft>
              <a:buClr>
                <a:schemeClr val="dk1"/>
              </a:buClr>
              <a:buSzPct val="116424"/>
              <a:buFont typeface="Courier New"/>
              <a:buChar char="o"/>
            </a:pPr>
            <a:r>
              <a:rPr b="1" lang="en-IN" sz="2600">
                <a:latin typeface="Times New Roman"/>
                <a:ea typeface="Times New Roman"/>
                <a:cs typeface="Times New Roman"/>
                <a:sym typeface="Times New Roman"/>
              </a:rPr>
              <a:t>Objective</a:t>
            </a:r>
            <a:r>
              <a:rPr lang="en-IN" sz="2600">
                <a:latin typeface="Times New Roman"/>
                <a:ea typeface="Times New Roman"/>
                <a:cs typeface="Times New Roman"/>
                <a:sym typeface="Times New Roman"/>
              </a:rPr>
              <a:t>:</a:t>
            </a:r>
            <a:br>
              <a:rPr lang="en-IN" sz="2600">
                <a:latin typeface="Times New Roman"/>
                <a:ea typeface="Times New Roman"/>
                <a:cs typeface="Times New Roman"/>
                <a:sym typeface="Times New Roman"/>
              </a:rPr>
            </a:br>
            <a:r>
              <a:rPr lang="en-IN" sz="2600">
                <a:latin typeface="Times New Roman"/>
                <a:ea typeface="Times New Roman"/>
                <a:cs typeface="Times New Roman"/>
                <a:sym typeface="Times New Roman"/>
              </a:rPr>
              <a:t>Develop an adaptive filter setup for effective noise cancellation, aiming for high signal-to-noise ratio (SNR) and minimal estimation error with a straightforward algorithm.</a:t>
            </a:r>
            <a:endParaRPr/>
          </a:p>
          <a:p>
            <a:pPr indent="-279400" lvl="0" marL="635000" rtl="0" algn="l">
              <a:lnSpc>
                <a:spcPct val="90000"/>
              </a:lnSpc>
              <a:spcBef>
                <a:spcPts val="0"/>
              </a:spcBef>
              <a:spcAft>
                <a:spcPts val="0"/>
              </a:spcAft>
              <a:buClr>
                <a:schemeClr val="dk1"/>
              </a:buClr>
              <a:buSzPct val="116424"/>
              <a:buFont typeface="Courier New"/>
              <a:buNone/>
            </a:pPr>
            <a:r>
              <a:t/>
            </a:r>
            <a:endParaRPr sz="2600">
              <a:latin typeface="Times New Roman"/>
              <a:ea typeface="Times New Roman"/>
              <a:cs typeface="Times New Roman"/>
              <a:sym typeface="Times New Roman"/>
            </a:endParaRPr>
          </a:p>
          <a:p>
            <a:pPr indent="-457200" lvl="0" marL="635000" rtl="0" algn="l">
              <a:lnSpc>
                <a:spcPct val="90000"/>
              </a:lnSpc>
              <a:spcBef>
                <a:spcPts val="0"/>
              </a:spcBef>
              <a:spcAft>
                <a:spcPts val="0"/>
              </a:spcAft>
              <a:buClr>
                <a:schemeClr val="dk1"/>
              </a:buClr>
              <a:buSzPct val="116424"/>
              <a:buFont typeface="Courier New"/>
              <a:buChar char="o"/>
            </a:pPr>
            <a:r>
              <a:rPr b="1" lang="en-IN" sz="2600">
                <a:latin typeface="Times New Roman"/>
                <a:ea typeface="Times New Roman"/>
                <a:cs typeface="Times New Roman"/>
                <a:sym typeface="Times New Roman"/>
              </a:rPr>
              <a:t>Proposed Solution</a:t>
            </a:r>
            <a:r>
              <a:rPr lang="en-IN" sz="2600">
                <a:latin typeface="Times New Roman"/>
                <a:ea typeface="Times New Roman"/>
                <a:cs typeface="Times New Roman"/>
                <a:sym typeface="Times New Roman"/>
              </a:rPr>
              <a:t>: </a:t>
            </a:r>
            <a:br>
              <a:rPr lang="en-IN" sz="2600">
                <a:latin typeface="Times New Roman"/>
                <a:ea typeface="Times New Roman"/>
                <a:cs typeface="Times New Roman"/>
                <a:sym typeface="Times New Roman"/>
              </a:rPr>
            </a:br>
            <a:r>
              <a:rPr lang="en-IN" sz="2600">
                <a:latin typeface="Times New Roman"/>
                <a:ea typeface="Times New Roman"/>
                <a:cs typeface="Times New Roman"/>
                <a:sym typeface="Times New Roman"/>
              </a:rPr>
              <a:t>Introduce a multi-stage feed-forward switched adaptive filter model designed for active noise control (ANC) systems.</a:t>
            </a:r>
            <a:endParaRPr/>
          </a:p>
          <a:p>
            <a:pPr indent="-279400" lvl="0" marL="635000" rtl="0" algn="l">
              <a:lnSpc>
                <a:spcPct val="90000"/>
              </a:lnSpc>
              <a:spcBef>
                <a:spcPts val="0"/>
              </a:spcBef>
              <a:spcAft>
                <a:spcPts val="0"/>
              </a:spcAft>
              <a:buClr>
                <a:schemeClr val="dk1"/>
              </a:buClr>
              <a:buSzPct val="116424"/>
              <a:buFont typeface="Courier New"/>
              <a:buNone/>
            </a:pPr>
            <a:r>
              <a:t/>
            </a:r>
            <a:endParaRPr sz="2600">
              <a:latin typeface="Times New Roman"/>
              <a:ea typeface="Times New Roman"/>
              <a:cs typeface="Times New Roman"/>
              <a:sym typeface="Times New Roman"/>
            </a:endParaRPr>
          </a:p>
          <a:p>
            <a:pPr indent="-457200" lvl="0" marL="635000" rtl="0" algn="l">
              <a:lnSpc>
                <a:spcPct val="90000"/>
              </a:lnSpc>
              <a:spcBef>
                <a:spcPts val="0"/>
              </a:spcBef>
              <a:spcAft>
                <a:spcPts val="0"/>
              </a:spcAft>
              <a:buClr>
                <a:schemeClr val="dk1"/>
              </a:buClr>
              <a:buSzPct val="116424"/>
              <a:buFont typeface="Courier New"/>
              <a:buChar char="o"/>
            </a:pPr>
            <a:r>
              <a:rPr b="1" lang="en-IN" sz="2600">
                <a:latin typeface="Times New Roman"/>
                <a:ea typeface="Times New Roman"/>
                <a:cs typeface="Times New Roman"/>
                <a:sym typeface="Times New Roman"/>
              </a:rPr>
              <a:t>Novel Approach</a:t>
            </a:r>
            <a:r>
              <a:rPr lang="en-IN" sz="2600">
                <a:latin typeface="Times New Roman"/>
                <a:ea typeface="Times New Roman"/>
                <a:cs typeface="Times New Roman"/>
                <a:sym typeface="Times New Roman"/>
              </a:rPr>
              <a:t>:</a:t>
            </a:r>
            <a:br>
              <a:rPr lang="en-IN" sz="2600">
                <a:latin typeface="Times New Roman"/>
                <a:ea typeface="Times New Roman"/>
                <a:cs typeface="Times New Roman"/>
                <a:sym typeface="Times New Roman"/>
              </a:rPr>
            </a:br>
            <a:r>
              <a:rPr lang="en-IN" sz="2600">
                <a:latin typeface="Times New Roman"/>
                <a:ea typeface="Times New Roman"/>
                <a:cs typeface="Times New Roman"/>
                <a:sym typeface="Times New Roman"/>
              </a:rPr>
              <a:t> The system automatically adjusts the number of filter stages to enhance performance.</a:t>
            </a:r>
            <a:endParaRPr/>
          </a:p>
          <a:p>
            <a:pPr indent="-279400" lvl="0" marL="635000" rtl="0" algn="l">
              <a:lnSpc>
                <a:spcPct val="90000"/>
              </a:lnSpc>
              <a:spcBef>
                <a:spcPts val="0"/>
              </a:spcBef>
              <a:spcAft>
                <a:spcPts val="0"/>
              </a:spcAft>
              <a:buClr>
                <a:schemeClr val="dk1"/>
              </a:buClr>
              <a:buSzPct val="116424"/>
              <a:buFont typeface="Courier New"/>
              <a:buNone/>
            </a:pPr>
            <a:r>
              <a:t/>
            </a:r>
            <a:endParaRPr sz="2600">
              <a:latin typeface="Times New Roman"/>
              <a:ea typeface="Times New Roman"/>
              <a:cs typeface="Times New Roman"/>
              <a:sym typeface="Times New Roman"/>
            </a:endParaRPr>
          </a:p>
          <a:p>
            <a:pPr indent="-457200" lvl="0" marL="635000" rtl="0" algn="l">
              <a:lnSpc>
                <a:spcPct val="90000"/>
              </a:lnSpc>
              <a:spcBef>
                <a:spcPts val="0"/>
              </a:spcBef>
              <a:spcAft>
                <a:spcPts val="0"/>
              </a:spcAft>
              <a:buClr>
                <a:schemeClr val="dk1"/>
              </a:buClr>
              <a:buSzPct val="116424"/>
              <a:buFont typeface="Courier New"/>
              <a:buChar char="o"/>
            </a:pPr>
            <a:r>
              <a:rPr b="1" lang="en-IN" sz="2600">
                <a:latin typeface="Times New Roman"/>
                <a:ea typeface="Times New Roman"/>
                <a:cs typeface="Times New Roman"/>
                <a:sym typeface="Times New Roman"/>
              </a:rPr>
              <a:t>Algorithm Innovation</a:t>
            </a:r>
            <a:r>
              <a:rPr lang="en-IN" sz="2600">
                <a:latin typeface="Times New Roman"/>
                <a:ea typeface="Times New Roman"/>
                <a:cs typeface="Times New Roman"/>
                <a:sym typeface="Times New Roman"/>
              </a:rPr>
              <a:t>: </a:t>
            </a:r>
            <a:br>
              <a:rPr lang="en-IN" sz="2600">
                <a:latin typeface="Times New Roman"/>
                <a:ea typeface="Times New Roman"/>
                <a:cs typeface="Times New Roman"/>
                <a:sym typeface="Times New Roman"/>
              </a:rPr>
            </a:br>
            <a:r>
              <a:rPr lang="en-IN" sz="2600">
                <a:latin typeface="Times New Roman"/>
                <a:ea typeface="Times New Roman"/>
                <a:cs typeface="Times New Roman"/>
                <a:sym typeface="Times New Roman"/>
              </a:rPr>
              <a:t>Utilize switching between two signed LMS (Least Mean Squares) algorithms for each filter stage to optimize results.</a:t>
            </a:r>
            <a:endParaRPr sz="2600">
              <a:latin typeface="Times New Roman"/>
              <a:ea typeface="Times New Roman"/>
              <a:cs typeface="Times New Roman"/>
              <a:sym typeface="Times New Roman"/>
            </a:endParaRPr>
          </a:p>
        </p:txBody>
      </p:sp>
      <p:pic>
        <p:nvPicPr>
          <p:cNvPr id="118" name="Google Shape;118;p3"/>
          <p:cNvPicPr preferRelativeResize="0"/>
          <p:nvPr/>
        </p:nvPicPr>
        <p:blipFill rotWithShape="1">
          <a:blip r:embed="rId3">
            <a:alphaModFix/>
          </a:blip>
          <a:srcRect b="0" l="0" r="0" t="0"/>
          <a:stretch/>
        </p:blipFill>
        <p:spPr>
          <a:xfrm>
            <a:off x="10877550" y="0"/>
            <a:ext cx="1314450" cy="7512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838200" y="365126"/>
            <a:ext cx="9590590" cy="29463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37037"/>
              <a:buNone/>
            </a:pPr>
            <a:r>
              <a:rPr lang="en-IN" sz="5400">
                <a:latin typeface="Times New Roman"/>
                <a:ea typeface="Times New Roman"/>
                <a:cs typeface="Times New Roman"/>
                <a:sym typeface="Times New Roman"/>
              </a:rPr>
              <a:t>Literature survey </a:t>
            </a:r>
            <a:endParaRPr/>
          </a:p>
        </p:txBody>
      </p:sp>
      <p:graphicFrame>
        <p:nvGraphicFramePr>
          <p:cNvPr id="124" name="Google Shape;124;p25"/>
          <p:cNvGraphicFramePr/>
          <p:nvPr/>
        </p:nvGraphicFramePr>
        <p:xfrm>
          <a:off x="178443" y="856527"/>
          <a:ext cx="3000000" cy="3000000"/>
        </p:xfrm>
        <a:graphic>
          <a:graphicData uri="http://schemas.openxmlformats.org/drawingml/2006/table">
            <a:tbl>
              <a:tblPr bandRow="1" firstRow="1">
                <a:noFill/>
                <a:tableStyleId>{3DD0E4D5-A9E0-4146-A980-41CE7B25CA43}</a:tableStyleId>
              </a:tblPr>
              <a:tblGrid>
                <a:gridCol w="3949225"/>
                <a:gridCol w="3949225"/>
                <a:gridCol w="3949225"/>
              </a:tblGrid>
              <a:tr h="394825">
                <a:tc>
                  <a:txBody>
                    <a:bodyPr/>
                    <a:lstStyle/>
                    <a:p>
                      <a:pPr indent="0" lvl="0" marL="0" marR="0" rtl="0" algn="l">
                        <a:lnSpc>
                          <a:spcPct val="100000"/>
                        </a:lnSpc>
                        <a:spcBef>
                          <a:spcPts val="0"/>
                        </a:spcBef>
                        <a:spcAft>
                          <a:spcPts val="0"/>
                        </a:spcAft>
                        <a:buNone/>
                      </a:pPr>
                      <a:r>
                        <a:rPr lang="en-IN" sz="2000" u="none" cap="none" strike="noStrike"/>
                        <a:t>  YEAR AND PUBLICATION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IN" sz="2000" u="none" cap="none" strike="noStrike"/>
                        <a:t>TOPIC</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IN" sz="2000" u="none" cap="none" strike="noStrike"/>
                        <a:t>INFERENCE</a:t>
                      </a:r>
                      <a:endParaRPr sz="2000" u="none" cap="none" strike="noStrike">
                        <a:latin typeface="Times New Roman"/>
                        <a:ea typeface="Times New Roman"/>
                        <a:cs typeface="Times New Roman"/>
                        <a:sym typeface="Times New Roman"/>
                      </a:endParaRPr>
                    </a:p>
                  </a:txBody>
                  <a:tcPr marT="45725" marB="45725" marR="91450" marL="91450"/>
                </a:tc>
              </a:tr>
              <a:tr h="1420975">
                <a:tc>
                  <a:txBody>
                    <a:bodyPr/>
                    <a:lstStyle/>
                    <a:p>
                      <a:pPr indent="0" lvl="0" marL="0" marR="0" rtl="0" algn="l">
                        <a:lnSpc>
                          <a:spcPct val="100000"/>
                        </a:lnSpc>
                        <a:spcBef>
                          <a:spcPts val="0"/>
                        </a:spcBef>
                        <a:spcAft>
                          <a:spcPts val="0"/>
                        </a:spcAft>
                        <a:buNone/>
                      </a:pPr>
                      <a:r>
                        <a:rPr lang="en-IN" sz="1400" u="none" cap="none" strike="noStrike"/>
                        <a:t>Published in 2023 in IEEE.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Hardware Co-Simulation of Adaptive Noise Cancellation System using LMS and Leaky LMS Algorithms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This paper discusses the co-simulation approach for implementing adaptive noise cancellation using LMS and Leaky LMS algorithms, showing improved noise cancellation efficiency when implemented in hardware setups like FPGA.</a:t>
                      </a:r>
                      <a:endParaRPr sz="1400" u="none" cap="none" strike="noStrike"/>
                    </a:p>
                  </a:txBody>
                  <a:tcPr marT="45725" marB="45725" marR="91450" marL="91450"/>
                </a:tc>
              </a:tr>
              <a:tr h="1196275">
                <a:tc>
                  <a:txBody>
                    <a:bodyPr/>
                    <a:lstStyle/>
                    <a:p>
                      <a:pPr indent="0" lvl="0" marL="0" marR="0" rtl="0" algn="l">
                        <a:lnSpc>
                          <a:spcPct val="100000"/>
                        </a:lnSpc>
                        <a:spcBef>
                          <a:spcPts val="0"/>
                        </a:spcBef>
                        <a:spcAft>
                          <a:spcPts val="0"/>
                        </a:spcAft>
                        <a:buNone/>
                      </a:pPr>
                      <a:r>
                        <a:rPr lang="en-IN" sz="1400" u="none" cap="none" strike="noStrike"/>
                        <a:t>Published in 2022 in the International Journal of Electronics and Communications.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Implementation of Optimized Adaptive LMS Noise Cancellation System to Enhance Signal to Noise Ratio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The paper focuses on optimizing the LMS algorithm to improve the signal-to-noise ratio (SNR) in communication systems, demonstrating significant performance enhancements in various noise environments.</a:t>
                      </a:r>
                      <a:endParaRPr sz="1400" u="none" cap="none" strike="noStrike"/>
                    </a:p>
                  </a:txBody>
                  <a:tcPr marT="45725" marB="45725" marR="91450" marL="91450"/>
                </a:tc>
              </a:tr>
              <a:tr h="1196275">
                <a:tc>
                  <a:txBody>
                    <a:bodyPr/>
                    <a:lstStyle/>
                    <a:p>
                      <a:pPr indent="0" lvl="0" marL="0" marR="0" rtl="0" algn="l">
                        <a:lnSpc>
                          <a:spcPct val="100000"/>
                        </a:lnSpc>
                        <a:spcBef>
                          <a:spcPts val="0"/>
                        </a:spcBef>
                        <a:spcAft>
                          <a:spcPts val="0"/>
                        </a:spcAft>
                        <a:buNone/>
                      </a:pPr>
                      <a:r>
                        <a:rPr lang="en-IN" sz="1400" u="none" cap="none" strike="noStrike"/>
                        <a:t>Published in 2021 in IEEE Transactions on Signal Processing.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Reconfigurable Filter Design for Multiband Noise Cancellation</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This research introduces a reconfigurable filter design that can adapt to different noise bands, improving the versatility and effectiveness of noise cancellation systems in dynamic environments.</a:t>
                      </a:r>
                      <a:endParaRPr sz="1400" u="none" cap="none" strike="noStrike"/>
                    </a:p>
                  </a:txBody>
                  <a:tcPr marT="45725" marB="45725" marR="91450" marL="91450"/>
                </a:tc>
              </a:tr>
              <a:tr h="1196275">
                <a:tc>
                  <a:txBody>
                    <a:bodyPr/>
                    <a:lstStyle/>
                    <a:p>
                      <a:pPr indent="0" lvl="0" marL="0" marR="0" rtl="0" algn="l">
                        <a:lnSpc>
                          <a:spcPct val="100000"/>
                        </a:lnSpc>
                        <a:spcBef>
                          <a:spcPts val="0"/>
                        </a:spcBef>
                        <a:spcAft>
                          <a:spcPts val="0"/>
                        </a:spcAft>
                        <a:buNone/>
                      </a:pPr>
                      <a:r>
                        <a:rPr lang="en-IN" sz="1400" u="none" cap="none" strike="noStrike"/>
                        <a:t>Published in 2022 in the Journal of Signal and Information Processing.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A Comparative Study on Characteristics and Properties of Adaptive Algorithms applied to Noise Cancellation Techniques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This study compares various adaptive algorithms like LMS, RLS, and NLMS, analyzing their strengths and weaknesses in noise cancellation applications, providing insights into selecting the most suitable algorithm for specific use cases.</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6"/>
          <p:cNvGraphicFramePr/>
          <p:nvPr/>
        </p:nvGraphicFramePr>
        <p:xfrm>
          <a:off x="0" y="0"/>
          <a:ext cx="3000000" cy="3000000"/>
        </p:xfrm>
        <a:graphic>
          <a:graphicData uri="http://schemas.openxmlformats.org/drawingml/2006/table">
            <a:tbl>
              <a:tblPr bandRow="1" firstRow="1">
                <a:noFill/>
                <a:tableStyleId>{3DD0E4D5-A9E0-4146-A980-41CE7B25CA43}</a:tableStyleId>
              </a:tblPr>
              <a:tblGrid>
                <a:gridCol w="4064000"/>
                <a:gridCol w="4064000"/>
                <a:gridCol w="4064000"/>
              </a:tblGrid>
              <a:tr h="671325">
                <a:tc>
                  <a:txBody>
                    <a:bodyPr/>
                    <a:lstStyle/>
                    <a:p>
                      <a:pPr indent="0" lvl="0" marL="0" marR="0" rtl="0" algn="l">
                        <a:lnSpc>
                          <a:spcPct val="100000"/>
                        </a:lnSpc>
                        <a:spcBef>
                          <a:spcPts val="0"/>
                        </a:spcBef>
                        <a:spcAft>
                          <a:spcPts val="0"/>
                        </a:spcAft>
                        <a:buNone/>
                      </a:pPr>
                      <a:r>
                        <a:rPr lang="en-IN" sz="2000" u="none" cap="none" strike="noStrike"/>
                        <a:t>  YEAR AND PUBLICATION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IN" sz="2000" u="none" cap="none" strike="noStrike"/>
                        <a:t>TOPIC</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IN" sz="2000" u="none" cap="none" strike="noStrike"/>
                        <a:t>INFERENCE</a:t>
                      </a:r>
                      <a:endParaRPr sz="2000" u="none" cap="none" strike="noStrike">
                        <a:latin typeface="Times New Roman"/>
                        <a:ea typeface="Times New Roman"/>
                        <a:cs typeface="Times New Roman"/>
                        <a:sym typeface="Times New Roman"/>
                      </a:endParaRPr>
                    </a:p>
                  </a:txBody>
                  <a:tcPr marT="45725" marB="45725" marR="91450" marL="91450"/>
                </a:tc>
              </a:tr>
              <a:tr h="1143000">
                <a:tc>
                  <a:txBody>
                    <a:bodyPr/>
                    <a:lstStyle/>
                    <a:p>
                      <a:pPr indent="0" lvl="0" marL="0" marR="0" rtl="0" algn="l">
                        <a:lnSpc>
                          <a:spcPct val="100000"/>
                        </a:lnSpc>
                        <a:spcBef>
                          <a:spcPts val="0"/>
                        </a:spcBef>
                        <a:spcAft>
                          <a:spcPts val="0"/>
                        </a:spcAft>
                        <a:buNone/>
                      </a:pPr>
                      <a:r>
                        <a:rPr lang="en-IN" sz="1400" u="none" cap="none" strike="noStrike"/>
                        <a:t>IEEE Transactions on Signal Processing</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Performance Analysis of Adaptive Filters for Noise Cancellation in Various Environments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The paper discusses the performance of different adaptive filter algorithms in various noise environments, providing a comparative study on their effectiveness.</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143000">
                <a:tc>
                  <a:txBody>
                    <a:bodyPr/>
                    <a:lstStyle/>
                    <a:p>
                      <a:pPr indent="0" lvl="0" marL="0" marR="0" rtl="0" algn="l">
                        <a:lnSpc>
                          <a:spcPct val="100000"/>
                        </a:lnSpc>
                        <a:spcBef>
                          <a:spcPts val="0"/>
                        </a:spcBef>
                        <a:spcAft>
                          <a:spcPts val="0"/>
                        </a:spcAft>
                        <a:buNone/>
                      </a:pPr>
                      <a:r>
                        <a:rPr lang="en-IN" sz="1400" u="none" cap="none" strike="noStrike"/>
                        <a:t>Multidimensional Systems and Signal Processing 33, 1387-1408 (2022).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A low-cost automatic switched adaptive filtering technique for denoising impaired speech signals.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The proposed adaptive filter model, which combines LMS and NLMS algorithms, effectively reduces noise in speech signals, particularly those affected by Parkinson's disease. This model outperforms existing filters by significantly improving SNR, MSE, and PSNR, offering a cost-effective solution for adaptive noise cancellation with high accuracy.</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576576" y="365125"/>
            <a:ext cx="777722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latin typeface="Times New Roman"/>
                <a:ea typeface="Times New Roman"/>
                <a:cs typeface="Times New Roman"/>
                <a:sym typeface="Times New Roman"/>
              </a:rPr>
              <a:t>Problem Statement</a:t>
            </a:r>
            <a:endParaRPr/>
          </a:p>
        </p:txBody>
      </p:sp>
      <p:sp>
        <p:nvSpPr>
          <p:cNvPr id="135" name="Google Shape;13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IN">
                <a:latin typeface="Times New Roman"/>
                <a:ea typeface="Times New Roman"/>
                <a:cs typeface="Times New Roman"/>
                <a:sym typeface="Times New Roman"/>
              </a:rPr>
              <a:t>Challenges with Traditional Adaptive Filters:</a:t>
            </a:r>
            <a:endParaRPr>
              <a:latin typeface="Times New Roman"/>
              <a:ea typeface="Times New Roman"/>
              <a:cs typeface="Times New Roman"/>
              <a:sym typeface="Times New Roman"/>
            </a:endParaRPr>
          </a:p>
          <a:p>
            <a:pPr indent="-285750" lvl="1" marL="742950" rtl="0" algn="l">
              <a:lnSpc>
                <a:spcPct val="90000"/>
              </a:lnSpc>
              <a:spcBef>
                <a:spcPts val="500"/>
              </a:spcBef>
              <a:spcAft>
                <a:spcPts val="0"/>
              </a:spcAft>
              <a:buSzPts val="1800"/>
              <a:buFont typeface="Arial"/>
              <a:buChar char="•"/>
            </a:pPr>
            <a:r>
              <a:rPr lang="en-IN">
                <a:latin typeface="Times New Roman"/>
                <a:ea typeface="Times New Roman"/>
                <a:cs typeface="Times New Roman"/>
                <a:sym typeface="Times New Roman"/>
              </a:rPr>
              <a:t>Difficulty achieving high Signal-to-Noise Ratio (SNR) with low estimation error.</a:t>
            </a:r>
            <a:endParaRPr/>
          </a:p>
          <a:p>
            <a:pPr indent="-285750" lvl="1" marL="742950" rtl="0" algn="l">
              <a:lnSpc>
                <a:spcPct val="90000"/>
              </a:lnSpc>
              <a:spcBef>
                <a:spcPts val="500"/>
              </a:spcBef>
              <a:spcAft>
                <a:spcPts val="0"/>
              </a:spcAft>
              <a:buSzPts val="1800"/>
              <a:buFont typeface="Arial"/>
              <a:buChar char="•"/>
            </a:pPr>
            <a:r>
              <a:rPr lang="en-IN">
                <a:latin typeface="Times New Roman"/>
                <a:ea typeface="Times New Roman"/>
                <a:cs typeface="Times New Roman"/>
                <a:sym typeface="Times New Roman"/>
              </a:rPr>
              <a:t>Slow convergence rates.</a:t>
            </a:r>
            <a:endParaRPr/>
          </a:p>
          <a:p>
            <a:pPr indent="-285750" lvl="1" marL="742950" rtl="0" algn="l">
              <a:lnSpc>
                <a:spcPct val="90000"/>
              </a:lnSpc>
              <a:spcBef>
                <a:spcPts val="500"/>
              </a:spcBef>
              <a:spcAft>
                <a:spcPts val="0"/>
              </a:spcAft>
              <a:buSzPts val="1800"/>
              <a:buFont typeface="Arial"/>
              <a:buChar char="•"/>
            </a:pPr>
            <a:r>
              <a:rPr lang="en-IN">
                <a:latin typeface="Times New Roman"/>
                <a:ea typeface="Times New Roman"/>
                <a:cs typeface="Times New Roman"/>
                <a:sym typeface="Times New Roman"/>
              </a:rPr>
              <a:t>Instability in performance.</a:t>
            </a:r>
            <a:endParaRPr/>
          </a:p>
          <a:p>
            <a:pPr indent="0" lvl="0" marL="114300" rtl="0" algn="l">
              <a:lnSpc>
                <a:spcPct val="90000"/>
              </a:lnSpc>
              <a:spcBef>
                <a:spcPts val="1000"/>
              </a:spcBef>
              <a:spcAft>
                <a:spcPts val="0"/>
              </a:spcAft>
              <a:buSzPts val="1800"/>
              <a:buNone/>
            </a:pPr>
            <a:r>
              <a:rPr b="1" lang="en-IN">
                <a:latin typeface="Times New Roman"/>
                <a:ea typeface="Times New Roman"/>
                <a:cs typeface="Times New Roman"/>
                <a:sym typeface="Times New Roman"/>
              </a:rPr>
              <a:t>Limitations of Existing Filters:</a:t>
            </a:r>
            <a:endParaRPr>
              <a:latin typeface="Times New Roman"/>
              <a:ea typeface="Times New Roman"/>
              <a:cs typeface="Times New Roman"/>
              <a:sym typeface="Times New Roman"/>
            </a:endParaRPr>
          </a:p>
          <a:p>
            <a:pPr indent="-285750" lvl="1" marL="742950" rtl="0" algn="l">
              <a:lnSpc>
                <a:spcPct val="90000"/>
              </a:lnSpc>
              <a:spcBef>
                <a:spcPts val="500"/>
              </a:spcBef>
              <a:spcAft>
                <a:spcPts val="0"/>
              </a:spcAft>
              <a:buSzPts val="1800"/>
              <a:buFont typeface="Arial"/>
              <a:buChar char="•"/>
            </a:pPr>
            <a:r>
              <a:rPr lang="en-IN">
                <a:latin typeface="Times New Roman"/>
                <a:ea typeface="Times New Roman"/>
                <a:cs typeface="Times New Roman"/>
                <a:sym typeface="Times New Roman"/>
              </a:rPr>
              <a:t>Fixed-stage filters are not adaptable to varying noise environments.</a:t>
            </a:r>
            <a:endParaRPr/>
          </a:p>
          <a:p>
            <a:pPr indent="-285750" lvl="1" marL="742950" rtl="0" algn="l">
              <a:lnSpc>
                <a:spcPct val="90000"/>
              </a:lnSpc>
              <a:spcBef>
                <a:spcPts val="500"/>
              </a:spcBef>
              <a:spcAft>
                <a:spcPts val="0"/>
              </a:spcAft>
              <a:buSzPts val="1800"/>
              <a:buFont typeface="Arial"/>
              <a:buChar char="•"/>
            </a:pPr>
            <a:r>
              <a:rPr lang="en-IN">
                <a:latin typeface="Times New Roman"/>
                <a:ea typeface="Times New Roman"/>
                <a:cs typeface="Times New Roman"/>
                <a:sym typeface="Times New Roman"/>
              </a:rPr>
              <a:t>Performance is limited due to the inability to adjust filter stages dynamically.</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2024-01-05T04:56:25Z</dcterms:created>
  <dc:creator>Vadivukkarasi K</dc:creator>
</cp:coreProperties>
</file>