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431" r:id="rId2"/>
    <p:sldId id="433" r:id="rId3"/>
    <p:sldId id="321" r:id="rId4"/>
    <p:sldId id="306" r:id="rId5"/>
    <p:sldId id="430" r:id="rId6"/>
    <p:sldId id="434" r:id="rId7"/>
    <p:sldId id="320" r:id="rId8"/>
    <p:sldId id="435" r:id="rId9"/>
    <p:sldId id="436" r:id="rId10"/>
    <p:sldId id="437" r:id="rId11"/>
    <p:sldId id="438" r:id="rId12"/>
    <p:sldId id="439" r:id="rId13"/>
    <p:sldId id="440" r:id="rId14"/>
    <p:sldId id="441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F78A14-98F4-45EB-B42F-B56C98AAC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58C2998B-F799-469F-AF7B-F7F3A8C06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F6414-A59A-4177-90D1-499685EBB8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7AC23-59CE-443A-9B9F-7DE2420A16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80A9-6D0E-498D-9052-6F92850D75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A28B1-1A41-437A-99AA-5A2DA8126B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12A07-2855-431C-A5E4-DBB1F433EB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1EE72-B155-4128-90FF-DDB9C1AA0F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77E44-D6DD-4B01-AE24-D49069C38A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E2A35-2FFC-421E-A94C-A86D396382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5118-E66A-4F27-A688-83ADA1E4A9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2C6A33-E874-402B-AF84-71337A641F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81993"/>
            <a:ext cx="7772400" cy="1470025"/>
          </a:xfrm>
        </p:spPr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274" y="367394"/>
            <a:ext cx="86106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</a:t>
            </a:r>
          </a:p>
          <a:p>
            <a:pPr eaLnBrk="1" hangingPunct="1"/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cellular mobile communication systems</a:t>
            </a:r>
            <a:endParaRPr lang="en-US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5275" y="4390317"/>
            <a:ext cx="8648698" cy="2467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algn="just"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slides contains copyrighted materials from -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 Molisch, “Wireless Communication”, Cambridge University Press, 2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edition, 2013</a:t>
            </a:r>
            <a:r>
              <a:rPr lang="en-GB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books, references: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Andrea Molisch, “Wireless Communication”, Cambridge University Press, 2nd edition, 2013.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2A985-E30A-4B57-957C-647F0D65ED38}"/>
              </a:ext>
            </a:extLst>
          </p:cNvPr>
          <p:cNvSpPr/>
          <p:nvPr/>
        </p:nvSpPr>
        <p:spPr>
          <a:xfrm>
            <a:off x="314324" y="2081993"/>
            <a:ext cx="8610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WEEK 1 : 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the legacy 3GPP cellular systems, WiMAX systems: Introduction</a:t>
            </a:r>
          </a:p>
          <a:p>
            <a:pPr algn="just">
              <a:spcAft>
                <a:spcPts val="0"/>
              </a:spcAft>
            </a:pP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WEEK 2 : 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WiMAX systems: Architecture, Frame structure, Applications</a:t>
            </a:r>
          </a:p>
          <a:p>
            <a:pPr algn="just">
              <a:spcAft>
                <a:spcPts val="0"/>
              </a:spcAft>
            </a:pPr>
            <a:endParaRPr lang="en-IN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WEEK 3 : 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LTE systems: Introduction, Architecture, Frame structure and applications</a:t>
            </a:r>
          </a:p>
          <a:p>
            <a:pPr>
              <a:spcAft>
                <a:spcPts val="0"/>
              </a:spcAft>
            </a:pP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6C72A-B189-4831-9FBD-7DE60F6E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5BBFC-F57E-4010-865E-6042F4D517A1}"/>
              </a:ext>
            </a:extLst>
          </p:cNvPr>
          <p:cNvSpPr txBox="1"/>
          <p:nvPr/>
        </p:nvSpPr>
        <p:spPr>
          <a:xfrm>
            <a:off x="381000" y="1690062"/>
            <a:ext cx="8534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Why there is such eagerness by the cellular industry to move to a new standard when the investments into 3G are huge.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The reasons are manifold </a:t>
            </a:r>
          </a:p>
          <a:p>
            <a:pPr marL="400050" indent="-400050" algn="just">
              <a:buAutoNum type="romanLcParenBoth"/>
            </a:pPr>
            <a:r>
              <a:rPr lang="en-US" sz="2000" dirty="0">
                <a:solidFill>
                  <a:srgbClr val="00B050"/>
                </a:solidFill>
              </a:rPr>
              <a:t>need for improved data rates and spectral efficiency in particular in dense urban environments</a:t>
            </a:r>
            <a:r>
              <a:rPr lang="en-US" sz="2000" dirty="0"/>
              <a:t>, </a:t>
            </a:r>
          </a:p>
          <a:p>
            <a:pPr marL="400050" indent="-400050" algn="just">
              <a:buAutoNum type="romanLcParenBoth"/>
            </a:pPr>
            <a:r>
              <a:rPr lang="en-US" sz="2000" dirty="0"/>
              <a:t>for some operators, the possibility to “leapfrog” from 2G directly to 4G technology</a:t>
            </a:r>
          </a:p>
          <a:p>
            <a:pPr marL="400050" indent="-400050" algn="just">
              <a:buAutoNum type="romanLcParenBoth"/>
            </a:pPr>
            <a:r>
              <a:rPr lang="en-US" sz="2000" dirty="0"/>
              <a:t>the competition </a:t>
            </a:r>
            <a:r>
              <a:rPr lang="en-US" sz="2000" dirty="0">
                <a:solidFill>
                  <a:srgbClr val="00B050"/>
                </a:solidFill>
              </a:rPr>
              <a:t>from WiMAX                      </a:t>
            </a:r>
          </a:p>
          <a:p>
            <a:pPr marL="400050" indent="-400050" algn="just">
              <a:buAutoNum type="romanLcParenBoth"/>
            </a:pPr>
            <a:r>
              <a:rPr lang="en-US" sz="2000" dirty="0"/>
              <a:t>the possibility of acquiring new spectrum in the name of getting it for a new system.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036C3-FFF4-49BF-83E1-F498D48DAE3A}"/>
              </a:ext>
            </a:extLst>
          </p:cNvPr>
          <p:cNvSpPr txBox="1"/>
          <p:nvPr/>
        </p:nvSpPr>
        <p:spPr>
          <a:xfrm>
            <a:off x="2247900" y="407184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3GPP Long-Term Evolution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E790CA-F951-4A79-BEFF-B9CDE18FC1E7}"/>
              </a:ext>
            </a:extLst>
          </p:cNvPr>
          <p:cNvSpPr/>
          <p:nvPr/>
        </p:nvSpPr>
        <p:spPr>
          <a:xfrm>
            <a:off x="3200400" y="4114800"/>
            <a:ext cx="1066800" cy="3810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A81EB-DE78-4D2E-B7AE-55D914C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A0772-0394-469B-B2D2-9921208FBD5C}"/>
              </a:ext>
            </a:extLst>
          </p:cNvPr>
          <p:cNvSpPr txBox="1"/>
          <p:nvPr/>
        </p:nvSpPr>
        <p:spPr>
          <a:xfrm>
            <a:off x="552574" y="407184"/>
            <a:ext cx="836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Types of 3GPP Long-Term Evolution and Goals 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8EEEC-BC0C-445E-A110-BDE507F3DE07}"/>
              </a:ext>
            </a:extLst>
          </p:cNvPr>
          <p:cNvSpPr txBox="1"/>
          <p:nvPr/>
        </p:nvSpPr>
        <p:spPr>
          <a:xfrm>
            <a:off x="266700" y="3429000"/>
            <a:ext cx="8648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LTE aims to achieve a peak data rate of </a:t>
            </a:r>
            <a:r>
              <a:rPr lang="en-US" dirty="0">
                <a:solidFill>
                  <a:srgbClr val="00B050"/>
                </a:solidFill>
              </a:rPr>
              <a:t>100 Mbit/s in the downlink and 50 Mbit/s in the uplink (UL), respectively, with a 20-MHz spectrum </a:t>
            </a:r>
            <a:r>
              <a:rPr lang="en-US" dirty="0"/>
              <a:t>allocation for each of the downlink and uplink.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latency, the goals distinguish between 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>
                <a:solidFill>
                  <a:srgbClr val="00B050"/>
                </a:solidFill>
              </a:rPr>
              <a:t>Control-plane latency </a:t>
            </a:r>
            <a:r>
              <a:rPr lang="en-US" dirty="0"/>
              <a:t>(defined as the time for a handset to transition from various nonactive states to active states), which are between </a:t>
            </a:r>
            <a:r>
              <a:rPr lang="en-US" dirty="0">
                <a:solidFill>
                  <a:srgbClr val="00B050"/>
                </a:solidFill>
              </a:rPr>
              <a:t>50 and 100 </a:t>
            </a:r>
            <a:r>
              <a:rPr lang="en-US" dirty="0" err="1">
                <a:solidFill>
                  <a:srgbClr val="00B050"/>
                </a:solidFill>
              </a:rPr>
              <a:t>ms</a:t>
            </a:r>
            <a:r>
              <a:rPr lang="en-US" dirty="0"/>
              <a:t>, depending on the state in which the MS originally was. Furthermore, at least 400 active MSs per cell should be supported. </a:t>
            </a:r>
          </a:p>
          <a:p>
            <a:pPr algn="just"/>
            <a:r>
              <a:rPr lang="en-US" dirty="0"/>
              <a:t>                  </a:t>
            </a:r>
            <a:r>
              <a:rPr lang="en-US" dirty="0">
                <a:solidFill>
                  <a:srgbClr val="00B050"/>
                </a:solidFill>
              </a:rPr>
              <a:t>User-plane latency </a:t>
            </a:r>
            <a:r>
              <a:rPr lang="en-US" dirty="0"/>
              <a:t>(defined as the time it takes to transmit a small Internet Protocol (IP) packet to the edge node of the Radio Access Network, RAN), which should </a:t>
            </a:r>
            <a:r>
              <a:rPr lang="en-US" dirty="0">
                <a:solidFill>
                  <a:srgbClr val="00B050"/>
                </a:solidFill>
              </a:rPr>
              <a:t>not exceed 5 </a:t>
            </a:r>
            <a:r>
              <a:rPr lang="en-US" dirty="0" err="1">
                <a:solidFill>
                  <a:srgbClr val="00B050"/>
                </a:solidFill>
              </a:rPr>
              <a:t>ms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a network with a single MS (i.e., no congestion problems.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5DA99-A26E-48D3-A1CD-F32C082C965C}"/>
              </a:ext>
            </a:extLst>
          </p:cNvPr>
          <p:cNvSpPr txBox="1"/>
          <p:nvPr/>
        </p:nvSpPr>
        <p:spPr>
          <a:xfrm>
            <a:off x="457200" y="1009721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LTE defines a number of different types of Mobile Stations (MSs) that present a tradeoff between complexity and performance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C33E5-8D4F-43E8-9D66-262F89C0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4" y="1600200"/>
            <a:ext cx="7886452" cy="17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3F1E1-3EFE-4865-9649-5F642E71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919E7-4C16-4824-BAFA-F04D39153D36}"/>
              </a:ext>
            </a:extLst>
          </p:cNvPr>
          <p:cNvSpPr txBox="1"/>
          <p:nvPr/>
        </p:nvSpPr>
        <p:spPr>
          <a:xfrm>
            <a:off x="685800" y="1752600"/>
            <a:ext cx="7848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Worldwide Interoperability for Microwave Access (WiMAX) is a </a:t>
            </a:r>
            <a:r>
              <a:rPr lang="en-US" sz="2000" dirty="0">
                <a:solidFill>
                  <a:srgbClr val="00B050"/>
                </a:solidFill>
              </a:rPr>
              <a:t>wireless communications standard for Metropolitan Area Networks (MANs), </a:t>
            </a:r>
            <a:r>
              <a:rPr lang="en-US" sz="2000" dirty="0"/>
              <a:t>e.g., networks covering whole cities or even whole countries.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Originally intended as a standard for Fixed Wireless Access (FWA) using millimeter wave bands (11–60 GHz), it concentrates more and more on providing mobility, and in its latest incarnation has become a competition to third- and fourth-generation cellular systems.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46BDB-2D6A-48EA-BC11-A138D3C554DC}"/>
              </a:ext>
            </a:extLst>
          </p:cNvPr>
          <p:cNvSpPr txBox="1"/>
          <p:nvPr/>
        </p:nvSpPr>
        <p:spPr>
          <a:xfrm>
            <a:off x="1219200" y="8382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INTRODUCTION TO WIMAX (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IEEE 802.16)</a:t>
            </a:r>
          </a:p>
        </p:txBody>
      </p:sp>
    </p:spTree>
    <p:extLst>
      <p:ext uri="{BB962C8B-B14F-4D97-AF65-F5344CB8AC3E}">
        <p14:creationId xmlns:p14="http://schemas.microsoft.com/office/powerpoint/2010/main" val="23932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E4A30-12A6-4B1C-BD90-D0692FC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FD2B2-3B11-4819-8ADF-BE35F625CECB}"/>
              </a:ext>
            </a:extLst>
          </p:cNvPr>
          <p:cNvSpPr txBox="1"/>
          <p:nvPr/>
        </p:nvSpPr>
        <p:spPr>
          <a:xfrm>
            <a:off x="342900" y="990600"/>
            <a:ext cx="8458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WiMAX standard was originally intended for data communications; voice is more of an afterthought that is enabled by Voice over Internet Protocol (VoIP) communications</a:t>
            </a:r>
            <a:r>
              <a:rPr lang="en-US" dirty="0"/>
              <a:t>. As the emphasis of </a:t>
            </a:r>
            <a:r>
              <a:rPr lang="en-US" dirty="0">
                <a:solidFill>
                  <a:srgbClr val="00B050"/>
                </a:solidFill>
              </a:rPr>
              <a:t>future cellular systems will lie on data communications</a:t>
            </a:r>
            <a:r>
              <a:rPr lang="en-US" dirty="0"/>
              <a:t>, this is beneficial for WiMAX.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modulation format and multiple-access format</a:t>
            </a:r>
            <a:r>
              <a:rPr lang="en-US" dirty="0"/>
              <a:t> of WiMAX, i.e., </a:t>
            </a:r>
            <a:r>
              <a:rPr lang="en-US" dirty="0">
                <a:solidFill>
                  <a:srgbClr val="00B050"/>
                </a:solidFill>
              </a:rPr>
              <a:t>MIMO/OFDM/OFDMA</a:t>
            </a:r>
            <a:r>
              <a:rPr lang="en-US" dirty="0"/>
              <a:t>, is </a:t>
            </a:r>
            <a:r>
              <a:rPr lang="en-US" dirty="0">
                <a:solidFill>
                  <a:srgbClr val="00B050"/>
                </a:solidFill>
              </a:rPr>
              <a:t>more suitable for high-data-rate communications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standard is </a:t>
            </a:r>
            <a:r>
              <a:rPr lang="en-US" dirty="0">
                <a:solidFill>
                  <a:srgbClr val="00B050"/>
                </a:solidFill>
              </a:rPr>
              <a:t>much simpler than the 3GPP standard</a:t>
            </a:r>
            <a:r>
              <a:rPr lang="en-US" dirty="0"/>
              <a:t>, covering “only” 1,400 pages (compared to the 50,000 pages of 3GPP). As a consequence, the standard can be understood and realized even by relatively small companies, which increases the number of possible suppliers and drives down costs.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0D94-9C65-4A32-BC7B-FB36864D703E}"/>
              </a:ext>
            </a:extLst>
          </p:cNvPr>
          <p:cNvSpPr txBox="1"/>
          <p:nvPr/>
        </p:nvSpPr>
        <p:spPr>
          <a:xfrm>
            <a:off x="762000" y="200550"/>
            <a:ext cx="792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WiMAX has some important advantages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(WIMAX vs 3GPP, CDMA 2000)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7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080BA-7439-49F3-A65A-DBBF81EE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WiMAX has some important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advantages 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WIMAX vs 3GPP, CDMA 2000)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80180-97DE-41A1-9B6C-2A76F1A2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just"/>
            <a:r>
              <a:rPr lang="en-US" dirty="0"/>
              <a:t>The system architecture is </a:t>
            </a:r>
            <a:r>
              <a:rPr lang="en-US" dirty="0">
                <a:solidFill>
                  <a:srgbClr val="00B050"/>
                </a:solidFill>
              </a:rPr>
              <a:t>Internet Protocol (IP) based</a:t>
            </a:r>
            <a:r>
              <a:rPr lang="en-US" dirty="0"/>
              <a:t>, so that </a:t>
            </a:r>
            <a:r>
              <a:rPr lang="en-US" dirty="0">
                <a:solidFill>
                  <a:srgbClr val="00B050"/>
                </a:solidFill>
              </a:rPr>
              <a:t>no costly development and deployment of a separate backbone network is required </a:t>
            </a:r>
            <a:r>
              <a:rPr lang="en-US" dirty="0"/>
              <a:t>(note, however, that the 3GPP is the evolution of the Global System for Mobile communication (GSM) network; as a consequence, GSM operators migrate to a third-generation system prefer the GSM-style network. </a:t>
            </a:r>
          </a:p>
          <a:p>
            <a:pPr marL="285750" indent="-285750" algn="just"/>
            <a:r>
              <a:rPr lang="en-US" dirty="0"/>
              <a:t>The standard is strongly supported by computer chip manufacturers, which will build WiMAX RXs into most laptops. This leads to an automatic customer base for WiMAX.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10774-7261-4BEE-97BE-85E4941C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9D1-F54B-4539-B63E-FEC78A6FF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FBEDA-DDA0-46F5-ACDF-C553987FD0E8}"/>
              </a:ext>
            </a:extLst>
          </p:cNvPr>
          <p:cNvSpPr/>
          <p:nvPr/>
        </p:nvSpPr>
        <p:spPr>
          <a:xfrm>
            <a:off x="381000" y="3279775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the legacy 3GPP cellular systems, WiMAX systems: Introduction</a:t>
            </a:r>
            <a:endParaRPr lang="en-IN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0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altLang="zh-TW" sz="3200">
                <a:solidFill>
                  <a:schemeClr val="tx1"/>
                </a:solidFill>
                <a:latin typeface="Algerian" pitchFamily="82" charset="0"/>
              </a:rPr>
              <a:t>Evolution of Mobile Radio Communications</a:t>
            </a:r>
            <a:endParaRPr lang="en-US" sz="3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915400" cy="5029200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Major Mobile Radio Systems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1934 - Police Radio uses conventional AM mobile communication system.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1935 - Edwin Armstrong demonstrate FM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1946 - First public mobile telephone service - push-to-talk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1960 - Improved Mobile Telephone Service, IMTS - full duplex</a:t>
            </a:r>
          </a:p>
          <a:p>
            <a:pPr lvl="1" algn="l"/>
            <a:r>
              <a:rPr lang="zh-TW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1960 -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Bell Lab introduce the concept of Cellular mobile system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1968 - AT&amp;T propose the concept of Cellular mobile system to FCC.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1976 - Bell Mobile Phone service, poor service due to call blocking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1983 - Advanced Mobile Phone System (AMPS), FDMA, FM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1991 - Global System for Mobile (GSM), TDMA, GMSK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1991 - U.S.  Digital Cellular (USDC) IS-54, TDMA, DQPSK</a:t>
            </a:r>
          </a:p>
          <a:p>
            <a:pPr lvl="1" algn="l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1993 - IS-95, CDMA, QPSK, BPSK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kumimoji="1" lang="zh-TW" altLang="zh-TW" sz="20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kumimoji="1" lang="zh-TW" altLang="zh-TW" sz="20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1" lang="en-US" altLang="zh-TW" sz="3200" dirty="0">
                <a:solidFill>
                  <a:schemeClr val="tx2"/>
                </a:solidFill>
              </a:rPr>
              <a:t>Cellular Telephone Systems</a:t>
            </a:r>
            <a:endParaRPr kumimoji="1" lang="en-US" altLang="zh-TW" sz="4400" dirty="0">
              <a:solidFill>
                <a:schemeClr val="tx2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10668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TW" sz="2000" dirty="0"/>
              <a:t>Provide connection to the PSTN for any user location within the radio range of the system.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TW" sz="2000" dirty="0"/>
              <a:t>Characteristic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zh-TW" sz="1800" dirty="0"/>
              <a:t>Large number of users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zh-TW" sz="1800" dirty="0"/>
              <a:t>Large Geographic area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zh-TW" sz="1800" dirty="0"/>
              <a:t>Limited frequency spectrum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zh-TW" sz="1800" dirty="0"/>
              <a:t>Reuse of the radio frequency by the concept of  “cell’’.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TW" sz="2000" dirty="0"/>
              <a:t>Basic cellular system: mobile stations, base stations, and mobile switching center.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kumimoji="1" lang="en-US" altLang="zh-TW" sz="54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kumimoji="1" lang="en-US" altLang="zh-TW" sz="20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kumimoji="1" lang="zh-TW" altLang="zh-TW" sz="2000" dirty="0"/>
          </a:p>
        </p:txBody>
      </p:sp>
      <p:pic>
        <p:nvPicPr>
          <p:cNvPr id="9221" name="Picture 5" descr="D:\mcchiu\course\mobile communications\ch1\1_5.gif"/>
          <p:cNvPicPr>
            <a:picLocks noChangeAspect="1" noChangeArrowheads="1"/>
          </p:cNvPicPr>
          <p:nvPr/>
        </p:nvPicPr>
        <p:blipFill>
          <a:blip r:embed="rId2"/>
          <a:srcRect b="1589"/>
          <a:stretch>
            <a:fillRect/>
          </a:stretch>
        </p:blipFill>
        <p:spPr bwMode="auto">
          <a:xfrm>
            <a:off x="3124200" y="3733800"/>
            <a:ext cx="3962400" cy="2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21166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Wireless Communications: Principles and Practice, Theodore S. </a:t>
            </a:r>
            <a:r>
              <a:rPr lang="en-GB" dirty="0" err="1">
                <a:solidFill>
                  <a:srgbClr val="000000"/>
                </a:solidFill>
                <a:cs typeface="Arial" charset="0"/>
              </a:rPr>
              <a:t>Rappaport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, pp14.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8A06FD4A-8B42-4A63-9DEE-D03E118A7139}"/>
              </a:ext>
            </a:extLst>
          </p:cNvPr>
          <p:cNvSpPr/>
          <p:nvPr/>
        </p:nvSpPr>
        <p:spPr>
          <a:xfrm>
            <a:off x="219076" y="457200"/>
            <a:ext cx="8248650" cy="554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C4CC-95E6-4045-B904-E2DBC896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12A07-2855-431C-A5E4-DBB1F433EB0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498185-72ED-4B2D-9CBE-C05483DF5041}"/>
              </a:ext>
            </a:extLst>
          </p:cNvPr>
          <p:cNvSpPr/>
          <p:nvPr/>
        </p:nvSpPr>
        <p:spPr>
          <a:xfrm>
            <a:off x="3276600" y="3429000"/>
            <a:ext cx="5638800" cy="16002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3DED5C-7121-4BE3-8000-529F9A58C7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3700" y="1714500"/>
            <a:ext cx="3124200" cy="609600"/>
          </a:xfrm>
          <a:prstGeom prst="bentConnector3">
            <a:avLst/>
          </a:prstGeom>
          <a:ln w="793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A23A1-0432-4F76-8A74-3DFF6F11A37D}"/>
              </a:ext>
            </a:extLst>
          </p:cNvPr>
          <p:cNvSpPr txBox="1"/>
          <p:nvPr/>
        </p:nvSpPr>
        <p:spPr>
          <a:xfrm>
            <a:off x="4800600" y="136525"/>
            <a:ext cx="472440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Unit 1 deals with  3GPP – LTE, WiMAX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97F6B7-0F9B-4CED-B297-F25791129D43}"/>
              </a:ext>
            </a:extLst>
          </p:cNvPr>
          <p:cNvSpPr/>
          <p:nvPr/>
        </p:nvSpPr>
        <p:spPr>
          <a:xfrm>
            <a:off x="4800600" y="136525"/>
            <a:ext cx="4191000" cy="3206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F7B99-C2B2-4182-9A58-39CFB81F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82A17-F67E-40BB-AA5A-BC616754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7425"/>
            <a:ext cx="8848725" cy="527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12138-7EAD-4CD6-97B2-990A0E1F8560}"/>
              </a:ext>
            </a:extLst>
          </p:cNvPr>
          <p:cNvSpPr txBox="1">
            <a:spLocks noChangeArrowheads="1"/>
          </p:cNvSpPr>
          <p:nvPr/>
        </p:nvSpPr>
        <p:spPr>
          <a:xfrm>
            <a:off x="679450" y="573088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altLang="en-US" sz="3200"/>
              <a:t>The paths to W-CDMA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DAFD615-6622-4DD7-9AF4-3C64FB5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2293938"/>
            <a:ext cx="1201737" cy="438150"/>
          </a:xfrm>
          <a:custGeom>
            <a:avLst/>
            <a:gdLst>
              <a:gd name="T0" fmla="*/ 901303 w 21600"/>
              <a:gd name="T1" fmla="*/ 0 h 21600"/>
              <a:gd name="T2" fmla="*/ 0 w 21600"/>
              <a:gd name="T3" fmla="*/ 219075 h 21600"/>
              <a:gd name="T4" fmla="*/ 901303 w 21600"/>
              <a:gd name="T5" fmla="*/ 438150 h 21600"/>
              <a:gd name="T6" fmla="*/ 1201737 w 21600"/>
              <a:gd name="T7" fmla="*/ 2190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179BD7D-51F8-4323-9034-B3482D2F5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19954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b="1"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22D3A76-930F-4E2A-B878-C56EA6B9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2295525"/>
            <a:ext cx="1201738" cy="438150"/>
          </a:xfrm>
          <a:custGeom>
            <a:avLst/>
            <a:gdLst>
              <a:gd name="T0" fmla="*/ 901304 w 21600"/>
              <a:gd name="T1" fmla="*/ 0 h 21600"/>
              <a:gd name="T2" fmla="*/ 0 w 21600"/>
              <a:gd name="T3" fmla="*/ 219075 h 21600"/>
              <a:gd name="T4" fmla="*/ 901304 w 21600"/>
              <a:gd name="T5" fmla="*/ 438150 h 21600"/>
              <a:gd name="T6" fmla="*/ 1201738 w 21600"/>
              <a:gd name="T7" fmla="*/ 2190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9B96F-5C37-4488-9144-408EB2041CF3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1614488"/>
            <a:ext cx="5664200" cy="739775"/>
            <a:chOff x="834" y="837"/>
            <a:chExt cx="3759" cy="4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3C750-51AE-4E28-A9B2-8858CD567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" y="837"/>
              <a:ext cx="3637" cy="466"/>
              <a:chOff x="956" y="837"/>
              <a:chExt cx="3637" cy="466"/>
            </a:xfrm>
          </p:grpSpPr>
          <p:sp>
            <p:nvSpPr>
              <p:cNvPr id="12" name="AutoShape 9">
                <a:extLst>
                  <a:ext uri="{FF2B5EF4-FFF2-40B4-BE49-F238E27FC236}">
                    <a16:creationId xmlns:a16="http://schemas.microsoft.com/office/drawing/2014/main" id="{3BC90697-EE14-4BFB-BF39-6FD1D0C48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4137" y="846"/>
                <a:ext cx="466" cy="447"/>
              </a:xfrm>
              <a:custGeom>
                <a:avLst/>
                <a:gdLst>
                  <a:gd name="T0" fmla="*/ 317 w 21600"/>
                  <a:gd name="T1" fmla="*/ 0 h 21600"/>
                  <a:gd name="T2" fmla="*/ 317 w 21600"/>
                  <a:gd name="T3" fmla="*/ 252 h 21600"/>
                  <a:gd name="T4" fmla="*/ 72 w 21600"/>
                  <a:gd name="T5" fmla="*/ 447 h 21600"/>
                  <a:gd name="T6" fmla="*/ 466 w 21600"/>
                  <a:gd name="T7" fmla="*/ 126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2 w 21600"/>
                  <a:gd name="T13" fmla="*/ 2851 h 21600"/>
                  <a:gd name="T14" fmla="*/ 17892 w 21600"/>
                  <a:gd name="T15" fmla="*/ 93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4690" y="0"/>
                    </a:lnTo>
                    <a:lnTo>
                      <a:pt x="14690" y="2830"/>
                    </a:lnTo>
                    <a:lnTo>
                      <a:pt x="12427" y="2830"/>
                    </a:lnTo>
                    <a:cubicBezTo>
                      <a:pt x="5564" y="2830"/>
                      <a:pt x="0" y="7006"/>
                      <a:pt x="0" y="12158"/>
                    </a:cubicBezTo>
                    <a:lnTo>
                      <a:pt x="0" y="21600"/>
                    </a:lnTo>
                    <a:lnTo>
                      <a:pt x="6642" y="21600"/>
                    </a:lnTo>
                    <a:lnTo>
                      <a:pt x="6642" y="12158"/>
                    </a:lnTo>
                    <a:cubicBezTo>
                      <a:pt x="6642" y="10595"/>
                      <a:pt x="9232" y="9328"/>
                      <a:pt x="12427" y="9328"/>
                    </a:cubicBezTo>
                    <a:lnTo>
                      <a:pt x="14690" y="9328"/>
                    </a:lnTo>
                    <a:lnTo>
                      <a:pt x="1469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1620465E-1C11-4ED5-9448-124F6EF79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56" y="837"/>
                <a:ext cx="3408" cy="150"/>
              </a:xfrm>
              <a:prstGeom prst="rect">
                <a:avLst/>
              </a:prstGeom>
              <a:solidFill>
                <a:srgbClr val="FF7C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DB030494-4B5C-4DE1-A431-F68DF242B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837"/>
              <a:ext cx="44" cy="14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065DA7D-CEDC-4B7B-84B6-A1DBDD74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837"/>
              <a:ext cx="28" cy="14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C32C50-49C7-4899-8A8C-0642BBA54463}"/>
              </a:ext>
            </a:extLst>
          </p:cNvPr>
          <p:cNvGrpSpPr>
            <a:grpSpLocks/>
          </p:cNvGrpSpPr>
          <p:nvPr/>
        </p:nvGrpSpPr>
        <p:grpSpPr bwMode="auto">
          <a:xfrm>
            <a:off x="7759700" y="1982788"/>
            <a:ext cx="1089025" cy="1530350"/>
            <a:chOff x="4878" y="1105"/>
            <a:chExt cx="686" cy="964"/>
          </a:xfrm>
        </p:grpSpPr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BC9CBC4-A0FD-401B-8142-471CD00C8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" y="1583"/>
              <a:ext cx="287" cy="22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b="1">
                  <a:solidFill>
                    <a:schemeClr val="accent2"/>
                  </a:solidFill>
                  <a:latin typeface="Arial" panose="020B0604020202020204" pitchFamily="34" charset="0"/>
                </a:rPr>
                <a:t>DS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D7550A3-72E3-4EEE-85CB-9953EA05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843"/>
              <a:ext cx="287" cy="22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b="1">
                  <a:solidFill>
                    <a:schemeClr val="accent2"/>
                  </a:solidFill>
                  <a:latin typeface="Arial" panose="020B0604020202020204" pitchFamily="34" charset="0"/>
                </a:rPr>
                <a:t>TC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9449AED-6D5D-44B6-8389-A55B33386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105"/>
              <a:ext cx="6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8000" rIns="18000" bIns="180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 b="1" i="1">
                  <a:solidFill>
                    <a:schemeClr val="accent2"/>
                  </a:solidFill>
                  <a:latin typeface="Arial" panose="020B0604020202020204" pitchFamily="34" charset="0"/>
                </a:rPr>
                <a:t>IMT-2000</a:t>
              </a:r>
              <a:br>
                <a:rPr lang="en-GB" altLang="en-US" sz="1800" b="1" i="1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r>
                <a:rPr lang="en-GB" altLang="en-US" sz="1800" b="1" i="1">
                  <a:solidFill>
                    <a:schemeClr val="accent2"/>
                  </a:solidFill>
                  <a:latin typeface="Arial" panose="020B0604020202020204" pitchFamily="34" charset="0"/>
                </a:rPr>
                <a:t>family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B62A18-068F-4813-BDA5-14725388A7EC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5211763"/>
            <a:ext cx="762000" cy="425450"/>
            <a:chOff x="426" y="3379"/>
            <a:chExt cx="480" cy="268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0987DED8-F21C-46C7-8674-2FBCC37D2F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96" y="3337"/>
              <a:ext cx="268" cy="352"/>
            </a:xfrm>
            <a:custGeom>
              <a:avLst/>
              <a:gdLst>
                <a:gd name="T0" fmla="*/ 189 w 21600"/>
                <a:gd name="T1" fmla="*/ 0 h 21600"/>
                <a:gd name="T2" fmla="*/ 189 w 21600"/>
                <a:gd name="T3" fmla="*/ 198 h 21600"/>
                <a:gd name="T4" fmla="*/ 23 w 21600"/>
                <a:gd name="T5" fmla="*/ 352 h 21600"/>
                <a:gd name="T6" fmla="*/ 268 w 21600"/>
                <a:gd name="T7" fmla="*/ 9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2 w 21600"/>
                <a:gd name="T13" fmla="*/ 4234 h 21600"/>
                <a:gd name="T14" fmla="*/ 19666 w 21600"/>
                <a:gd name="T15" fmla="*/ 791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2" y="0"/>
                  </a:lnTo>
                  <a:lnTo>
                    <a:pt x="15272" y="4236"/>
                  </a:lnTo>
                  <a:lnTo>
                    <a:pt x="12427" y="4236"/>
                  </a:lnTo>
                  <a:cubicBezTo>
                    <a:pt x="5564" y="4236"/>
                    <a:pt x="0" y="7783"/>
                    <a:pt x="0" y="12158"/>
                  </a:cubicBezTo>
                  <a:lnTo>
                    <a:pt x="0" y="21600"/>
                  </a:lnTo>
                  <a:lnTo>
                    <a:pt x="3768" y="21600"/>
                  </a:lnTo>
                  <a:lnTo>
                    <a:pt x="3768" y="12158"/>
                  </a:lnTo>
                  <a:cubicBezTo>
                    <a:pt x="3768" y="9819"/>
                    <a:pt x="7645" y="7922"/>
                    <a:pt x="12427" y="7922"/>
                  </a:cubicBezTo>
                  <a:lnTo>
                    <a:pt x="15272" y="7922"/>
                  </a:lnTo>
                  <a:lnTo>
                    <a:pt x="15272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6C49BE-7451-42B2-A5C1-C9310474D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" y="3599"/>
              <a:ext cx="98" cy="48"/>
              <a:chOff x="426" y="3599"/>
              <a:chExt cx="98" cy="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08806F-6194-4563-B087-6A2D7BC5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99"/>
                <a:ext cx="44" cy="4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0DBEB8-5B52-4510-A871-B0C96BC3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3599"/>
                <a:ext cx="28" cy="4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</p:grpSp>
      <p:sp>
        <p:nvSpPr>
          <p:cNvPr id="23" name="Text Box 22">
            <a:extLst>
              <a:ext uri="{FF2B5EF4-FFF2-40B4-BE49-F238E27FC236}">
                <a16:creationId xmlns:a16="http://schemas.microsoft.com/office/drawing/2014/main" id="{0C973DB2-CF54-4AC7-B312-54163922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5926138"/>
            <a:ext cx="564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="1" i="1" dirty="0">
                <a:solidFill>
                  <a:srgbClr val="009900"/>
                </a:solidFill>
                <a:latin typeface="Arial" panose="020B0604020202020204" pitchFamily="34" charset="0"/>
              </a:rPr>
              <a:t>Paths from other technologies </a:t>
            </a:r>
            <a:r>
              <a:rPr lang="en-GB" altLang="en-US" sz="1600" b="1" i="1" dirty="0" err="1">
                <a:solidFill>
                  <a:srgbClr val="009900"/>
                </a:solidFill>
                <a:latin typeface="Arial" panose="020B0604020202020204" pitchFamily="34" charset="0"/>
              </a:rPr>
              <a:t>eg.</a:t>
            </a:r>
            <a:r>
              <a:rPr lang="en-GB" altLang="en-US" sz="1600" b="1" i="1" dirty="0">
                <a:solidFill>
                  <a:srgbClr val="009900"/>
                </a:solidFill>
                <a:latin typeface="Arial" panose="020B0604020202020204" pitchFamily="34" charset="0"/>
              </a:rPr>
              <a:t> 1G, 2G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73C3BF-522A-4E79-A215-383913CD6E3C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987550"/>
            <a:ext cx="2063750" cy="3054350"/>
            <a:chOff x="111" y="1252"/>
            <a:chExt cx="1300" cy="1924"/>
          </a:xfrm>
        </p:grpSpPr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5B38450-BB48-4298-A018-1D1A6880E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25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800" b="1">
                  <a:latin typeface="Arial" panose="020B0604020202020204" pitchFamily="34" charset="0"/>
                </a:rPr>
                <a:t>GSM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DEFB335F-BADA-429D-BE8F-5EA0AF72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" y="2734"/>
              <a:ext cx="10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b="1" i="1">
                  <a:solidFill>
                    <a:schemeClr val="accent2"/>
                  </a:solidFill>
                  <a:latin typeface="Arial" panose="020B0604020202020204" pitchFamily="34" charset="0"/>
                </a:rPr>
                <a:t>Circuit Switched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0B004D61-7115-41E4-9784-2ADCFC026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2542"/>
              <a:ext cx="13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" i="1">
                  <a:solidFill>
                    <a:srgbClr val="FF0000"/>
                  </a:solidFill>
                  <a:latin typeface="Arial" panose="020B0604020202020204" pitchFamily="34" charset="0"/>
                </a:rPr>
                <a:t>Voice &amp; low-speed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DCB504-2C04-4D33-A7EA-9D2222D487A1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2762250"/>
            <a:ext cx="2476500" cy="2281238"/>
            <a:chOff x="1676" y="1740"/>
            <a:chExt cx="1560" cy="1437"/>
          </a:xfrm>
        </p:grpSpPr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AA9FC4A-0F29-40ED-BD3D-3ABCD19E5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740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800" b="1">
                  <a:latin typeface="Arial" panose="020B0604020202020204" pitchFamily="34" charset="0"/>
                </a:rPr>
                <a:t>GPRS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1636E28B-51D3-45A4-B3B1-ADA647DC4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35"/>
              <a:ext cx="13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b="1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Packet Switched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0A1B6F81-19D8-493F-B45B-47E5F3124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2543"/>
              <a:ext cx="15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" i="1">
                  <a:solidFill>
                    <a:srgbClr val="FF0000"/>
                  </a:solidFill>
                  <a:latin typeface="Arial" panose="020B0604020202020204" pitchFamily="34" charset="0"/>
                </a:rPr>
                <a:t>Voice &amp; medium-speed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4FAA5F-0E5B-43E4-ABFE-25805A481C09}"/>
              </a:ext>
            </a:extLst>
          </p:cNvPr>
          <p:cNvGrpSpPr>
            <a:grpSpLocks/>
          </p:cNvGrpSpPr>
          <p:nvPr/>
        </p:nvGrpSpPr>
        <p:grpSpPr bwMode="auto">
          <a:xfrm>
            <a:off x="5700713" y="2262188"/>
            <a:ext cx="2681287" cy="2476500"/>
            <a:chOff x="3591" y="1425"/>
            <a:chExt cx="1689" cy="1560"/>
          </a:xfrm>
        </p:grpSpPr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BD130A6-88B3-44AD-A2F9-E832714C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1425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800" b="1">
                  <a:latin typeface="Arial" panose="020B0604020202020204" pitchFamily="34" charset="0"/>
                </a:rPr>
                <a:t>W-CDMA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C1DCB814-D169-40EE-9FA4-D7C7D199D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" y="1734"/>
              <a:ext cx="159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746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746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746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746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746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74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74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74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74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GB" altLang="en-US" sz="2000" b="1">
                  <a:latin typeface="Arial" panose="020B0604020202020204" pitchFamily="34" charset="0"/>
                </a:rPr>
                <a:t>FDD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GB" altLang="en-US" sz="2000" b="1">
                  <a:latin typeface="Arial" panose="020B0604020202020204" pitchFamily="34" charset="0"/>
                </a:rPr>
                <a:t>TDD	</a:t>
              </a:r>
              <a:r>
                <a:rPr lang="en-GB" altLang="en-US" sz="2000" b="1">
                  <a:solidFill>
                    <a:schemeClr val="accent2"/>
                  </a:solidFill>
                  <a:latin typeface="Arial" panose="020B0604020202020204" pitchFamily="34" charset="0"/>
                </a:rPr>
                <a:t>High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GB" altLang="en-US" sz="2000" b="1">
                  <a:latin typeface="Arial" panose="020B0604020202020204" pitchFamily="34" charset="0"/>
                </a:rPr>
                <a:t>	</a:t>
              </a:r>
              <a:r>
                <a:rPr lang="en-GB" altLang="en-US" sz="2000" b="1">
                  <a:solidFill>
                    <a:srgbClr val="CC0000"/>
                  </a:solidFill>
                  <a:latin typeface="Arial" panose="020B0604020202020204" pitchFamily="34" charset="0"/>
                </a:rPr>
                <a:t>Low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GB" altLang="en-US" sz="2000" b="1">
                  <a:solidFill>
                    <a:srgbClr val="CC0000"/>
                  </a:solidFill>
                  <a:latin typeface="Arial" panose="020B0604020202020204" pitchFamily="34" charset="0"/>
                </a:rPr>
                <a:t>	</a:t>
              </a:r>
              <a:r>
                <a:rPr lang="en-GB" altLang="en-US" sz="1400" b="1">
                  <a:solidFill>
                    <a:srgbClr val="CC0000"/>
                  </a:solidFill>
                  <a:latin typeface="Arial" panose="020B0604020202020204" pitchFamily="34" charset="0"/>
                </a:rPr>
                <a:t>(aka: TD-SCDMA)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7035B2C4-F688-429A-A681-EF5374B0F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73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2000" b="1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IP (option)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4008AB3E-FAB0-45FA-AEEA-E85257366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2543"/>
              <a:ext cx="1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" i="1">
                  <a:solidFill>
                    <a:srgbClr val="FF0000"/>
                  </a:solidFill>
                  <a:latin typeface="Arial" panose="020B0604020202020204" pitchFamily="34" charset="0"/>
                </a:rPr>
                <a:t>Voice &amp; high-speed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5CBC8D-2AA2-45F4-A5BC-452DDED88C71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5200650"/>
            <a:ext cx="6137275" cy="588963"/>
            <a:chOff x="429" y="3276"/>
            <a:chExt cx="3866" cy="3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11D011-A47B-4853-B793-328D6EDF3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3599"/>
              <a:ext cx="3537" cy="48"/>
              <a:chOff x="712" y="3821"/>
              <a:chExt cx="3535" cy="151"/>
            </a:xfrm>
          </p:grpSpPr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615351E2-5E29-4D71-82D7-1429B2F81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22"/>
                <a:ext cx="3408" cy="15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A54A15B8-DF59-4515-8E3E-7A1DA3A73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3821"/>
                <a:ext cx="44" cy="15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85BCEC9F-CAE5-425A-93EC-EEFE6978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3821"/>
                <a:ext cx="28" cy="15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39" name="AutoShape 41">
              <a:extLst>
                <a:ext uri="{FF2B5EF4-FFF2-40B4-BE49-F238E27FC236}">
                  <a16:creationId xmlns:a16="http://schemas.microsoft.com/office/drawing/2014/main" id="{B3152AA5-A9F3-48F2-B537-AFDBE25590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933" y="3286"/>
              <a:ext cx="371" cy="352"/>
            </a:xfrm>
            <a:custGeom>
              <a:avLst/>
              <a:gdLst>
                <a:gd name="T0" fmla="*/ 282 w 21600"/>
                <a:gd name="T1" fmla="*/ 0 h 21600"/>
                <a:gd name="T2" fmla="*/ 282 w 21600"/>
                <a:gd name="T3" fmla="*/ 198 h 21600"/>
                <a:gd name="T4" fmla="*/ 24 w 21600"/>
                <a:gd name="T5" fmla="*/ 352 h 21600"/>
                <a:gd name="T6" fmla="*/ 371 w 21600"/>
                <a:gd name="T7" fmla="*/ 9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1 w 21600"/>
                <a:gd name="T13" fmla="*/ 4725 h 21600"/>
                <a:gd name="T14" fmla="*/ 20436 w 21600"/>
                <a:gd name="T15" fmla="*/ 74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418" y="0"/>
                  </a:lnTo>
                  <a:lnTo>
                    <a:pt x="16418" y="4725"/>
                  </a:lnTo>
                  <a:lnTo>
                    <a:pt x="12427" y="4725"/>
                  </a:lnTo>
                  <a:cubicBezTo>
                    <a:pt x="5564" y="4725"/>
                    <a:pt x="0" y="8053"/>
                    <a:pt x="0" y="12158"/>
                  </a:cubicBezTo>
                  <a:lnTo>
                    <a:pt x="0" y="21600"/>
                  </a:lnTo>
                  <a:lnTo>
                    <a:pt x="2768" y="21600"/>
                  </a:lnTo>
                  <a:lnTo>
                    <a:pt x="2768" y="12158"/>
                  </a:lnTo>
                  <a:cubicBezTo>
                    <a:pt x="2768" y="9548"/>
                    <a:pt x="7092" y="7433"/>
                    <a:pt x="12427" y="7433"/>
                  </a:cubicBezTo>
                  <a:lnTo>
                    <a:pt x="16418" y="7433"/>
                  </a:lnTo>
                  <a:lnTo>
                    <a:pt x="16418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313C29-80EE-4E83-97E5-11E74A75EB7B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5200650"/>
            <a:ext cx="3486150" cy="512763"/>
            <a:chOff x="429" y="3276"/>
            <a:chExt cx="2196" cy="32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10B4F11-93DC-4D9B-BBDB-A16982E9C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3551"/>
              <a:ext cx="1945" cy="48"/>
              <a:chOff x="426" y="3647"/>
              <a:chExt cx="1945" cy="48"/>
            </a:xfrm>
          </p:grpSpPr>
          <p:sp>
            <p:nvSpPr>
              <p:cNvPr id="46" name="Rectangle 44">
                <a:extLst>
                  <a:ext uri="{FF2B5EF4-FFF2-40B4-BE49-F238E27FC236}">
                    <a16:creationId xmlns:a16="http://schemas.microsoft.com/office/drawing/2014/main" id="{02C9D528-5B48-48A5-954F-9170FF16D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3647"/>
                <a:ext cx="1818" cy="48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47" name="Rectangle 45">
                <a:extLst>
                  <a:ext uri="{FF2B5EF4-FFF2-40B4-BE49-F238E27FC236}">
                    <a16:creationId xmlns:a16="http://schemas.microsoft.com/office/drawing/2014/main" id="{9DFCC374-7373-47AF-B865-46202DF02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647"/>
                <a:ext cx="44" cy="48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CD315E96-C3F6-4697-9935-3C8C32EE2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3647"/>
                <a:ext cx="28" cy="48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45" name="AutoShape 47">
              <a:extLst>
                <a:ext uri="{FF2B5EF4-FFF2-40B4-BE49-F238E27FC236}">
                  <a16:creationId xmlns:a16="http://schemas.microsoft.com/office/drawing/2014/main" id="{53C4380B-07E4-4DC1-B34E-18103BE20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287" y="3262"/>
              <a:ext cx="323" cy="352"/>
            </a:xfrm>
            <a:custGeom>
              <a:avLst/>
              <a:gdLst>
                <a:gd name="T0" fmla="*/ 233 w 21600"/>
                <a:gd name="T1" fmla="*/ 0 h 21600"/>
                <a:gd name="T2" fmla="*/ 233 w 21600"/>
                <a:gd name="T3" fmla="*/ 198 h 21600"/>
                <a:gd name="T4" fmla="*/ 24 w 21600"/>
                <a:gd name="T5" fmla="*/ 352 h 21600"/>
                <a:gd name="T6" fmla="*/ 323 w 21600"/>
                <a:gd name="T7" fmla="*/ 9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8 w 21600"/>
                <a:gd name="T13" fmla="*/ 4541 h 21600"/>
                <a:gd name="T14" fmla="*/ 20062 w 21600"/>
                <a:gd name="T15" fmla="*/ 76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581" y="0"/>
                  </a:lnTo>
                  <a:lnTo>
                    <a:pt x="15581" y="4540"/>
                  </a:lnTo>
                  <a:lnTo>
                    <a:pt x="12427" y="4540"/>
                  </a:lnTo>
                  <a:cubicBezTo>
                    <a:pt x="5564" y="4540"/>
                    <a:pt x="0" y="7951"/>
                    <a:pt x="0" y="12158"/>
                  </a:cubicBezTo>
                  <a:lnTo>
                    <a:pt x="0" y="21600"/>
                  </a:lnTo>
                  <a:lnTo>
                    <a:pt x="3146" y="21600"/>
                  </a:lnTo>
                  <a:lnTo>
                    <a:pt x="3146" y="12158"/>
                  </a:lnTo>
                  <a:cubicBezTo>
                    <a:pt x="3146" y="9651"/>
                    <a:pt x="7301" y="7618"/>
                    <a:pt x="12427" y="7618"/>
                  </a:cubicBezTo>
                  <a:lnTo>
                    <a:pt x="15581" y="7618"/>
                  </a:lnTo>
                  <a:lnTo>
                    <a:pt x="15581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CADB60D2-C9A7-44E7-8E22-0AF7E6B95189}"/>
              </a:ext>
            </a:extLst>
          </p:cNvPr>
          <p:cNvSpPr txBox="1">
            <a:spLocks noChangeArrowheads="1"/>
          </p:cNvSpPr>
          <p:nvPr/>
        </p:nvSpPr>
        <p:spPr>
          <a:xfrm>
            <a:off x="-415009" y="104776"/>
            <a:ext cx="10168609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altLang="en-US" sz="3700" dirty="0"/>
              <a:t>Technical evolution GSM – EDGE – W-CDMA</a:t>
            </a:r>
            <a:br>
              <a:rPr lang="en-GB" altLang="en-US" sz="3700" dirty="0"/>
            </a:br>
            <a:br>
              <a:rPr lang="en-GB" altLang="en-US" sz="3700" dirty="0"/>
            </a:br>
            <a:endParaRPr lang="en-GB" altLang="en-US" sz="3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>
            <a:off x="219075" y="1351622"/>
            <a:ext cx="8915400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 indent="-158115">
              <a:lnSpc>
                <a:spcPts val="1440"/>
              </a:lnSpc>
              <a:buFont typeface="Wingdings"/>
              <a:buChar char=""/>
              <a:tabLst>
                <a:tab pos="171450" algn="l"/>
              </a:tabLst>
            </a:pP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sz="2400" spc="6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70815" indent="-158115" algn="just">
              <a:lnSpc>
                <a:spcPts val="1440"/>
              </a:lnSpc>
              <a:buFont typeface="Wingdings"/>
              <a:buChar char=""/>
              <a:tabLst>
                <a:tab pos="17145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r>
              <a:rPr sz="2400" spc="-10" dirty="0">
                <a:latin typeface="Wingdings"/>
                <a:cs typeface="Wingdings"/>
              </a:rPr>
              <a:t>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Times New Roman"/>
                <a:cs typeface="Times New Roman"/>
              </a:rPr>
              <a:t>a</a:t>
            </a:r>
            <a:r>
              <a:rPr sz="2400" u="sng" spc="-15" dirty="0">
                <a:latin typeface="Times New Roman"/>
                <a:cs typeface="Times New Roman"/>
              </a:rPr>
              <a:t>n</a:t>
            </a:r>
            <a:r>
              <a:rPr sz="2400" u="sng" dirty="0">
                <a:latin typeface="Times New Roman"/>
                <a:cs typeface="Times New Roman"/>
              </a:rPr>
              <a:t>a</a:t>
            </a:r>
            <a:r>
              <a:rPr sz="2400" u="sng" spc="-15" dirty="0">
                <a:latin typeface="Times New Roman"/>
                <a:cs typeface="Times New Roman"/>
              </a:rPr>
              <a:t>l</a:t>
            </a:r>
            <a:r>
              <a:rPr sz="2400" u="sng" spc="0" dirty="0">
                <a:latin typeface="Times New Roman"/>
                <a:cs typeface="Times New Roman"/>
              </a:rPr>
              <a:t>o</a:t>
            </a:r>
            <a:r>
              <a:rPr sz="2400" u="sng" spc="-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nol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 s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endParaRPr lang="en-US" sz="2400" spc="5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  </a:t>
            </a: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ith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s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 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.g.,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dv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 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ts val="1200"/>
              </a:lnSpc>
              <a:spcBef>
                <a:spcPts val="35"/>
              </a:spcBef>
              <a:tabLst>
                <a:tab pos="16008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70815" indent="-158115" algn="just">
              <a:lnSpc>
                <a:spcPts val="1400"/>
              </a:lnSpc>
              <a:buFont typeface="Wingdings"/>
              <a:buChar char=""/>
              <a:tabLst>
                <a:tab pos="17145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ec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sz="2400" spc="6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70815" indent="-158115" algn="just">
              <a:lnSpc>
                <a:spcPts val="1400"/>
              </a:lnSpc>
              <a:buFont typeface="Wingdings"/>
              <a:buChar char=""/>
              <a:tabLst>
                <a:tab pos="17145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41300" marR="43180" algn="just">
              <a:lnSpc>
                <a:spcPts val="1200"/>
              </a:lnSpc>
              <a:spcBef>
                <a:spcPts val="35"/>
              </a:spcBef>
            </a:pPr>
            <a:r>
              <a:rPr sz="2400" spc="-10" dirty="0">
                <a:latin typeface="Wingdings"/>
                <a:cs typeface="Wingdings"/>
              </a:rPr>
              <a:t>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spc="0" dirty="0">
                <a:latin typeface="Times New Roman"/>
                <a:cs typeface="Times New Roman"/>
              </a:rPr>
              <a:t>d</a:t>
            </a:r>
            <a:r>
              <a:rPr sz="2400" u="sng" spc="-15" dirty="0">
                <a:latin typeface="Times New Roman"/>
                <a:cs typeface="Times New Roman"/>
              </a:rPr>
              <a:t>i</a:t>
            </a:r>
            <a:r>
              <a:rPr sz="2400" u="sng" spc="-5" dirty="0">
                <a:latin typeface="Times New Roman"/>
                <a:cs typeface="Times New Roman"/>
              </a:rPr>
              <a:t>gi</a:t>
            </a:r>
            <a:r>
              <a:rPr sz="2400" u="sng" spc="-15" dirty="0">
                <a:latin typeface="Times New Roman"/>
                <a:cs typeface="Times New Roman"/>
              </a:rPr>
              <a:t>t</a:t>
            </a:r>
            <a:r>
              <a:rPr sz="2400" u="sng" dirty="0">
                <a:latin typeface="Times New Roman"/>
                <a:cs typeface="Times New Roman"/>
              </a:rPr>
              <a:t>a</a:t>
            </a:r>
            <a:r>
              <a:rPr sz="2400" u="sng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du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ng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41300" marR="43180" algn="just">
              <a:lnSpc>
                <a:spcPts val="1200"/>
              </a:lnSpc>
              <a:spcBef>
                <a:spcPts val="35"/>
              </a:spcBef>
            </a:pPr>
            <a:endParaRPr lang="en-US" sz="2400" spc="-5" dirty="0">
              <a:latin typeface="Times New Roman"/>
              <a:cs typeface="Times New Roman"/>
            </a:endParaRPr>
          </a:p>
          <a:p>
            <a:pPr marL="241300" marR="43180" algn="just">
              <a:lnSpc>
                <a:spcPts val="1200"/>
              </a:lnSpc>
              <a:spcBef>
                <a:spcPts val="35"/>
              </a:spcBef>
            </a:pP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bili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.g.,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bile 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95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endParaRPr lang="en-US" sz="2400" spc="5" dirty="0">
              <a:latin typeface="Times New Roman"/>
              <a:cs typeface="Times New Roman"/>
            </a:endParaRPr>
          </a:p>
          <a:p>
            <a:pPr marL="241300" marR="43180" algn="just">
              <a:lnSpc>
                <a:spcPts val="1200"/>
              </a:lnSpc>
              <a:spcBef>
                <a:spcPts val="35"/>
              </a:spcBef>
            </a:pPr>
            <a:endParaRPr lang="en-US" sz="2400" spc="5" dirty="0">
              <a:latin typeface="Times New Roman"/>
              <a:cs typeface="Times New Roman"/>
            </a:endParaRPr>
          </a:p>
          <a:p>
            <a:pPr marL="241300" marR="43180" algn="just">
              <a:lnSpc>
                <a:spcPts val="1200"/>
              </a:lnSpc>
              <a:spcBef>
                <a:spcPts val="35"/>
              </a:spcBef>
            </a:pP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dl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e 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67640" indent="-154940" algn="just">
              <a:lnSpc>
                <a:spcPts val="1400"/>
              </a:lnSpc>
              <a:buFont typeface="Wingdings"/>
              <a:buChar char=""/>
              <a:tabLst>
                <a:tab pos="168275" algn="l"/>
              </a:tabLst>
            </a:pPr>
            <a:endParaRPr lang="en-US" sz="2400" spc="6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7640" indent="-154940" algn="just">
              <a:lnSpc>
                <a:spcPts val="1400"/>
              </a:lnSpc>
              <a:buFont typeface="Wingdings"/>
              <a:buChar char=""/>
              <a:tabLst>
                <a:tab pos="168275" algn="l"/>
              </a:tabLst>
            </a:pP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g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endParaRPr lang="en-US" sz="2400" spc="-10" dirty="0">
              <a:latin typeface="Wingdings"/>
              <a:cs typeface="Wingdings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r>
              <a:rPr sz="2400" spc="-10" dirty="0">
                <a:latin typeface="Wingdings"/>
                <a:cs typeface="Wingdings"/>
              </a:rPr>
              <a:t></a:t>
            </a:r>
            <a:r>
              <a:rPr sz="2400" spc="-7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le</a:t>
            </a:r>
            <a:r>
              <a:rPr sz="2400" spc="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f 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nd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ar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ds t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B05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ide</a:t>
            </a:r>
            <a:r>
              <a:rPr sz="2400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ge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of </a:t>
            </a:r>
            <a:endParaRPr lang="en-US" sz="2400" spc="-5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endParaRPr lang="en-US" sz="2400" spc="-5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r>
              <a:rPr sz="2400" spc="-35" dirty="0">
                <a:solidFill>
                  <a:srgbClr val="00B05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ss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tions</a:t>
            </a:r>
            <a:r>
              <a:rPr sz="240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(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Mu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ti</a:t>
            </a:r>
            <a:r>
              <a:rPr sz="2400" spc="-30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)</a:t>
            </a:r>
            <a:r>
              <a:rPr sz="2400" spc="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ov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u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er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400" spc="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ce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 </a:t>
            </a:r>
            <a:endParaRPr lang="en-US" sz="2400" spc="-5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endParaRPr lang="en-US" sz="2400" spc="-5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40665" marR="114300" algn="just">
              <a:lnSpc>
                <a:spcPts val="1200"/>
              </a:lnSpc>
              <a:spcBef>
                <a:spcPts val="35"/>
              </a:spcBef>
            </a:pP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ou</a:t>
            </a:r>
            <a:r>
              <a:rPr sz="2400" spc="-20" dirty="0">
                <a:solidFill>
                  <a:srgbClr val="00B05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hout</a:t>
            </a:r>
            <a:r>
              <a:rPr sz="2400" spc="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B05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(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.,</a:t>
            </a:r>
            <a:r>
              <a:rPr sz="2400" spc="-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W</a:t>
            </a:r>
            <a:r>
              <a:rPr sz="2400" spc="-2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400" spc="-2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,</a:t>
            </a:r>
            <a:r>
              <a:rPr sz="2400" spc="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400" spc="-2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2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00B050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,</a:t>
            </a:r>
            <a:r>
              <a:rPr sz="2400" spc="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tc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.)</a:t>
            </a:r>
          </a:p>
          <a:p>
            <a:pPr marL="170815" indent="-158115" algn="just">
              <a:lnSpc>
                <a:spcPts val="1440"/>
              </a:lnSpc>
              <a:buFont typeface="Wingdings"/>
              <a:buChar char=""/>
              <a:tabLst>
                <a:tab pos="171450" algn="l"/>
              </a:tabLst>
            </a:pPr>
            <a:endParaRPr lang="en-US" sz="2400" spc="4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70815" indent="-158115" algn="just">
              <a:lnSpc>
                <a:spcPts val="1440"/>
              </a:lnSpc>
              <a:buFont typeface="Wingdings"/>
              <a:buChar char=""/>
              <a:tabLst>
                <a:tab pos="171450" algn="l"/>
              </a:tabLst>
            </a:pP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ou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sz="2400" spc="6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70815" indent="-158115" algn="just">
              <a:lnSpc>
                <a:spcPts val="1440"/>
              </a:lnSpc>
              <a:buFont typeface="Wingdings"/>
              <a:buChar char=""/>
              <a:tabLst>
                <a:tab pos="17145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40665" algn="just">
              <a:lnSpc>
                <a:spcPts val="1200"/>
              </a:lnSpc>
            </a:pPr>
            <a:r>
              <a:rPr sz="2400" spc="-10" dirty="0">
                <a:latin typeface="Wingdings"/>
                <a:cs typeface="Wingdings"/>
              </a:rPr>
              <a:t>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ge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.,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40665" algn="just">
              <a:lnSpc>
                <a:spcPts val="1200"/>
              </a:lnSpc>
            </a:pPr>
            <a:endParaRPr lang="en-US" sz="2400" spc="-5" dirty="0">
              <a:latin typeface="Times New Roman"/>
              <a:cs typeface="Times New Roman"/>
            </a:endParaRPr>
          </a:p>
          <a:p>
            <a:pPr marL="240665" algn="just">
              <a:lnSpc>
                <a:spcPts val="1200"/>
              </a:lnSpc>
            </a:pP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lang="en-US" sz="2400" spc="-10" dirty="0">
                <a:latin typeface="Times New Roman"/>
                <a:cs typeface="Times New Roman"/>
              </a:rPr>
              <a:t>m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volu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dv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spc="-25" dirty="0">
                <a:latin typeface="Times New Roman"/>
                <a:cs typeface="Times New Roman"/>
              </a:rPr>
              <a:t>-A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spc="-35" dirty="0">
                <a:latin typeface="Times New Roman"/>
                <a:cs typeface="Times New Roman"/>
              </a:rPr>
              <a:t> W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8"/>
          <p:cNvSpPr txBox="1"/>
          <p:nvPr/>
        </p:nvSpPr>
        <p:spPr>
          <a:xfrm>
            <a:off x="2209800" y="609600"/>
            <a:ext cx="5181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23298"/>
                </a:solidFill>
                <a:latin typeface="Tahoma"/>
                <a:cs typeface="Tahoma"/>
              </a:rPr>
              <a:t>C</a:t>
            </a:r>
            <a:r>
              <a:rPr sz="2800" spc="5" dirty="0">
                <a:solidFill>
                  <a:srgbClr val="323298"/>
                </a:solidFill>
                <a:latin typeface="Tahoma"/>
                <a:cs typeface="Tahoma"/>
              </a:rPr>
              <a:t>e</a:t>
            </a:r>
            <a:r>
              <a:rPr sz="2800" spc="-25" dirty="0">
                <a:solidFill>
                  <a:srgbClr val="323298"/>
                </a:solidFill>
                <a:latin typeface="Tahoma"/>
                <a:cs typeface="Tahoma"/>
              </a:rPr>
              <a:t>l</a:t>
            </a:r>
            <a:r>
              <a:rPr sz="2800" spc="-5" dirty="0">
                <a:solidFill>
                  <a:srgbClr val="323298"/>
                </a:solidFill>
                <a:latin typeface="Tahoma"/>
                <a:cs typeface="Tahoma"/>
              </a:rPr>
              <a:t>l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u</a:t>
            </a:r>
            <a:r>
              <a:rPr sz="2800" spc="-5" dirty="0">
                <a:solidFill>
                  <a:srgbClr val="323298"/>
                </a:solidFill>
                <a:latin typeface="Tahoma"/>
                <a:cs typeface="Tahoma"/>
              </a:rPr>
              <a:t>l</a:t>
            </a:r>
            <a:r>
              <a:rPr sz="2800" spc="-1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r</a:t>
            </a:r>
            <a:r>
              <a:rPr sz="2800" spc="9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2800" spc="-15" dirty="0">
                <a:solidFill>
                  <a:srgbClr val="323298"/>
                </a:solidFill>
                <a:latin typeface="Tahoma"/>
                <a:cs typeface="Tahoma"/>
              </a:rPr>
              <a:t>e</a:t>
            </a:r>
            <a:r>
              <a:rPr sz="2800" spc="15" dirty="0">
                <a:solidFill>
                  <a:srgbClr val="323298"/>
                </a:solidFill>
                <a:latin typeface="Tahoma"/>
                <a:cs typeface="Tahoma"/>
              </a:rPr>
              <a:t>c</a:t>
            </a:r>
            <a:r>
              <a:rPr sz="2800" spc="-20" dirty="0">
                <a:solidFill>
                  <a:srgbClr val="323298"/>
                </a:solidFill>
                <a:latin typeface="Tahoma"/>
                <a:cs typeface="Tahoma"/>
              </a:rPr>
              <a:t>h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n</a:t>
            </a:r>
            <a:r>
              <a:rPr sz="2800" spc="-1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2800" spc="-5" dirty="0">
                <a:solidFill>
                  <a:srgbClr val="323298"/>
                </a:solidFill>
                <a:latin typeface="Tahoma"/>
                <a:cs typeface="Tahoma"/>
              </a:rPr>
              <a:t>l</a:t>
            </a:r>
            <a:r>
              <a:rPr sz="2800" spc="1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2800" spc="-10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2800" spc="-20" dirty="0">
                <a:solidFill>
                  <a:srgbClr val="323298"/>
                </a:solidFill>
                <a:latin typeface="Tahoma"/>
                <a:cs typeface="Tahoma"/>
              </a:rPr>
              <a:t>y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:</a:t>
            </a:r>
            <a:r>
              <a:rPr sz="2800" spc="9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v</a:t>
            </a:r>
            <a:r>
              <a:rPr sz="2800" spc="1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2800" spc="-25" dirty="0">
                <a:solidFill>
                  <a:srgbClr val="323298"/>
                </a:solidFill>
                <a:latin typeface="Tahoma"/>
                <a:cs typeface="Tahoma"/>
              </a:rPr>
              <a:t>l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u</a:t>
            </a:r>
            <a:r>
              <a:rPr sz="2800" spc="10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2800" spc="-25" dirty="0">
                <a:solidFill>
                  <a:srgbClr val="323298"/>
                </a:solidFill>
                <a:latin typeface="Tahoma"/>
                <a:cs typeface="Tahoma"/>
              </a:rPr>
              <a:t>i</a:t>
            </a:r>
            <a:r>
              <a:rPr sz="2800" spc="1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2800" dirty="0">
                <a:solidFill>
                  <a:srgbClr val="323298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1F080-FE2A-4FA6-8938-8DDA3EAC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DFE97-23B4-403E-A833-28BC6B868908}"/>
              </a:ext>
            </a:extLst>
          </p:cNvPr>
          <p:cNvSpPr txBox="1"/>
          <p:nvPr/>
        </p:nvSpPr>
        <p:spPr>
          <a:xfrm>
            <a:off x="3810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2004, rollout of Wideband Code Division Multiple Access (WCDMA) systems was happening, the Third Generation Partnership Project (3GPP) industry consortium started to work on fourth-generation (4G) systems.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was predicted at that time </a:t>
            </a:r>
            <a:r>
              <a:rPr lang="en-US" sz="2000" b="1" dirty="0">
                <a:solidFill>
                  <a:srgbClr val="FF0000"/>
                </a:solidFill>
              </a:rPr>
              <a:t>the data rates and spectral efficiencies of WCDMA would not meet the demand of future applications</a:t>
            </a:r>
            <a:r>
              <a:rPr lang="en-US" sz="2000" dirty="0"/>
              <a:t>; therefore, a new system had to be developed.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It was decided to completely change both the air interface and the core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air interface was to move to </a:t>
            </a:r>
            <a:r>
              <a:rPr lang="en-US" sz="2000" b="1" dirty="0">
                <a:solidFill>
                  <a:srgbClr val="00B050"/>
                </a:solidFill>
              </a:rPr>
              <a:t>Orthogonal Frequency Division Multiplexing (OFDM) as modulation, and Orthogonal Frequency Division Multiple Access (OFDMA), with (limited) support for Multiple Input Multiple Output system (MIMO) antenna technology.</a:t>
            </a:r>
            <a:r>
              <a:rPr lang="en-US" sz="2000" b="1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core network was to evolve into a </a:t>
            </a:r>
            <a:r>
              <a:rPr lang="en-US" sz="2000" b="1" dirty="0">
                <a:solidFill>
                  <a:srgbClr val="00B050"/>
                </a:solidFill>
              </a:rPr>
              <a:t>pure packet-switched network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The new standard became known as 3GPP Long-Term Evolution, or simply LTE.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33080-1B33-49F9-9C08-783C06446886}"/>
              </a:ext>
            </a:extLst>
          </p:cNvPr>
          <p:cNvSpPr txBox="1"/>
          <p:nvPr/>
        </p:nvSpPr>
        <p:spPr>
          <a:xfrm>
            <a:off x="2247900" y="407184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3GPP Long-Term Evolution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0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46BB2-DA53-45EC-9B0C-D4BE918C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E352-E24B-4E7E-B906-8535EED4861A}"/>
              </a:ext>
            </a:extLst>
          </p:cNvPr>
          <p:cNvSpPr txBox="1"/>
          <p:nvPr/>
        </p:nvSpPr>
        <p:spPr>
          <a:xfrm>
            <a:off x="533400" y="1399143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development of LTE originally took place in parallel to the further evolution of WCDMA. Around </a:t>
            </a:r>
            <a:r>
              <a:rPr lang="en-US" sz="2000" dirty="0">
                <a:solidFill>
                  <a:srgbClr val="00B050"/>
                </a:solidFill>
              </a:rPr>
              <a:t>2007/2008</a:t>
            </a:r>
            <a:r>
              <a:rPr lang="en-US" sz="2000" dirty="0"/>
              <a:t>, LTE started to take the center stage of the 3GPP meetings.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Release 8 </a:t>
            </a:r>
            <a:r>
              <a:rPr lang="en-US" sz="2000" dirty="0"/>
              <a:t>of the LTE specifications provides for data rates up to </a:t>
            </a:r>
            <a:r>
              <a:rPr lang="en-US" sz="2000" dirty="0">
                <a:solidFill>
                  <a:srgbClr val="00B050"/>
                </a:solidFill>
              </a:rPr>
              <a:t>300 Mbit/s in the downlink (DL). </a:t>
            </a:r>
            <a:r>
              <a:rPr lang="en-US" sz="2000" dirty="0"/>
              <a:t>Further improvements, in particular extending the use of MIMO for increasing the spectral efficiency, are foreseen for future releases.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Release 10, also known as LTE-Advanced </a:t>
            </a:r>
            <a:r>
              <a:rPr lang="en-US" sz="2000" dirty="0"/>
              <a:t>is intended to provide data rates up to </a:t>
            </a:r>
            <a:r>
              <a:rPr lang="en-US" sz="2000" dirty="0">
                <a:solidFill>
                  <a:srgbClr val="00B050"/>
                </a:solidFill>
              </a:rPr>
              <a:t>1 Gbit/s. </a:t>
            </a:r>
            <a:r>
              <a:rPr lang="en-US" sz="2000" dirty="0"/>
              <a:t>LTE-Advanced is also  submitted to the International Telecommunications Union (ITU) as one of the candidates for International Mobile Telecommunications (IMT)-Advanced cellular systems.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WCDMA and CDMA2000 network operators migrated to LTE.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While there are still two different flavors of </a:t>
            </a:r>
            <a:r>
              <a:rPr lang="en-US" sz="2000" dirty="0">
                <a:solidFill>
                  <a:srgbClr val="00B050"/>
                </a:solidFill>
              </a:rPr>
              <a:t>LTE (a Frequency Domain Duplexing (FDD) and a Time Domain Duplexing (TDD) mode</a:t>
            </a:r>
            <a:r>
              <a:rPr lang="en-US" sz="2000" dirty="0"/>
              <a:t>, the duplexing method is the only essential difference between them.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23CD7-0DEB-4E69-9D5F-921E3A99C63C}"/>
              </a:ext>
            </a:extLst>
          </p:cNvPr>
          <p:cNvSpPr txBox="1"/>
          <p:nvPr/>
        </p:nvSpPr>
        <p:spPr>
          <a:xfrm>
            <a:off x="2247900" y="407184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3GPP Long-Term Evolution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1472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Algerian</vt:lpstr>
      <vt:lpstr>Arial</vt:lpstr>
      <vt:lpstr>Calibri</vt:lpstr>
      <vt:lpstr>Tahoma</vt:lpstr>
      <vt:lpstr>Times New Roman</vt:lpstr>
      <vt:lpstr>Wingdings</vt:lpstr>
      <vt:lpstr>Office Theme</vt:lpstr>
      <vt:lpstr> </vt:lpstr>
      <vt:lpstr>WEEK 1 LECTURES</vt:lpstr>
      <vt:lpstr>Evolution of Mobile Radio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WiMAX has some important advantages (WIMAX vs 3GPP, CDMA 2000)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Principles and Practice</dc:title>
  <dc:creator>Kristen Funk</dc:creator>
  <cp:lastModifiedBy>ADMIN</cp:lastModifiedBy>
  <cp:revision>237</cp:revision>
  <dcterms:created xsi:type="dcterms:W3CDTF">2002-05-01T19:31:20Z</dcterms:created>
  <dcterms:modified xsi:type="dcterms:W3CDTF">2022-07-13T04:48:16Z</dcterms:modified>
</cp:coreProperties>
</file>