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3"/>
  </p:notesMasterIdLst>
  <p:handoutMasterIdLst>
    <p:handoutMasterId r:id="rId14"/>
  </p:handoutMasterIdLst>
  <p:sldIdLst>
    <p:sldId id="321" r:id="rId2"/>
    <p:sldId id="447" r:id="rId3"/>
    <p:sldId id="441" r:id="rId4"/>
    <p:sldId id="448" r:id="rId5"/>
    <p:sldId id="306" r:id="rId6"/>
    <p:sldId id="434" r:id="rId7"/>
    <p:sldId id="451" r:id="rId8"/>
    <p:sldId id="449" r:id="rId9"/>
    <p:sldId id="440" r:id="rId10"/>
    <p:sldId id="442" r:id="rId11"/>
    <p:sldId id="443" r:id="rId1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2" d="100"/>
          <a:sy n="82" d="100"/>
        </p:scale>
        <p:origin x="14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36867"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36868"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36869"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7AF78A14-98F4-45EB-B42F-B56C98AACEC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2662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26631"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58C2998B-F799-469F-AF7B-F7F3A8C061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62F6414-A59A-4177-90D1-499685EBB8AE}"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FD7AC23-59CE-443A-9B9F-7DE2420A16ED}"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49480A9-6D0E-498D-9052-6F92850D75A8}"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DD056-305A-4C2C-95A2-F8883EC1CD26}"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57A28B1-1A41-437A-99AA-5A2DA8126BD2}"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6E12A07-2855-431C-A5E4-DBB1F433EB02}"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841EE72-B155-4128-90FF-DDB9C1AA0F34}"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24A77E44-D6DD-4B01-AE24-D49069C38AF4}"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70096B9-A96C-47A5-A889-FF7783836D71}"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7AAE2A35-2FFC-421E-A94C-A86D396382F8}"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91A5118-E66A-4F27-A688-83ADA1E4A9B2}"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A2C6A33-E874-402B-AF84-71337A641FEF}"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1">
            <a:extLst>
              <a:ext uri="{FF2B5EF4-FFF2-40B4-BE49-F238E27FC236}">
                <a16:creationId xmlns:a16="http://schemas.microsoft.com/office/drawing/2014/main" id="{B314D01A-D562-495E-B41A-642BB042E60F}"/>
              </a:ext>
            </a:extLst>
          </p:cNvPr>
          <p:cNvSpPr>
            <a:spLocks noGrp="1"/>
          </p:cNvSpPr>
          <p:nvPr>
            <p:ph type="sldNum" sz="quarter" idx="12"/>
          </p:nvPr>
        </p:nvSpPr>
        <p:spPr>
          <a:xfrm>
            <a:off x="6553200" y="6356350"/>
            <a:ext cx="2133600" cy="365125"/>
          </a:xfrm>
        </p:spPr>
        <p:txBody>
          <a:bodyPr/>
          <a:lstStyle/>
          <a:p>
            <a:pPr>
              <a:defRPr/>
            </a:pPr>
            <a:fld id="{770096B9-A96C-47A5-A889-FF7783836D71}" type="slidenum">
              <a:rPr lang="en-US" altLang="en-US" smtClean="0"/>
              <a:pPr>
                <a:defRPr/>
              </a:pPr>
              <a:t>1</a:t>
            </a:fld>
            <a:endParaRPr lang="en-US" altLang="en-US"/>
          </a:p>
        </p:txBody>
      </p:sp>
      <p:sp>
        <p:nvSpPr>
          <p:cNvPr id="11" name="TextBox 10">
            <a:extLst>
              <a:ext uri="{FF2B5EF4-FFF2-40B4-BE49-F238E27FC236}">
                <a16:creationId xmlns:a16="http://schemas.microsoft.com/office/drawing/2014/main" id="{1B639C62-DF2F-4652-86F7-717E24A098CC}"/>
              </a:ext>
            </a:extLst>
          </p:cNvPr>
          <p:cNvSpPr txBox="1"/>
          <p:nvPr/>
        </p:nvSpPr>
        <p:spPr>
          <a:xfrm>
            <a:off x="381000" y="1066800"/>
            <a:ext cx="853440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In 2004, rollout of </a:t>
            </a:r>
            <a:r>
              <a:rPr lang="en-US" sz="2000" b="1" dirty="0">
                <a:solidFill>
                  <a:srgbClr val="FF0000"/>
                </a:solidFill>
              </a:rPr>
              <a:t>Wideband Code Division Multiple Access (WCDMA) systems was happening</a:t>
            </a:r>
            <a:r>
              <a:rPr lang="en-US" sz="2000" dirty="0"/>
              <a:t>, the Third Generation Partnership Project (3GPP) industry consortium started to work on fourth-generation (4G) systems. </a:t>
            </a:r>
          </a:p>
          <a:p>
            <a:pPr marL="285750" indent="-285750" algn="just">
              <a:buFont typeface="Arial" panose="020B0604020202020204" pitchFamily="34" charset="0"/>
              <a:buChar char="•"/>
            </a:pPr>
            <a:r>
              <a:rPr lang="en-US" sz="2000" dirty="0"/>
              <a:t>It was predicted at that time </a:t>
            </a:r>
            <a:r>
              <a:rPr lang="en-US" sz="2000" b="1" dirty="0">
                <a:solidFill>
                  <a:srgbClr val="FF0000"/>
                </a:solidFill>
              </a:rPr>
              <a:t>the data rates and spectral efficiencies of WCDMA would not meet the demand of future applications</a:t>
            </a:r>
            <a:r>
              <a:rPr lang="en-US" sz="2000" dirty="0"/>
              <a:t>; therefore, a new system had to be developed. </a:t>
            </a:r>
          </a:p>
          <a:p>
            <a:pPr marL="285750" indent="-285750" algn="just">
              <a:buFont typeface="Arial" panose="020B0604020202020204" pitchFamily="34" charset="0"/>
              <a:buChar char="•"/>
            </a:pPr>
            <a:r>
              <a:rPr lang="en-US" sz="2000" b="1" dirty="0">
                <a:solidFill>
                  <a:srgbClr val="00B050"/>
                </a:solidFill>
              </a:rPr>
              <a:t>It was decided to completely change both the air interface and the core network. </a:t>
            </a:r>
          </a:p>
          <a:p>
            <a:pPr marL="285750" indent="-285750" algn="just">
              <a:buFont typeface="Arial" panose="020B0604020202020204" pitchFamily="34" charset="0"/>
              <a:buChar char="•"/>
            </a:pPr>
            <a:r>
              <a:rPr lang="en-US" sz="2000" dirty="0"/>
              <a:t>The air interface was to move to </a:t>
            </a:r>
            <a:r>
              <a:rPr lang="en-US" sz="2000" b="1" dirty="0">
                <a:solidFill>
                  <a:srgbClr val="00B050"/>
                </a:solidFill>
              </a:rPr>
              <a:t>Orthogonal Frequency Division Multiplexing (OFDM) as modulation, and Orthogonal Frequency Division Multiple Access (OFDMA), with (limited) support for Multiple Input Multiple Output system (MIMO) antenna technology.</a:t>
            </a:r>
            <a:r>
              <a:rPr lang="en-US" sz="2000" b="1" dirty="0"/>
              <a:t> </a:t>
            </a:r>
          </a:p>
          <a:p>
            <a:pPr marL="285750" indent="-285750" algn="just">
              <a:buFont typeface="Arial" panose="020B0604020202020204" pitchFamily="34" charset="0"/>
              <a:buChar char="•"/>
            </a:pPr>
            <a:r>
              <a:rPr lang="en-US" sz="2000" dirty="0"/>
              <a:t>The core network was to evolve into a </a:t>
            </a:r>
            <a:r>
              <a:rPr lang="en-US" sz="2000" b="1" dirty="0">
                <a:solidFill>
                  <a:srgbClr val="00B050"/>
                </a:solidFill>
              </a:rPr>
              <a:t>pure packet-switched network</a:t>
            </a:r>
            <a:r>
              <a:rPr lang="en-US" sz="2000" dirty="0"/>
              <a:t>. </a:t>
            </a:r>
          </a:p>
          <a:p>
            <a:pPr marL="285750" indent="-285750" algn="just">
              <a:buFont typeface="Arial" panose="020B0604020202020204" pitchFamily="34" charset="0"/>
              <a:buChar char="•"/>
            </a:pPr>
            <a:r>
              <a:rPr lang="en-US" sz="2000" b="1" dirty="0">
                <a:solidFill>
                  <a:srgbClr val="00B050"/>
                </a:solidFill>
              </a:rPr>
              <a:t>The new standard became known as 3GPP Long-Term Evolution, or simply LTE. </a:t>
            </a:r>
          </a:p>
        </p:txBody>
      </p:sp>
      <p:sp>
        <p:nvSpPr>
          <p:cNvPr id="12" name="TextBox 11">
            <a:extLst>
              <a:ext uri="{FF2B5EF4-FFF2-40B4-BE49-F238E27FC236}">
                <a16:creationId xmlns:a16="http://schemas.microsoft.com/office/drawing/2014/main" id="{47DCF34A-3C29-4EB7-A90E-4408BCAE0077}"/>
              </a:ext>
            </a:extLst>
          </p:cNvPr>
          <p:cNvSpPr txBox="1"/>
          <p:nvPr/>
        </p:nvSpPr>
        <p:spPr>
          <a:xfrm>
            <a:off x="2247900" y="407184"/>
            <a:ext cx="4800600" cy="523220"/>
          </a:xfrm>
          <a:prstGeom prst="rect">
            <a:avLst/>
          </a:prstGeom>
          <a:noFill/>
        </p:spPr>
        <p:txBody>
          <a:bodyPr wrap="square" rtlCol="0">
            <a:spAutoFit/>
          </a:bodyPr>
          <a:lstStyle/>
          <a:p>
            <a:r>
              <a:rPr lang="en-US" sz="2800" b="1" dirty="0">
                <a:solidFill>
                  <a:schemeClr val="accent2">
                    <a:lumMod val="75000"/>
                  </a:schemeClr>
                </a:solidFill>
              </a:rPr>
              <a:t>3GPP Long-Term Evolution</a:t>
            </a:r>
            <a:endParaRPr lang="en-IN" sz="2800" dirty="0">
              <a:solidFill>
                <a:schemeClr val="accent2">
                  <a:lumMod val="75000"/>
                </a:schemeClr>
              </a:solidFil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11">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EC172C-ADF5-409E-BDB0-C2983016C6DB}"/>
              </a:ext>
            </a:extLst>
          </p:cNvPr>
          <p:cNvPicPr>
            <a:picLocks noChangeAspect="1"/>
          </p:cNvPicPr>
          <p:nvPr/>
        </p:nvPicPr>
        <p:blipFill>
          <a:blip r:embed="rId2"/>
          <a:stretch>
            <a:fillRect/>
          </a:stretch>
        </p:blipFill>
        <p:spPr>
          <a:xfrm>
            <a:off x="457200" y="327275"/>
            <a:ext cx="8686800" cy="5480395"/>
          </a:xfrm>
          <a:prstGeom prst="rect">
            <a:avLst/>
          </a:prstGeom>
        </p:spPr>
      </p:pic>
      <p:sp>
        <p:nvSpPr>
          <p:cNvPr id="2" name="Slide Number Placeholder 1">
            <a:extLst>
              <a:ext uri="{FF2B5EF4-FFF2-40B4-BE49-F238E27FC236}">
                <a16:creationId xmlns:a16="http://schemas.microsoft.com/office/drawing/2014/main" id="{91B551F6-B149-45F3-8FB4-BBE7ABB3B634}"/>
              </a:ext>
            </a:extLst>
          </p:cNvPr>
          <p:cNvSpPr>
            <a:spLocks noGrp="1"/>
          </p:cNvSpPr>
          <p:nvPr>
            <p:ph type="sldNum" sz="quarter" idx="12"/>
          </p:nvPr>
        </p:nvSpPr>
        <p:spPr/>
        <p:txBody>
          <a:bodyPr/>
          <a:lstStyle/>
          <a:p>
            <a:pPr>
              <a:defRPr/>
            </a:pPr>
            <a:fld id="{770096B9-A96C-47A5-A889-FF7783836D71}" type="slidenum">
              <a:rPr lang="en-US" altLang="en-US" smtClean="0"/>
              <a:pPr>
                <a:defRPr/>
              </a:pPr>
              <a:t>10</a:t>
            </a:fld>
            <a:endParaRPr lang="en-US" altLang="en-US"/>
          </a:p>
        </p:txBody>
      </p:sp>
      <p:sp>
        <p:nvSpPr>
          <p:cNvPr id="3" name="object 2">
            <a:extLst>
              <a:ext uri="{FF2B5EF4-FFF2-40B4-BE49-F238E27FC236}">
                <a16:creationId xmlns:a16="http://schemas.microsoft.com/office/drawing/2014/main" id="{2B38A515-576C-42F4-8A15-BEC5AAF8C112}"/>
              </a:ext>
            </a:extLst>
          </p:cNvPr>
          <p:cNvSpPr txBox="1">
            <a:spLocks/>
          </p:cNvSpPr>
          <p:nvPr/>
        </p:nvSpPr>
        <p:spPr>
          <a:xfrm>
            <a:off x="914400" y="200891"/>
            <a:ext cx="7162800" cy="452120"/>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fontAlgn="auto">
              <a:spcBef>
                <a:spcPts val="95"/>
              </a:spcBef>
              <a:spcAft>
                <a:spcPts val="0"/>
              </a:spcAft>
            </a:pPr>
            <a:r>
              <a:rPr lang="en-IN" sz="2800" spc="-10" dirty="0">
                <a:latin typeface="Arial" panose="020B0604020202020204" pitchFamily="34" charset="0"/>
                <a:cs typeface="Arial" panose="020B0604020202020204" pitchFamily="34" charset="0"/>
              </a:rPr>
              <a:t>LTE </a:t>
            </a:r>
            <a:r>
              <a:rPr lang="en-IN" sz="2800" spc="-5" dirty="0">
                <a:latin typeface="Arial" panose="020B0604020202020204" pitchFamily="34" charset="0"/>
                <a:cs typeface="Arial" panose="020B0604020202020204" pitchFamily="34" charset="0"/>
              </a:rPr>
              <a:t>Applications</a:t>
            </a:r>
            <a:endParaRPr lang="en-IN"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8E865EF-15C5-4BAF-BCE0-A93FFCB1BFF6}"/>
              </a:ext>
            </a:extLst>
          </p:cNvPr>
          <p:cNvSpPr txBox="1"/>
          <p:nvPr/>
        </p:nvSpPr>
        <p:spPr>
          <a:xfrm>
            <a:off x="0" y="5807670"/>
            <a:ext cx="8686800" cy="923330"/>
          </a:xfrm>
          <a:prstGeom prst="rect">
            <a:avLst/>
          </a:prstGeom>
          <a:noFill/>
        </p:spPr>
        <p:txBody>
          <a:bodyPr wrap="square" rtlCol="0">
            <a:spAutoFit/>
          </a:bodyPr>
          <a:lstStyle/>
          <a:p>
            <a:pPr algn="just"/>
            <a:r>
              <a:rPr lang="en-US" dirty="0"/>
              <a:t>Source: </a:t>
            </a:r>
            <a:r>
              <a:rPr lang="en-US" b="0" i="0" dirty="0">
                <a:solidFill>
                  <a:srgbClr val="333333"/>
                </a:solidFill>
                <a:effectLst/>
                <a:latin typeface="Arial" panose="020B0604020202020204" pitchFamily="34" charset="0"/>
              </a:rPr>
              <a:t>R. LIU, Q. CHEN, G. YU, G. Y. LI and Z. DING, "Resource Management in LTE-U Systems: Past, Present, and Future," in </a:t>
            </a:r>
            <a:r>
              <a:rPr lang="en-US" b="0" i="1" dirty="0">
                <a:solidFill>
                  <a:srgbClr val="333333"/>
                </a:solidFill>
                <a:effectLst/>
                <a:latin typeface="Arial" panose="020B0604020202020204" pitchFamily="34" charset="0"/>
              </a:rPr>
              <a:t>IEEE Open Journal of Vehicular Technology</a:t>
            </a:r>
            <a:r>
              <a:rPr lang="en-US" b="0" i="0" dirty="0">
                <a:solidFill>
                  <a:srgbClr val="333333"/>
                </a:solidFill>
                <a:effectLst/>
                <a:latin typeface="Arial" panose="020B0604020202020204" pitchFamily="34" charset="0"/>
              </a:rPr>
              <a:t>, vol. 1, pp. 1-17, 2020,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10.1109/OJVT.2019.2949020.</a:t>
            </a:r>
            <a:endParaRPr lang="en-IN" dirty="0"/>
          </a:p>
        </p:txBody>
      </p:sp>
    </p:spTree>
    <p:extLst>
      <p:ext uri="{BB962C8B-B14F-4D97-AF65-F5344CB8AC3E}">
        <p14:creationId xmlns:p14="http://schemas.microsoft.com/office/powerpoint/2010/main" val="319814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985CB8-FE46-42C0-B70F-79FBB8B812B1}"/>
              </a:ext>
            </a:extLst>
          </p:cNvPr>
          <p:cNvPicPr>
            <a:picLocks noChangeAspect="1"/>
          </p:cNvPicPr>
          <p:nvPr/>
        </p:nvPicPr>
        <p:blipFill>
          <a:blip r:embed="rId2"/>
          <a:stretch>
            <a:fillRect/>
          </a:stretch>
        </p:blipFill>
        <p:spPr>
          <a:xfrm>
            <a:off x="0" y="304800"/>
            <a:ext cx="9144000" cy="6034873"/>
          </a:xfrm>
          <a:prstGeom prst="rect">
            <a:avLst/>
          </a:prstGeom>
        </p:spPr>
      </p:pic>
      <p:sp>
        <p:nvSpPr>
          <p:cNvPr id="5" name="TextBox 4">
            <a:extLst>
              <a:ext uri="{FF2B5EF4-FFF2-40B4-BE49-F238E27FC236}">
                <a16:creationId xmlns:a16="http://schemas.microsoft.com/office/drawing/2014/main" id="{EE9CD2A6-668E-4FA2-851D-294D9579967F}"/>
              </a:ext>
            </a:extLst>
          </p:cNvPr>
          <p:cNvSpPr txBox="1"/>
          <p:nvPr/>
        </p:nvSpPr>
        <p:spPr>
          <a:xfrm>
            <a:off x="6457950" y="5867400"/>
            <a:ext cx="2514600" cy="369332"/>
          </a:xfrm>
          <a:prstGeom prst="rect">
            <a:avLst/>
          </a:prstGeom>
          <a:noFill/>
        </p:spPr>
        <p:txBody>
          <a:bodyPr wrap="square" rtlCol="0">
            <a:spAutoFit/>
          </a:bodyPr>
          <a:lstStyle/>
          <a:p>
            <a:r>
              <a:rPr lang="en-US" dirty="0"/>
              <a:t>Source:</a:t>
            </a:r>
            <a:endParaRPr lang="en-IN" dirty="0"/>
          </a:p>
        </p:txBody>
      </p:sp>
    </p:spTree>
    <p:extLst>
      <p:ext uri="{BB962C8B-B14F-4D97-AF65-F5344CB8AC3E}">
        <p14:creationId xmlns:p14="http://schemas.microsoft.com/office/powerpoint/2010/main" val="327934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D6D073-979F-46D4-9923-A32A2BA827CA}"/>
              </a:ext>
            </a:extLst>
          </p:cNvPr>
          <p:cNvSpPr>
            <a:spLocks noGrp="1"/>
          </p:cNvSpPr>
          <p:nvPr>
            <p:ph type="sldNum" sz="quarter" idx="12"/>
          </p:nvPr>
        </p:nvSpPr>
        <p:spPr/>
        <p:txBody>
          <a:bodyPr/>
          <a:lstStyle/>
          <a:p>
            <a:pPr>
              <a:defRPr/>
            </a:pPr>
            <a:fld id="{DAADD056-305A-4C2C-95A2-F8883EC1CD26}" type="slidenum">
              <a:rPr lang="en-US" altLang="en-US" smtClean="0"/>
              <a:pPr>
                <a:defRPr/>
              </a:pPr>
              <a:t>2</a:t>
            </a:fld>
            <a:endParaRPr lang="en-US" altLang="en-US"/>
          </a:p>
        </p:txBody>
      </p:sp>
      <p:pic>
        <p:nvPicPr>
          <p:cNvPr id="6" name="Picture 5">
            <a:extLst>
              <a:ext uri="{FF2B5EF4-FFF2-40B4-BE49-F238E27FC236}">
                <a16:creationId xmlns:a16="http://schemas.microsoft.com/office/drawing/2014/main" id="{FFE8A613-554A-4176-87E5-4156A63E9D99}"/>
              </a:ext>
            </a:extLst>
          </p:cNvPr>
          <p:cNvPicPr>
            <a:picLocks noChangeAspect="1"/>
          </p:cNvPicPr>
          <p:nvPr/>
        </p:nvPicPr>
        <p:blipFill>
          <a:blip r:embed="rId2"/>
          <a:stretch>
            <a:fillRect/>
          </a:stretch>
        </p:blipFill>
        <p:spPr>
          <a:xfrm>
            <a:off x="0" y="457200"/>
            <a:ext cx="9144000" cy="5690023"/>
          </a:xfrm>
          <a:prstGeom prst="rect">
            <a:avLst/>
          </a:prstGeom>
        </p:spPr>
      </p:pic>
      <p:sp>
        <p:nvSpPr>
          <p:cNvPr id="7" name="TextBox 6">
            <a:extLst>
              <a:ext uri="{FF2B5EF4-FFF2-40B4-BE49-F238E27FC236}">
                <a16:creationId xmlns:a16="http://schemas.microsoft.com/office/drawing/2014/main" id="{96FEA12F-C340-4C89-989C-8FCFBC9DD845}"/>
              </a:ext>
            </a:extLst>
          </p:cNvPr>
          <p:cNvSpPr txBox="1"/>
          <p:nvPr/>
        </p:nvSpPr>
        <p:spPr>
          <a:xfrm>
            <a:off x="914400" y="152400"/>
            <a:ext cx="7162800" cy="369332"/>
          </a:xfrm>
          <a:prstGeom prst="rect">
            <a:avLst/>
          </a:prstGeom>
          <a:noFill/>
        </p:spPr>
        <p:txBody>
          <a:bodyPr wrap="square" rtlCol="0">
            <a:spAutoFit/>
          </a:bodyPr>
          <a:lstStyle/>
          <a:p>
            <a:pPr algn="ctr"/>
            <a:r>
              <a:rPr lang="en-US" dirty="0"/>
              <a:t>EVOLUTION RECAP AND IMPORTANT HIGHLIGHTS</a:t>
            </a:r>
            <a:endParaRPr lang="en-IN" dirty="0"/>
          </a:p>
        </p:txBody>
      </p:sp>
    </p:spTree>
    <p:extLst>
      <p:ext uri="{BB962C8B-B14F-4D97-AF65-F5344CB8AC3E}">
        <p14:creationId xmlns:p14="http://schemas.microsoft.com/office/powerpoint/2010/main" val="150466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C8A518B-8BB3-4CFF-8161-1D3DC4C6050A}"/>
              </a:ext>
            </a:extLst>
          </p:cNvPr>
          <p:cNvSpPr txBox="1">
            <a:spLocks/>
          </p:cNvSpPr>
          <p:nvPr/>
        </p:nvSpPr>
        <p:spPr>
          <a:xfrm>
            <a:off x="2133600" y="247323"/>
            <a:ext cx="5163946" cy="504625"/>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fontAlgn="auto">
              <a:spcBef>
                <a:spcPts val="95"/>
              </a:spcBef>
              <a:spcAft>
                <a:spcPts val="0"/>
              </a:spcAft>
            </a:pPr>
            <a:r>
              <a:rPr lang="en-IN" sz="3200" spc="-5" dirty="0">
                <a:latin typeface="Arial" panose="020B0604020202020204" pitchFamily="34" charset="0"/>
                <a:cs typeface="Arial" panose="020B0604020202020204" pitchFamily="34" charset="0"/>
              </a:rPr>
              <a:t>LTE </a:t>
            </a:r>
            <a:r>
              <a:rPr lang="en-IN" sz="3200" spc="-10" dirty="0">
                <a:latin typeface="Arial" panose="020B0604020202020204" pitchFamily="34" charset="0"/>
                <a:cs typeface="Arial" panose="020B0604020202020204" pitchFamily="34" charset="0"/>
              </a:rPr>
              <a:t>System</a:t>
            </a:r>
            <a:r>
              <a:rPr lang="en-IN" sz="3200" spc="-50" dirty="0">
                <a:latin typeface="Arial" panose="020B0604020202020204" pitchFamily="34" charset="0"/>
                <a:cs typeface="Arial" panose="020B0604020202020204" pitchFamily="34" charset="0"/>
              </a:rPr>
              <a:t> </a:t>
            </a:r>
            <a:r>
              <a:rPr lang="en-IN" sz="3200" spc="-5" dirty="0">
                <a:latin typeface="Arial" panose="020B0604020202020204" pitchFamily="34" charset="0"/>
                <a:cs typeface="Arial" panose="020B0604020202020204" pitchFamily="34" charset="0"/>
              </a:rPr>
              <a:t>Architecture</a:t>
            </a:r>
            <a:endParaRPr lang="en-IN" sz="3200" dirty="0">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60908C3E-0958-41C1-9441-0D9F725DD544}"/>
              </a:ext>
            </a:extLst>
          </p:cNvPr>
          <p:cNvSpPr txBox="1"/>
          <p:nvPr/>
        </p:nvSpPr>
        <p:spPr>
          <a:xfrm>
            <a:off x="-28575" y="638135"/>
            <a:ext cx="8963533" cy="1477328"/>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Increased service provisioning – more services at </a:t>
            </a:r>
            <a:r>
              <a:rPr lang="en-US" b="1" i="0" dirty="0">
                <a:solidFill>
                  <a:srgbClr val="00B050"/>
                </a:solidFill>
                <a:effectLst/>
                <a:latin typeface="Roboto" panose="02000000000000000000" pitchFamily="2" charset="0"/>
              </a:rPr>
              <a:t>lower cost</a:t>
            </a:r>
            <a:r>
              <a:rPr lang="en-US" b="1" i="0" dirty="0">
                <a:solidFill>
                  <a:srgbClr val="000000"/>
                </a:solidFill>
                <a:effectLst/>
                <a:latin typeface="Roboto" panose="02000000000000000000" pitchFamily="2" charset="0"/>
              </a:rPr>
              <a:t> with better user experience</a:t>
            </a:r>
            <a:endParaRPr lang="en-US" b="0" i="0" dirty="0">
              <a:solidFill>
                <a:srgbClr val="000000"/>
              </a:solidFill>
              <a:effectLst/>
              <a:latin typeface="Roboto" panose="02000000000000000000" pitchFamily="2" charset="0"/>
            </a:endParaRPr>
          </a:p>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Flexibility of </a:t>
            </a:r>
            <a:r>
              <a:rPr lang="en-US" b="1" i="0" dirty="0">
                <a:solidFill>
                  <a:srgbClr val="00B050"/>
                </a:solidFill>
                <a:effectLst/>
                <a:latin typeface="Roboto" panose="02000000000000000000" pitchFamily="2" charset="0"/>
              </a:rPr>
              <a:t>use of existing and new frequency bands</a:t>
            </a:r>
            <a:endParaRPr lang="en-US" b="0" i="0" dirty="0">
              <a:solidFill>
                <a:srgbClr val="00B050"/>
              </a:solidFill>
              <a:effectLst/>
              <a:latin typeface="Roboto" panose="02000000000000000000" pitchFamily="2" charset="0"/>
            </a:endParaRPr>
          </a:p>
          <a:p>
            <a:pPr marL="285750" indent="-285750" algn="just">
              <a:buFont typeface="Arial" panose="020B0604020202020204" pitchFamily="34" charset="0"/>
              <a:buChar char="•"/>
            </a:pPr>
            <a:r>
              <a:rPr lang="en-US" b="1" i="0" dirty="0">
                <a:solidFill>
                  <a:srgbClr val="000000"/>
                </a:solidFill>
                <a:effectLst/>
                <a:latin typeface="Roboto" panose="02000000000000000000" pitchFamily="2" charset="0"/>
              </a:rPr>
              <a:t>Simplified architecture, Open interfaces and allow for </a:t>
            </a:r>
            <a:r>
              <a:rPr lang="en-US" b="1" i="0" dirty="0">
                <a:solidFill>
                  <a:srgbClr val="00B050"/>
                </a:solidFill>
                <a:effectLst/>
                <a:latin typeface="Roboto" panose="02000000000000000000" pitchFamily="2" charset="0"/>
              </a:rPr>
              <a:t>reasonable terminal power consumption</a:t>
            </a:r>
            <a:endParaRPr lang="en-US" b="0" i="0" dirty="0">
              <a:solidFill>
                <a:srgbClr val="00B050"/>
              </a:solidFill>
              <a:effectLst/>
              <a:latin typeface="Roboto" panose="02000000000000000000" pitchFamily="2" charset="0"/>
            </a:endParaRPr>
          </a:p>
        </p:txBody>
      </p:sp>
      <p:sp>
        <p:nvSpPr>
          <p:cNvPr id="91" name="TextBox 90">
            <a:extLst>
              <a:ext uri="{FF2B5EF4-FFF2-40B4-BE49-F238E27FC236}">
                <a16:creationId xmlns:a16="http://schemas.microsoft.com/office/drawing/2014/main" id="{BCB8087A-265A-43C1-A631-86A2753A4EBD}"/>
              </a:ext>
            </a:extLst>
          </p:cNvPr>
          <p:cNvSpPr txBox="1"/>
          <p:nvPr/>
        </p:nvSpPr>
        <p:spPr>
          <a:xfrm>
            <a:off x="38101" y="2001649"/>
            <a:ext cx="9105900" cy="4801314"/>
          </a:xfrm>
          <a:prstGeom prst="rect">
            <a:avLst/>
          </a:prstGeom>
          <a:noFill/>
        </p:spPr>
        <p:txBody>
          <a:bodyPr wrap="square">
            <a:spAutoFit/>
          </a:bodyPr>
          <a:lstStyle/>
          <a:p>
            <a:pPr algn="just"/>
            <a:r>
              <a:rPr lang="en-US" b="0" i="0" dirty="0">
                <a:solidFill>
                  <a:srgbClr val="333333"/>
                </a:solidFill>
                <a:effectLst/>
                <a:latin typeface="Roboto" panose="02000000000000000000" pitchFamily="2" charset="0"/>
              </a:rPr>
              <a:t>LTE has introduced a number of new technologies. LTE to operate more efficiently with respect to the use of spectrum, and also provide the much higher data rates that are now required.</a:t>
            </a:r>
          </a:p>
          <a:p>
            <a:pPr algn="just">
              <a:buFont typeface="Arial" panose="020B0604020202020204" pitchFamily="34" charset="0"/>
              <a:buChar char="•"/>
            </a:pPr>
            <a:r>
              <a:rPr lang="en-US" b="1" i="0" dirty="0">
                <a:solidFill>
                  <a:srgbClr val="000000"/>
                </a:solidFill>
                <a:effectLst/>
                <a:latin typeface="Roboto" panose="02000000000000000000" pitchFamily="2" charset="0"/>
              </a:rPr>
              <a:t>OFDM (Orthogonal Frequency Division Multiplex)</a:t>
            </a:r>
            <a:endParaRPr lang="en-US" b="0" i="0" dirty="0">
              <a:solidFill>
                <a:srgbClr val="000000"/>
              </a:solidFill>
              <a:effectLst/>
              <a:latin typeface="Roboto" panose="02000000000000000000" pitchFamily="2" charset="0"/>
            </a:endParaRPr>
          </a:p>
          <a:p>
            <a:pPr marL="742950" lvl="1" indent="-285750" algn="just">
              <a:buFont typeface="Arial" panose="020B0604020202020204" pitchFamily="34" charset="0"/>
              <a:buChar char="•"/>
            </a:pPr>
            <a:r>
              <a:rPr lang="en-US" b="0" i="0" dirty="0">
                <a:solidFill>
                  <a:srgbClr val="000000"/>
                </a:solidFill>
                <a:effectLst/>
                <a:latin typeface="Roboto" panose="02000000000000000000" pitchFamily="2" charset="0"/>
              </a:rPr>
              <a:t>OFDM technology has been incorporated into LTE because it </a:t>
            </a:r>
            <a:r>
              <a:rPr lang="en-US" b="0" i="0" dirty="0">
                <a:solidFill>
                  <a:srgbClr val="00B050"/>
                </a:solidFill>
                <a:effectLst/>
                <a:latin typeface="Roboto" panose="02000000000000000000" pitchFamily="2" charset="0"/>
              </a:rPr>
              <a:t>enables high data bandwidths to be transmitted efficiently while still providing a high degree of resilience to reflections and interference</a:t>
            </a:r>
            <a:r>
              <a:rPr lang="en-US" b="0" i="0" dirty="0">
                <a:solidFill>
                  <a:srgbClr val="000000"/>
                </a:solidFill>
                <a:effectLst/>
                <a:latin typeface="Roboto" panose="02000000000000000000" pitchFamily="2" charset="0"/>
              </a:rPr>
              <a:t>.</a:t>
            </a:r>
          </a:p>
          <a:p>
            <a:pPr algn="just">
              <a:buFont typeface="Arial" panose="020B0604020202020204" pitchFamily="34" charset="0"/>
              <a:buChar char="•"/>
            </a:pPr>
            <a:r>
              <a:rPr lang="en-US" b="1" i="0" dirty="0">
                <a:solidFill>
                  <a:srgbClr val="000000"/>
                </a:solidFill>
                <a:effectLst/>
                <a:latin typeface="Roboto" panose="02000000000000000000" pitchFamily="2" charset="0"/>
              </a:rPr>
              <a:t>MIMO (Multiple Input Multiple Output)</a:t>
            </a:r>
            <a:endParaRPr lang="en-US" b="0" i="0" dirty="0">
              <a:solidFill>
                <a:srgbClr val="000000"/>
              </a:solidFill>
              <a:effectLst/>
              <a:latin typeface="Roboto" panose="02000000000000000000" pitchFamily="2" charset="0"/>
            </a:endParaRPr>
          </a:p>
          <a:p>
            <a:pPr marL="742950" lvl="1" indent="-285750" algn="just">
              <a:buFont typeface="Arial" panose="020B0604020202020204" pitchFamily="34" charset="0"/>
              <a:buChar char="•"/>
            </a:pPr>
            <a:r>
              <a:rPr lang="en-US" b="0" i="0" dirty="0">
                <a:solidFill>
                  <a:srgbClr val="000000"/>
                </a:solidFill>
                <a:effectLst/>
                <a:latin typeface="Roboto" panose="02000000000000000000" pitchFamily="2" charset="0"/>
              </a:rPr>
              <a:t>By using MIMO, </a:t>
            </a:r>
            <a:r>
              <a:rPr lang="en-US" b="0" i="0" dirty="0">
                <a:solidFill>
                  <a:srgbClr val="00B050"/>
                </a:solidFill>
                <a:effectLst/>
                <a:latin typeface="Roboto" panose="02000000000000000000" pitchFamily="2" charset="0"/>
              </a:rPr>
              <a:t>the system can combat with problems associated to multipath mechanism and increase the throughput</a:t>
            </a:r>
            <a:r>
              <a:rPr lang="en-US" b="0" i="0" dirty="0">
                <a:solidFill>
                  <a:srgbClr val="000000"/>
                </a:solidFill>
                <a:effectLst/>
                <a:latin typeface="Roboto" panose="02000000000000000000" pitchFamily="2" charset="0"/>
              </a:rPr>
              <a:t>.</a:t>
            </a:r>
          </a:p>
          <a:p>
            <a:pPr algn="just">
              <a:buFont typeface="Arial" panose="020B0604020202020204" pitchFamily="34" charset="0"/>
              <a:buChar char="•"/>
            </a:pPr>
            <a:r>
              <a:rPr lang="en-US" b="1" i="0" dirty="0">
                <a:solidFill>
                  <a:srgbClr val="000000"/>
                </a:solidFill>
                <a:effectLst/>
                <a:latin typeface="Roboto" panose="02000000000000000000" pitchFamily="2" charset="0"/>
              </a:rPr>
              <a:t>SAE (System Architecture Evolution)</a:t>
            </a:r>
            <a:endParaRPr lang="en-US" b="0" i="0" dirty="0">
              <a:solidFill>
                <a:srgbClr val="000000"/>
              </a:solidFill>
              <a:effectLst/>
              <a:latin typeface="Roboto" panose="02000000000000000000" pitchFamily="2" charset="0"/>
            </a:endParaRPr>
          </a:p>
          <a:p>
            <a:pPr marL="742950" lvl="1" indent="-285750" algn="just">
              <a:buFont typeface="Arial" panose="020B0604020202020204" pitchFamily="34" charset="0"/>
              <a:buChar char="•"/>
            </a:pPr>
            <a:r>
              <a:rPr lang="en-US" b="0" i="0" dirty="0">
                <a:solidFill>
                  <a:srgbClr val="000000"/>
                </a:solidFill>
                <a:effectLst/>
                <a:latin typeface="Roboto" panose="02000000000000000000" pitchFamily="2" charset="0"/>
              </a:rPr>
              <a:t>With the very high data rate and low latency requirements for 3G LTE, the system architecture must evolve to achieve the performance improvement benchmarks. One change is that a number of the functions previously handled by the core network have been transferred out to the periphery. Essentially this provides a much "flatter" form of network architecture. In this way latency times can be reduced and data can be routed more directly to its destination.</a:t>
            </a:r>
          </a:p>
        </p:txBody>
      </p:sp>
    </p:spTree>
    <p:extLst>
      <p:ext uri="{BB962C8B-B14F-4D97-AF65-F5344CB8AC3E}">
        <p14:creationId xmlns:p14="http://schemas.microsoft.com/office/powerpoint/2010/main" val="77232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112A8-FD54-4410-9A5A-B1803B3F385E}"/>
              </a:ext>
            </a:extLst>
          </p:cNvPr>
          <p:cNvPicPr>
            <a:picLocks noChangeAspect="1"/>
          </p:cNvPicPr>
          <p:nvPr/>
        </p:nvPicPr>
        <p:blipFill>
          <a:blip r:embed="rId2"/>
          <a:stretch>
            <a:fillRect/>
          </a:stretch>
        </p:blipFill>
        <p:spPr>
          <a:xfrm>
            <a:off x="476250" y="3823688"/>
            <a:ext cx="5734050" cy="2897787"/>
          </a:xfrm>
          <a:prstGeom prst="rect">
            <a:avLst/>
          </a:prstGeom>
        </p:spPr>
      </p:pic>
      <p:sp>
        <p:nvSpPr>
          <p:cNvPr id="2" name="Slide Number Placeholder 1">
            <a:extLst>
              <a:ext uri="{FF2B5EF4-FFF2-40B4-BE49-F238E27FC236}">
                <a16:creationId xmlns:a16="http://schemas.microsoft.com/office/drawing/2014/main" id="{29466D4A-8092-44F0-942F-AE3EDC2DA086}"/>
              </a:ext>
            </a:extLst>
          </p:cNvPr>
          <p:cNvSpPr>
            <a:spLocks noGrp="1"/>
          </p:cNvSpPr>
          <p:nvPr>
            <p:ph type="sldNum" sz="quarter" idx="12"/>
          </p:nvPr>
        </p:nvSpPr>
        <p:spPr/>
        <p:txBody>
          <a:bodyPr/>
          <a:lstStyle/>
          <a:p>
            <a:pPr>
              <a:defRPr/>
            </a:pPr>
            <a:fld id="{770096B9-A96C-47A5-A889-FF7783836D71}" type="slidenum">
              <a:rPr lang="en-US" altLang="en-US" smtClean="0"/>
              <a:pPr>
                <a:defRPr/>
              </a:pPr>
              <a:t>4</a:t>
            </a:fld>
            <a:endParaRPr lang="en-US" altLang="en-US" dirty="0"/>
          </a:p>
        </p:txBody>
      </p:sp>
      <p:pic>
        <p:nvPicPr>
          <p:cNvPr id="4" name="Picture 3">
            <a:extLst>
              <a:ext uri="{FF2B5EF4-FFF2-40B4-BE49-F238E27FC236}">
                <a16:creationId xmlns:a16="http://schemas.microsoft.com/office/drawing/2014/main" id="{6F68C526-99B5-4626-8F99-20A27410F171}"/>
              </a:ext>
            </a:extLst>
          </p:cNvPr>
          <p:cNvPicPr>
            <a:picLocks noChangeAspect="1"/>
          </p:cNvPicPr>
          <p:nvPr/>
        </p:nvPicPr>
        <p:blipFill>
          <a:blip r:embed="rId3"/>
          <a:stretch>
            <a:fillRect/>
          </a:stretch>
        </p:blipFill>
        <p:spPr>
          <a:xfrm>
            <a:off x="762000" y="751948"/>
            <a:ext cx="4953000" cy="2847709"/>
          </a:xfrm>
          <a:prstGeom prst="rect">
            <a:avLst/>
          </a:prstGeom>
        </p:spPr>
      </p:pic>
      <p:sp>
        <p:nvSpPr>
          <p:cNvPr id="5" name="object 2">
            <a:extLst>
              <a:ext uri="{FF2B5EF4-FFF2-40B4-BE49-F238E27FC236}">
                <a16:creationId xmlns:a16="http://schemas.microsoft.com/office/drawing/2014/main" id="{5D8493E4-A871-442C-AA5B-8E474DE706E6}"/>
              </a:ext>
            </a:extLst>
          </p:cNvPr>
          <p:cNvSpPr txBox="1">
            <a:spLocks/>
          </p:cNvSpPr>
          <p:nvPr/>
        </p:nvSpPr>
        <p:spPr>
          <a:xfrm>
            <a:off x="1230120" y="258580"/>
            <a:ext cx="7228080" cy="517449"/>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fontAlgn="auto">
              <a:spcBef>
                <a:spcPts val="95"/>
              </a:spcBef>
              <a:spcAft>
                <a:spcPts val="0"/>
              </a:spcAft>
            </a:pPr>
            <a:r>
              <a:rPr lang="en-IN" sz="1600" spc="-5" dirty="0">
                <a:latin typeface="Arial" panose="020B0604020202020204" pitchFamily="34" charset="0"/>
                <a:cs typeface="Arial" panose="020B0604020202020204" pitchFamily="34" charset="0"/>
              </a:rPr>
              <a:t>LTE </a:t>
            </a:r>
            <a:r>
              <a:rPr lang="en-IN" sz="1600" spc="-10" dirty="0">
                <a:latin typeface="Arial" panose="020B0604020202020204" pitchFamily="34" charset="0"/>
                <a:cs typeface="Arial" panose="020B0604020202020204" pitchFamily="34" charset="0"/>
              </a:rPr>
              <a:t>System</a:t>
            </a:r>
            <a:r>
              <a:rPr lang="en-IN" sz="1600" spc="-50" dirty="0">
                <a:latin typeface="Arial" panose="020B0604020202020204" pitchFamily="34" charset="0"/>
                <a:cs typeface="Arial" panose="020B0604020202020204" pitchFamily="34" charset="0"/>
              </a:rPr>
              <a:t> </a:t>
            </a:r>
            <a:r>
              <a:rPr lang="en-IN" sz="1600" spc="-5" dirty="0">
                <a:latin typeface="Arial" panose="020B0604020202020204" pitchFamily="34" charset="0"/>
                <a:cs typeface="Arial" panose="020B0604020202020204" pitchFamily="34" charset="0"/>
              </a:rPr>
              <a:t>Architecture </a:t>
            </a:r>
          </a:p>
          <a:p>
            <a:pPr marL="12700" marR="5080" fontAlgn="auto">
              <a:spcBef>
                <a:spcPts val="95"/>
              </a:spcBef>
              <a:spcAft>
                <a:spcPts val="0"/>
              </a:spcAft>
            </a:pPr>
            <a:r>
              <a:rPr lang="en-IN" sz="1600" spc="-5" dirty="0">
                <a:latin typeface="Arial" panose="020B0604020202020204" pitchFamily="34" charset="0"/>
                <a:cs typeface="Arial" panose="020B0604020202020204" pitchFamily="34" charset="0"/>
              </a:rPr>
              <a:t>Source: White paper </a:t>
            </a:r>
            <a:r>
              <a:rPr lang="en-US" sz="1600" dirty="0">
                <a:latin typeface="Arial" panose="020B0604020202020204" pitchFamily="34" charset="0"/>
                <a:cs typeface="Arial" panose="020B0604020202020204" pitchFamily="34" charset="0"/>
              </a:rPr>
              <a:t>LTE Network Evolution and Technology Overview</a:t>
            </a:r>
            <a:r>
              <a:rPr lang="en-IN" sz="1600" spc="-5" dirty="0">
                <a:latin typeface="Arial" panose="020B0604020202020204" pitchFamily="34" charset="0"/>
                <a:cs typeface="Arial" panose="020B0604020202020204" pitchFamily="34" charset="0"/>
              </a:rPr>
              <a:t>, 2014</a:t>
            </a:r>
            <a:endParaRPr lang="en-IN"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E1D8A87-0BC7-4C50-BDF8-D2C99A976E52}"/>
              </a:ext>
            </a:extLst>
          </p:cNvPr>
          <p:cNvSpPr txBox="1"/>
          <p:nvPr/>
        </p:nvSpPr>
        <p:spPr>
          <a:xfrm>
            <a:off x="7126096" y="712505"/>
            <a:ext cx="2095500" cy="3970318"/>
          </a:xfrm>
          <a:prstGeom prst="rect">
            <a:avLst/>
          </a:prstGeom>
          <a:noFill/>
        </p:spPr>
        <p:txBody>
          <a:bodyPr wrap="square" rtlCol="0">
            <a:spAutoFit/>
          </a:bodyPr>
          <a:lstStyle/>
          <a:p>
            <a:pPr algn="just"/>
            <a:r>
              <a:rPr lang="en-US" dirty="0"/>
              <a:t>E-UTRAN-  </a:t>
            </a:r>
            <a:r>
              <a:rPr lang="en-IN" b="1" i="0" dirty="0">
                <a:solidFill>
                  <a:srgbClr val="202122"/>
                </a:solidFill>
                <a:effectLst/>
                <a:latin typeface="Arial" panose="020B0604020202020204" pitchFamily="34" charset="0"/>
              </a:rPr>
              <a:t>Evolved Universal Terrestrial Radio Access</a:t>
            </a:r>
            <a:endParaRPr lang="en-IN" dirty="0">
              <a:solidFill>
                <a:schemeClr val="tx2"/>
              </a:solidFill>
              <a:latin typeface="Arial" panose="020B0604020202020204" pitchFamily="34" charset="0"/>
            </a:endParaRPr>
          </a:p>
          <a:p>
            <a:pPr algn="just"/>
            <a:endParaRPr lang="en-IN" dirty="0">
              <a:solidFill>
                <a:schemeClr val="tx2"/>
              </a:solidFill>
              <a:latin typeface="Arial" panose="020B0604020202020204" pitchFamily="34" charset="0"/>
            </a:endParaRPr>
          </a:p>
          <a:p>
            <a:pPr algn="just"/>
            <a:r>
              <a:rPr lang="en-IN" dirty="0">
                <a:solidFill>
                  <a:schemeClr val="tx2"/>
                </a:solidFill>
                <a:latin typeface="Arial" panose="020B0604020202020204" pitchFamily="34" charset="0"/>
              </a:rPr>
              <a:t>EPC - </a:t>
            </a:r>
            <a:r>
              <a:rPr lang="en-IN" b="1" dirty="0">
                <a:solidFill>
                  <a:schemeClr val="tx2"/>
                </a:solidFill>
              </a:rPr>
              <a:t>Evolved Packet Core</a:t>
            </a:r>
          </a:p>
          <a:p>
            <a:pPr algn="just"/>
            <a:endParaRPr lang="en-IN" b="1" dirty="0">
              <a:solidFill>
                <a:schemeClr val="tx2"/>
              </a:solidFill>
            </a:endParaRPr>
          </a:p>
          <a:p>
            <a:pPr algn="just"/>
            <a:r>
              <a:rPr lang="en-IN" b="1" dirty="0">
                <a:solidFill>
                  <a:schemeClr val="tx2"/>
                </a:solidFill>
              </a:rPr>
              <a:t>LTE ARCHITECTURE</a:t>
            </a:r>
          </a:p>
          <a:p>
            <a:pPr algn="just"/>
            <a:endParaRPr lang="en-IN" b="1" dirty="0">
              <a:solidFill>
                <a:schemeClr val="tx2"/>
              </a:solidFill>
            </a:endParaRPr>
          </a:p>
          <a:p>
            <a:pPr algn="just"/>
            <a:r>
              <a:rPr lang="en-IN" b="1" dirty="0">
                <a:solidFill>
                  <a:schemeClr val="tx2"/>
                </a:solidFill>
                <a:latin typeface="Arial" panose="020B0604020202020204" pitchFamily="34" charset="0"/>
              </a:rPr>
              <a:t>EPC Elements</a:t>
            </a:r>
            <a:endParaRPr lang="en-IN" b="1" dirty="0">
              <a:solidFill>
                <a:schemeClr val="tx2"/>
              </a:solidFill>
            </a:endParaRPr>
          </a:p>
          <a:p>
            <a:pPr algn="just"/>
            <a:endParaRPr lang="en-IN" b="1" dirty="0">
              <a:solidFill>
                <a:schemeClr val="tx2"/>
              </a:solidFill>
            </a:endParaRPr>
          </a:p>
        </p:txBody>
      </p:sp>
      <p:sp>
        <p:nvSpPr>
          <p:cNvPr id="10" name="Arrow: Right 9">
            <a:extLst>
              <a:ext uri="{FF2B5EF4-FFF2-40B4-BE49-F238E27FC236}">
                <a16:creationId xmlns:a16="http://schemas.microsoft.com/office/drawing/2014/main" id="{6E997AEC-4A8F-450E-B114-A554317C792A}"/>
              </a:ext>
            </a:extLst>
          </p:cNvPr>
          <p:cNvSpPr/>
          <p:nvPr/>
        </p:nvSpPr>
        <p:spPr>
          <a:xfrm>
            <a:off x="5848350" y="3338135"/>
            <a:ext cx="1277746"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0205E76-E3EB-4F51-B49B-45DA2CC24026}"/>
              </a:ext>
            </a:extLst>
          </p:cNvPr>
          <p:cNvSpPr/>
          <p:nvPr/>
        </p:nvSpPr>
        <p:spPr>
          <a:xfrm>
            <a:off x="5848350" y="3984367"/>
            <a:ext cx="1239646"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5F9DE5C-B326-466E-8AEB-4C84F782BF25}"/>
              </a:ext>
            </a:extLst>
          </p:cNvPr>
          <p:cNvSpPr/>
          <p:nvPr/>
        </p:nvSpPr>
        <p:spPr>
          <a:xfrm>
            <a:off x="0" y="3736182"/>
            <a:ext cx="6248400" cy="3121818"/>
          </a:xfrm>
          <a:prstGeom prst="ellipse">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5349BB62-35E3-4F75-869E-655D2BD1C00E}"/>
              </a:ext>
            </a:extLst>
          </p:cNvPr>
          <p:cNvSpPr txBox="1"/>
          <p:nvPr/>
        </p:nvSpPr>
        <p:spPr>
          <a:xfrm>
            <a:off x="6268846" y="4368542"/>
            <a:ext cx="2952750" cy="2554545"/>
          </a:xfrm>
          <a:prstGeom prst="rect">
            <a:avLst/>
          </a:prstGeom>
          <a:noFill/>
        </p:spPr>
        <p:txBody>
          <a:bodyPr wrap="square" rtlCol="0">
            <a:spAutoFit/>
          </a:bodyPr>
          <a:lstStyle/>
          <a:p>
            <a:pPr algn="just"/>
            <a:r>
              <a:rPr lang="en-US" sz="1600" i="0" dirty="0">
                <a:solidFill>
                  <a:srgbClr val="202124"/>
                </a:solidFill>
                <a:effectLst/>
                <a:latin typeface="arial" panose="020B0604020202020204" pitchFamily="34" charset="0"/>
              </a:rPr>
              <a:t>GSM EDGE Radio Access Network (GERAN), </a:t>
            </a:r>
            <a:r>
              <a:rPr lang="en-IN" sz="1600" dirty="0"/>
              <a:t>Mobility Management Entity (MME), Serving Gateway (S-GW),</a:t>
            </a:r>
            <a:r>
              <a:rPr lang="en-US" sz="1600" dirty="0"/>
              <a:t> Packet Data Network Gateway (P-GW), </a:t>
            </a:r>
            <a:r>
              <a:rPr lang="en-IN" sz="1600" dirty="0"/>
              <a:t>Home Subscriber Server (HSS), </a:t>
            </a:r>
            <a:r>
              <a:rPr lang="en-US" sz="1600" dirty="0"/>
              <a:t>The Policy and Charging Control Function (PCRF), Evolved Packet Data Gateway (</a:t>
            </a:r>
            <a:r>
              <a:rPr lang="en-US" sz="1600" dirty="0" err="1"/>
              <a:t>ePDG</a:t>
            </a:r>
            <a:r>
              <a:rPr lang="en-US" sz="1600" dirty="0"/>
              <a:t>)</a:t>
            </a:r>
            <a:r>
              <a:rPr lang="en-IN" sz="1600" dirty="0"/>
              <a:t> </a:t>
            </a:r>
          </a:p>
        </p:txBody>
      </p:sp>
    </p:spTree>
    <p:extLst>
      <p:ext uri="{BB962C8B-B14F-4D97-AF65-F5344CB8AC3E}">
        <p14:creationId xmlns:p14="http://schemas.microsoft.com/office/powerpoint/2010/main" val="394453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5486400"/>
          </a:xfrm>
          <a:prstGeom prst="rect">
            <a:avLst/>
          </a:prstGeom>
          <a:noFill/>
          <a:ln w="9525">
            <a:noFill/>
            <a:miter lim="800000"/>
            <a:headEnd/>
            <a:tailEnd/>
          </a:ln>
        </p:spPr>
        <p:txBody>
          <a:bodyPr/>
          <a:lstStyle/>
          <a:p>
            <a:pPr marL="342900" indent="-342900" eaLnBrk="1" hangingPunct="1">
              <a:spcBef>
                <a:spcPct val="20000"/>
              </a:spcBef>
              <a:buFontTx/>
              <a:buChar char="•"/>
            </a:pPr>
            <a:endParaRPr kumimoji="1" lang="zh-TW" altLang="zh-TW" sz="2000"/>
          </a:p>
          <a:p>
            <a:pPr marL="342900" indent="-342900" eaLnBrk="1" hangingPunct="1">
              <a:spcBef>
                <a:spcPct val="20000"/>
              </a:spcBef>
              <a:buFontTx/>
              <a:buChar char="•"/>
            </a:pPr>
            <a:endParaRPr kumimoji="1" lang="zh-TW" altLang="zh-TW" sz="2000"/>
          </a:p>
        </p:txBody>
      </p:sp>
      <p:sp>
        <p:nvSpPr>
          <p:cNvPr id="9219" name="Rectangle 3"/>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LTE: Architecture/Network Structure</a:t>
            </a:r>
            <a:endParaRPr kumimoji="1" lang="en-US" altLang="zh-TW" sz="4400" dirty="0">
              <a:solidFill>
                <a:schemeClr val="tx2"/>
              </a:solidFill>
            </a:endParaRPr>
          </a:p>
        </p:txBody>
      </p:sp>
      <p:sp>
        <p:nvSpPr>
          <p:cNvPr id="6" name="Slide Number Placeholder 5"/>
          <p:cNvSpPr>
            <a:spLocks noGrp="1"/>
          </p:cNvSpPr>
          <p:nvPr>
            <p:ph type="sldNum" sz="quarter" idx="12"/>
          </p:nvPr>
        </p:nvSpPr>
        <p:spPr/>
        <p:txBody>
          <a:bodyPr/>
          <a:lstStyle/>
          <a:p>
            <a:pPr>
              <a:defRPr/>
            </a:pPr>
            <a:fld id="{770096B9-A96C-47A5-A889-FF7783836D71}"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94FEFB35-248E-4876-B858-E3BA4FDCD1D4}"/>
              </a:ext>
            </a:extLst>
          </p:cNvPr>
          <p:cNvPicPr>
            <a:picLocks noChangeAspect="1"/>
          </p:cNvPicPr>
          <p:nvPr/>
        </p:nvPicPr>
        <p:blipFill>
          <a:blip r:embed="rId2"/>
          <a:stretch>
            <a:fillRect/>
          </a:stretch>
        </p:blipFill>
        <p:spPr>
          <a:xfrm>
            <a:off x="502135" y="990600"/>
            <a:ext cx="8489465" cy="3886200"/>
          </a:xfrm>
          <a:prstGeom prst="rect">
            <a:avLst/>
          </a:prstGeom>
        </p:spPr>
      </p:pic>
      <p:sp>
        <p:nvSpPr>
          <p:cNvPr id="8" name="TextBox 7">
            <a:extLst>
              <a:ext uri="{FF2B5EF4-FFF2-40B4-BE49-F238E27FC236}">
                <a16:creationId xmlns:a16="http://schemas.microsoft.com/office/drawing/2014/main" id="{88D1E4B1-3565-4B80-B9C7-C35F862538F1}"/>
              </a:ext>
            </a:extLst>
          </p:cNvPr>
          <p:cNvSpPr txBox="1"/>
          <p:nvPr/>
        </p:nvSpPr>
        <p:spPr>
          <a:xfrm>
            <a:off x="473560" y="4907597"/>
            <a:ext cx="8343900" cy="1477328"/>
          </a:xfrm>
          <a:prstGeom prst="rect">
            <a:avLst/>
          </a:prstGeom>
          <a:noFill/>
        </p:spPr>
        <p:txBody>
          <a:bodyPr wrap="square">
            <a:spAutoFit/>
          </a:bodyPr>
          <a:lstStyle/>
          <a:p>
            <a:pPr algn="just"/>
            <a:r>
              <a:rPr lang="en-US" dirty="0"/>
              <a:t>Important Functions:</a:t>
            </a:r>
          </a:p>
          <a:p>
            <a:pPr marL="285750" indent="-285750" algn="just">
              <a:buFont typeface="Arial" panose="020B0604020202020204" pitchFamily="34" charset="0"/>
              <a:buChar char="•"/>
            </a:pPr>
            <a:r>
              <a:rPr lang="en-IN" dirty="0"/>
              <a:t>Mobility management</a:t>
            </a:r>
          </a:p>
          <a:p>
            <a:pPr marL="285750" indent="-285750" algn="just">
              <a:buFont typeface="Arial" panose="020B0604020202020204" pitchFamily="34" charset="0"/>
              <a:buChar char="•"/>
            </a:pPr>
            <a:r>
              <a:rPr lang="en-IN" dirty="0"/>
              <a:t>S</a:t>
            </a:r>
            <a:r>
              <a:rPr lang="en-US" dirty="0" err="1"/>
              <a:t>ubscriber</a:t>
            </a:r>
            <a:r>
              <a:rPr lang="en-US" dirty="0"/>
              <a:t> management and charging; </a:t>
            </a:r>
          </a:p>
          <a:p>
            <a:pPr marL="285750" indent="-285750" algn="just">
              <a:buFont typeface="Arial" panose="020B0604020202020204" pitchFamily="34" charset="0"/>
              <a:buChar char="•"/>
            </a:pPr>
            <a:r>
              <a:rPr lang="en-US" dirty="0"/>
              <a:t>Quality of service provisioning, and policy control of user data flows; </a:t>
            </a:r>
          </a:p>
          <a:p>
            <a:pPr marL="285750" indent="-285750" algn="just">
              <a:buFont typeface="Arial" panose="020B0604020202020204" pitchFamily="34" charset="0"/>
              <a:buChar char="•"/>
            </a:pPr>
            <a:r>
              <a:rPr lang="en-US" dirty="0"/>
              <a:t>Connection to external networks.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3C2BF011-8EED-4747-9B95-48D5C076B922}"/>
              </a:ext>
            </a:extLst>
          </p:cNvPr>
          <p:cNvSpPr txBox="1"/>
          <p:nvPr/>
        </p:nvSpPr>
        <p:spPr>
          <a:xfrm>
            <a:off x="533400" y="929640"/>
            <a:ext cx="80772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The network structure in LTE is quite simple </a:t>
            </a:r>
          </a:p>
          <a:p>
            <a:pPr marL="285750" indent="-285750" algn="just">
              <a:buFont typeface="Arial" panose="020B0604020202020204" pitchFamily="34" charset="0"/>
              <a:buChar char="•"/>
            </a:pPr>
            <a:r>
              <a:rPr lang="en-US" dirty="0"/>
              <a:t>There is only a single type of access point, namely, the </a:t>
            </a:r>
            <a:r>
              <a:rPr lang="en-US" dirty="0" err="1"/>
              <a:t>eNodeB</a:t>
            </a:r>
            <a:r>
              <a:rPr lang="en-US" dirty="0"/>
              <a:t> (or BS, in our notation).</a:t>
            </a:r>
          </a:p>
          <a:p>
            <a:pPr marL="285750" indent="-285750" algn="just">
              <a:buFont typeface="Arial" panose="020B0604020202020204" pitchFamily="34" charset="0"/>
              <a:buChar char="•"/>
            </a:pPr>
            <a:r>
              <a:rPr lang="en-US" dirty="0"/>
              <a:t>Each BS can supply one or more cells, providing the following functionalities:</a:t>
            </a:r>
          </a:p>
          <a:p>
            <a:pPr algn="just"/>
            <a:r>
              <a:rPr lang="en-US" dirty="0"/>
              <a:t>	• air interface communications and </a:t>
            </a:r>
            <a:r>
              <a:rPr lang="en-US" dirty="0" err="1"/>
              <a:t>PHYsical</a:t>
            </a:r>
            <a:r>
              <a:rPr lang="en-US" dirty="0"/>
              <a:t> layer (PHY) functions; </a:t>
            </a:r>
          </a:p>
          <a:p>
            <a:pPr algn="just"/>
            <a:r>
              <a:rPr lang="en-US" dirty="0"/>
              <a:t>	• radio resource allocation/scheduling; </a:t>
            </a:r>
          </a:p>
          <a:p>
            <a:pPr algn="just"/>
            <a:r>
              <a:rPr lang="en-US" dirty="0"/>
              <a:t>	• retransmission control. </a:t>
            </a:r>
          </a:p>
          <a:p>
            <a:pPr marL="285750" indent="-285750" algn="just">
              <a:buFont typeface="Arial" panose="020B0604020202020204" pitchFamily="34" charset="0"/>
              <a:buChar char="•"/>
            </a:pPr>
            <a:r>
              <a:rPr lang="en-US" dirty="0"/>
              <a:t>The X2 interface is the interface between different BSs. Information that is important for the coordination of transmissions in adjacent cells (e.g., for intercell interference reduction) can be exchanged on this interface. </a:t>
            </a:r>
          </a:p>
          <a:p>
            <a:pPr marL="285750" indent="-285750" algn="just">
              <a:buFont typeface="Arial" panose="020B0604020202020204" pitchFamily="34" charset="0"/>
              <a:buChar char="•"/>
            </a:pPr>
            <a:r>
              <a:rPr lang="en-US" dirty="0"/>
              <a:t>Each BS is connected by the S1 interface to the core network. </a:t>
            </a:r>
          </a:p>
          <a:p>
            <a:pPr marL="285750" indent="-285750" algn="just">
              <a:buFont typeface="Arial" panose="020B0604020202020204" pitchFamily="34" charset="0"/>
              <a:buChar char="•"/>
            </a:pPr>
            <a:r>
              <a:rPr lang="en-US" dirty="0"/>
              <a:t>For LTE, a new core network, called System Architecture Evolution (SAE) or Enhanced Packet Core (EPC) was developed. It is based on packet-switched transmission. It consists of </a:t>
            </a:r>
            <a:r>
              <a:rPr lang="en-US" b="1" dirty="0">
                <a:solidFill>
                  <a:srgbClr val="00B050"/>
                </a:solidFill>
              </a:rPr>
              <a:t>(</a:t>
            </a:r>
            <a:r>
              <a:rPr lang="en-US" b="1" dirty="0" err="1">
                <a:solidFill>
                  <a:srgbClr val="00B050"/>
                </a:solidFill>
              </a:rPr>
              <a:t>i</a:t>
            </a:r>
            <a:r>
              <a:rPr lang="en-US" b="1" dirty="0">
                <a:solidFill>
                  <a:srgbClr val="00B050"/>
                </a:solidFill>
              </a:rPr>
              <a:t>) a Mobility Management Entity (MME), (ii) the serving gateway (connecting the network to the RAN), and (iii) the packet data network gateway, which connects the network to the Internet</a:t>
            </a:r>
            <a:r>
              <a:rPr lang="en-US" dirty="0"/>
              <a:t>. </a:t>
            </a:r>
          </a:p>
          <a:p>
            <a:pPr marL="285750" indent="-285750" algn="just">
              <a:buFont typeface="Arial" panose="020B0604020202020204" pitchFamily="34" charset="0"/>
              <a:buChar char="•"/>
            </a:pPr>
            <a:r>
              <a:rPr lang="en-US" dirty="0"/>
              <a:t>In addition, the Home Subscriber Server is defined as a separate entity. </a:t>
            </a:r>
            <a:endParaRPr lang="en-IN" dirty="0"/>
          </a:p>
        </p:txBody>
      </p:sp>
      <p:sp>
        <p:nvSpPr>
          <p:cNvPr id="52" name="Rectangle 3">
            <a:extLst>
              <a:ext uri="{FF2B5EF4-FFF2-40B4-BE49-F238E27FC236}">
                <a16:creationId xmlns:a16="http://schemas.microsoft.com/office/drawing/2014/main" id="{B489AB14-1B3E-4AF5-9168-A82F9CD3B138}"/>
              </a:ext>
            </a:extLst>
          </p:cNvPr>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LTE systems</a:t>
            </a:r>
            <a:endParaRPr kumimoji="1" lang="en-US" altLang="zh-TW" sz="4400" dirty="0">
              <a:solidFill>
                <a:schemeClr val="tx2"/>
              </a:solidFill>
            </a:endParaRPr>
          </a:p>
        </p:txBody>
      </p:sp>
    </p:spTree>
    <p:extLst>
      <p:ext uri="{BB962C8B-B14F-4D97-AF65-F5344CB8AC3E}">
        <p14:creationId xmlns:p14="http://schemas.microsoft.com/office/powerpoint/2010/main" val="26758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AD7D5B-F52D-442A-B0D2-B770B6EA866A}"/>
              </a:ext>
            </a:extLst>
          </p:cNvPr>
          <p:cNvSpPr>
            <a:spLocks noGrp="1"/>
          </p:cNvSpPr>
          <p:nvPr>
            <p:ph type="sldNum" sz="quarter" idx="12"/>
          </p:nvPr>
        </p:nvSpPr>
        <p:spPr/>
        <p:txBody>
          <a:bodyPr/>
          <a:lstStyle/>
          <a:p>
            <a:pPr>
              <a:defRPr/>
            </a:pPr>
            <a:fld id="{770096B9-A96C-47A5-A889-FF7783836D71}" type="slidenum">
              <a:rPr lang="en-US" altLang="en-US" smtClean="0"/>
              <a:pPr>
                <a:defRPr/>
              </a:pPr>
              <a:t>7</a:t>
            </a:fld>
            <a:endParaRPr lang="en-US" altLang="en-US"/>
          </a:p>
        </p:txBody>
      </p:sp>
      <p:sp>
        <p:nvSpPr>
          <p:cNvPr id="4" name="TextBox 3">
            <a:extLst>
              <a:ext uri="{FF2B5EF4-FFF2-40B4-BE49-F238E27FC236}">
                <a16:creationId xmlns:a16="http://schemas.microsoft.com/office/drawing/2014/main" id="{583DF17A-9FCE-4491-9E86-A0972630A8B6}"/>
              </a:ext>
            </a:extLst>
          </p:cNvPr>
          <p:cNvSpPr txBox="1"/>
          <p:nvPr/>
        </p:nvSpPr>
        <p:spPr>
          <a:xfrm>
            <a:off x="762000" y="93450"/>
            <a:ext cx="7924800" cy="400110"/>
          </a:xfrm>
          <a:prstGeom prst="rect">
            <a:avLst/>
          </a:prstGeom>
          <a:noFill/>
        </p:spPr>
        <p:txBody>
          <a:bodyPr wrap="square">
            <a:spAutoFit/>
          </a:bodyPr>
          <a:lstStyle/>
          <a:p>
            <a:pPr algn="ctr"/>
            <a:r>
              <a:rPr lang="en-US" sz="2000" b="1" dirty="0">
                <a:solidFill>
                  <a:schemeClr val="accent2">
                    <a:lumMod val="75000"/>
                  </a:schemeClr>
                </a:solidFill>
              </a:rPr>
              <a:t>LTE Protocol structure</a:t>
            </a:r>
            <a:endParaRPr lang="en-IN" sz="2000" b="1" dirty="0">
              <a:solidFill>
                <a:schemeClr val="accent2">
                  <a:lumMod val="75000"/>
                </a:schemeClr>
              </a:solidFill>
            </a:endParaRPr>
          </a:p>
        </p:txBody>
      </p:sp>
      <p:pic>
        <p:nvPicPr>
          <p:cNvPr id="6" name="Picture 5">
            <a:extLst>
              <a:ext uri="{FF2B5EF4-FFF2-40B4-BE49-F238E27FC236}">
                <a16:creationId xmlns:a16="http://schemas.microsoft.com/office/drawing/2014/main" id="{7FB6BDC4-05C4-4EE2-99C7-5F94EE8C2EC3}"/>
              </a:ext>
            </a:extLst>
          </p:cNvPr>
          <p:cNvPicPr>
            <a:picLocks noChangeAspect="1"/>
          </p:cNvPicPr>
          <p:nvPr/>
        </p:nvPicPr>
        <p:blipFill>
          <a:blip r:embed="rId2"/>
          <a:stretch>
            <a:fillRect/>
          </a:stretch>
        </p:blipFill>
        <p:spPr>
          <a:xfrm>
            <a:off x="990600" y="566585"/>
            <a:ext cx="5762625" cy="2280480"/>
          </a:xfrm>
          <a:prstGeom prst="rect">
            <a:avLst/>
          </a:prstGeom>
        </p:spPr>
      </p:pic>
      <p:sp>
        <p:nvSpPr>
          <p:cNvPr id="8" name="TextBox 7">
            <a:extLst>
              <a:ext uri="{FF2B5EF4-FFF2-40B4-BE49-F238E27FC236}">
                <a16:creationId xmlns:a16="http://schemas.microsoft.com/office/drawing/2014/main" id="{E65A99F4-CFAA-47E5-887D-8488ADAF6ED4}"/>
              </a:ext>
            </a:extLst>
          </p:cNvPr>
          <p:cNvSpPr txBox="1"/>
          <p:nvPr/>
        </p:nvSpPr>
        <p:spPr>
          <a:xfrm>
            <a:off x="76200" y="2920090"/>
            <a:ext cx="8991600" cy="3293209"/>
          </a:xfrm>
          <a:prstGeom prst="rect">
            <a:avLst/>
          </a:prstGeom>
          <a:noFill/>
        </p:spPr>
        <p:txBody>
          <a:bodyPr wrap="square">
            <a:spAutoFit/>
          </a:bodyPr>
          <a:lstStyle/>
          <a:p>
            <a:pPr marL="285750" indent="-285750" algn="just">
              <a:buFont typeface="Arial" panose="020B0604020202020204" pitchFamily="34" charset="0"/>
              <a:buChar char="•"/>
            </a:pPr>
            <a:r>
              <a:rPr lang="en-US" sz="1600" dirty="0"/>
              <a:t>The transmission protocol of LTE is divided into several layers. </a:t>
            </a:r>
          </a:p>
          <a:p>
            <a:pPr marL="285750" indent="-285750" algn="just">
              <a:buFont typeface="Arial" panose="020B0604020202020204" pitchFamily="34" charset="0"/>
              <a:buChar char="•"/>
            </a:pPr>
            <a:r>
              <a:rPr lang="en-US" sz="1600" dirty="0"/>
              <a:t>At the top, the Packet Data Convergence Protocol (PDCP) performs functions related to data integrity (like enciphering) and IP header compression. The PDCP hands its packets, called Service Data Units (SDUs) to the Radio Link Control (RLC). </a:t>
            </a:r>
          </a:p>
          <a:p>
            <a:pPr marL="285750" indent="-285750" algn="just">
              <a:buFont typeface="Arial" panose="020B0604020202020204" pitchFamily="34" charset="0"/>
              <a:buChar char="•"/>
            </a:pPr>
            <a:r>
              <a:rPr lang="en-US" sz="1600" dirty="0"/>
              <a:t>The RLC segments and/or concatenates the SDUs into packets that are more suitable for transmission over the radio channel, the Protocol Data Units (PDUs). </a:t>
            </a:r>
          </a:p>
          <a:p>
            <a:pPr marL="285750" indent="-285750" algn="just">
              <a:buFont typeface="Arial" panose="020B0604020202020204" pitchFamily="34" charset="0"/>
              <a:buChar char="•"/>
            </a:pPr>
            <a:r>
              <a:rPr lang="en-US" sz="1600" dirty="0"/>
              <a:t>The RLC also makes sure that at the receiver (RX), all PDUs arrive (and arrange for retransmission if they do not) and hand them to the PDCP in their correct order. </a:t>
            </a:r>
          </a:p>
          <a:p>
            <a:pPr marL="285750" indent="-285750" algn="just">
              <a:buFont typeface="Arial" panose="020B0604020202020204" pitchFamily="34" charset="0"/>
              <a:buChar char="•"/>
            </a:pPr>
            <a:r>
              <a:rPr lang="en-US" sz="1600" dirty="0"/>
              <a:t>The Medium Access Control (MAC) handles the scheduling of the PDUs, as well as the Hybrid Automatic Repeat </a:t>
            </a:r>
            <a:r>
              <a:rPr lang="en-US" sz="1600" dirty="0" err="1"/>
              <a:t>reQuest</a:t>
            </a:r>
            <a:r>
              <a:rPr lang="en-US" sz="1600" dirty="0"/>
              <a:t> (HARQ) for retransmissions on the PHY.2</a:t>
            </a:r>
          </a:p>
          <a:p>
            <a:pPr marL="285750" indent="-285750" algn="just">
              <a:buFont typeface="Arial" panose="020B0604020202020204" pitchFamily="34" charset="0"/>
              <a:buChar char="•"/>
            </a:pPr>
            <a:r>
              <a:rPr lang="en-US" sz="1600" dirty="0"/>
              <a:t>Finally, the PHY handles all the processes of actually transmitting data over the air, including coding and modulation. Note that the PHY not only interfaces with the MAC layer (layer 2), but also the Radio Resource Control (RRC) of layer 3 .</a:t>
            </a:r>
            <a:endParaRPr lang="en-IN" sz="1600" dirty="0"/>
          </a:p>
        </p:txBody>
      </p:sp>
    </p:spTree>
    <p:extLst>
      <p:ext uri="{BB962C8B-B14F-4D97-AF65-F5344CB8AC3E}">
        <p14:creationId xmlns:p14="http://schemas.microsoft.com/office/powerpoint/2010/main" val="42647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AD7D5B-F52D-442A-B0D2-B770B6EA866A}"/>
              </a:ext>
            </a:extLst>
          </p:cNvPr>
          <p:cNvSpPr>
            <a:spLocks noGrp="1"/>
          </p:cNvSpPr>
          <p:nvPr>
            <p:ph type="sldNum" sz="quarter" idx="12"/>
          </p:nvPr>
        </p:nvSpPr>
        <p:spPr/>
        <p:txBody>
          <a:bodyPr/>
          <a:lstStyle/>
          <a:p>
            <a:pPr>
              <a:defRPr/>
            </a:pPr>
            <a:fld id="{770096B9-A96C-47A5-A889-FF7783836D71}" type="slidenum">
              <a:rPr lang="en-US" altLang="en-US" smtClean="0"/>
              <a:pPr>
                <a:defRPr/>
              </a:pPr>
              <a:t>8</a:t>
            </a:fld>
            <a:endParaRPr lang="en-US" altLang="en-US"/>
          </a:p>
        </p:txBody>
      </p:sp>
      <p:pic>
        <p:nvPicPr>
          <p:cNvPr id="3" name="Picture 2">
            <a:extLst>
              <a:ext uri="{FF2B5EF4-FFF2-40B4-BE49-F238E27FC236}">
                <a16:creationId xmlns:a16="http://schemas.microsoft.com/office/drawing/2014/main" id="{6166560D-3CF1-4971-A271-E86C55D50AC8}"/>
              </a:ext>
            </a:extLst>
          </p:cNvPr>
          <p:cNvPicPr>
            <a:picLocks noChangeAspect="1"/>
          </p:cNvPicPr>
          <p:nvPr/>
        </p:nvPicPr>
        <p:blipFill>
          <a:blip r:embed="rId2"/>
          <a:stretch>
            <a:fillRect/>
          </a:stretch>
        </p:blipFill>
        <p:spPr>
          <a:xfrm>
            <a:off x="1371600" y="876300"/>
            <a:ext cx="6872288" cy="5105400"/>
          </a:xfrm>
          <a:prstGeom prst="rect">
            <a:avLst/>
          </a:prstGeom>
        </p:spPr>
      </p:pic>
      <p:sp>
        <p:nvSpPr>
          <p:cNvPr id="4" name="TextBox 3">
            <a:extLst>
              <a:ext uri="{FF2B5EF4-FFF2-40B4-BE49-F238E27FC236}">
                <a16:creationId xmlns:a16="http://schemas.microsoft.com/office/drawing/2014/main" id="{583DF17A-9FCE-4491-9E86-A0972630A8B6}"/>
              </a:ext>
            </a:extLst>
          </p:cNvPr>
          <p:cNvSpPr txBox="1"/>
          <p:nvPr/>
        </p:nvSpPr>
        <p:spPr>
          <a:xfrm>
            <a:off x="762000" y="200550"/>
            <a:ext cx="7924800" cy="400110"/>
          </a:xfrm>
          <a:prstGeom prst="rect">
            <a:avLst/>
          </a:prstGeom>
          <a:noFill/>
        </p:spPr>
        <p:txBody>
          <a:bodyPr wrap="square">
            <a:spAutoFit/>
          </a:bodyPr>
          <a:lstStyle/>
          <a:p>
            <a:pPr algn="ctr"/>
            <a:r>
              <a:rPr lang="en-US" sz="2000" b="1" dirty="0">
                <a:solidFill>
                  <a:schemeClr val="accent2">
                    <a:lumMod val="75000"/>
                  </a:schemeClr>
                </a:solidFill>
              </a:rPr>
              <a:t>LTE frame structure</a:t>
            </a:r>
            <a:endParaRPr lang="en-IN" sz="2000" b="1" dirty="0">
              <a:solidFill>
                <a:schemeClr val="accent2">
                  <a:lumMod val="75000"/>
                </a:schemeClr>
              </a:solidFill>
            </a:endParaRPr>
          </a:p>
        </p:txBody>
      </p:sp>
    </p:spTree>
    <p:extLst>
      <p:ext uri="{BB962C8B-B14F-4D97-AF65-F5344CB8AC3E}">
        <p14:creationId xmlns:p14="http://schemas.microsoft.com/office/powerpoint/2010/main" val="384181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E4A30-12A6-4B1C-BD90-D0692FC4D6C2}"/>
              </a:ext>
            </a:extLst>
          </p:cNvPr>
          <p:cNvSpPr>
            <a:spLocks noGrp="1"/>
          </p:cNvSpPr>
          <p:nvPr>
            <p:ph type="sldNum" sz="quarter" idx="12"/>
          </p:nvPr>
        </p:nvSpPr>
        <p:spPr/>
        <p:txBody>
          <a:bodyPr/>
          <a:lstStyle/>
          <a:p>
            <a:pPr>
              <a:defRPr/>
            </a:pPr>
            <a:fld id="{770096B9-A96C-47A5-A889-FF7783836D71}" type="slidenum">
              <a:rPr lang="en-US" altLang="en-US" smtClean="0"/>
              <a:pPr>
                <a:defRPr/>
              </a:pPr>
              <a:t>9</a:t>
            </a:fld>
            <a:endParaRPr lang="en-US" altLang="en-US"/>
          </a:p>
        </p:txBody>
      </p:sp>
      <p:sp>
        <p:nvSpPr>
          <p:cNvPr id="4" name="TextBox 3">
            <a:extLst>
              <a:ext uri="{FF2B5EF4-FFF2-40B4-BE49-F238E27FC236}">
                <a16:creationId xmlns:a16="http://schemas.microsoft.com/office/drawing/2014/main" id="{F9EFD2B2-3B11-4819-8ADF-BE35F625CECB}"/>
              </a:ext>
            </a:extLst>
          </p:cNvPr>
          <p:cNvSpPr txBox="1"/>
          <p:nvPr/>
        </p:nvSpPr>
        <p:spPr>
          <a:xfrm>
            <a:off x="342900" y="914400"/>
            <a:ext cx="8458200"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In LTE, the time axis is divided into entities that play an important role in the transmission of different channels. </a:t>
            </a:r>
          </a:p>
          <a:p>
            <a:pPr marL="285750" indent="-285750" algn="just">
              <a:buFont typeface="Arial" panose="020B0604020202020204" pitchFamily="34" charset="0"/>
              <a:buChar char="•"/>
            </a:pPr>
            <a:r>
              <a:rPr lang="en-US" dirty="0"/>
              <a:t>These time entities have the following hierarchy </a:t>
            </a:r>
          </a:p>
          <a:p>
            <a:pPr marL="285750" indent="-285750" algn="just">
              <a:buFont typeface="Arial" panose="020B0604020202020204" pitchFamily="34" charset="0"/>
              <a:buChar char="•"/>
            </a:pPr>
            <a:r>
              <a:rPr lang="en-US" dirty="0"/>
              <a:t>The fundamental time unit of LTE transmission is a radio frame, which has a duration of 10 </a:t>
            </a:r>
            <a:r>
              <a:rPr lang="en-US" dirty="0" err="1"/>
              <a:t>ms.</a:t>
            </a:r>
            <a:r>
              <a:rPr lang="en-US" dirty="0"/>
              <a:t> </a:t>
            </a:r>
          </a:p>
          <a:p>
            <a:pPr marL="285750" indent="-285750" algn="just">
              <a:buFont typeface="Arial" panose="020B0604020202020204" pitchFamily="34" charset="0"/>
              <a:buChar char="•"/>
            </a:pPr>
            <a:r>
              <a:rPr lang="en-US" dirty="0"/>
              <a:t>Each radio frame is divided into 10 subframes (each being 1ms long). Subframes are the fundamental time unit for most LTE processing, like scheduling. </a:t>
            </a:r>
          </a:p>
          <a:p>
            <a:pPr marL="285750" indent="-285750" algn="just">
              <a:buFont typeface="Arial" panose="020B0604020202020204" pitchFamily="34" charset="0"/>
              <a:buChar char="•"/>
            </a:pPr>
            <a:r>
              <a:rPr lang="en-US" dirty="0"/>
              <a:t>Each subframe consists of two slots, which are each 0.5 </a:t>
            </a:r>
            <a:r>
              <a:rPr lang="en-US" dirty="0" err="1"/>
              <a:t>ms</a:t>
            </a:r>
            <a:r>
              <a:rPr lang="en-US" dirty="0"/>
              <a:t> long.</a:t>
            </a:r>
          </a:p>
          <a:p>
            <a:pPr marL="285750" indent="-285750" algn="just">
              <a:buFont typeface="Arial" panose="020B0604020202020204" pitchFamily="34" charset="0"/>
              <a:buChar char="•"/>
            </a:pPr>
            <a:r>
              <a:rPr lang="en-US" dirty="0"/>
              <a:t>Each slot consists of 7 (or 6) symbols. </a:t>
            </a:r>
          </a:p>
          <a:p>
            <a:pPr marL="285750" indent="-285750" algn="just">
              <a:buFont typeface="Arial" panose="020B0604020202020204" pitchFamily="34" charset="0"/>
              <a:buChar char="•"/>
            </a:pPr>
            <a:r>
              <a:rPr lang="en-US" dirty="0"/>
              <a:t>One subcarrier, for the duration of 1 OFDM symbol, is called a resource element</a:t>
            </a:r>
          </a:p>
          <a:p>
            <a:pPr marL="285750" indent="-285750" algn="just">
              <a:buFont typeface="Arial" panose="020B0604020202020204" pitchFamily="34" charset="0"/>
              <a:buChar char="•"/>
            </a:pPr>
            <a:r>
              <a:rPr lang="en-US" dirty="0"/>
              <a:t>Time/frequency resources are assigned to different users as integer multiples of a Resource Block (RB)</a:t>
            </a:r>
          </a:p>
          <a:p>
            <a:pPr marL="285750" indent="-285750" algn="just">
              <a:buFont typeface="Arial" panose="020B0604020202020204" pitchFamily="34" charset="0"/>
              <a:buChar char="•"/>
            </a:pPr>
            <a:r>
              <a:rPr lang="en-US" dirty="0"/>
              <a:t>an RB is 12 subcarriers (180 kHz) over the duration of one slot.</a:t>
            </a:r>
          </a:p>
        </p:txBody>
      </p:sp>
      <p:sp>
        <p:nvSpPr>
          <p:cNvPr id="5" name="TextBox 4">
            <a:extLst>
              <a:ext uri="{FF2B5EF4-FFF2-40B4-BE49-F238E27FC236}">
                <a16:creationId xmlns:a16="http://schemas.microsoft.com/office/drawing/2014/main" id="{4C150D94-9C65-4A32-BC7B-FB36864D703E}"/>
              </a:ext>
            </a:extLst>
          </p:cNvPr>
          <p:cNvSpPr txBox="1"/>
          <p:nvPr/>
        </p:nvSpPr>
        <p:spPr>
          <a:xfrm>
            <a:off x="762000" y="133290"/>
            <a:ext cx="7924800" cy="400110"/>
          </a:xfrm>
          <a:prstGeom prst="rect">
            <a:avLst/>
          </a:prstGeom>
          <a:noFill/>
        </p:spPr>
        <p:txBody>
          <a:bodyPr wrap="square">
            <a:spAutoFit/>
          </a:bodyPr>
          <a:lstStyle/>
          <a:p>
            <a:pPr algn="ctr"/>
            <a:r>
              <a:rPr lang="en-US" sz="2000" b="1" dirty="0">
                <a:solidFill>
                  <a:schemeClr val="accent2">
                    <a:lumMod val="75000"/>
                  </a:schemeClr>
                </a:solidFill>
              </a:rPr>
              <a:t>LTE frame structure</a:t>
            </a:r>
            <a:endParaRPr lang="en-IN" sz="2000" b="1" dirty="0">
              <a:solidFill>
                <a:schemeClr val="accent2">
                  <a:lumMod val="75000"/>
                </a:schemeClr>
              </a:solidFill>
            </a:endParaRPr>
          </a:p>
        </p:txBody>
      </p:sp>
    </p:spTree>
    <p:extLst>
      <p:ext uri="{BB962C8B-B14F-4D97-AF65-F5344CB8AC3E}">
        <p14:creationId xmlns:p14="http://schemas.microsoft.com/office/powerpoint/2010/main" val="366629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1155</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Principles and Practice</dc:title>
  <dc:creator>Kristen Funk</dc:creator>
  <cp:lastModifiedBy>Bharathi V</cp:lastModifiedBy>
  <cp:revision>276</cp:revision>
  <dcterms:created xsi:type="dcterms:W3CDTF">2002-05-01T19:31:20Z</dcterms:created>
  <dcterms:modified xsi:type="dcterms:W3CDTF">2024-06-05T10:13:37Z</dcterms:modified>
</cp:coreProperties>
</file>