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82" r:id="rId3"/>
    <p:sldId id="257" r:id="rId4"/>
    <p:sldId id="259" r:id="rId5"/>
    <p:sldId id="279" r:id="rId6"/>
    <p:sldId id="280" r:id="rId7"/>
    <p:sldId id="281" r:id="rId8"/>
    <p:sldId id="283" r:id="rId9"/>
    <p:sldId id="284" r:id="rId10"/>
    <p:sldId id="285" r:id="rId11"/>
    <p:sldId id="286" r:id="rId12"/>
    <p:sldId id="287" r:id="rId13"/>
    <p:sldId id="288" r:id="rId14"/>
    <p:sldId id="289" r:id="rId15"/>
    <p:sldId id="290" r:id="rId16"/>
    <p:sldId id="292" r:id="rId17"/>
    <p:sldId id="29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876"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6684B3-8CD3-4C98-9FC9-40F65DF999CE}" type="datetimeFigureOut">
              <a:rPr lang="en-US" smtClean="0"/>
              <a:t>8/21/2023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B216E5-93FA-4879-910A-8365906B53E2}" type="slidenum">
              <a:rPr lang="en-US" smtClean="0"/>
              <a:t>‹#›</a:t>
            </a:fld>
            <a:endParaRPr lang="en-US"/>
          </a:p>
        </p:txBody>
      </p:sp>
    </p:spTree>
    <p:extLst>
      <p:ext uri="{BB962C8B-B14F-4D97-AF65-F5344CB8AC3E}">
        <p14:creationId xmlns:p14="http://schemas.microsoft.com/office/powerpoint/2010/main" val="394459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F94A6D-5794-4DF7-BB43-FAC865C739F8}" type="datetime1">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0A64C-13D8-4057-A2C7-2C9AE76B6C1F}" type="datetime1">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2BA0B9-4067-4F03-82E0-0527AE9F54D5}" type="datetime1">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E37551-8899-44B3-B775-32405FE236B2}" type="datetime1">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C8623-33E2-4269-9EEA-F1E6C302FD53}" type="datetime1">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4F4D1A-2106-4030-AC7B-94E064529ED0}" type="datetime1">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F3A190-A82E-4E3C-A7E4-CB4A6885DD66}" type="datetime1">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448D72-DE39-4EA1-A7D3-CE8128A6A86E}" type="datetime1">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87F2B-1339-483B-BCED-BE819575EF89}" type="datetime1">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C938F6-ABB6-4DBC-A0F9-8BB9E12B0654}" type="datetime1">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6506DA-B38F-48C8-9172-E78A11D7090C}" type="datetime1">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4762E-E3DF-4306-9421-BA3776FD68C1}" type="datetime1">
              <a:rPr lang="en-US" smtClean="0"/>
              <a:t>8/21/2023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hyperlink" Target="http://goo.gl/p2ZGv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hyperlink" Target="http://goo.gl/79G5Q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hyperlink" Target="http://goo.gl/mFXTy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goo.gl/jpv08H"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Unit 2- Advanced cellular mobile communication systems</a:t>
            </a:r>
            <a:endParaRPr lang="en-US" dirty="0"/>
          </a:p>
        </p:txBody>
      </p:sp>
      <p:sp>
        <p:nvSpPr>
          <p:cNvPr id="3" name="Subtitle 2"/>
          <p:cNvSpPr>
            <a:spLocks noGrp="1"/>
          </p:cNvSpPr>
          <p:nvPr>
            <p:ph type="subTitle" idx="1"/>
          </p:nvPr>
        </p:nvSpPr>
        <p:spPr/>
        <p:txBody>
          <a:bodyPr>
            <a:normAutofit fontScale="77500" lnSpcReduction="20000"/>
          </a:bodyPr>
          <a:lstStyle/>
          <a:p>
            <a:r>
              <a:rPr lang="en-US" b="1" dirty="0">
                <a:solidFill>
                  <a:schemeClr val="tx1"/>
                </a:solidFill>
              </a:rPr>
              <a:t>Multicarrier Modulation Technique</a:t>
            </a:r>
          </a:p>
          <a:p>
            <a:pPr algn="l"/>
            <a:r>
              <a:rPr lang="en-US" b="1" dirty="0">
                <a:solidFill>
                  <a:schemeClr val="tx1"/>
                </a:solidFill>
              </a:rPr>
              <a:t> Introduction to OFDM Multicarrier Modulation Introduction</a:t>
            </a:r>
          </a:p>
          <a:p>
            <a:pPr algn="l"/>
            <a:r>
              <a:rPr lang="en-US" b="1" dirty="0">
                <a:solidFill>
                  <a:schemeClr val="tx1"/>
                </a:solidFill>
              </a:rPr>
              <a:t>Multicarrier Modulation Cyclic Prefix, Channel model &amp;</a:t>
            </a:r>
          </a:p>
          <a:p>
            <a:pPr algn="l"/>
            <a:r>
              <a:rPr lang="en-US" b="1" dirty="0">
                <a:solidFill>
                  <a:schemeClr val="tx1"/>
                </a:solidFill>
              </a:rPr>
              <a:t>SNR calculation</a:t>
            </a:r>
          </a:p>
          <a:p>
            <a:endParaRPr lang="en-US" dirty="0"/>
          </a:p>
        </p:txBody>
      </p:sp>
      <p:sp>
        <p:nvSpPr>
          <p:cNvPr id="4" name="Date Placeholder 3"/>
          <p:cNvSpPr>
            <a:spLocks noGrp="1"/>
          </p:cNvSpPr>
          <p:nvPr>
            <p:ph type="dt" sz="half" idx="10"/>
          </p:nvPr>
        </p:nvSpPr>
        <p:spPr/>
        <p:txBody>
          <a:bodyPr/>
          <a:lstStyle/>
          <a:p>
            <a:fld id="{9A5743E6-2D4A-4D60-BA41-EC9FB90E967D}"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80472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524C-A72C-48E1-80FA-B3D5D9E6E6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8C5887-CFEA-4EB8-A6AA-E3518E335C9E}"/>
              </a:ext>
            </a:extLst>
          </p:cNvPr>
          <p:cNvSpPr>
            <a:spLocks noGrp="1"/>
          </p:cNvSpPr>
          <p:nvPr>
            <p:ph idx="1"/>
          </p:nvPr>
        </p:nvSpPr>
        <p:spPr/>
        <p:txBody>
          <a:bodyPr/>
          <a:lstStyle/>
          <a:p>
            <a:r>
              <a:rPr lang="en-US" dirty="0"/>
              <a:t>In OFDMA, several SS's can transmit at the same time slot over several sub-channels.</a:t>
            </a:r>
          </a:p>
          <a:p>
            <a:r>
              <a:rPr lang="en-US" dirty="0" err="1"/>
              <a:t>Subchannelization</a:t>
            </a:r>
            <a:r>
              <a:rPr lang="en-US" dirty="0"/>
              <a:t> in the uplink can save a user device transmit power because it can concentrate power only on certain sub-channel(s) allocated to it. </a:t>
            </a:r>
          </a:p>
          <a:p>
            <a:r>
              <a:rPr lang="en-US" dirty="0"/>
              <a:t>This power-saving feature is particularly useful for battery-powered user devices, the likely case in Mobile WiMAX.</a:t>
            </a:r>
          </a:p>
          <a:p>
            <a:endParaRPr lang="en-IN" dirty="0"/>
          </a:p>
        </p:txBody>
      </p:sp>
      <p:sp>
        <p:nvSpPr>
          <p:cNvPr id="4" name="Date Placeholder 3">
            <a:extLst>
              <a:ext uri="{FF2B5EF4-FFF2-40B4-BE49-F238E27FC236}">
                <a16:creationId xmlns:a16="http://schemas.microsoft.com/office/drawing/2014/main" id="{FEB37619-3571-4C5B-B702-1A160E13D176}"/>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BEF28894-AD55-4817-9A59-FBF990E48D9D}"/>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5122" name="Picture 2" descr="uplink subchannelization in OFDM and OFDMA">
            <a:extLst>
              <a:ext uri="{FF2B5EF4-FFF2-40B4-BE49-F238E27FC236}">
                <a16:creationId xmlns:a16="http://schemas.microsoft.com/office/drawing/2014/main" id="{AAE88799-641D-4817-A5C3-FC019A000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285157"/>
            <a:ext cx="66294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18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EA05-57CF-43E7-AF8D-88B434062C45}"/>
              </a:ext>
            </a:extLst>
          </p:cNvPr>
          <p:cNvSpPr>
            <a:spLocks noGrp="1"/>
          </p:cNvSpPr>
          <p:nvPr>
            <p:ph type="title"/>
          </p:nvPr>
        </p:nvSpPr>
        <p:spPr/>
        <p:txBody>
          <a:bodyPr>
            <a:normAutofit fontScale="90000"/>
          </a:bodyPr>
          <a:lstStyle/>
          <a:p>
            <a:r>
              <a:rPr lang="en-US" b="1" dirty="0"/>
              <a:t>OFDM and OFDMA Symbol Structure</a:t>
            </a:r>
            <a:br>
              <a:rPr lang="en-US" b="1" dirty="0"/>
            </a:br>
            <a:endParaRPr lang="en-IN" dirty="0"/>
          </a:p>
        </p:txBody>
      </p:sp>
      <p:sp>
        <p:nvSpPr>
          <p:cNvPr id="3" name="Content Placeholder 2">
            <a:extLst>
              <a:ext uri="{FF2B5EF4-FFF2-40B4-BE49-F238E27FC236}">
                <a16:creationId xmlns:a16="http://schemas.microsoft.com/office/drawing/2014/main" id="{581F1ADF-AB3A-476F-AC0A-20AE8C9C5B36}"/>
              </a:ext>
            </a:extLst>
          </p:cNvPr>
          <p:cNvSpPr>
            <a:spLocks noGrp="1"/>
          </p:cNvSpPr>
          <p:nvPr>
            <p:ph idx="1"/>
          </p:nvPr>
        </p:nvSpPr>
        <p:spPr>
          <a:xfrm>
            <a:off x="5181600" y="1166018"/>
            <a:ext cx="6858000" cy="4525963"/>
          </a:xfrm>
        </p:spPr>
        <p:txBody>
          <a:bodyPr>
            <a:normAutofit fontScale="85000" lnSpcReduction="10000"/>
          </a:bodyPr>
          <a:lstStyle/>
          <a:p>
            <a:pPr algn="just"/>
            <a:r>
              <a:rPr lang="en-US" dirty="0"/>
              <a:t>Both OFDM and OFDMA symbols are structured in similar way. Each symbol consists of:</a:t>
            </a:r>
          </a:p>
          <a:p>
            <a:pPr algn="just"/>
            <a:r>
              <a:rPr lang="en-US" dirty="0"/>
              <a:t>- data sub-carriers (OFDM) or sub-channels (OFDMA) that carry data (information),</a:t>
            </a:r>
          </a:p>
          <a:p>
            <a:pPr algn="just"/>
            <a:r>
              <a:rPr lang="en-US" dirty="0"/>
              <a:t>- pilot sub-carriers as reference frequencies and for various estimation purposes,</a:t>
            </a:r>
          </a:p>
          <a:p>
            <a:pPr algn="just"/>
            <a:r>
              <a:rPr lang="en-US" dirty="0"/>
              <a:t>- DC sub-carrier as the center frequency, and</a:t>
            </a:r>
          </a:p>
          <a:p>
            <a:pPr algn="just"/>
            <a:r>
              <a:rPr lang="en-US" dirty="0"/>
              <a:t>- guard sub-carriers or guard bands for keeping the space between OFDM/OFDMA signals.</a:t>
            </a:r>
            <a:endParaRPr lang="en-IN" dirty="0"/>
          </a:p>
        </p:txBody>
      </p:sp>
      <p:sp>
        <p:nvSpPr>
          <p:cNvPr id="4" name="Date Placeholder 3">
            <a:extLst>
              <a:ext uri="{FF2B5EF4-FFF2-40B4-BE49-F238E27FC236}">
                <a16:creationId xmlns:a16="http://schemas.microsoft.com/office/drawing/2014/main" id="{020EFAF7-DF4A-451D-B31B-74AD44A168AE}"/>
              </a:ext>
            </a:extLst>
          </p:cNvPr>
          <p:cNvSpPr>
            <a:spLocks noGrp="1"/>
          </p:cNvSpPr>
          <p:nvPr>
            <p:ph type="dt" sz="half" idx="10"/>
          </p:nvPr>
        </p:nvSpPr>
        <p:spPr/>
        <p:txBody>
          <a:bodyPr/>
          <a:lstStyle/>
          <a:p>
            <a:fld id="{4CE37551-8899-44B3-B775-32405FE236B2}" type="datetime1">
              <a:rPr lang="en-US" smtClean="0"/>
              <a:t>8/21/2023</a:t>
            </a:fld>
            <a:endParaRPr lang="en-US" dirty="0"/>
          </a:p>
        </p:txBody>
      </p:sp>
      <p:sp>
        <p:nvSpPr>
          <p:cNvPr id="5" name="Slide Number Placeholder 4">
            <a:extLst>
              <a:ext uri="{FF2B5EF4-FFF2-40B4-BE49-F238E27FC236}">
                <a16:creationId xmlns:a16="http://schemas.microsoft.com/office/drawing/2014/main" id="{8EDC656A-2CB0-4AFC-A595-B9710CBB3DDC}"/>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6146" name="Picture 2" descr="OFDM subcarrier structure">
            <a:extLst>
              <a:ext uri="{FF2B5EF4-FFF2-40B4-BE49-F238E27FC236}">
                <a16:creationId xmlns:a16="http://schemas.microsoft.com/office/drawing/2014/main" id="{DD0FC38F-5C7A-48FE-9FF0-A410BECBA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4800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454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8925-AAE1-4816-850B-5E189F2FE068}"/>
              </a:ext>
            </a:extLst>
          </p:cNvPr>
          <p:cNvSpPr>
            <a:spLocks noGrp="1"/>
          </p:cNvSpPr>
          <p:nvPr>
            <p:ph type="title"/>
          </p:nvPr>
        </p:nvSpPr>
        <p:spPr/>
        <p:txBody>
          <a:bodyPr>
            <a:normAutofit fontScale="90000"/>
          </a:bodyPr>
          <a:lstStyle/>
          <a:p>
            <a:r>
              <a:rPr lang="en-US" dirty="0"/>
              <a:t>OFDMA symbol structure in WiMAX</a:t>
            </a:r>
            <a:br>
              <a:rPr lang="en-US" dirty="0"/>
            </a:br>
            <a:r>
              <a:rPr lang="en-US" dirty="0"/>
              <a:t>sub-carriers of the same color represent a sub-channel.</a:t>
            </a:r>
            <a:endParaRPr lang="en-IN" dirty="0"/>
          </a:p>
        </p:txBody>
      </p:sp>
      <p:sp>
        <p:nvSpPr>
          <p:cNvPr id="3" name="Content Placeholder 2">
            <a:extLst>
              <a:ext uri="{FF2B5EF4-FFF2-40B4-BE49-F238E27FC236}">
                <a16:creationId xmlns:a16="http://schemas.microsoft.com/office/drawing/2014/main" id="{710A8265-4EBC-43FF-BF06-7F434AA470D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3562A25D-DCD5-4BA6-94BC-B94EECFDB1F3}"/>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8370D786-518B-4C3B-83FF-1F66E80EFF1C}"/>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a:extLst>
              <a:ext uri="{FF2B5EF4-FFF2-40B4-BE49-F238E27FC236}">
                <a16:creationId xmlns:a16="http://schemas.microsoft.com/office/drawing/2014/main" id="{248F41D9-9B06-4273-95B1-DABB0DF971B5}"/>
              </a:ext>
            </a:extLst>
          </p:cNvPr>
          <p:cNvPicPr>
            <a:picLocks noChangeAspect="1"/>
          </p:cNvPicPr>
          <p:nvPr/>
        </p:nvPicPr>
        <p:blipFill>
          <a:blip r:embed="rId2"/>
          <a:stretch>
            <a:fillRect/>
          </a:stretch>
        </p:blipFill>
        <p:spPr>
          <a:xfrm>
            <a:off x="3663846" y="2754314"/>
            <a:ext cx="7924800" cy="3371850"/>
          </a:xfrm>
          <a:prstGeom prst="rect">
            <a:avLst/>
          </a:prstGeom>
        </p:spPr>
      </p:pic>
    </p:spTree>
    <p:extLst>
      <p:ext uri="{BB962C8B-B14F-4D97-AF65-F5344CB8AC3E}">
        <p14:creationId xmlns:p14="http://schemas.microsoft.com/office/powerpoint/2010/main" val="139957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FB7D-AA33-4DA3-A013-70761A4556FC}"/>
              </a:ext>
            </a:extLst>
          </p:cNvPr>
          <p:cNvSpPr>
            <a:spLocks noGrp="1"/>
          </p:cNvSpPr>
          <p:nvPr>
            <p:ph type="title"/>
          </p:nvPr>
        </p:nvSpPr>
        <p:spPr/>
        <p:txBody>
          <a:bodyPr>
            <a:normAutofit fontScale="90000"/>
          </a:bodyPr>
          <a:lstStyle/>
          <a:p>
            <a:r>
              <a:rPr lang="en-IN" b="1" dirty="0"/>
              <a:t>Scalable OFDMA (SOFDMA)</a:t>
            </a:r>
            <a:br>
              <a:rPr lang="en-IN" b="1" dirty="0"/>
            </a:br>
            <a:endParaRPr lang="en-IN" dirty="0"/>
          </a:p>
        </p:txBody>
      </p:sp>
      <p:sp>
        <p:nvSpPr>
          <p:cNvPr id="3" name="Content Placeholder 2">
            <a:extLst>
              <a:ext uri="{FF2B5EF4-FFF2-40B4-BE49-F238E27FC236}">
                <a16:creationId xmlns:a16="http://schemas.microsoft.com/office/drawing/2014/main" id="{2239CB60-A34D-40D7-AC20-2182D861A91D}"/>
              </a:ext>
            </a:extLst>
          </p:cNvPr>
          <p:cNvSpPr>
            <a:spLocks noGrp="1"/>
          </p:cNvSpPr>
          <p:nvPr>
            <p:ph idx="1"/>
          </p:nvPr>
        </p:nvSpPr>
        <p:spPr/>
        <p:txBody>
          <a:bodyPr>
            <a:normAutofit fontScale="77500" lnSpcReduction="20000"/>
          </a:bodyPr>
          <a:lstStyle/>
          <a:p>
            <a:r>
              <a:rPr lang="en-US" dirty="0"/>
              <a:t>SOFDMA (S-OFDMA) adds scalability to OFDMA. It scales the FFT size to the channel bandwidth while keeping the sub-carrier frequency spacing constant across different channel bandwidths. </a:t>
            </a:r>
          </a:p>
          <a:p>
            <a:r>
              <a:rPr lang="en-US" dirty="0"/>
              <a:t>Smaller FFT size is given to lower bandwidth channels, while larger FFT size to wider channels. By making the sub-carrier frequency spacing constant, SOFDMA reduces system complexity of smaller channels and improves performance of wider channels.</a:t>
            </a:r>
          </a:p>
          <a:p>
            <a:r>
              <a:rPr lang="en-US" dirty="0"/>
              <a:t>As a reminder, IFFT (Inverse Fast Fourier Transform) is used in a WiMAX transmitter to create an OFDM waveform from modulated data streams, while FFT (Fast Fourier Transform) is used in a WiMAX receiver to demodulate the data streams. The FFT size equals the number of sub-carriers, e.g. in a OFDM/OFDMA system with 256 sub-carriers, the FFT size is 256.</a:t>
            </a:r>
          </a:p>
          <a:p>
            <a:endParaRPr lang="en-IN" dirty="0"/>
          </a:p>
        </p:txBody>
      </p:sp>
      <p:sp>
        <p:nvSpPr>
          <p:cNvPr id="4" name="Date Placeholder 3">
            <a:extLst>
              <a:ext uri="{FF2B5EF4-FFF2-40B4-BE49-F238E27FC236}">
                <a16:creationId xmlns:a16="http://schemas.microsoft.com/office/drawing/2014/main" id="{264674D5-0A37-4EFB-93E3-9EF18B4C9161}"/>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6AC8A018-2F97-4D3D-ABA9-164CBECC485E}"/>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048632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D95B-C950-445B-8CDB-91BC821957D1}"/>
              </a:ext>
            </a:extLst>
          </p:cNvPr>
          <p:cNvSpPr>
            <a:spLocks noGrp="1"/>
          </p:cNvSpPr>
          <p:nvPr>
            <p:ph type="title"/>
          </p:nvPr>
        </p:nvSpPr>
        <p:spPr/>
        <p:txBody>
          <a:bodyPr>
            <a:normAutofit fontScale="90000"/>
          </a:bodyPr>
          <a:lstStyle/>
          <a:p>
            <a:r>
              <a:rPr lang="en-US" dirty="0"/>
              <a:t>Transmitter and Receiver RF chains in WiMAX</a:t>
            </a:r>
            <a:br>
              <a:rPr lang="en-US" dirty="0"/>
            </a:br>
            <a:r>
              <a:rPr lang="en-US" dirty="0"/>
              <a:t>Basic building blocks of a Tx RF chain and a Rx RF chain.</a:t>
            </a:r>
            <a:endParaRPr lang="en-IN" dirty="0"/>
          </a:p>
        </p:txBody>
      </p:sp>
      <p:sp>
        <p:nvSpPr>
          <p:cNvPr id="3" name="Content Placeholder 2">
            <a:extLst>
              <a:ext uri="{FF2B5EF4-FFF2-40B4-BE49-F238E27FC236}">
                <a16:creationId xmlns:a16="http://schemas.microsoft.com/office/drawing/2014/main" id="{F8D8CCAA-1784-45AB-9F37-3A97C1A66036}"/>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85E5D03-D078-43DD-927C-52EA3CFCFAEA}"/>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202DA817-B2A1-49F0-B428-D2D6150A5391}"/>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a:extLst>
              <a:ext uri="{FF2B5EF4-FFF2-40B4-BE49-F238E27FC236}">
                <a16:creationId xmlns:a16="http://schemas.microsoft.com/office/drawing/2014/main" id="{1F2281F1-EC13-4338-A7DA-811261E16600}"/>
              </a:ext>
            </a:extLst>
          </p:cNvPr>
          <p:cNvPicPr>
            <a:picLocks noChangeAspect="1"/>
          </p:cNvPicPr>
          <p:nvPr/>
        </p:nvPicPr>
        <p:blipFill>
          <a:blip r:embed="rId2"/>
          <a:stretch>
            <a:fillRect/>
          </a:stretch>
        </p:blipFill>
        <p:spPr>
          <a:xfrm>
            <a:off x="2895600" y="1960434"/>
            <a:ext cx="7629525" cy="4154487"/>
          </a:xfrm>
          <a:prstGeom prst="rect">
            <a:avLst/>
          </a:prstGeom>
        </p:spPr>
      </p:pic>
    </p:spTree>
    <p:extLst>
      <p:ext uri="{BB962C8B-B14F-4D97-AF65-F5344CB8AC3E}">
        <p14:creationId xmlns:p14="http://schemas.microsoft.com/office/powerpoint/2010/main" val="195966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EE7D-34CB-4047-87E9-934010782B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25B6C6-B490-43AF-A1BA-DDF86666763F}"/>
              </a:ext>
            </a:extLst>
          </p:cNvPr>
          <p:cNvSpPr>
            <a:spLocks noGrp="1"/>
          </p:cNvSpPr>
          <p:nvPr>
            <p:ph idx="1"/>
          </p:nvPr>
        </p:nvSpPr>
        <p:spPr/>
        <p:txBody>
          <a:bodyPr/>
          <a:lstStyle/>
          <a:p>
            <a:r>
              <a:rPr lang="en-US" dirty="0"/>
              <a:t>SOFDMA is the OFDMA mode used in Mobile WiMAX. It supports channel bandwidths ranging from 1.25 MHz to 20 </a:t>
            </a:r>
            <a:r>
              <a:rPr lang="en-US" dirty="0" err="1"/>
              <a:t>MHz.</a:t>
            </a:r>
            <a:r>
              <a:rPr lang="en-US" dirty="0"/>
              <a:t> </a:t>
            </a:r>
          </a:p>
          <a:p>
            <a:r>
              <a:rPr lang="en-US" dirty="0"/>
              <a:t>With bandwidth scalability, Mobile WiMAX technology can comply with various frequency regulations worldwide and flexibly address diverse operator or ISP requirements, that's whether for providing only basic Internet service or a broadband service bundle.</a:t>
            </a:r>
            <a:endParaRPr lang="en-IN" dirty="0"/>
          </a:p>
        </p:txBody>
      </p:sp>
      <p:sp>
        <p:nvSpPr>
          <p:cNvPr id="4" name="Date Placeholder 3">
            <a:extLst>
              <a:ext uri="{FF2B5EF4-FFF2-40B4-BE49-F238E27FC236}">
                <a16:creationId xmlns:a16="http://schemas.microsoft.com/office/drawing/2014/main" id="{95B5CC9C-0243-4F44-A323-60F6F5AC5F6A}"/>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1D3668CE-A8B7-4404-B166-D86D41CB1C83}"/>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4311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3B5D-B439-44F0-870C-2B2B923849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704FD8-E1CD-4478-93E2-C1228193D1BD}"/>
              </a:ext>
            </a:extLst>
          </p:cNvPr>
          <p:cNvSpPr>
            <a:spLocks noGrp="1"/>
          </p:cNvSpPr>
          <p:nvPr>
            <p:ph idx="1"/>
          </p:nvPr>
        </p:nvSpPr>
        <p:spPr/>
        <p:txBody>
          <a:bodyPr>
            <a:normAutofit fontScale="85000" lnSpcReduction="20000"/>
          </a:bodyPr>
          <a:lstStyle/>
          <a:p>
            <a:r>
              <a:rPr lang="en-US" dirty="0"/>
              <a:t>OFDM belongs to a family of transmission schemes called multicarrier modulation, which is based on the idea of dividing a given high-bit-rate data stream into several parallel lower bit-rate streams and modulating each stream on separate carriers, often called subcarriers or tones.</a:t>
            </a:r>
          </a:p>
          <a:p>
            <a:r>
              <a:rPr lang="en-US" dirty="0"/>
              <a:t>Multicarrier modulation schemes eliminate or minimize inter-symbol interference (ISI) by making the symbol time large enough so that the channel-induced delays are an insignificant (typically, &lt; 10 percent) fraction of the symbol duration.</a:t>
            </a:r>
          </a:p>
          <a:p>
            <a:r>
              <a:rPr lang="en-US" dirty="0"/>
              <a:t>Therefore, in high-data-rate systems in which the symbol duration is small, being inversely proportional to the data rate splitting the data stream into many parallel streams increases the symbol duration of each stream such that the delay spread is only a small fraction of the symbol duration.</a:t>
            </a:r>
          </a:p>
          <a:p>
            <a:endParaRPr lang="en-IN" dirty="0"/>
          </a:p>
        </p:txBody>
      </p:sp>
      <p:sp>
        <p:nvSpPr>
          <p:cNvPr id="4" name="Date Placeholder 3">
            <a:extLst>
              <a:ext uri="{FF2B5EF4-FFF2-40B4-BE49-F238E27FC236}">
                <a16:creationId xmlns:a16="http://schemas.microsoft.com/office/drawing/2014/main" id="{86D3E9BE-1C18-47F4-842F-4674C5328011}"/>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148475C0-AD38-48A3-89FC-C28C3069F875}"/>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081956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2ECD-6AF4-44B9-9F73-75E5BA091F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5C9D51-4D7F-4C71-8C68-606C5B80EF41}"/>
              </a:ext>
            </a:extLst>
          </p:cNvPr>
          <p:cNvSpPr>
            <a:spLocks noGrp="1"/>
          </p:cNvSpPr>
          <p:nvPr>
            <p:ph idx="1"/>
          </p:nvPr>
        </p:nvSpPr>
        <p:spPr/>
        <p:txBody>
          <a:bodyPr>
            <a:normAutofit fontScale="92500" lnSpcReduction="10000"/>
          </a:bodyPr>
          <a:lstStyle/>
          <a:p>
            <a:r>
              <a:rPr lang="en-US" b="1" dirty="0"/>
              <a:t>OFDM</a:t>
            </a:r>
            <a:r>
              <a:rPr lang="en-US" dirty="0"/>
              <a:t> is a spectrally efficient version of multicarrier modulation, where the subcarriers are selected such that they are all orthogonal to one another over the symbol duration, thereby avoiding the need to have non-overlapping subcarrier channels to eliminate inter-carrier interference.</a:t>
            </a:r>
          </a:p>
          <a:p>
            <a:r>
              <a:rPr lang="en-US" dirty="0"/>
              <a:t>In order to completely eliminate ISI, guard intervals are used between OFDM symbols. By making the guard interval larger than the expected multipath delay spread, ISI can be completely eliminated. Adding a guard interval, however, implies power wastage and a decrease in bandwidth efficiency.</a:t>
            </a:r>
          </a:p>
          <a:p>
            <a:endParaRPr lang="en-IN" dirty="0"/>
          </a:p>
        </p:txBody>
      </p:sp>
      <p:sp>
        <p:nvSpPr>
          <p:cNvPr id="4" name="Date Placeholder 3">
            <a:extLst>
              <a:ext uri="{FF2B5EF4-FFF2-40B4-BE49-F238E27FC236}">
                <a16:creationId xmlns:a16="http://schemas.microsoft.com/office/drawing/2014/main" id="{648B0319-60E3-4FAE-84F0-9FB34CF95D17}"/>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3C0322A3-276C-4820-A286-BC0CA87C9151}"/>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837009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OFDM Works</a:t>
            </a:r>
            <a:br>
              <a:rPr lang="en-US" b="1" dirty="0">
                <a:solidFill>
                  <a:srgbClr val="FF0000"/>
                </a:solidFill>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a:t>Also called multicarrier modulation</a:t>
            </a:r>
          </a:p>
          <a:p>
            <a:endParaRPr lang="en-US" dirty="0"/>
          </a:p>
          <a:p>
            <a:r>
              <a:rPr lang="en-US" dirty="0"/>
              <a:t>Start with a data stream of </a:t>
            </a:r>
            <a:r>
              <a:rPr lang="en-US" i="1" dirty="0"/>
              <a:t>R</a:t>
            </a:r>
            <a:r>
              <a:rPr lang="en-US" dirty="0"/>
              <a:t> bps</a:t>
            </a:r>
          </a:p>
          <a:p>
            <a:pPr lvl="1"/>
            <a:r>
              <a:rPr lang="en-US" dirty="0"/>
              <a:t>Could be sent with bandwidth </a:t>
            </a:r>
            <a:r>
              <a:rPr lang="en-US" i="1" dirty="0" err="1"/>
              <a:t>Nf</a:t>
            </a:r>
            <a:r>
              <a:rPr lang="en-US" i="1" baseline="-25000" dirty="0" err="1"/>
              <a:t>b</a:t>
            </a:r>
            <a:endParaRPr lang="en-US" i="1" dirty="0"/>
          </a:p>
          <a:p>
            <a:pPr lvl="1"/>
            <a:r>
              <a:rPr lang="en-US" dirty="0"/>
              <a:t>With bit duration 1/</a:t>
            </a:r>
            <a:r>
              <a:rPr lang="en-US" i="1" dirty="0"/>
              <a:t>R</a:t>
            </a:r>
          </a:p>
          <a:p>
            <a:endParaRPr lang="en-US" dirty="0"/>
          </a:p>
          <a:p>
            <a:r>
              <a:rPr lang="en-US" dirty="0">
                <a:solidFill>
                  <a:srgbClr val="FF0000"/>
                </a:solidFill>
              </a:rPr>
              <a:t>OFDM splits into </a:t>
            </a:r>
            <a:r>
              <a:rPr lang="en-US" i="1" dirty="0">
                <a:solidFill>
                  <a:srgbClr val="FF0000"/>
                </a:solidFill>
              </a:rPr>
              <a:t>N</a:t>
            </a:r>
            <a:r>
              <a:rPr lang="en-US" dirty="0">
                <a:solidFill>
                  <a:srgbClr val="FF0000"/>
                </a:solidFill>
              </a:rPr>
              <a:t> parallel data streams</a:t>
            </a:r>
          </a:p>
          <a:p>
            <a:pPr lvl="1"/>
            <a:r>
              <a:rPr lang="en-US" dirty="0">
                <a:solidFill>
                  <a:srgbClr val="FF0000"/>
                </a:solidFill>
              </a:rPr>
              <a:t>Called </a:t>
            </a:r>
            <a:r>
              <a:rPr lang="en-US" i="1" dirty="0">
                <a:solidFill>
                  <a:srgbClr val="FF0000"/>
                </a:solidFill>
              </a:rPr>
              <a:t>subcarriers</a:t>
            </a:r>
          </a:p>
          <a:p>
            <a:pPr lvl="1"/>
            <a:r>
              <a:rPr lang="en-US" dirty="0">
                <a:solidFill>
                  <a:srgbClr val="FF0000"/>
                </a:solidFill>
              </a:rPr>
              <a:t>Each with bandwidth </a:t>
            </a:r>
            <a:r>
              <a:rPr lang="en-US" i="1" dirty="0" err="1">
                <a:solidFill>
                  <a:srgbClr val="FF0000"/>
                </a:solidFill>
              </a:rPr>
              <a:t>f</a:t>
            </a:r>
            <a:r>
              <a:rPr lang="en-US" i="1" baseline="-25000" dirty="0" err="1">
                <a:solidFill>
                  <a:srgbClr val="FF0000"/>
                </a:solidFill>
              </a:rPr>
              <a:t>b</a:t>
            </a:r>
            <a:endParaRPr lang="en-US" dirty="0">
              <a:solidFill>
                <a:srgbClr val="FF0000"/>
              </a:solidFill>
            </a:endParaRPr>
          </a:p>
          <a:p>
            <a:pPr lvl="1"/>
            <a:r>
              <a:rPr lang="en-US" dirty="0">
                <a:solidFill>
                  <a:srgbClr val="FF0000"/>
                </a:solidFill>
              </a:rPr>
              <a:t>And data rate </a:t>
            </a:r>
            <a:r>
              <a:rPr lang="en-US" i="1" dirty="0">
                <a:solidFill>
                  <a:srgbClr val="FF0000"/>
                </a:solidFill>
              </a:rPr>
              <a:t>R</a:t>
            </a:r>
            <a:r>
              <a:rPr lang="en-US" dirty="0">
                <a:solidFill>
                  <a:srgbClr val="FF0000"/>
                </a:solidFill>
              </a:rPr>
              <a:t>/</a:t>
            </a:r>
            <a:r>
              <a:rPr lang="en-US" i="1" dirty="0">
                <a:solidFill>
                  <a:srgbClr val="FF0000"/>
                </a:solidFill>
              </a:rPr>
              <a:t>N </a:t>
            </a:r>
            <a:r>
              <a:rPr lang="en-US" dirty="0">
                <a:solidFill>
                  <a:srgbClr val="FF0000"/>
                </a:solidFill>
              </a:rPr>
              <a:t>(bit time </a:t>
            </a:r>
            <a:r>
              <a:rPr lang="en-US" i="1" dirty="0">
                <a:solidFill>
                  <a:srgbClr val="FF0000"/>
                </a:solidFill>
              </a:rPr>
              <a:t>N</a:t>
            </a:r>
            <a:r>
              <a:rPr lang="en-US" dirty="0">
                <a:solidFill>
                  <a:srgbClr val="FF0000"/>
                </a:solidFill>
              </a:rPr>
              <a:t>/</a:t>
            </a:r>
            <a:r>
              <a:rPr lang="en-US" i="1" dirty="0">
                <a:solidFill>
                  <a:srgbClr val="FF0000"/>
                </a:solidFill>
              </a:rPr>
              <a:t>R</a:t>
            </a:r>
          </a:p>
          <a:p>
            <a:pPr lvl="1"/>
            <a:endParaRPr lang="en-US" dirty="0"/>
          </a:p>
        </p:txBody>
      </p:sp>
      <p:sp>
        <p:nvSpPr>
          <p:cNvPr id="4" name="Date Placeholder 3"/>
          <p:cNvSpPr>
            <a:spLocks noGrp="1"/>
          </p:cNvSpPr>
          <p:nvPr>
            <p:ph type="dt" sz="half" idx="10"/>
          </p:nvPr>
        </p:nvSpPr>
        <p:spPr/>
        <p:txBody>
          <a:bodyPr/>
          <a:lstStyle/>
          <a:p>
            <a:fld id="{4D23214B-99C5-4173-B486-05A2B827E174}"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80966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Conceptual Understanding of Orthogonal Frequency Division Multiplexing </a:t>
            </a:r>
          </a:p>
        </p:txBody>
      </p:sp>
      <p:pic>
        <p:nvPicPr>
          <p:cNvPr id="4" name="Picture Placeholder 9" descr="Ch08fig01.eps">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rcRect l="-67797" r="-67797"/>
          <a:stretch>
            <a:fillRect/>
          </a:stretch>
        </p:blipFill>
        <p:spPr>
          <a:xfrm>
            <a:off x="609600" y="1624013"/>
            <a:ext cx="10820399" cy="4525963"/>
          </a:xfrm>
        </p:spPr>
      </p:pic>
      <p:sp>
        <p:nvSpPr>
          <p:cNvPr id="5" name="Date Placeholder 4"/>
          <p:cNvSpPr>
            <a:spLocks noGrp="1"/>
          </p:cNvSpPr>
          <p:nvPr>
            <p:ph type="dt" sz="half" idx="10"/>
          </p:nvPr>
        </p:nvSpPr>
        <p:spPr/>
        <p:txBody>
          <a:bodyPr/>
          <a:lstStyle/>
          <a:p>
            <a:fld id="{19F91F05-849E-43A9-AA33-A4BD1DA4AC23}" type="datetime1">
              <a:rPr lang="en-US" smtClean="0"/>
              <a:t>8/21/2023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8964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E9C3-3179-4B30-A57F-FD980617A06A}"/>
              </a:ext>
            </a:extLst>
          </p:cNvPr>
          <p:cNvSpPr>
            <a:spLocks noGrp="1"/>
          </p:cNvSpPr>
          <p:nvPr>
            <p:ph type="title"/>
          </p:nvPr>
        </p:nvSpPr>
        <p:spPr/>
        <p:txBody>
          <a:bodyPr/>
          <a:lstStyle/>
          <a:p>
            <a:r>
              <a:rPr lang="en-IN" dirty="0"/>
              <a:t>Introduction to OFDM </a:t>
            </a:r>
          </a:p>
        </p:txBody>
      </p:sp>
      <p:sp>
        <p:nvSpPr>
          <p:cNvPr id="3" name="Content Placeholder 2">
            <a:extLst>
              <a:ext uri="{FF2B5EF4-FFF2-40B4-BE49-F238E27FC236}">
                <a16:creationId xmlns:a16="http://schemas.microsoft.com/office/drawing/2014/main" id="{CD913183-495C-4CCA-ADD9-C67125742C2C}"/>
              </a:ext>
            </a:extLst>
          </p:cNvPr>
          <p:cNvSpPr>
            <a:spLocks noGrp="1"/>
          </p:cNvSpPr>
          <p:nvPr>
            <p:ph idx="1"/>
          </p:nvPr>
        </p:nvSpPr>
        <p:spPr/>
        <p:txBody>
          <a:bodyPr/>
          <a:lstStyle/>
          <a:p>
            <a:r>
              <a:rPr lang="en-US" dirty="0"/>
              <a:t>Wireline and wireless, fixed and mobile communications or networking technologies have chosen OFDM to achieve higher data rate (what is called broadband). </a:t>
            </a:r>
          </a:p>
          <a:p>
            <a:r>
              <a:rPr lang="en-US" dirty="0"/>
              <a:t>Examples of such technologies are: ADSL, </a:t>
            </a:r>
            <a:r>
              <a:rPr lang="en-US" dirty="0" err="1"/>
              <a:t>HomePlug</a:t>
            </a:r>
            <a:r>
              <a:rPr lang="en-US" dirty="0"/>
              <a:t> AV, </a:t>
            </a:r>
            <a:r>
              <a:rPr lang="en-US" dirty="0" err="1"/>
              <a:t>WiMedia</a:t>
            </a:r>
            <a:r>
              <a:rPr lang="en-US" dirty="0"/>
              <a:t> UWB, Wi-Fi (802.11a/g), WiMAX.</a:t>
            </a:r>
            <a:endParaRPr lang="en-IN" dirty="0"/>
          </a:p>
        </p:txBody>
      </p:sp>
      <p:sp>
        <p:nvSpPr>
          <p:cNvPr id="4" name="Date Placeholder 3">
            <a:extLst>
              <a:ext uri="{FF2B5EF4-FFF2-40B4-BE49-F238E27FC236}">
                <a16:creationId xmlns:a16="http://schemas.microsoft.com/office/drawing/2014/main" id="{1FA01FCA-CCFD-4881-B2AD-8286685E42B7}"/>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814F8EAB-B113-49DA-8A81-44591CF2DE6B}"/>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4300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Orthogonality</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defTabSz="457200">
              <a:buFont typeface="Arial"/>
              <a:buChar char="•"/>
            </a:pPr>
            <a:r>
              <a:rPr lang="en-US" sz="3000" dirty="0">
                <a:solidFill>
                  <a:prstClr val="black"/>
                </a:solidFill>
              </a:rPr>
              <a:t>The spacing of the </a:t>
            </a:r>
            <a:r>
              <a:rPr lang="en-US" sz="3000" i="1" dirty="0" err="1">
                <a:solidFill>
                  <a:prstClr val="black"/>
                </a:solidFill>
              </a:rPr>
              <a:t>f</a:t>
            </a:r>
            <a:r>
              <a:rPr lang="en-US" sz="3000" i="1" baseline="-25000" dirty="0" err="1">
                <a:solidFill>
                  <a:prstClr val="black"/>
                </a:solidFill>
              </a:rPr>
              <a:t>b</a:t>
            </a:r>
            <a:r>
              <a:rPr lang="en-US" sz="3000" i="1" dirty="0">
                <a:solidFill>
                  <a:prstClr val="black"/>
                </a:solidFill>
              </a:rPr>
              <a:t> </a:t>
            </a:r>
            <a:r>
              <a:rPr lang="en-US" sz="3000" dirty="0">
                <a:solidFill>
                  <a:prstClr val="black"/>
                </a:solidFill>
              </a:rPr>
              <a:t>frequencies </a:t>
            </a:r>
            <a:r>
              <a:rPr lang="en-US" sz="3000" i="1" dirty="0">
                <a:solidFill>
                  <a:prstClr val="black"/>
                </a:solidFill>
              </a:rPr>
              <a:t>allows tight packing</a:t>
            </a:r>
            <a:r>
              <a:rPr lang="en-US" sz="3000" dirty="0">
                <a:solidFill>
                  <a:prstClr val="black"/>
                </a:solidFill>
              </a:rPr>
              <a:t> of signals</a:t>
            </a:r>
          </a:p>
          <a:p>
            <a:pPr lvl="1" defTabSz="457200">
              <a:buFont typeface="Arial"/>
              <a:buChar char="–"/>
            </a:pPr>
            <a:r>
              <a:rPr lang="en-US" sz="2600" dirty="0">
                <a:solidFill>
                  <a:srgbClr val="FF0000"/>
                </a:solidFill>
              </a:rPr>
              <a:t>Actually with overlap between the signals</a:t>
            </a:r>
          </a:p>
          <a:p>
            <a:pPr lvl="1" defTabSz="457200">
              <a:buFont typeface="Arial"/>
              <a:buChar char="–"/>
            </a:pPr>
            <a:r>
              <a:rPr lang="en-US" sz="2600" dirty="0">
                <a:solidFill>
                  <a:prstClr val="black"/>
                </a:solidFill>
              </a:rPr>
              <a:t>Signals at spacing of </a:t>
            </a:r>
            <a:r>
              <a:rPr lang="en-US" sz="2600" i="1" dirty="0" err="1">
                <a:solidFill>
                  <a:prstClr val="black"/>
                </a:solidFill>
              </a:rPr>
              <a:t>f</a:t>
            </a:r>
            <a:r>
              <a:rPr lang="en-US" sz="2600" i="1" baseline="-25000" dirty="0" err="1">
                <a:solidFill>
                  <a:prstClr val="black"/>
                </a:solidFill>
              </a:rPr>
              <a:t>b</a:t>
            </a:r>
            <a:r>
              <a:rPr lang="en-US" sz="2600" i="1" dirty="0">
                <a:solidFill>
                  <a:prstClr val="black"/>
                </a:solidFill>
              </a:rPr>
              <a:t> ,</a:t>
            </a:r>
            <a:r>
              <a:rPr lang="en-US" sz="2600" dirty="0">
                <a:solidFill>
                  <a:prstClr val="black"/>
                </a:solidFill>
              </a:rPr>
              <a:t>2</a:t>
            </a:r>
            <a:r>
              <a:rPr lang="en-US" sz="2600" i="1" dirty="0">
                <a:solidFill>
                  <a:prstClr val="black"/>
                </a:solidFill>
              </a:rPr>
              <a:t>f</a:t>
            </a:r>
            <a:r>
              <a:rPr lang="en-US" sz="2600" i="1" baseline="-25000" dirty="0">
                <a:solidFill>
                  <a:prstClr val="black"/>
                </a:solidFill>
              </a:rPr>
              <a:t>b</a:t>
            </a:r>
            <a:r>
              <a:rPr lang="en-US" sz="2600" dirty="0">
                <a:solidFill>
                  <a:prstClr val="black"/>
                </a:solidFill>
              </a:rPr>
              <a:t>, 3</a:t>
            </a:r>
            <a:r>
              <a:rPr lang="en-US" sz="2600" i="1" dirty="0">
                <a:solidFill>
                  <a:prstClr val="black"/>
                </a:solidFill>
              </a:rPr>
              <a:t>f</a:t>
            </a:r>
            <a:r>
              <a:rPr lang="en-US" sz="2600" i="1" baseline="-25000" dirty="0">
                <a:solidFill>
                  <a:prstClr val="black"/>
                </a:solidFill>
              </a:rPr>
              <a:t>b</a:t>
            </a:r>
            <a:r>
              <a:rPr lang="en-US" sz="2600" i="1" dirty="0">
                <a:solidFill>
                  <a:prstClr val="black"/>
                </a:solidFill>
              </a:rPr>
              <a:t> </a:t>
            </a:r>
            <a:r>
              <a:rPr lang="en-US" sz="2600" dirty="0">
                <a:solidFill>
                  <a:prstClr val="black"/>
                </a:solidFill>
              </a:rPr>
              <a:t>,etc.</a:t>
            </a:r>
          </a:p>
          <a:p>
            <a:pPr lvl="1" defTabSz="457200">
              <a:buFont typeface="Arial"/>
              <a:buChar char="–"/>
            </a:pPr>
            <a:endParaRPr lang="en-US" sz="2600" dirty="0">
              <a:solidFill>
                <a:prstClr val="black"/>
              </a:solidFill>
            </a:endParaRPr>
          </a:p>
          <a:p>
            <a:pPr defTabSz="457200">
              <a:buFont typeface="Arial"/>
              <a:buChar char="•"/>
            </a:pPr>
            <a:r>
              <a:rPr lang="en-US" sz="3000" dirty="0">
                <a:solidFill>
                  <a:srgbClr val="FF0000"/>
                </a:solidFill>
              </a:rPr>
              <a:t>The choice of </a:t>
            </a:r>
            <a:r>
              <a:rPr lang="en-US" sz="3000" i="1" dirty="0" err="1">
                <a:solidFill>
                  <a:srgbClr val="FF0000"/>
                </a:solidFill>
              </a:rPr>
              <a:t>f</a:t>
            </a:r>
            <a:r>
              <a:rPr lang="en-US" sz="3000" i="1" baseline="-25000" dirty="0" err="1">
                <a:solidFill>
                  <a:srgbClr val="FF0000"/>
                </a:solidFill>
              </a:rPr>
              <a:t>b</a:t>
            </a:r>
            <a:r>
              <a:rPr lang="en-US" sz="3000" dirty="0">
                <a:solidFill>
                  <a:srgbClr val="FF0000"/>
                </a:solidFill>
              </a:rPr>
              <a:t> is related to the bit rate to make the signals </a:t>
            </a:r>
            <a:r>
              <a:rPr lang="en-US" sz="3000" i="1" dirty="0">
                <a:solidFill>
                  <a:srgbClr val="FF0000"/>
                </a:solidFill>
              </a:rPr>
              <a:t>orthogonal</a:t>
            </a:r>
            <a:endParaRPr lang="en-US" sz="3000" dirty="0">
              <a:solidFill>
                <a:srgbClr val="FF0000"/>
              </a:solidFill>
            </a:endParaRPr>
          </a:p>
          <a:p>
            <a:pPr lvl="1" defTabSz="457200">
              <a:buFont typeface="Arial"/>
              <a:buChar char="–"/>
            </a:pPr>
            <a:r>
              <a:rPr lang="en-US" sz="2600" dirty="0">
                <a:solidFill>
                  <a:prstClr val="black"/>
                </a:solidFill>
              </a:rPr>
              <a:t>Average over bit time of </a:t>
            </a:r>
            <a:r>
              <a:rPr lang="en-US" sz="2600" i="1" dirty="0">
                <a:solidFill>
                  <a:prstClr val="black"/>
                </a:solidFill>
              </a:rPr>
              <a:t>s</a:t>
            </a:r>
            <a:r>
              <a:rPr lang="en-US" sz="2600" i="1" baseline="-25000" dirty="0">
                <a:solidFill>
                  <a:prstClr val="black"/>
                </a:solidFill>
              </a:rPr>
              <a:t>1</a:t>
            </a:r>
            <a:r>
              <a:rPr lang="en-US" sz="2600" dirty="0">
                <a:solidFill>
                  <a:prstClr val="black"/>
                </a:solidFill>
              </a:rPr>
              <a:t>(</a:t>
            </a:r>
            <a:r>
              <a:rPr lang="en-US" sz="2600" i="1" dirty="0">
                <a:solidFill>
                  <a:prstClr val="black"/>
                </a:solidFill>
              </a:rPr>
              <a:t>t</a:t>
            </a:r>
            <a:r>
              <a:rPr lang="en-US" sz="2600" dirty="0">
                <a:solidFill>
                  <a:prstClr val="black"/>
                </a:solidFill>
              </a:rPr>
              <a:t>) </a:t>
            </a:r>
            <a:r>
              <a:rPr lang="en-US" sz="2600" i="1" dirty="0">
                <a:solidFill>
                  <a:prstClr val="black"/>
                </a:solidFill>
              </a:rPr>
              <a:t>× s</a:t>
            </a:r>
            <a:r>
              <a:rPr lang="en-US" sz="2600" i="1" baseline="-25000" dirty="0">
                <a:solidFill>
                  <a:prstClr val="black"/>
                </a:solidFill>
              </a:rPr>
              <a:t>2</a:t>
            </a:r>
            <a:r>
              <a:rPr lang="en-US" sz="2600" dirty="0">
                <a:solidFill>
                  <a:prstClr val="black"/>
                </a:solidFill>
              </a:rPr>
              <a:t>(</a:t>
            </a:r>
            <a:r>
              <a:rPr lang="en-US" sz="2600" i="1" dirty="0">
                <a:solidFill>
                  <a:prstClr val="black"/>
                </a:solidFill>
              </a:rPr>
              <a:t>t</a:t>
            </a:r>
            <a:r>
              <a:rPr lang="en-US" sz="2600" dirty="0">
                <a:solidFill>
                  <a:prstClr val="black"/>
                </a:solidFill>
              </a:rPr>
              <a:t>) = 0</a:t>
            </a:r>
          </a:p>
          <a:p>
            <a:pPr lvl="1" defTabSz="457200">
              <a:buFont typeface="Arial"/>
              <a:buChar char="–"/>
            </a:pPr>
            <a:r>
              <a:rPr lang="en-US" sz="2600" dirty="0">
                <a:solidFill>
                  <a:prstClr val="black"/>
                </a:solidFill>
              </a:rPr>
              <a:t>Receiver is able to extract only the </a:t>
            </a:r>
            <a:r>
              <a:rPr lang="en-US" sz="2600" i="1" dirty="0">
                <a:solidFill>
                  <a:prstClr val="black"/>
                </a:solidFill>
              </a:rPr>
              <a:t>s</a:t>
            </a:r>
            <a:r>
              <a:rPr lang="en-US" sz="2600" i="1" baseline="-25000" dirty="0">
                <a:solidFill>
                  <a:prstClr val="black"/>
                </a:solidFill>
              </a:rPr>
              <a:t>1</a:t>
            </a:r>
            <a:r>
              <a:rPr lang="en-US" sz="2600" dirty="0">
                <a:solidFill>
                  <a:prstClr val="black"/>
                </a:solidFill>
              </a:rPr>
              <a:t>(</a:t>
            </a:r>
            <a:r>
              <a:rPr lang="en-US" sz="2600" i="1" dirty="0">
                <a:solidFill>
                  <a:prstClr val="black"/>
                </a:solidFill>
              </a:rPr>
              <a:t>t</a:t>
            </a:r>
            <a:r>
              <a:rPr lang="en-US" sz="2600" dirty="0">
                <a:solidFill>
                  <a:prstClr val="black"/>
                </a:solidFill>
              </a:rPr>
              <a:t>) signal</a:t>
            </a:r>
          </a:p>
          <a:p>
            <a:pPr lvl="2" defTabSz="457200">
              <a:buFont typeface="Arial"/>
              <a:buChar char="•"/>
            </a:pPr>
            <a:r>
              <a:rPr lang="en-US" sz="2200" dirty="0">
                <a:solidFill>
                  <a:prstClr val="black"/>
                </a:solidFill>
              </a:rPr>
              <a:t>If there is no corruption in the frequency spacing</a:t>
            </a:r>
          </a:p>
          <a:p>
            <a:pPr defTabSz="457200">
              <a:buFont typeface="Arial"/>
              <a:buChar char="•"/>
            </a:pPr>
            <a:endParaRPr lang="en-US" sz="3000" i="1" dirty="0">
              <a:solidFill>
                <a:prstClr val="black"/>
              </a:solidFill>
            </a:endParaRPr>
          </a:p>
          <a:p>
            <a:pPr defTabSz="457200">
              <a:buFont typeface="Arial"/>
              <a:buChar char="•"/>
            </a:pPr>
            <a:r>
              <a:rPr lang="en-US" sz="3000" i="1" dirty="0">
                <a:solidFill>
                  <a:prstClr val="black"/>
                </a:solidFill>
              </a:rPr>
              <a:t>NOTE – Traditional FDM makes signals </a:t>
            </a:r>
            <a:r>
              <a:rPr lang="en-US" sz="3000" i="1" u="sng" dirty="0">
                <a:solidFill>
                  <a:prstClr val="black"/>
                </a:solidFill>
              </a:rPr>
              <a:t>completely</a:t>
            </a:r>
            <a:r>
              <a:rPr lang="en-US" sz="3000" i="1" dirty="0">
                <a:solidFill>
                  <a:prstClr val="black"/>
                </a:solidFill>
              </a:rPr>
              <a:t> avoid frequency overlap</a:t>
            </a:r>
          </a:p>
          <a:p>
            <a:pPr lvl="1" defTabSz="457200">
              <a:buFont typeface="Arial"/>
              <a:buChar char="–"/>
            </a:pPr>
            <a:r>
              <a:rPr lang="en-US" sz="2600" dirty="0">
                <a:solidFill>
                  <a:prstClr val="black"/>
                </a:solidFill>
              </a:rPr>
              <a:t>OFDM allows overlap which greatly increases capacity</a:t>
            </a:r>
          </a:p>
          <a:p>
            <a:endParaRPr lang="en-US" dirty="0"/>
          </a:p>
        </p:txBody>
      </p:sp>
      <p:sp>
        <p:nvSpPr>
          <p:cNvPr id="4" name="Date Placeholder 3"/>
          <p:cNvSpPr>
            <a:spLocks noGrp="1"/>
          </p:cNvSpPr>
          <p:nvPr>
            <p:ph type="dt" sz="half" idx="10"/>
          </p:nvPr>
        </p:nvSpPr>
        <p:spPr/>
        <p:txBody>
          <a:bodyPr/>
          <a:lstStyle/>
          <a:p>
            <a:fld id="{7E4F00DC-160C-4622-98AB-9B23C9009D18}"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580973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Illustration of </a:t>
            </a:r>
            <a:r>
              <a:rPr lang="en-US" b="1" dirty="0" err="1"/>
              <a:t>Orthogonality</a:t>
            </a:r>
            <a:r>
              <a:rPr lang="en-US" b="1" dirty="0"/>
              <a:t> of OFDM</a:t>
            </a:r>
            <a:br>
              <a:rPr lang="en-US" b="1" dirty="0"/>
            </a:br>
            <a:endParaRPr lang="en-US" dirty="0"/>
          </a:p>
        </p:txBody>
      </p:sp>
      <p:pic>
        <p:nvPicPr>
          <p:cNvPr id="4" name="Picture Placeholder 5" descr="Ch08fig02.eps">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rcRect l="-48186" r="-48186"/>
          <a:stretch>
            <a:fillRect/>
          </a:stretch>
        </p:blipFill>
        <p:spPr>
          <a:xfrm>
            <a:off x="2591087" y="1220787"/>
            <a:ext cx="6879912" cy="5135564"/>
          </a:xfrm>
        </p:spPr>
      </p:pic>
      <p:sp>
        <p:nvSpPr>
          <p:cNvPr id="5" name="Date Placeholder 4"/>
          <p:cNvSpPr>
            <a:spLocks noGrp="1"/>
          </p:cNvSpPr>
          <p:nvPr>
            <p:ph type="dt" sz="half" idx="10"/>
          </p:nvPr>
        </p:nvSpPr>
        <p:spPr/>
        <p:txBody>
          <a:bodyPr/>
          <a:lstStyle/>
          <a:p>
            <a:fld id="{4595A8C3-3341-4DDA-987E-52B8BDAC36E9}" type="datetime1">
              <a:rPr lang="en-US" smtClean="0"/>
              <a:t>8/21/2023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623807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Orthogonality</a:t>
            </a:r>
            <a:r>
              <a:rPr lang="en-US" b="1" dirty="0"/>
              <a:t> Concepts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Given an OFDM subcarrier bit time of </a:t>
            </a:r>
            <a:r>
              <a:rPr lang="en-US" i="1" dirty="0"/>
              <a:t>T</a:t>
            </a:r>
            <a:endParaRPr lang="en-US" dirty="0"/>
          </a:p>
          <a:p>
            <a:pPr lvl="1"/>
            <a:r>
              <a:rPr lang="en-US" i="1" dirty="0" err="1"/>
              <a:t>f</a:t>
            </a:r>
            <a:r>
              <a:rPr lang="en-US" i="1" baseline="-25000" dirty="0" err="1"/>
              <a:t>b</a:t>
            </a:r>
            <a:r>
              <a:rPr lang="en-US" dirty="0"/>
              <a:t> must be a multiple of 1/</a:t>
            </a:r>
            <a:r>
              <a:rPr lang="en-US" i="1" dirty="0"/>
              <a:t>T</a:t>
            </a:r>
          </a:p>
          <a:p>
            <a:pPr lvl="1"/>
            <a:r>
              <a:rPr lang="en-US" i="1" dirty="0"/>
              <a:t>Recall </a:t>
            </a:r>
            <a:r>
              <a:rPr lang="en-US" i="1" dirty="0" err="1"/>
              <a:t>f</a:t>
            </a:r>
            <a:r>
              <a:rPr lang="en-US" i="1" baseline="-25000" dirty="0" err="1"/>
              <a:t>b</a:t>
            </a:r>
            <a:r>
              <a:rPr lang="en-US" i="1" dirty="0"/>
              <a:t> is the frequency of one OFDM subcarrier</a:t>
            </a:r>
          </a:p>
          <a:p>
            <a:endParaRPr lang="en-US" dirty="0"/>
          </a:p>
          <a:p>
            <a:r>
              <a:rPr lang="en-US" dirty="0"/>
              <a:t>Example: IEEE 802.11n WLAN</a:t>
            </a:r>
          </a:p>
          <a:p>
            <a:pPr lvl="1"/>
            <a:r>
              <a:rPr lang="en-US" dirty="0"/>
              <a:t>20 MHz total bandwidth</a:t>
            </a:r>
          </a:p>
          <a:p>
            <a:pPr lvl="2"/>
            <a:r>
              <a:rPr lang="en-US" dirty="0"/>
              <a:t>Only 15 MHz can be used</a:t>
            </a:r>
          </a:p>
          <a:p>
            <a:pPr lvl="1"/>
            <a:r>
              <a:rPr lang="en-US" dirty="0"/>
              <a:t>48 subcarriers</a:t>
            </a:r>
          </a:p>
          <a:p>
            <a:pPr lvl="1"/>
            <a:r>
              <a:rPr lang="en-US" i="1" dirty="0" err="1"/>
              <a:t>f</a:t>
            </a:r>
            <a:r>
              <a:rPr lang="en-US" i="1" baseline="-25000" dirty="0" err="1"/>
              <a:t>b</a:t>
            </a:r>
            <a:r>
              <a:rPr lang="en-US" dirty="0"/>
              <a:t> </a:t>
            </a:r>
            <a:r>
              <a:rPr lang="en-US" i="1" dirty="0"/>
              <a:t>=</a:t>
            </a:r>
            <a:r>
              <a:rPr lang="en-US" dirty="0"/>
              <a:t> 0.3125 MHz  </a:t>
            </a:r>
            <a:r>
              <a:rPr lang="en-US" i="1" dirty="0"/>
              <a:t>(= N/B = 15/48 in this example)</a:t>
            </a:r>
          </a:p>
          <a:p>
            <a:pPr lvl="1"/>
            <a:r>
              <a:rPr lang="en-US" dirty="0"/>
              <a:t>Signal is translated to 2.4 GHz or 5 GHz bands</a:t>
            </a:r>
          </a:p>
          <a:p>
            <a:endParaRPr lang="en-US" dirty="0"/>
          </a:p>
        </p:txBody>
      </p:sp>
      <p:sp>
        <p:nvSpPr>
          <p:cNvPr id="4" name="Date Placeholder 3"/>
          <p:cNvSpPr>
            <a:spLocks noGrp="1"/>
          </p:cNvSpPr>
          <p:nvPr>
            <p:ph type="dt" sz="half" idx="10"/>
          </p:nvPr>
        </p:nvSpPr>
        <p:spPr/>
        <p:txBody>
          <a:bodyPr/>
          <a:lstStyle/>
          <a:p>
            <a:fld id="{F281104A-6B22-46E1-80F5-CA0D86652329}"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194382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OFDM</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Frequency selective fading only affects some subcarriers</a:t>
            </a:r>
          </a:p>
          <a:p>
            <a:pPr lvl="1"/>
            <a:r>
              <a:rPr lang="en-US" dirty="0"/>
              <a:t>Can easily be handled with a forward error-correcting code</a:t>
            </a:r>
          </a:p>
          <a:p>
            <a:endParaRPr lang="en-US" dirty="0"/>
          </a:p>
          <a:p>
            <a:r>
              <a:rPr lang="en-US" dirty="0"/>
              <a:t>More importantly, OFDM overcomes </a:t>
            </a:r>
            <a:r>
              <a:rPr lang="en-US" dirty="0" err="1"/>
              <a:t>intersymbol</a:t>
            </a:r>
            <a:r>
              <a:rPr lang="en-US" dirty="0"/>
              <a:t> interference (ISI)</a:t>
            </a:r>
          </a:p>
          <a:p>
            <a:pPr lvl="1"/>
            <a:r>
              <a:rPr lang="en-US" dirty="0"/>
              <a:t>ISI is a caused by multipath signals arriving in later bits</a:t>
            </a:r>
          </a:p>
          <a:p>
            <a:pPr lvl="1"/>
            <a:r>
              <a:rPr lang="en-US" dirty="0">
                <a:solidFill>
                  <a:srgbClr val="FF0000"/>
                </a:solidFill>
              </a:rPr>
              <a:t>OFDM bit times are much, much longer (by a factor of </a:t>
            </a:r>
            <a:r>
              <a:rPr lang="en-US" i="1" dirty="0">
                <a:solidFill>
                  <a:srgbClr val="FF0000"/>
                </a:solidFill>
              </a:rPr>
              <a:t>N</a:t>
            </a:r>
            <a:r>
              <a:rPr lang="en-US" dirty="0">
                <a:solidFill>
                  <a:srgbClr val="FF0000"/>
                </a:solidFill>
              </a:rPr>
              <a:t>)</a:t>
            </a:r>
          </a:p>
          <a:p>
            <a:pPr lvl="2"/>
            <a:r>
              <a:rPr lang="en-US" dirty="0">
                <a:solidFill>
                  <a:srgbClr val="FF0000"/>
                </a:solidFill>
              </a:rPr>
              <a:t>ISI is dramatically reduced</a:t>
            </a:r>
          </a:p>
          <a:p>
            <a:pPr lvl="1"/>
            <a:r>
              <a:rPr lang="en-US" dirty="0"/>
              <a:t>Design aside: </a:t>
            </a:r>
            <a:r>
              <a:rPr lang="en-US" i="1" dirty="0"/>
              <a:t>N</a:t>
            </a:r>
            <a:r>
              <a:rPr lang="en-US" dirty="0"/>
              <a:t> is chosen so the root-mean-square delay spread is significantly smaller than the OFDM bit time</a:t>
            </a:r>
          </a:p>
          <a:p>
            <a:pPr lvl="1"/>
            <a:r>
              <a:rPr lang="en-US" dirty="0"/>
              <a:t>It may not be necessary to deploy equalizers to overcome ISI</a:t>
            </a:r>
          </a:p>
          <a:p>
            <a:pPr lvl="2"/>
            <a:r>
              <a:rPr lang="en-US" dirty="0"/>
              <a:t>Eliminates the use of these complex and expensive devices!!!</a:t>
            </a:r>
          </a:p>
        </p:txBody>
      </p:sp>
      <p:sp>
        <p:nvSpPr>
          <p:cNvPr id="4" name="Date Placeholder 3"/>
          <p:cNvSpPr>
            <a:spLocks noGrp="1"/>
          </p:cNvSpPr>
          <p:nvPr>
            <p:ph type="dt" sz="half" idx="10"/>
          </p:nvPr>
        </p:nvSpPr>
        <p:spPr/>
        <p:txBody>
          <a:bodyPr/>
          <a:lstStyle/>
          <a:p>
            <a:fld id="{B396AD7F-9B34-4437-8F06-3AD0BFDC0298}"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449081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OFDM 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t>Inverse Fast Fourier Transform (IFFT)</a:t>
            </a:r>
          </a:p>
          <a:p>
            <a:pPr lvl="1"/>
            <a:r>
              <a:rPr lang="en-US" sz="2400" dirty="0"/>
              <a:t>The OFDM concept would use </a:t>
            </a:r>
            <a:r>
              <a:rPr lang="en-US" sz="2400" i="1" dirty="0"/>
              <a:t>N</a:t>
            </a:r>
            <a:r>
              <a:rPr lang="en-US" sz="2400" dirty="0"/>
              <a:t> oscillators for </a:t>
            </a:r>
            <a:r>
              <a:rPr lang="en-US" sz="2400" i="1" dirty="0"/>
              <a:t>N</a:t>
            </a:r>
            <a:r>
              <a:rPr lang="en-US" sz="2400" dirty="0"/>
              <a:t> different subcarrier frequencies</a:t>
            </a:r>
          </a:p>
          <a:p>
            <a:pPr lvl="2"/>
            <a:r>
              <a:rPr lang="en-US" sz="2000" dirty="0"/>
              <a:t>Expensive for transmitter and receiver</a:t>
            </a:r>
          </a:p>
          <a:p>
            <a:pPr lvl="2"/>
            <a:endParaRPr lang="en-US" sz="2000" dirty="0"/>
          </a:p>
          <a:p>
            <a:pPr lvl="1"/>
            <a:r>
              <a:rPr lang="en-US" sz="2400" dirty="0"/>
              <a:t>Discrete Fourier Transform (DFT) processes digital signals</a:t>
            </a:r>
          </a:p>
          <a:p>
            <a:pPr lvl="2"/>
            <a:r>
              <a:rPr lang="en-US" sz="2000" dirty="0"/>
              <a:t>If </a:t>
            </a:r>
            <a:r>
              <a:rPr lang="en-US" sz="2000" i="1" dirty="0"/>
              <a:t>N</a:t>
            </a:r>
            <a:r>
              <a:rPr lang="en-US" sz="2000" dirty="0"/>
              <a:t> is a power of two, the computational speed dramatically improves by using the fast version of the DFT (FFT)</a:t>
            </a:r>
          </a:p>
          <a:p>
            <a:pPr lvl="2"/>
            <a:endParaRPr lang="en-US" sz="2000" dirty="0"/>
          </a:p>
          <a:p>
            <a:pPr lvl="1"/>
            <a:r>
              <a:rPr lang="en-US" sz="2400" dirty="0"/>
              <a:t>Transmitter takes a symbol from each subcarrier</a:t>
            </a:r>
          </a:p>
          <a:p>
            <a:pPr lvl="2"/>
            <a:r>
              <a:rPr lang="en-US" sz="2000" dirty="0"/>
              <a:t>Makes an </a:t>
            </a:r>
            <a:r>
              <a:rPr lang="en-US" sz="2000" i="1" dirty="0"/>
              <a:t>OFDM symbol</a:t>
            </a:r>
            <a:endParaRPr lang="en-US" sz="2000" dirty="0"/>
          </a:p>
          <a:p>
            <a:pPr lvl="2"/>
            <a:r>
              <a:rPr lang="en-US" sz="2000" dirty="0"/>
              <a:t>Uses the Inverse FFT to compute the data stream to be transmitted</a:t>
            </a:r>
          </a:p>
          <a:p>
            <a:pPr lvl="2"/>
            <a:r>
              <a:rPr lang="en-US" sz="2000" dirty="0"/>
              <a:t>OFDM symbol provides the weights for each subcarrier</a:t>
            </a:r>
          </a:p>
          <a:p>
            <a:pPr lvl="2"/>
            <a:r>
              <a:rPr lang="en-US" sz="2000" dirty="0"/>
              <a:t>Then it is sent on the carrier using </a:t>
            </a:r>
            <a:r>
              <a:rPr lang="en-US" sz="2000" i="1" u="sng" dirty="0"/>
              <a:t>only one oscillator</a:t>
            </a:r>
          </a:p>
          <a:p>
            <a:endParaRPr lang="en-US" dirty="0"/>
          </a:p>
        </p:txBody>
      </p:sp>
      <p:sp>
        <p:nvSpPr>
          <p:cNvPr id="4" name="Date Placeholder 3"/>
          <p:cNvSpPr>
            <a:spLocks noGrp="1"/>
          </p:cNvSpPr>
          <p:nvPr>
            <p:ph type="dt" sz="half" idx="10"/>
          </p:nvPr>
        </p:nvSpPr>
        <p:spPr/>
        <p:txBody>
          <a:bodyPr/>
          <a:lstStyle/>
          <a:p>
            <a:fld id="{6FF66EDE-E01C-4F41-A082-2B83DCA1A097}"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55010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IFFT OFDM Implementation</a:t>
            </a:r>
            <a:br>
              <a:rPr lang="en-US" b="1" dirty="0"/>
            </a:br>
            <a:endParaRPr lang="en-US" dirty="0"/>
          </a:p>
        </p:txBody>
      </p:sp>
      <p:pic>
        <p:nvPicPr>
          <p:cNvPr id="4" name="Picture Placeholder 5" descr="Ch08fig03.eps">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rcRect l="-953" r="-953"/>
          <a:stretch>
            <a:fillRect/>
          </a:stretch>
        </p:blipFill>
        <p:spPr>
          <a:xfrm>
            <a:off x="1676400" y="1295400"/>
            <a:ext cx="9220200" cy="5287962"/>
          </a:xfrm>
        </p:spPr>
      </p:pic>
      <p:sp>
        <p:nvSpPr>
          <p:cNvPr id="5" name="Date Placeholder 4"/>
          <p:cNvSpPr>
            <a:spLocks noGrp="1"/>
          </p:cNvSpPr>
          <p:nvPr>
            <p:ph type="dt" sz="half" idx="10"/>
          </p:nvPr>
        </p:nvSpPr>
        <p:spPr/>
        <p:txBody>
          <a:bodyPr/>
          <a:lstStyle/>
          <a:p>
            <a:fld id="{D6DECC38-37A4-4873-AC58-CEDD9344DE56}" type="datetime1">
              <a:rPr lang="en-US" smtClean="0"/>
              <a:t>8/21/2023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9620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Cyclic Prefix</a:t>
            </a:r>
            <a:br>
              <a:rPr lang="en-US" b="1" dirty="0"/>
            </a:br>
            <a:endParaRPr lang="en-US" dirty="0"/>
          </a:p>
        </p:txBody>
      </p:sp>
      <p:sp>
        <p:nvSpPr>
          <p:cNvPr id="3" name="Content Placeholder 2"/>
          <p:cNvSpPr>
            <a:spLocks noGrp="1"/>
          </p:cNvSpPr>
          <p:nvPr>
            <p:ph idx="1"/>
          </p:nvPr>
        </p:nvSpPr>
        <p:spPr/>
        <p:txBody>
          <a:bodyPr>
            <a:normAutofit/>
          </a:bodyPr>
          <a:lstStyle/>
          <a:p>
            <a:r>
              <a:rPr lang="en-US" dirty="0"/>
              <a:t>OFDM’s long bit times eliminate most of the ISI</a:t>
            </a:r>
          </a:p>
          <a:p>
            <a:endParaRPr lang="en-US" dirty="0"/>
          </a:p>
          <a:p>
            <a:r>
              <a:rPr lang="en-US" dirty="0"/>
              <a:t>OFDM also uses a </a:t>
            </a:r>
            <a:r>
              <a:rPr lang="en-US" i="1" dirty="0"/>
              <a:t>cyclic prefix</a:t>
            </a:r>
            <a:r>
              <a:rPr lang="en-US" dirty="0"/>
              <a:t> (CP) to overcome the residual ISI</a:t>
            </a:r>
          </a:p>
          <a:p>
            <a:pPr lvl="1"/>
            <a:r>
              <a:rPr lang="en-US" dirty="0"/>
              <a:t>Adds additional time to the OFDM symbol before the real data is sent</a:t>
            </a:r>
          </a:p>
          <a:p>
            <a:pPr lvl="2"/>
            <a:r>
              <a:rPr lang="en-US" dirty="0"/>
              <a:t>Called the </a:t>
            </a:r>
            <a:r>
              <a:rPr lang="en-US" i="1" dirty="0"/>
              <a:t>guard interval</a:t>
            </a:r>
          </a:p>
          <a:p>
            <a:pPr lvl="2"/>
            <a:r>
              <a:rPr lang="en-US" dirty="0"/>
              <a:t>ISI diminishes before the data starts</a:t>
            </a:r>
          </a:p>
          <a:p>
            <a:pPr lvl="1"/>
            <a:r>
              <a:rPr lang="en-US" dirty="0"/>
              <a:t>Design Aside: Data from the end of the OFDM symbol is used as the CP</a:t>
            </a:r>
          </a:p>
          <a:p>
            <a:pPr lvl="2"/>
            <a:r>
              <a:rPr lang="en-US" dirty="0"/>
              <a:t>Simplifies the computations</a:t>
            </a:r>
          </a:p>
          <a:p>
            <a:endParaRPr lang="en-US" dirty="0"/>
          </a:p>
        </p:txBody>
      </p:sp>
      <p:sp>
        <p:nvSpPr>
          <p:cNvPr id="4" name="Date Placeholder 3"/>
          <p:cNvSpPr>
            <a:spLocks noGrp="1"/>
          </p:cNvSpPr>
          <p:nvPr>
            <p:ph type="dt" sz="half" idx="10"/>
          </p:nvPr>
        </p:nvSpPr>
        <p:spPr/>
        <p:txBody>
          <a:bodyPr/>
          <a:lstStyle/>
          <a:p>
            <a:fld id="{CE790410-7109-4884-B4B8-6381FD53E81A}"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49800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Placeholder 5" descr="Ch08fig04.eps">
            <a:hlinkClick r:id="rId2"/>
          </p:cNvPr>
          <p:cNvPicPr>
            <a:picLocks noChangeAspect="1"/>
          </p:cNvPicPr>
          <p:nvPr/>
        </p:nvPicPr>
        <p:blipFill>
          <a:blip r:embed="rId3">
            <a:extLst>
              <a:ext uri="{28A0092B-C50C-407E-A947-70E740481C1C}">
                <a14:useLocalDpi xmlns:a14="http://schemas.microsoft.com/office/drawing/2010/main" val="0"/>
              </a:ext>
            </a:extLst>
          </a:blip>
          <a:srcRect t="-4819" b="-4819"/>
          <a:stretch>
            <a:fillRect/>
          </a:stretch>
        </p:blipFill>
        <p:spPr>
          <a:xfrm>
            <a:off x="2475366" y="767896"/>
            <a:ext cx="7310892" cy="5483169"/>
          </a:xfrm>
          <a:prstGeom prst="rect">
            <a:avLst/>
          </a:prstGeom>
        </p:spPr>
      </p:pic>
      <p:sp>
        <p:nvSpPr>
          <p:cNvPr id="5" name="Date Placeholder 4"/>
          <p:cNvSpPr>
            <a:spLocks noGrp="1"/>
          </p:cNvSpPr>
          <p:nvPr>
            <p:ph type="dt" sz="half" idx="10"/>
          </p:nvPr>
        </p:nvSpPr>
        <p:spPr/>
        <p:txBody>
          <a:bodyPr/>
          <a:lstStyle/>
          <a:p>
            <a:fld id="{FAFF02D2-B280-412C-838E-440E5BDD066F}" type="datetime1">
              <a:rPr lang="en-US" smtClean="0"/>
              <a:t>8/21/2023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824607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Issues of OFDM</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defTabSz="457200">
              <a:buFont typeface="Arial"/>
              <a:buChar char="•"/>
            </a:pPr>
            <a:r>
              <a:rPr lang="en-US" sz="2500" dirty="0">
                <a:solidFill>
                  <a:prstClr val="black"/>
                </a:solidFill>
              </a:rPr>
              <a:t>Peak-to-average power ratio (PAPR)</a:t>
            </a:r>
          </a:p>
          <a:p>
            <a:pPr lvl="1" defTabSz="457200">
              <a:buFont typeface="Arial"/>
              <a:buChar char="–"/>
            </a:pPr>
            <a:r>
              <a:rPr lang="en-US" sz="2200" dirty="0">
                <a:solidFill>
                  <a:prstClr val="black"/>
                </a:solidFill>
              </a:rPr>
              <a:t>For OFDM signals, this ratio is much higher than for single-carrier signals</a:t>
            </a:r>
          </a:p>
          <a:p>
            <a:pPr lvl="1" defTabSz="457200">
              <a:buFont typeface="Arial"/>
              <a:buChar char="–"/>
            </a:pPr>
            <a:r>
              <a:rPr lang="en-US" sz="2200" dirty="0">
                <a:solidFill>
                  <a:prstClr val="black"/>
                </a:solidFill>
              </a:rPr>
              <a:t>OFDM signal is a sum of many subcarrier signals</a:t>
            </a:r>
          </a:p>
          <a:p>
            <a:pPr lvl="2" defTabSz="457200">
              <a:buFont typeface="Arial"/>
              <a:buChar char="•"/>
            </a:pPr>
            <a:r>
              <a:rPr lang="en-US" sz="1900" dirty="0">
                <a:solidFill>
                  <a:prstClr val="black"/>
                </a:solidFill>
              </a:rPr>
              <a:t>Total can be very high or very low</a:t>
            </a:r>
          </a:p>
          <a:p>
            <a:pPr defTabSz="457200">
              <a:buFont typeface="Arial"/>
              <a:buChar char="•"/>
            </a:pPr>
            <a:endParaRPr lang="en-US" sz="2500" dirty="0">
              <a:solidFill>
                <a:prstClr val="black"/>
              </a:solidFill>
            </a:endParaRPr>
          </a:p>
          <a:p>
            <a:pPr defTabSz="457200">
              <a:buFont typeface="Arial"/>
              <a:buChar char="•"/>
            </a:pPr>
            <a:endParaRPr lang="en-US" sz="2500" dirty="0">
              <a:solidFill>
                <a:prstClr val="black"/>
              </a:solidFill>
            </a:endParaRPr>
          </a:p>
          <a:p>
            <a:pPr defTabSz="457200">
              <a:buFont typeface="Arial"/>
              <a:buChar char="•"/>
            </a:pPr>
            <a:r>
              <a:rPr lang="en-US" sz="2500" dirty="0">
                <a:solidFill>
                  <a:prstClr val="black"/>
                </a:solidFill>
              </a:rPr>
              <a:t>Power amplifiers need to amplify all amplitudes equally</a:t>
            </a:r>
          </a:p>
          <a:p>
            <a:pPr lvl="1" defTabSz="457200">
              <a:buFont typeface="Arial"/>
              <a:buChar char="–"/>
            </a:pPr>
            <a:endParaRPr lang="en-US" sz="2200" dirty="0">
              <a:solidFill>
                <a:prstClr val="black"/>
              </a:solidFill>
            </a:endParaRPr>
          </a:p>
          <a:p>
            <a:pPr lvl="1" defTabSz="457200">
              <a:buFont typeface="Arial"/>
              <a:buChar char="–"/>
            </a:pPr>
            <a:endParaRPr lang="en-US" sz="2200" dirty="0">
              <a:solidFill>
                <a:prstClr val="black"/>
              </a:solidFill>
            </a:endParaRPr>
          </a:p>
          <a:p>
            <a:pPr lvl="1" defTabSz="457200">
              <a:buFont typeface="Arial"/>
              <a:buChar char="–"/>
            </a:pPr>
            <a:r>
              <a:rPr lang="en-US" sz="2200" dirty="0">
                <a:solidFill>
                  <a:prstClr val="black"/>
                </a:solidFill>
              </a:rPr>
              <a:t>Should have a linear characteristic with slope </a:t>
            </a:r>
            <a:r>
              <a:rPr lang="en-US" sz="2200" i="1" dirty="0">
                <a:solidFill>
                  <a:prstClr val="black"/>
                </a:solidFill>
              </a:rPr>
              <a:t>K</a:t>
            </a:r>
            <a:r>
              <a:rPr lang="en-US" sz="2200" dirty="0">
                <a:solidFill>
                  <a:prstClr val="black"/>
                </a:solidFill>
              </a:rPr>
              <a:t> on a </a:t>
            </a:r>
            <a:r>
              <a:rPr lang="en-US" sz="2200" i="1" dirty="0" err="1">
                <a:solidFill>
                  <a:prstClr val="black"/>
                </a:solidFill>
              </a:rPr>
              <a:t>V</a:t>
            </a:r>
            <a:r>
              <a:rPr lang="en-US" sz="2200" i="1" baseline="-25000" dirty="0" err="1">
                <a:solidFill>
                  <a:prstClr val="black"/>
                </a:solidFill>
              </a:rPr>
              <a:t>out</a:t>
            </a:r>
            <a:r>
              <a:rPr lang="en-US" sz="2200" dirty="0">
                <a:solidFill>
                  <a:prstClr val="black"/>
                </a:solidFill>
              </a:rPr>
              <a:t> vs. </a:t>
            </a:r>
            <a:r>
              <a:rPr lang="en-US" sz="2200" i="1" dirty="0">
                <a:solidFill>
                  <a:prstClr val="black"/>
                </a:solidFill>
              </a:rPr>
              <a:t>V</a:t>
            </a:r>
            <a:r>
              <a:rPr lang="en-US" sz="2200" i="1" baseline="-25000" dirty="0">
                <a:solidFill>
                  <a:prstClr val="black"/>
                </a:solidFill>
              </a:rPr>
              <a:t>in</a:t>
            </a:r>
            <a:r>
              <a:rPr lang="en-US" sz="2200" dirty="0">
                <a:solidFill>
                  <a:prstClr val="black"/>
                </a:solidFill>
              </a:rPr>
              <a:t> curve</a:t>
            </a:r>
          </a:p>
          <a:p>
            <a:pPr lvl="1" defTabSz="457200">
              <a:buFont typeface="Arial"/>
              <a:buChar char="–"/>
            </a:pPr>
            <a:endParaRPr lang="en-US" sz="2200" dirty="0">
              <a:solidFill>
                <a:prstClr val="black"/>
              </a:solidFill>
            </a:endParaRPr>
          </a:p>
          <a:p>
            <a:pPr lvl="1" defTabSz="457200">
              <a:buFont typeface="Arial"/>
              <a:buChar char="–"/>
            </a:pPr>
            <a:r>
              <a:rPr lang="en-US" sz="2200" dirty="0">
                <a:solidFill>
                  <a:srgbClr val="FF0000"/>
                </a:solidFill>
              </a:rPr>
              <a:t>Yet practical amplifiers have limited linear ranges</a:t>
            </a:r>
          </a:p>
          <a:p>
            <a:pPr lvl="2" defTabSz="457200">
              <a:buFont typeface="Arial"/>
              <a:buChar char="•"/>
            </a:pPr>
            <a:r>
              <a:rPr lang="en-US" sz="1900" dirty="0">
                <a:solidFill>
                  <a:srgbClr val="FF0000"/>
                </a:solidFill>
              </a:rPr>
              <a:t>Causing distortion if outside the linear range</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08394462"/>
              </p:ext>
            </p:extLst>
          </p:nvPr>
        </p:nvGraphicFramePr>
        <p:xfrm>
          <a:off x="5029200" y="4267200"/>
          <a:ext cx="1587500" cy="519112"/>
        </p:xfrm>
        <a:graphic>
          <a:graphicData uri="http://schemas.openxmlformats.org/presentationml/2006/ole">
            <mc:AlternateContent xmlns:mc="http://schemas.openxmlformats.org/markup-compatibility/2006">
              <mc:Choice xmlns:v="urn:schemas-microsoft-com:vml" Requires="v">
                <p:oleObj spid="_x0000_s1037" name="Equation" r:id="rId3" imgW="649080" imgH="200880" progId="Equation.3">
                  <p:embed/>
                </p:oleObj>
              </mc:Choice>
              <mc:Fallback>
                <p:oleObj name="Equation" r:id="rId3" imgW="649080" imgH="2008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267200"/>
                        <a:ext cx="158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Date Placeholder 4"/>
          <p:cNvSpPr>
            <a:spLocks noGrp="1"/>
          </p:cNvSpPr>
          <p:nvPr>
            <p:ph type="dt" sz="half" idx="10"/>
          </p:nvPr>
        </p:nvSpPr>
        <p:spPr/>
        <p:txBody>
          <a:bodyPr/>
          <a:lstStyle/>
          <a:p>
            <a:fld id="{7ACB1BF0-7696-45B9-946C-2D236655CA9B}" type="datetime1">
              <a:rPr lang="en-US" smtClean="0"/>
              <a:t>8/21/2023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621325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Solutions</a:t>
            </a:r>
            <a:br>
              <a:rPr lang="en-US" dirty="0"/>
            </a:br>
            <a:endParaRPr lang="en-US" dirty="0"/>
          </a:p>
        </p:txBody>
      </p:sp>
      <p:sp>
        <p:nvSpPr>
          <p:cNvPr id="3" name="Content Placeholder 2"/>
          <p:cNvSpPr>
            <a:spLocks noGrp="1"/>
          </p:cNvSpPr>
          <p:nvPr>
            <p:ph idx="1"/>
          </p:nvPr>
        </p:nvSpPr>
        <p:spPr/>
        <p:txBody>
          <a:bodyPr/>
          <a:lstStyle/>
          <a:p>
            <a:pPr lvl="1"/>
            <a:r>
              <a:rPr lang="en-US" dirty="0"/>
              <a:t>Could reduce the peak amplitude</a:t>
            </a:r>
          </a:p>
          <a:p>
            <a:pPr lvl="2"/>
            <a:r>
              <a:rPr lang="en-US" dirty="0"/>
              <a:t>Called </a:t>
            </a:r>
            <a:r>
              <a:rPr lang="en-US" i="1" dirty="0"/>
              <a:t>input </a:t>
            </a:r>
            <a:r>
              <a:rPr lang="en-US" i="1" dirty="0" err="1"/>
              <a:t>backoff</a:t>
            </a:r>
            <a:endParaRPr lang="en-US" dirty="0"/>
          </a:p>
          <a:p>
            <a:pPr lvl="2"/>
            <a:r>
              <a:rPr lang="en-US" dirty="0"/>
              <a:t>But this would increase the signal to interference plus noise ratio (SINR)</a:t>
            </a:r>
          </a:p>
          <a:p>
            <a:pPr lvl="3"/>
            <a:r>
              <a:rPr lang="en-US" dirty="0"/>
              <a:t>Noise and interference would be relatively stronger because signal is weaker</a:t>
            </a:r>
          </a:p>
          <a:p>
            <a:pPr lvl="1"/>
            <a:r>
              <a:rPr lang="en-US" dirty="0"/>
              <a:t>Specific PAPR reduction techniques can be used</a:t>
            </a:r>
          </a:p>
          <a:p>
            <a:pPr lvl="2"/>
            <a:r>
              <a:rPr lang="en-US" dirty="0"/>
              <a:t>Specialized coding, phase adjustments, clipping, etc.</a:t>
            </a:r>
          </a:p>
          <a:p>
            <a:pPr lvl="2"/>
            <a:r>
              <a:rPr lang="en-US" dirty="0"/>
              <a:t>Single-carrier FDMA (SC-FDMA)</a:t>
            </a:r>
          </a:p>
          <a:p>
            <a:endParaRPr lang="en-US" dirty="0"/>
          </a:p>
        </p:txBody>
      </p:sp>
      <p:sp>
        <p:nvSpPr>
          <p:cNvPr id="4" name="Date Placeholder 3"/>
          <p:cNvSpPr>
            <a:spLocks noGrp="1"/>
          </p:cNvSpPr>
          <p:nvPr>
            <p:ph type="dt" sz="half" idx="10"/>
          </p:nvPr>
        </p:nvSpPr>
        <p:spPr/>
        <p:txBody>
          <a:bodyPr/>
          <a:lstStyle/>
          <a:p>
            <a:fld id="{CA9295EC-7701-4B6A-92F8-4D58E9536B3D}"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95413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Multiplexing</a:t>
            </a:r>
            <a:br>
              <a:rPr lang="en-US" b="1" dirty="0">
                <a:solidFill>
                  <a:srgbClr val="FF0000"/>
                </a:solidFill>
              </a:rPr>
            </a:br>
            <a:endParaRPr lang="en-US" dirty="0"/>
          </a:p>
        </p:txBody>
      </p:sp>
      <p:sp>
        <p:nvSpPr>
          <p:cNvPr id="3" name="Content Placeholder 2"/>
          <p:cNvSpPr>
            <a:spLocks noGrp="1"/>
          </p:cNvSpPr>
          <p:nvPr>
            <p:ph idx="1"/>
          </p:nvPr>
        </p:nvSpPr>
        <p:spPr/>
        <p:txBody>
          <a:bodyPr/>
          <a:lstStyle/>
          <a:p>
            <a:r>
              <a:rPr lang="en-US" dirty="0">
                <a:cs typeface="Times New Roman" charset="0"/>
              </a:rPr>
              <a:t>Capacity of transmission medium usually exceeds capacity required for transmission of a </a:t>
            </a:r>
            <a:r>
              <a:rPr lang="en-US" dirty="0">
                <a:solidFill>
                  <a:srgbClr val="FF0000"/>
                </a:solidFill>
                <a:cs typeface="Times New Roman" charset="0"/>
              </a:rPr>
              <a:t>single</a:t>
            </a:r>
            <a:r>
              <a:rPr lang="en-US" dirty="0">
                <a:cs typeface="Times New Roman" charset="0"/>
              </a:rPr>
              <a:t> signal</a:t>
            </a:r>
          </a:p>
          <a:p>
            <a:r>
              <a:rPr lang="en-US" dirty="0">
                <a:cs typeface="Times New Roman" charset="0"/>
              </a:rPr>
              <a:t>Multiplexing - carrying </a:t>
            </a:r>
            <a:r>
              <a:rPr lang="en-US" u="sng" dirty="0">
                <a:cs typeface="Times New Roman" charset="0"/>
              </a:rPr>
              <a:t>multiple</a:t>
            </a:r>
            <a:r>
              <a:rPr lang="en-US" dirty="0">
                <a:cs typeface="Times New Roman" charset="0"/>
              </a:rPr>
              <a:t> signals on a single medium</a:t>
            </a:r>
          </a:p>
          <a:p>
            <a:pPr lvl="1"/>
            <a:r>
              <a:rPr lang="en-US" dirty="0">
                <a:cs typeface="Times New Roman" charset="0"/>
              </a:rPr>
              <a:t>More efficient use of transmission medium</a:t>
            </a:r>
          </a:p>
          <a:p>
            <a:endParaRPr lang="en-US" dirty="0"/>
          </a:p>
        </p:txBody>
      </p:sp>
      <p:sp>
        <p:nvSpPr>
          <p:cNvPr id="4" name="Date Placeholder 3"/>
          <p:cNvSpPr>
            <a:spLocks noGrp="1"/>
          </p:cNvSpPr>
          <p:nvPr>
            <p:ph type="dt" sz="half" idx="10"/>
          </p:nvPr>
        </p:nvSpPr>
        <p:spPr/>
        <p:txBody>
          <a:bodyPr/>
          <a:lstStyle/>
          <a:p>
            <a:fld id="{0661E09F-7FFA-409E-A278-B32DC17F011B}"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6" name="Picture Placeholder 5" descr="Ch02fig11.eps">
            <a:extLst>
              <a:ext uri="{FF2B5EF4-FFF2-40B4-BE49-F238E27FC236}">
                <a16:creationId xmlns:a16="http://schemas.microsoft.com/office/drawing/2014/main" id="{B4F4E843-BC99-47B1-B141-1899A2CDAF31}"/>
              </a:ext>
            </a:extLst>
          </p:cNvPr>
          <p:cNvPicPr>
            <a:picLocks noChangeAspect="1"/>
          </p:cNvPicPr>
          <p:nvPr/>
        </p:nvPicPr>
        <p:blipFill>
          <a:blip r:embed="rId2">
            <a:extLst>
              <a:ext uri="{28A0092B-C50C-407E-A947-70E740481C1C}">
                <a14:useLocalDpi xmlns:a14="http://schemas.microsoft.com/office/drawing/2010/main" val="0"/>
              </a:ext>
            </a:extLst>
          </a:blip>
          <a:srcRect t="-71621" b="-71621"/>
          <a:stretch>
            <a:fillRect/>
          </a:stretch>
        </p:blipFill>
        <p:spPr>
          <a:xfrm>
            <a:off x="6553200" y="3135257"/>
            <a:ext cx="4032000" cy="3586219"/>
          </a:xfrm>
          <a:prstGeom prst="rect">
            <a:avLst/>
          </a:prstGeom>
        </p:spPr>
      </p:pic>
    </p:spTree>
    <p:extLst>
      <p:ext uri="{BB962C8B-B14F-4D97-AF65-F5344CB8AC3E}">
        <p14:creationId xmlns:p14="http://schemas.microsoft.com/office/powerpoint/2010/main" val="3693057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a:t>Intercarrier</a:t>
            </a:r>
            <a:r>
              <a:rPr lang="en-US" dirty="0"/>
              <a:t> Interference (ICI)</a:t>
            </a:r>
          </a:p>
          <a:p>
            <a:pPr lvl="1"/>
            <a:r>
              <a:rPr lang="en-US" dirty="0"/>
              <a:t>OFDM frequencies are spaced very precisely</a:t>
            </a:r>
          </a:p>
          <a:p>
            <a:pPr lvl="1"/>
            <a:r>
              <a:rPr lang="en-US" dirty="0"/>
              <a:t>Channel impairments can corrupt this</a:t>
            </a:r>
          </a:p>
          <a:p>
            <a:pPr lvl="1"/>
            <a:r>
              <a:rPr lang="en-US" dirty="0"/>
              <a:t>Cyclic prefix helps reduce ICI</a:t>
            </a:r>
          </a:p>
          <a:p>
            <a:pPr lvl="2"/>
            <a:r>
              <a:rPr lang="en-US" dirty="0"/>
              <a:t>But CP time should be limited so as to improve spectral efficiency</a:t>
            </a:r>
          </a:p>
          <a:p>
            <a:pPr lvl="2"/>
            <a:r>
              <a:rPr lang="en-US" dirty="0"/>
              <a:t>A certain level of ICI may be tolerated to have smaller CPs</a:t>
            </a:r>
          </a:p>
          <a:p>
            <a:pPr lvl="1"/>
            <a:r>
              <a:rPr lang="en-US" dirty="0"/>
              <a:t>Doppler spread, mismatched oscillators, or even one subcarrier can cause ICI</a:t>
            </a:r>
          </a:p>
          <a:p>
            <a:pPr lvl="2"/>
            <a:r>
              <a:rPr lang="en-US" dirty="0"/>
              <a:t>Spacing between subcarriers may need to be increased</a:t>
            </a:r>
          </a:p>
          <a:p>
            <a:pPr lvl="2"/>
            <a:r>
              <a:rPr lang="en-US" dirty="0"/>
              <a:t>Could also use different pulse shapes, self-interference cancellation, or frequency domain equalizers</a:t>
            </a:r>
          </a:p>
          <a:p>
            <a:endParaRPr lang="en-US" dirty="0"/>
          </a:p>
        </p:txBody>
      </p:sp>
      <p:sp>
        <p:nvSpPr>
          <p:cNvPr id="4" name="Date Placeholder 3"/>
          <p:cNvSpPr>
            <a:spLocks noGrp="1"/>
          </p:cNvSpPr>
          <p:nvPr>
            <p:ph type="dt" sz="half" idx="10"/>
          </p:nvPr>
        </p:nvSpPr>
        <p:spPr/>
        <p:txBody>
          <a:bodyPr/>
          <a:lstStyle/>
          <a:p>
            <a:fld id="{93F5F11C-D8E5-4F22-91E7-22CCCC9A8A1B}"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908440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OFDMA</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defTabSz="457200">
              <a:buFont typeface="Arial"/>
              <a:buChar char="•"/>
            </a:pPr>
            <a:r>
              <a:rPr lang="en-US" sz="2700" dirty="0">
                <a:solidFill>
                  <a:prstClr val="black"/>
                </a:solidFill>
              </a:rPr>
              <a:t>Orthogonal Frequency Division Multiple Access (OFDMA) uses OFDM to share the wireless channel</a:t>
            </a:r>
          </a:p>
          <a:p>
            <a:pPr lvl="1" defTabSz="457200">
              <a:buFont typeface="Arial"/>
              <a:buChar char="–"/>
            </a:pPr>
            <a:r>
              <a:rPr lang="en-US" sz="2400" dirty="0">
                <a:solidFill>
                  <a:prstClr val="black"/>
                </a:solidFill>
              </a:rPr>
              <a:t>Different users can have different slices of time and different groups of subcarriers</a:t>
            </a:r>
          </a:p>
          <a:p>
            <a:pPr lvl="1" defTabSz="457200">
              <a:buFont typeface="Arial"/>
              <a:buChar char="–"/>
            </a:pPr>
            <a:r>
              <a:rPr lang="en-US" sz="2400" dirty="0">
                <a:solidFill>
                  <a:prstClr val="black"/>
                </a:solidFill>
              </a:rPr>
              <a:t>Subcarriers are allocated in groups</a:t>
            </a:r>
          </a:p>
          <a:p>
            <a:pPr lvl="2" defTabSz="457200">
              <a:buFont typeface="Arial"/>
              <a:buChar char="•"/>
            </a:pPr>
            <a:r>
              <a:rPr lang="en-US" sz="2000" dirty="0">
                <a:solidFill>
                  <a:prstClr val="black"/>
                </a:solidFill>
              </a:rPr>
              <a:t>Called </a:t>
            </a:r>
            <a:r>
              <a:rPr lang="en-US" sz="2000" dirty="0" err="1">
                <a:solidFill>
                  <a:prstClr val="black"/>
                </a:solidFill>
              </a:rPr>
              <a:t>subchannels</a:t>
            </a:r>
            <a:r>
              <a:rPr lang="en-US" sz="2000" dirty="0">
                <a:solidFill>
                  <a:prstClr val="black"/>
                </a:solidFill>
              </a:rPr>
              <a:t> or resource blocks</a:t>
            </a:r>
          </a:p>
          <a:p>
            <a:pPr lvl="2" defTabSz="457200">
              <a:buFont typeface="Arial"/>
              <a:buChar char="•"/>
            </a:pPr>
            <a:r>
              <a:rPr lang="en-US" sz="2000" dirty="0">
                <a:solidFill>
                  <a:prstClr val="black"/>
                </a:solidFill>
              </a:rPr>
              <a:t>Too much computation to allocate every subcarrier separately</a:t>
            </a:r>
          </a:p>
          <a:p>
            <a:pPr defTabSz="457200">
              <a:buFont typeface="Arial"/>
              <a:buChar char="•"/>
            </a:pPr>
            <a:endParaRPr lang="en-US" sz="2700" dirty="0">
              <a:solidFill>
                <a:prstClr val="black"/>
              </a:solidFill>
            </a:endParaRPr>
          </a:p>
          <a:p>
            <a:pPr defTabSz="457200">
              <a:buFont typeface="Arial"/>
              <a:buChar char="•"/>
            </a:pPr>
            <a:r>
              <a:rPr lang="en-US" sz="2700" dirty="0" err="1">
                <a:solidFill>
                  <a:prstClr val="black"/>
                </a:solidFill>
              </a:rPr>
              <a:t>Subchannel</a:t>
            </a:r>
            <a:r>
              <a:rPr lang="en-US" sz="2700" dirty="0">
                <a:solidFill>
                  <a:prstClr val="black"/>
                </a:solidFill>
              </a:rPr>
              <a:t> allocation</a:t>
            </a:r>
          </a:p>
          <a:p>
            <a:pPr lvl="1" defTabSz="457200">
              <a:buFont typeface="Arial"/>
              <a:buChar char="–"/>
            </a:pPr>
            <a:r>
              <a:rPr lang="en-US" sz="2400" dirty="0">
                <a:solidFill>
                  <a:prstClr val="black"/>
                </a:solidFill>
              </a:rPr>
              <a:t>Adjacent subcarriers – similar SINR</a:t>
            </a:r>
          </a:p>
          <a:p>
            <a:pPr lvl="2" defTabSz="457200">
              <a:buFont typeface="Arial"/>
              <a:buChar char="•"/>
            </a:pPr>
            <a:r>
              <a:rPr lang="en-US" sz="2000" dirty="0">
                <a:solidFill>
                  <a:prstClr val="black"/>
                </a:solidFill>
              </a:rPr>
              <a:t>Must measure to find the best </a:t>
            </a:r>
            <a:r>
              <a:rPr lang="en-US" sz="2000" dirty="0" err="1">
                <a:solidFill>
                  <a:prstClr val="black"/>
                </a:solidFill>
              </a:rPr>
              <a:t>subchannel</a:t>
            </a:r>
            <a:endParaRPr lang="en-US" sz="2000" dirty="0">
              <a:solidFill>
                <a:prstClr val="black"/>
              </a:solidFill>
            </a:endParaRPr>
          </a:p>
          <a:p>
            <a:pPr lvl="1" defTabSz="457200">
              <a:buFont typeface="Arial"/>
              <a:buChar char="–"/>
            </a:pPr>
            <a:r>
              <a:rPr lang="en-US" sz="2400" dirty="0">
                <a:solidFill>
                  <a:prstClr val="black"/>
                </a:solidFill>
              </a:rPr>
              <a:t>Regularly spaced subcarriers – diverse SINR</a:t>
            </a:r>
          </a:p>
          <a:p>
            <a:pPr lvl="1" defTabSz="457200">
              <a:buFont typeface="Arial"/>
              <a:buChar char="–"/>
            </a:pPr>
            <a:r>
              <a:rPr lang="en-US" sz="2400" dirty="0">
                <a:solidFill>
                  <a:prstClr val="black"/>
                </a:solidFill>
              </a:rPr>
              <a:t>Randomly space subcarriers – diverse SINR and reduced adjacent-cell interference</a:t>
            </a:r>
          </a:p>
          <a:p>
            <a:endParaRPr lang="en-US" dirty="0"/>
          </a:p>
        </p:txBody>
      </p:sp>
      <p:sp>
        <p:nvSpPr>
          <p:cNvPr id="4" name="Date Placeholder 3"/>
          <p:cNvSpPr>
            <a:spLocks noGrp="1"/>
          </p:cNvSpPr>
          <p:nvPr>
            <p:ph type="dt" sz="half" idx="10"/>
          </p:nvPr>
        </p:nvSpPr>
        <p:spPr/>
        <p:txBody>
          <a:bodyPr/>
          <a:lstStyle/>
          <a:p>
            <a:fld id="{9564AB8A-B897-47D8-BB99-1C3B57225428}"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65395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OFDM and OFDMA</a:t>
            </a:r>
            <a:br>
              <a:rPr lang="en-US" b="1" dirty="0"/>
            </a:br>
            <a:endParaRPr lang="en-US" dirty="0"/>
          </a:p>
        </p:txBody>
      </p:sp>
      <p:pic>
        <p:nvPicPr>
          <p:cNvPr id="4" name="Picture Placeholder 5" descr="Ch08fig07.eps"/>
          <p:cNvPicPr>
            <a:picLocks noGrp="1" noChangeAspect="1"/>
          </p:cNvPicPr>
          <p:nvPr>
            <p:ph idx="1"/>
          </p:nvPr>
        </p:nvPicPr>
        <p:blipFill>
          <a:blip r:embed="rId2">
            <a:extLst>
              <a:ext uri="{28A0092B-C50C-407E-A947-70E740481C1C}">
                <a14:useLocalDpi xmlns:a14="http://schemas.microsoft.com/office/drawing/2010/main" val="0"/>
              </a:ext>
            </a:extLst>
          </a:blip>
          <a:srcRect t="-4263" b="-4263"/>
          <a:stretch>
            <a:fillRect/>
          </a:stretch>
        </p:blipFill>
        <p:spPr>
          <a:xfrm>
            <a:off x="3824000" y="2369863"/>
            <a:ext cx="4544000" cy="2986636"/>
          </a:xfrm>
        </p:spPr>
      </p:pic>
      <p:sp>
        <p:nvSpPr>
          <p:cNvPr id="5" name="Date Placeholder 4"/>
          <p:cNvSpPr>
            <a:spLocks noGrp="1"/>
          </p:cNvSpPr>
          <p:nvPr>
            <p:ph type="dt" sz="half" idx="10"/>
          </p:nvPr>
        </p:nvSpPr>
        <p:spPr/>
        <p:txBody>
          <a:bodyPr/>
          <a:lstStyle/>
          <a:p>
            <a:fld id="{26CABBE9-F0F5-4EAF-B3F6-97EA454EF55D}" type="datetime1">
              <a:rPr lang="en-US" smtClean="0"/>
              <a:t>8/21/2023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172453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Single-carrier FDMA</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defTabSz="457200">
              <a:buFont typeface="Arial"/>
              <a:buChar char="•"/>
            </a:pPr>
            <a:r>
              <a:rPr lang="en-US" sz="2500" dirty="0">
                <a:solidFill>
                  <a:prstClr val="black"/>
                </a:solidFill>
              </a:rPr>
              <a:t>SC-FDMA has similar structure and performance to OFDMA</a:t>
            </a:r>
          </a:p>
          <a:p>
            <a:pPr lvl="1" defTabSz="457200">
              <a:buFont typeface="Arial"/>
              <a:buChar char="–"/>
            </a:pPr>
            <a:r>
              <a:rPr lang="en-US" sz="2200" dirty="0">
                <a:solidFill>
                  <a:prstClr val="black"/>
                </a:solidFill>
              </a:rPr>
              <a:t>But lower PAPR</a:t>
            </a:r>
          </a:p>
          <a:p>
            <a:pPr lvl="1" defTabSz="457200">
              <a:buFont typeface="Arial"/>
              <a:buChar char="–"/>
            </a:pPr>
            <a:r>
              <a:rPr lang="en-US" sz="2200" dirty="0">
                <a:solidFill>
                  <a:prstClr val="black"/>
                </a:solidFill>
              </a:rPr>
              <a:t>Mobile user benefits – battery life, power efficiency, lower cost</a:t>
            </a:r>
          </a:p>
          <a:p>
            <a:pPr lvl="1" defTabSz="457200">
              <a:buFont typeface="Arial"/>
              <a:buChar char="–"/>
            </a:pPr>
            <a:r>
              <a:rPr lang="en-US" sz="2200" dirty="0">
                <a:solidFill>
                  <a:prstClr val="black"/>
                </a:solidFill>
              </a:rPr>
              <a:t>Good for uplinks</a:t>
            </a:r>
          </a:p>
          <a:p>
            <a:pPr defTabSz="457200">
              <a:buFont typeface="Arial"/>
              <a:buChar char="•"/>
            </a:pPr>
            <a:endParaRPr lang="en-US" sz="2500" dirty="0">
              <a:solidFill>
                <a:prstClr val="black"/>
              </a:solidFill>
            </a:endParaRPr>
          </a:p>
          <a:p>
            <a:pPr defTabSz="457200">
              <a:buFont typeface="Arial"/>
              <a:buChar char="•"/>
            </a:pPr>
            <a:r>
              <a:rPr lang="en-US" sz="2500" dirty="0">
                <a:solidFill>
                  <a:prstClr val="black"/>
                </a:solidFill>
              </a:rPr>
              <a:t>Uses extra DFT operation and frequency equalization compared to OFDM</a:t>
            </a:r>
          </a:p>
          <a:p>
            <a:pPr lvl="1" defTabSz="457200">
              <a:buFont typeface="Arial"/>
              <a:buChar char="–"/>
            </a:pPr>
            <a:r>
              <a:rPr lang="en-US" sz="2200" dirty="0">
                <a:solidFill>
                  <a:prstClr val="black"/>
                </a:solidFill>
              </a:rPr>
              <a:t>DFT prior to IFFT</a:t>
            </a:r>
          </a:p>
          <a:p>
            <a:pPr lvl="1" defTabSz="457200">
              <a:buFont typeface="Arial"/>
              <a:buChar char="–"/>
            </a:pPr>
            <a:r>
              <a:rPr lang="en-US" sz="2200" dirty="0">
                <a:solidFill>
                  <a:srgbClr val="FF0000"/>
                </a:solidFill>
              </a:rPr>
              <a:t>Spreads data symbols over all subcarriers</a:t>
            </a:r>
          </a:p>
          <a:p>
            <a:pPr lvl="1" defTabSz="457200">
              <a:buFont typeface="Arial"/>
              <a:buChar char="–"/>
            </a:pPr>
            <a:r>
              <a:rPr lang="en-US" sz="2200" dirty="0">
                <a:solidFill>
                  <a:srgbClr val="FF0000"/>
                </a:solidFill>
              </a:rPr>
              <a:t>Every data symbol is carried by every subcarrier</a:t>
            </a:r>
          </a:p>
          <a:p>
            <a:pPr defTabSz="457200">
              <a:buFont typeface="Arial"/>
              <a:buChar char="•"/>
            </a:pPr>
            <a:endParaRPr lang="en-US" sz="2500" dirty="0">
              <a:solidFill>
                <a:prstClr val="black"/>
              </a:solidFill>
            </a:endParaRPr>
          </a:p>
          <a:p>
            <a:pPr defTabSz="457200">
              <a:buFont typeface="Arial"/>
              <a:buChar char="•"/>
            </a:pPr>
            <a:r>
              <a:rPr lang="en-US" sz="2500" dirty="0">
                <a:solidFill>
                  <a:prstClr val="black"/>
                </a:solidFill>
              </a:rPr>
              <a:t>Multiple access is not possible</a:t>
            </a:r>
          </a:p>
          <a:p>
            <a:pPr lvl="1" defTabSz="457200">
              <a:buFont typeface="Arial"/>
              <a:buChar char="–"/>
            </a:pPr>
            <a:r>
              <a:rPr lang="en-US" sz="2200" dirty="0">
                <a:solidFill>
                  <a:prstClr val="black"/>
                </a:solidFill>
              </a:rPr>
              <a:t>At one time, all subcarriers must be dedicated to one user</a:t>
            </a:r>
          </a:p>
          <a:p>
            <a:pPr lvl="1" defTabSz="457200">
              <a:buFont typeface="Arial"/>
              <a:buChar char="–"/>
            </a:pPr>
            <a:r>
              <a:rPr lang="en-US" sz="2200" dirty="0">
                <a:solidFill>
                  <a:prstClr val="black"/>
                </a:solidFill>
              </a:rPr>
              <a:t>Multiple access is provided by using different time slots</a:t>
            </a:r>
          </a:p>
          <a:p>
            <a:endParaRPr lang="en-US" dirty="0"/>
          </a:p>
        </p:txBody>
      </p:sp>
      <p:sp>
        <p:nvSpPr>
          <p:cNvPr id="4" name="Date Placeholder 3"/>
          <p:cNvSpPr>
            <a:spLocks noGrp="1"/>
          </p:cNvSpPr>
          <p:nvPr>
            <p:ph type="dt" sz="half" idx="10"/>
          </p:nvPr>
        </p:nvSpPr>
        <p:spPr/>
        <p:txBody>
          <a:bodyPr/>
          <a:lstStyle/>
          <a:p>
            <a:fld id="{ED728854-2705-4229-9B3F-FB9247A113A4}"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858985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Simplified Block Diagram of OFDMA and SC-FDMA</a:t>
            </a:r>
            <a:br>
              <a:rPr lang="en-US" b="1" dirty="0"/>
            </a:br>
            <a:endParaRPr lang="en-US" dirty="0"/>
          </a:p>
        </p:txBody>
      </p:sp>
      <p:pic>
        <p:nvPicPr>
          <p:cNvPr id="4" name="Picture Placeholder 6" descr="Ch08fig08.eps"/>
          <p:cNvPicPr>
            <a:picLocks noGrp="1" noChangeAspect="1"/>
          </p:cNvPicPr>
          <p:nvPr>
            <p:ph idx="1"/>
          </p:nvPr>
        </p:nvPicPr>
        <p:blipFill>
          <a:blip r:embed="rId2">
            <a:extLst>
              <a:ext uri="{28A0092B-C50C-407E-A947-70E740481C1C}">
                <a14:useLocalDpi xmlns:a14="http://schemas.microsoft.com/office/drawing/2010/main" val="0"/>
              </a:ext>
            </a:extLst>
          </a:blip>
          <a:srcRect l="-9522" r="-9522"/>
          <a:stretch>
            <a:fillRect/>
          </a:stretch>
        </p:blipFill>
        <p:spPr>
          <a:xfrm>
            <a:off x="3413088" y="2098611"/>
            <a:ext cx="5365824" cy="3529143"/>
          </a:xfrm>
        </p:spPr>
      </p:pic>
      <p:sp>
        <p:nvSpPr>
          <p:cNvPr id="5" name="Date Placeholder 4"/>
          <p:cNvSpPr>
            <a:spLocks noGrp="1"/>
          </p:cNvSpPr>
          <p:nvPr>
            <p:ph type="dt" sz="half" idx="10"/>
          </p:nvPr>
        </p:nvSpPr>
        <p:spPr/>
        <p:txBody>
          <a:bodyPr/>
          <a:lstStyle/>
          <a:p>
            <a:fld id="{A67D19EC-01FE-4ADD-B9F2-70FCE3A3C589}" type="datetime1">
              <a:rPr lang="en-US" smtClean="0"/>
              <a:t>8/21/2023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82064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Multiplexing Techniques</a:t>
            </a:r>
            <a:br>
              <a:rPr lang="en-US" b="1" dirty="0">
                <a:solidFill>
                  <a:srgbClr val="FF0000"/>
                </a:solidFill>
              </a:rPr>
            </a:br>
            <a:endParaRPr lang="en-US" dirty="0"/>
          </a:p>
        </p:txBody>
      </p:sp>
      <p:sp>
        <p:nvSpPr>
          <p:cNvPr id="3" name="Content Placeholder 2"/>
          <p:cNvSpPr>
            <a:spLocks noGrp="1"/>
          </p:cNvSpPr>
          <p:nvPr>
            <p:ph idx="1"/>
          </p:nvPr>
        </p:nvSpPr>
        <p:spPr>
          <a:xfrm>
            <a:off x="609600" y="1367675"/>
            <a:ext cx="6172200" cy="4525963"/>
          </a:xfrm>
        </p:spPr>
        <p:txBody>
          <a:bodyPr>
            <a:normAutofit fontScale="92500" lnSpcReduction="20000"/>
          </a:bodyPr>
          <a:lstStyle/>
          <a:p>
            <a:pPr algn="just"/>
            <a:r>
              <a:rPr lang="en-US" dirty="0">
                <a:cs typeface="Times New Roman" charset="0"/>
              </a:rPr>
              <a:t>Frequency-division multiplexing (FDM)</a:t>
            </a:r>
          </a:p>
          <a:p>
            <a:pPr lvl="1" algn="just"/>
            <a:r>
              <a:rPr lang="en-US" dirty="0">
                <a:cs typeface="Times New Roman" charset="0"/>
              </a:rPr>
              <a:t>Takes advantage of the fact that the useful bandwidth of the medium exceeds the required bandwidth of a given signal</a:t>
            </a:r>
          </a:p>
          <a:p>
            <a:pPr lvl="1" algn="just"/>
            <a:endParaRPr lang="en-US" dirty="0">
              <a:cs typeface="Times New Roman" charset="0"/>
            </a:endParaRPr>
          </a:p>
          <a:p>
            <a:pPr algn="just"/>
            <a:r>
              <a:rPr lang="en-US" dirty="0">
                <a:cs typeface="Times New Roman" charset="0"/>
              </a:rPr>
              <a:t>Time-division multiplexing (TDM)</a:t>
            </a:r>
          </a:p>
          <a:p>
            <a:pPr lvl="1" algn="just"/>
            <a:r>
              <a:rPr lang="en-US" dirty="0">
                <a:cs typeface="Times New Roman" charset="0"/>
              </a:rPr>
              <a:t>Takes advantage of the fact that the achievable bit rate of the medium exceeds the required data rate of a digital signal</a:t>
            </a:r>
          </a:p>
          <a:p>
            <a:pPr algn="just"/>
            <a:endParaRPr lang="en-US" dirty="0"/>
          </a:p>
          <a:p>
            <a:pPr algn="just"/>
            <a:endParaRPr lang="en-US" dirty="0"/>
          </a:p>
        </p:txBody>
      </p:sp>
      <p:sp>
        <p:nvSpPr>
          <p:cNvPr id="4" name="Date Placeholder 3"/>
          <p:cNvSpPr>
            <a:spLocks noGrp="1"/>
          </p:cNvSpPr>
          <p:nvPr>
            <p:ph type="dt" sz="half" idx="10"/>
          </p:nvPr>
        </p:nvSpPr>
        <p:spPr/>
        <p:txBody>
          <a:bodyPr/>
          <a:lstStyle/>
          <a:p>
            <a:fld id="{DD85684E-AC92-4B8C-8E5E-8C6730169AD6}" type="datetime1">
              <a:rPr lang="en-US" smtClean="0"/>
              <a:t>8/21/2023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a:extLst>
              <a:ext uri="{FF2B5EF4-FFF2-40B4-BE49-F238E27FC236}">
                <a16:creationId xmlns:a16="http://schemas.microsoft.com/office/drawing/2014/main" id="{F491205B-2F50-4F0B-8E1C-236D204702EC}"/>
              </a:ext>
            </a:extLst>
          </p:cNvPr>
          <p:cNvPicPr>
            <a:picLocks noChangeAspect="1"/>
          </p:cNvPicPr>
          <p:nvPr/>
        </p:nvPicPr>
        <p:blipFill>
          <a:blip r:embed="rId2"/>
          <a:stretch>
            <a:fillRect/>
          </a:stretch>
        </p:blipFill>
        <p:spPr>
          <a:xfrm>
            <a:off x="5638800" y="1370014"/>
            <a:ext cx="6876884" cy="4523624"/>
          </a:xfrm>
          <a:prstGeom prst="rect">
            <a:avLst/>
          </a:prstGeom>
        </p:spPr>
      </p:pic>
    </p:spTree>
    <p:extLst>
      <p:ext uri="{BB962C8B-B14F-4D97-AF65-F5344CB8AC3E}">
        <p14:creationId xmlns:p14="http://schemas.microsoft.com/office/powerpoint/2010/main" val="96805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B9CF-5503-49C9-AB32-8FC907FCB715}"/>
              </a:ext>
            </a:extLst>
          </p:cNvPr>
          <p:cNvSpPr>
            <a:spLocks noGrp="1"/>
          </p:cNvSpPr>
          <p:nvPr>
            <p:ph type="title"/>
          </p:nvPr>
        </p:nvSpPr>
        <p:spPr/>
        <p:txBody>
          <a:bodyPr/>
          <a:lstStyle/>
          <a:p>
            <a:r>
              <a:rPr lang="en-IN" dirty="0"/>
              <a:t>Introduction to OFDM  (</a:t>
            </a:r>
            <a:r>
              <a:rPr lang="en-IN" dirty="0" err="1"/>
              <a:t>Contd</a:t>
            </a:r>
            <a:r>
              <a:rPr lang="en-IN" dirty="0"/>
              <a:t>)</a:t>
            </a:r>
          </a:p>
        </p:txBody>
      </p:sp>
      <p:sp>
        <p:nvSpPr>
          <p:cNvPr id="3" name="Content Placeholder 2">
            <a:extLst>
              <a:ext uri="{FF2B5EF4-FFF2-40B4-BE49-F238E27FC236}">
                <a16:creationId xmlns:a16="http://schemas.microsoft.com/office/drawing/2014/main" id="{1286B7B9-6C76-4108-ADA9-492403E19E01}"/>
              </a:ext>
            </a:extLst>
          </p:cNvPr>
          <p:cNvSpPr>
            <a:spLocks noGrp="1"/>
          </p:cNvSpPr>
          <p:nvPr>
            <p:ph idx="1"/>
          </p:nvPr>
        </p:nvSpPr>
        <p:spPr>
          <a:xfrm>
            <a:off x="609600" y="1723078"/>
            <a:ext cx="10972800" cy="4525963"/>
          </a:xfrm>
        </p:spPr>
        <p:txBody>
          <a:bodyPr>
            <a:normAutofit/>
          </a:bodyPr>
          <a:lstStyle/>
          <a:p>
            <a:r>
              <a:rPr lang="en-US" sz="2800" dirty="0"/>
              <a:t>WiMAX air interface is based on OFDM/OFDMA physical layer (PHY). </a:t>
            </a:r>
          </a:p>
          <a:p>
            <a:r>
              <a:rPr lang="en-US" sz="2800" dirty="0"/>
              <a:t>To understand how OFDM and OFDMA work, it is useful to start with its "mother" namely FDM (Frequency Division Multiplexing).</a:t>
            </a:r>
            <a:endParaRPr lang="en-IN" sz="2800" dirty="0"/>
          </a:p>
        </p:txBody>
      </p:sp>
      <p:sp>
        <p:nvSpPr>
          <p:cNvPr id="4" name="Date Placeholder 3">
            <a:extLst>
              <a:ext uri="{FF2B5EF4-FFF2-40B4-BE49-F238E27FC236}">
                <a16:creationId xmlns:a16="http://schemas.microsoft.com/office/drawing/2014/main" id="{6A467E50-BAAE-4FBB-B255-BF7287E7D57A}"/>
              </a:ext>
            </a:extLst>
          </p:cNvPr>
          <p:cNvSpPr>
            <a:spLocks noGrp="1"/>
          </p:cNvSpPr>
          <p:nvPr>
            <p:ph type="dt" sz="half" idx="10"/>
          </p:nvPr>
        </p:nvSpPr>
        <p:spPr/>
        <p:txBody>
          <a:bodyPr/>
          <a:lstStyle/>
          <a:p>
            <a:fld id="{4CE37551-8899-44B3-B775-32405FE236B2}" type="datetime1">
              <a:rPr lang="en-US" smtClean="0"/>
              <a:t>8/21/2023</a:t>
            </a:fld>
            <a:endParaRPr lang="en-US" dirty="0"/>
          </a:p>
        </p:txBody>
      </p:sp>
      <p:sp>
        <p:nvSpPr>
          <p:cNvPr id="5" name="Slide Number Placeholder 4">
            <a:extLst>
              <a:ext uri="{FF2B5EF4-FFF2-40B4-BE49-F238E27FC236}">
                <a16:creationId xmlns:a16="http://schemas.microsoft.com/office/drawing/2014/main" id="{310CE255-9136-4228-83DB-582DED8B06BF}"/>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2050" name="Picture 2" descr="Frequency Division Multiplexing (FDM) sub-carriers">
            <a:extLst>
              <a:ext uri="{FF2B5EF4-FFF2-40B4-BE49-F238E27FC236}">
                <a16:creationId xmlns:a16="http://schemas.microsoft.com/office/drawing/2014/main" id="{92CF347F-15A8-46E2-8F2B-EA3147668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603" y="3470944"/>
            <a:ext cx="5257800" cy="20891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166648C-D5A2-4FCA-991C-FA2FCC0C24D9}"/>
              </a:ext>
            </a:extLst>
          </p:cNvPr>
          <p:cNvSpPr/>
          <p:nvPr/>
        </p:nvSpPr>
        <p:spPr>
          <a:xfrm>
            <a:off x="609600" y="3361359"/>
            <a:ext cx="6096000" cy="2308324"/>
          </a:xfrm>
          <a:prstGeom prst="rect">
            <a:avLst/>
          </a:prstGeom>
        </p:spPr>
        <p:txBody>
          <a:bodyPr>
            <a:spAutoFit/>
          </a:bodyPr>
          <a:lstStyle/>
          <a:p>
            <a:pPr algn="just"/>
            <a:r>
              <a:rPr lang="en-US" dirty="0">
                <a:solidFill>
                  <a:srgbClr val="000000"/>
                </a:solidFill>
                <a:latin typeface="Verdana" panose="020B0604030504040204" pitchFamily="34" charset="0"/>
              </a:rPr>
              <a:t>In FDM system, signals from multiple transmitters are transmitted simultaneously (at the same time slot) over multiple frequencies. </a:t>
            </a: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Each frequency range (sub-carrier) is modulated separately by different data stream and a spacing (guard band) is placed between sub-carriers to avoid signal overlap.</a:t>
            </a:r>
            <a:endParaRPr lang="en-IN" dirty="0"/>
          </a:p>
        </p:txBody>
      </p:sp>
    </p:spTree>
    <p:extLst>
      <p:ext uri="{BB962C8B-B14F-4D97-AF65-F5344CB8AC3E}">
        <p14:creationId xmlns:p14="http://schemas.microsoft.com/office/powerpoint/2010/main" val="49639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8646-E3D3-420B-ADD8-9BF95B8411F1}"/>
              </a:ext>
            </a:extLst>
          </p:cNvPr>
          <p:cNvSpPr>
            <a:spLocks noGrp="1"/>
          </p:cNvSpPr>
          <p:nvPr>
            <p:ph type="title"/>
          </p:nvPr>
        </p:nvSpPr>
        <p:spPr/>
        <p:txBody>
          <a:bodyPr>
            <a:normAutofit/>
          </a:bodyPr>
          <a:lstStyle/>
          <a:p>
            <a:r>
              <a:rPr lang="en-US" b="1" dirty="0"/>
              <a:t>OFDM </a:t>
            </a:r>
            <a:endParaRPr lang="en-IN" dirty="0"/>
          </a:p>
        </p:txBody>
      </p:sp>
      <p:sp>
        <p:nvSpPr>
          <p:cNvPr id="3" name="Content Placeholder 2">
            <a:extLst>
              <a:ext uri="{FF2B5EF4-FFF2-40B4-BE49-F238E27FC236}">
                <a16:creationId xmlns:a16="http://schemas.microsoft.com/office/drawing/2014/main" id="{D62961D5-D519-4778-9246-0E0ACD889DB5}"/>
              </a:ext>
            </a:extLst>
          </p:cNvPr>
          <p:cNvSpPr>
            <a:spLocks noGrp="1"/>
          </p:cNvSpPr>
          <p:nvPr>
            <p:ph idx="1"/>
          </p:nvPr>
        </p:nvSpPr>
        <p:spPr>
          <a:xfrm>
            <a:off x="738266" y="1413890"/>
            <a:ext cx="10972800" cy="4525963"/>
          </a:xfrm>
        </p:spPr>
        <p:txBody>
          <a:bodyPr>
            <a:normAutofit/>
          </a:bodyPr>
          <a:lstStyle/>
          <a:p>
            <a:r>
              <a:rPr lang="en-US" dirty="0"/>
              <a:t>Like FDM, OFDM also uses multiple sub-carriers but the sub-carriers are closely spaced to each other without causing interference, removing guard bands between adjacent sub-carriers. </a:t>
            </a:r>
          </a:p>
          <a:p>
            <a:r>
              <a:rPr lang="en-US" dirty="0"/>
              <a:t>This is possible because the frequencies (sub-carriers) are orthogonal, meaning the peak of one sub-carrier coincides with the null of an adjacent sub-carrier.</a:t>
            </a:r>
          </a:p>
          <a:p>
            <a:endParaRPr lang="en-IN" dirty="0"/>
          </a:p>
        </p:txBody>
      </p:sp>
      <p:sp>
        <p:nvSpPr>
          <p:cNvPr id="4" name="Date Placeholder 3">
            <a:extLst>
              <a:ext uri="{FF2B5EF4-FFF2-40B4-BE49-F238E27FC236}">
                <a16:creationId xmlns:a16="http://schemas.microsoft.com/office/drawing/2014/main" id="{1A496021-F71E-4580-93F3-E6147F40572F}"/>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76744C1C-9D2C-4495-B23B-3BEDE09BB586}"/>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3074" name="Picture 2" descr="subcarriers in Orthogonal Frequency Division Multiplexing (OFDM)">
            <a:extLst>
              <a:ext uri="{FF2B5EF4-FFF2-40B4-BE49-F238E27FC236}">
                <a16:creationId xmlns:a16="http://schemas.microsoft.com/office/drawing/2014/main" id="{AEC33306-EEE6-49AC-AD0E-E8023C711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4191000"/>
            <a:ext cx="3810000" cy="193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54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D96E-070E-47B8-9CB8-E4C5E245D0A4}"/>
              </a:ext>
            </a:extLst>
          </p:cNvPr>
          <p:cNvSpPr>
            <a:spLocks noGrp="1"/>
          </p:cNvSpPr>
          <p:nvPr>
            <p:ph type="title"/>
          </p:nvPr>
        </p:nvSpPr>
        <p:spPr/>
        <p:txBody>
          <a:bodyPr/>
          <a:lstStyle/>
          <a:p>
            <a:r>
              <a:rPr lang="en-IN" dirty="0"/>
              <a:t>Features of OFDM </a:t>
            </a:r>
          </a:p>
        </p:txBody>
      </p:sp>
      <p:sp>
        <p:nvSpPr>
          <p:cNvPr id="3" name="Content Placeholder 2">
            <a:extLst>
              <a:ext uri="{FF2B5EF4-FFF2-40B4-BE49-F238E27FC236}">
                <a16:creationId xmlns:a16="http://schemas.microsoft.com/office/drawing/2014/main" id="{C7A105ED-2460-4845-8A10-F009D5FC7699}"/>
              </a:ext>
            </a:extLst>
          </p:cNvPr>
          <p:cNvSpPr>
            <a:spLocks noGrp="1"/>
          </p:cNvSpPr>
          <p:nvPr>
            <p:ph idx="1"/>
          </p:nvPr>
        </p:nvSpPr>
        <p:spPr/>
        <p:txBody>
          <a:bodyPr>
            <a:normAutofit fontScale="70000" lnSpcReduction="20000"/>
          </a:bodyPr>
          <a:lstStyle/>
          <a:p>
            <a:pPr algn="just"/>
            <a:r>
              <a:rPr lang="en-US" dirty="0"/>
              <a:t>In an OFDM system, a very high-rate data stream is divided into multiple parallel low rate data streams. </a:t>
            </a:r>
          </a:p>
          <a:p>
            <a:pPr algn="just"/>
            <a:r>
              <a:rPr lang="en-US" dirty="0"/>
              <a:t>Each smaller data stream is then mapped to individual data sub-carrier and modulated using some sort of PSK (Phase Shift Keying) or QAM (Quadrature Amplitude Modulation). i.e. BPSK, QPSK, 16-QAM, 64-QAM.</a:t>
            </a:r>
          </a:p>
          <a:p>
            <a:pPr algn="just"/>
            <a:r>
              <a:rPr lang="en-US" dirty="0"/>
              <a:t>OFDM needs less bandwidth than FDM to carry the same amount of information which translates to higher spectral efficiency. </a:t>
            </a:r>
          </a:p>
          <a:p>
            <a:pPr algn="just"/>
            <a:r>
              <a:rPr lang="en-US" dirty="0"/>
              <a:t>Besides a high spectral efficiency, an OFDM system such as WiMAX is more resilient in NLOS environment. It can efficiently overcome interference and frequency-selective fading caused by multipath because equalizing is done on a subset of sub-carriers instead of a single broader carrier. </a:t>
            </a:r>
          </a:p>
          <a:p>
            <a:pPr algn="just"/>
            <a:r>
              <a:rPr lang="en-US" dirty="0"/>
              <a:t>The effect of ISI (Inter Symbol Interference) is suppressed by virtue of a longer symbol period of the parallel OFDM sub-carriers than a single carrier system and the use of a cyclic prefix (CP).</a:t>
            </a:r>
          </a:p>
          <a:p>
            <a:pPr algn="just"/>
            <a:endParaRPr lang="en-IN" dirty="0"/>
          </a:p>
        </p:txBody>
      </p:sp>
      <p:sp>
        <p:nvSpPr>
          <p:cNvPr id="4" name="Date Placeholder 3">
            <a:extLst>
              <a:ext uri="{FF2B5EF4-FFF2-40B4-BE49-F238E27FC236}">
                <a16:creationId xmlns:a16="http://schemas.microsoft.com/office/drawing/2014/main" id="{A617EE9C-6D60-4B1A-B05C-01315149EF3D}"/>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1C5D9674-4888-4B2F-84B6-30192331D57A}"/>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32555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EE61-7F46-4E41-B346-0F526F394ED4}"/>
              </a:ext>
            </a:extLst>
          </p:cNvPr>
          <p:cNvSpPr>
            <a:spLocks noGrp="1"/>
          </p:cNvSpPr>
          <p:nvPr>
            <p:ph type="title"/>
          </p:nvPr>
        </p:nvSpPr>
        <p:spPr/>
        <p:txBody>
          <a:bodyPr>
            <a:normAutofit fontScale="90000"/>
          </a:bodyPr>
          <a:lstStyle/>
          <a:p>
            <a:r>
              <a:rPr lang="en-US" b="1" dirty="0"/>
              <a:t>Orthogonal Frequency Division Multiple Access (OFDMA)</a:t>
            </a:r>
            <a:br>
              <a:rPr lang="en-US" b="1" dirty="0"/>
            </a:br>
            <a:endParaRPr lang="en-IN" dirty="0"/>
          </a:p>
        </p:txBody>
      </p:sp>
      <p:sp>
        <p:nvSpPr>
          <p:cNvPr id="3" name="Content Placeholder 2">
            <a:extLst>
              <a:ext uri="{FF2B5EF4-FFF2-40B4-BE49-F238E27FC236}">
                <a16:creationId xmlns:a16="http://schemas.microsoft.com/office/drawing/2014/main" id="{20CE68AB-B68D-476C-8D4F-EE4524C697DB}"/>
              </a:ext>
            </a:extLst>
          </p:cNvPr>
          <p:cNvSpPr>
            <a:spLocks noGrp="1"/>
          </p:cNvSpPr>
          <p:nvPr>
            <p:ph idx="1"/>
          </p:nvPr>
        </p:nvSpPr>
        <p:spPr/>
        <p:txBody>
          <a:bodyPr/>
          <a:lstStyle/>
          <a:p>
            <a:pPr algn="just"/>
            <a:r>
              <a:rPr lang="en-US" dirty="0"/>
              <a:t>Like OFDM, OFDMA employs multiple closely spaced sub-carriers, but the sub-carriers are divided into groups of sub-carriers. </a:t>
            </a:r>
          </a:p>
          <a:p>
            <a:pPr algn="just"/>
            <a:r>
              <a:rPr lang="en-US" dirty="0"/>
              <a:t>Each group is named a sub-channel. The sub-carriers that form a sub-channel need not be adjacent. In the downlink, a sub-channel may be intended for different receivers. In the uplink, a transmitter may be assigned one or more sub-channels.</a:t>
            </a:r>
            <a:endParaRPr lang="en-IN" dirty="0"/>
          </a:p>
        </p:txBody>
      </p:sp>
      <p:sp>
        <p:nvSpPr>
          <p:cNvPr id="4" name="Date Placeholder 3">
            <a:extLst>
              <a:ext uri="{FF2B5EF4-FFF2-40B4-BE49-F238E27FC236}">
                <a16:creationId xmlns:a16="http://schemas.microsoft.com/office/drawing/2014/main" id="{8F991E05-73DD-47A1-AF1D-9DD61D88DD80}"/>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07A9EC1F-EDB7-4DC4-8921-735BE0BDF503}"/>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4098" name="Picture 2" descr="subcarriers in Orthogonal Frequency Division Multiple Access (OFDMA)">
            <a:extLst>
              <a:ext uri="{FF2B5EF4-FFF2-40B4-BE49-F238E27FC236}">
                <a16:creationId xmlns:a16="http://schemas.microsoft.com/office/drawing/2014/main" id="{8B8DE859-5F90-4DEA-A343-4BF94D9EB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5527648"/>
            <a:ext cx="3810000"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77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EB75-FCE8-4E57-B7B9-F14B1BFFCD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24DC69-211A-4088-A0E1-8D369472B4DA}"/>
              </a:ext>
            </a:extLst>
          </p:cNvPr>
          <p:cNvSpPr>
            <a:spLocks noGrp="1"/>
          </p:cNvSpPr>
          <p:nvPr>
            <p:ph idx="1"/>
          </p:nvPr>
        </p:nvSpPr>
        <p:spPr/>
        <p:txBody>
          <a:bodyPr>
            <a:normAutofit fontScale="92500" lnSpcReduction="10000"/>
          </a:bodyPr>
          <a:lstStyle/>
          <a:p>
            <a:pPr algn="just"/>
            <a:r>
              <a:rPr lang="en-US" dirty="0" err="1"/>
              <a:t>Subchannelization</a:t>
            </a:r>
            <a:r>
              <a:rPr lang="en-US" dirty="0"/>
              <a:t> defines sub-channels that can be allocated to subscriber stations (SSs) depending on their channel conditions and data requirements. </a:t>
            </a:r>
          </a:p>
          <a:p>
            <a:pPr algn="just"/>
            <a:r>
              <a:rPr lang="en-US" dirty="0"/>
              <a:t>Using </a:t>
            </a:r>
            <a:r>
              <a:rPr lang="en-US" dirty="0" err="1"/>
              <a:t>subchannelization</a:t>
            </a:r>
            <a:r>
              <a:rPr lang="en-US" dirty="0"/>
              <a:t>, within the same time slot a Mobile WiMAX Base Station (BS) can allocate more transmit power to user devices (SSs) with lower SNR (Signal-to-Noise Ratio), and less power to user devices with higher SNR. </a:t>
            </a:r>
          </a:p>
          <a:p>
            <a:pPr algn="just"/>
            <a:r>
              <a:rPr lang="en-US" dirty="0" err="1"/>
              <a:t>Subchannelization</a:t>
            </a:r>
            <a:r>
              <a:rPr lang="en-US" dirty="0"/>
              <a:t> also enables the BS to allocate higher power to sub-channels assigned to indoor SSs resulting in better in-building coverage.</a:t>
            </a:r>
            <a:endParaRPr lang="en-IN" dirty="0"/>
          </a:p>
        </p:txBody>
      </p:sp>
      <p:sp>
        <p:nvSpPr>
          <p:cNvPr id="4" name="Date Placeholder 3">
            <a:extLst>
              <a:ext uri="{FF2B5EF4-FFF2-40B4-BE49-F238E27FC236}">
                <a16:creationId xmlns:a16="http://schemas.microsoft.com/office/drawing/2014/main" id="{BD7AB21A-4A6A-49F2-8C3E-A4843C7E1260}"/>
              </a:ext>
            </a:extLst>
          </p:cNvPr>
          <p:cNvSpPr>
            <a:spLocks noGrp="1"/>
          </p:cNvSpPr>
          <p:nvPr>
            <p:ph type="dt" sz="half" idx="10"/>
          </p:nvPr>
        </p:nvSpPr>
        <p:spPr/>
        <p:txBody>
          <a:bodyPr/>
          <a:lstStyle/>
          <a:p>
            <a:fld id="{4CE37551-8899-44B3-B775-32405FE236B2}" type="datetime1">
              <a:rPr lang="en-US" smtClean="0"/>
              <a:t>8/21/2023</a:t>
            </a:fld>
            <a:endParaRPr lang="en-US"/>
          </a:p>
        </p:txBody>
      </p:sp>
      <p:sp>
        <p:nvSpPr>
          <p:cNvPr id="5" name="Slide Number Placeholder 4">
            <a:extLst>
              <a:ext uri="{FF2B5EF4-FFF2-40B4-BE49-F238E27FC236}">
                <a16:creationId xmlns:a16="http://schemas.microsoft.com/office/drawing/2014/main" id="{7F0C1589-4002-49C8-81FA-AF7AEE599DC2}"/>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681622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2222</Words>
  <Application>Microsoft Office PowerPoint</Application>
  <PresentationFormat>Widescreen</PresentationFormat>
  <Paragraphs>258</Paragraphs>
  <Slides>34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vt:lpstr>
      <vt:lpstr>Calibri</vt:lpstr>
      <vt:lpstr>Times New Roman</vt:lpstr>
      <vt:lpstr>Verdana</vt:lpstr>
      <vt:lpstr>Office Theme</vt:lpstr>
      <vt:lpstr>Equation</vt:lpstr>
      <vt:lpstr>Unit 2- Advanced cellular mobile communication systems</vt:lpstr>
      <vt:lpstr>Introduction to OFDM </vt:lpstr>
      <vt:lpstr>Multiplexing </vt:lpstr>
      <vt:lpstr>Multiplexing Techniques </vt:lpstr>
      <vt:lpstr>Introduction to OFDM  (Contd)</vt:lpstr>
      <vt:lpstr>OFDM </vt:lpstr>
      <vt:lpstr>Features of OFDM </vt:lpstr>
      <vt:lpstr>Orthogonal Frequency Division Multiple Access (OFDMA) </vt:lpstr>
      <vt:lpstr>PowerPoint Presentation</vt:lpstr>
      <vt:lpstr>PowerPoint Presentation</vt:lpstr>
      <vt:lpstr>OFDM and OFDMA Symbol Structure </vt:lpstr>
      <vt:lpstr>OFDMA symbol structure in WiMAX sub-carriers of the same color represent a sub-channel.</vt:lpstr>
      <vt:lpstr>Scalable OFDMA (SOFDMA) </vt:lpstr>
      <vt:lpstr>Transmitter and Receiver RF chains in WiMAX Basic building blocks of a Tx RF chain and a Rx RF chain.</vt:lpstr>
      <vt:lpstr>PowerPoint Presentation</vt:lpstr>
      <vt:lpstr>PowerPoint Presentation</vt:lpstr>
      <vt:lpstr>PowerPoint Presentation</vt:lpstr>
      <vt:lpstr>How OFDM Works </vt:lpstr>
      <vt:lpstr>Conceptual Understanding of Orthogonal Frequency Division Multiplexing </vt:lpstr>
      <vt:lpstr>Orthogonality </vt:lpstr>
      <vt:lpstr>Illustration of Orthogonality of OFDM </vt:lpstr>
      <vt:lpstr>Orthogonality Concepts</vt:lpstr>
      <vt:lpstr>Benefits of OFDM </vt:lpstr>
      <vt:lpstr>OFDM Implementation</vt:lpstr>
      <vt:lpstr>IFFT OFDM Implementation </vt:lpstr>
      <vt:lpstr>Cyclic Prefix </vt:lpstr>
      <vt:lpstr>PowerPoint Presentation</vt:lpstr>
      <vt:lpstr>Issues of OFDM </vt:lpstr>
      <vt:lpstr>Solutions </vt:lpstr>
      <vt:lpstr>PowerPoint Presentation</vt:lpstr>
      <vt:lpstr>OFDMA </vt:lpstr>
      <vt:lpstr>OFDM and OFDMA </vt:lpstr>
      <vt:lpstr>Single-carrier FDMA </vt:lpstr>
      <vt:lpstr>Simplified Block Diagram of OFDMA and SC-FDMA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Advanced cellular mobile communication systems</dc:title>
  <dc:creator>CT.Manimegalai</dc:creator>
  <cp:lastModifiedBy>ADMIN</cp:lastModifiedBy>
  <cp:revision>15</cp:revision>
  <dcterms:created xsi:type="dcterms:W3CDTF">2006-08-16T00:00:00Z</dcterms:created>
  <dcterms:modified xsi:type="dcterms:W3CDTF">2023-08-21T09:46:39Z</dcterms:modified>
</cp:coreProperties>
</file>