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4" r:id="rId2"/>
    <p:sldId id="281" r:id="rId3"/>
    <p:sldId id="282" r:id="rId4"/>
    <p:sldId id="312" r:id="rId5"/>
    <p:sldId id="311" r:id="rId6"/>
    <p:sldId id="283" r:id="rId7"/>
    <p:sldId id="284" r:id="rId8"/>
    <p:sldId id="295" r:id="rId9"/>
    <p:sldId id="285" r:id="rId10"/>
    <p:sldId id="286" r:id="rId11"/>
    <p:sldId id="287" r:id="rId12"/>
    <p:sldId id="288" r:id="rId13"/>
    <p:sldId id="289" r:id="rId14"/>
    <p:sldId id="290" r:id="rId15"/>
    <p:sldId id="291" r:id="rId16"/>
    <p:sldId id="292" r:id="rId17"/>
    <p:sldId id="293" r:id="rId18"/>
    <p:sldId id="257" r:id="rId19"/>
    <p:sldId id="259" r:id="rId20"/>
    <p:sldId id="294" r:id="rId21"/>
    <p:sldId id="260" r:id="rId22"/>
    <p:sldId id="261" r:id="rId23"/>
    <p:sldId id="262" r:id="rId24"/>
    <p:sldId id="263" r:id="rId25"/>
    <p:sldId id="265" r:id="rId26"/>
    <p:sldId id="267" r:id="rId27"/>
    <p:sldId id="306" r:id="rId28"/>
    <p:sldId id="307" r:id="rId29"/>
    <p:sldId id="308" r:id="rId30"/>
    <p:sldId id="309" r:id="rId31"/>
    <p:sldId id="310" r:id="rId32"/>
    <p:sldId id="271" r:id="rId33"/>
    <p:sldId id="269" r:id="rId34"/>
    <p:sldId id="270" r:id="rId35"/>
    <p:sldId id="272" r:id="rId36"/>
    <p:sldId id="275" r:id="rId37"/>
    <p:sldId id="277" r:id="rId38"/>
    <p:sldId id="278" r:id="rId39"/>
    <p:sldId id="279" r:id="rId40"/>
    <p:sldId id="296" r:id="rId41"/>
    <p:sldId id="297" r:id="rId42"/>
    <p:sldId id="298"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4D845-1297-4FA8-B37C-AC2575F80624}" type="datetimeFigureOut">
              <a:rPr lang="en-US" smtClean="0"/>
              <a:t>8/12/2022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B93DF-1C1F-4E06-AF8B-DDB2229B0E2A}" type="slidenum">
              <a:rPr lang="en-US" smtClean="0"/>
              <a:t>‹#›</a:t>
            </a:fld>
            <a:endParaRPr lang="en-US"/>
          </a:p>
        </p:txBody>
      </p:sp>
    </p:spTree>
    <p:extLst>
      <p:ext uri="{BB962C8B-B14F-4D97-AF65-F5344CB8AC3E}">
        <p14:creationId xmlns:p14="http://schemas.microsoft.com/office/powerpoint/2010/main" val="66711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fld id="{D6C20AA7-CEBD-446C-B244-FA0F1C7F86C9}" type="slidenum">
              <a:rPr lang="en-US" smtClean="0">
                <a:latin typeface="Times New Roman" pitchFamily="18" charset="0"/>
              </a:rPr>
              <a:pPr eaLnBrk="1" hangingPunct="1"/>
              <a:t>12</a:t>
            </a:fld>
            <a:endParaRPr lang="en-US">
              <a:latin typeface="Times New Roman" pitchFamily="18" charset="0"/>
            </a:endParaRPr>
          </a:p>
        </p:txBody>
      </p:sp>
    </p:spTree>
    <p:extLst>
      <p:ext uri="{BB962C8B-B14F-4D97-AF65-F5344CB8AC3E}">
        <p14:creationId xmlns:p14="http://schemas.microsoft.com/office/powerpoint/2010/main" val="164205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fld id="{A116EB15-9317-4F46-8648-F0E6DFB42CB9}" type="slidenum">
              <a:rPr lang="en-US" smtClean="0">
                <a:latin typeface="Times New Roman" pitchFamily="18" charset="0"/>
              </a:rPr>
              <a:pPr eaLnBrk="1" hangingPunct="1"/>
              <a:t>13</a:t>
            </a:fld>
            <a:endParaRPr lang="en-US">
              <a:latin typeface="Times New Roman" pitchFamily="18" charset="0"/>
            </a:endParaRPr>
          </a:p>
        </p:txBody>
      </p:sp>
    </p:spTree>
    <p:extLst>
      <p:ext uri="{BB962C8B-B14F-4D97-AF65-F5344CB8AC3E}">
        <p14:creationId xmlns:p14="http://schemas.microsoft.com/office/powerpoint/2010/main" val="154903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ea typeface="ＭＳ Ｐゴシック" pitchFamily="34" charset="-128"/>
            </a:endParaRPr>
          </a:p>
        </p:txBody>
      </p:sp>
      <p:sp>
        <p:nvSpPr>
          <p:cNvPr id="31747"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1970223-D6CC-41DF-88D6-C29989D46DE7}" type="slidenum">
              <a:rPr lang="th-TH" altLang="ja-JP" sz="1200"/>
              <a:pPr eaLnBrk="1" hangingPunct="1"/>
              <a:t>38</a:t>
            </a:fld>
            <a:endParaRPr lang="th-TH" altLang="ja-JP" sz="1200"/>
          </a:p>
        </p:txBody>
      </p:sp>
    </p:spTree>
    <p:extLst>
      <p:ext uri="{BB962C8B-B14F-4D97-AF65-F5344CB8AC3E}">
        <p14:creationId xmlns:p14="http://schemas.microsoft.com/office/powerpoint/2010/main" val="129303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5BCD31-2A30-4A2C-B3E6-1D6D3A7E8153}"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93605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BCD31-2A30-4A2C-B3E6-1D6D3A7E8153}"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95673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BCD31-2A30-4A2C-B3E6-1D6D3A7E8153}"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182812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BCD31-2A30-4A2C-B3E6-1D6D3A7E8153}"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54780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BCD31-2A30-4A2C-B3E6-1D6D3A7E8153}"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75034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5BCD31-2A30-4A2C-B3E6-1D6D3A7E8153}"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47281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5BCD31-2A30-4A2C-B3E6-1D6D3A7E8153}" type="datetimeFigureOut">
              <a:rPr lang="en-IN" smtClean="0"/>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82463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5BCD31-2A30-4A2C-B3E6-1D6D3A7E8153}"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377812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BCD31-2A30-4A2C-B3E6-1D6D3A7E8153}"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156701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5BCD31-2A30-4A2C-B3E6-1D6D3A7E8153}"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20262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5BCD31-2A30-4A2C-B3E6-1D6D3A7E8153}"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2ACBC-0DAD-48B7-ACE9-11F35781FBB0}" type="slidenum">
              <a:rPr lang="en-IN" smtClean="0"/>
              <a:t>‹#›</a:t>
            </a:fld>
            <a:endParaRPr lang="en-IN"/>
          </a:p>
        </p:txBody>
      </p:sp>
    </p:spTree>
    <p:extLst>
      <p:ext uri="{BB962C8B-B14F-4D97-AF65-F5344CB8AC3E}">
        <p14:creationId xmlns:p14="http://schemas.microsoft.com/office/powerpoint/2010/main" val="37260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BCD31-2A30-4A2C-B3E6-1D6D3A7E8153}" type="datetimeFigureOut">
              <a:rPr lang="en-IN" smtClean="0"/>
              <a:t>12-08-2022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2ACBC-0DAD-48B7-ACE9-11F35781FBB0}" type="slidenum">
              <a:rPr lang="en-IN" smtClean="0"/>
              <a:t>‹#›</a:t>
            </a:fld>
            <a:endParaRPr lang="en-IN"/>
          </a:p>
        </p:txBody>
      </p:sp>
    </p:spTree>
    <p:extLst>
      <p:ext uri="{BB962C8B-B14F-4D97-AF65-F5344CB8AC3E}">
        <p14:creationId xmlns:p14="http://schemas.microsoft.com/office/powerpoint/2010/main" val="217049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slideLayout" Target="../slideLayouts/slideLayout2.xml"/><Relationship Id="rId10" Type="http://schemas.openxmlformats.org/officeDocument/2006/relationships/image" Target="../media/image19.wmf"/><Relationship Id="rId4" Type="http://schemas.openxmlformats.org/officeDocument/2006/relationships/tags" Target="../tags/tag4.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7.xml"/><Relationship Id="rId7" Type="http://schemas.openxmlformats.org/officeDocument/2006/relationships/image" Target="../media/image2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slideLayout" Target="../slideLayouts/slideLayout2.xml"/><Relationship Id="rId10" Type="http://schemas.openxmlformats.org/officeDocument/2006/relationships/image" Target="../media/image26.wmf"/><Relationship Id="rId4" Type="http://schemas.openxmlformats.org/officeDocument/2006/relationships/tags" Target="../tags/tag8.xml"/><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hyperlink" Target="http://goo.gl/bMZ5wK"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hyperlink" Target="http://goo.gl/q8WKN1"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Wireless Communication Channels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Communications over wireless channels suffer from multi-path propagation</a:t>
            </a:r>
          </a:p>
          <a:p>
            <a:r>
              <a:rPr lang="en-US" sz="2400" dirty="0">
                <a:latin typeface="Times New Roman" pitchFamily="18" charset="0"/>
                <a:cs typeface="Times New Roman" pitchFamily="18" charset="0"/>
              </a:rPr>
              <a:t>Multi-path channels are usually frequency selective</a:t>
            </a:r>
          </a:p>
          <a:p>
            <a:r>
              <a:rPr lang="en-US" sz="2400" dirty="0">
                <a:latin typeface="Times New Roman" pitchFamily="18" charset="0"/>
                <a:cs typeface="Times New Roman" pitchFamily="18" charset="0"/>
              </a:rPr>
              <a:t>OFDM supports high data rate communications over frequency selective channels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7875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Orthogonal FDM</a:t>
            </a:r>
          </a:p>
        </p:txBody>
      </p:sp>
      <p:sp>
        <p:nvSpPr>
          <p:cNvPr id="4" name="Slide Number Placeholder 3"/>
          <p:cNvSpPr>
            <a:spLocks noGrp="1"/>
          </p:cNvSpPr>
          <p:nvPr>
            <p:ph type="sldNum" sz="quarter" idx="10"/>
          </p:nvPr>
        </p:nvSpPr>
        <p:spPr/>
        <p:txBody>
          <a:bodyPr/>
          <a:lstStyle/>
          <a:p>
            <a:pPr>
              <a:defRPr/>
            </a:pPr>
            <a:fld id="{265FA5D0-F556-4E64-9EE0-0DCF367D82A9}" type="slidenum">
              <a:rPr lang="en-US" smtClean="0"/>
              <a:pPr>
                <a:defRPr/>
              </a:pPr>
              <a:t>10</a:t>
            </a:fld>
            <a:endParaRPr lang="en-US" dirty="0"/>
          </a:p>
        </p:txBody>
      </p:sp>
      <p:grpSp>
        <p:nvGrpSpPr>
          <p:cNvPr id="36868" name="Group 4"/>
          <p:cNvGrpSpPr>
            <a:grpSpLocks/>
          </p:cNvGrpSpPr>
          <p:nvPr/>
        </p:nvGrpSpPr>
        <p:grpSpPr bwMode="auto">
          <a:xfrm>
            <a:off x="270934" y="1506539"/>
            <a:ext cx="11468100" cy="4192587"/>
            <a:chOff x="203455" y="1506071"/>
            <a:chExt cx="8600357" cy="4193427"/>
          </a:xfrm>
        </p:grpSpPr>
        <p:cxnSp>
          <p:nvCxnSpPr>
            <p:cNvPr id="36871" name="Straight Arrow Connector 18"/>
            <p:cNvCxnSpPr>
              <a:cxnSpLocks noChangeShapeType="1"/>
              <a:stCxn id="36872" idx="6"/>
              <a:endCxn id="33" idx="1"/>
            </p:cNvCxnSpPr>
            <p:nvPr/>
          </p:nvCxnSpPr>
          <p:spPr bwMode="auto">
            <a:xfrm flipV="1">
              <a:off x="4670247" y="3754192"/>
              <a:ext cx="237913" cy="3223"/>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2" name="Oval 6"/>
            <p:cNvSpPr>
              <a:spLocks noChangeArrowheads="1"/>
            </p:cNvSpPr>
            <p:nvPr/>
          </p:nvSpPr>
          <p:spPr bwMode="auto">
            <a:xfrm>
              <a:off x="4213047" y="3528815"/>
              <a:ext cx="457200" cy="457200"/>
            </a:xfrm>
            <a:prstGeom prst="ellipse">
              <a:avLst/>
            </a:prstGeom>
            <a:solidFill>
              <a:schemeClr val="accent1"/>
            </a:solidFill>
            <a:ln w="9525" algn="ctr">
              <a:solidFill>
                <a:schemeClr val="tx1"/>
              </a:solidFill>
              <a:round/>
              <a:headEnd/>
              <a:tailEnd/>
            </a:ln>
          </p:spPr>
          <p:txBody>
            <a:bodyPr wrap="none" anchor="ctr"/>
            <a:lstStyle/>
            <a:p>
              <a:pPr algn="ctr"/>
              <a:r>
                <a:rPr lang="en-US"/>
                <a:t>+</a:t>
              </a:r>
            </a:p>
          </p:txBody>
        </p:sp>
        <p:sp>
          <p:nvSpPr>
            <p:cNvPr id="36873" name="Text Box 18"/>
            <p:cNvSpPr txBox="1">
              <a:spLocks noChangeArrowheads="1"/>
            </p:cNvSpPr>
            <p:nvPr/>
          </p:nvSpPr>
          <p:spPr bwMode="auto">
            <a:xfrm>
              <a:off x="493145" y="1506071"/>
              <a:ext cx="3616896"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874" name="Rectangle 20"/>
            <p:cNvSpPr>
              <a:spLocks noChangeArrowheads="1"/>
            </p:cNvSpPr>
            <p:nvPr/>
          </p:nvSpPr>
          <p:spPr bwMode="auto">
            <a:xfrm>
              <a:off x="643527" y="1675934"/>
              <a:ext cx="715904" cy="696912"/>
            </a:xfrm>
            <a:prstGeom prst="rect">
              <a:avLst/>
            </a:prstGeom>
            <a:solidFill>
              <a:srgbClr val="FFFF99"/>
            </a:solidFill>
            <a:ln w="9525">
              <a:solidFill>
                <a:schemeClr val="tx1"/>
              </a:solidFill>
              <a:miter lim="800000"/>
              <a:headEnd/>
              <a:tailEnd/>
            </a:ln>
          </p:spPr>
          <p:txBody>
            <a:bodyPr wrap="none" anchor="ctr"/>
            <a:lstStyle/>
            <a:p>
              <a:r>
                <a:rPr lang="en-US" sz="1200"/>
                <a:t>Binary</a:t>
              </a:r>
            </a:p>
            <a:p>
              <a:r>
                <a:rPr lang="en-US" sz="1200"/>
                <a:t>Encoder</a:t>
              </a:r>
            </a:p>
          </p:txBody>
        </p:sp>
        <p:sp>
          <p:nvSpPr>
            <p:cNvPr id="36875" name="Rectangle 21"/>
            <p:cNvSpPr>
              <a:spLocks noChangeArrowheads="1"/>
            </p:cNvSpPr>
            <p:nvPr/>
          </p:nvSpPr>
          <p:spPr bwMode="auto">
            <a:xfrm>
              <a:off x="1679277" y="1677521"/>
              <a:ext cx="1072883" cy="695325"/>
            </a:xfrm>
            <a:prstGeom prst="rect">
              <a:avLst/>
            </a:prstGeom>
            <a:solidFill>
              <a:srgbClr val="FFFF99"/>
            </a:solidFill>
            <a:ln w="9525">
              <a:solidFill>
                <a:schemeClr val="tx1"/>
              </a:solidFill>
              <a:miter lim="800000"/>
              <a:headEnd/>
              <a:tailEnd/>
            </a:ln>
          </p:spPr>
          <p:txBody>
            <a:bodyPr wrap="none" anchor="ctr"/>
            <a:lstStyle/>
            <a:p>
              <a:r>
                <a:rPr lang="en-US" sz="1200"/>
                <a:t>Transmitting </a:t>
              </a:r>
            </a:p>
            <a:p>
              <a:r>
                <a:rPr lang="en-US" sz="1200"/>
                <a:t>Filter (f</a:t>
              </a:r>
              <a:r>
                <a:rPr lang="en-US" sz="1200" baseline="-25000"/>
                <a:t>1</a:t>
              </a:r>
              <a:r>
                <a:rPr lang="en-US" sz="1200"/>
                <a:t>)</a:t>
              </a:r>
            </a:p>
          </p:txBody>
        </p:sp>
        <p:sp>
          <p:nvSpPr>
            <p:cNvPr id="36876" name="Rectangle 30"/>
            <p:cNvSpPr>
              <a:spLocks noChangeArrowheads="1"/>
            </p:cNvSpPr>
            <p:nvPr/>
          </p:nvSpPr>
          <p:spPr bwMode="auto">
            <a:xfrm>
              <a:off x="3019053" y="1671171"/>
              <a:ext cx="888832" cy="704850"/>
            </a:xfrm>
            <a:prstGeom prst="rect">
              <a:avLst/>
            </a:prstGeom>
            <a:solidFill>
              <a:srgbClr val="FFFF99"/>
            </a:solidFill>
            <a:ln w="9525">
              <a:solidFill>
                <a:schemeClr val="tx1"/>
              </a:solidFill>
              <a:miter lim="800000"/>
              <a:headEnd/>
              <a:tailEnd/>
            </a:ln>
          </p:spPr>
          <p:txBody>
            <a:bodyPr wrap="none" anchor="ctr"/>
            <a:lstStyle/>
            <a:p>
              <a:r>
                <a:rPr lang="en-US" sz="1200"/>
                <a:t>Modulation</a:t>
              </a:r>
            </a:p>
          </p:txBody>
        </p:sp>
        <p:cxnSp>
          <p:nvCxnSpPr>
            <p:cNvPr id="36877" name="Straight Arrow Connector 13"/>
            <p:cNvCxnSpPr>
              <a:cxnSpLocks noChangeShapeType="1"/>
              <a:stCxn id="36874" idx="3"/>
              <a:endCxn id="36875" idx="1"/>
            </p:cNvCxnSpPr>
            <p:nvPr/>
          </p:nvCxnSpPr>
          <p:spPr bwMode="auto">
            <a:xfrm>
              <a:off x="1359432" y="2024390"/>
              <a:ext cx="319846" cy="79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8" name="Straight Arrow Connector 15"/>
            <p:cNvCxnSpPr>
              <a:cxnSpLocks noChangeShapeType="1"/>
              <a:stCxn id="36875" idx="3"/>
              <a:endCxn id="36876" idx="1"/>
            </p:cNvCxnSpPr>
            <p:nvPr/>
          </p:nvCxnSpPr>
          <p:spPr bwMode="auto">
            <a:xfrm flipV="1">
              <a:off x="2752160" y="2023596"/>
              <a:ext cx="266892" cy="1588"/>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9" name="Straight Arrow Connector 21"/>
            <p:cNvCxnSpPr>
              <a:cxnSpLocks noChangeShapeType="1"/>
              <a:endCxn id="36874" idx="1"/>
            </p:cNvCxnSpPr>
            <p:nvPr/>
          </p:nvCxnSpPr>
          <p:spPr bwMode="auto">
            <a:xfrm>
              <a:off x="206492" y="2021986"/>
              <a:ext cx="437036" cy="240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0" name="Text Box 18"/>
            <p:cNvSpPr txBox="1">
              <a:spLocks noChangeArrowheads="1"/>
            </p:cNvSpPr>
            <p:nvPr/>
          </p:nvSpPr>
          <p:spPr bwMode="auto">
            <a:xfrm>
              <a:off x="482523" y="2624386"/>
              <a:ext cx="3616896"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881" name="Rectangle 20"/>
            <p:cNvSpPr>
              <a:spLocks noChangeArrowheads="1"/>
            </p:cNvSpPr>
            <p:nvPr/>
          </p:nvSpPr>
          <p:spPr bwMode="auto">
            <a:xfrm>
              <a:off x="632906" y="2871523"/>
              <a:ext cx="715904" cy="696912"/>
            </a:xfrm>
            <a:prstGeom prst="rect">
              <a:avLst/>
            </a:prstGeom>
            <a:solidFill>
              <a:srgbClr val="FFFF99"/>
            </a:solidFill>
            <a:ln w="9525">
              <a:solidFill>
                <a:schemeClr val="tx1"/>
              </a:solidFill>
              <a:miter lim="800000"/>
              <a:headEnd/>
              <a:tailEnd/>
            </a:ln>
          </p:spPr>
          <p:txBody>
            <a:bodyPr wrap="none" anchor="ctr"/>
            <a:lstStyle/>
            <a:p>
              <a:r>
                <a:rPr lang="en-US" sz="1200"/>
                <a:t>Binary</a:t>
              </a:r>
            </a:p>
            <a:p>
              <a:r>
                <a:rPr lang="en-US" sz="1200"/>
                <a:t>Encoder</a:t>
              </a:r>
            </a:p>
          </p:txBody>
        </p:sp>
        <p:sp>
          <p:nvSpPr>
            <p:cNvPr id="36882" name="Rectangle 21"/>
            <p:cNvSpPr>
              <a:spLocks noChangeArrowheads="1"/>
            </p:cNvSpPr>
            <p:nvPr/>
          </p:nvSpPr>
          <p:spPr bwMode="auto">
            <a:xfrm>
              <a:off x="1668656" y="2873110"/>
              <a:ext cx="1072883" cy="695325"/>
            </a:xfrm>
            <a:prstGeom prst="rect">
              <a:avLst/>
            </a:prstGeom>
            <a:solidFill>
              <a:srgbClr val="FFFF99"/>
            </a:solidFill>
            <a:ln w="9525">
              <a:solidFill>
                <a:schemeClr val="tx1"/>
              </a:solidFill>
              <a:miter lim="800000"/>
              <a:headEnd/>
              <a:tailEnd/>
            </a:ln>
          </p:spPr>
          <p:txBody>
            <a:bodyPr wrap="none" anchor="ctr"/>
            <a:lstStyle/>
            <a:p>
              <a:r>
                <a:rPr lang="en-US" sz="1200"/>
                <a:t>Transmitting </a:t>
              </a:r>
            </a:p>
            <a:p>
              <a:r>
                <a:rPr lang="en-US" sz="1200"/>
                <a:t>Filter (f</a:t>
              </a:r>
              <a:r>
                <a:rPr lang="en-US" sz="1200" baseline="-25000"/>
                <a:t>2</a:t>
              </a:r>
              <a:r>
                <a:rPr lang="en-US" sz="1200"/>
                <a:t>)</a:t>
              </a:r>
            </a:p>
          </p:txBody>
        </p:sp>
        <p:sp>
          <p:nvSpPr>
            <p:cNvPr id="36883" name="Rectangle 30"/>
            <p:cNvSpPr>
              <a:spLocks noChangeArrowheads="1"/>
            </p:cNvSpPr>
            <p:nvPr/>
          </p:nvSpPr>
          <p:spPr bwMode="auto">
            <a:xfrm>
              <a:off x="3008431" y="2866760"/>
              <a:ext cx="888832" cy="704850"/>
            </a:xfrm>
            <a:prstGeom prst="rect">
              <a:avLst/>
            </a:prstGeom>
            <a:solidFill>
              <a:srgbClr val="FFFF99"/>
            </a:solidFill>
            <a:ln w="9525">
              <a:solidFill>
                <a:schemeClr val="tx1"/>
              </a:solidFill>
              <a:miter lim="800000"/>
              <a:headEnd/>
              <a:tailEnd/>
            </a:ln>
          </p:spPr>
          <p:txBody>
            <a:bodyPr wrap="none" anchor="ctr"/>
            <a:lstStyle/>
            <a:p>
              <a:r>
                <a:rPr lang="en-US" sz="1200"/>
                <a:t>Modulation</a:t>
              </a:r>
            </a:p>
          </p:txBody>
        </p:sp>
        <p:cxnSp>
          <p:nvCxnSpPr>
            <p:cNvPr id="36884" name="Straight Arrow Connector 13"/>
            <p:cNvCxnSpPr>
              <a:cxnSpLocks noChangeShapeType="1"/>
              <a:stCxn id="36881" idx="3"/>
              <a:endCxn id="36882" idx="1"/>
            </p:cNvCxnSpPr>
            <p:nvPr/>
          </p:nvCxnSpPr>
          <p:spPr bwMode="auto">
            <a:xfrm>
              <a:off x="1348810" y="3219979"/>
              <a:ext cx="319846" cy="79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5" name="Straight Arrow Connector 15"/>
            <p:cNvCxnSpPr>
              <a:cxnSpLocks noChangeShapeType="1"/>
              <a:stCxn id="36882" idx="3"/>
              <a:endCxn id="36883" idx="1"/>
            </p:cNvCxnSpPr>
            <p:nvPr/>
          </p:nvCxnSpPr>
          <p:spPr bwMode="auto">
            <a:xfrm flipV="1">
              <a:off x="2741539" y="3219185"/>
              <a:ext cx="266892" cy="1588"/>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6" name="Text Box 18"/>
            <p:cNvSpPr txBox="1">
              <a:spLocks noChangeArrowheads="1"/>
            </p:cNvSpPr>
            <p:nvPr/>
          </p:nvSpPr>
          <p:spPr bwMode="auto">
            <a:xfrm>
              <a:off x="462797" y="4669989"/>
              <a:ext cx="3616896"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887" name="Rectangle 20"/>
            <p:cNvSpPr>
              <a:spLocks noChangeArrowheads="1"/>
            </p:cNvSpPr>
            <p:nvPr/>
          </p:nvSpPr>
          <p:spPr bwMode="auto">
            <a:xfrm>
              <a:off x="613180" y="4917126"/>
              <a:ext cx="715904" cy="696912"/>
            </a:xfrm>
            <a:prstGeom prst="rect">
              <a:avLst/>
            </a:prstGeom>
            <a:solidFill>
              <a:srgbClr val="FFFF99"/>
            </a:solidFill>
            <a:ln w="9525">
              <a:solidFill>
                <a:schemeClr val="tx1"/>
              </a:solidFill>
              <a:miter lim="800000"/>
              <a:headEnd/>
              <a:tailEnd/>
            </a:ln>
          </p:spPr>
          <p:txBody>
            <a:bodyPr wrap="none" anchor="ctr"/>
            <a:lstStyle/>
            <a:p>
              <a:r>
                <a:rPr lang="en-US" sz="1200"/>
                <a:t>Binary</a:t>
              </a:r>
            </a:p>
            <a:p>
              <a:r>
                <a:rPr lang="en-US" sz="1200"/>
                <a:t>Encoder</a:t>
              </a:r>
            </a:p>
          </p:txBody>
        </p:sp>
        <p:sp>
          <p:nvSpPr>
            <p:cNvPr id="36888" name="Rectangle 21"/>
            <p:cNvSpPr>
              <a:spLocks noChangeArrowheads="1"/>
            </p:cNvSpPr>
            <p:nvPr/>
          </p:nvSpPr>
          <p:spPr bwMode="auto">
            <a:xfrm>
              <a:off x="1648929" y="4918713"/>
              <a:ext cx="1072883" cy="695325"/>
            </a:xfrm>
            <a:prstGeom prst="rect">
              <a:avLst/>
            </a:prstGeom>
            <a:solidFill>
              <a:srgbClr val="FFFF99"/>
            </a:solidFill>
            <a:ln w="9525">
              <a:solidFill>
                <a:schemeClr val="tx1"/>
              </a:solidFill>
              <a:miter lim="800000"/>
              <a:headEnd/>
              <a:tailEnd/>
            </a:ln>
          </p:spPr>
          <p:txBody>
            <a:bodyPr wrap="none" anchor="ctr"/>
            <a:lstStyle/>
            <a:p>
              <a:r>
                <a:rPr lang="en-US" sz="1200"/>
                <a:t>Transmitting </a:t>
              </a:r>
            </a:p>
            <a:p>
              <a:r>
                <a:rPr lang="en-US" sz="1200"/>
                <a:t>Filter (f</a:t>
              </a:r>
              <a:r>
                <a:rPr lang="en-US" sz="1200" baseline="-25000"/>
                <a:t>N</a:t>
              </a:r>
              <a:r>
                <a:rPr lang="en-US" sz="1200"/>
                <a:t>)</a:t>
              </a:r>
            </a:p>
          </p:txBody>
        </p:sp>
        <p:sp>
          <p:nvSpPr>
            <p:cNvPr id="36889" name="Rectangle 30"/>
            <p:cNvSpPr>
              <a:spLocks noChangeArrowheads="1"/>
            </p:cNvSpPr>
            <p:nvPr/>
          </p:nvSpPr>
          <p:spPr bwMode="auto">
            <a:xfrm>
              <a:off x="2988705" y="4912363"/>
              <a:ext cx="888832" cy="704850"/>
            </a:xfrm>
            <a:prstGeom prst="rect">
              <a:avLst/>
            </a:prstGeom>
            <a:solidFill>
              <a:srgbClr val="FFFF99"/>
            </a:solidFill>
            <a:ln w="9525">
              <a:solidFill>
                <a:schemeClr val="tx1"/>
              </a:solidFill>
              <a:miter lim="800000"/>
              <a:headEnd/>
              <a:tailEnd/>
            </a:ln>
          </p:spPr>
          <p:txBody>
            <a:bodyPr wrap="none" anchor="ctr"/>
            <a:lstStyle/>
            <a:p>
              <a:r>
                <a:rPr lang="en-US" sz="1200"/>
                <a:t>Modulation</a:t>
              </a:r>
            </a:p>
          </p:txBody>
        </p:sp>
        <p:cxnSp>
          <p:nvCxnSpPr>
            <p:cNvPr id="36890" name="Straight Arrow Connector 13"/>
            <p:cNvCxnSpPr>
              <a:cxnSpLocks noChangeShapeType="1"/>
              <a:stCxn id="36887" idx="3"/>
              <a:endCxn id="36888" idx="1"/>
            </p:cNvCxnSpPr>
            <p:nvPr/>
          </p:nvCxnSpPr>
          <p:spPr bwMode="auto">
            <a:xfrm>
              <a:off x="1329084" y="5265582"/>
              <a:ext cx="319845" cy="79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1" name="Straight Arrow Connector 15"/>
            <p:cNvCxnSpPr>
              <a:cxnSpLocks noChangeShapeType="1"/>
              <a:stCxn id="36888" idx="3"/>
              <a:endCxn id="36889" idx="1"/>
            </p:cNvCxnSpPr>
            <p:nvPr/>
          </p:nvCxnSpPr>
          <p:spPr bwMode="auto">
            <a:xfrm flipV="1">
              <a:off x="2721812" y="5264788"/>
              <a:ext cx="266893" cy="1588"/>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2" name="Straight Connector 26"/>
            <p:cNvCxnSpPr>
              <a:cxnSpLocks noChangeShapeType="1"/>
            </p:cNvCxnSpPr>
            <p:nvPr/>
          </p:nvCxnSpPr>
          <p:spPr bwMode="auto">
            <a:xfrm rot="5400000">
              <a:off x="2208399" y="4121474"/>
              <a:ext cx="566671" cy="1122"/>
            </a:xfrm>
            <a:prstGeom prst="line">
              <a:avLst/>
            </a:prstGeom>
            <a:noFill/>
            <a:ln w="38100" algn="ctr">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36893" name="Straight Arrow Connector 21"/>
            <p:cNvCxnSpPr>
              <a:cxnSpLocks noChangeShapeType="1"/>
            </p:cNvCxnSpPr>
            <p:nvPr/>
          </p:nvCxnSpPr>
          <p:spPr bwMode="auto">
            <a:xfrm>
              <a:off x="204974" y="3140311"/>
              <a:ext cx="437035" cy="240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4" name="Straight Arrow Connector 21"/>
            <p:cNvCxnSpPr>
              <a:cxnSpLocks noChangeShapeType="1"/>
            </p:cNvCxnSpPr>
            <p:nvPr/>
          </p:nvCxnSpPr>
          <p:spPr bwMode="auto">
            <a:xfrm>
              <a:off x="203455" y="5185924"/>
              <a:ext cx="437035" cy="2404"/>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5" name="Elbow Connector 106"/>
            <p:cNvCxnSpPr>
              <a:cxnSpLocks noChangeShapeType="1"/>
              <a:stCxn id="36876" idx="3"/>
              <a:endCxn id="36872" idx="0"/>
            </p:cNvCxnSpPr>
            <p:nvPr/>
          </p:nvCxnSpPr>
          <p:spPr bwMode="auto">
            <a:xfrm>
              <a:off x="3907885" y="2023596"/>
              <a:ext cx="533762" cy="1505219"/>
            </a:xfrm>
            <a:prstGeom prst="bentConnector2">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6" name="Elbow Connector 112"/>
            <p:cNvCxnSpPr>
              <a:cxnSpLocks noChangeShapeType="1"/>
              <a:stCxn id="36883" idx="3"/>
              <a:endCxn id="36872" idx="1"/>
            </p:cNvCxnSpPr>
            <p:nvPr/>
          </p:nvCxnSpPr>
          <p:spPr bwMode="auto">
            <a:xfrm>
              <a:off x="3897263" y="3219185"/>
              <a:ext cx="382739" cy="376585"/>
            </a:xfrm>
            <a:prstGeom prst="bentConnector2">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7" name="Elbow Connector 115"/>
            <p:cNvCxnSpPr>
              <a:cxnSpLocks noChangeShapeType="1"/>
              <a:stCxn id="36889" idx="3"/>
              <a:endCxn id="36872" idx="4"/>
            </p:cNvCxnSpPr>
            <p:nvPr/>
          </p:nvCxnSpPr>
          <p:spPr bwMode="auto">
            <a:xfrm flipV="1">
              <a:off x="3877537" y="3986015"/>
              <a:ext cx="564110" cy="1278773"/>
            </a:xfrm>
            <a:prstGeom prst="bentConnector2">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32"/>
            <p:cNvSpPr/>
            <p:nvPr/>
          </p:nvSpPr>
          <p:spPr bwMode="auto">
            <a:xfrm>
              <a:off x="4908412" y="3297130"/>
              <a:ext cx="914324" cy="914583"/>
            </a:xfrm>
            <a:prstGeom prst="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r>
                <a:rPr lang="en-US" sz="1600" dirty="0">
                  <a:latin typeface="Tahoma" charset="0"/>
                  <a:cs typeface="Arial" charset="0"/>
                </a:rPr>
                <a:t>Wireless</a:t>
              </a:r>
            </a:p>
            <a:p>
              <a:pPr algn="ctr">
                <a:defRPr/>
              </a:pPr>
              <a:r>
                <a:rPr lang="en-US" sz="1600" dirty="0">
                  <a:latin typeface="Tahoma" charset="0"/>
                  <a:cs typeface="Arial" charset="0"/>
                </a:rPr>
                <a:t>Channel</a:t>
              </a:r>
            </a:p>
          </p:txBody>
        </p:sp>
        <p:sp>
          <p:nvSpPr>
            <p:cNvPr id="36899" name="Text Box 18"/>
            <p:cNvSpPr txBox="1">
              <a:spLocks noChangeArrowheads="1"/>
            </p:cNvSpPr>
            <p:nvPr/>
          </p:nvSpPr>
          <p:spPr bwMode="auto">
            <a:xfrm>
              <a:off x="6226547" y="1506164"/>
              <a:ext cx="2095793"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900" name="Rectangle 20"/>
            <p:cNvSpPr>
              <a:spLocks noChangeArrowheads="1"/>
            </p:cNvSpPr>
            <p:nvPr/>
          </p:nvSpPr>
          <p:spPr bwMode="auto">
            <a:xfrm>
              <a:off x="6322047" y="1669308"/>
              <a:ext cx="834157" cy="696912"/>
            </a:xfrm>
            <a:prstGeom prst="rect">
              <a:avLst/>
            </a:prstGeom>
            <a:solidFill>
              <a:srgbClr val="FFFF99"/>
            </a:solidFill>
            <a:ln w="9525">
              <a:solidFill>
                <a:schemeClr val="tx1"/>
              </a:solidFill>
              <a:miter lim="800000"/>
              <a:headEnd/>
              <a:tailEnd/>
            </a:ln>
          </p:spPr>
          <p:txBody>
            <a:bodyPr wrap="none" anchor="ctr"/>
            <a:lstStyle/>
            <a:p>
              <a:r>
                <a:rPr lang="en-US" sz="1200"/>
                <a:t>Correlate </a:t>
              </a:r>
            </a:p>
            <a:p>
              <a:r>
                <a:rPr lang="en-US" sz="1200"/>
                <a:t>with (f</a:t>
              </a:r>
              <a:r>
                <a:rPr lang="en-US" sz="1200" baseline="-25000"/>
                <a:t>1</a:t>
              </a:r>
              <a:r>
                <a:rPr lang="en-US" sz="1200"/>
                <a:t>)</a:t>
              </a:r>
            </a:p>
          </p:txBody>
        </p:sp>
        <p:sp>
          <p:nvSpPr>
            <p:cNvPr id="36901" name="Rectangle 20"/>
            <p:cNvSpPr>
              <a:spLocks noChangeArrowheads="1"/>
            </p:cNvSpPr>
            <p:nvPr/>
          </p:nvSpPr>
          <p:spPr bwMode="auto">
            <a:xfrm>
              <a:off x="7508116" y="1675934"/>
              <a:ext cx="681725" cy="696912"/>
            </a:xfrm>
            <a:prstGeom prst="rect">
              <a:avLst/>
            </a:prstGeom>
            <a:solidFill>
              <a:srgbClr val="FFFF99"/>
            </a:solidFill>
            <a:ln w="9525">
              <a:solidFill>
                <a:schemeClr val="tx1"/>
              </a:solidFill>
              <a:miter lim="800000"/>
              <a:headEnd/>
              <a:tailEnd/>
            </a:ln>
          </p:spPr>
          <p:txBody>
            <a:bodyPr wrap="none" anchor="ctr"/>
            <a:lstStyle/>
            <a:p>
              <a:r>
                <a:rPr lang="en-US" sz="1200"/>
                <a:t>Demod.</a:t>
              </a:r>
            </a:p>
          </p:txBody>
        </p:sp>
        <p:sp>
          <p:nvSpPr>
            <p:cNvPr id="36902" name="Text Box 18"/>
            <p:cNvSpPr txBox="1">
              <a:spLocks noChangeArrowheads="1"/>
            </p:cNvSpPr>
            <p:nvPr/>
          </p:nvSpPr>
          <p:spPr bwMode="auto">
            <a:xfrm>
              <a:off x="6233143" y="2625973"/>
              <a:ext cx="2095793"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903" name="Rectangle 20"/>
            <p:cNvSpPr>
              <a:spLocks noChangeArrowheads="1"/>
            </p:cNvSpPr>
            <p:nvPr/>
          </p:nvSpPr>
          <p:spPr bwMode="auto">
            <a:xfrm>
              <a:off x="6328643" y="2789117"/>
              <a:ext cx="834157" cy="696912"/>
            </a:xfrm>
            <a:prstGeom prst="rect">
              <a:avLst/>
            </a:prstGeom>
            <a:solidFill>
              <a:srgbClr val="FFFF99"/>
            </a:solidFill>
            <a:ln w="9525">
              <a:solidFill>
                <a:schemeClr val="tx1"/>
              </a:solidFill>
              <a:miter lim="800000"/>
              <a:headEnd/>
              <a:tailEnd/>
            </a:ln>
          </p:spPr>
          <p:txBody>
            <a:bodyPr wrap="none" anchor="ctr"/>
            <a:lstStyle/>
            <a:p>
              <a:r>
                <a:rPr lang="en-US" sz="1200"/>
                <a:t>Correlate </a:t>
              </a:r>
            </a:p>
            <a:p>
              <a:r>
                <a:rPr lang="en-US" sz="1200"/>
                <a:t>with (f</a:t>
              </a:r>
              <a:r>
                <a:rPr lang="en-US" sz="1200" baseline="-25000"/>
                <a:t>2</a:t>
              </a:r>
              <a:r>
                <a:rPr lang="en-US" sz="1200"/>
                <a:t>)</a:t>
              </a:r>
            </a:p>
          </p:txBody>
        </p:sp>
        <p:sp>
          <p:nvSpPr>
            <p:cNvPr id="36904" name="Rectangle 20"/>
            <p:cNvSpPr>
              <a:spLocks noChangeArrowheads="1"/>
            </p:cNvSpPr>
            <p:nvPr/>
          </p:nvSpPr>
          <p:spPr bwMode="auto">
            <a:xfrm>
              <a:off x="7514712" y="2795743"/>
              <a:ext cx="681725" cy="696912"/>
            </a:xfrm>
            <a:prstGeom prst="rect">
              <a:avLst/>
            </a:prstGeom>
            <a:solidFill>
              <a:srgbClr val="FFFF99"/>
            </a:solidFill>
            <a:ln w="9525">
              <a:solidFill>
                <a:schemeClr val="tx1"/>
              </a:solidFill>
              <a:miter lim="800000"/>
              <a:headEnd/>
              <a:tailEnd/>
            </a:ln>
          </p:spPr>
          <p:txBody>
            <a:bodyPr wrap="none" anchor="ctr"/>
            <a:lstStyle/>
            <a:p>
              <a:r>
                <a:rPr lang="en-US" sz="1200"/>
                <a:t>Demod.</a:t>
              </a:r>
            </a:p>
          </p:txBody>
        </p:sp>
        <p:sp>
          <p:nvSpPr>
            <p:cNvPr id="36905" name="Text Box 18"/>
            <p:cNvSpPr txBox="1">
              <a:spLocks noChangeArrowheads="1"/>
            </p:cNvSpPr>
            <p:nvPr/>
          </p:nvSpPr>
          <p:spPr bwMode="auto">
            <a:xfrm>
              <a:off x="6226517" y="4686673"/>
              <a:ext cx="2095793" cy="1012825"/>
            </a:xfrm>
            <a:prstGeom prst="rect">
              <a:avLst/>
            </a:prstGeom>
            <a:solidFill>
              <a:srgbClr val="99CCFF"/>
            </a:solidFill>
            <a:ln w="9525">
              <a:solidFill>
                <a:schemeClr val="tx1"/>
              </a:solidFill>
              <a:miter lim="800000"/>
              <a:headEnd/>
              <a:tailEnd/>
            </a:ln>
          </p:spPr>
          <p:txBody>
            <a:bodyPr/>
            <a:lstStyle>
              <a:lvl1pPr marL="517525" indent="-517525"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sz="1400">
                <a:latin typeface="Arial" pitchFamily="34" charset="0"/>
              </a:endParaRPr>
            </a:p>
          </p:txBody>
        </p:sp>
        <p:sp>
          <p:nvSpPr>
            <p:cNvPr id="36906" name="Rectangle 20"/>
            <p:cNvSpPr>
              <a:spLocks noChangeArrowheads="1"/>
            </p:cNvSpPr>
            <p:nvPr/>
          </p:nvSpPr>
          <p:spPr bwMode="auto">
            <a:xfrm>
              <a:off x="6322017" y="4849817"/>
              <a:ext cx="834157" cy="696912"/>
            </a:xfrm>
            <a:prstGeom prst="rect">
              <a:avLst/>
            </a:prstGeom>
            <a:solidFill>
              <a:srgbClr val="FFFF99"/>
            </a:solidFill>
            <a:ln w="9525">
              <a:solidFill>
                <a:schemeClr val="tx1"/>
              </a:solidFill>
              <a:miter lim="800000"/>
              <a:headEnd/>
              <a:tailEnd/>
            </a:ln>
          </p:spPr>
          <p:txBody>
            <a:bodyPr wrap="none" anchor="ctr"/>
            <a:lstStyle/>
            <a:p>
              <a:r>
                <a:rPr lang="en-US" sz="1200"/>
                <a:t>Correlate</a:t>
              </a:r>
            </a:p>
            <a:p>
              <a:r>
                <a:rPr lang="en-US" sz="1200"/>
                <a:t>with (f</a:t>
              </a:r>
              <a:r>
                <a:rPr lang="en-US" sz="1200" baseline="-25000"/>
                <a:t>N</a:t>
              </a:r>
              <a:r>
                <a:rPr lang="en-US" sz="1200"/>
                <a:t>)</a:t>
              </a:r>
            </a:p>
          </p:txBody>
        </p:sp>
        <p:sp>
          <p:nvSpPr>
            <p:cNvPr id="36907" name="Rectangle 20"/>
            <p:cNvSpPr>
              <a:spLocks noChangeArrowheads="1"/>
            </p:cNvSpPr>
            <p:nvPr/>
          </p:nvSpPr>
          <p:spPr bwMode="auto">
            <a:xfrm>
              <a:off x="7508086" y="4856443"/>
              <a:ext cx="681725" cy="696912"/>
            </a:xfrm>
            <a:prstGeom prst="rect">
              <a:avLst/>
            </a:prstGeom>
            <a:solidFill>
              <a:srgbClr val="FFFF99"/>
            </a:solidFill>
            <a:ln w="9525">
              <a:solidFill>
                <a:schemeClr val="tx1"/>
              </a:solidFill>
              <a:miter lim="800000"/>
              <a:headEnd/>
              <a:tailEnd/>
            </a:ln>
          </p:spPr>
          <p:txBody>
            <a:bodyPr wrap="none" anchor="ctr"/>
            <a:lstStyle/>
            <a:p>
              <a:r>
                <a:rPr lang="en-US" sz="1200"/>
                <a:t>Demod.</a:t>
              </a:r>
            </a:p>
          </p:txBody>
        </p:sp>
        <p:cxnSp>
          <p:nvCxnSpPr>
            <p:cNvPr id="36908" name="Straight Arrow Connector 15"/>
            <p:cNvCxnSpPr>
              <a:cxnSpLocks noChangeShapeType="1"/>
              <a:stCxn id="36900" idx="3"/>
              <a:endCxn id="36901" idx="1"/>
            </p:cNvCxnSpPr>
            <p:nvPr/>
          </p:nvCxnSpPr>
          <p:spPr bwMode="auto">
            <a:xfrm>
              <a:off x="7156204" y="2017764"/>
              <a:ext cx="351912" cy="6626"/>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09" name="Straight Arrow Connector 15"/>
            <p:cNvCxnSpPr>
              <a:cxnSpLocks noChangeShapeType="1"/>
              <a:stCxn id="36903" idx="3"/>
              <a:endCxn id="36904" idx="1"/>
            </p:cNvCxnSpPr>
            <p:nvPr/>
          </p:nvCxnSpPr>
          <p:spPr bwMode="auto">
            <a:xfrm>
              <a:off x="7162800" y="3137573"/>
              <a:ext cx="351912" cy="6626"/>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0" name="Straight Arrow Connector 15"/>
            <p:cNvCxnSpPr>
              <a:cxnSpLocks noChangeShapeType="1"/>
              <a:stCxn id="36906" idx="3"/>
              <a:endCxn id="36907" idx="1"/>
            </p:cNvCxnSpPr>
            <p:nvPr/>
          </p:nvCxnSpPr>
          <p:spPr bwMode="auto">
            <a:xfrm>
              <a:off x="7156174" y="5198273"/>
              <a:ext cx="351912" cy="6626"/>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1" name="Elbow Connector 106"/>
            <p:cNvCxnSpPr>
              <a:cxnSpLocks noChangeShapeType="1"/>
              <a:stCxn id="33" idx="3"/>
              <a:endCxn id="36900" idx="1"/>
            </p:cNvCxnSpPr>
            <p:nvPr/>
          </p:nvCxnSpPr>
          <p:spPr bwMode="auto">
            <a:xfrm flipV="1">
              <a:off x="5822560" y="2017764"/>
              <a:ext cx="499487" cy="1736428"/>
            </a:xfrm>
            <a:prstGeom prst="bentConnector3">
              <a:avLst>
                <a:gd name="adj1" fmla="val 50000"/>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2" name="Elbow Connector 112"/>
            <p:cNvCxnSpPr>
              <a:cxnSpLocks noChangeShapeType="1"/>
              <a:stCxn id="33" idx="3"/>
              <a:endCxn id="36903" idx="1"/>
            </p:cNvCxnSpPr>
            <p:nvPr/>
          </p:nvCxnSpPr>
          <p:spPr bwMode="auto">
            <a:xfrm flipV="1">
              <a:off x="5822560" y="3137573"/>
              <a:ext cx="506083" cy="616619"/>
            </a:xfrm>
            <a:prstGeom prst="bentConnector3">
              <a:avLst>
                <a:gd name="adj1" fmla="val 50000"/>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3" name="Straight Connector 47"/>
            <p:cNvCxnSpPr>
              <a:cxnSpLocks noChangeShapeType="1"/>
            </p:cNvCxnSpPr>
            <p:nvPr/>
          </p:nvCxnSpPr>
          <p:spPr bwMode="auto">
            <a:xfrm rot="5400000">
              <a:off x="6879792" y="4141352"/>
              <a:ext cx="566671" cy="1122"/>
            </a:xfrm>
            <a:prstGeom prst="line">
              <a:avLst/>
            </a:prstGeom>
            <a:noFill/>
            <a:ln w="38100" algn="ctr">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36914" name="Elbow Connector 112"/>
            <p:cNvCxnSpPr>
              <a:cxnSpLocks noChangeShapeType="1"/>
              <a:stCxn id="33" idx="3"/>
              <a:endCxn id="36906" idx="1"/>
            </p:cNvCxnSpPr>
            <p:nvPr/>
          </p:nvCxnSpPr>
          <p:spPr bwMode="auto">
            <a:xfrm>
              <a:off x="5822560" y="3754192"/>
              <a:ext cx="499457" cy="1444081"/>
            </a:xfrm>
            <a:prstGeom prst="bentConnector3">
              <a:avLst>
                <a:gd name="adj1" fmla="val 50000"/>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5" name="Straight Arrow Connector 21"/>
            <p:cNvCxnSpPr>
              <a:cxnSpLocks noChangeShapeType="1"/>
            </p:cNvCxnSpPr>
            <p:nvPr/>
          </p:nvCxnSpPr>
          <p:spPr bwMode="auto">
            <a:xfrm flipV="1">
              <a:off x="8189804" y="2027583"/>
              <a:ext cx="595266" cy="1029"/>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6" name="Straight Arrow Connector 21"/>
            <p:cNvCxnSpPr>
              <a:cxnSpLocks noChangeShapeType="1"/>
            </p:cNvCxnSpPr>
            <p:nvPr/>
          </p:nvCxnSpPr>
          <p:spPr bwMode="auto">
            <a:xfrm flipV="1">
              <a:off x="8208546" y="3134140"/>
              <a:ext cx="595266" cy="1029"/>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7" name="Straight Arrow Connector 21"/>
            <p:cNvCxnSpPr>
              <a:cxnSpLocks noChangeShapeType="1"/>
            </p:cNvCxnSpPr>
            <p:nvPr/>
          </p:nvCxnSpPr>
          <p:spPr bwMode="auto">
            <a:xfrm flipV="1">
              <a:off x="8189418" y="5234610"/>
              <a:ext cx="595266" cy="1029"/>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6869" name="Rectangle 56"/>
          <p:cNvSpPr>
            <a:spLocks noChangeArrowheads="1"/>
          </p:cNvSpPr>
          <p:nvPr/>
        </p:nvSpPr>
        <p:spPr bwMode="auto">
          <a:xfrm>
            <a:off x="2341034" y="2613026"/>
            <a:ext cx="8715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a:t>f</a:t>
            </a:r>
            <a:r>
              <a:rPr lang="en-US" sz="1200" baseline="-25000"/>
              <a:t>2</a:t>
            </a:r>
            <a:r>
              <a:rPr lang="en-US" sz="1200"/>
              <a:t>=f</a:t>
            </a:r>
            <a:r>
              <a:rPr lang="en-US" sz="1200" baseline="-25000"/>
              <a:t>1</a:t>
            </a:r>
            <a:r>
              <a:rPr lang="en-US" sz="1200"/>
              <a:t>+1/2T</a:t>
            </a:r>
            <a:r>
              <a:rPr lang="en-US" sz="1200" baseline="-25000"/>
              <a:t>S</a:t>
            </a:r>
            <a:endParaRPr lang="en-US" sz="1200"/>
          </a:p>
        </p:txBody>
      </p:sp>
      <p:sp>
        <p:nvSpPr>
          <p:cNvPr id="36870" name="Rectangle 57"/>
          <p:cNvSpPr>
            <a:spLocks noChangeArrowheads="1"/>
          </p:cNvSpPr>
          <p:nvPr/>
        </p:nvSpPr>
        <p:spPr bwMode="auto">
          <a:xfrm>
            <a:off x="2063752" y="4684714"/>
            <a:ext cx="12034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a:t>f</a:t>
            </a:r>
            <a:r>
              <a:rPr lang="en-US" sz="1200" baseline="-25000"/>
              <a:t>N</a:t>
            </a:r>
            <a:r>
              <a:rPr lang="en-US" sz="1200"/>
              <a:t>=f</a:t>
            </a:r>
            <a:r>
              <a:rPr lang="en-US" sz="1200" baseline="-25000"/>
              <a:t>1</a:t>
            </a:r>
            <a:r>
              <a:rPr lang="en-US" sz="1200"/>
              <a:t>+1/2(N-1)T</a:t>
            </a:r>
            <a:r>
              <a:rPr lang="en-US" sz="1200" baseline="-25000"/>
              <a:t>S</a:t>
            </a:r>
            <a:endParaRPr lang="en-US" sz="1200"/>
          </a:p>
        </p:txBody>
      </p:sp>
    </p:spTree>
    <p:extLst>
      <p:ext uri="{BB962C8B-B14F-4D97-AF65-F5344CB8AC3E}">
        <p14:creationId xmlns:p14="http://schemas.microsoft.com/office/powerpoint/2010/main" val="16752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838200" y="365125"/>
            <a:ext cx="10515600" cy="777875"/>
          </a:xfrm>
        </p:spPr>
        <p:txBody>
          <a:bodyPr/>
          <a:lstStyle/>
          <a:p>
            <a:r>
              <a:rPr lang="en-US" dirty="0">
                <a:solidFill>
                  <a:srgbClr val="FF0000"/>
                </a:solidFill>
                <a:latin typeface="Times New Roman" pitchFamily="18" charset="0"/>
                <a:cs typeface="Times New Roman" pitchFamily="18" charset="0"/>
              </a:rPr>
              <a:t>Number of Subcarriers in OFDM</a:t>
            </a:r>
          </a:p>
        </p:txBody>
      </p:sp>
      <p:sp>
        <p:nvSpPr>
          <p:cNvPr id="10246" name="Content Placeholder 2"/>
          <p:cNvSpPr>
            <a:spLocks noGrp="1"/>
          </p:cNvSpPr>
          <p:nvPr>
            <p:ph idx="1"/>
          </p:nvPr>
        </p:nvSpPr>
        <p:spPr>
          <a:xfrm>
            <a:off x="292101" y="1042989"/>
            <a:ext cx="11648017" cy="1146175"/>
          </a:xfrm>
        </p:spPr>
        <p:txBody>
          <a:bodyPr/>
          <a:lstStyle/>
          <a:p>
            <a:r>
              <a:rPr lang="en-US" dirty="0"/>
              <a:t>For band-limited </a:t>
            </a:r>
            <a:r>
              <a:rPr lang="en-US" i="1" dirty="0"/>
              <a:t>FDM</a:t>
            </a:r>
            <a:r>
              <a:rPr lang="en-US" dirty="0"/>
              <a:t> if the system bandwidth is B, number of sub-carriers is given by:</a:t>
            </a:r>
          </a:p>
        </p:txBody>
      </p:sp>
      <p:sp>
        <p:nvSpPr>
          <p:cNvPr id="4" name="Slide Number Placeholder 3"/>
          <p:cNvSpPr>
            <a:spLocks noGrp="1"/>
          </p:cNvSpPr>
          <p:nvPr>
            <p:ph type="sldNum" sz="quarter" idx="10"/>
          </p:nvPr>
        </p:nvSpPr>
        <p:spPr/>
        <p:txBody>
          <a:bodyPr/>
          <a:lstStyle/>
          <a:p>
            <a:pPr>
              <a:defRPr/>
            </a:pPr>
            <a:fld id="{6EF19025-CB39-48C4-85F3-840AE065F244}" type="slidenum">
              <a:rPr lang="en-US" smtClean="0"/>
              <a:pPr>
                <a:defRPr/>
              </a:pPr>
              <a:t>11</a:t>
            </a:fld>
            <a:endParaRPr lang="en-US" dirty="0"/>
          </a:p>
        </p:txBody>
      </p:sp>
      <p:graphicFrame>
        <p:nvGraphicFramePr>
          <p:cNvPr id="10242" name="Object 2"/>
          <p:cNvGraphicFramePr>
            <a:graphicFrameLocks noChangeAspect="1"/>
          </p:cNvGraphicFramePr>
          <p:nvPr/>
        </p:nvGraphicFramePr>
        <p:xfrm>
          <a:off x="1094318" y="2051051"/>
          <a:ext cx="4330700" cy="898525"/>
        </p:xfrm>
        <a:graphic>
          <a:graphicData uri="http://schemas.openxmlformats.org/presentationml/2006/ole">
            <mc:AlternateContent xmlns:mc="http://schemas.openxmlformats.org/markup-compatibility/2006">
              <mc:Choice xmlns:v="urn:schemas-microsoft-com:vml" Requires="v">
                <p:oleObj spid="_x0000_s2050" name="Equation" r:id="rId3" imgW="1650960" imgH="457200" progId="Equation.DSMT4">
                  <p:embed/>
                </p:oleObj>
              </mc:Choice>
              <mc:Fallback>
                <p:oleObj name="Equation" r:id="rId3" imgW="16509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318" y="2051051"/>
                        <a:ext cx="4330700" cy="8985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Content Placeholder 2"/>
          <p:cNvSpPr txBox="1">
            <a:spLocks/>
          </p:cNvSpPr>
          <p:nvPr/>
        </p:nvSpPr>
        <p:spPr bwMode="auto">
          <a:xfrm>
            <a:off x="289984" y="3011488"/>
            <a:ext cx="11648016" cy="1071562"/>
          </a:xfrm>
          <a:prstGeom prst="rect">
            <a:avLst/>
          </a:prstGeom>
          <a:no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For </a:t>
            </a:r>
            <a:r>
              <a:rPr lang="en-US" sz="2800" b="1" i="1" kern="0" dirty="0">
                <a:latin typeface="+mn-lt"/>
                <a:cs typeface="+mn-cs"/>
              </a:rPr>
              <a:t>O</a:t>
            </a:r>
            <a:r>
              <a:rPr lang="en-US" sz="2800" i="1" kern="0" dirty="0">
                <a:latin typeface="+mn-lt"/>
                <a:cs typeface="+mn-cs"/>
              </a:rPr>
              <a:t>FDM</a:t>
            </a:r>
            <a:r>
              <a:rPr lang="en-US" sz="2800" kern="0" dirty="0">
                <a:latin typeface="+mn-lt"/>
                <a:cs typeface="+mn-cs"/>
              </a:rPr>
              <a:t> if the system bandwidth is B, Number of sub-carriers is given by:</a:t>
            </a:r>
          </a:p>
        </p:txBody>
      </p:sp>
      <p:graphicFrame>
        <p:nvGraphicFramePr>
          <p:cNvPr id="10243" name="Object 3"/>
          <p:cNvGraphicFramePr>
            <a:graphicFrameLocks noChangeAspect="1"/>
          </p:cNvGraphicFramePr>
          <p:nvPr/>
        </p:nvGraphicFramePr>
        <p:xfrm>
          <a:off x="1111251" y="3983038"/>
          <a:ext cx="3365500" cy="849312"/>
        </p:xfrm>
        <a:graphic>
          <a:graphicData uri="http://schemas.openxmlformats.org/presentationml/2006/ole">
            <mc:AlternateContent xmlns:mc="http://schemas.openxmlformats.org/markup-compatibility/2006">
              <mc:Choice xmlns:v="urn:schemas-microsoft-com:vml" Requires="v">
                <p:oleObj spid="_x0000_s2051" name="Equation" r:id="rId5" imgW="1282680" imgH="431640" progId="Equation.DSMT4">
                  <p:embed/>
                </p:oleObj>
              </mc:Choice>
              <mc:Fallback>
                <p:oleObj name="Equation" r:id="rId5" imgW="12826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51" y="3983038"/>
                        <a:ext cx="3365500" cy="8493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5943601" y="2274888"/>
          <a:ext cx="4559300" cy="349250"/>
        </p:xfrm>
        <a:graphic>
          <a:graphicData uri="http://schemas.openxmlformats.org/presentationml/2006/ole">
            <mc:AlternateContent xmlns:mc="http://schemas.openxmlformats.org/markup-compatibility/2006">
              <mc:Choice xmlns:v="urn:schemas-microsoft-com:vml" Requires="v">
                <p:oleObj spid="_x0000_s2052" name="Equation" r:id="rId7" imgW="1739880" imgH="177480" progId="Equation.DSMT4">
                  <p:embed/>
                </p:oleObj>
              </mc:Choice>
              <mc:Fallback>
                <p:oleObj name="Equation" r:id="rId7" imgW="173988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1" y="2274888"/>
                        <a:ext cx="45593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ontent Placeholder 2"/>
          <p:cNvSpPr txBox="1">
            <a:spLocks/>
          </p:cNvSpPr>
          <p:nvPr/>
        </p:nvSpPr>
        <p:spPr bwMode="auto">
          <a:xfrm>
            <a:off x="285751" y="4941889"/>
            <a:ext cx="11648016" cy="14319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defRPr/>
            </a:pPr>
            <a:r>
              <a:rPr lang="en-US" sz="2800" b="1" i="1" kern="0" dirty="0">
                <a:latin typeface="+mn-lt"/>
                <a:cs typeface="+mn-cs"/>
              </a:rPr>
              <a:t>	O</a:t>
            </a:r>
            <a:r>
              <a:rPr lang="en-US" sz="2800" i="1" kern="0" dirty="0">
                <a:latin typeface="+mn-lt"/>
                <a:cs typeface="+mn-cs"/>
              </a:rPr>
              <a:t>FDM</a:t>
            </a:r>
            <a:r>
              <a:rPr lang="en-US" sz="2800" kern="0" dirty="0">
                <a:latin typeface="+mn-lt"/>
                <a:cs typeface="+mn-cs"/>
              </a:rPr>
              <a:t> has the potential to at least double the number of sub-carriers (i.e., double the total transmission rate over the system bandwidth)</a:t>
            </a:r>
          </a:p>
        </p:txBody>
      </p:sp>
    </p:spTree>
    <p:extLst>
      <p:ext uri="{BB962C8B-B14F-4D97-AF65-F5344CB8AC3E}">
        <p14:creationId xmlns:p14="http://schemas.microsoft.com/office/powerpoint/2010/main" val="276598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0"/>
          <p:cNvSpPr>
            <a:spLocks noChangeArrowheads="1"/>
          </p:cNvSpPr>
          <p:nvPr/>
        </p:nvSpPr>
        <p:spPr bwMode="auto">
          <a:xfrm>
            <a:off x="5909733" y="3179763"/>
            <a:ext cx="4428067" cy="655637"/>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69" name="Rectangle 27"/>
          <p:cNvSpPr>
            <a:spLocks noChangeArrowheads="1"/>
          </p:cNvSpPr>
          <p:nvPr/>
        </p:nvSpPr>
        <p:spPr bwMode="auto">
          <a:xfrm>
            <a:off x="5899151" y="1652589"/>
            <a:ext cx="4438649"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0" name="Rectangle 23"/>
          <p:cNvSpPr>
            <a:spLocks noChangeArrowheads="1"/>
          </p:cNvSpPr>
          <p:nvPr/>
        </p:nvSpPr>
        <p:spPr bwMode="auto">
          <a:xfrm>
            <a:off x="1462617" y="3182939"/>
            <a:ext cx="44428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1" name="Rectangle 14"/>
          <p:cNvSpPr>
            <a:spLocks noChangeArrowheads="1"/>
          </p:cNvSpPr>
          <p:nvPr/>
        </p:nvSpPr>
        <p:spPr bwMode="auto">
          <a:xfrm>
            <a:off x="1420284" y="1652589"/>
            <a:ext cx="4485216"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2" name="TextBox 29"/>
          <p:cNvSpPr txBox="1">
            <a:spLocks noChangeArrowheads="1"/>
          </p:cNvSpPr>
          <p:nvPr/>
        </p:nvSpPr>
        <p:spPr bwMode="auto">
          <a:xfrm>
            <a:off x="5666318" y="2603501"/>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1273" name="Rectangle 20"/>
          <p:cNvSpPr>
            <a:spLocks noChangeArrowheads="1"/>
          </p:cNvSpPr>
          <p:nvPr/>
        </p:nvSpPr>
        <p:spPr bwMode="auto">
          <a:xfrm>
            <a:off x="5922433" y="5108575"/>
            <a:ext cx="4428067"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11274" name="Rectangle 23"/>
          <p:cNvSpPr>
            <a:spLocks noChangeArrowheads="1"/>
          </p:cNvSpPr>
          <p:nvPr/>
        </p:nvSpPr>
        <p:spPr bwMode="auto">
          <a:xfrm>
            <a:off x="1460501" y="5108576"/>
            <a:ext cx="44428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grpSp>
        <p:nvGrpSpPr>
          <p:cNvPr id="11275" name="Group 38"/>
          <p:cNvGrpSpPr>
            <a:grpSpLocks/>
          </p:cNvGrpSpPr>
          <p:nvPr/>
        </p:nvGrpSpPr>
        <p:grpSpPr bwMode="auto">
          <a:xfrm>
            <a:off x="1422400" y="1692276"/>
            <a:ext cx="8915400" cy="1254125"/>
            <a:chOff x="2600325" y="1736725"/>
            <a:chExt cx="4133850" cy="3257550"/>
          </a:xfrm>
        </p:grpSpPr>
        <p:sp>
          <p:nvSpPr>
            <p:cNvPr id="11292" name="Freeform 897"/>
            <p:cNvSpPr>
              <a:spLocks/>
            </p:cNvSpPr>
            <p:nvPr/>
          </p:nvSpPr>
          <p:spPr bwMode="auto">
            <a:xfrm>
              <a:off x="2600325" y="1736725"/>
              <a:ext cx="2619375" cy="3257550"/>
            </a:xfrm>
            <a:custGeom>
              <a:avLst/>
              <a:gdLst>
                <a:gd name="T0" fmla="*/ 2147483647 w 1650"/>
                <a:gd name="T1" fmla="*/ 2147483647 h 2052"/>
                <a:gd name="T2" fmla="*/ 2147483647 w 1650"/>
                <a:gd name="T3" fmla="*/ 2147483647 h 2052"/>
                <a:gd name="T4" fmla="*/ 2147483647 w 1650"/>
                <a:gd name="T5" fmla="*/ 2147483647 h 2052"/>
                <a:gd name="T6" fmla="*/ 2147483647 w 1650"/>
                <a:gd name="T7" fmla="*/ 2147483647 h 2052"/>
                <a:gd name="T8" fmla="*/ 2147483647 w 1650"/>
                <a:gd name="T9" fmla="*/ 2147483647 h 2052"/>
                <a:gd name="T10" fmla="*/ 2147483647 w 1650"/>
                <a:gd name="T11" fmla="*/ 2147483647 h 2052"/>
                <a:gd name="T12" fmla="*/ 2147483647 w 1650"/>
                <a:gd name="T13" fmla="*/ 2147483647 h 2052"/>
                <a:gd name="T14" fmla="*/ 2147483647 w 1650"/>
                <a:gd name="T15" fmla="*/ 2147483647 h 2052"/>
                <a:gd name="T16" fmla="*/ 2147483647 w 1650"/>
                <a:gd name="T17" fmla="*/ 0 h 2052"/>
                <a:gd name="T18" fmla="*/ 2147483647 w 1650"/>
                <a:gd name="T19" fmla="*/ 2147483647 h 2052"/>
                <a:gd name="T20" fmla="*/ 2147483647 w 1650"/>
                <a:gd name="T21" fmla="*/ 2147483647 h 2052"/>
                <a:gd name="T22" fmla="*/ 2147483647 w 1650"/>
                <a:gd name="T23" fmla="*/ 2147483647 h 2052"/>
                <a:gd name="T24" fmla="*/ 2147483647 w 1650"/>
                <a:gd name="T25" fmla="*/ 2147483647 h 2052"/>
                <a:gd name="T26" fmla="*/ 2147483647 w 1650"/>
                <a:gd name="T27" fmla="*/ 2147483647 h 2052"/>
                <a:gd name="T28" fmla="*/ 2147483647 w 1650"/>
                <a:gd name="T29" fmla="*/ 2147483647 h 2052"/>
                <a:gd name="T30" fmla="*/ 2147483647 w 1650"/>
                <a:gd name="T31" fmla="*/ 2147483647 h 2052"/>
                <a:gd name="T32" fmla="*/ 2147483647 w 1650"/>
                <a:gd name="T33" fmla="*/ 2147483647 h 2052"/>
                <a:gd name="T34" fmla="*/ 2147483647 w 1650"/>
                <a:gd name="T35" fmla="*/ 2147483647 h 2052"/>
                <a:gd name="T36" fmla="*/ 2147483647 w 1650"/>
                <a:gd name="T37" fmla="*/ 2147483647 h 2052"/>
                <a:gd name="T38" fmla="*/ 2147483647 w 1650"/>
                <a:gd name="T39" fmla="*/ 2147483647 h 2052"/>
                <a:gd name="T40" fmla="*/ 2147483647 w 1650"/>
                <a:gd name="T41" fmla="*/ 2147483647 h 2052"/>
                <a:gd name="T42" fmla="*/ 2147483647 w 1650"/>
                <a:gd name="T43" fmla="*/ 2147483647 h 2052"/>
                <a:gd name="T44" fmla="*/ 2147483647 w 1650"/>
                <a:gd name="T45" fmla="*/ 2147483647 h 2052"/>
                <a:gd name="T46" fmla="*/ 2147483647 w 1650"/>
                <a:gd name="T47" fmla="*/ 2147483647 h 2052"/>
                <a:gd name="T48" fmla="*/ 2147483647 w 1650"/>
                <a:gd name="T49" fmla="*/ 2147483647 h 2052"/>
                <a:gd name="T50" fmla="*/ 2147483647 w 1650"/>
                <a:gd name="T51" fmla="*/ 2147483647 h 2052"/>
                <a:gd name="T52" fmla="*/ 2147483647 w 1650"/>
                <a:gd name="T53" fmla="*/ 2147483647 h 2052"/>
                <a:gd name="T54" fmla="*/ 2147483647 w 1650"/>
                <a:gd name="T55" fmla="*/ 2147483647 h 2052"/>
                <a:gd name="T56" fmla="*/ 2147483647 w 1650"/>
                <a:gd name="T57" fmla="*/ 2147483647 h 2052"/>
                <a:gd name="T58" fmla="*/ 2147483647 w 1650"/>
                <a:gd name="T59" fmla="*/ 2147483647 h 2052"/>
                <a:gd name="T60" fmla="*/ 2147483647 w 1650"/>
                <a:gd name="T61" fmla="*/ 2147483647 h 2052"/>
                <a:gd name="T62" fmla="*/ 2147483647 w 1650"/>
                <a:gd name="T63" fmla="*/ 2147483647 h 2052"/>
                <a:gd name="T64" fmla="*/ 2147483647 w 1650"/>
                <a:gd name="T65" fmla="*/ 2147483647 h 2052"/>
                <a:gd name="T66" fmla="*/ 2147483647 w 1650"/>
                <a:gd name="T67" fmla="*/ 2147483647 h 2052"/>
                <a:gd name="T68" fmla="*/ 2147483647 w 1650"/>
                <a:gd name="T69" fmla="*/ 2147483647 h 2052"/>
                <a:gd name="T70" fmla="*/ 2147483647 w 1650"/>
                <a:gd name="T71" fmla="*/ 2147483647 h 2052"/>
                <a:gd name="T72" fmla="*/ 2147483647 w 1650"/>
                <a:gd name="T73" fmla="*/ 2147483647 h 2052"/>
                <a:gd name="T74" fmla="*/ 2147483647 w 1650"/>
                <a:gd name="T75" fmla="*/ 2147483647 h 2052"/>
                <a:gd name="T76" fmla="*/ 2147483647 w 1650"/>
                <a:gd name="T77" fmla="*/ 2147483647 h 2052"/>
                <a:gd name="T78" fmla="*/ 2147483647 w 1650"/>
                <a:gd name="T79" fmla="*/ 2147483647 h 2052"/>
                <a:gd name="T80" fmla="*/ 2147483647 w 1650"/>
                <a:gd name="T81" fmla="*/ 2147483647 h 2052"/>
                <a:gd name="T82" fmla="*/ 2147483647 w 1650"/>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2052"/>
                <a:gd name="T128" fmla="*/ 1650 w 1650"/>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2052">
                  <a:moveTo>
                    <a:pt x="0" y="1026"/>
                  </a:moveTo>
                  <a:lnTo>
                    <a:pt x="12" y="960"/>
                  </a:lnTo>
                  <a:lnTo>
                    <a:pt x="24" y="894"/>
                  </a:lnTo>
                  <a:lnTo>
                    <a:pt x="36" y="828"/>
                  </a:lnTo>
                  <a:lnTo>
                    <a:pt x="48" y="768"/>
                  </a:lnTo>
                  <a:lnTo>
                    <a:pt x="60" y="708"/>
                  </a:lnTo>
                  <a:lnTo>
                    <a:pt x="78" y="648"/>
                  </a:lnTo>
                  <a:lnTo>
                    <a:pt x="90" y="588"/>
                  </a:lnTo>
                  <a:lnTo>
                    <a:pt x="102" y="528"/>
                  </a:lnTo>
                  <a:lnTo>
                    <a:pt x="114" y="474"/>
                  </a:lnTo>
                  <a:lnTo>
                    <a:pt x="126" y="420"/>
                  </a:lnTo>
                  <a:lnTo>
                    <a:pt x="138" y="372"/>
                  </a:lnTo>
                  <a:lnTo>
                    <a:pt x="156" y="318"/>
                  </a:lnTo>
                  <a:lnTo>
                    <a:pt x="168" y="276"/>
                  </a:lnTo>
                  <a:lnTo>
                    <a:pt x="180" y="234"/>
                  </a:lnTo>
                  <a:lnTo>
                    <a:pt x="192" y="192"/>
                  </a:lnTo>
                  <a:lnTo>
                    <a:pt x="204" y="156"/>
                  </a:lnTo>
                  <a:lnTo>
                    <a:pt x="216" y="126"/>
                  </a:lnTo>
                  <a:lnTo>
                    <a:pt x="234" y="96"/>
                  </a:lnTo>
                  <a:lnTo>
                    <a:pt x="246" y="72"/>
                  </a:lnTo>
                  <a:lnTo>
                    <a:pt x="258" y="48"/>
                  </a:lnTo>
                  <a:lnTo>
                    <a:pt x="270" y="30"/>
                  </a:lnTo>
                  <a:lnTo>
                    <a:pt x="282" y="18"/>
                  </a:lnTo>
                  <a:lnTo>
                    <a:pt x="294" y="6"/>
                  </a:lnTo>
                  <a:lnTo>
                    <a:pt x="312" y="0"/>
                  </a:lnTo>
                  <a:lnTo>
                    <a:pt x="324" y="0"/>
                  </a:lnTo>
                  <a:lnTo>
                    <a:pt x="336" y="0"/>
                  </a:lnTo>
                  <a:lnTo>
                    <a:pt x="348" y="6"/>
                  </a:lnTo>
                  <a:lnTo>
                    <a:pt x="360" y="18"/>
                  </a:lnTo>
                  <a:lnTo>
                    <a:pt x="372" y="30"/>
                  </a:lnTo>
                  <a:lnTo>
                    <a:pt x="390" y="48"/>
                  </a:lnTo>
                  <a:lnTo>
                    <a:pt x="402" y="72"/>
                  </a:lnTo>
                  <a:lnTo>
                    <a:pt x="414" y="96"/>
                  </a:lnTo>
                  <a:lnTo>
                    <a:pt x="426" y="126"/>
                  </a:lnTo>
                  <a:lnTo>
                    <a:pt x="438" y="156"/>
                  </a:lnTo>
                  <a:lnTo>
                    <a:pt x="450" y="192"/>
                  </a:lnTo>
                  <a:lnTo>
                    <a:pt x="468" y="234"/>
                  </a:lnTo>
                  <a:lnTo>
                    <a:pt x="480" y="276"/>
                  </a:lnTo>
                  <a:lnTo>
                    <a:pt x="492" y="318"/>
                  </a:lnTo>
                  <a:lnTo>
                    <a:pt x="504" y="372"/>
                  </a:lnTo>
                  <a:lnTo>
                    <a:pt x="516" y="420"/>
                  </a:lnTo>
                  <a:lnTo>
                    <a:pt x="528" y="474"/>
                  </a:lnTo>
                  <a:lnTo>
                    <a:pt x="546" y="528"/>
                  </a:lnTo>
                  <a:lnTo>
                    <a:pt x="558" y="588"/>
                  </a:lnTo>
                  <a:lnTo>
                    <a:pt x="570" y="648"/>
                  </a:lnTo>
                  <a:lnTo>
                    <a:pt x="582" y="708"/>
                  </a:lnTo>
                  <a:lnTo>
                    <a:pt x="594" y="768"/>
                  </a:lnTo>
                  <a:lnTo>
                    <a:pt x="606" y="828"/>
                  </a:lnTo>
                  <a:lnTo>
                    <a:pt x="624" y="894"/>
                  </a:lnTo>
                  <a:lnTo>
                    <a:pt x="636" y="960"/>
                  </a:lnTo>
                  <a:lnTo>
                    <a:pt x="648" y="1020"/>
                  </a:lnTo>
                  <a:lnTo>
                    <a:pt x="660" y="1086"/>
                  </a:lnTo>
                  <a:lnTo>
                    <a:pt x="672" y="1152"/>
                  </a:lnTo>
                  <a:lnTo>
                    <a:pt x="690" y="1218"/>
                  </a:lnTo>
                  <a:lnTo>
                    <a:pt x="702" y="1278"/>
                  </a:lnTo>
                  <a:lnTo>
                    <a:pt x="714" y="1338"/>
                  </a:lnTo>
                  <a:lnTo>
                    <a:pt x="726" y="1398"/>
                  </a:lnTo>
                  <a:lnTo>
                    <a:pt x="738" y="1458"/>
                  </a:lnTo>
                  <a:lnTo>
                    <a:pt x="750" y="1518"/>
                  </a:lnTo>
                  <a:lnTo>
                    <a:pt x="768" y="1572"/>
                  </a:lnTo>
                  <a:lnTo>
                    <a:pt x="780" y="1626"/>
                  </a:lnTo>
                  <a:lnTo>
                    <a:pt x="792" y="1674"/>
                  </a:lnTo>
                  <a:lnTo>
                    <a:pt x="804" y="1728"/>
                  </a:lnTo>
                  <a:lnTo>
                    <a:pt x="816" y="1770"/>
                  </a:lnTo>
                  <a:lnTo>
                    <a:pt x="828" y="1812"/>
                  </a:lnTo>
                  <a:lnTo>
                    <a:pt x="846" y="1854"/>
                  </a:lnTo>
                  <a:lnTo>
                    <a:pt x="858" y="1890"/>
                  </a:lnTo>
                  <a:lnTo>
                    <a:pt x="870" y="1920"/>
                  </a:lnTo>
                  <a:lnTo>
                    <a:pt x="882" y="1950"/>
                  </a:lnTo>
                  <a:lnTo>
                    <a:pt x="894" y="1974"/>
                  </a:lnTo>
                  <a:lnTo>
                    <a:pt x="906" y="1998"/>
                  </a:lnTo>
                  <a:lnTo>
                    <a:pt x="924" y="2016"/>
                  </a:lnTo>
                  <a:lnTo>
                    <a:pt x="936" y="2028"/>
                  </a:lnTo>
                  <a:lnTo>
                    <a:pt x="948" y="2040"/>
                  </a:lnTo>
                  <a:lnTo>
                    <a:pt x="960" y="2046"/>
                  </a:lnTo>
                  <a:lnTo>
                    <a:pt x="972" y="2052"/>
                  </a:lnTo>
                  <a:lnTo>
                    <a:pt x="984" y="2046"/>
                  </a:lnTo>
                  <a:lnTo>
                    <a:pt x="1002" y="2040"/>
                  </a:lnTo>
                  <a:lnTo>
                    <a:pt x="1014" y="2028"/>
                  </a:lnTo>
                  <a:lnTo>
                    <a:pt x="1026" y="2016"/>
                  </a:lnTo>
                  <a:lnTo>
                    <a:pt x="1038" y="1998"/>
                  </a:lnTo>
                  <a:lnTo>
                    <a:pt x="1050" y="1974"/>
                  </a:lnTo>
                  <a:lnTo>
                    <a:pt x="1062" y="1950"/>
                  </a:lnTo>
                  <a:lnTo>
                    <a:pt x="1080" y="1920"/>
                  </a:lnTo>
                  <a:lnTo>
                    <a:pt x="1092" y="1890"/>
                  </a:lnTo>
                  <a:lnTo>
                    <a:pt x="1104" y="1854"/>
                  </a:lnTo>
                  <a:lnTo>
                    <a:pt x="1116" y="1812"/>
                  </a:lnTo>
                  <a:lnTo>
                    <a:pt x="1128" y="1770"/>
                  </a:lnTo>
                  <a:lnTo>
                    <a:pt x="1140" y="1728"/>
                  </a:lnTo>
                  <a:lnTo>
                    <a:pt x="1158" y="1674"/>
                  </a:lnTo>
                  <a:lnTo>
                    <a:pt x="1170" y="1626"/>
                  </a:lnTo>
                  <a:lnTo>
                    <a:pt x="1182" y="1572"/>
                  </a:lnTo>
                  <a:lnTo>
                    <a:pt x="1194" y="1518"/>
                  </a:lnTo>
                  <a:lnTo>
                    <a:pt x="1206" y="1458"/>
                  </a:lnTo>
                  <a:lnTo>
                    <a:pt x="1218" y="1398"/>
                  </a:lnTo>
                  <a:lnTo>
                    <a:pt x="1236" y="1338"/>
                  </a:lnTo>
                  <a:lnTo>
                    <a:pt x="1248" y="1278"/>
                  </a:lnTo>
                  <a:lnTo>
                    <a:pt x="1260" y="1218"/>
                  </a:lnTo>
                  <a:lnTo>
                    <a:pt x="1272" y="1152"/>
                  </a:lnTo>
                  <a:lnTo>
                    <a:pt x="1284" y="1086"/>
                  </a:lnTo>
                  <a:lnTo>
                    <a:pt x="1302" y="1026"/>
                  </a:lnTo>
                  <a:lnTo>
                    <a:pt x="1314" y="960"/>
                  </a:lnTo>
                  <a:lnTo>
                    <a:pt x="1326" y="894"/>
                  </a:lnTo>
                  <a:lnTo>
                    <a:pt x="1338" y="828"/>
                  </a:lnTo>
                  <a:lnTo>
                    <a:pt x="1350" y="768"/>
                  </a:lnTo>
                  <a:lnTo>
                    <a:pt x="1362" y="708"/>
                  </a:lnTo>
                  <a:lnTo>
                    <a:pt x="1380" y="648"/>
                  </a:lnTo>
                  <a:lnTo>
                    <a:pt x="1392" y="588"/>
                  </a:lnTo>
                  <a:lnTo>
                    <a:pt x="1404" y="528"/>
                  </a:lnTo>
                  <a:lnTo>
                    <a:pt x="1416" y="474"/>
                  </a:lnTo>
                  <a:lnTo>
                    <a:pt x="1428" y="420"/>
                  </a:lnTo>
                  <a:lnTo>
                    <a:pt x="1440" y="372"/>
                  </a:lnTo>
                  <a:lnTo>
                    <a:pt x="1458" y="318"/>
                  </a:lnTo>
                  <a:lnTo>
                    <a:pt x="1470" y="276"/>
                  </a:lnTo>
                  <a:lnTo>
                    <a:pt x="1482" y="234"/>
                  </a:lnTo>
                  <a:lnTo>
                    <a:pt x="1494" y="192"/>
                  </a:lnTo>
                  <a:lnTo>
                    <a:pt x="1506" y="156"/>
                  </a:lnTo>
                  <a:lnTo>
                    <a:pt x="1518" y="126"/>
                  </a:lnTo>
                  <a:lnTo>
                    <a:pt x="1536" y="96"/>
                  </a:lnTo>
                  <a:lnTo>
                    <a:pt x="1548" y="72"/>
                  </a:lnTo>
                  <a:lnTo>
                    <a:pt x="1560" y="48"/>
                  </a:lnTo>
                  <a:lnTo>
                    <a:pt x="1572" y="30"/>
                  </a:lnTo>
                  <a:lnTo>
                    <a:pt x="1584" y="18"/>
                  </a:lnTo>
                  <a:lnTo>
                    <a:pt x="1596" y="6"/>
                  </a:lnTo>
                  <a:lnTo>
                    <a:pt x="1614" y="0"/>
                  </a:lnTo>
                  <a:lnTo>
                    <a:pt x="1626" y="0"/>
                  </a:lnTo>
                  <a:lnTo>
                    <a:pt x="1638" y="0"/>
                  </a:lnTo>
                  <a:lnTo>
                    <a:pt x="1650"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3" name="Freeform 898"/>
            <p:cNvSpPr>
              <a:spLocks/>
            </p:cNvSpPr>
            <p:nvPr/>
          </p:nvSpPr>
          <p:spPr bwMode="auto">
            <a:xfrm>
              <a:off x="5219700" y="1746250"/>
              <a:ext cx="1514475" cy="3248025"/>
            </a:xfrm>
            <a:custGeom>
              <a:avLst/>
              <a:gdLst>
                <a:gd name="T0" fmla="*/ 2147483647 w 954"/>
                <a:gd name="T1" fmla="*/ 2147483647 h 2046"/>
                <a:gd name="T2" fmla="*/ 2147483647 w 954"/>
                <a:gd name="T3" fmla="*/ 2147483647 h 2046"/>
                <a:gd name="T4" fmla="*/ 2147483647 w 954"/>
                <a:gd name="T5" fmla="*/ 2147483647 h 2046"/>
                <a:gd name="T6" fmla="*/ 2147483647 w 954"/>
                <a:gd name="T7" fmla="*/ 2147483647 h 2046"/>
                <a:gd name="T8" fmla="*/ 2147483647 w 954"/>
                <a:gd name="T9" fmla="*/ 2147483647 h 2046"/>
                <a:gd name="T10" fmla="*/ 2147483647 w 954"/>
                <a:gd name="T11" fmla="*/ 2147483647 h 2046"/>
                <a:gd name="T12" fmla="*/ 2147483647 w 954"/>
                <a:gd name="T13" fmla="*/ 2147483647 h 2046"/>
                <a:gd name="T14" fmla="*/ 2147483647 w 954"/>
                <a:gd name="T15" fmla="*/ 2147483647 h 2046"/>
                <a:gd name="T16" fmla="*/ 2147483647 w 954"/>
                <a:gd name="T17" fmla="*/ 2147483647 h 2046"/>
                <a:gd name="T18" fmla="*/ 2147483647 w 954"/>
                <a:gd name="T19" fmla="*/ 2147483647 h 2046"/>
                <a:gd name="T20" fmla="*/ 2147483647 w 954"/>
                <a:gd name="T21" fmla="*/ 2147483647 h 2046"/>
                <a:gd name="T22" fmla="*/ 2147483647 w 954"/>
                <a:gd name="T23" fmla="*/ 2147483647 h 2046"/>
                <a:gd name="T24" fmla="*/ 2147483647 w 954"/>
                <a:gd name="T25" fmla="*/ 2147483647 h 2046"/>
                <a:gd name="T26" fmla="*/ 2147483647 w 954"/>
                <a:gd name="T27" fmla="*/ 2147483647 h 2046"/>
                <a:gd name="T28" fmla="*/ 2147483647 w 954"/>
                <a:gd name="T29" fmla="*/ 2147483647 h 2046"/>
                <a:gd name="T30" fmla="*/ 2147483647 w 954"/>
                <a:gd name="T31" fmla="*/ 2147483647 h 2046"/>
                <a:gd name="T32" fmla="*/ 2147483647 w 954"/>
                <a:gd name="T33" fmla="*/ 2147483647 h 2046"/>
                <a:gd name="T34" fmla="*/ 2147483647 w 954"/>
                <a:gd name="T35" fmla="*/ 2147483647 h 2046"/>
                <a:gd name="T36" fmla="*/ 2147483647 w 954"/>
                <a:gd name="T37" fmla="*/ 2147483647 h 2046"/>
                <a:gd name="T38" fmla="*/ 2147483647 w 954"/>
                <a:gd name="T39" fmla="*/ 2147483647 h 2046"/>
                <a:gd name="T40" fmla="*/ 2147483647 w 954"/>
                <a:gd name="T41" fmla="*/ 2147483647 h 2046"/>
                <a:gd name="T42" fmla="*/ 2147483647 w 954"/>
                <a:gd name="T43" fmla="*/ 2147483647 h 2046"/>
                <a:gd name="T44" fmla="*/ 2147483647 w 954"/>
                <a:gd name="T45" fmla="*/ 2147483647 h 2046"/>
                <a:gd name="T46" fmla="*/ 2147483647 w 954"/>
                <a:gd name="T47" fmla="*/ 2147483647 h 2046"/>
                <a:gd name="T48" fmla="*/ 2147483647 w 954"/>
                <a:gd name="T49" fmla="*/ 2147483647 h 2046"/>
                <a:gd name="T50" fmla="*/ 2147483647 w 954"/>
                <a:gd name="T51" fmla="*/ 2147483647 h 2046"/>
                <a:gd name="T52" fmla="*/ 2147483647 w 954"/>
                <a:gd name="T53" fmla="*/ 2147483647 h 2046"/>
                <a:gd name="T54" fmla="*/ 2147483647 w 954"/>
                <a:gd name="T55" fmla="*/ 2147483647 h 2046"/>
                <a:gd name="T56" fmla="*/ 2147483647 w 954"/>
                <a:gd name="T57" fmla="*/ 2147483647 h 2046"/>
                <a:gd name="T58" fmla="*/ 2147483647 w 954"/>
                <a:gd name="T59" fmla="*/ 2147483647 h 2046"/>
                <a:gd name="T60" fmla="*/ 2147483647 w 954"/>
                <a:gd name="T61" fmla="*/ 2147483647 h 2046"/>
                <a:gd name="T62" fmla="*/ 2147483647 w 954"/>
                <a:gd name="T63" fmla="*/ 2147483647 h 2046"/>
                <a:gd name="T64" fmla="*/ 2147483647 w 954"/>
                <a:gd name="T65" fmla="*/ 2147483647 h 2046"/>
                <a:gd name="T66" fmla="*/ 2147483647 w 954"/>
                <a:gd name="T67" fmla="*/ 2147483647 h 2046"/>
                <a:gd name="T68" fmla="*/ 2147483647 w 954"/>
                <a:gd name="T69" fmla="*/ 2147483647 h 2046"/>
                <a:gd name="T70" fmla="*/ 2147483647 w 954"/>
                <a:gd name="T71" fmla="*/ 2147483647 h 2046"/>
                <a:gd name="T72" fmla="*/ 2147483647 w 954"/>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2046"/>
                <a:gd name="T113" fmla="*/ 954 w 954"/>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2046">
                  <a:moveTo>
                    <a:pt x="0" y="0"/>
                  </a:moveTo>
                  <a:lnTo>
                    <a:pt x="12" y="12"/>
                  </a:lnTo>
                  <a:lnTo>
                    <a:pt x="24" y="24"/>
                  </a:lnTo>
                  <a:lnTo>
                    <a:pt x="42" y="42"/>
                  </a:lnTo>
                  <a:lnTo>
                    <a:pt x="54" y="66"/>
                  </a:lnTo>
                  <a:lnTo>
                    <a:pt x="66" y="90"/>
                  </a:lnTo>
                  <a:lnTo>
                    <a:pt x="78" y="120"/>
                  </a:lnTo>
                  <a:lnTo>
                    <a:pt x="90" y="150"/>
                  </a:lnTo>
                  <a:lnTo>
                    <a:pt x="102" y="186"/>
                  </a:lnTo>
                  <a:lnTo>
                    <a:pt x="120" y="228"/>
                  </a:lnTo>
                  <a:lnTo>
                    <a:pt x="132" y="270"/>
                  </a:lnTo>
                  <a:lnTo>
                    <a:pt x="144" y="312"/>
                  </a:lnTo>
                  <a:lnTo>
                    <a:pt x="156" y="366"/>
                  </a:lnTo>
                  <a:lnTo>
                    <a:pt x="168" y="414"/>
                  </a:lnTo>
                  <a:lnTo>
                    <a:pt x="180" y="468"/>
                  </a:lnTo>
                  <a:lnTo>
                    <a:pt x="198" y="522"/>
                  </a:lnTo>
                  <a:lnTo>
                    <a:pt x="210" y="582"/>
                  </a:lnTo>
                  <a:lnTo>
                    <a:pt x="222" y="642"/>
                  </a:lnTo>
                  <a:lnTo>
                    <a:pt x="234" y="702"/>
                  </a:lnTo>
                  <a:lnTo>
                    <a:pt x="246" y="762"/>
                  </a:lnTo>
                  <a:lnTo>
                    <a:pt x="258" y="822"/>
                  </a:lnTo>
                  <a:lnTo>
                    <a:pt x="276" y="888"/>
                  </a:lnTo>
                  <a:lnTo>
                    <a:pt x="288" y="954"/>
                  </a:lnTo>
                  <a:lnTo>
                    <a:pt x="300" y="1014"/>
                  </a:lnTo>
                  <a:lnTo>
                    <a:pt x="312" y="1080"/>
                  </a:lnTo>
                  <a:lnTo>
                    <a:pt x="324" y="1146"/>
                  </a:lnTo>
                  <a:lnTo>
                    <a:pt x="342" y="1212"/>
                  </a:lnTo>
                  <a:lnTo>
                    <a:pt x="354" y="1272"/>
                  </a:lnTo>
                  <a:lnTo>
                    <a:pt x="366" y="1332"/>
                  </a:lnTo>
                  <a:lnTo>
                    <a:pt x="378" y="1392"/>
                  </a:lnTo>
                  <a:lnTo>
                    <a:pt x="390" y="1452"/>
                  </a:lnTo>
                  <a:lnTo>
                    <a:pt x="402" y="1512"/>
                  </a:lnTo>
                  <a:lnTo>
                    <a:pt x="420" y="1566"/>
                  </a:lnTo>
                  <a:lnTo>
                    <a:pt x="432" y="1620"/>
                  </a:lnTo>
                  <a:lnTo>
                    <a:pt x="444" y="1668"/>
                  </a:lnTo>
                  <a:lnTo>
                    <a:pt x="456" y="1722"/>
                  </a:lnTo>
                  <a:lnTo>
                    <a:pt x="468" y="1764"/>
                  </a:lnTo>
                  <a:lnTo>
                    <a:pt x="480" y="1806"/>
                  </a:lnTo>
                  <a:lnTo>
                    <a:pt x="498" y="1848"/>
                  </a:lnTo>
                  <a:lnTo>
                    <a:pt x="510" y="1884"/>
                  </a:lnTo>
                  <a:lnTo>
                    <a:pt x="522" y="1914"/>
                  </a:lnTo>
                  <a:lnTo>
                    <a:pt x="534" y="1944"/>
                  </a:lnTo>
                  <a:lnTo>
                    <a:pt x="546" y="1968"/>
                  </a:lnTo>
                  <a:lnTo>
                    <a:pt x="558" y="1992"/>
                  </a:lnTo>
                  <a:lnTo>
                    <a:pt x="576" y="2010"/>
                  </a:lnTo>
                  <a:lnTo>
                    <a:pt x="588" y="2022"/>
                  </a:lnTo>
                  <a:lnTo>
                    <a:pt x="600" y="2034"/>
                  </a:lnTo>
                  <a:lnTo>
                    <a:pt x="612" y="2040"/>
                  </a:lnTo>
                  <a:lnTo>
                    <a:pt x="624" y="2046"/>
                  </a:lnTo>
                  <a:lnTo>
                    <a:pt x="636" y="2040"/>
                  </a:lnTo>
                  <a:lnTo>
                    <a:pt x="654" y="2034"/>
                  </a:lnTo>
                  <a:lnTo>
                    <a:pt x="666" y="2022"/>
                  </a:lnTo>
                  <a:lnTo>
                    <a:pt x="678" y="2010"/>
                  </a:lnTo>
                  <a:lnTo>
                    <a:pt x="690" y="1992"/>
                  </a:lnTo>
                  <a:lnTo>
                    <a:pt x="702" y="1968"/>
                  </a:lnTo>
                  <a:lnTo>
                    <a:pt x="714" y="1944"/>
                  </a:lnTo>
                  <a:lnTo>
                    <a:pt x="732" y="1914"/>
                  </a:lnTo>
                  <a:lnTo>
                    <a:pt x="744" y="1884"/>
                  </a:lnTo>
                  <a:lnTo>
                    <a:pt x="756" y="1848"/>
                  </a:lnTo>
                  <a:lnTo>
                    <a:pt x="768" y="1806"/>
                  </a:lnTo>
                  <a:lnTo>
                    <a:pt x="780" y="1764"/>
                  </a:lnTo>
                  <a:lnTo>
                    <a:pt x="792" y="1722"/>
                  </a:lnTo>
                  <a:lnTo>
                    <a:pt x="810" y="1668"/>
                  </a:lnTo>
                  <a:lnTo>
                    <a:pt x="822" y="1620"/>
                  </a:lnTo>
                  <a:lnTo>
                    <a:pt x="834" y="1566"/>
                  </a:lnTo>
                  <a:lnTo>
                    <a:pt x="846" y="1512"/>
                  </a:lnTo>
                  <a:lnTo>
                    <a:pt x="858" y="1452"/>
                  </a:lnTo>
                  <a:lnTo>
                    <a:pt x="870" y="1392"/>
                  </a:lnTo>
                  <a:lnTo>
                    <a:pt x="888" y="1332"/>
                  </a:lnTo>
                  <a:lnTo>
                    <a:pt x="900" y="1272"/>
                  </a:lnTo>
                  <a:lnTo>
                    <a:pt x="912" y="1212"/>
                  </a:lnTo>
                  <a:lnTo>
                    <a:pt x="924" y="1146"/>
                  </a:lnTo>
                  <a:lnTo>
                    <a:pt x="936" y="1080"/>
                  </a:lnTo>
                  <a:lnTo>
                    <a:pt x="954"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76" name="Group 41"/>
          <p:cNvGrpSpPr>
            <a:grpSpLocks/>
          </p:cNvGrpSpPr>
          <p:nvPr/>
        </p:nvGrpSpPr>
        <p:grpSpPr bwMode="auto">
          <a:xfrm>
            <a:off x="1496485" y="3221038"/>
            <a:ext cx="8858249" cy="1204912"/>
            <a:chOff x="2600325" y="1736725"/>
            <a:chExt cx="4133850" cy="3248025"/>
          </a:xfrm>
        </p:grpSpPr>
        <p:sp>
          <p:nvSpPr>
            <p:cNvPr id="11290" name="Freeform 981"/>
            <p:cNvSpPr>
              <a:spLocks/>
            </p:cNvSpPr>
            <p:nvPr/>
          </p:nvSpPr>
          <p:spPr bwMode="auto">
            <a:xfrm>
              <a:off x="2600325" y="1736725"/>
              <a:ext cx="2619375" cy="3248025"/>
            </a:xfrm>
            <a:custGeom>
              <a:avLst/>
              <a:gdLst>
                <a:gd name="T0" fmla="*/ 2147483647 w 1650"/>
                <a:gd name="T1" fmla="*/ 2147483647 h 2046"/>
                <a:gd name="T2" fmla="*/ 2147483647 w 1650"/>
                <a:gd name="T3" fmla="*/ 2147483647 h 2046"/>
                <a:gd name="T4" fmla="*/ 2147483647 w 1650"/>
                <a:gd name="T5" fmla="*/ 2147483647 h 2046"/>
                <a:gd name="T6" fmla="*/ 2147483647 w 1650"/>
                <a:gd name="T7" fmla="*/ 2147483647 h 2046"/>
                <a:gd name="T8" fmla="*/ 2147483647 w 1650"/>
                <a:gd name="T9" fmla="*/ 2147483647 h 2046"/>
                <a:gd name="T10" fmla="*/ 2147483647 w 1650"/>
                <a:gd name="T11" fmla="*/ 2147483647 h 2046"/>
                <a:gd name="T12" fmla="*/ 2147483647 w 1650"/>
                <a:gd name="T13" fmla="*/ 2147483647 h 2046"/>
                <a:gd name="T14" fmla="*/ 2147483647 w 1650"/>
                <a:gd name="T15" fmla="*/ 2147483647 h 2046"/>
                <a:gd name="T16" fmla="*/ 2147483647 w 1650"/>
                <a:gd name="T17" fmla="*/ 2147483647 h 2046"/>
                <a:gd name="T18" fmla="*/ 2147483647 w 1650"/>
                <a:gd name="T19" fmla="*/ 2147483647 h 2046"/>
                <a:gd name="T20" fmla="*/ 2147483647 w 1650"/>
                <a:gd name="T21" fmla="*/ 2147483647 h 2046"/>
                <a:gd name="T22" fmla="*/ 2147483647 w 1650"/>
                <a:gd name="T23" fmla="*/ 2147483647 h 2046"/>
                <a:gd name="T24" fmla="*/ 2147483647 w 1650"/>
                <a:gd name="T25" fmla="*/ 2147483647 h 2046"/>
                <a:gd name="T26" fmla="*/ 2147483647 w 1650"/>
                <a:gd name="T27" fmla="*/ 2147483647 h 2046"/>
                <a:gd name="T28" fmla="*/ 2147483647 w 1650"/>
                <a:gd name="T29" fmla="*/ 2147483647 h 2046"/>
                <a:gd name="T30" fmla="*/ 2147483647 w 1650"/>
                <a:gd name="T31" fmla="*/ 2147483647 h 2046"/>
                <a:gd name="T32" fmla="*/ 2147483647 w 1650"/>
                <a:gd name="T33" fmla="*/ 2147483647 h 2046"/>
                <a:gd name="T34" fmla="*/ 2147483647 w 1650"/>
                <a:gd name="T35" fmla="*/ 2147483647 h 2046"/>
                <a:gd name="T36" fmla="*/ 2147483647 w 1650"/>
                <a:gd name="T37" fmla="*/ 2147483647 h 2046"/>
                <a:gd name="T38" fmla="*/ 2147483647 w 1650"/>
                <a:gd name="T39" fmla="*/ 2147483647 h 2046"/>
                <a:gd name="T40" fmla="*/ 2147483647 w 1650"/>
                <a:gd name="T41" fmla="*/ 0 h 2046"/>
                <a:gd name="T42" fmla="*/ 2147483647 w 1650"/>
                <a:gd name="T43" fmla="*/ 2147483647 h 2046"/>
                <a:gd name="T44" fmla="*/ 2147483647 w 1650"/>
                <a:gd name="T45" fmla="*/ 2147483647 h 2046"/>
                <a:gd name="T46" fmla="*/ 2147483647 w 1650"/>
                <a:gd name="T47" fmla="*/ 2147483647 h 2046"/>
                <a:gd name="T48" fmla="*/ 2147483647 w 1650"/>
                <a:gd name="T49" fmla="*/ 2147483647 h 2046"/>
                <a:gd name="T50" fmla="*/ 2147483647 w 1650"/>
                <a:gd name="T51" fmla="*/ 2147483647 h 2046"/>
                <a:gd name="T52" fmla="*/ 2147483647 w 1650"/>
                <a:gd name="T53" fmla="*/ 2147483647 h 2046"/>
                <a:gd name="T54" fmla="*/ 2147483647 w 1650"/>
                <a:gd name="T55" fmla="*/ 2147483647 h 2046"/>
                <a:gd name="T56" fmla="*/ 2147483647 w 1650"/>
                <a:gd name="T57" fmla="*/ 2147483647 h 2046"/>
                <a:gd name="T58" fmla="*/ 2147483647 w 1650"/>
                <a:gd name="T59" fmla="*/ 2147483647 h 2046"/>
                <a:gd name="T60" fmla="*/ 2147483647 w 1650"/>
                <a:gd name="T61" fmla="*/ 2147483647 h 2046"/>
                <a:gd name="T62" fmla="*/ 2147483647 w 1650"/>
                <a:gd name="T63" fmla="*/ 2147483647 h 2046"/>
                <a:gd name="T64" fmla="*/ 2147483647 w 1650"/>
                <a:gd name="T65" fmla="*/ 2147483647 h 2046"/>
                <a:gd name="T66" fmla="*/ 2147483647 w 1650"/>
                <a:gd name="T67" fmla="*/ 2147483647 h 2046"/>
                <a:gd name="T68" fmla="*/ 2147483647 w 1650"/>
                <a:gd name="T69" fmla="*/ 2147483647 h 2046"/>
                <a:gd name="T70" fmla="*/ 2147483647 w 1650"/>
                <a:gd name="T71" fmla="*/ 2147483647 h 2046"/>
                <a:gd name="T72" fmla="*/ 2147483647 w 1650"/>
                <a:gd name="T73" fmla="*/ 2147483647 h 2046"/>
                <a:gd name="T74" fmla="*/ 2147483647 w 1650"/>
                <a:gd name="T75" fmla="*/ 0 h 2046"/>
                <a:gd name="T76" fmla="*/ 2147483647 w 1650"/>
                <a:gd name="T77" fmla="*/ 2147483647 h 2046"/>
                <a:gd name="T78" fmla="*/ 2147483647 w 1650"/>
                <a:gd name="T79" fmla="*/ 2147483647 h 2046"/>
                <a:gd name="T80" fmla="*/ 2147483647 w 1650"/>
                <a:gd name="T81" fmla="*/ 2147483647 h 2046"/>
                <a:gd name="T82" fmla="*/ 2147483647 w 1650"/>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2046"/>
                <a:gd name="T128" fmla="*/ 1650 w 1650"/>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2046">
                  <a:moveTo>
                    <a:pt x="0" y="1026"/>
                  </a:moveTo>
                  <a:lnTo>
                    <a:pt x="12" y="894"/>
                  </a:lnTo>
                  <a:lnTo>
                    <a:pt x="24" y="768"/>
                  </a:lnTo>
                  <a:lnTo>
                    <a:pt x="36" y="648"/>
                  </a:lnTo>
                  <a:lnTo>
                    <a:pt x="48" y="528"/>
                  </a:lnTo>
                  <a:lnTo>
                    <a:pt x="60" y="420"/>
                  </a:lnTo>
                  <a:lnTo>
                    <a:pt x="78" y="318"/>
                  </a:lnTo>
                  <a:lnTo>
                    <a:pt x="90" y="234"/>
                  </a:lnTo>
                  <a:lnTo>
                    <a:pt x="102" y="156"/>
                  </a:lnTo>
                  <a:lnTo>
                    <a:pt x="114" y="96"/>
                  </a:lnTo>
                  <a:lnTo>
                    <a:pt x="126" y="48"/>
                  </a:lnTo>
                  <a:lnTo>
                    <a:pt x="138" y="18"/>
                  </a:lnTo>
                  <a:lnTo>
                    <a:pt x="156" y="0"/>
                  </a:lnTo>
                  <a:lnTo>
                    <a:pt x="168" y="0"/>
                  </a:lnTo>
                  <a:lnTo>
                    <a:pt x="180" y="18"/>
                  </a:lnTo>
                  <a:lnTo>
                    <a:pt x="192" y="48"/>
                  </a:lnTo>
                  <a:lnTo>
                    <a:pt x="204" y="96"/>
                  </a:lnTo>
                  <a:lnTo>
                    <a:pt x="216" y="156"/>
                  </a:lnTo>
                  <a:lnTo>
                    <a:pt x="234" y="234"/>
                  </a:lnTo>
                  <a:lnTo>
                    <a:pt x="246" y="318"/>
                  </a:lnTo>
                  <a:lnTo>
                    <a:pt x="258" y="420"/>
                  </a:lnTo>
                  <a:lnTo>
                    <a:pt x="270" y="528"/>
                  </a:lnTo>
                  <a:lnTo>
                    <a:pt x="282" y="648"/>
                  </a:lnTo>
                  <a:lnTo>
                    <a:pt x="294" y="768"/>
                  </a:lnTo>
                  <a:lnTo>
                    <a:pt x="312" y="894"/>
                  </a:lnTo>
                  <a:lnTo>
                    <a:pt x="324" y="1020"/>
                  </a:lnTo>
                  <a:lnTo>
                    <a:pt x="336" y="1152"/>
                  </a:lnTo>
                  <a:lnTo>
                    <a:pt x="348" y="1278"/>
                  </a:lnTo>
                  <a:lnTo>
                    <a:pt x="360" y="1398"/>
                  </a:lnTo>
                  <a:lnTo>
                    <a:pt x="372" y="1518"/>
                  </a:lnTo>
                  <a:lnTo>
                    <a:pt x="390" y="1626"/>
                  </a:lnTo>
                  <a:lnTo>
                    <a:pt x="402" y="1728"/>
                  </a:lnTo>
                  <a:lnTo>
                    <a:pt x="414" y="1812"/>
                  </a:lnTo>
                  <a:lnTo>
                    <a:pt x="426" y="1890"/>
                  </a:lnTo>
                  <a:lnTo>
                    <a:pt x="438" y="1950"/>
                  </a:lnTo>
                  <a:lnTo>
                    <a:pt x="450" y="1998"/>
                  </a:lnTo>
                  <a:lnTo>
                    <a:pt x="468" y="2028"/>
                  </a:lnTo>
                  <a:lnTo>
                    <a:pt x="480" y="2046"/>
                  </a:lnTo>
                  <a:lnTo>
                    <a:pt x="492" y="2046"/>
                  </a:lnTo>
                  <a:lnTo>
                    <a:pt x="504" y="2028"/>
                  </a:lnTo>
                  <a:lnTo>
                    <a:pt x="516" y="1998"/>
                  </a:lnTo>
                  <a:lnTo>
                    <a:pt x="528" y="1950"/>
                  </a:lnTo>
                  <a:lnTo>
                    <a:pt x="546" y="1890"/>
                  </a:lnTo>
                  <a:lnTo>
                    <a:pt x="558" y="1812"/>
                  </a:lnTo>
                  <a:lnTo>
                    <a:pt x="570" y="1728"/>
                  </a:lnTo>
                  <a:lnTo>
                    <a:pt x="582" y="1626"/>
                  </a:lnTo>
                  <a:lnTo>
                    <a:pt x="594" y="1518"/>
                  </a:lnTo>
                  <a:lnTo>
                    <a:pt x="606" y="1398"/>
                  </a:lnTo>
                  <a:lnTo>
                    <a:pt x="624" y="1278"/>
                  </a:lnTo>
                  <a:lnTo>
                    <a:pt x="636" y="1152"/>
                  </a:lnTo>
                  <a:lnTo>
                    <a:pt x="648" y="1026"/>
                  </a:lnTo>
                  <a:lnTo>
                    <a:pt x="660" y="894"/>
                  </a:lnTo>
                  <a:lnTo>
                    <a:pt x="672" y="768"/>
                  </a:lnTo>
                  <a:lnTo>
                    <a:pt x="690" y="648"/>
                  </a:lnTo>
                  <a:lnTo>
                    <a:pt x="702" y="528"/>
                  </a:lnTo>
                  <a:lnTo>
                    <a:pt x="714" y="420"/>
                  </a:lnTo>
                  <a:lnTo>
                    <a:pt x="726" y="318"/>
                  </a:lnTo>
                  <a:lnTo>
                    <a:pt x="738" y="234"/>
                  </a:lnTo>
                  <a:lnTo>
                    <a:pt x="750" y="156"/>
                  </a:lnTo>
                  <a:lnTo>
                    <a:pt x="768" y="96"/>
                  </a:lnTo>
                  <a:lnTo>
                    <a:pt x="780" y="48"/>
                  </a:lnTo>
                  <a:lnTo>
                    <a:pt x="792" y="18"/>
                  </a:lnTo>
                  <a:lnTo>
                    <a:pt x="804" y="0"/>
                  </a:lnTo>
                  <a:lnTo>
                    <a:pt x="816" y="0"/>
                  </a:lnTo>
                  <a:lnTo>
                    <a:pt x="828" y="18"/>
                  </a:lnTo>
                  <a:lnTo>
                    <a:pt x="846" y="48"/>
                  </a:lnTo>
                  <a:lnTo>
                    <a:pt x="858" y="96"/>
                  </a:lnTo>
                  <a:lnTo>
                    <a:pt x="870" y="156"/>
                  </a:lnTo>
                  <a:lnTo>
                    <a:pt x="882" y="234"/>
                  </a:lnTo>
                  <a:lnTo>
                    <a:pt x="894" y="318"/>
                  </a:lnTo>
                  <a:lnTo>
                    <a:pt x="906" y="420"/>
                  </a:lnTo>
                  <a:lnTo>
                    <a:pt x="924" y="528"/>
                  </a:lnTo>
                  <a:lnTo>
                    <a:pt x="936" y="648"/>
                  </a:lnTo>
                  <a:lnTo>
                    <a:pt x="948" y="768"/>
                  </a:lnTo>
                  <a:lnTo>
                    <a:pt x="960" y="894"/>
                  </a:lnTo>
                  <a:lnTo>
                    <a:pt x="972" y="1020"/>
                  </a:lnTo>
                  <a:lnTo>
                    <a:pt x="984" y="1152"/>
                  </a:lnTo>
                  <a:lnTo>
                    <a:pt x="1002" y="1278"/>
                  </a:lnTo>
                  <a:lnTo>
                    <a:pt x="1014" y="1398"/>
                  </a:lnTo>
                  <a:lnTo>
                    <a:pt x="1026" y="1518"/>
                  </a:lnTo>
                  <a:lnTo>
                    <a:pt x="1038" y="1626"/>
                  </a:lnTo>
                  <a:lnTo>
                    <a:pt x="1050" y="1728"/>
                  </a:lnTo>
                  <a:lnTo>
                    <a:pt x="1062" y="1812"/>
                  </a:lnTo>
                  <a:lnTo>
                    <a:pt x="1080" y="1890"/>
                  </a:lnTo>
                  <a:lnTo>
                    <a:pt x="1092" y="1950"/>
                  </a:lnTo>
                  <a:lnTo>
                    <a:pt x="1104" y="1998"/>
                  </a:lnTo>
                  <a:lnTo>
                    <a:pt x="1116" y="2028"/>
                  </a:lnTo>
                  <a:lnTo>
                    <a:pt x="1128" y="2046"/>
                  </a:lnTo>
                  <a:lnTo>
                    <a:pt x="1140" y="2046"/>
                  </a:lnTo>
                  <a:lnTo>
                    <a:pt x="1158" y="2028"/>
                  </a:lnTo>
                  <a:lnTo>
                    <a:pt x="1170" y="1998"/>
                  </a:lnTo>
                  <a:lnTo>
                    <a:pt x="1182" y="1950"/>
                  </a:lnTo>
                  <a:lnTo>
                    <a:pt x="1194" y="1890"/>
                  </a:lnTo>
                  <a:lnTo>
                    <a:pt x="1206" y="1812"/>
                  </a:lnTo>
                  <a:lnTo>
                    <a:pt x="1218" y="1728"/>
                  </a:lnTo>
                  <a:lnTo>
                    <a:pt x="1236" y="1626"/>
                  </a:lnTo>
                  <a:lnTo>
                    <a:pt x="1248" y="1518"/>
                  </a:lnTo>
                  <a:lnTo>
                    <a:pt x="1260" y="1398"/>
                  </a:lnTo>
                  <a:lnTo>
                    <a:pt x="1272" y="1278"/>
                  </a:lnTo>
                  <a:lnTo>
                    <a:pt x="1284" y="1152"/>
                  </a:lnTo>
                  <a:lnTo>
                    <a:pt x="1302" y="1026"/>
                  </a:lnTo>
                  <a:lnTo>
                    <a:pt x="1314" y="894"/>
                  </a:lnTo>
                  <a:lnTo>
                    <a:pt x="1326" y="768"/>
                  </a:lnTo>
                  <a:lnTo>
                    <a:pt x="1338" y="648"/>
                  </a:lnTo>
                  <a:lnTo>
                    <a:pt x="1350" y="528"/>
                  </a:lnTo>
                  <a:lnTo>
                    <a:pt x="1362" y="420"/>
                  </a:lnTo>
                  <a:lnTo>
                    <a:pt x="1380" y="318"/>
                  </a:lnTo>
                  <a:lnTo>
                    <a:pt x="1392" y="234"/>
                  </a:lnTo>
                  <a:lnTo>
                    <a:pt x="1404" y="156"/>
                  </a:lnTo>
                  <a:lnTo>
                    <a:pt x="1416" y="96"/>
                  </a:lnTo>
                  <a:lnTo>
                    <a:pt x="1428" y="48"/>
                  </a:lnTo>
                  <a:lnTo>
                    <a:pt x="1440" y="18"/>
                  </a:lnTo>
                  <a:lnTo>
                    <a:pt x="1458" y="0"/>
                  </a:lnTo>
                  <a:lnTo>
                    <a:pt x="1470" y="0"/>
                  </a:lnTo>
                  <a:lnTo>
                    <a:pt x="1482" y="18"/>
                  </a:lnTo>
                  <a:lnTo>
                    <a:pt x="1494" y="48"/>
                  </a:lnTo>
                  <a:lnTo>
                    <a:pt x="1506" y="96"/>
                  </a:lnTo>
                  <a:lnTo>
                    <a:pt x="1518" y="156"/>
                  </a:lnTo>
                  <a:lnTo>
                    <a:pt x="1536" y="234"/>
                  </a:lnTo>
                  <a:lnTo>
                    <a:pt x="1548" y="318"/>
                  </a:lnTo>
                  <a:lnTo>
                    <a:pt x="1560" y="420"/>
                  </a:lnTo>
                  <a:lnTo>
                    <a:pt x="1572" y="528"/>
                  </a:lnTo>
                  <a:lnTo>
                    <a:pt x="1584" y="648"/>
                  </a:lnTo>
                  <a:lnTo>
                    <a:pt x="1596" y="768"/>
                  </a:lnTo>
                  <a:lnTo>
                    <a:pt x="1614" y="894"/>
                  </a:lnTo>
                  <a:lnTo>
                    <a:pt x="1626" y="1020"/>
                  </a:lnTo>
                  <a:lnTo>
                    <a:pt x="1638" y="1152"/>
                  </a:lnTo>
                  <a:lnTo>
                    <a:pt x="1650" y="1278"/>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1" name="Freeform 982"/>
            <p:cNvSpPr>
              <a:spLocks/>
            </p:cNvSpPr>
            <p:nvPr/>
          </p:nvSpPr>
          <p:spPr bwMode="auto">
            <a:xfrm>
              <a:off x="5219700" y="1736725"/>
              <a:ext cx="1514475" cy="3248025"/>
            </a:xfrm>
            <a:custGeom>
              <a:avLst/>
              <a:gdLst>
                <a:gd name="T0" fmla="*/ 2147483647 w 954"/>
                <a:gd name="T1" fmla="*/ 2147483647 h 2046"/>
                <a:gd name="T2" fmla="*/ 2147483647 w 954"/>
                <a:gd name="T3" fmla="*/ 2147483647 h 2046"/>
                <a:gd name="T4" fmla="*/ 2147483647 w 954"/>
                <a:gd name="T5" fmla="*/ 2147483647 h 2046"/>
                <a:gd name="T6" fmla="*/ 2147483647 w 954"/>
                <a:gd name="T7" fmla="*/ 2147483647 h 2046"/>
                <a:gd name="T8" fmla="*/ 2147483647 w 954"/>
                <a:gd name="T9" fmla="*/ 2147483647 h 2046"/>
                <a:gd name="T10" fmla="*/ 2147483647 w 954"/>
                <a:gd name="T11" fmla="*/ 2147483647 h 2046"/>
                <a:gd name="T12" fmla="*/ 2147483647 w 954"/>
                <a:gd name="T13" fmla="*/ 2147483647 h 2046"/>
                <a:gd name="T14" fmla="*/ 2147483647 w 954"/>
                <a:gd name="T15" fmla="*/ 2147483647 h 2046"/>
                <a:gd name="T16" fmla="*/ 2147483647 w 954"/>
                <a:gd name="T17" fmla="*/ 2147483647 h 2046"/>
                <a:gd name="T18" fmla="*/ 2147483647 w 954"/>
                <a:gd name="T19" fmla="*/ 2147483647 h 2046"/>
                <a:gd name="T20" fmla="*/ 2147483647 w 954"/>
                <a:gd name="T21" fmla="*/ 2147483647 h 2046"/>
                <a:gd name="T22" fmla="*/ 2147483647 w 954"/>
                <a:gd name="T23" fmla="*/ 2147483647 h 2046"/>
                <a:gd name="T24" fmla="*/ 2147483647 w 954"/>
                <a:gd name="T25" fmla="*/ 2147483647 h 2046"/>
                <a:gd name="T26" fmla="*/ 2147483647 w 954"/>
                <a:gd name="T27" fmla="*/ 2147483647 h 2046"/>
                <a:gd name="T28" fmla="*/ 2147483647 w 954"/>
                <a:gd name="T29" fmla="*/ 2147483647 h 2046"/>
                <a:gd name="T30" fmla="*/ 2147483647 w 954"/>
                <a:gd name="T31" fmla="*/ 2147483647 h 2046"/>
                <a:gd name="T32" fmla="*/ 2147483647 w 954"/>
                <a:gd name="T33" fmla="*/ 2147483647 h 2046"/>
                <a:gd name="T34" fmla="*/ 2147483647 w 954"/>
                <a:gd name="T35" fmla="*/ 0 h 2046"/>
                <a:gd name="T36" fmla="*/ 2147483647 w 954"/>
                <a:gd name="T37" fmla="*/ 2147483647 h 2046"/>
                <a:gd name="T38" fmla="*/ 2147483647 w 954"/>
                <a:gd name="T39" fmla="*/ 2147483647 h 2046"/>
                <a:gd name="T40" fmla="*/ 2147483647 w 954"/>
                <a:gd name="T41" fmla="*/ 2147483647 h 2046"/>
                <a:gd name="T42" fmla="*/ 2147483647 w 954"/>
                <a:gd name="T43" fmla="*/ 2147483647 h 2046"/>
                <a:gd name="T44" fmla="*/ 2147483647 w 954"/>
                <a:gd name="T45" fmla="*/ 2147483647 h 2046"/>
                <a:gd name="T46" fmla="*/ 2147483647 w 954"/>
                <a:gd name="T47" fmla="*/ 2147483647 h 2046"/>
                <a:gd name="T48" fmla="*/ 2147483647 w 954"/>
                <a:gd name="T49" fmla="*/ 2147483647 h 2046"/>
                <a:gd name="T50" fmla="*/ 2147483647 w 954"/>
                <a:gd name="T51" fmla="*/ 2147483647 h 2046"/>
                <a:gd name="T52" fmla="*/ 2147483647 w 954"/>
                <a:gd name="T53" fmla="*/ 2147483647 h 2046"/>
                <a:gd name="T54" fmla="*/ 2147483647 w 954"/>
                <a:gd name="T55" fmla="*/ 2147483647 h 2046"/>
                <a:gd name="T56" fmla="*/ 2147483647 w 954"/>
                <a:gd name="T57" fmla="*/ 2147483647 h 2046"/>
                <a:gd name="T58" fmla="*/ 2147483647 w 954"/>
                <a:gd name="T59" fmla="*/ 2147483647 h 2046"/>
                <a:gd name="T60" fmla="*/ 2147483647 w 954"/>
                <a:gd name="T61" fmla="*/ 2147483647 h 2046"/>
                <a:gd name="T62" fmla="*/ 2147483647 w 954"/>
                <a:gd name="T63" fmla="*/ 2147483647 h 2046"/>
                <a:gd name="T64" fmla="*/ 2147483647 w 954"/>
                <a:gd name="T65" fmla="*/ 2147483647 h 2046"/>
                <a:gd name="T66" fmla="*/ 2147483647 w 954"/>
                <a:gd name="T67" fmla="*/ 2147483647 h 2046"/>
                <a:gd name="T68" fmla="*/ 2147483647 w 954"/>
                <a:gd name="T69" fmla="*/ 2147483647 h 2046"/>
                <a:gd name="T70" fmla="*/ 2147483647 w 954"/>
                <a:gd name="T71" fmla="*/ 2147483647 h 2046"/>
                <a:gd name="T72" fmla="*/ 2147483647 w 954"/>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2046"/>
                <a:gd name="T113" fmla="*/ 954 w 954"/>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2046">
                  <a:moveTo>
                    <a:pt x="0" y="1278"/>
                  </a:moveTo>
                  <a:lnTo>
                    <a:pt x="12" y="1398"/>
                  </a:lnTo>
                  <a:lnTo>
                    <a:pt x="24" y="1518"/>
                  </a:lnTo>
                  <a:lnTo>
                    <a:pt x="42" y="1626"/>
                  </a:lnTo>
                  <a:lnTo>
                    <a:pt x="54" y="1728"/>
                  </a:lnTo>
                  <a:lnTo>
                    <a:pt x="66" y="1812"/>
                  </a:lnTo>
                  <a:lnTo>
                    <a:pt x="78" y="1890"/>
                  </a:lnTo>
                  <a:lnTo>
                    <a:pt x="90" y="1950"/>
                  </a:lnTo>
                  <a:lnTo>
                    <a:pt x="102" y="1998"/>
                  </a:lnTo>
                  <a:lnTo>
                    <a:pt x="120" y="2028"/>
                  </a:lnTo>
                  <a:lnTo>
                    <a:pt x="132" y="2046"/>
                  </a:lnTo>
                  <a:lnTo>
                    <a:pt x="144" y="2046"/>
                  </a:lnTo>
                  <a:lnTo>
                    <a:pt x="156" y="2028"/>
                  </a:lnTo>
                  <a:lnTo>
                    <a:pt x="168" y="1998"/>
                  </a:lnTo>
                  <a:lnTo>
                    <a:pt x="180" y="1950"/>
                  </a:lnTo>
                  <a:lnTo>
                    <a:pt x="198" y="1890"/>
                  </a:lnTo>
                  <a:lnTo>
                    <a:pt x="210" y="1812"/>
                  </a:lnTo>
                  <a:lnTo>
                    <a:pt x="222" y="1728"/>
                  </a:lnTo>
                  <a:lnTo>
                    <a:pt x="234" y="1626"/>
                  </a:lnTo>
                  <a:lnTo>
                    <a:pt x="246" y="1518"/>
                  </a:lnTo>
                  <a:lnTo>
                    <a:pt x="258" y="1398"/>
                  </a:lnTo>
                  <a:lnTo>
                    <a:pt x="276" y="1278"/>
                  </a:lnTo>
                  <a:lnTo>
                    <a:pt x="288" y="1152"/>
                  </a:lnTo>
                  <a:lnTo>
                    <a:pt x="300" y="1026"/>
                  </a:lnTo>
                  <a:lnTo>
                    <a:pt x="312" y="894"/>
                  </a:lnTo>
                  <a:lnTo>
                    <a:pt x="324" y="768"/>
                  </a:lnTo>
                  <a:lnTo>
                    <a:pt x="342" y="648"/>
                  </a:lnTo>
                  <a:lnTo>
                    <a:pt x="354" y="528"/>
                  </a:lnTo>
                  <a:lnTo>
                    <a:pt x="366" y="420"/>
                  </a:lnTo>
                  <a:lnTo>
                    <a:pt x="378" y="318"/>
                  </a:lnTo>
                  <a:lnTo>
                    <a:pt x="390" y="234"/>
                  </a:lnTo>
                  <a:lnTo>
                    <a:pt x="402" y="156"/>
                  </a:lnTo>
                  <a:lnTo>
                    <a:pt x="420" y="96"/>
                  </a:lnTo>
                  <a:lnTo>
                    <a:pt x="432" y="48"/>
                  </a:lnTo>
                  <a:lnTo>
                    <a:pt x="444" y="18"/>
                  </a:lnTo>
                  <a:lnTo>
                    <a:pt x="456" y="0"/>
                  </a:lnTo>
                  <a:lnTo>
                    <a:pt x="468" y="0"/>
                  </a:lnTo>
                  <a:lnTo>
                    <a:pt x="480" y="18"/>
                  </a:lnTo>
                  <a:lnTo>
                    <a:pt x="498" y="48"/>
                  </a:lnTo>
                  <a:lnTo>
                    <a:pt x="510" y="96"/>
                  </a:lnTo>
                  <a:lnTo>
                    <a:pt x="522" y="156"/>
                  </a:lnTo>
                  <a:lnTo>
                    <a:pt x="534" y="234"/>
                  </a:lnTo>
                  <a:lnTo>
                    <a:pt x="546" y="318"/>
                  </a:lnTo>
                  <a:lnTo>
                    <a:pt x="558" y="420"/>
                  </a:lnTo>
                  <a:lnTo>
                    <a:pt x="576" y="528"/>
                  </a:lnTo>
                  <a:lnTo>
                    <a:pt x="588" y="648"/>
                  </a:lnTo>
                  <a:lnTo>
                    <a:pt x="600" y="768"/>
                  </a:lnTo>
                  <a:lnTo>
                    <a:pt x="612" y="894"/>
                  </a:lnTo>
                  <a:lnTo>
                    <a:pt x="624" y="1020"/>
                  </a:lnTo>
                  <a:lnTo>
                    <a:pt x="636" y="1152"/>
                  </a:lnTo>
                  <a:lnTo>
                    <a:pt x="654" y="1278"/>
                  </a:lnTo>
                  <a:lnTo>
                    <a:pt x="666" y="1398"/>
                  </a:lnTo>
                  <a:lnTo>
                    <a:pt x="678" y="1518"/>
                  </a:lnTo>
                  <a:lnTo>
                    <a:pt x="690" y="1626"/>
                  </a:lnTo>
                  <a:lnTo>
                    <a:pt x="702" y="1728"/>
                  </a:lnTo>
                  <a:lnTo>
                    <a:pt x="714" y="1812"/>
                  </a:lnTo>
                  <a:lnTo>
                    <a:pt x="732" y="1890"/>
                  </a:lnTo>
                  <a:lnTo>
                    <a:pt x="744" y="1950"/>
                  </a:lnTo>
                  <a:lnTo>
                    <a:pt x="756" y="1998"/>
                  </a:lnTo>
                  <a:lnTo>
                    <a:pt x="768" y="2028"/>
                  </a:lnTo>
                  <a:lnTo>
                    <a:pt x="780" y="2046"/>
                  </a:lnTo>
                  <a:lnTo>
                    <a:pt x="792" y="2046"/>
                  </a:lnTo>
                  <a:lnTo>
                    <a:pt x="810" y="2028"/>
                  </a:lnTo>
                  <a:lnTo>
                    <a:pt x="822" y="1998"/>
                  </a:lnTo>
                  <a:lnTo>
                    <a:pt x="834" y="1950"/>
                  </a:lnTo>
                  <a:lnTo>
                    <a:pt x="846" y="1890"/>
                  </a:lnTo>
                  <a:lnTo>
                    <a:pt x="858" y="1812"/>
                  </a:lnTo>
                  <a:lnTo>
                    <a:pt x="870" y="1728"/>
                  </a:lnTo>
                  <a:lnTo>
                    <a:pt x="888" y="1626"/>
                  </a:lnTo>
                  <a:lnTo>
                    <a:pt x="900" y="1518"/>
                  </a:lnTo>
                  <a:lnTo>
                    <a:pt x="912" y="1398"/>
                  </a:lnTo>
                  <a:lnTo>
                    <a:pt x="924" y="1278"/>
                  </a:lnTo>
                  <a:lnTo>
                    <a:pt x="936" y="1152"/>
                  </a:lnTo>
                  <a:lnTo>
                    <a:pt x="954"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77" name="Group 44"/>
          <p:cNvGrpSpPr>
            <a:grpSpLocks/>
          </p:cNvGrpSpPr>
          <p:nvPr/>
        </p:nvGrpSpPr>
        <p:grpSpPr bwMode="auto">
          <a:xfrm>
            <a:off x="1496485" y="5130800"/>
            <a:ext cx="8858249" cy="1270000"/>
            <a:chOff x="2600325" y="1927225"/>
            <a:chExt cx="4133850" cy="2867025"/>
          </a:xfrm>
        </p:grpSpPr>
        <p:sp>
          <p:nvSpPr>
            <p:cNvPr id="11288" name="Freeform 1059"/>
            <p:cNvSpPr>
              <a:spLocks/>
            </p:cNvSpPr>
            <p:nvPr/>
          </p:nvSpPr>
          <p:spPr bwMode="auto">
            <a:xfrm>
              <a:off x="2600325" y="1927225"/>
              <a:ext cx="2619375" cy="2867025"/>
            </a:xfrm>
            <a:custGeom>
              <a:avLst/>
              <a:gdLst>
                <a:gd name="T0" fmla="*/ 2147483647 w 1650"/>
                <a:gd name="T1" fmla="*/ 2147483647 h 1806"/>
                <a:gd name="T2" fmla="*/ 2147483647 w 1650"/>
                <a:gd name="T3" fmla="*/ 2147483647 h 1806"/>
                <a:gd name="T4" fmla="*/ 2147483647 w 1650"/>
                <a:gd name="T5" fmla="*/ 2147483647 h 1806"/>
                <a:gd name="T6" fmla="*/ 2147483647 w 1650"/>
                <a:gd name="T7" fmla="*/ 2147483647 h 1806"/>
                <a:gd name="T8" fmla="*/ 2147483647 w 1650"/>
                <a:gd name="T9" fmla="*/ 2147483647 h 1806"/>
                <a:gd name="T10" fmla="*/ 2147483647 w 1650"/>
                <a:gd name="T11" fmla="*/ 2147483647 h 1806"/>
                <a:gd name="T12" fmla="*/ 2147483647 w 1650"/>
                <a:gd name="T13" fmla="*/ 2147483647 h 1806"/>
                <a:gd name="T14" fmla="*/ 2147483647 w 1650"/>
                <a:gd name="T15" fmla="*/ 2147483647 h 1806"/>
                <a:gd name="T16" fmla="*/ 2147483647 w 1650"/>
                <a:gd name="T17" fmla="*/ 2147483647 h 1806"/>
                <a:gd name="T18" fmla="*/ 2147483647 w 1650"/>
                <a:gd name="T19" fmla="*/ 2147483647 h 1806"/>
                <a:gd name="T20" fmla="*/ 2147483647 w 1650"/>
                <a:gd name="T21" fmla="*/ 2147483647 h 1806"/>
                <a:gd name="T22" fmla="*/ 2147483647 w 1650"/>
                <a:gd name="T23" fmla="*/ 2147483647 h 1806"/>
                <a:gd name="T24" fmla="*/ 2147483647 w 1650"/>
                <a:gd name="T25" fmla="*/ 2147483647 h 1806"/>
                <a:gd name="T26" fmla="*/ 2147483647 w 1650"/>
                <a:gd name="T27" fmla="*/ 2147483647 h 1806"/>
                <a:gd name="T28" fmla="*/ 2147483647 w 1650"/>
                <a:gd name="T29" fmla="*/ 2147483647 h 1806"/>
                <a:gd name="T30" fmla="*/ 2147483647 w 1650"/>
                <a:gd name="T31" fmla="*/ 2147483647 h 1806"/>
                <a:gd name="T32" fmla="*/ 2147483647 w 1650"/>
                <a:gd name="T33" fmla="*/ 2147483647 h 1806"/>
                <a:gd name="T34" fmla="*/ 2147483647 w 1650"/>
                <a:gd name="T35" fmla="*/ 2147483647 h 1806"/>
                <a:gd name="T36" fmla="*/ 2147483647 w 1650"/>
                <a:gd name="T37" fmla="*/ 2147483647 h 1806"/>
                <a:gd name="T38" fmla="*/ 2147483647 w 1650"/>
                <a:gd name="T39" fmla="*/ 2147483647 h 1806"/>
                <a:gd name="T40" fmla="*/ 2147483647 w 1650"/>
                <a:gd name="T41" fmla="*/ 2147483647 h 1806"/>
                <a:gd name="T42" fmla="*/ 2147483647 w 1650"/>
                <a:gd name="T43" fmla="*/ 2147483647 h 1806"/>
                <a:gd name="T44" fmla="*/ 2147483647 w 1650"/>
                <a:gd name="T45" fmla="*/ 2147483647 h 1806"/>
                <a:gd name="T46" fmla="*/ 2147483647 w 1650"/>
                <a:gd name="T47" fmla="*/ 2147483647 h 1806"/>
                <a:gd name="T48" fmla="*/ 2147483647 w 1650"/>
                <a:gd name="T49" fmla="*/ 2147483647 h 1806"/>
                <a:gd name="T50" fmla="*/ 2147483647 w 1650"/>
                <a:gd name="T51" fmla="*/ 2147483647 h 1806"/>
                <a:gd name="T52" fmla="*/ 2147483647 w 1650"/>
                <a:gd name="T53" fmla="*/ 2147483647 h 1806"/>
                <a:gd name="T54" fmla="*/ 2147483647 w 1650"/>
                <a:gd name="T55" fmla="*/ 2147483647 h 1806"/>
                <a:gd name="T56" fmla="*/ 2147483647 w 1650"/>
                <a:gd name="T57" fmla="*/ 2147483647 h 1806"/>
                <a:gd name="T58" fmla="*/ 2147483647 w 1650"/>
                <a:gd name="T59" fmla="*/ 2147483647 h 1806"/>
                <a:gd name="T60" fmla="*/ 2147483647 w 1650"/>
                <a:gd name="T61" fmla="*/ 2147483647 h 1806"/>
                <a:gd name="T62" fmla="*/ 2147483647 w 1650"/>
                <a:gd name="T63" fmla="*/ 2147483647 h 1806"/>
                <a:gd name="T64" fmla="*/ 2147483647 w 1650"/>
                <a:gd name="T65" fmla="*/ 2147483647 h 1806"/>
                <a:gd name="T66" fmla="*/ 2147483647 w 1650"/>
                <a:gd name="T67" fmla="*/ 2147483647 h 1806"/>
                <a:gd name="T68" fmla="*/ 2147483647 w 1650"/>
                <a:gd name="T69" fmla="*/ 2147483647 h 1806"/>
                <a:gd name="T70" fmla="*/ 2147483647 w 1650"/>
                <a:gd name="T71" fmla="*/ 2147483647 h 1806"/>
                <a:gd name="T72" fmla="*/ 2147483647 w 1650"/>
                <a:gd name="T73" fmla="*/ 2147483647 h 1806"/>
                <a:gd name="T74" fmla="*/ 2147483647 w 1650"/>
                <a:gd name="T75" fmla="*/ 2147483647 h 1806"/>
                <a:gd name="T76" fmla="*/ 2147483647 w 1650"/>
                <a:gd name="T77" fmla="*/ 2147483647 h 1806"/>
                <a:gd name="T78" fmla="*/ 2147483647 w 1650"/>
                <a:gd name="T79" fmla="*/ 2147483647 h 1806"/>
                <a:gd name="T80" fmla="*/ 2147483647 w 1650"/>
                <a:gd name="T81" fmla="*/ 2147483647 h 1806"/>
                <a:gd name="T82" fmla="*/ 2147483647 w 165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806"/>
                <a:gd name="T128" fmla="*/ 1650 w 165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806">
                  <a:moveTo>
                    <a:pt x="0" y="906"/>
                  </a:moveTo>
                  <a:lnTo>
                    <a:pt x="12" y="804"/>
                  </a:lnTo>
                  <a:lnTo>
                    <a:pt x="24" y="714"/>
                  </a:lnTo>
                  <a:lnTo>
                    <a:pt x="36" y="618"/>
                  </a:lnTo>
                  <a:lnTo>
                    <a:pt x="48" y="528"/>
                  </a:lnTo>
                  <a:lnTo>
                    <a:pt x="60" y="444"/>
                  </a:lnTo>
                  <a:lnTo>
                    <a:pt x="78" y="360"/>
                  </a:lnTo>
                  <a:lnTo>
                    <a:pt x="90" y="288"/>
                  </a:lnTo>
                  <a:lnTo>
                    <a:pt x="102" y="222"/>
                  </a:lnTo>
                  <a:lnTo>
                    <a:pt x="114" y="162"/>
                  </a:lnTo>
                  <a:lnTo>
                    <a:pt x="126" y="114"/>
                  </a:lnTo>
                  <a:lnTo>
                    <a:pt x="138" y="72"/>
                  </a:lnTo>
                  <a:lnTo>
                    <a:pt x="156" y="42"/>
                  </a:lnTo>
                  <a:lnTo>
                    <a:pt x="168" y="18"/>
                  </a:lnTo>
                  <a:lnTo>
                    <a:pt x="180" y="6"/>
                  </a:lnTo>
                  <a:lnTo>
                    <a:pt x="192" y="0"/>
                  </a:lnTo>
                  <a:lnTo>
                    <a:pt x="204" y="6"/>
                  </a:lnTo>
                  <a:lnTo>
                    <a:pt x="216" y="18"/>
                  </a:lnTo>
                  <a:lnTo>
                    <a:pt x="234" y="42"/>
                  </a:lnTo>
                  <a:lnTo>
                    <a:pt x="246" y="72"/>
                  </a:lnTo>
                  <a:lnTo>
                    <a:pt x="258" y="114"/>
                  </a:lnTo>
                  <a:lnTo>
                    <a:pt x="270" y="156"/>
                  </a:lnTo>
                  <a:lnTo>
                    <a:pt x="282" y="210"/>
                  </a:lnTo>
                  <a:lnTo>
                    <a:pt x="294" y="264"/>
                  </a:lnTo>
                  <a:lnTo>
                    <a:pt x="312" y="324"/>
                  </a:lnTo>
                  <a:lnTo>
                    <a:pt x="324" y="390"/>
                  </a:lnTo>
                  <a:lnTo>
                    <a:pt x="336" y="456"/>
                  </a:lnTo>
                  <a:lnTo>
                    <a:pt x="348" y="522"/>
                  </a:lnTo>
                  <a:lnTo>
                    <a:pt x="360" y="588"/>
                  </a:lnTo>
                  <a:lnTo>
                    <a:pt x="372" y="654"/>
                  </a:lnTo>
                  <a:lnTo>
                    <a:pt x="390" y="714"/>
                  </a:lnTo>
                  <a:lnTo>
                    <a:pt x="402" y="780"/>
                  </a:lnTo>
                  <a:lnTo>
                    <a:pt x="414" y="834"/>
                  </a:lnTo>
                  <a:lnTo>
                    <a:pt x="426" y="888"/>
                  </a:lnTo>
                  <a:lnTo>
                    <a:pt x="438" y="936"/>
                  </a:lnTo>
                  <a:lnTo>
                    <a:pt x="450" y="978"/>
                  </a:lnTo>
                  <a:lnTo>
                    <a:pt x="468" y="1014"/>
                  </a:lnTo>
                  <a:lnTo>
                    <a:pt x="480" y="1044"/>
                  </a:lnTo>
                  <a:lnTo>
                    <a:pt x="492" y="1062"/>
                  </a:lnTo>
                  <a:lnTo>
                    <a:pt x="504" y="1080"/>
                  </a:lnTo>
                  <a:lnTo>
                    <a:pt x="516" y="1092"/>
                  </a:lnTo>
                  <a:lnTo>
                    <a:pt x="528" y="1092"/>
                  </a:lnTo>
                  <a:lnTo>
                    <a:pt x="546" y="1092"/>
                  </a:lnTo>
                  <a:lnTo>
                    <a:pt x="558" y="1080"/>
                  </a:lnTo>
                  <a:lnTo>
                    <a:pt x="570" y="1068"/>
                  </a:lnTo>
                  <a:lnTo>
                    <a:pt x="582" y="1044"/>
                  </a:lnTo>
                  <a:lnTo>
                    <a:pt x="594" y="1020"/>
                  </a:lnTo>
                  <a:lnTo>
                    <a:pt x="606" y="996"/>
                  </a:lnTo>
                  <a:lnTo>
                    <a:pt x="624" y="966"/>
                  </a:lnTo>
                  <a:lnTo>
                    <a:pt x="636" y="936"/>
                  </a:lnTo>
                  <a:lnTo>
                    <a:pt x="648" y="906"/>
                  </a:lnTo>
                  <a:lnTo>
                    <a:pt x="660" y="870"/>
                  </a:lnTo>
                  <a:lnTo>
                    <a:pt x="672" y="840"/>
                  </a:lnTo>
                  <a:lnTo>
                    <a:pt x="690" y="810"/>
                  </a:lnTo>
                  <a:lnTo>
                    <a:pt x="702" y="786"/>
                  </a:lnTo>
                  <a:lnTo>
                    <a:pt x="714" y="762"/>
                  </a:lnTo>
                  <a:lnTo>
                    <a:pt x="726" y="738"/>
                  </a:lnTo>
                  <a:lnTo>
                    <a:pt x="738" y="726"/>
                  </a:lnTo>
                  <a:lnTo>
                    <a:pt x="750" y="714"/>
                  </a:lnTo>
                  <a:lnTo>
                    <a:pt x="768" y="714"/>
                  </a:lnTo>
                  <a:lnTo>
                    <a:pt x="780" y="714"/>
                  </a:lnTo>
                  <a:lnTo>
                    <a:pt x="792" y="726"/>
                  </a:lnTo>
                  <a:lnTo>
                    <a:pt x="804" y="744"/>
                  </a:lnTo>
                  <a:lnTo>
                    <a:pt x="816" y="762"/>
                  </a:lnTo>
                  <a:lnTo>
                    <a:pt x="828" y="792"/>
                  </a:lnTo>
                  <a:lnTo>
                    <a:pt x="846" y="828"/>
                  </a:lnTo>
                  <a:lnTo>
                    <a:pt x="858" y="870"/>
                  </a:lnTo>
                  <a:lnTo>
                    <a:pt x="870" y="918"/>
                  </a:lnTo>
                  <a:lnTo>
                    <a:pt x="882" y="972"/>
                  </a:lnTo>
                  <a:lnTo>
                    <a:pt x="894" y="1026"/>
                  </a:lnTo>
                  <a:lnTo>
                    <a:pt x="906" y="1092"/>
                  </a:lnTo>
                  <a:lnTo>
                    <a:pt x="924" y="1152"/>
                  </a:lnTo>
                  <a:lnTo>
                    <a:pt x="936" y="1218"/>
                  </a:lnTo>
                  <a:lnTo>
                    <a:pt x="948" y="1284"/>
                  </a:lnTo>
                  <a:lnTo>
                    <a:pt x="960" y="1350"/>
                  </a:lnTo>
                  <a:lnTo>
                    <a:pt x="972" y="1416"/>
                  </a:lnTo>
                  <a:lnTo>
                    <a:pt x="984" y="1482"/>
                  </a:lnTo>
                  <a:lnTo>
                    <a:pt x="1002" y="1542"/>
                  </a:lnTo>
                  <a:lnTo>
                    <a:pt x="1014" y="1596"/>
                  </a:lnTo>
                  <a:lnTo>
                    <a:pt x="1026" y="1650"/>
                  </a:lnTo>
                  <a:lnTo>
                    <a:pt x="1038" y="1692"/>
                  </a:lnTo>
                  <a:lnTo>
                    <a:pt x="1050" y="1734"/>
                  </a:lnTo>
                  <a:lnTo>
                    <a:pt x="1062" y="1764"/>
                  </a:lnTo>
                  <a:lnTo>
                    <a:pt x="1080" y="1788"/>
                  </a:lnTo>
                  <a:lnTo>
                    <a:pt x="1092" y="1800"/>
                  </a:lnTo>
                  <a:lnTo>
                    <a:pt x="1104" y="1806"/>
                  </a:lnTo>
                  <a:lnTo>
                    <a:pt x="1116" y="1800"/>
                  </a:lnTo>
                  <a:lnTo>
                    <a:pt x="1128" y="1788"/>
                  </a:lnTo>
                  <a:lnTo>
                    <a:pt x="1140" y="1764"/>
                  </a:lnTo>
                  <a:lnTo>
                    <a:pt x="1158" y="1734"/>
                  </a:lnTo>
                  <a:lnTo>
                    <a:pt x="1170" y="1692"/>
                  </a:lnTo>
                  <a:lnTo>
                    <a:pt x="1182" y="1644"/>
                  </a:lnTo>
                  <a:lnTo>
                    <a:pt x="1194" y="1584"/>
                  </a:lnTo>
                  <a:lnTo>
                    <a:pt x="1206" y="1518"/>
                  </a:lnTo>
                  <a:lnTo>
                    <a:pt x="1218" y="1446"/>
                  </a:lnTo>
                  <a:lnTo>
                    <a:pt x="1236" y="1362"/>
                  </a:lnTo>
                  <a:lnTo>
                    <a:pt x="1248" y="1278"/>
                  </a:lnTo>
                  <a:lnTo>
                    <a:pt x="1260" y="1188"/>
                  </a:lnTo>
                  <a:lnTo>
                    <a:pt x="1272" y="1092"/>
                  </a:lnTo>
                  <a:lnTo>
                    <a:pt x="1284" y="1002"/>
                  </a:lnTo>
                  <a:lnTo>
                    <a:pt x="1302" y="906"/>
                  </a:lnTo>
                  <a:lnTo>
                    <a:pt x="1314" y="804"/>
                  </a:lnTo>
                  <a:lnTo>
                    <a:pt x="1326" y="714"/>
                  </a:lnTo>
                  <a:lnTo>
                    <a:pt x="1338" y="618"/>
                  </a:lnTo>
                  <a:lnTo>
                    <a:pt x="1350" y="528"/>
                  </a:lnTo>
                  <a:lnTo>
                    <a:pt x="1362" y="444"/>
                  </a:lnTo>
                  <a:lnTo>
                    <a:pt x="1380" y="360"/>
                  </a:lnTo>
                  <a:lnTo>
                    <a:pt x="1392" y="288"/>
                  </a:lnTo>
                  <a:lnTo>
                    <a:pt x="1404" y="222"/>
                  </a:lnTo>
                  <a:lnTo>
                    <a:pt x="1416" y="162"/>
                  </a:lnTo>
                  <a:lnTo>
                    <a:pt x="1428" y="114"/>
                  </a:lnTo>
                  <a:lnTo>
                    <a:pt x="1440" y="72"/>
                  </a:lnTo>
                  <a:lnTo>
                    <a:pt x="1458" y="42"/>
                  </a:lnTo>
                  <a:lnTo>
                    <a:pt x="1470" y="18"/>
                  </a:lnTo>
                  <a:lnTo>
                    <a:pt x="1482" y="6"/>
                  </a:lnTo>
                  <a:lnTo>
                    <a:pt x="1494" y="0"/>
                  </a:lnTo>
                  <a:lnTo>
                    <a:pt x="1506" y="6"/>
                  </a:lnTo>
                  <a:lnTo>
                    <a:pt x="1518" y="18"/>
                  </a:lnTo>
                  <a:lnTo>
                    <a:pt x="1536" y="42"/>
                  </a:lnTo>
                  <a:lnTo>
                    <a:pt x="1548" y="72"/>
                  </a:lnTo>
                  <a:lnTo>
                    <a:pt x="1560" y="114"/>
                  </a:lnTo>
                  <a:lnTo>
                    <a:pt x="1572" y="156"/>
                  </a:lnTo>
                  <a:lnTo>
                    <a:pt x="1584" y="210"/>
                  </a:lnTo>
                  <a:lnTo>
                    <a:pt x="1596" y="264"/>
                  </a:lnTo>
                  <a:lnTo>
                    <a:pt x="1614" y="324"/>
                  </a:lnTo>
                  <a:lnTo>
                    <a:pt x="1626" y="390"/>
                  </a:lnTo>
                  <a:lnTo>
                    <a:pt x="1638" y="456"/>
                  </a:lnTo>
                  <a:lnTo>
                    <a:pt x="165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9" name="Freeform 1060"/>
            <p:cNvSpPr>
              <a:spLocks/>
            </p:cNvSpPr>
            <p:nvPr/>
          </p:nvSpPr>
          <p:spPr bwMode="auto">
            <a:xfrm>
              <a:off x="5219700" y="2755899"/>
              <a:ext cx="1514475" cy="2038351"/>
            </a:xfrm>
            <a:custGeom>
              <a:avLst/>
              <a:gdLst>
                <a:gd name="T0" fmla="*/ 2147483647 w 954"/>
                <a:gd name="T1" fmla="*/ 2147483647 h 1284"/>
                <a:gd name="T2" fmla="*/ 2147483647 w 954"/>
                <a:gd name="T3" fmla="*/ 2147483647 h 1284"/>
                <a:gd name="T4" fmla="*/ 2147483647 w 954"/>
                <a:gd name="T5" fmla="*/ 2147483647 h 1284"/>
                <a:gd name="T6" fmla="*/ 2147483647 w 954"/>
                <a:gd name="T7" fmla="*/ 2147483647 h 1284"/>
                <a:gd name="T8" fmla="*/ 2147483647 w 954"/>
                <a:gd name="T9" fmla="*/ 2147483647 h 1284"/>
                <a:gd name="T10" fmla="*/ 2147483647 w 954"/>
                <a:gd name="T11" fmla="*/ 2147483647 h 1284"/>
                <a:gd name="T12" fmla="*/ 2147483647 w 954"/>
                <a:gd name="T13" fmla="*/ 2147483647 h 1284"/>
                <a:gd name="T14" fmla="*/ 2147483647 w 954"/>
                <a:gd name="T15" fmla="*/ 2147483647 h 1284"/>
                <a:gd name="T16" fmla="*/ 2147483647 w 954"/>
                <a:gd name="T17" fmla="*/ 2147483647 h 1284"/>
                <a:gd name="T18" fmla="*/ 2147483647 w 954"/>
                <a:gd name="T19" fmla="*/ 2147483647 h 1284"/>
                <a:gd name="T20" fmla="*/ 2147483647 w 954"/>
                <a:gd name="T21" fmla="*/ 2147483647 h 1284"/>
                <a:gd name="T22" fmla="*/ 2147483647 w 954"/>
                <a:gd name="T23" fmla="*/ 2147483647 h 1284"/>
                <a:gd name="T24" fmla="*/ 2147483647 w 954"/>
                <a:gd name="T25" fmla="*/ 2147483647 h 1284"/>
                <a:gd name="T26" fmla="*/ 2147483647 w 954"/>
                <a:gd name="T27" fmla="*/ 2147483647 h 1284"/>
                <a:gd name="T28" fmla="*/ 2147483647 w 954"/>
                <a:gd name="T29" fmla="*/ 2147483647 h 1284"/>
                <a:gd name="T30" fmla="*/ 2147483647 w 954"/>
                <a:gd name="T31" fmla="*/ 2147483647 h 1284"/>
                <a:gd name="T32" fmla="*/ 2147483647 w 954"/>
                <a:gd name="T33" fmla="*/ 2147483647 h 1284"/>
                <a:gd name="T34" fmla="*/ 2147483647 w 954"/>
                <a:gd name="T35" fmla="*/ 2147483647 h 1284"/>
                <a:gd name="T36" fmla="*/ 2147483647 w 954"/>
                <a:gd name="T37" fmla="*/ 2147483647 h 1284"/>
                <a:gd name="T38" fmla="*/ 2147483647 w 954"/>
                <a:gd name="T39" fmla="*/ 2147483647 h 1284"/>
                <a:gd name="T40" fmla="*/ 2147483647 w 954"/>
                <a:gd name="T41" fmla="*/ 2147483647 h 1284"/>
                <a:gd name="T42" fmla="*/ 2147483647 w 954"/>
                <a:gd name="T43" fmla="*/ 2147483647 h 1284"/>
                <a:gd name="T44" fmla="*/ 2147483647 w 954"/>
                <a:gd name="T45" fmla="*/ 2147483647 h 1284"/>
                <a:gd name="T46" fmla="*/ 2147483647 w 954"/>
                <a:gd name="T47" fmla="*/ 2147483647 h 1284"/>
                <a:gd name="T48" fmla="*/ 2147483647 w 954"/>
                <a:gd name="T49" fmla="*/ 2147483647 h 1284"/>
                <a:gd name="T50" fmla="*/ 2147483647 w 954"/>
                <a:gd name="T51" fmla="*/ 2147483647 h 1284"/>
                <a:gd name="T52" fmla="*/ 2147483647 w 954"/>
                <a:gd name="T53" fmla="*/ 2147483647 h 1284"/>
                <a:gd name="T54" fmla="*/ 2147483647 w 954"/>
                <a:gd name="T55" fmla="*/ 2147483647 h 1284"/>
                <a:gd name="T56" fmla="*/ 2147483647 w 954"/>
                <a:gd name="T57" fmla="*/ 2147483647 h 1284"/>
                <a:gd name="T58" fmla="*/ 2147483647 w 954"/>
                <a:gd name="T59" fmla="*/ 2147483647 h 1284"/>
                <a:gd name="T60" fmla="*/ 2147483647 w 954"/>
                <a:gd name="T61" fmla="*/ 2147483647 h 1284"/>
                <a:gd name="T62" fmla="*/ 2147483647 w 954"/>
                <a:gd name="T63" fmla="*/ 2147483647 h 1284"/>
                <a:gd name="T64" fmla="*/ 2147483647 w 954"/>
                <a:gd name="T65" fmla="*/ 2147483647 h 1284"/>
                <a:gd name="T66" fmla="*/ 2147483647 w 954"/>
                <a:gd name="T67" fmla="*/ 2147483647 h 1284"/>
                <a:gd name="T68" fmla="*/ 2147483647 w 954"/>
                <a:gd name="T69" fmla="*/ 2147483647 h 1284"/>
                <a:gd name="T70" fmla="*/ 2147483647 w 954"/>
                <a:gd name="T71" fmla="*/ 2147483647 h 1284"/>
                <a:gd name="T72" fmla="*/ 2147483647 w 954"/>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84"/>
                <a:gd name="T113" fmla="*/ 954 w 954"/>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84">
                  <a:moveTo>
                    <a:pt x="0" y="0"/>
                  </a:moveTo>
                  <a:lnTo>
                    <a:pt x="12" y="66"/>
                  </a:lnTo>
                  <a:lnTo>
                    <a:pt x="24" y="132"/>
                  </a:lnTo>
                  <a:lnTo>
                    <a:pt x="42" y="192"/>
                  </a:lnTo>
                  <a:lnTo>
                    <a:pt x="54" y="258"/>
                  </a:lnTo>
                  <a:lnTo>
                    <a:pt x="66" y="312"/>
                  </a:lnTo>
                  <a:lnTo>
                    <a:pt x="78" y="366"/>
                  </a:lnTo>
                  <a:lnTo>
                    <a:pt x="90" y="414"/>
                  </a:lnTo>
                  <a:lnTo>
                    <a:pt x="102" y="456"/>
                  </a:lnTo>
                  <a:lnTo>
                    <a:pt x="120" y="492"/>
                  </a:lnTo>
                  <a:lnTo>
                    <a:pt x="132" y="522"/>
                  </a:lnTo>
                  <a:lnTo>
                    <a:pt x="144" y="540"/>
                  </a:lnTo>
                  <a:lnTo>
                    <a:pt x="156" y="558"/>
                  </a:lnTo>
                  <a:lnTo>
                    <a:pt x="168" y="570"/>
                  </a:lnTo>
                  <a:lnTo>
                    <a:pt x="180" y="570"/>
                  </a:lnTo>
                  <a:lnTo>
                    <a:pt x="198" y="570"/>
                  </a:lnTo>
                  <a:lnTo>
                    <a:pt x="210" y="558"/>
                  </a:lnTo>
                  <a:lnTo>
                    <a:pt x="222" y="546"/>
                  </a:lnTo>
                  <a:lnTo>
                    <a:pt x="234" y="522"/>
                  </a:lnTo>
                  <a:lnTo>
                    <a:pt x="246" y="498"/>
                  </a:lnTo>
                  <a:lnTo>
                    <a:pt x="258" y="474"/>
                  </a:lnTo>
                  <a:lnTo>
                    <a:pt x="276" y="444"/>
                  </a:lnTo>
                  <a:lnTo>
                    <a:pt x="288" y="414"/>
                  </a:lnTo>
                  <a:lnTo>
                    <a:pt x="300" y="384"/>
                  </a:lnTo>
                  <a:lnTo>
                    <a:pt x="312" y="348"/>
                  </a:lnTo>
                  <a:lnTo>
                    <a:pt x="324" y="318"/>
                  </a:lnTo>
                  <a:lnTo>
                    <a:pt x="342" y="288"/>
                  </a:lnTo>
                  <a:lnTo>
                    <a:pt x="354" y="264"/>
                  </a:lnTo>
                  <a:lnTo>
                    <a:pt x="366" y="240"/>
                  </a:lnTo>
                  <a:lnTo>
                    <a:pt x="378" y="216"/>
                  </a:lnTo>
                  <a:lnTo>
                    <a:pt x="390" y="204"/>
                  </a:lnTo>
                  <a:lnTo>
                    <a:pt x="402" y="192"/>
                  </a:lnTo>
                  <a:lnTo>
                    <a:pt x="420" y="192"/>
                  </a:lnTo>
                  <a:lnTo>
                    <a:pt x="432" y="192"/>
                  </a:lnTo>
                  <a:lnTo>
                    <a:pt x="444" y="204"/>
                  </a:lnTo>
                  <a:lnTo>
                    <a:pt x="456" y="222"/>
                  </a:lnTo>
                  <a:lnTo>
                    <a:pt x="468" y="240"/>
                  </a:lnTo>
                  <a:lnTo>
                    <a:pt x="480" y="270"/>
                  </a:lnTo>
                  <a:lnTo>
                    <a:pt x="498" y="306"/>
                  </a:lnTo>
                  <a:lnTo>
                    <a:pt x="510" y="348"/>
                  </a:lnTo>
                  <a:lnTo>
                    <a:pt x="522" y="396"/>
                  </a:lnTo>
                  <a:lnTo>
                    <a:pt x="534" y="450"/>
                  </a:lnTo>
                  <a:lnTo>
                    <a:pt x="546" y="504"/>
                  </a:lnTo>
                  <a:lnTo>
                    <a:pt x="558" y="570"/>
                  </a:lnTo>
                  <a:lnTo>
                    <a:pt x="576" y="630"/>
                  </a:lnTo>
                  <a:lnTo>
                    <a:pt x="588" y="696"/>
                  </a:lnTo>
                  <a:lnTo>
                    <a:pt x="600" y="762"/>
                  </a:lnTo>
                  <a:lnTo>
                    <a:pt x="612" y="828"/>
                  </a:lnTo>
                  <a:lnTo>
                    <a:pt x="624" y="894"/>
                  </a:lnTo>
                  <a:lnTo>
                    <a:pt x="636" y="960"/>
                  </a:lnTo>
                  <a:lnTo>
                    <a:pt x="654" y="1020"/>
                  </a:lnTo>
                  <a:lnTo>
                    <a:pt x="666" y="1074"/>
                  </a:lnTo>
                  <a:lnTo>
                    <a:pt x="678" y="1128"/>
                  </a:lnTo>
                  <a:lnTo>
                    <a:pt x="690" y="1170"/>
                  </a:lnTo>
                  <a:lnTo>
                    <a:pt x="702" y="1212"/>
                  </a:lnTo>
                  <a:lnTo>
                    <a:pt x="714" y="1242"/>
                  </a:lnTo>
                  <a:lnTo>
                    <a:pt x="732" y="1266"/>
                  </a:lnTo>
                  <a:lnTo>
                    <a:pt x="744" y="1278"/>
                  </a:lnTo>
                  <a:lnTo>
                    <a:pt x="756" y="1284"/>
                  </a:lnTo>
                  <a:lnTo>
                    <a:pt x="768" y="1278"/>
                  </a:lnTo>
                  <a:lnTo>
                    <a:pt x="780" y="1266"/>
                  </a:lnTo>
                  <a:lnTo>
                    <a:pt x="792" y="1242"/>
                  </a:lnTo>
                  <a:lnTo>
                    <a:pt x="810" y="1212"/>
                  </a:lnTo>
                  <a:lnTo>
                    <a:pt x="822" y="1170"/>
                  </a:lnTo>
                  <a:lnTo>
                    <a:pt x="834" y="1122"/>
                  </a:lnTo>
                  <a:lnTo>
                    <a:pt x="846" y="1062"/>
                  </a:lnTo>
                  <a:lnTo>
                    <a:pt x="858" y="996"/>
                  </a:lnTo>
                  <a:lnTo>
                    <a:pt x="870" y="924"/>
                  </a:lnTo>
                  <a:lnTo>
                    <a:pt x="888" y="840"/>
                  </a:lnTo>
                  <a:lnTo>
                    <a:pt x="900" y="756"/>
                  </a:lnTo>
                  <a:lnTo>
                    <a:pt x="912" y="666"/>
                  </a:lnTo>
                  <a:lnTo>
                    <a:pt x="924" y="570"/>
                  </a:lnTo>
                  <a:lnTo>
                    <a:pt x="936" y="480"/>
                  </a:lnTo>
                  <a:lnTo>
                    <a:pt x="954"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8" name="Title 1"/>
          <p:cNvSpPr>
            <a:spLocks noGrp="1"/>
          </p:cNvSpPr>
          <p:nvPr>
            <p:ph type="title"/>
          </p:nvPr>
        </p:nvSpPr>
        <p:spPr>
          <a:xfrm>
            <a:off x="838200" y="365126"/>
            <a:ext cx="10515600" cy="660400"/>
          </a:xfrm>
        </p:spPr>
        <p:txBody>
          <a:bodyPr>
            <a:normAutofit/>
          </a:bodyPr>
          <a:lstStyle/>
          <a:p>
            <a:r>
              <a:rPr lang="en-US" sz="3600" dirty="0" err="1">
                <a:solidFill>
                  <a:srgbClr val="FF0000"/>
                </a:solidFill>
                <a:latin typeface="Times New Roman" pitchFamily="18" charset="0"/>
                <a:cs typeface="Times New Roman" pitchFamily="18" charset="0"/>
              </a:rPr>
              <a:t>Intersymbol</a:t>
            </a:r>
            <a:r>
              <a:rPr lang="en-US" sz="3600" dirty="0">
                <a:solidFill>
                  <a:srgbClr val="FF0000"/>
                </a:solidFill>
                <a:latin typeface="Times New Roman" pitchFamily="18" charset="0"/>
                <a:cs typeface="Times New Roman" pitchFamily="18" charset="0"/>
              </a:rPr>
              <a:t> Interference in OFDM</a:t>
            </a:r>
          </a:p>
        </p:txBody>
      </p:sp>
      <p:cxnSp>
        <p:nvCxnSpPr>
          <p:cNvPr id="11279" name="Straight Arrow Connector 28"/>
          <p:cNvCxnSpPr>
            <a:cxnSpLocks noChangeShapeType="1"/>
          </p:cNvCxnSpPr>
          <p:nvPr/>
        </p:nvCxnSpPr>
        <p:spPr bwMode="auto">
          <a:xfrm rot="10800000">
            <a:off x="4694767" y="1377950"/>
            <a:ext cx="3439584"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0" name="TextBox 33"/>
          <p:cNvSpPr txBox="1">
            <a:spLocks noChangeArrowheads="1"/>
          </p:cNvSpPr>
          <p:nvPr/>
        </p:nvSpPr>
        <p:spPr bwMode="auto">
          <a:xfrm>
            <a:off x="6136218" y="1020764"/>
            <a:ext cx="36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T</a:t>
            </a:r>
            <a:r>
              <a:rPr lang="en-US" baseline="-25000"/>
              <a:t>s</a:t>
            </a:r>
            <a:endParaRPr lang="en-US"/>
          </a:p>
        </p:txBody>
      </p:sp>
      <p:graphicFrame>
        <p:nvGraphicFramePr>
          <p:cNvPr id="11266" name="Object 2"/>
          <p:cNvGraphicFramePr>
            <a:graphicFrameLocks noChangeAspect="1"/>
          </p:cNvGraphicFramePr>
          <p:nvPr/>
        </p:nvGraphicFramePr>
        <p:xfrm>
          <a:off x="421218" y="1649414"/>
          <a:ext cx="927100" cy="655637"/>
        </p:xfrm>
        <a:graphic>
          <a:graphicData uri="http://schemas.openxmlformats.org/presentationml/2006/ole">
            <mc:AlternateContent xmlns:mc="http://schemas.openxmlformats.org/markup-compatibility/2006">
              <mc:Choice xmlns:v="urn:schemas-microsoft-com:vml" Requires="v">
                <p:oleObj spid="_x0000_s3074" name="Equation" r:id="rId4" imgW="457200" imgH="431640" progId="Equation.DSMT4">
                  <p:embed/>
                </p:oleObj>
              </mc:Choice>
              <mc:Fallback>
                <p:oleObj name="Equation" r:id="rId4" imgW="4572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18" y="1649414"/>
                        <a:ext cx="927100"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414867" y="3175000"/>
          <a:ext cx="977900" cy="655638"/>
        </p:xfrm>
        <a:graphic>
          <a:graphicData uri="http://schemas.openxmlformats.org/presentationml/2006/ole">
            <mc:AlternateContent xmlns:mc="http://schemas.openxmlformats.org/markup-compatibility/2006">
              <mc:Choice xmlns:v="urn:schemas-microsoft-com:vml" Requires="v">
                <p:oleObj spid="_x0000_s3075" name="Equation" r:id="rId6" imgW="482400" imgH="431640" progId="Equation.DSMT4">
                  <p:embed/>
                </p:oleObj>
              </mc:Choice>
              <mc:Fallback>
                <p:oleObj name="Equation" r:id="rId6" imgW="48240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867" y="3175000"/>
                        <a:ext cx="9779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Slide Number Placeholder 3"/>
          <p:cNvSpPr>
            <a:spLocks noGrp="1"/>
          </p:cNvSpPr>
          <p:nvPr>
            <p:ph type="sldNum" sz="quarter" idx="10"/>
          </p:nvPr>
        </p:nvSpPr>
        <p:spPr/>
        <p:txBody>
          <a:bodyPr/>
          <a:lstStyle/>
          <a:p>
            <a:pPr>
              <a:defRPr/>
            </a:pPr>
            <a:fld id="{1EAE792D-4D42-4949-B7A2-6187995DFCED}" type="slidenum">
              <a:rPr lang="en-US" smtClean="0"/>
              <a:pPr>
                <a:defRPr/>
              </a:pPr>
              <a:t>12</a:t>
            </a:fld>
            <a:endParaRPr lang="en-US" dirty="0"/>
          </a:p>
        </p:txBody>
      </p:sp>
      <p:cxnSp>
        <p:nvCxnSpPr>
          <p:cNvPr id="11282" name="Straight Arrow Connector 35"/>
          <p:cNvCxnSpPr>
            <a:cxnSpLocks noChangeShapeType="1"/>
          </p:cNvCxnSpPr>
          <p:nvPr/>
        </p:nvCxnSpPr>
        <p:spPr bwMode="auto">
          <a:xfrm rot="10800000">
            <a:off x="8134351" y="1392238"/>
            <a:ext cx="3456516"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3" name="TextBox 36"/>
          <p:cNvSpPr txBox="1">
            <a:spLocks noChangeArrowheads="1"/>
          </p:cNvSpPr>
          <p:nvPr/>
        </p:nvSpPr>
        <p:spPr bwMode="auto">
          <a:xfrm>
            <a:off x="9406467" y="1017589"/>
            <a:ext cx="36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T</a:t>
            </a:r>
            <a:r>
              <a:rPr lang="en-US" baseline="-25000"/>
              <a:t>s</a:t>
            </a:r>
            <a:endParaRPr lang="en-US"/>
          </a:p>
        </p:txBody>
      </p:sp>
      <p:cxnSp>
        <p:nvCxnSpPr>
          <p:cNvPr id="11284" name="Straight Arrow Connector 28"/>
          <p:cNvCxnSpPr>
            <a:cxnSpLocks noChangeShapeType="1"/>
          </p:cNvCxnSpPr>
          <p:nvPr/>
        </p:nvCxnSpPr>
        <p:spPr bwMode="auto">
          <a:xfrm rot="10800000">
            <a:off x="1456267" y="4981575"/>
            <a:ext cx="4476751"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5" name="TextBox 33"/>
          <p:cNvSpPr txBox="1">
            <a:spLocks noChangeArrowheads="1"/>
          </p:cNvSpPr>
          <p:nvPr/>
        </p:nvSpPr>
        <p:spPr bwMode="auto">
          <a:xfrm>
            <a:off x="2694518" y="4627564"/>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11286" name="TextBox 35"/>
          <p:cNvSpPr txBox="1">
            <a:spLocks noChangeArrowheads="1"/>
          </p:cNvSpPr>
          <p:nvPr/>
        </p:nvSpPr>
        <p:spPr bwMode="auto">
          <a:xfrm>
            <a:off x="302685" y="5256213"/>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56" name="Content Placeholder 2"/>
          <p:cNvSpPr txBox="1">
            <a:spLocks/>
          </p:cNvSpPr>
          <p:nvPr/>
        </p:nvSpPr>
        <p:spPr bwMode="auto">
          <a:xfrm>
            <a:off x="448734" y="1025525"/>
            <a:ext cx="11307233" cy="488950"/>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Assume </a:t>
            </a:r>
            <a:r>
              <a:rPr lang="en-US" sz="2000" b="1" i="1" kern="0" dirty="0">
                <a:latin typeface="+mn-lt"/>
                <a:cs typeface="+mn-cs"/>
              </a:rPr>
              <a:t>OFDM</a:t>
            </a:r>
            <a:r>
              <a:rPr lang="en-US" sz="2000" kern="0" dirty="0">
                <a:latin typeface="+mn-lt"/>
                <a:cs typeface="+mn-cs"/>
              </a:rPr>
              <a:t> over two subcarriers: f</a:t>
            </a:r>
            <a:r>
              <a:rPr lang="en-US" sz="2000" kern="0" baseline="-25000" dirty="0">
                <a:latin typeface="+mn-lt"/>
                <a:cs typeface="+mn-cs"/>
              </a:rPr>
              <a:t>1</a:t>
            </a:r>
            <a:r>
              <a:rPr lang="en-US" sz="2000" kern="0" dirty="0">
                <a:cs typeface="Arial" charset="0"/>
              </a:rPr>
              <a:t>=1/T</a:t>
            </a:r>
            <a:r>
              <a:rPr lang="en-US" sz="2000" kern="0" baseline="-25000" dirty="0">
                <a:cs typeface="Arial" charset="0"/>
              </a:rPr>
              <a:t>s</a:t>
            </a:r>
            <a:r>
              <a:rPr lang="en-US" sz="2000" kern="0" dirty="0">
                <a:cs typeface="Arial" charset="0"/>
              </a:rPr>
              <a:t>, f</a:t>
            </a:r>
            <a:r>
              <a:rPr lang="en-US" sz="2000" kern="0" baseline="-25000" dirty="0">
                <a:cs typeface="Arial" charset="0"/>
              </a:rPr>
              <a:t>2</a:t>
            </a:r>
            <a:r>
              <a:rPr lang="en-US" sz="2000" kern="0" dirty="0">
                <a:cs typeface="Arial" charset="0"/>
              </a:rPr>
              <a:t>=2/T</a:t>
            </a:r>
            <a:r>
              <a:rPr lang="en-US" sz="2000" kern="0" baseline="-25000" dirty="0">
                <a:cs typeface="Arial" charset="0"/>
              </a:rPr>
              <a:t>s</a:t>
            </a:r>
            <a:endParaRPr lang="en-US" sz="2000" kern="0" dirty="0">
              <a:latin typeface="+mn-lt"/>
              <a:cs typeface="+mn-cs"/>
            </a:endParaRPr>
          </a:p>
        </p:txBody>
      </p:sp>
    </p:spTree>
    <p:extLst>
      <p:ext uri="{BB962C8B-B14F-4D97-AF65-F5344CB8AC3E}">
        <p14:creationId xmlns:p14="http://schemas.microsoft.com/office/powerpoint/2010/main" val="44585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6"/>
          <p:cNvSpPr>
            <a:spLocks noChangeArrowheads="1"/>
          </p:cNvSpPr>
          <p:nvPr/>
        </p:nvSpPr>
        <p:spPr bwMode="auto">
          <a:xfrm>
            <a:off x="510118" y="2811464"/>
            <a:ext cx="10807700" cy="1023937"/>
          </a:xfrm>
          <a:prstGeom prst="rect">
            <a:avLst/>
          </a:prstGeom>
          <a:solidFill>
            <a:srgbClr val="FFCC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sp>
        <p:nvSpPr>
          <p:cNvPr id="59" name="Rectangle 58"/>
          <p:cNvSpPr/>
          <p:nvPr/>
        </p:nvSpPr>
        <p:spPr bwMode="auto">
          <a:xfrm>
            <a:off x="8534400" y="2854326"/>
            <a:ext cx="2296584" cy="925513"/>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sp>
        <p:nvSpPr>
          <p:cNvPr id="37892" name="Title 1"/>
          <p:cNvSpPr>
            <a:spLocks noGrp="1"/>
          </p:cNvSpPr>
          <p:nvPr>
            <p:ph type="title"/>
          </p:nvPr>
        </p:nvSpPr>
        <p:spPr>
          <a:xfrm>
            <a:off x="838200" y="365126"/>
            <a:ext cx="10515600" cy="801102"/>
          </a:xfrm>
        </p:spPr>
        <p:txBody>
          <a:bodyPr>
            <a:normAutofit/>
          </a:bodyPr>
          <a:lstStyle/>
          <a:p>
            <a:r>
              <a:rPr lang="en-US" sz="3600" dirty="0" err="1">
                <a:solidFill>
                  <a:srgbClr val="FF0000"/>
                </a:solidFill>
                <a:latin typeface="Times New Roman" pitchFamily="18" charset="0"/>
                <a:cs typeface="Times New Roman" pitchFamily="18" charset="0"/>
              </a:rPr>
              <a:t>Intersymbol</a:t>
            </a:r>
            <a:r>
              <a:rPr lang="en-US" sz="3600" dirty="0">
                <a:solidFill>
                  <a:srgbClr val="FF0000"/>
                </a:solidFill>
                <a:latin typeface="Times New Roman" pitchFamily="18" charset="0"/>
                <a:cs typeface="Times New Roman" pitchFamily="18" charset="0"/>
              </a:rPr>
              <a:t> Interference in OFDM</a:t>
            </a:r>
          </a:p>
        </p:txBody>
      </p:sp>
      <p:sp>
        <p:nvSpPr>
          <p:cNvPr id="37893" name="TextBox 36"/>
          <p:cNvSpPr txBox="1">
            <a:spLocks noChangeArrowheads="1"/>
          </p:cNvSpPr>
          <p:nvPr/>
        </p:nvSpPr>
        <p:spPr bwMode="auto">
          <a:xfrm>
            <a:off x="582084" y="2903539"/>
            <a:ext cx="72114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Suppose multi-path channel with delay T</a:t>
            </a:r>
            <a:r>
              <a:rPr lang="en-US" b="1" baseline="-25000"/>
              <a:t>s</a:t>
            </a:r>
            <a:r>
              <a:rPr lang="en-US" b="1"/>
              <a:t>/8</a:t>
            </a:r>
          </a:p>
        </p:txBody>
      </p:sp>
      <p:cxnSp>
        <p:nvCxnSpPr>
          <p:cNvPr id="37894" name="Straight Connector 38"/>
          <p:cNvCxnSpPr>
            <a:cxnSpLocks noChangeShapeType="1"/>
          </p:cNvCxnSpPr>
          <p:nvPr/>
        </p:nvCxnSpPr>
        <p:spPr bwMode="auto">
          <a:xfrm rot="5400000">
            <a:off x="8934980" y="3181880"/>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 name="Slide Number Placeholder 3"/>
          <p:cNvSpPr>
            <a:spLocks noGrp="1"/>
          </p:cNvSpPr>
          <p:nvPr>
            <p:ph type="sldNum" sz="quarter" idx="10"/>
          </p:nvPr>
        </p:nvSpPr>
        <p:spPr/>
        <p:txBody>
          <a:bodyPr/>
          <a:lstStyle/>
          <a:p>
            <a:pPr>
              <a:defRPr/>
            </a:pPr>
            <a:fld id="{BBFBEA4E-63E5-4786-BB95-A0AF952945DD}" type="slidenum">
              <a:rPr lang="en-US" smtClean="0"/>
              <a:pPr>
                <a:defRPr/>
              </a:pPr>
              <a:t>13</a:t>
            </a:fld>
            <a:endParaRPr lang="en-US" dirty="0"/>
          </a:p>
        </p:txBody>
      </p:sp>
      <p:cxnSp>
        <p:nvCxnSpPr>
          <p:cNvPr id="37896" name="Straight Connector 45"/>
          <p:cNvCxnSpPr>
            <a:cxnSpLocks noChangeShapeType="1"/>
          </p:cNvCxnSpPr>
          <p:nvPr/>
        </p:nvCxnSpPr>
        <p:spPr bwMode="auto">
          <a:xfrm rot="5400000">
            <a:off x="10031414" y="3221568"/>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897" name="Straight Arrow Connector 47"/>
          <p:cNvCxnSpPr>
            <a:cxnSpLocks noChangeShapeType="1"/>
          </p:cNvCxnSpPr>
          <p:nvPr/>
        </p:nvCxnSpPr>
        <p:spPr bwMode="auto">
          <a:xfrm>
            <a:off x="8602134" y="3389314"/>
            <a:ext cx="2182284"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8" name="TextBox 51"/>
          <p:cNvSpPr txBox="1">
            <a:spLocks noChangeArrowheads="1"/>
          </p:cNvSpPr>
          <p:nvPr/>
        </p:nvSpPr>
        <p:spPr bwMode="auto">
          <a:xfrm>
            <a:off x="8638117" y="2822576"/>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0</a:t>
            </a:r>
            <a:endParaRPr lang="en-US" sz="1400"/>
          </a:p>
        </p:txBody>
      </p:sp>
      <p:sp>
        <p:nvSpPr>
          <p:cNvPr id="37899" name="TextBox 52"/>
          <p:cNvSpPr txBox="1">
            <a:spLocks noChangeArrowheads="1"/>
          </p:cNvSpPr>
          <p:nvPr/>
        </p:nvSpPr>
        <p:spPr bwMode="auto">
          <a:xfrm>
            <a:off x="10198100" y="2833689"/>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1</a:t>
            </a:r>
            <a:endParaRPr lang="en-US" sz="1400"/>
          </a:p>
        </p:txBody>
      </p:sp>
      <p:cxnSp>
        <p:nvCxnSpPr>
          <p:cNvPr id="37900" name="Straight Arrow Connector 28"/>
          <p:cNvCxnSpPr>
            <a:cxnSpLocks noChangeShapeType="1"/>
          </p:cNvCxnSpPr>
          <p:nvPr/>
        </p:nvCxnSpPr>
        <p:spPr bwMode="auto">
          <a:xfrm rot="10800000">
            <a:off x="9095317" y="3459163"/>
            <a:ext cx="1219200"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01" name="TextBox 33"/>
          <p:cNvSpPr txBox="1">
            <a:spLocks noChangeArrowheads="1"/>
          </p:cNvSpPr>
          <p:nvPr/>
        </p:nvSpPr>
        <p:spPr bwMode="auto">
          <a:xfrm>
            <a:off x="9421284" y="34575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66" name="TextBox 33"/>
          <p:cNvSpPr txBox="1">
            <a:spLocks noChangeArrowheads="1"/>
          </p:cNvSpPr>
          <p:nvPr/>
        </p:nvSpPr>
        <p:spPr bwMode="auto">
          <a:xfrm>
            <a:off x="5617634" y="3770314"/>
            <a:ext cx="231563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Inter-Symbol Interference (ISI)</a:t>
            </a:r>
          </a:p>
        </p:txBody>
      </p:sp>
      <p:sp>
        <p:nvSpPr>
          <p:cNvPr id="68" name="TextBox 67"/>
          <p:cNvSpPr txBox="1">
            <a:spLocks noChangeArrowheads="1"/>
          </p:cNvSpPr>
          <p:nvPr/>
        </p:nvSpPr>
        <p:spPr bwMode="auto">
          <a:xfrm>
            <a:off x="611718" y="5838826"/>
            <a:ext cx="10926233" cy="646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Inter-symbol interference (ISI) occurs when one OFDM symbol affects the next one due to the multi-path channel</a:t>
            </a:r>
            <a:r>
              <a:rPr lang="en-US" b="1"/>
              <a:t>  </a:t>
            </a:r>
          </a:p>
        </p:txBody>
      </p:sp>
      <p:sp>
        <p:nvSpPr>
          <p:cNvPr id="37904" name="Rectangle 20"/>
          <p:cNvSpPr>
            <a:spLocks noChangeArrowheads="1"/>
          </p:cNvSpPr>
          <p:nvPr/>
        </p:nvSpPr>
        <p:spPr bwMode="auto">
          <a:xfrm>
            <a:off x="5922433" y="1463675"/>
            <a:ext cx="4428067"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7905" name="Rectangle 23"/>
          <p:cNvSpPr>
            <a:spLocks noChangeArrowheads="1"/>
          </p:cNvSpPr>
          <p:nvPr/>
        </p:nvSpPr>
        <p:spPr bwMode="auto">
          <a:xfrm>
            <a:off x="1460501" y="1463675"/>
            <a:ext cx="44428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grpSp>
        <p:nvGrpSpPr>
          <p:cNvPr id="37906" name="Group 44"/>
          <p:cNvGrpSpPr>
            <a:grpSpLocks/>
          </p:cNvGrpSpPr>
          <p:nvPr/>
        </p:nvGrpSpPr>
        <p:grpSpPr bwMode="auto">
          <a:xfrm>
            <a:off x="1496485" y="1487488"/>
            <a:ext cx="8858249" cy="1270000"/>
            <a:chOff x="2600325" y="1927225"/>
            <a:chExt cx="4133850" cy="2867025"/>
          </a:xfrm>
        </p:grpSpPr>
        <p:sp>
          <p:nvSpPr>
            <p:cNvPr id="37921" name="Freeform 1059"/>
            <p:cNvSpPr>
              <a:spLocks/>
            </p:cNvSpPr>
            <p:nvPr/>
          </p:nvSpPr>
          <p:spPr bwMode="auto">
            <a:xfrm>
              <a:off x="2600325" y="1927225"/>
              <a:ext cx="2619375" cy="2867025"/>
            </a:xfrm>
            <a:custGeom>
              <a:avLst/>
              <a:gdLst>
                <a:gd name="T0" fmla="*/ 2147483647 w 1650"/>
                <a:gd name="T1" fmla="*/ 2147483647 h 1806"/>
                <a:gd name="T2" fmla="*/ 2147483647 w 1650"/>
                <a:gd name="T3" fmla="*/ 2147483647 h 1806"/>
                <a:gd name="T4" fmla="*/ 2147483647 w 1650"/>
                <a:gd name="T5" fmla="*/ 2147483647 h 1806"/>
                <a:gd name="T6" fmla="*/ 2147483647 w 1650"/>
                <a:gd name="T7" fmla="*/ 2147483647 h 1806"/>
                <a:gd name="T8" fmla="*/ 2147483647 w 1650"/>
                <a:gd name="T9" fmla="*/ 2147483647 h 1806"/>
                <a:gd name="T10" fmla="*/ 2147483647 w 1650"/>
                <a:gd name="T11" fmla="*/ 2147483647 h 1806"/>
                <a:gd name="T12" fmla="*/ 2147483647 w 1650"/>
                <a:gd name="T13" fmla="*/ 2147483647 h 1806"/>
                <a:gd name="T14" fmla="*/ 2147483647 w 1650"/>
                <a:gd name="T15" fmla="*/ 2147483647 h 1806"/>
                <a:gd name="T16" fmla="*/ 2147483647 w 1650"/>
                <a:gd name="T17" fmla="*/ 2147483647 h 1806"/>
                <a:gd name="T18" fmla="*/ 2147483647 w 1650"/>
                <a:gd name="T19" fmla="*/ 2147483647 h 1806"/>
                <a:gd name="T20" fmla="*/ 2147483647 w 1650"/>
                <a:gd name="T21" fmla="*/ 2147483647 h 1806"/>
                <a:gd name="T22" fmla="*/ 2147483647 w 1650"/>
                <a:gd name="T23" fmla="*/ 2147483647 h 1806"/>
                <a:gd name="T24" fmla="*/ 2147483647 w 1650"/>
                <a:gd name="T25" fmla="*/ 2147483647 h 1806"/>
                <a:gd name="T26" fmla="*/ 2147483647 w 1650"/>
                <a:gd name="T27" fmla="*/ 2147483647 h 1806"/>
                <a:gd name="T28" fmla="*/ 2147483647 w 1650"/>
                <a:gd name="T29" fmla="*/ 2147483647 h 1806"/>
                <a:gd name="T30" fmla="*/ 2147483647 w 1650"/>
                <a:gd name="T31" fmla="*/ 2147483647 h 1806"/>
                <a:gd name="T32" fmla="*/ 2147483647 w 1650"/>
                <a:gd name="T33" fmla="*/ 2147483647 h 1806"/>
                <a:gd name="T34" fmla="*/ 2147483647 w 1650"/>
                <a:gd name="T35" fmla="*/ 2147483647 h 1806"/>
                <a:gd name="T36" fmla="*/ 2147483647 w 1650"/>
                <a:gd name="T37" fmla="*/ 2147483647 h 1806"/>
                <a:gd name="T38" fmla="*/ 2147483647 w 1650"/>
                <a:gd name="T39" fmla="*/ 2147483647 h 1806"/>
                <a:gd name="T40" fmla="*/ 2147483647 w 1650"/>
                <a:gd name="T41" fmla="*/ 2147483647 h 1806"/>
                <a:gd name="T42" fmla="*/ 2147483647 w 1650"/>
                <a:gd name="T43" fmla="*/ 2147483647 h 1806"/>
                <a:gd name="T44" fmla="*/ 2147483647 w 1650"/>
                <a:gd name="T45" fmla="*/ 2147483647 h 1806"/>
                <a:gd name="T46" fmla="*/ 2147483647 w 1650"/>
                <a:gd name="T47" fmla="*/ 2147483647 h 1806"/>
                <a:gd name="T48" fmla="*/ 2147483647 w 1650"/>
                <a:gd name="T49" fmla="*/ 2147483647 h 1806"/>
                <a:gd name="T50" fmla="*/ 2147483647 w 1650"/>
                <a:gd name="T51" fmla="*/ 2147483647 h 1806"/>
                <a:gd name="T52" fmla="*/ 2147483647 w 1650"/>
                <a:gd name="T53" fmla="*/ 2147483647 h 1806"/>
                <a:gd name="T54" fmla="*/ 2147483647 w 1650"/>
                <a:gd name="T55" fmla="*/ 2147483647 h 1806"/>
                <a:gd name="T56" fmla="*/ 2147483647 w 1650"/>
                <a:gd name="T57" fmla="*/ 2147483647 h 1806"/>
                <a:gd name="T58" fmla="*/ 2147483647 w 1650"/>
                <a:gd name="T59" fmla="*/ 2147483647 h 1806"/>
                <a:gd name="T60" fmla="*/ 2147483647 w 1650"/>
                <a:gd name="T61" fmla="*/ 2147483647 h 1806"/>
                <a:gd name="T62" fmla="*/ 2147483647 w 1650"/>
                <a:gd name="T63" fmla="*/ 2147483647 h 1806"/>
                <a:gd name="T64" fmla="*/ 2147483647 w 1650"/>
                <a:gd name="T65" fmla="*/ 2147483647 h 1806"/>
                <a:gd name="T66" fmla="*/ 2147483647 w 1650"/>
                <a:gd name="T67" fmla="*/ 2147483647 h 1806"/>
                <a:gd name="T68" fmla="*/ 2147483647 w 1650"/>
                <a:gd name="T69" fmla="*/ 2147483647 h 1806"/>
                <a:gd name="T70" fmla="*/ 2147483647 w 1650"/>
                <a:gd name="T71" fmla="*/ 2147483647 h 1806"/>
                <a:gd name="T72" fmla="*/ 2147483647 w 1650"/>
                <a:gd name="T73" fmla="*/ 2147483647 h 1806"/>
                <a:gd name="T74" fmla="*/ 2147483647 w 1650"/>
                <a:gd name="T75" fmla="*/ 2147483647 h 1806"/>
                <a:gd name="T76" fmla="*/ 2147483647 w 1650"/>
                <a:gd name="T77" fmla="*/ 2147483647 h 1806"/>
                <a:gd name="T78" fmla="*/ 2147483647 w 1650"/>
                <a:gd name="T79" fmla="*/ 2147483647 h 1806"/>
                <a:gd name="T80" fmla="*/ 2147483647 w 1650"/>
                <a:gd name="T81" fmla="*/ 2147483647 h 1806"/>
                <a:gd name="T82" fmla="*/ 2147483647 w 165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806"/>
                <a:gd name="T128" fmla="*/ 1650 w 165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806">
                  <a:moveTo>
                    <a:pt x="0" y="906"/>
                  </a:moveTo>
                  <a:lnTo>
                    <a:pt x="12" y="804"/>
                  </a:lnTo>
                  <a:lnTo>
                    <a:pt x="24" y="714"/>
                  </a:lnTo>
                  <a:lnTo>
                    <a:pt x="36" y="618"/>
                  </a:lnTo>
                  <a:lnTo>
                    <a:pt x="48" y="528"/>
                  </a:lnTo>
                  <a:lnTo>
                    <a:pt x="60" y="444"/>
                  </a:lnTo>
                  <a:lnTo>
                    <a:pt x="78" y="360"/>
                  </a:lnTo>
                  <a:lnTo>
                    <a:pt x="90" y="288"/>
                  </a:lnTo>
                  <a:lnTo>
                    <a:pt x="102" y="222"/>
                  </a:lnTo>
                  <a:lnTo>
                    <a:pt x="114" y="162"/>
                  </a:lnTo>
                  <a:lnTo>
                    <a:pt x="126" y="114"/>
                  </a:lnTo>
                  <a:lnTo>
                    <a:pt x="138" y="72"/>
                  </a:lnTo>
                  <a:lnTo>
                    <a:pt x="156" y="42"/>
                  </a:lnTo>
                  <a:lnTo>
                    <a:pt x="168" y="18"/>
                  </a:lnTo>
                  <a:lnTo>
                    <a:pt x="180" y="6"/>
                  </a:lnTo>
                  <a:lnTo>
                    <a:pt x="192" y="0"/>
                  </a:lnTo>
                  <a:lnTo>
                    <a:pt x="204" y="6"/>
                  </a:lnTo>
                  <a:lnTo>
                    <a:pt x="216" y="18"/>
                  </a:lnTo>
                  <a:lnTo>
                    <a:pt x="234" y="42"/>
                  </a:lnTo>
                  <a:lnTo>
                    <a:pt x="246" y="72"/>
                  </a:lnTo>
                  <a:lnTo>
                    <a:pt x="258" y="114"/>
                  </a:lnTo>
                  <a:lnTo>
                    <a:pt x="270" y="156"/>
                  </a:lnTo>
                  <a:lnTo>
                    <a:pt x="282" y="210"/>
                  </a:lnTo>
                  <a:lnTo>
                    <a:pt x="294" y="264"/>
                  </a:lnTo>
                  <a:lnTo>
                    <a:pt x="312" y="324"/>
                  </a:lnTo>
                  <a:lnTo>
                    <a:pt x="324" y="390"/>
                  </a:lnTo>
                  <a:lnTo>
                    <a:pt x="336" y="456"/>
                  </a:lnTo>
                  <a:lnTo>
                    <a:pt x="348" y="522"/>
                  </a:lnTo>
                  <a:lnTo>
                    <a:pt x="360" y="588"/>
                  </a:lnTo>
                  <a:lnTo>
                    <a:pt x="372" y="654"/>
                  </a:lnTo>
                  <a:lnTo>
                    <a:pt x="390" y="714"/>
                  </a:lnTo>
                  <a:lnTo>
                    <a:pt x="402" y="780"/>
                  </a:lnTo>
                  <a:lnTo>
                    <a:pt x="414" y="834"/>
                  </a:lnTo>
                  <a:lnTo>
                    <a:pt x="426" y="888"/>
                  </a:lnTo>
                  <a:lnTo>
                    <a:pt x="438" y="936"/>
                  </a:lnTo>
                  <a:lnTo>
                    <a:pt x="450" y="978"/>
                  </a:lnTo>
                  <a:lnTo>
                    <a:pt x="468" y="1014"/>
                  </a:lnTo>
                  <a:lnTo>
                    <a:pt x="480" y="1044"/>
                  </a:lnTo>
                  <a:lnTo>
                    <a:pt x="492" y="1062"/>
                  </a:lnTo>
                  <a:lnTo>
                    <a:pt x="504" y="1080"/>
                  </a:lnTo>
                  <a:lnTo>
                    <a:pt x="516" y="1092"/>
                  </a:lnTo>
                  <a:lnTo>
                    <a:pt x="528" y="1092"/>
                  </a:lnTo>
                  <a:lnTo>
                    <a:pt x="546" y="1092"/>
                  </a:lnTo>
                  <a:lnTo>
                    <a:pt x="558" y="1080"/>
                  </a:lnTo>
                  <a:lnTo>
                    <a:pt x="570" y="1068"/>
                  </a:lnTo>
                  <a:lnTo>
                    <a:pt x="582" y="1044"/>
                  </a:lnTo>
                  <a:lnTo>
                    <a:pt x="594" y="1020"/>
                  </a:lnTo>
                  <a:lnTo>
                    <a:pt x="606" y="996"/>
                  </a:lnTo>
                  <a:lnTo>
                    <a:pt x="624" y="966"/>
                  </a:lnTo>
                  <a:lnTo>
                    <a:pt x="636" y="936"/>
                  </a:lnTo>
                  <a:lnTo>
                    <a:pt x="648" y="906"/>
                  </a:lnTo>
                  <a:lnTo>
                    <a:pt x="660" y="870"/>
                  </a:lnTo>
                  <a:lnTo>
                    <a:pt x="672" y="840"/>
                  </a:lnTo>
                  <a:lnTo>
                    <a:pt x="690" y="810"/>
                  </a:lnTo>
                  <a:lnTo>
                    <a:pt x="702" y="786"/>
                  </a:lnTo>
                  <a:lnTo>
                    <a:pt x="714" y="762"/>
                  </a:lnTo>
                  <a:lnTo>
                    <a:pt x="726" y="738"/>
                  </a:lnTo>
                  <a:lnTo>
                    <a:pt x="738" y="726"/>
                  </a:lnTo>
                  <a:lnTo>
                    <a:pt x="750" y="714"/>
                  </a:lnTo>
                  <a:lnTo>
                    <a:pt x="768" y="714"/>
                  </a:lnTo>
                  <a:lnTo>
                    <a:pt x="780" y="714"/>
                  </a:lnTo>
                  <a:lnTo>
                    <a:pt x="792" y="726"/>
                  </a:lnTo>
                  <a:lnTo>
                    <a:pt x="804" y="744"/>
                  </a:lnTo>
                  <a:lnTo>
                    <a:pt x="816" y="762"/>
                  </a:lnTo>
                  <a:lnTo>
                    <a:pt x="828" y="792"/>
                  </a:lnTo>
                  <a:lnTo>
                    <a:pt x="846" y="828"/>
                  </a:lnTo>
                  <a:lnTo>
                    <a:pt x="858" y="870"/>
                  </a:lnTo>
                  <a:lnTo>
                    <a:pt x="870" y="918"/>
                  </a:lnTo>
                  <a:lnTo>
                    <a:pt x="882" y="972"/>
                  </a:lnTo>
                  <a:lnTo>
                    <a:pt x="894" y="1026"/>
                  </a:lnTo>
                  <a:lnTo>
                    <a:pt x="906" y="1092"/>
                  </a:lnTo>
                  <a:lnTo>
                    <a:pt x="924" y="1152"/>
                  </a:lnTo>
                  <a:lnTo>
                    <a:pt x="936" y="1218"/>
                  </a:lnTo>
                  <a:lnTo>
                    <a:pt x="948" y="1284"/>
                  </a:lnTo>
                  <a:lnTo>
                    <a:pt x="960" y="1350"/>
                  </a:lnTo>
                  <a:lnTo>
                    <a:pt x="972" y="1416"/>
                  </a:lnTo>
                  <a:lnTo>
                    <a:pt x="984" y="1482"/>
                  </a:lnTo>
                  <a:lnTo>
                    <a:pt x="1002" y="1542"/>
                  </a:lnTo>
                  <a:lnTo>
                    <a:pt x="1014" y="1596"/>
                  </a:lnTo>
                  <a:lnTo>
                    <a:pt x="1026" y="1650"/>
                  </a:lnTo>
                  <a:lnTo>
                    <a:pt x="1038" y="1692"/>
                  </a:lnTo>
                  <a:lnTo>
                    <a:pt x="1050" y="1734"/>
                  </a:lnTo>
                  <a:lnTo>
                    <a:pt x="1062" y="1764"/>
                  </a:lnTo>
                  <a:lnTo>
                    <a:pt x="1080" y="1788"/>
                  </a:lnTo>
                  <a:lnTo>
                    <a:pt x="1092" y="1800"/>
                  </a:lnTo>
                  <a:lnTo>
                    <a:pt x="1104" y="1806"/>
                  </a:lnTo>
                  <a:lnTo>
                    <a:pt x="1116" y="1800"/>
                  </a:lnTo>
                  <a:lnTo>
                    <a:pt x="1128" y="1788"/>
                  </a:lnTo>
                  <a:lnTo>
                    <a:pt x="1140" y="1764"/>
                  </a:lnTo>
                  <a:lnTo>
                    <a:pt x="1158" y="1734"/>
                  </a:lnTo>
                  <a:lnTo>
                    <a:pt x="1170" y="1692"/>
                  </a:lnTo>
                  <a:lnTo>
                    <a:pt x="1182" y="1644"/>
                  </a:lnTo>
                  <a:lnTo>
                    <a:pt x="1194" y="1584"/>
                  </a:lnTo>
                  <a:lnTo>
                    <a:pt x="1206" y="1518"/>
                  </a:lnTo>
                  <a:lnTo>
                    <a:pt x="1218" y="1446"/>
                  </a:lnTo>
                  <a:lnTo>
                    <a:pt x="1236" y="1362"/>
                  </a:lnTo>
                  <a:lnTo>
                    <a:pt x="1248" y="1278"/>
                  </a:lnTo>
                  <a:lnTo>
                    <a:pt x="1260" y="1188"/>
                  </a:lnTo>
                  <a:lnTo>
                    <a:pt x="1272" y="1092"/>
                  </a:lnTo>
                  <a:lnTo>
                    <a:pt x="1284" y="1002"/>
                  </a:lnTo>
                  <a:lnTo>
                    <a:pt x="1302" y="906"/>
                  </a:lnTo>
                  <a:lnTo>
                    <a:pt x="1314" y="804"/>
                  </a:lnTo>
                  <a:lnTo>
                    <a:pt x="1326" y="714"/>
                  </a:lnTo>
                  <a:lnTo>
                    <a:pt x="1338" y="618"/>
                  </a:lnTo>
                  <a:lnTo>
                    <a:pt x="1350" y="528"/>
                  </a:lnTo>
                  <a:lnTo>
                    <a:pt x="1362" y="444"/>
                  </a:lnTo>
                  <a:lnTo>
                    <a:pt x="1380" y="360"/>
                  </a:lnTo>
                  <a:lnTo>
                    <a:pt x="1392" y="288"/>
                  </a:lnTo>
                  <a:lnTo>
                    <a:pt x="1404" y="222"/>
                  </a:lnTo>
                  <a:lnTo>
                    <a:pt x="1416" y="162"/>
                  </a:lnTo>
                  <a:lnTo>
                    <a:pt x="1428" y="114"/>
                  </a:lnTo>
                  <a:lnTo>
                    <a:pt x="1440" y="72"/>
                  </a:lnTo>
                  <a:lnTo>
                    <a:pt x="1458" y="42"/>
                  </a:lnTo>
                  <a:lnTo>
                    <a:pt x="1470" y="18"/>
                  </a:lnTo>
                  <a:lnTo>
                    <a:pt x="1482" y="6"/>
                  </a:lnTo>
                  <a:lnTo>
                    <a:pt x="1494" y="0"/>
                  </a:lnTo>
                  <a:lnTo>
                    <a:pt x="1506" y="6"/>
                  </a:lnTo>
                  <a:lnTo>
                    <a:pt x="1518" y="18"/>
                  </a:lnTo>
                  <a:lnTo>
                    <a:pt x="1536" y="42"/>
                  </a:lnTo>
                  <a:lnTo>
                    <a:pt x="1548" y="72"/>
                  </a:lnTo>
                  <a:lnTo>
                    <a:pt x="1560" y="114"/>
                  </a:lnTo>
                  <a:lnTo>
                    <a:pt x="1572" y="156"/>
                  </a:lnTo>
                  <a:lnTo>
                    <a:pt x="1584" y="210"/>
                  </a:lnTo>
                  <a:lnTo>
                    <a:pt x="1596" y="264"/>
                  </a:lnTo>
                  <a:lnTo>
                    <a:pt x="1614" y="324"/>
                  </a:lnTo>
                  <a:lnTo>
                    <a:pt x="1626" y="390"/>
                  </a:lnTo>
                  <a:lnTo>
                    <a:pt x="1638" y="456"/>
                  </a:lnTo>
                  <a:lnTo>
                    <a:pt x="165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2" name="Freeform 1060"/>
            <p:cNvSpPr>
              <a:spLocks/>
            </p:cNvSpPr>
            <p:nvPr/>
          </p:nvSpPr>
          <p:spPr bwMode="auto">
            <a:xfrm>
              <a:off x="5219700" y="2755899"/>
              <a:ext cx="1514475" cy="2038351"/>
            </a:xfrm>
            <a:custGeom>
              <a:avLst/>
              <a:gdLst>
                <a:gd name="T0" fmla="*/ 2147483647 w 954"/>
                <a:gd name="T1" fmla="*/ 2147483647 h 1284"/>
                <a:gd name="T2" fmla="*/ 2147483647 w 954"/>
                <a:gd name="T3" fmla="*/ 2147483647 h 1284"/>
                <a:gd name="T4" fmla="*/ 2147483647 w 954"/>
                <a:gd name="T5" fmla="*/ 2147483647 h 1284"/>
                <a:gd name="T6" fmla="*/ 2147483647 w 954"/>
                <a:gd name="T7" fmla="*/ 2147483647 h 1284"/>
                <a:gd name="T8" fmla="*/ 2147483647 w 954"/>
                <a:gd name="T9" fmla="*/ 2147483647 h 1284"/>
                <a:gd name="T10" fmla="*/ 2147483647 w 954"/>
                <a:gd name="T11" fmla="*/ 2147483647 h 1284"/>
                <a:gd name="T12" fmla="*/ 2147483647 w 954"/>
                <a:gd name="T13" fmla="*/ 2147483647 h 1284"/>
                <a:gd name="T14" fmla="*/ 2147483647 w 954"/>
                <a:gd name="T15" fmla="*/ 2147483647 h 1284"/>
                <a:gd name="T16" fmla="*/ 2147483647 w 954"/>
                <a:gd name="T17" fmla="*/ 2147483647 h 1284"/>
                <a:gd name="T18" fmla="*/ 2147483647 w 954"/>
                <a:gd name="T19" fmla="*/ 2147483647 h 1284"/>
                <a:gd name="T20" fmla="*/ 2147483647 w 954"/>
                <a:gd name="T21" fmla="*/ 2147483647 h 1284"/>
                <a:gd name="T22" fmla="*/ 2147483647 w 954"/>
                <a:gd name="T23" fmla="*/ 2147483647 h 1284"/>
                <a:gd name="T24" fmla="*/ 2147483647 w 954"/>
                <a:gd name="T25" fmla="*/ 2147483647 h 1284"/>
                <a:gd name="T26" fmla="*/ 2147483647 w 954"/>
                <a:gd name="T27" fmla="*/ 2147483647 h 1284"/>
                <a:gd name="T28" fmla="*/ 2147483647 w 954"/>
                <a:gd name="T29" fmla="*/ 2147483647 h 1284"/>
                <a:gd name="T30" fmla="*/ 2147483647 w 954"/>
                <a:gd name="T31" fmla="*/ 2147483647 h 1284"/>
                <a:gd name="T32" fmla="*/ 2147483647 w 954"/>
                <a:gd name="T33" fmla="*/ 2147483647 h 1284"/>
                <a:gd name="T34" fmla="*/ 2147483647 w 954"/>
                <a:gd name="T35" fmla="*/ 2147483647 h 1284"/>
                <a:gd name="T36" fmla="*/ 2147483647 w 954"/>
                <a:gd name="T37" fmla="*/ 2147483647 h 1284"/>
                <a:gd name="T38" fmla="*/ 2147483647 w 954"/>
                <a:gd name="T39" fmla="*/ 2147483647 h 1284"/>
                <a:gd name="T40" fmla="*/ 2147483647 w 954"/>
                <a:gd name="T41" fmla="*/ 2147483647 h 1284"/>
                <a:gd name="T42" fmla="*/ 2147483647 w 954"/>
                <a:gd name="T43" fmla="*/ 2147483647 h 1284"/>
                <a:gd name="T44" fmla="*/ 2147483647 w 954"/>
                <a:gd name="T45" fmla="*/ 2147483647 h 1284"/>
                <a:gd name="T46" fmla="*/ 2147483647 w 954"/>
                <a:gd name="T47" fmla="*/ 2147483647 h 1284"/>
                <a:gd name="T48" fmla="*/ 2147483647 w 954"/>
                <a:gd name="T49" fmla="*/ 2147483647 h 1284"/>
                <a:gd name="T50" fmla="*/ 2147483647 w 954"/>
                <a:gd name="T51" fmla="*/ 2147483647 h 1284"/>
                <a:gd name="T52" fmla="*/ 2147483647 w 954"/>
                <a:gd name="T53" fmla="*/ 2147483647 h 1284"/>
                <a:gd name="T54" fmla="*/ 2147483647 w 954"/>
                <a:gd name="T55" fmla="*/ 2147483647 h 1284"/>
                <a:gd name="T56" fmla="*/ 2147483647 w 954"/>
                <a:gd name="T57" fmla="*/ 2147483647 h 1284"/>
                <a:gd name="T58" fmla="*/ 2147483647 w 954"/>
                <a:gd name="T59" fmla="*/ 2147483647 h 1284"/>
                <a:gd name="T60" fmla="*/ 2147483647 w 954"/>
                <a:gd name="T61" fmla="*/ 2147483647 h 1284"/>
                <a:gd name="T62" fmla="*/ 2147483647 w 954"/>
                <a:gd name="T63" fmla="*/ 2147483647 h 1284"/>
                <a:gd name="T64" fmla="*/ 2147483647 w 954"/>
                <a:gd name="T65" fmla="*/ 2147483647 h 1284"/>
                <a:gd name="T66" fmla="*/ 2147483647 w 954"/>
                <a:gd name="T67" fmla="*/ 2147483647 h 1284"/>
                <a:gd name="T68" fmla="*/ 2147483647 w 954"/>
                <a:gd name="T69" fmla="*/ 2147483647 h 1284"/>
                <a:gd name="T70" fmla="*/ 2147483647 w 954"/>
                <a:gd name="T71" fmla="*/ 2147483647 h 1284"/>
                <a:gd name="T72" fmla="*/ 2147483647 w 954"/>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84"/>
                <a:gd name="T113" fmla="*/ 954 w 954"/>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84">
                  <a:moveTo>
                    <a:pt x="0" y="0"/>
                  </a:moveTo>
                  <a:lnTo>
                    <a:pt x="12" y="66"/>
                  </a:lnTo>
                  <a:lnTo>
                    <a:pt x="24" y="132"/>
                  </a:lnTo>
                  <a:lnTo>
                    <a:pt x="42" y="192"/>
                  </a:lnTo>
                  <a:lnTo>
                    <a:pt x="54" y="258"/>
                  </a:lnTo>
                  <a:lnTo>
                    <a:pt x="66" y="312"/>
                  </a:lnTo>
                  <a:lnTo>
                    <a:pt x="78" y="366"/>
                  </a:lnTo>
                  <a:lnTo>
                    <a:pt x="90" y="414"/>
                  </a:lnTo>
                  <a:lnTo>
                    <a:pt x="102" y="456"/>
                  </a:lnTo>
                  <a:lnTo>
                    <a:pt x="120" y="492"/>
                  </a:lnTo>
                  <a:lnTo>
                    <a:pt x="132" y="522"/>
                  </a:lnTo>
                  <a:lnTo>
                    <a:pt x="144" y="540"/>
                  </a:lnTo>
                  <a:lnTo>
                    <a:pt x="156" y="558"/>
                  </a:lnTo>
                  <a:lnTo>
                    <a:pt x="168" y="570"/>
                  </a:lnTo>
                  <a:lnTo>
                    <a:pt x="180" y="570"/>
                  </a:lnTo>
                  <a:lnTo>
                    <a:pt x="198" y="570"/>
                  </a:lnTo>
                  <a:lnTo>
                    <a:pt x="210" y="558"/>
                  </a:lnTo>
                  <a:lnTo>
                    <a:pt x="222" y="546"/>
                  </a:lnTo>
                  <a:lnTo>
                    <a:pt x="234" y="522"/>
                  </a:lnTo>
                  <a:lnTo>
                    <a:pt x="246" y="498"/>
                  </a:lnTo>
                  <a:lnTo>
                    <a:pt x="258" y="474"/>
                  </a:lnTo>
                  <a:lnTo>
                    <a:pt x="276" y="444"/>
                  </a:lnTo>
                  <a:lnTo>
                    <a:pt x="288" y="414"/>
                  </a:lnTo>
                  <a:lnTo>
                    <a:pt x="300" y="384"/>
                  </a:lnTo>
                  <a:lnTo>
                    <a:pt x="312" y="348"/>
                  </a:lnTo>
                  <a:lnTo>
                    <a:pt x="324" y="318"/>
                  </a:lnTo>
                  <a:lnTo>
                    <a:pt x="342" y="288"/>
                  </a:lnTo>
                  <a:lnTo>
                    <a:pt x="354" y="264"/>
                  </a:lnTo>
                  <a:lnTo>
                    <a:pt x="366" y="240"/>
                  </a:lnTo>
                  <a:lnTo>
                    <a:pt x="378" y="216"/>
                  </a:lnTo>
                  <a:lnTo>
                    <a:pt x="390" y="204"/>
                  </a:lnTo>
                  <a:lnTo>
                    <a:pt x="402" y="192"/>
                  </a:lnTo>
                  <a:lnTo>
                    <a:pt x="420" y="192"/>
                  </a:lnTo>
                  <a:lnTo>
                    <a:pt x="432" y="192"/>
                  </a:lnTo>
                  <a:lnTo>
                    <a:pt x="444" y="204"/>
                  </a:lnTo>
                  <a:lnTo>
                    <a:pt x="456" y="222"/>
                  </a:lnTo>
                  <a:lnTo>
                    <a:pt x="468" y="240"/>
                  </a:lnTo>
                  <a:lnTo>
                    <a:pt x="480" y="270"/>
                  </a:lnTo>
                  <a:lnTo>
                    <a:pt x="498" y="306"/>
                  </a:lnTo>
                  <a:lnTo>
                    <a:pt x="510" y="348"/>
                  </a:lnTo>
                  <a:lnTo>
                    <a:pt x="522" y="396"/>
                  </a:lnTo>
                  <a:lnTo>
                    <a:pt x="534" y="450"/>
                  </a:lnTo>
                  <a:lnTo>
                    <a:pt x="546" y="504"/>
                  </a:lnTo>
                  <a:lnTo>
                    <a:pt x="558" y="570"/>
                  </a:lnTo>
                  <a:lnTo>
                    <a:pt x="576" y="630"/>
                  </a:lnTo>
                  <a:lnTo>
                    <a:pt x="588" y="696"/>
                  </a:lnTo>
                  <a:lnTo>
                    <a:pt x="600" y="762"/>
                  </a:lnTo>
                  <a:lnTo>
                    <a:pt x="612" y="828"/>
                  </a:lnTo>
                  <a:lnTo>
                    <a:pt x="624" y="894"/>
                  </a:lnTo>
                  <a:lnTo>
                    <a:pt x="636" y="960"/>
                  </a:lnTo>
                  <a:lnTo>
                    <a:pt x="654" y="1020"/>
                  </a:lnTo>
                  <a:lnTo>
                    <a:pt x="666" y="1074"/>
                  </a:lnTo>
                  <a:lnTo>
                    <a:pt x="678" y="1128"/>
                  </a:lnTo>
                  <a:lnTo>
                    <a:pt x="690" y="1170"/>
                  </a:lnTo>
                  <a:lnTo>
                    <a:pt x="702" y="1212"/>
                  </a:lnTo>
                  <a:lnTo>
                    <a:pt x="714" y="1242"/>
                  </a:lnTo>
                  <a:lnTo>
                    <a:pt x="732" y="1266"/>
                  </a:lnTo>
                  <a:lnTo>
                    <a:pt x="744" y="1278"/>
                  </a:lnTo>
                  <a:lnTo>
                    <a:pt x="756" y="1284"/>
                  </a:lnTo>
                  <a:lnTo>
                    <a:pt x="768" y="1278"/>
                  </a:lnTo>
                  <a:lnTo>
                    <a:pt x="780" y="1266"/>
                  </a:lnTo>
                  <a:lnTo>
                    <a:pt x="792" y="1242"/>
                  </a:lnTo>
                  <a:lnTo>
                    <a:pt x="810" y="1212"/>
                  </a:lnTo>
                  <a:lnTo>
                    <a:pt x="822" y="1170"/>
                  </a:lnTo>
                  <a:lnTo>
                    <a:pt x="834" y="1122"/>
                  </a:lnTo>
                  <a:lnTo>
                    <a:pt x="846" y="1062"/>
                  </a:lnTo>
                  <a:lnTo>
                    <a:pt x="858" y="996"/>
                  </a:lnTo>
                  <a:lnTo>
                    <a:pt x="870" y="924"/>
                  </a:lnTo>
                  <a:lnTo>
                    <a:pt x="888" y="840"/>
                  </a:lnTo>
                  <a:lnTo>
                    <a:pt x="900" y="756"/>
                  </a:lnTo>
                  <a:lnTo>
                    <a:pt x="912" y="666"/>
                  </a:lnTo>
                  <a:lnTo>
                    <a:pt x="924" y="570"/>
                  </a:lnTo>
                  <a:lnTo>
                    <a:pt x="936" y="480"/>
                  </a:lnTo>
                  <a:lnTo>
                    <a:pt x="954"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7907" name="Straight Arrow Connector 28"/>
          <p:cNvCxnSpPr>
            <a:cxnSpLocks noChangeShapeType="1"/>
          </p:cNvCxnSpPr>
          <p:nvPr/>
        </p:nvCxnSpPr>
        <p:spPr bwMode="auto">
          <a:xfrm rot="10800000">
            <a:off x="1456267" y="1336675"/>
            <a:ext cx="4476751"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08" name="TextBox 33"/>
          <p:cNvSpPr txBox="1">
            <a:spLocks noChangeArrowheads="1"/>
          </p:cNvSpPr>
          <p:nvPr/>
        </p:nvSpPr>
        <p:spPr bwMode="auto">
          <a:xfrm>
            <a:off x="2694518" y="996950"/>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7909" name="TextBox 35"/>
          <p:cNvSpPr txBox="1">
            <a:spLocks noChangeArrowheads="1"/>
          </p:cNvSpPr>
          <p:nvPr/>
        </p:nvSpPr>
        <p:spPr bwMode="auto">
          <a:xfrm>
            <a:off x="302685" y="1611314"/>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37910" name="Rectangle 20"/>
          <p:cNvSpPr>
            <a:spLocks noChangeArrowheads="1"/>
          </p:cNvSpPr>
          <p:nvPr/>
        </p:nvSpPr>
        <p:spPr bwMode="auto">
          <a:xfrm>
            <a:off x="5924551" y="4468814"/>
            <a:ext cx="4430183" cy="655637"/>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7911" name="Rectangle 23"/>
          <p:cNvSpPr>
            <a:spLocks noChangeArrowheads="1"/>
          </p:cNvSpPr>
          <p:nvPr/>
        </p:nvSpPr>
        <p:spPr bwMode="auto">
          <a:xfrm>
            <a:off x="1462617" y="4468814"/>
            <a:ext cx="4442883"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7912" name="Straight Arrow Connector 28"/>
          <p:cNvCxnSpPr>
            <a:cxnSpLocks noChangeShapeType="1"/>
          </p:cNvCxnSpPr>
          <p:nvPr/>
        </p:nvCxnSpPr>
        <p:spPr bwMode="auto">
          <a:xfrm rot="10800000">
            <a:off x="1458384" y="4341814"/>
            <a:ext cx="4476749"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13" name="TextBox 33"/>
          <p:cNvSpPr txBox="1">
            <a:spLocks noChangeArrowheads="1"/>
          </p:cNvSpPr>
          <p:nvPr/>
        </p:nvSpPr>
        <p:spPr bwMode="auto">
          <a:xfrm>
            <a:off x="2696634" y="4014789"/>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65" name="Rectangle 64"/>
          <p:cNvSpPr>
            <a:spLocks noChangeArrowheads="1"/>
          </p:cNvSpPr>
          <p:nvPr/>
        </p:nvSpPr>
        <p:spPr bwMode="auto">
          <a:xfrm>
            <a:off x="5842001" y="4287839"/>
            <a:ext cx="673100" cy="15255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7915" name="TextBox 35"/>
          <p:cNvSpPr txBox="1">
            <a:spLocks noChangeArrowheads="1"/>
          </p:cNvSpPr>
          <p:nvPr/>
        </p:nvSpPr>
        <p:spPr bwMode="auto">
          <a:xfrm>
            <a:off x="287867" y="4521200"/>
            <a:ext cx="1153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chemeClr val="tx2"/>
                </a:solidFill>
              </a:rPr>
              <a:t>Rx Signal</a:t>
            </a:r>
          </a:p>
        </p:txBody>
      </p:sp>
      <p:grpSp>
        <p:nvGrpSpPr>
          <p:cNvPr id="37916" name="Group 35"/>
          <p:cNvGrpSpPr>
            <a:grpSpLocks/>
          </p:cNvGrpSpPr>
          <p:nvPr/>
        </p:nvGrpSpPr>
        <p:grpSpPr bwMode="auto">
          <a:xfrm>
            <a:off x="1483785" y="4476751"/>
            <a:ext cx="9417049" cy="1300163"/>
            <a:chOff x="2600325" y="1927225"/>
            <a:chExt cx="3505200" cy="2867025"/>
          </a:xfrm>
        </p:grpSpPr>
        <p:sp>
          <p:nvSpPr>
            <p:cNvPr id="37917" name="Freeform 1049"/>
            <p:cNvSpPr>
              <a:spLocks/>
            </p:cNvSpPr>
            <p:nvPr/>
          </p:nvSpPr>
          <p:spPr bwMode="auto">
            <a:xfrm>
              <a:off x="2600325" y="1927225"/>
              <a:ext cx="2095500" cy="2867025"/>
            </a:xfrm>
            <a:custGeom>
              <a:avLst/>
              <a:gdLst>
                <a:gd name="T0" fmla="*/ 2147483647 w 1320"/>
                <a:gd name="T1" fmla="*/ 2147483647 h 1806"/>
                <a:gd name="T2" fmla="*/ 2147483647 w 1320"/>
                <a:gd name="T3" fmla="*/ 2147483647 h 1806"/>
                <a:gd name="T4" fmla="*/ 2147483647 w 1320"/>
                <a:gd name="T5" fmla="*/ 2147483647 h 1806"/>
                <a:gd name="T6" fmla="*/ 2147483647 w 1320"/>
                <a:gd name="T7" fmla="*/ 2147483647 h 1806"/>
                <a:gd name="T8" fmla="*/ 2147483647 w 1320"/>
                <a:gd name="T9" fmla="*/ 2147483647 h 1806"/>
                <a:gd name="T10" fmla="*/ 2147483647 w 1320"/>
                <a:gd name="T11" fmla="*/ 2147483647 h 1806"/>
                <a:gd name="T12" fmla="*/ 2147483647 w 1320"/>
                <a:gd name="T13" fmla="*/ 2147483647 h 1806"/>
                <a:gd name="T14" fmla="*/ 2147483647 w 1320"/>
                <a:gd name="T15" fmla="*/ 2147483647 h 1806"/>
                <a:gd name="T16" fmla="*/ 2147483647 w 1320"/>
                <a:gd name="T17" fmla="*/ 2147483647 h 1806"/>
                <a:gd name="T18" fmla="*/ 2147483647 w 1320"/>
                <a:gd name="T19" fmla="*/ 2147483647 h 1806"/>
                <a:gd name="T20" fmla="*/ 2147483647 w 1320"/>
                <a:gd name="T21" fmla="*/ 2147483647 h 1806"/>
                <a:gd name="T22" fmla="*/ 2147483647 w 1320"/>
                <a:gd name="T23" fmla="*/ 2147483647 h 1806"/>
                <a:gd name="T24" fmla="*/ 2147483647 w 1320"/>
                <a:gd name="T25" fmla="*/ 2147483647 h 1806"/>
                <a:gd name="T26" fmla="*/ 2147483647 w 1320"/>
                <a:gd name="T27" fmla="*/ 2147483647 h 1806"/>
                <a:gd name="T28" fmla="*/ 2147483647 w 1320"/>
                <a:gd name="T29" fmla="*/ 2147483647 h 1806"/>
                <a:gd name="T30" fmla="*/ 2147483647 w 1320"/>
                <a:gd name="T31" fmla="*/ 2147483647 h 1806"/>
                <a:gd name="T32" fmla="*/ 2147483647 w 1320"/>
                <a:gd name="T33" fmla="*/ 2147483647 h 1806"/>
                <a:gd name="T34" fmla="*/ 2147483647 w 1320"/>
                <a:gd name="T35" fmla="*/ 2147483647 h 1806"/>
                <a:gd name="T36" fmla="*/ 2147483647 w 1320"/>
                <a:gd name="T37" fmla="*/ 2147483647 h 1806"/>
                <a:gd name="T38" fmla="*/ 2147483647 w 1320"/>
                <a:gd name="T39" fmla="*/ 2147483647 h 1806"/>
                <a:gd name="T40" fmla="*/ 2147483647 w 1320"/>
                <a:gd name="T41" fmla="*/ 2147483647 h 1806"/>
                <a:gd name="T42" fmla="*/ 2147483647 w 1320"/>
                <a:gd name="T43" fmla="*/ 2147483647 h 1806"/>
                <a:gd name="T44" fmla="*/ 2147483647 w 1320"/>
                <a:gd name="T45" fmla="*/ 2147483647 h 1806"/>
                <a:gd name="T46" fmla="*/ 2147483647 w 1320"/>
                <a:gd name="T47" fmla="*/ 2147483647 h 1806"/>
                <a:gd name="T48" fmla="*/ 2147483647 w 1320"/>
                <a:gd name="T49" fmla="*/ 2147483647 h 1806"/>
                <a:gd name="T50" fmla="*/ 2147483647 w 1320"/>
                <a:gd name="T51" fmla="*/ 2147483647 h 1806"/>
                <a:gd name="T52" fmla="*/ 2147483647 w 1320"/>
                <a:gd name="T53" fmla="*/ 2147483647 h 1806"/>
                <a:gd name="T54" fmla="*/ 2147483647 w 1320"/>
                <a:gd name="T55" fmla="*/ 2147483647 h 1806"/>
                <a:gd name="T56" fmla="*/ 2147483647 w 1320"/>
                <a:gd name="T57" fmla="*/ 2147483647 h 1806"/>
                <a:gd name="T58" fmla="*/ 2147483647 w 1320"/>
                <a:gd name="T59" fmla="*/ 2147483647 h 1806"/>
                <a:gd name="T60" fmla="*/ 2147483647 w 1320"/>
                <a:gd name="T61" fmla="*/ 2147483647 h 1806"/>
                <a:gd name="T62" fmla="*/ 2147483647 w 1320"/>
                <a:gd name="T63" fmla="*/ 2147483647 h 1806"/>
                <a:gd name="T64" fmla="*/ 2147483647 w 1320"/>
                <a:gd name="T65" fmla="*/ 2147483647 h 1806"/>
                <a:gd name="T66" fmla="*/ 2147483647 w 1320"/>
                <a:gd name="T67" fmla="*/ 2147483647 h 1806"/>
                <a:gd name="T68" fmla="*/ 2147483647 w 1320"/>
                <a:gd name="T69" fmla="*/ 2147483647 h 1806"/>
                <a:gd name="T70" fmla="*/ 2147483647 w 1320"/>
                <a:gd name="T71" fmla="*/ 2147483647 h 1806"/>
                <a:gd name="T72" fmla="*/ 2147483647 w 1320"/>
                <a:gd name="T73" fmla="*/ 2147483647 h 1806"/>
                <a:gd name="T74" fmla="*/ 2147483647 w 1320"/>
                <a:gd name="T75" fmla="*/ 2147483647 h 1806"/>
                <a:gd name="T76" fmla="*/ 2147483647 w 1320"/>
                <a:gd name="T77" fmla="*/ 2147483647 h 1806"/>
                <a:gd name="T78" fmla="*/ 2147483647 w 1320"/>
                <a:gd name="T79" fmla="*/ 2147483647 h 1806"/>
                <a:gd name="T80" fmla="*/ 2147483647 w 1320"/>
                <a:gd name="T81" fmla="*/ 2147483647 h 1806"/>
                <a:gd name="T82" fmla="*/ 2147483647 w 132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20"/>
                <a:gd name="T127" fmla="*/ 0 h 1806"/>
                <a:gd name="T128" fmla="*/ 1320 w 132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20" h="1806">
                  <a:moveTo>
                    <a:pt x="0" y="906"/>
                  </a:moveTo>
                  <a:lnTo>
                    <a:pt x="6" y="804"/>
                  </a:lnTo>
                  <a:lnTo>
                    <a:pt x="18" y="714"/>
                  </a:lnTo>
                  <a:lnTo>
                    <a:pt x="30" y="618"/>
                  </a:lnTo>
                  <a:lnTo>
                    <a:pt x="36" y="528"/>
                  </a:lnTo>
                  <a:lnTo>
                    <a:pt x="48" y="444"/>
                  </a:lnTo>
                  <a:lnTo>
                    <a:pt x="60" y="360"/>
                  </a:lnTo>
                  <a:lnTo>
                    <a:pt x="72" y="288"/>
                  </a:lnTo>
                  <a:lnTo>
                    <a:pt x="78" y="222"/>
                  </a:lnTo>
                  <a:lnTo>
                    <a:pt x="90" y="162"/>
                  </a:lnTo>
                  <a:lnTo>
                    <a:pt x="102" y="114"/>
                  </a:lnTo>
                  <a:lnTo>
                    <a:pt x="114" y="72"/>
                  </a:lnTo>
                  <a:lnTo>
                    <a:pt x="120" y="42"/>
                  </a:lnTo>
                  <a:lnTo>
                    <a:pt x="132" y="18"/>
                  </a:lnTo>
                  <a:lnTo>
                    <a:pt x="144" y="6"/>
                  </a:lnTo>
                  <a:lnTo>
                    <a:pt x="156" y="0"/>
                  </a:lnTo>
                  <a:lnTo>
                    <a:pt x="162" y="6"/>
                  </a:lnTo>
                  <a:lnTo>
                    <a:pt x="174" y="18"/>
                  </a:lnTo>
                  <a:lnTo>
                    <a:pt x="186" y="42"/>
                  </a:lnTo>
                  <a:lnTo>
                    <a:pt x="192" y="72"/>
                  </a:lnTo>
                  <a:lnTo>
                    <a:pt x="204" y="114"/>
                  </a:lnTo>
                  <a:lnTo>
                    <a:pt x="216" y="156"/>
                  </a:lnTo>
                  <a:lnTo>
                    <a:pt x="228" y="210"/>
                  </a:lnTo>
                  <a:lnTo>
                    <a:pt x="234" y="264"/>
                  </a:lnTo>
                  <a:lnTo>
                    <a:pt x="246" y="324"/>
                  </a:lnTo>
                  <a:lnTo>
                    <a:pt x="258" y="390"/>
                  </a:lnTo>
                  <a:lnTo>
                    <a:pt x="270" y="456"/>
                  </a:lnTo>
                  <a:lnTo>
                    <a:pt x="276" y="522"/>
                  </a:lnTo>
                  <a:lnTo>
                    <a:pt x="288" y="588"/>
                  </a:lnTo>
                  <a:lnTo>
                    <a:pt x="300" y="654"/>
                  </a:lnTo>
                  <a:lnTo>
                    <a:pt x="312" y="714"/>
                  </a:lnTo>
                  <a:lnTo>
                    <a:pt x="318" y="780"/>
                  </a:lnTo>
                  <a:lnTo>
                    <a:pt x="330" y="834"/>
                  </a:lnTo>
                  <a:lnTo>
                    <a:pt x="342" y="888"/>
                  </a:lnTo>
                  <a:lnTo>
                    <a:pt x="354" y="936"/>
                  </a:lnTo>
                  <a:lnTo>
                    <a:pt x="360" y="978"/>
                  </a:lnTo>
                  <a:lnTo>
                    <a:pt x="372" y="1014"/>
                  </a:lnTo>
                  <a:lnTo>
                    <a:pt x="384" y="1044"/>
                  </a:lnTo>
                  <a:lnTo>
                    <a:pt x="390" y="1062"/>
                  </a:lnTo>
                  <a:lnTo>
                    <a:pt x="402" y="1080"/>
                  </a:lnTo>
                  <a:lnTo>
                    <a:pt x="414" y="1092"/>
                  </a:lnTo>
                  <a:lnTo>
                    <a:pt x="426" y="1092"/>
                  </a:lnTo>
                  <a:lnTo>
                    <a:pt x="432" y="1092"/>
                  </a:lnTo>
                  <a:lnTo>
                    <a:pt x="444" y="1080"/>
                  </a:lnTo>
                  <a:lnTo>
                    <a:pt x="456" y="1068"/>
                  </a:lnTo>
                  <a:lnTo>
                    <a:pt x="468" y="1044"/>
                  </a:lnTo>
                  <a:lnTo>
                    <a:pt x="474" y="1020"/>
                  </a:lnTo>
                  <a:lnTo>
                    <a:pt x="486" y="996"/>
                  </a:lnTo>
                  <a:lnTo>
                    <a:pt x="498" y="966"/>
                  </a:lnTo>
                  <a:lnTo>
                    <a:pt x="510" y="936"/>
                  </a:lnTo>
                  <a:lnTo>
                    <a:pt x="516" y="906"/>
                  </a:lnTo>
                  <a:lnTo>
                    <a:pt x="528" y="870"/>
                  </a:lnTo>
                  <a:lnTo>
                    <a:pt x="540" y="840"/>
                  </a:lnTo>
                  <a:lnTo>
                    <a:pt x="552" y="810"/>
                  </a:lnTo>
                  <a:lnTo>
                    <a:pt x="558" y="786"/>
                  </a:lnTo>
                  <a:lnTo>
                    <a:pt x="570" y="762"/>
                  </a:lnTo>
                  <a:lnTo>
                    <a:pt x="582" y="738"/>
                  </a:lnTo>
                  <a:lnTo>
                    <a:pt x="588" y="726"/>
                  </a:lnTo>
                  <a:lnTo>
                    <a:pt x="600" y="714"/>
                  </a:lnTo>
                  <a:lnTo>
                    <a:pt x="612" y="714"/>
                  </a:lnTo>
                  <a:lnTo>
                    <a:pt x="624" y="714"/>
                  </a:lnTo>
                  <a:lnTo>
                    <a:pt x="630" y="726"/>
                  </a:lnTo>
                  <a:lnTo>
                    <a:pt x="642" y="744"/>
                  </a:lnTo>
                  <a:lnTo>
                    <a:pt x="654" y="762"/>
                  </a:lnTo>
                  <a:lnTo>
                    <a:pt x="666" y="792"/>
                  </a:lnTo>
                  <a:lnTo>
                    <a:pt x="672" y="828"/>
                  </a:lnTo>
                  <a:lnTo>
                    <a:pt x="684" y="870"/>
                  </a:lnTo>
                  <a:lnTo>
                    <a:pt x="696" y="918"/>
                  </a:lnTo>
                  <a:lnTo>
                    <a:pt x="708" y="972"/>
                  </a:lnTo>
                  <a:lnTo>
                    <a:pt x="714" y="1026"/>
                  </a:lnTo>
                  <a:lnTo>
                    <a:pt x="726" y="1092"/>
                  </a:lnTo>
                  <a:lnTo>
                    <a:pt x="738" y="1152"/>
                  </a:lnTo>
                  <a:lnTo>
                    <a:pt x="744" y="1218"/>
                  </a:lnTo>
                  <a:lnTo>
                    <a:pt x="756" y="1284"/>
                  </a:lnTo>
                  <a:lnTo>
                    <a:pt x="768" y="1350"/>
                  </a:lnTo>
                  <a:lnTo>
                    <a:pt x="780" y="1416"/>
                  </a:lnTo>
                  <a:lnTo>
                    <a:pt x="786" y="1482"/>
                  </a:lnTo>
                  <a:lnTo>
                    <a:pt x="798" y="1542"/>
                  </a:lnTo>
                  <a:lnTo>
                    <a:pt x="810" y="1596"/>
                  </a:lnTo>
                  <a:lnTo>
                    <a:pt x="822" y="1650"/>
                  </a:lnTo>
                  <a:lnTo>
                    <a:pt x="828" y="1692"/>
                  </a:lnTo>
                  <a:lnTo>
                    <a:pt x="840" y="1734"/>
                  </a:lnTo>
                  <a:lnTo>
                    <a:pt x="852" y="1764"/>
                  </a:lnTo>
                  <a:lnTo>
                    <a:pt x="864" y="1788"/>
                  </a:lnTo>
                  <a:lnTo>
                    <a:pt x="870" y="1800"/>
                  </a:lnTo>
                  <a:lnTo>
                    <a:pt x="882" y="1806"/>
                  </a:lnTo>
                  <a:lnTo>
                    <a:pt x="894" y="1800"/>
                  </a:lnTo>
                  <a:lnTo>
                    <a:pt x="906" y="1788"/>
                  </a:lnTo>
                  <a:lnTo>
                    <a:pt x="912" y="1764"/>
                  </a:lnTo>
                  <a:lnTo>
                    <a:pt x="924" y="1734"/>
                  </a:lnTo>
                  <a:lnTo>
                    <a:pt x="936" y="1692"/>
                  </a:lnTo>
                  <a:lnTo>
                    <a:pt x="942" y="1644"/>
                  </a:lnTo>
                  <a:lnTo>
                    <a:pt x="954" y="1584"/>
                  </a:lnTo>
                  <a:lnTo>
                    <a:pt x="966" y="1518"/>
                  </a:lnTo>
                  <a:lnTo>
                    <a:pt x="978" y="1446"/>
                  </a:lnTo>
                  <a:lnTo>
                    <a:pt x="984" y="1362"/>
                  </a:lnTo>
                  <a:lnTo>
                    <a:pt x="996" y="1278"/>
                  </a:lnTo>
                  <a:lnTo>
                    <a:pt x="1008" y="1188"/>
                  </a:lnTo>
                  <a:lnTo>
                    <a:pt x="1020" y="1092"/>
                  </a:lnTo>
                  <a:lnTo>
                    <a:pt x="1026" y="1002"/>
                  </a:lnTo>
                  <a:lnTo>
                    <a:pt x="1038" y="906"/>
                  </a:lnTo>
                  <a:lnTo>
                    <a:pt x="1050" y="804"/>
                  </a:lnTo>
                  <a:lnTo>
                    <a:pt x="1062" y="714"/>
                  </a:lnTo>
                  <a:lnTo>
                    <a:pt x="1068" y="618"/>
                  </a:lnTo>
                  <a:lnTo>
                    <a:pt x="1080" y="528"/>
                  </a:lnTo>
                  <a:lnTo>
                    <a:pt x="1092" y="444"/>
                  </a:lnTo>
                  <a:lnTo>
                    <a:pt x="1104" y="360"/>
                  </a:lnTo>
                  <a:lnTo>
                    <a:pt x="1110" y="288"/>
                  </a:lnTo>
                  <a:lnTo>
                    <a:pt x="1122" y="222"/>
                  </a:lnTo>
                  <a:lnTo>
                    <a:pt x="1134" y="162"/>
                  </a:lnTo>
                  <a:lnTo>
                    <a:pt x="1140" y="114"/>
                  </a:lnTo>
                  <a:lnTo>
                    <a:pt x="1152" y="72"/>
                  </a:lnTo>
                  <a:lnTo>
                    <a:pt x="1164" y="42"/>
                  </a:lnTo>
                  <a:lnTo>
                    <a:pt x="1176" y="18"/>
                  </a:lnTo>
                  <a:lnTo>
                    <a:pt x="1182" y="6"/>
                  </a:lnTo>
                  <a:lnTo>
                    <a:pt x="1194" y="0"/>
                  </a:lnTo>
                  <a:lnTo>
                    <a:pt x="1206" y="6"/>
                  </a:lnTo>
                  <a:lnTo>
                    <a:pt x="1218" y="18"/>
                  </a:lnTo>
                  <a:lnTo>
                    <a:pt x="1224" y="42"/>
                  </a:lnTo>
                  <a:lnTo>
                    <a:pt x="1236" y="72"/>
                  </a:lnTo>
                  <a:lnTo>
                    <a:pt x="1248" y="114"/>
                  </a:lnTo>
                  <a:lnTo>
                    <a:pt x="1260" y="156"/>
                  </a:lnTo>
                  <a:lnTo>
                    <a:pt x="1266" y="210"/>
                  </a:lnTo>
                  <a:lnTo>
                    <a:pt x="1278" y="264"/>
                  </a:lnTo>
                  <a:lnTo>
                    <a:pt x="1290" y="324"/>
                  </a:lnTo>
                  <a:lnTo>
                    <a:pt x="1302" y="390"/>
                  </a:lnTo>
                  <a:lnTo>
                    <a:pt x="1308" y="456"/>
                  </a:lnTo>
                  <a:lnTo>
                    <a:pt x="132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8" name="Freeform 1050"/>
            <p:cNvSpPr>
              <a:spLocks/>
            </p:cNvSpPr>
            <p:nvPr/>
          </p:nvSpPr>
          <p:spPr bwMode="auto">
            <a:xfrm>
              <a:off x="4695825" y="2755900"/>
              <a:ext cx="1209675" cy="2038350"/>
            </a:xfrm>
            <a:custGeom>
              <a:avLst/>
              <a:gdLst>
                <a:gd name="T0" fmla="*/ 2147483647 w 762"/>
                <a:gd name="T1" fmla="*/ 2147483647 h 1284"/>
                <a:gd name="T2" fmla="*/ 2147483647 w 762"/>
                <a:gd name="T3" fmla="*/ 2147483647 h 1284"/>
                <a:gd name="T4" fmla="*/ 2147483647 w 762"/>
                <a:gd name="T5" fmla="*/ 2147483647 h 1284"/>
                <a:gd name="T6" fmla="*/ 2147483647 w 762"/>
                <a:gd name="T7" fmla="*/ 2147483647 h 1284"/>
                <a:gd name="T8" fmla="*/ 2147483647 w 762"/>
                <a:gd name="T9" fmla="*/ 2147483647 h 1284"/>
                <a:gd name="T10" fmla="*/ 2147483647 w 762"/>
                <a:gd name="T11" fmla="*/ 2147483647 h 1284"/>
                <a:gd name="T12" fmla="*/ 2147483647 w 762"/>
                <a:gd name="T13" fmla="*/ 2147483647 h 1284"/>
                <a:gd name="T14" fmla="*/ 2147483647 w 762"/>
                <a:gd name="T15" fmla="*/ 2147483647 h 1284"/>
                <a:gd name="T16" fmla="*/ 2147483647 w 762"/>
                <a:gd name="T17" fmla="*/ 2147483647 h 1284"/>
                <a:gd name="T18" fmla="*/ 2147483647 w 762"/>
                <a:gd name="T19" fmla="*/ 2147483647 h 1284"/>
                <a:gd name="T20" fmla="*/ 2147483647 w 762"/>
                <a:gd name="T21" fmla="*/ 2147483647 h 1284"/>
                <a:gd name="T22" fmla="*/ 2147483647 w 762"/>
                <a:gd name="T23" fmla="*/ 2147483647 h 1284"/>
                <a:gd name="T24" fmla="*/ 2147483647 w 762"/>
                <a:gd name="T25" fmla="*/ 2147483647 h 1284"/>
                <a:gd name="T26" fmla="*/ 2147483647 w 762"/>
                <a:gd name="T27" fmla="*/ 2147483647 h 1284"/>
                <a:gd name="T28" fmla="*/ 2147483647 w 762"/>
                <a:gd name="T29" fmla="*/ 2147483647 h 1284"/>
                <a:gd name="T30" fmla="*/ 2147483647 w 762"/>
                <a:gd name="T31" fmla="*/ 2147483647 h 1284"/>
                <a:gd name="T32" fmla="*/ 2147483647 w 762"/>
                <a:gd name="T33" fmla="*/ 2147483647 h 1284"/>
                <a:gd name="T34" fmla="*/ 2147483647 w 762"/>
                <a:gd name="T35" fmla="*/ 2147483647 h 1284"/>
                <a:gd name="T36" fmla="*/ 2147483647 w 762"/>
                <a:gd name="T37" fmla="*/ 2147483647 h 1284"/>
                <a:gd name="T38" fmla="*/ 2147483647 w 762"/>
                <a:gd name="T39" fmla="*/ 2147483647 h 1284"/>
                <a:gd name="T40" fmla="*/ 2147483647 w 762"/>
                <a:gd name="T41" fmla="*/ 2147483647 h 1284"/>
                <a:gd name="T42" fmla="*/ 2147483647 w 762"/>
                <a:gd name="T43" fmla="*/ 2147483647 h 1284"/>
                <a:gd name="T44" fmla="*/ 2147483647 w 762"/>
                <a:gd name="T45" fmla="*/ 2147483647 h 1284"/>
                <a:gd name="T46" fmla="*/ 2147483647 w 762"/>
                <a:gd name="T47" fmla="*/ 2147483647 h 1284"/>
                <a:gd name="T48" fmla="*/ 2147483647 w 762"/>
                <a:gd name="T49" fmla="*/ 2147483647 h 1284"/>
                <a:gd name="T50" fmla="*/ 2147483647 w 762"/>
                <a:gd name="T51" fmla="*/ 2147483647 h 1284"/>
                <a:gd name="T52" fmla="*/ 2147483647 w 762"/>
                <a:gd name="T53" fmla="*/ 2147483647 h 1284"/>
                <a:gd name="T54" fmla="*/ 2147483647 w 762"/>
                <a:gd name="T55" fmla="*/ 2147483647 h 1284"/>
                <a:gd name="T56" fmla="*/ 2147483647 w 762"/>
                <a:gd name="T57" fmla="*/ 2147483647 h 1284"/>
                <a:gd name="T58" fmla="*/ 2147483647 w 762"/>
                <a:gd name="T59" fmla="*/ 2147483647 h 1284"/>
                <a:gd name="T60" fmla="*/ 2147483647 w 762"/>
                <a:gd name="T61" fmla="*/ 2147483647 h 1284"/>
                <a:gd name="T62" fmla="*/ 2147483647 w 762"/>
                <a:gd name="T63" fmla="*/ 2147483647 h 1284"/>
                <a:gd name="T64" fmla="*/ 2147483647 w 762"/>
                <a:gd name="T65" fmla="*/ 2147483647 h 1284"/>
                <a:gd name="T66" fmla="*/ 2147483647 w 762"/>
                <a:gd name="T67" fmla="*/ 2147483647 h 1284"/>
                <a:gd name="T68" fmla="*/ 2147483647 w 762"/>
                <a:gd name="T69" fmla="*/ 2147483647 h 1284"/>
                <a:gd name="T70" fmla="*/ 2147483647 w 762"/>
                <a:gd name="T71" fmla="*/ 2147483647 h 1284"/>
                <a:gd name="T72" fmla="*/ 2147483647 w 762"/>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2"/>
                <a:gd name="T112" fmla="*/ 0 h 1284"/>
                <a:gd name="T113" fmla="*/ 762 w 762"/>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2" h="1284">
                  <a:moveTo>
                    <a:pt x="0" y="0"/>
                  </a:moveTo>
                  <a:lnTo>
                    <a:pt x="12" y="66"/>
                  </a:lnTo>
                  <a:lnTo>
                    <a:pt x="18" y="132"/>
                  </a:lnTo>
                  <a:lnTo>
                    <a:pt x="30" y="192"/>
                  </a:lnTo>
                  <a:lnTo>
                    <a:pt x="42" y="258"/>
                  </a:lnTo>
                  <a:lnTo>
                    <a:pt x="54" y="312"/>
                  </a:lnTo>
                  <a:lnTo>
                    <a:pt x="60" y="366"/>
                  </a:lnTo>
                  <a:lnTo>
                    <a:pt x="72" y="414"/>
                  </a:lnTo>
                  <a:lnTo>
                    <a:pt x="84" y="456"/>
                  </a:lnTo>
                  <a:lnTo>
                    <a:pt x="96" y="492"/>
                  </a:lnTo>
                  <a:lnTo>
                    <a:pt x="102" y="522"/>
                  </a:lnTo>
                  <a:lnTo>
                    <a:pt x="114" y="540"/>
                  </a:lnTo>
                  <a:lnTo>
                    <a:pt x="126" y="558"/>
                  </a:lnTo>
                  <a:lnTo>
                    <a:pt x="138" y="570"/>
                  </a:lnTo>
                  <a:lnTo>
                    <a:pt x="144" y="570"/>
                  </a:lnTo>
                  <a:lnTo>
                    <a:pt x="156" y="570"/>
                  </a:lnTo>
                  <a:lnTo>
                    <a:pt x="168" y="558"/>
                  </a:lnTo>
                  <a:lnTo>
                    <a:pt x="174" y="546"/>
                  </a:lnTo>
                  <a:lnTo>
                    <a:pt x="186" y="522"/>
                  </a:lnTo>
                  <a:lnTo>
                    <a:pt x="198" y="498"/>
                  </a:lnTo>
                  <a:lnTo>
                    <a:pt x="210" y="474"/>
                  </a:lnTo>
                  <a:lnTo>
                    <a:pt x="216" y="444"/>
                  </a:lnTo>
                  <a:lnTo>
                    <a:pt x="228" y="414"/>
                  </a:lnTo>
                  <a:lnTo>
                    <a:pt x="240" y="384"/>
                  </a:lnTo>
                  <a:lnTo>
                    <a:pt x="252" y="348"/>
                  </a:lnTo>
                  <a:lnTo>
                    <a:pt x="258" y="318"/>
                  </a:lnTo>
                  <a:lnTo>
                    <a:pt x="270" y="288"/>
                  </a:lnTo>
                  <a:lnTo>
                    <a:pt x="282" y="264"/>
                  </a:lnTo>
                  <a:lnTo>
                    <a:pt x="294" y="240"/>
                  </a:lnTo>
                  <a:lnTo>
                    <a:pt x="300" y="216"/>
                  </a:lnTo>
                  <a:lnTo>
                    <a:pt x="312" y="204"/>
                  </a:lnTo>
                  <a:lnTo>
                    <a:pt x="324" y="192"/>
                  </a:lnTo>
                  <a:lnTo>
                    <a:pt x="336" y="192"/>
                  </a:lnTo>
                  <a:lnTo>
                    <a:pt x="342" y="192"/>
                  </a:lnTo>
                  <a:lnTo>
                    <a:pt x="354" y="204"/>
                  </a:lnTo>
                  <a:lnTo>
                    <a:pt x="366" y="222"/>
                  </a:lnTo>
                  <a:lnTo>
                    <a:pt x="372" y="240"/>
                  </a:lnTo>
                  <a:lnTo>
                    <a:pt x="384" y="270"/>
                  </a:lnTo>
                  <a:lnTo>
                    <a:pt x="396" y="306"/>
                  </a:lnTo>
                  <a:lnTo>
                    <a:pt x="408" y="348"/>
                  </a:lnTo>
                  <a:lnTo>
                    <a:pt x="414" y="396"/>
                  </a:lnTo>
                  <a:lnTo>
                    <a:pt x="426" y="450"/>
                  </a:lnTo>
                  <a:lnTo>
                    <a:pt x="438" y="504"/>
                  </a:lnTo>
                  <a:lnTo>
                    <a:pt x="450" y="570"/>
                  </a:lnTo>
                  <a:lnTo>
                    <a:pt x="456" y="630"/>
                  </a:lnTo>
                  <a:lnTo>
                    <a:pt x="468" y="696"/>
                  </a:lnTo>
                  <a:lnTo>
                    <a:pt x="480" y="762"/>
                  </a:lnTo>
                  <a:lnTo>
                    <a:pt x="492" y="828"/>
                  </a:lnTo>
                  <a:lnTo>
                    <a:pt x="498" y="894"/>
                  </a:lnTo>
                  <a:lnTo>
                    <a:pt x="510" y="960"/>
                  </a:lnTo>
                  <a:lnTo>
                    <a:pt x="522" y="1020"/>
                  </a:lnTo>
                  <a:lnTo>
                    <a:pt x="534" y="1074"/>
                  </a:lnTo>
                  <a:lnTo>
                    <a:pt x="540" y="1128"/>
                  </a:lnTo>
                  <a:lnTo>
                    <a:pt x="552" y="1170"/>
                  </a:lnTo>
                  <a:lnTo>
                    <a:pt x="564" y="1212"/>
                  </a:lnTo>
                  <a:lnTo>
                    <a:pt x="570" y="1242"/>
                  </a:lnTo>
                  <a:lnTo>
                    <a:pt x="582" y="1266"/>
                  </a:lnTo>
                  <a:lnTo>
                    <a:pt x="594" y="1278"/>
                  </a:lnTo>
                  <a:lnTo>
                    <a:pt x="606" y="1284"/>
                  </a:lnTo>
                  <a:lnTo>
                    <a:pt x="612" y="1278"/>
                  </a:lnTo>
                  <a:lnTo>
                    <a:pt x="624" y="1266"/>
                  </a:lnTo>
                  <a:lnTo>
                    <a:pt x="636" y="1242"/>
                  </a:lnTo>
                  <a:lnTo>
                    <a:pt x="648" y="1212"/>
                  </a:lnTo>
                  <a:lnTo>
                    <a:pt x="654" y="1170"/>
                  </a:lnTo>
                  <a:lnTo>
                    <a:pt x="666" y="1122"/>
                  </a:lnTo>
                  <a:lnTo>
                    <a:pt x="678" y="1062"/>
                  </a:lnTo>
                  <a:lnTo>
                    <a:pt x="690" y="996"/>
                  </a:lnTo>
                  <a:lnTo>
                    <a:pt x="696" y="924"/>
                  </a:lnTo>
                  <a:lnTo>
                    <a:pt x="708" y="840"/>
                  </a:lnTo>
                  <a:lnTo>
                    <a:pt x="720" y="756"/>
                  </a:lnTo>
                  <a:lnTo>
                    <a:pt x="726" y="666"/>
                  </a:lnTo>
                  <a:lnTo>
                    <a:pt x="738" y="570"/>
                  </a:lnTo>
                  <a:lnTo>
                    <a:pt x="750" y="480"/>
                  </a:lnTo>
                  <a:lnTo>
                    <a:pt x="762"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9" name="Freeform 1051"/>
            <p:cNvSpPr>
              <a:spLocks/>
            </p:cNvSpPr>
            <p:nvPr/>
          </p:nvSpPr>
          <p:spPr bwMode="auto">
            <a:xfrm>
              <a:off x="2800350" y="1927225"/>
              <a:ext cx="2105025" cy="2867025"/>
            </a:xfrm>
            <a:custGeom>
              <a:avLst/>
              <a:gdLst>
                <a:gd name="T0" fmla="*/ 2147483647 w 1326"/>
                <a:gd name="T1" fmla="*/ 2147483647 h 1806"/>
                <a:gd name="T2" fmla="*/ 2147483647 w 1326"/>
                <a:gd name="T3" fmla="*/ 2147483647 h 1806"/>
                <a:gd name="T4" fmla="*/ 2147483647 w 1326"/>
                <a:gd name="T5" fmla="*/ 2147483647 h 1806"/>
                <a:gd name="T6" fmla="*/ 2147483647 w 1326"/>
                <a:gd name="T7" fmla="*/ 2147483647 h 1806"/>
                <a:gd name="T8" fmla="*/ 2147483647 w 1326"/>
                <a:gd name="T9" fmla="*/ 2147483647 h 1806"/>
                <a:gd name="T10" fmla="*/ 2147483647 w 1326"/>
                <a:gd name="T11" fmla="*/ 2147483647 h 1806"/>
                <a:gd name="T12" fmla="*/ 2147483647 w 1326"/>
                <a:gd name="T13" fmla="*/ 2147483647 h 1806"/>
                <a:gd name="T14" fmla="*/ 2147483647 w 1326"/>
                <a:gd name="T15" fmla="*/ 2147483647 h 1806"/>
                <a:gd name="T16" fmla="*/ 2147483647 w 1326"/>
                <a:gd name="T17" fmla="*/ 2147483647 h 1806"/>
                <a:gd name="T18" fmla="*/ 2147483647 w 1326"/>
                <a:gd name="T19" fmla="*/ 2147483647 h 1806"/>
                <a:gd name="T20" fmla="*/ 2147483647 w 1326"/>
                <a:gd name="T21" fmla="*/ 2147483647 h 1806"/>
                <a:gd name="T22" fmla="*/ 2147483647 w 1326"/>
                <a:gd name="T23" fmla="*/ 2147483647 h 1806"/>
                <a:gd name="T24" fmla="*/ 2147483647 w 1326"/>
                <a:gd name="T25" fmla="*/ 2147483647 h 1806"/>
                <a:gd name="T26" fmla="*/ 2147483647 w 1326"/>
                <a:gd name="T27" fmla="*/ 2147483647 h 1806"/>
                <a:gd name="T28" fmla="*/ 2147483647 w 1326"/>
                <a:gd name="T29" fmla="*/ 2147483647 h 1806"/>
                <a:gd name="T30" fmla="*/ 2147483647 w 1326"/>
                <a:gd name="T31" fmla="*/ 2147483647 h 1806"/>
                <a:gd name="T32" fmla="*/ 2147483647 w 1326"/>
                <a:gd name="T33" fmla="*/ 2147483647 h 1806"/>
                <a:gd name="T34" fmla="*/ 2147483647 w 1326"/>
                <a:gd name="T35" fmla="*/ 2147483647 h 1806"/>
                <a:gd name="T36" fmla="*/ 2147483647 w 1326"/>
                <a:gd name="T37" fmla="*/ 2147483647 h 1806"/>
                <a:gd name="T38" fmla="*/ 2147483647 w 1326"/>
                <a:gd name="T39" fmla="*/ 2147483647 h 1806"/>
                <a:gd name="T40" fmla="*/ 2147483647 w 1326"/>
                <a:gd name="T41" fmla="*/ 2147483647 h 1806"/>
                <a:gd name="T42" fmla="*/ 2147483647 w 1326"/>
                <a:gd name="T43" fmla="*/ 2147483647 h 1806"/>
                <a:gd name="T44" fmla="*/ 2147483647 w 1326"/>
                <a:gd name="T45" fmla="*/ 2147483647 h 1806"/>
                <a:gd name="T46" fmla="*/ 2147483647 w 1326"/>
                <a:gd name="T47" fmla="*/ 2147483647 h 1806"/>
                <a:gd name="T48" fmla="*/ 2147483647 w 1326"/>
                <a:gd name="T49" fmla="*/ 2147483647 h 1806"/>
                <a:gd name="T50" fmla="*/ 2147483647 w 1326"/>
                <a:gd name="T51" fmla="*/ 2147483647 h 1806"/>
                <a:gd name="T52" fmla="*/ 2147483647 w 1326"/>
                <a:gd name="T53" fmla="*/ 2147483647 h 1806"/>
                <a:gd name="T54" fmla="*/ 2147483647 w 1326"/>
                <a:gd name="T55" fmla="*/ 2147483647 h 1806"/>
                <a:gd name="T56" fmla="*/ 2147483647 w 1326"/>
                <a:gd name="T57" fmla="*/ 2147483647 h 1806"/>
                <a:gd name="T58" fmla="*/ 2147483647 w 1326"/>
                <a:gd name="T59" fmla="*/ 2147483647 h 1806"/>
                <a:gd name="T60" fmla="*/ 2147483647 w 1326"/>
                <a:gd name="T61" fmla="*/ 2147483647 h 1806"/>
                <a:gd name="T62" fmla="*/ 2147483647 w 1326"/>
                <a:gd name="T63" fmla="*/ 2147483647 h 1806"/>
                <a:gd name="T64" fmla="*/ 2147483647 w 1326"/>
                <a:gd name="T65" fmla="*/ 2147483647 h 1806"/>
                <a:gd name="T66" fmla="*/ 2147483647 w 1326"/>
                <a:gd name="T67" fmla="*/ 2147483647 h 1806"/>
                <a:gd name="T68" fmla="*/ 2147483647 w 1326"/>
                <a:gd name="T69" fmla="*/ 2147483647 h 1806"/>
                <a:gd name="T70" fmla="*/ 2147483647 w 1326"/>
                <a:gd name="T71" fmla="*/ 2147483647 h 1806"/>
                <a:gd name="T72" fmla="*/ 2147483647 w 1326"/>
                <a:gd name="T73" fmla="*/ 2147483647 h 1806"/>
                <a:gd name="T74" fmla="*/ 2147483647 w 1326"/>
                <a:gd name="T75" fmla="*/ 2147483647 h 1806"/>
                <a:gd name="T76" fmla="*/ 2147483647 w 1326"/>
                <a:gd name="T77" fmla="*/ 2147483647 h 1806"/>
                <a:gd name="T78" fmla="*/ 2147483647 w 1326"/>
                <a:gd name="T79" fmla="*/ 2147483647 h 1806"/>
                <a:gd name="T80" fmla="*/ 2147483647 w 1326"/>
                <a:gd name="T81" fmla="*/ 2147483647 h 1806"/>
                <a:gd name="T82" fmla="*/ 2147483647 w 1326"/>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26"/>
                <a:gd name="T127" fmla="*/ 0 h 1806"/>
                <a:gd name="T128" fmla="*/ 1326 w 1326"/>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26" h="1806">
                  <a:moveTo>
                    <a:pt x="0" y="906"/>
                  </a:moveTo>
                  <a:lnTo>
                    <a:pt x="12" y="804"/>
                  </a:lnTo>
                  <a:lnTo>
                    <a:pt x="24" y="714"/>
                  </a:lnTo>
                  <a:lnTo>
                    <a:pt x="30" y="618"/>
                  </a:lnTo>
                  <a:lnTo>
                    <a:pt x="42" y="528"/>
                  </a:lnTo>
                  <a:lnTo>
                    <a:pt x="54" y="444"/>
                  </a:lnTo>
                  <a:lnTo>
                    <a:pt x="66" y="360"/>
                  </a:lnTo>
                  <a:lnTo>
                    <a:pt x="72" y="288"/>
                  </a:lnTo>
                  <a:lnTo>
                    <a:pt x="84" y="222"/>
                  </a:lnTo>
                  <a:lnTo>
                    <a:pt x="96" y="162"/>
                  </a:lnTo>
                  <a:lnTo>
                    <a:pt x="108" y="114"/>
                  </a:lnTo>
                  <a:lnTo>
                    <a:pt x="114" y="72"/>
                  </a:lnTo>
                  <a:lnTo>
                    <a:pt x="126" y="42"/>
                  </a:lnTo>
                  <a:lnTo>
                    <a:pt x="138" y="18"/>
                  </a:lnTo>
                  <a:lnTo>
                    <a:pt x="150" y="6"/>
                  </a:lnTo>
                  <a:lnTo>
                    <a:pt x="156" y="0"/>
                  </a:lnTo>
                  <a:lnTo>
                    <a:pt x="168" y="6"/>
                  </a:lnTo>
                  <a:lnTo>
                    <a:pt x="180" y="18"/>
                  </a:lnTo>
                  <a:lnTo>
                    <a:pt x="186" y="42"/>
                  </a:lnTo>
                  <a:lnTo>
                    <a:pt x="198" y="72"/>
                  </a:lnTo>
                  <a:lnTo>
                    <a:pt x="210" y="114"/>
                  </a:lnTo>
                  <a:lnTo>
                    <a:pt x="222" y="156"/>
                  </a:lnTo>
                  <a:lnTo>
                    <a:pt x="228" y="210"/>
                  </a:lnTo>
                  <a:lnTo>
                    <a:pt x="240" y="264"/>
                  </a:lnTo>
                  <a:lnTo>
                    <a:pt x="252" y="324"/>
                  </a:lnTo>
                  <a:lnTo>
                    <a:pt x="264" y="390"/>
                  </a:lnTo>
                  <a:lnTo>
                    <a:pt x="270" y="456"/>
                  </a:lnTo>
                  <a:lnTo>
                    <a:pt x="282" y="522"/>
                  </a:lnTo>
                  <a:lnTo>
                    <a:pt x="294" y="588"/>
                  </a:lnTo>
                  <a:lnTo>
                    <a:pt x="306" y="654"/>
                  </a:lnTo>
                  <a:lnTo>
                    <a:pt x="312" y="714"/>
                  </a:lnTo>
                  <a:lnTo>
                    <a:pt x="324" y="780"/>
                  </a:lnTo>
                  <a:lnTo>
                    <a:pt x="336" y="834"/>
                  </a:lnTo>
                  <a:lnTo>
                    <a:pt x="342" y="888"/>
                  </a:lnTo>
                  <a:lnTo>
                    <a:pt x="354" y="936"/>
                  </a:lnTo>
                  <a:lnTo>
                    <a:pt x="366" y="978"/>
                  </a:lnTo>
                  <a:lnTo>
                    <a:pt x="378" y="1014"/>
                  </a:lnTo>
                  <a:lnTo>
                    <a:pt x="384" y="1044"/>
                  </a:lnTo>
                  <a:lnTo>
                    <a:pt x="396" y="1062"/>
                  </a:lnTo>
                  <a:lnTo>
                    <a:pt x="408" y="1080"/>
                  </a:lnTo>
                  <a:lnTo>
                    <a:pt x="420" y="1092"/>
                  </a:lnTo>
                  <a:lnTo>
                    <a:pt x="426" y="1092"/>
                  </a:lnTo>
                  <a:lnTo>
                    <a:pt x="438" y="1092"/>
                  </a:lnTo>
                  <a:lnTo>
                    <a:pt x="450" y="1080"/>
                  </a:lnTo>
                  <a:lnTo>
                    <a:pt x="462" y="1068"/>
                  </a:lnTo>
                  <a:lnTo>
                    <a:pt x="468" y="1044"/>
                  </a:lnTo>
                  <a:lnTo>
                    <a:pt x="480" y="1020"/>
                  </a:lnTo>
                  <a:lnTo>
                    <a:pt x="492" y="996"/>
                  </a:lnTo>
                  <a:lnTo>
                    <a:pt x="504" y="966"/>
                  </a:lnTo>
                  <a:lnTo>
                    <a:pt x="510" y="936"/>
                  </a:lnTo>
                  <a:lnTo>
                    <a:pt x="522" y="906"/>
                  </a:lnTo>
                  <a:lnTo>
                    <a:pt x="534" y="870"/>
                  </a:lnTo>
                  <a:lnTo>
                    <a:pt x="540" y="840"/>
                  </a:lnTo>
                  <a:lnTo>
                    <a:pt x="552" y="810"/>
                  </a:lnTo>
                  <a:lnTo>
                    <a:pt x="564" y="786"/>
                  </a:lnTo>
                  <a:lnTo>
                    <a:pt x="576" y="762"/>
                  </a:lnTo>
                  <a:lnTo>
                    <a:pt x="582" y="738"/>
                  </a:lnTo>
                  <a:lnTo>
                    <a:pt x="594" y="726"/>
                  </a:lnTo>
                  <a:lnTo>
                    <a:pt x="606" y="714"/>
                  </a:lnTo>
                  <a:lnTo>
                    <a:pt x="618" y="714"/>
                  </a:lnTo>
                  <a:lnTo>
                    <a:pt x="624" y="714"/>
                  </a:lnTo>
                  <a:lnTo>
                    <a:pt x="636" y="726"/>
                  </a:lnTo>
                  <a:lnTo>
                    <a:pt x="648" y="744"/>
                  </a:lnTo>
                  <a:lnTo>
                    <a:pt x="660" y="762"/>
                  </a:lnTo>
                  <a:lnTo>
                    <a:pt x="666" y="792"/>
                  </a:lnTo>
                  <a:lnTo>
                    <a:pt x="678" y="828"/>
                  </a:lnTo>
                  <a:lnTo>
                    <a:pt x="690" y="870"/>
                  </a:lnTo>
                  <a:lnTo>
                    <a:pt x="702" y="918"/>
                  </a:lnTo>
                  <a:lnTo>
                    <a:pt x="708" y="972"/>
                  </a:lnTo>
                  <a:lnTo>
                    <a:pt x="720" y="1026"/>
                  </a:lnTo>
                  <a:lnTo>
                    <a:pt x="732" y="1092"/>
                  </a:lnTo>
                  <a:lnTo>
                    <a:pt x="738" y="1152"/>
                  </a:lnTo>
                  <a:lnTo>
                    <a:pt x="750" y="1218"/>
                  </a:lnTo>
                  <a:lnTo>
                    <a:pt x="762" y="1284"/>
                  </a:lnTo>
                  <a:lnTo>
                    <a:pt x="774" y="1350"/>
                  </a:lnTo>
                  <a:lnTo>
                    <a:pt x="780" y="1416"/>
                  </a:lnTo>
                  <a:lnTo>
                    <a:pt x="792" y="1482"/>
                  </a:lnTo>
                  <a:lnTo>
                    <a:pt x="804" y="1542"/>
                  </a:lnTo>
                  <a:lnTo>
                    <a:pt x="816" y="1596"/>
                  </a:lnTo>
                  <a:lnTo>
                    <a:pt x="822" y="1650"/>
                  </a:lnTo>
                  <a:lnTo>
                    <a:pt x="834" y="1692"/>
                  </a:lnTo>
                  <a:lnTo>
                    <a:pt x="846" y="1734"/>
                  </a:lnTo>
                  <a:lnTo>
                    <a:pt x="858" y="1764"/>
                  </a:lnTo>
                  <a:lnTo>
                    <a:pt x="864" y="1788"/>
                  </a:lnTo>
                  <a:lnTo>
                    <a:pt x="876" y="1800"/>
                  </a:lnTo>
                  <a:lnTo>
                    <a:pt x="888" y="1806"/>
                  </a:lnTo>
                  <a:lnTo>
                    <a:pt x="894" y="1800"/>
                  </a:lnTo>
                  <a:lnTo>
                    <a:pt x="906" y="1788"/>
                  </a:lnTo>
                  <a:lnTo>
                    <a:pt x="918" y="1764"/>
                  </a:lnTo>
                  <a:lnTo>
                    <a:pt x="930" y="1734"/>
                  </a:lnTo>
                  <a:lnTo>
                    <a:pt x="936" y="1692"/>
                  </a:lnTo>
                  <a:lnTo>
                    <a:pt x="948" y="1644"/>
                  </a:lnTo>
                  <a:lnTo>
                    <a:pt x="960" y="1584"/>
                  </a:lnTo>
                  <a:lnTo>
                    <a:pt x="972" y="1518"/>
                  </a:lnTo>
                  <a:lnTo>
                    <a:pt x="978" y="1446"/>
                  </a:lnTo>
                  <a:lnTo>
                    <a:pt x="990" y="1362"/>
                  </a:lnTo>
                  <a:lnTo>
                    <a:pt x="1002" y="1278"/>
                  </a:lnTo>
                  <a:lnTo>
                    <a:pt x="1014" y="1188"/>
                  </a:lnTo>
                  <a:lnTo>
                    <a:pt x="1020" y="1092"/>
                  </a:lnTo>
                  <a:lnTo>
                    <a:pt x="1032" y="1002"/>
                  </a:lnTo>
                  <a:lnTo>
                    <a:pt x="1044" y="906"/>
                  </a:lnTo>
                  <a:lnTo>
                    <a:pt x="1056" y="804"/>
                  </a:lnTo>
                  <a:lnTo>
                    <a:pt x="1062" y="714"/>
                  </a:lnTo>
                  <a:lnTo>
                    <a:pt x="1074" y="618"/>
                  </a:lnTo>
                  <a:lnTo>
                    <a:pt x="1086" y="528"/>
                  </a:lnTo>
                  <a:lnTo>
                    <a:pt x="1092" y="444"/>
                  </a:lnTo>
                  <a:lnTo>
                    <a:pt x="1104" y="360"/>
                  </a:lnTo>
                  <a:lnTo>
                    <a:pt x="1116" y="288"/>
                  </a:lnTo>
                  <a:lnTo>
                    <a:pt x="1128" y="222"/>
                  </a:lnTo>
                  <a:lnTo>
                    <a:pt x="1134" y="162"/>
                  </a:lnTo>
                  <a:lnTo>
                    <a:pt x="1146" y="114"/>
                  </a:lnTo>
                  <a:lnTo>
                    <a:pt x="1158" y="72"/>
                  </a:lnTo>
                  <a:lnTo>
                    <a:pt x="1170" y="42"/>
                  </a:lnTo>
                  <a:lnTo>
                    <a:pt x="1176" y="18"/>
                  </a:lnTo>
                  <a:lnTo>
                    <a:pt x="1188" y="6"/>
                  </a:lnTo>
                  <a:lnTo>
                    <a:pt x="1200" y="0"/>
                  </a:lnTo>
                  <a:lnTo>
                    <a:pt x="1212" y="6"/>
                  </a:lnTo>
                  <a:lnTo>
                    <a:pt x="1218" y="18"/>
                  </a:lnTo>
                  <a:lnTo>
                    <a:pt x="1230" y="42"/>
                  </a:lnTo>
                  <a:lnTo>
                    <a:pt x="1242" y="72"/>
                  </a:lnTo>
                  <a:lnTo>
                    <a:pt x="1254" y="114"/>
                  </a:lnTo>
                  <a:lnTo>
                    <a:pt x="1260" y="156"/>
                  </a:lnTo>
                  <a:lnTo>
                    <a:pt x="1272" y="210"/>
                  </a:lnTo>
                  <a:lnTo>
                    <a:pt x="1284" y="264"/>
                  </a:lnTo>
                  <a:lnTo>
                    <a:pt x="1290" y="324"/>
                  </a:lnTo>
                  <a:lnTo>
                    <a:pt x="1302" y="390"/>
                  </a:lnTo>
                  <a:lnTo>
                    <a:pt x="1314" y="456"/>
                  </a:lnTo>
                  <a:lnTo>
                    <a:pt x="1326" y="522"/>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0" name="Freeform 1052"/>
            <p:cNvSpPr>
              <a:spLocks/>
            </p:cNvSpPr>
            <p:nvPr/>
          </p:nvSpPr>
          <p:spPr bwMode="auto">
            <a:xfrm>
              <a:off x="4905375" y="2755900"/>
              <a:ext cx="1200150" cy="2038350"/>
            </a:xfrm>
            <a:custGeom>
              <a:avLst/>
              <a:gdLst>
                <a:gd name="T0" fmla="*/ 2147483647 w 756"/>
                <a:gd name="T1" fmla="*/ 2147483647 h 1284"/>
                <a:gd name="T2" fmla="*/ 2147483647 w 756"/>
                <a:gd name="T3" fmla="*/ 2147483647 h 1284"/>
                <a:gd name="T4" fmla="*/ 2147483647 w 756"/>
                <a:gd name="T5" fmla="*/ 2147483647 h 1284"/>
                <a:gd name="T6" fmla="*/ 2147483647 w 756"/>
                <a:gd name="T7" fmla="*/ 2147483647 h 1284"/>
                <a:gd name="T8" fmla="*/ 2147483647 w 756"/>
                <a:gd name="T9" fmla="*/ 2147483647 h 1284"/>
                <a:gd name="T10" fmla="*/ 2147483647 w 756"/>
                <a:gd name="T11" fmla="*/ 2147483647 h 1284"/>
                <a:gd name="T12" fmla="*/ 2147483647 w 756"/>
                <a:gd name="T13" fmla="*/ 2147483647 h 1284"/>
                <a:gd name="T14" fmla="*/ 2147483647 w 756"/>
                <a:gd name="T15" fmla="*/ 2147483647 h 1284"/>
                <a:gd name="T16" fmla="*/ 2147483647 w 756"/>
                <a:gd name="T17" fmla="*/ 2147483647 h 1284"/>
                <a:gd name="T18" fmla="*/ 2147483647 w 756"/>
                <a:gd name="T19" fmla="*/ 2147483647 h 1284"/>
                <a:gd name="T20" fmla="*/ 2147483647 w 756"/>
                <a:gd name="T21" fmla="*/ 2147483647 h 1284"/>
                <a:gd name="T22" fmla="*/ 2147483647 w 756"/>
                <a:gd name="T23" fmla="*/ 2147483647 h 1284"/>
                <a:gd name="T24" fmla="*/ 2147483647 w 756"/>
                <a:gd name="T25" fmla="*/ 2147483647 h 1284"/>
                <a:gd name="T26" fmla="*/ 2147483647 w 756"/>
                <a:gd name="T27" fmla="*/ 2147483647 h 1284"/>
                <a:gd name="T28" fmla="*/ 2147483647 w 756"/>
                <a:gd name="T29" fmla="*/ 2147483647 h 1284"/>
                <a:gd name="T30" fmla="*/ 2147483647 w 756"/>
                <a:gd name="T31" fmla="*/ 2147483647 h 1284"/>
                <a:gd name="T32" fmla="*/ 2147483647 w 756"/>
                <a:gd name="T33" fmla="*/ 2147483647 h 1284"/>
                <a:gd name="T34" fmla="*/ 2147483647 w 756"/>
                <a:gd name="T35" fmla="*/ 2147483647 h 1284"/>
                <a:gd name="T36" fmla="*/ 2147483647 w 756"/>
                <a:gd name="T37" fmla="*/ 2147483647 h 1284"/>
                <a:gd name="T38" fmla="*/ 2147483647 w 756"/>
                <a:gd name="T39" fmla="*/ 2147483647 h 1284"/>
                <a:gd name="T40" fmla="*/ 2147483647 w 756"/>
                <a:gd name="T41" fmla="*/ 2147483647 h 1284"/>
                <a:gd name="T42" fmla="*/ 2147483647 w 756"/>
                <a:gd name="T43" fmla="*/ 2147483647 h 1284"/>
                <a:gd name="T44" fmla="*/ 2147483647 w 756"/>
                <a:gd name="T45" fmla="*/ 2147483647 h 1284"/>
                <a:gd name="T46" fmla="*/ 2147483647 w 756"/>
                <a:gd name="T47" fmla="*/ 2147483647 h 1284"/>
                <a:gd name="T48" fmla="*/ 2147483647 w 756"/>
                <a:gd name="T49" fmla="*/ 2147483647 h 1284"/>
                <a:gd name="T50" fmla="*/ 2147483647 w 756"/>
                <a:gd name="T51" fmla="*/ 2147483647 h 1284"/>
                <a:gd name="T52" fmla="*/ 2147483647 w 756"/>
                <a:gd name="T53" fmla="*/ 2147483647 h 1284"/>
                <a:gd name="T54" fmla="*/ 2147483647 w 756"/>
                <a:gd name="T55" fmla="*/ 2147483647 h 1284"/>
                <a:gd name="T56" fmla="*/ 2147483647 w 756"/>
                <a:gd name="T57" fmla="*/ 2147483647 h 1284"/>
                <a:gd name="T58" fmla="*/ 2147483647 w 756"/>
                <a:gd name="T59" fmla="*/ 2147483647 h 1284"/>
                <a:gd name="T60" fmla="*/ 2147483647 w 756"/>
                <a:gd name="T61" fmla="*/ 2147483647 h 1284"/>
                <a:gd name="T62" fmla="*/ 2147483647 w 756"/>
                <a:gd name="T63" fmla="*/ 2147483647 h 1284"/>
                <a:gd name="T64" fmla="*/ 2147483647 w 756"/>
                <a:gd name="T65" fmla="*/ 2147483647 h 1284"/>
                <a:gd name="T66" fmla="*/ 2147483647 w 756"/>
                <a:gd name="T67" fmla="*/ 2147483647 h 1284"/>
                <a:gd name="T68" fmla="*/ 2147483647 w 756"/>
                <a:gd name="T69" fmla="*/ 2147483647 h 1284"/>
                <a:gd name="T70" fmla="*/ 2147483647 w 756"/>
                <a:gd name="T71" fmla="*/ 2147483647 h 1284"/>
                <a:gd name="T72" fmla="*/ 2147483647 w 756"/>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6"/>
                <a:gd name="T112" fmla="*/ 0 h 1284"/>
                <a:gd name="T113" fmla="*/ 756 w 756"/>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6" h="1284">
                  <a:moveTo>
                    <a:pt x="0" y="0"/>
                  </a:moveTo>
                  <a:lnTo>
                    <a:pt x="6" y="66"/>
                  </a:lnTo>
                  <a:lnTo>
                    <a:pt x="18" y="132"/>
                  </a:lnTo>
                  <a:lnTo>
                    <a:pt x="30" y="192"/>
                  </a:lnTo>
                  <a:lnTo>
                    <a:pt x="42" y="258"/>
                  </a:lnTo>
                  <a:lnTo>
                    <a:pt x="48" y="312"/>
                  </a:lnTo>
                  <a:lnTo>
                    <a:pt x="60" y="366"/>
                  </a:lnTo>
                  <a:lnTo>
                    <a:pt x="72" y="414"/>
                  </a:lnTo>
                  <a:lnTo>
                    <a:pt x="84" y="456"/>
                  </a:lnTo>
                  <a:lnTo>
                    <a:pt x="90" y="492"/>
                  </a:lnTo>
                  <a:lnTo>
                    <a:pt x="102" y="522"/>
                  </a:lnTo>
                  <a:lnTo>
                    <a:pt x="114" y="540"/>
                  </a:lnTo>
                  <a:lnTo>
                    <a:pt x="126" y="558"/>
                  </a:lnTo>
                  <a:lnTo>
                    <a:pt x="132" y="570"/>
                  </a:lnTo>
                  <a:lnTo>
                    <a:pt x="144" y="570"/>
                  </a:lnTo>
                  <a:lnTo>
                    <a:pt x="156" y="570"/>
                  </a:lnTo>
                  <a:lnTo>
                    <a:pt x="162" y="558"/>
                  </a:lnTo>
                  <a:lnTo>
                    <a:pt x="174" y="546"/>
                  </a:lnTo>
                  <a:lnTo>
                    <a:pt x="186" y="522"/>
                  </a:lnTo>
                  <a:lnTo>
                    <a:pt x="198" y="498"/>
                  </a:lnTo>
                  <a:lnTo>
                    <a:pt x="204" y="474"/>
                  </a:lnTo>
                  <a:lnTo>
                    <a:pt x="216" y="444"/>
                  </a:lnTo>
                  <a:lnTo>
                    <a:pt x="228" y="414"/>
                  </a:lnTo>
                  <a:lnTo>
                    <a:pt x="240" y="384"/>
                  </a:lnTo>
                  <a:lnTo>
                    <a:pt x="246" y="348"/>
                  </a:lnTo>
                  <a:lnTo>
                    <a:pt x="258" y="318"/>
                  </a:lnTo>
                  <a:lnTo>
                    <a:pt x="270" y="288"/>
                  </a:lnTo>
                  <a:lnTo>
                    <a:pt x="282" y="264"/>
                  </a:lnTo>
                  <a:lnTo>
                    <a:pt x="288" y="240"/>
                  </a:lnTo>
                  <a:lnTo>
                    <a:pt x="300" y="216"/>
                  </a:lnTo>
                  <a:lnTo>
                    <a:pt x="312" y="204"/>
                  </a:lnTo>
                  <a:lnTo>
                    <a:pt x="318" y="192"/>
                  </a:lnTo>
                  <a:lnTo>
                    <a:pt x="330" y="192"/>
                  </a:lnTo>
                  <a:lnTo>
                    <a:pt x="342" y="192"/>
                  </a:lnTo>
                  <a:lnTo>
                    <a:pt x="354" y="204"/>
                  </a:lnTo>
                  <a:lnTo>
                    <a:pt x="360" y="222"/>
                  </a:lnTo>
                  <a:lnTo>
                    <a:pt x="372" y="240"/>
                  </a:lnTo>
                  <a:lnTo>
                    <a:pt x="384" y="270"/>
                  </a:lnTo>
                  <a:lnTo>
                    <a:pt x="396" y="306"/>
                  </a:lnTo>
                  <a:lnTo>
                    <a:pt x="402" y="348"/>
                  </a:lnTo>
                  <a:lnTo>
                    <a:pt x="414" y="396"/>
                  </a:lnTo>
                  <a:lnTo>
                    <a:pt x="426" y="450"/>
                  </a:lnTo>
                  <a:lnTo>
                    <a:pt x="438" y="504"/>
                  </a:lnTo>
                  <a:lnTo>
                    <a:pt x="444" y="570"/>
                  </a:lnTo>
                  <a:lnTo>
                    <a:pt x="456" y="630"/>
                  </a:lnTo>
                  <a:lnTo>
                    <a:pt x="468" y="696"/>
                  </a:lnTo>
                  <a:lnTo>
                    <a:pt x="480" y="762"/>
                  </a:lnTo>
                  <a:lnTo>
                    <a:pt x="486" y="828"/>
                  </a:lnTo>
                  <a:lnTo>
                    <a:pt x="498" y="894"/>
                  </a:lnTo>
                  <a:lnTo>
                    <a:pt x="510" y="960"/>
                  </a:lnTo>
                  <a:lnTo>
                    <a:pt x="516" y="1020"/>
                  </a:lnTo>
                  <a:lnTo>
                    <a:pt x="528" y="1074"/>
                  </a:lnTo>
                  <a:lnTo>
                    <a:pt x="540" y="1128"/>
                  </a:lnTo>
                  <a:lnTo>
                    <a:pt x="552" y="1170"/>
                  </a:lnTo>
                  <a:lnTo>
                    <a:pt x="558" y="1212"/>
                  </a:lnTo>
                  <a:lnTo>
                    <a:pt x="570" y="1242"/>
                  </a:lnTo>
                  <a:lnTo>
                    <a:pt x="582" y="1266"/>
                  </a:lnTo>
                  <a:lnTo>
                    <a:pt x="594" y="1278"/>
                  </a:lnTo>
                  <a:lnTo>
                    <a:pt x="600" y="1284"/>
                  </a:lnTo>
                  <a:lnTo>
                    <a:pt x="612" y="1278"/>
                  </a:lnTo>
                  <a:lnTo>
                    <a:pt x="624" y="1266"/>
                  </a:lnTo>
                  <a:lnTo>
                    <a:pt x="636" y="1242"/>
                  </a:lnTo>
                  <a:lnTo>
                    <a:pt x="642" y="1212"/>
                  </a:lnTo>
                  <a:lnTo>
                    <a:pt x="654" y="1170"/>
                  </a:lnTo>
                  <a:lnTo>
                    <a:pt x="666" y="1122"/>
                  </a:lnTo>
                  <a:lnTo>
                    <a:pt x="678" y="1062"/>
                  </a:lnTo>
                  <a:lnTo>
                    <a:pt x="684" y="996"/>
                  </a:lnTo>
                  <a:lnTo>
                    <a:pt x="696" y="924"/>
                  </a:lnTo>
                  <a:lnTo>
                    <a:pt x="708" y="840"/>
                  </a:lnTo>
                  <a:lnTo>
                    <a:pt x="714" y="756"/>
                  </a:lnTo>
                  <a:lnTo>
                    <a:pt x="726" y="666"/>
                  </a:lnTo>
                  <a:lnTo>
                    <a:pt x="738" y="570"/>
                  </a:lnTo>
                  <a:lnTo>
                    <a:pt x="750" y="480"/>
                  </a:lnTo>
                  <a:lnTo>
                    <a:pt x="756" y="38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64090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blinds(horizontal)">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18722" y="-205372"/>
            <a:ext cx="10515600" cy="1325563"/>
          </a:xfrm>
        </p:spPr>
        <p:txBody>
          <a:bodyPr>
            <a:normAutofit/>
          </a:bodyPr>
          <a:lstStyle/>
          <a:p>
            <a:r>
              <a:rPr lang="en-US" sz="3600" dirty="0">
                <a:solidFill>
                  <a:srgbClr val="FF0000"/>
                </a:solidFill>
                <a:latin typeface="Times New Roman" pitchFamily="18" charset="0"/>
                <a:cs typeface="Times New Roman" pitchFamily="18" charset="0"/>
              </a:rPr>
              <a:t>Inserting Guard Time</a:t>
            </a:r>
          </a:p>
        </p:txBody>
      </p:sp>
      <p:sp>
        <p:nvSpPr>
          <p:cNvPr id="58" name="Content Placeholder 57"/>
          <p:cNvSpPr>
            <a:spLocks noGrp="1"/>
          </p:cNvSpPr>
          <p:nvPr>
            <p:ph idx="1"/>
          </p:nvPr>
        </p:nvSpPr>
        <p:spPr>
          <a:xfrm>
            <a:off x="0" y="5384800"/>
            <a:ext cx="12192000" cy="846138"/>
          </a:xfrm>
        </p:spPr>
        <p:txBody>
          <a:bodyPr>
            <a:normAutofit fontScale="70000" lnSpcReduction="20000"/>
          </a:bodyPr>
          <a:lstStyle/>
          <a:p>
            <a:r>
              <a:rPr lang="en-US" sz="2000"/>
              <a:t>Guard Time eliminates ISI between neighboring OFDM symbols</a:t>
            </a:r>
          </a:p>
          <a:p>
            <a:r>
              <a:rPr lang="en-US" sz="2000"/>
              <a:t>However each OFDM symbol suffers from </a:t>
            </a:r>
            <a:r>
              <a:rPr lang="en-US" sz="2000" b="1" i="1"/>
              <a:t>inter-carrier interference (ICI)</a:t>
            </a:r>
          </a:p>
          <a:p>
            <a:r>
              <a:rPr lang="en-US" sz="2000"/>
              <a:t>Guard time corresponds to a reduction of bit rate </a:t>
            </a:r>
          </a:p>
        </p:txBody>
      </p:sp>
      <p:sp>
        <p:nvSpPr>
          <p:cNvPr id="4" name="Slide Number Placeholder 3"/>
          <p:cNvSpPr>
            <a:spLocks noGrp="1"/>
          </p:cNvSpPr>
          <p:nvPr>
            <p:ph type="sldNum" sz="quarter" idx="10"/>
          </p:nvPr>
        </p:nvSpPr>
        <p:spPr>
          <a:xfrm>
            <a:off x="9179984" y="6637338"/>
            <a:ext cx="2540000" cy="220662"/>
          </a:xfrm>
        </p:spPr>
        <p:txBody>
          <a:bodyPr/>
          <a:lstStyle/>
          <a:p>
            <a:pPr>
              <a:defRPr/>
            </a:pPr>
            <a:fld id="{1A3695F6-4085-4C78-8035-29CA84E62AB8}" type="slidenum">
              <a:rPr lang="en-US" smtClean="0"/>
              <a:pPr>
                <a:defRPr/>
              </a:pPr>
              <a:t>14</a:t>
            </a:fld>
            <a:endParaRPr lang="en-US"/>
          </a:p>
        </p:txBody>
      </p:sp>
      <p:sp>
        <p:nvSpPr>
          <p:cNvPr id="38917" name="TextBox 33"/>
          <p:cNvSpPr txBox="1">
            <a:spLocks noChangeArrowheads="1"/>
          </p:cNvSpPr>
          <p:nvPr/>
        </p:nvSpPr>
        <p:spPr bwMode="auto">
          <a:xfrm>
            <a:off x="2603501" y="950914"/>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cxnSp>
        <p:nvCxnSpPr>
          <p:cNvPr id="38918" name="Straight Arrow Connector 28"/>
          <p:cNvCxnSpPr>
            <a:cxnSpLocks noChangeShapeType="1"/>
          </p:cNvCxnSpPr>
          <p:nvPr/>
        </p:nvCxnSpPr>
        <p:spPr bwMode="auto">
          <a:xfrm rot="10800000">
            <a:off x="1073151" y="1273176"/>
            <a:ext cx="4349749"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 name="TextBox 33"/>
          <p:cNvSpPr txBox="1">
            <a:spLocks noChangeArrowheads="1"/>
          </p:cNvSpPr>
          <p:nvPr/>
        </p:nvSpPr>
        <p:spPr bwMode="auto">
          <a:xfrm>
            <a:off x="958851" y="2260601"/>
            <a:ext cx="98848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8920" name="Straight Arrow Connector 28"/>
          <p:cNvCxnSpPr>
            <a:cxnSpLocks noChangeShapeType="1"/>
          </p:cNvCxnSpPr>
          <p:nvPr/>
        </p:nvCxnSpPr>
        <p:spPr bwMode="auto">
          <a:xfrm rot="10800000">
            <a:off x="1121833" y="1747839"/>
            <a:ext cx="3920067"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8921" name="Straight Arrow Connector 28"/>
          <p:cNvCxnSpPr>
            <a:cxnSpLocks noChangeShapeType="1"/>
          </p:cNvCxnSpPr>
          <p:nvPr/>
        </p:nvCxnSpPr>
        <p:spPr bwMode="auto">
          <a:xfrm flipH="1" flipV="1">
            <a:off x="1699684" y="1770063"/>
            <a:ext cx="37888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22" name="TextBox 33"/>
          <p:cNvSpPr txBox="1">
            <a:spLocks noChangeArrowheads="1"/>
          </p:cNvSpPr>
          <p:nvPr/>
        </p:nvSpPr>
        <p:spPr bwMode="auto">
          <a:xfrm>
            <a:off x="3083985" y="1481139"/>
            <a:ext cx="308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endParaRPr lang="en-US" sz="1200"/>
          </a:p>
        </p:txBody>
      </p:sp>
      <p:sp>
        <p:nvSpPr>
          <p:cNvPr id="38923" name="TextBox 33"/>
          <p:cNvSpPr txBox="1">
            <a:spLocks noChangeArrowheads="1"/>
          </p:cNvSpPr>
          <p:nvPr/>
        </p:nvSpPr>
        <p:spPr bwMode="auto">
          <a:xfrm>
            <a:off x="5467351" y="1490663"/>
            <a:ext cx="450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r>
              <a:rPr lang="en-US" sz="1200"/>
              <a:t>/4</a:t>
            </a:r>
          </a:p>
        </p:txBody>
      </p:sp>
      <p:sp>
        <p:nvSpPr>
          <p:cNvPr id="38924" name="Rectangle 20"/>
          <p:cNvSpPr>
            <a:spLocks noChangeArrowheads="1"/>
          </p:cNvSpPr>
          <p:nvPr/>
        </p:nvSpPr>
        <p:spPr bwMode="auto">
          <a:xfrm>
            <a:off x="5480051" y="1457325"/>
            <a:ext cx="4298949"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25" name="Rectangle 23"/>
          <p:cNvSpPr>
            <a:spLocks noChangeArrowheads="1"/>
          </p:cNvSpPr>
          <p:nvPr/>
        </p:nvSpPr>
        <p:spPr bwMode="auto">
          <a:xfrm>
            <a:off x="1123951" y="1457326"/>
            <a:ext cx="4339167"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26" name="TextBox 35"/>
          <p:cNvSpPr txBox="1">
            <a:spLocks noChangeArrowheads="1"/>
          </p:cNvSpPr>
          <p:nvPr/>
        </p:nvSpPr>
        <p:spPr bwMode="auto">
          <a:xfrm>
            <a:off x="10585" y="1611314"/>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36" name="Rectangle 35"/>
          <p:cNvSpPr>
            <a:spLocks noChangeArrowheads="1"/>
          </p:cNvSpPr>
          <p:nvPr/>
        </p:nvSpPr>
        <p:spPr bwMode="auto">
          <a:xfrm>
            <a:off x="1109133" y="1377950"/>
            <a:ext cx="620184" cy="903288"/>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4" name="TextBox 33"/>
          <p:cNvSpPr txBox="1">
            <a:spLocks noChangeArrowheads="1"/>
          </p:cNvSpPr>
          <p:nvPr/>
        </p:nvSpPr>
        <p:spPr bwMode="auto">
          <a:xfrm>
            <a:off x="5975351" y="4970464"/>
            <a:ext cx="10477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b="1"/>
              <a:t>No ISI</a:t>
            </a:r>
          </a:p>
        </p:txBody>
      </p:sp>
      <p:cxnSp>
        <p:nvCxnSpPr>
          <p:cNvPr id="38929" name="Straight Arrow Connector 28"/>
          <p:cNvCxnSpPr>
            <a:cxnSpLocks noChangeShapeType="1"/>
          </p:cNvCxnSpPr>
          <p:nvPr/>
        </p:nvCxnSpPr>
        <p:spPr bwMode="auto">
          <a:xfrm rot="10800000" flipV="1">
            <a:off x="1661585" y="1870075"/>
            <a:ext cx="3780367"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30" name="TextBox 33"/>
          <p:cNvSpPr txBox="1">
            <a:spLocks noChangeArrowheads="1"/>
          </p:cNvSpPr>
          <p:nvPr/>
        </p:nvSpPr>
        <p:spPr bwMode="auto">
          <a:xfrm>
            <a:off x="3594101" y="1528764"/>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8931" name="TextBox 33"/>
          <p:cNvSpPr txBox="1">
            <a:spLocks noChangeArrowheads="1"/>
          </p:cNvSpPr>
          <p:nvPr/>
        </p:nvSpPr>
        <p:spPr bwMode="auto">
          <a:xfrm>
            <a:off x="1092201" y="1528764"/>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38932" name="TextBox 35"/>
          <p:cNvSpPr txBox="1">
            <a:spLocks noChangeArrowheads="1"/>
          </p:cNvSpPr>
          <p:nvPr/>
        </p:nvSpPr>
        <p:spPr bwMode="auto">
          <a:xfrm>
            <a:off x="50800" y="4111625"/>
            <a:ext cx="1153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chemeClr val="tx2"/>
                </a:solidFill>
              </a:rPr>
              <a:t>Rx Signal</a:t>
            </a:r>
          </a:p>
        </p:txBody>
      </p:sp>
      <p:sp>
        <p:nvSpPr>
          <p:cNvPr id="38933" name="Rectangle 56"/>
          <p:cNvSpPr>
            <a:spLocks noChangeArrowheads="1"/>
          </p:cNvSpPr>
          <p:nvPr/>
        </p:nvSpPr>
        <p:spPr bwMode="auto">
          <a:xfrm>
            <a:off x="510118" y="2811464"/>
            <a:ext cx="10807700" cy="1023937"/>
          </a:xfrm>
          <a:prstGeom prst="rect">
            <a:avLst/>
          </a:prstGeom>
          <a:solidFill>
            <a:srgbClr val="FFCC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sp>
        <p:nvSpPr>
          <p:cNvPr id="87" name="Rectangle 86"/>
          <p:cNvSpPr/>
          <p:nvPr/>
        </p:nvSpPr>
        <p:spPr bwMode="auto">
          <a:xfrm>
            <a:off x="8534400" y="2854326"/>
            <a:ext cx="2296584" cy="925513"/>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sp>
        <p:nvSpPr>
          <p:cNvPr id="38935" name="TextBox 36"/>
          <p:cNvSpPr txBox="1">
            <a:spLocks noChangeArrowheads="1"/>
          </p:cNvSpPr>
          <p:nvPr/>
        </p:nvSpPr>
        <p:spPr bwMode="auto">
          <a:xfrm>
            <a:off x="582084" y="2903539"/>
            <a:ext cx="72114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Suppose multi-path channel with delay T</a:t>
            </a:r>
            <a:r>
              <a:rPr lang="en-US" b="1" baseline="-25000"/>
              <a:t>s</a:t>
            </a:r>
            <a:r>
              <a:rPr lang="en-US" b="1"/>
              <a:t>/8</a:t>
            </a:r>
          </a:p>
        </p:txBody>
      </p:sp>
      <p:cxnSp>
        <p:nvCxnSpPr>
          <p:cNvPr id="38936" name="Straight Connector 38"/>
          <p:cNvCxnSpPr>
            <a:cxnSpLocks noChangeShapeType="1"/>
          </p:cNvCxnSpPr>
          <p:nvPr/>
        </p:nvCxnSpPr>
        <p:spPr bwMode="auto">
          <a:xfrm rot="5400000">
            <a:off x="8934980" y="3181880"/>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7" name="Straight Connector 45"/>
          <p:cNvCxnSpPr>
            <a:cxnSpLocks noChangeShapeType="1"/>
          </p:cNvCxnSpPr>
          <p:nvPr/>
        </p:nvCxnSpPr>
        <p:spPr bwMode="auto">
          <a:xfrm rot="5400000">
            <a:off x="10031414" y="3221568"/>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8" name="Straight Arrow Connector 47"/>
          <p:cNvCxnSpPr>
            <a:cxnSpLocks noChangeShapeType="1"/>
          </p:cNvCxnSpPr>
          <p:nvPr/>
        </p:nvCxnSpPr>
        <p:spPr bwMode="auto">
          <a:xfrm>
            <a:off x="8602134" y="3389314"/>
            <a:ext cx="2182284"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39" name="TextBox 51"/>
          <p:cNvSpPr txBox="1">
            <a:spLocks noChangeArrowheads="1"/>
          </p:cNvSpPr>
          <p:nvPr/>
        </p:nvSpPr>
        <p:spPr bwMode="auto">
          <a:xfrm>
            <a:off x="8638117" y="2822576"/>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0</a:t>
            </a:r>
            <a:endParaRPr lang="en-US" sz="1400"/>
          </a:p>
        </p:txBody>
      </p:sp>
      <p:sp>
        <p:nvSpPr>
          <p:cNvPr id="38940" name="TextBox 52"/>
          <p:cNvSpPr txBox="1">
            <a:spLocks noChangeArrowheads="1"/>
          </p:cNvSpPr>
          <p:nvPr/>
        </p:nvSpPr>
        <p:spPr bwMode="auto">
          <a:xfrm>
            <a:off x="10198100" y="2833689"/>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1</a:t>
            </a:r>
            <a:endParaRPr lang="en-US" sz="1400"/>
          </a:p>
        </p:txBody>
      </p:sp>
      <p:cxnSp>
        <p:nvCxnSpPr>
          <p:cNvPr id="38941" name="Straight Arrow Connector 28"/>
          <p:cNvCxnSpPr>
            <a:cxnSpLocks noChangeShapeType="1"/>
          </p:cNvCxnSpPr>
          <p:nvPr/>
        </p:nvCxnSpPr>
        <p:spPr bwMode="auto">
          <a:xfrm rot="10800000">
            <a:off x="9095317" y="3459163"/>
            <a:ext cx="1219200"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42" name="TextBox 33"/>
          <p:cNvSpPr txBox="1">
            <a:spLocks noChangeArrowheads="1"/>
          </p:cNvSpPr>
          <p:nvPr/>
        </p:nvSpPr>
        <p:spPr bwMode="auto">
          <a:xfrm>
            <a:off x="9421284" y="34575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8943" name="Group 101"/>
          <p:cNvGrpSpPr>
            <a:grpSpLocks/>
          </p:cNvGrpSpPr>
          <p:nvPr/>
        </p:nvGrpSpPr>
        <p:grpSpPr bwMode="auto">
          <a:xfrm>
            <a:off x="1155701" y="1473201"/>
            <a:ext cx="8597900" cy="1311275"/>
            <a:chOff x="867059" y="671631"/>
            <a:chExt cx="3714750" cy="2867025"/>
          </a:xfrm>
        </p:grpSpPr>
        <p:sp>
          <p:nvSpPr>
            <p:cNvPr id="38972"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3"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4"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5"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6"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7"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8944" name="Straight Arrow Connector 28"/>
          <p:cNvCxnSpPr>
            <a:cxnSpLocks noChangeShapeType="1"/>
          </p:cNvCxnSpPr>
          <p:nvPr/>
        </p:nvCxnSpPr>
        <p:spPr bwMode="auto">
          <a:xfrm rot="10800000" flipV="1">
            <a:off x="1153585" y="1871663"/>
            <a:ext cx="486833"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7" name="TextBox 33"/>
          <p:cNvSpPr txBox="1">
            <a:spLocks noChangeArrowheads="1"/>
          </p:cNvSpPr>
          <p:nvPr/>
        </p:nvSpPr>
        <p:spPr bwMode="auto">
          <a:xfrm>
            <a:off x="963085" y="4814889"/>
            <a:ext cx="9863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8946" name="Straight Arrow Connector 28"/>
          <p:cNvCxnSpPr>
            <a:cxnSpLocks noChangeShapeType="1"/>
          </p:cNvCxnSpPr>
          <p:nvPr/>
        </p:nvCxnSpPr>
        <p:spPr bwMode="auto">
          <a:xfrm rot="10800000">
            <a:off x="1123951" y="4302126"/>
            <a:ext cx="3920067"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8947" name="Straight Arrow Connector 28"/>
          <p:cNvCxnSpPr>
            <a:cxnSpLocks noChangeShapeType="1"/>
          </p:cNvCxnSpPr>
          <p:nvPr/>
        </p:nvCxnSpPr>
        <p:spPr bwMode="auto">
          <a:xfrm flipH="1" flipV="1">
            <a:off x="1701801" y="4324351"/>
            <a:ext cx="378884"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48" name="TextBox 33"/>
          <p:cNvSpPr txBox="1">
            <a:spLocks noChangeArrowheads="1"/>
          </p:cNvSpPr>
          <p:nvPr/>
        </p:nvSpPr>
        <p:spPr bwMode="auto">
          <a:xfrm>
            <a:off x="3086101" y="4035426"/>
            <a:ext cx="308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endParaRPr lang="en-US" sz="1200"/>
          </a:p>
        </p:txBody>
      </p:sp>
      <p:sp>
        <p:nvSpPr>
          <p:cNvPr id="38949" name="TextBox 33"/>
          <p:cNvSpPr txBox="1">
            <a:spLocks noChangeArrowheads="1"/>
          </p:cNvSpPr>
          <p:nvPr/>
        </p:nvSpPr>
        <p:spPr bwMode="auto">
          <a:xfrm>
            <a:off x="5469467" y="4044951"/>
            <a:ext cx="450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r>
              <a:rPr lang="en-US" sz="1200"/>
              <a:t>/4</a:t>
            </a:r>
          </a:p>
        </p:txBody>
      </p:sp>
      <p:sp>
        <p:nvSpPr>
          <p:cNvPr id="38950" name="Rectangle 20"/>
          <p:cNvSpPr>
            <a:spLocks noChangeArrowheads="1"/>
          </p:cNvSpPr>
          <p:nvPr/>
        </p:nvSpPr>
        <p:spPr bwMode="auto">
          <a:xfrm>
            <a:off x="5484285" y="4011614"/>
            <a:ext cx="4296833" cy="655637"/>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51" name="Rectangle 23"/>
          <p:cNvSpPr>
            <a:spLocks noChangeArrowheads="1"/>
          </p:cNvSpPr>
          <p:nvPr/>
        </p:nvSpPr>
        <p:spPr bwMode="auto">
          <a:xfrm>
            <a:off x="1126067" y="4011614"/>
            <a:ext cx="43412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144" name="Rectangle 143"/>
          <p:cNvSpPr>
            <a:spLocks noChangeArrowheads="1"/>
          </p:cNvSpPr>
          <p:nvPr/>
        </p:nvSpPr>
        <p:spPr bwMode="auto">
          <a:xfrm>
            <a:off x="1111251" y="3932239"/>
            <a:ext cx="620183" cy="9032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38953" name="Straight Arrow Connector 28"/>
          <p:cNvCxnSpPr>
            <a:cxnSpLocks noChangeShapeType="1"/>
          </p:cNvCxnSpPr>
          <p:nvPr/>
        </p:nvCxnSpPr>
        <p:spPr bwMode="auto">
          <a:xfrm rot="10800000" flipV="1">
            <a:off x="1663701" y="4424363"/>
            <a:ext cx="3780367"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54" name="TextBox 33"/>
          <p:cNvSpPr txBox="1">
            <a:spLocks noChangeArrowheads="1"/>
          </p:cNvSpPr>
          <p:nvPr/>
        </p:nvSpPr>
        <p:spPr bwMode="auto">
          <a:xfrm>
            <a:off x="3598334" y="40830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8955" name="TextBox 33"/>
          <p:cNvSpPr txBox="1">
            <a:spLocks noChangeArrowheads="1"/>
          </p:cNvSpPr>
          <p:nvPr/>
        </p:nvSpPr>
        <p:spPr bwMode="auto">
          <a:xfrm>
            <a:off x="1094317" y="4083051"/>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8956" name="Group 147"/>
          <p:cNvGrpSpPr>
            <a:grpSpLocks/>
          </p:cNvGrpSpPr>
          <p:nvPr/>
        </p:nvGrpSpPr>
        <p:grpSpPr bwMode="auto">
          <a:xfrm>
            <a:off x="1159933" y="4029075"/>
            <a:ext cx="8595784" cy="1309688"/>
            <a:chOff x="867059" y="671631"/>
            <a:chExt cx="3714750" cy="2867025"/>
          </a:xfrm>
        </p:grpSpPr>
        <p:sp>
          <p:nvSpPr>
            <p:cNvPr id="38966"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7"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8"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9"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0"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1"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8957" name="Straight Arrow Connector 28"/>
          <p:cNvCxnSpPr>
            <a:cxnSpLocks noChangeShapeType="1"/>
          </p:cNvCxnSpPr>
          <p:nvPr/>
        </p:nvCxnSpPr>
        <p:spPr bwMode="auto">
          <a:xfrm rot="10800000" flipV="1">
            <a:off x="1155701" y="4425950"/>
            <a:ext cx="488951"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6" name="Rectangle 55"/>
          <p:cNvSpPr>
            <a:spLocks noChangeArrowheads="1"/>
          </p:cNvSpPr>
          <p:nvPr/>
        </p:nvSpPr>
        <p:spPr bwMode="auto">
          <a:xfrm>
            <a:off x="5949951" y="3917950"/>
            <a:ext cx="3966633" cy="1473200"/>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pSp>
        <p:nvGrpSpPr>
          <p:cNvPr id="38959" name="Group 155"/>
          <p:cNvGrpSpPr>
            <a:grpSpLocks/>
          </p:cNvGrpSpPr>
          <p:nvPr/>
        </p:nvGrpSpPr>
        <p:grpSpPr bwMode="auto">
          <a:xfrm>
            <a:off x="1636185" y="4030664"/>
            <a:ext cx="8595783" cy="1309687"/>
            <a:chOff x="867059" y="671631"/>
            <a:chExt cx="3714750" cy="2867025"/>
          </a:xfrm>
        </p:grpSpPr>
        <p:sp>
          <p:nvSpPr>
            <p:cNvPr id="38960"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1"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2"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3"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4"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5"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182228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dissolve">
                                      <p:cBhvr>
                                        <p:cTn id="15" dur="500"/>
                                        <p:tgtEl>
                                          <p:spTgt spid="14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7"/>
                                        </p:tgtEl>
                                        <p:attrNameLst>
                                          <p:attrName>style.visibility</p:attrName>
                                        </p:attrNameLst>
                                      </p:cBhvr>
                                      <p:to>
                                        <p:strVal val="visible"/>
                                      </p:to>
                                    </p:set>
                                    <p:animEffect transition="in" filter="dissolve">
                                      <p:cBhvr>
                                        <p:cTn id="18" dur="500"/>
                                        <p:tgtEl>
                                          <p:spTgt spid="1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dissolve">
                                      <p:cBhvr>
                                        <p:cTn id="23" dur="500"/>
                                        <p:tgtEl>
                                          <p:spTgt spid="5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dissolve">
                                      <p:cBhvr>
                                        <p:cTn id="26" dur="500"/>
                                        <p:tgtEl>
                                          <p:spTgt spid="1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animEffect transition="in" filter="blinds(horizontal)">
                                      <p:cBhvr>
                                        <p:cTn id="31" dur="500"/>
                                        <p:tgtEl>
                                          <p:spTgt spid="5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8">
                                            <p:txEl>
                                              <p:pRg st="1" end="1"/>
                                            </p:txEl>
                                          </p:spTgt>
                                        </p:tgtEl>
                                        <p:attrNameLst>
                                          <p:attrName>style.visibility</p:attrName>
                                        </p:attrNameLst>
                                      </p:cBhvr>
                                      <p:to>
                                        <p:strVal val="visible"/>
                                      </p:to>
                                    </p:set>
                                    <p:animEffect transition="in" filter="blinds(horizontal)">
                                      <p:cBhvr>
                                        <p:cTn id="36" dur="500"/>
                                        <p:tgtEl>
                                          <p:spTgt spid="58">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8">
                                            <p:txEl>
                                              <p:pRg st="2" end="2"/>
                                            </p:txEl>
                                          </p:spTgt>
                                        </p:tgtEl>
                                        <p:attrNameLst>
                                          <p:attrName>style.visibility</p:attrName>
                                        </p:attrNameLst>
                                      </p:cBhvr>
                                      <p:to>
                                        <p:strVal val="visible"/>
                                      </p:to>
                                    </p:set>
                                    <p:animEffect transition="in" filter="blinds(horizontal)">
                                      <p:cBhvr>
                                        <p:cTn id="41"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37" grpId="0"/>
      <p:bldP spid="36" grpId="0" animBg="1"/>
      <p:bldP spid="104" grpId="0"/>
      <p:bldP spid="137" grpId="0"/>
      <p:bldP spid="144"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38200" y="365125"/>
            <a:ext cx="10515600" cy="799029"/>
          </a:xfrm>
        </p:spPr>
        <p:txBody>
          <a:bodyPr>
            <a:normAutofit/>
          </a:bodyPr>
          <a:lstStyle/>
          <a:p>
            <a:r>
              <a:rPr lang="en-US" sz="3600" dirty="0">
                <a:solidFill>
                  <a:srgbClr val="FF0000"/>
                </a:solidFill>
                <a:latin typeface="Times New Roman" pitchFamily="18" charset="0"/>
                <a:cs typeface="Times New Roman" pitchFamily="18" charset="0"/>
              </a:rPr>
              <a:t>Guard Time &amp; Inter-Carrier Interference</a:t>
            </a:r>
          </a:p>
        </p:txBody>
      </p:sp>
      <p:sp>
        <p:nvSpPr>
          <p:cNvPr id="4" name="Slide Number Placeholder 3"/>
          <p:cNvSpPr>
            <a:spLocks noGrp="1"/>
          </p:cNvSpPr>
          <p:nvPr>
            <p:ph type="sldNum" sz="quarter" idx="10"/>
          </p:nvPr>
        </p:nvSpPr>
        <p:spPr/>
        <p:txBody>
          <a:bodyPr/>
          <a:lstStyle/>
          <a:p>
            <a:pPr>
              <a:defRPr/>
            </a:pPr>
            <a:fld id="{F31CC3B1-C9D7-42FC-9591-F4FA2B932D45}" type="slidenum">
              <a:rPr lang="en-US" smtClean="0"/>
              <a:pPr>
                <a:defRPr/>
              </a:pPr>
              <a:t>15</a:t>
            </a:fld>
            <a:endParaRPr lang="en-US"/>
          </a:p>
        </p:txBody>
      </p:sp>
      <p:sp>
        <p:nvSpPr>
          <p:cNvPr id="39940" name="TextBox 33"/>
          <p:cNvSpPr txBox="1">
            <a:spLocks noChangeArrowheads="1"/>
          </p:cNvSpPr>
          <p:nvPr/>
        </p:nvSpPr>
        <p:spPr bwMode="auto">
          <a:xfrm>
            <a:off x="2091267"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9941" name="Rectangle 23"/>
          <p:cNvSpPr>
            <a:spLocks noChangeArrowheads="1"/>
          </p:cNvSpPr>
          <p:nvPr/>
        </p:nvSpPr>
        <p:spPr bwMode="auto">
          <a:xfrm>
            <a:off x="1354667" y="1835151"/>
            <a:ext cx="3740151"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9942" name="Straight Arrow Connector 28"/>
          <p:cNvCxnSpPr>
            <a:cxnSpLocks noChangeShapeType="1"/>
          </p:cNvCxnSpPr>
          <p:nvPr/>
        </p:nvCxnSpPr>
        <p:spPr bwMode="auto">
          <a:xfrm rot="10800000">
            <a:off x="1303868" y="1649414"/>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43" name="Rectangle 17"/>
          <p:cNvSpPr>
            <a:spLocks noChangeArrowheads="1"/>
          </p:cNvSpPr>
          <p:nvPr/>
        </p:nvSpPr>
        <p:spPr bwMode="auto">
          <a:xfrm>
            <a:off x="1250951" y="1731964"/>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9944" name="TextBox 33"/>
          <p:cNvSpPr txBox="1">
            <a:spLocks noChangeArrowheads="1"/>
          </p:cNvSpPr>
          <p:nvPr/>
        </p:nvSpPr>
        <p:spPr bwMode="auto">
          <a:xfrm>
            <a:off x="1136651" y="2638426"/>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9945" name="Straight Arrow Connector 28"/>
          <p:cNvCxnSpPr>
            <a:cxnSpLocks noChangeShapeType="1"/>
          </p:cNvCxnSpPr>
          <p:nvPr/>
        </p:nvCxnSpPr>
        <p:spPr bwMode="auto">
          <a:xfrm rot="10800000">
            <a:off x="1822451" y="2224089"/>
            <a:ext cx="3291416"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9946" name="Straight Arrow Connector 28"/>
          <p:cNvCxnSpPr>
            <a:cxnSpLocks noChangeShapeType="1"/>
          </p:cNvCxnSpPr>
          <p:nvPr/>
        </p:nvCxnSpPr>
        <p:spPr bwMode="auto">
          <a:xfrm rot="10800000">
            <a:off x="1350434" y="2216150"/>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47" name="TextBox 33"/>
          <p:cNvSpPr txBox="1">
            <a:spLocks noChangeArrowheads="1"/>
          </p:cNvSpPr>
          <p:nvPr/>
        </p:nvSpPr>
        <p:spPr bwMode="auto">
          <a:xfrm>
            <a:off x="3386668" y="1844676"/>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9948" name="TextBox 33"/>
          <p:cNvSpPr txBox="1">
            <a:spLocks noChangeArrowheads="1"/>
          </p:cNvSpPr>
          <p:nvPr/>
        </p:nvSpPr>
        <p:spPr bwMode="auto">
          <a:xfrm>
            <a:off x="1291167" y="1841501"/>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39949" name="Rectangle 23"/>
          <p:cNvSpPr>
            <a:spLocks noChangeArrowheads="1"/>
          </p:cNvSpPr>
          <p:nvPr/>
        </p:nvSpPr>
        <p:spPr bwMode="auto">
          <a:xfrm>
            <a:off x="1375833" y="5194300"/>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0" name="Rectangle 14"/>
          <p:cNvSpPr>
            <a:spLocks noChangeArrowheads="1"/>
          </p:cNvSpPr>
          <p:nvPr/>
        </p:nvSpPr>
        <p:spPr bwMode="auto">
          <a:xfrm>
            <a:off x="1337734" y="3486151"/>
            <a:ext cx="3757084"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1" name="TextBox 37"/>
          <p:cNvSpPr txBox="1">
            <a:spLocks noChangeArrowheads="1"/>
          </p:cNvSpPr>
          <p:nvPr/>
        </p:nvSpPr>
        <p:spPr bwMode="auto">
          <a:xfrm>
            <a:off x="2997201" y="4502151"/>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39952" name="TextBox 64"/>
          <p:cNvSpPr txBox="1">
            <a:spLocks noChangeArrowheads="1"/>
          </p:cNvSpPr>
          <p:nvPr/>
        </p:nvSpPr>
        <p:spPr bwMode="auto">
          <a:xfrm>
            <a:off x="2692401" y="979488"/>
            <a:ext cx="1247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rgbClr val="FF0000"/>
                </a:solidFill>
              </a:rPr>
              <a:t>Tx Signal</a:t>
            </a:r>
          </a:p>
        </p:txBody>
      </p:sp>
      <p:sp>
        <p:nvSpPr>
          <p:cNvPr id="39953" name="TextBox 65"/>
          <p:cNvSpPr txBox="1">
            <a:spLocks noChangeArrowheads="1"/>
          </p:cNvSpPr>
          <p:nvPr/>
        </p:nvSpPr>
        <p:spPr bwMode="auto">
          <a:xfrm>
            <a:off x="8278284" y="963614"/>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cxnSp>
        <p:nvCxnSpPr>
          <p:cNvPr id="39954" name="Straight Connector 67"/>
          <p:cNvCxnSpPr>
            <a:cxnSpLocks noChangeShapeType="1"/>
          </p:cNvCxnSpPr>
          <p:nvPr/>
        </p:nvCxnSpPr>
        <p:spPr bwMode="auto">
          <a:xfrm rot="5400000">
            <a:off x="3552031"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39955" name="TextBox 33"/>
          <p:cNvSpPr txBox="1">
            <a:spLocks noChangeArrowheads="1"/>
          </p:cNvSpPr>
          <p:nvPr/>
        </p:nvSpPr>
        <p:spPr bwMode="auto">
          <a:xfrm>
            <a:off x="7662334" y="1343026"/>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9956" name="Rectangle 23"/>
          <p:cNvSpPr>
            <a:spLocks noChangeArrowheads="1"/>
          </p:cNvSpPr>
          <p:nvPr/>
        </p:nvSpPr>
        <p:spPr bwMode="auto">
          <a:xfrm>
            <a:off x="6946900"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7" name="Rectangle 14"/>
          <p:cNvSpPr>
            <a:spLocks noChangeArrowheads="1"/>
          </p:cNvSpPr>
          <p:nvPr/>
        </p:nvSpPr>
        <p:spPr bwMode="auto">
          <a:xfrm>
            <a:off x="6908801" y="3502026"/>
            <a:ext cx="3757084"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8" name="TextBox 37"/>
          <p:cNvSpPr txBox="1">
            <a:spLocks noChangeArrowheads="1"/>
          </p:cNvSpPr>
          <p:nvPr/>
        </p:nvSpPr>
        <p:spPr bwMode="auto">
          <a:xfrm>
            <a:off x="8568267"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grpSp>
        <p:nvGrpSpPr>
          <p:cNvPr id="39959" name="Group 158"/>
          <p:cNvGrpSpPr>
            <a:grpSpLocks/>
          </p:cNvGrpSpPr>
          <p:nvPr/>
        </p:nvGrpSpPr>
        <p:grpSpPr bwMode="auto">
          <a:xfrm>
            <a:off x="1373718" y="1843089"/>
            <a:ext cx="3740149" cy="1309687"/>
            <a:chOff x="867058" y="1473958"/>
            <a:chExt cx="3224070" cy="1310190"/>
          </a:xfrm>
        </p:grpSpPr>
        <p:sp>
          <p:nvSpPr>
            <p:cNvPr id="40000"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1"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2"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0" name="Group 167"/>
          <p:cNvGrpSpPr>
            <a:grpSpLocks/>
          </p:cNvGrpSpPr>
          <p:nvPr/>
        </p:nvGrpSpPr>
        <p:grpSpPr bwMode="auto">
          <a:xfrm>
            <a:off x="1356785" y="3494089"/>
            <a:ext cx="3721100" cy="1309687"/>
            <a:chOff x="2600325" y="1736725"/>
            <a:chExt cx="3314700" cy="3257550"/>
          </a:xfrm>
        </p:grpSpPr>
        <p:sp>
          <p:nvSpPr>
            <p:cNvPr id="39997"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8"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9"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1" name="Group 171"/>
          <p:cNvGrpSpPr>
            <a:grpSpLocks/>
          </p:cNvGrpSpPr>
          <p:nvPr/>
        </p:nvGrpSpPr>
        <p:grpSpPr bwMode="auto">
          <a:xfrm>
            <a:off x="1392767" y="5213350"/>
            <a:ext cx="3666067" cy="1104900"/>
            <a:chOff x="2600325" y="1736725"/>
            <a:chExt cx="3314700" cy="3257550"/>
          </a:xfrm>
        </p:grpSpPr>
        <p:sp>
          <p:nvSpPr>
            <p:cNvPr id="39994"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5"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6"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62" name="Rectangle 23"/>
          <p:cNvSpPr>
            <a:spLocks noChangeArrowheads="1"/>
          </p:cNvSpPr>
          <p:nvPr/>
        </p:nvSpPr>
        <p:spPr bwMode="auto">
          <a:xfrm>
            <a:off x="6944784"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9963" name="Straight Arrow Connector 28"/>
          <p:cNvCxnSpPr>
            <a:cxnSpLocks noChangeShapeType="1"/>
          </p:cNvCxnSpPr>
          <p:nvPr/>
        </p:nvCxnSpPr>
        <p:spPr bwMode="auto">
          <a:xfrm rot="10800000">
            <a:off x="6893985" y="1665289"/>
            <a:ext cx="3862916"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64" name="Rectangle 17"/>
          <p:cNvSpPr>
            <a:spLocks noChangeArrowheads="1"/>
          </p:cNvSpPr>
          <p:nvPr/>
        </p:nvSpPr>
        <p:spPr bwMode="auto">
          <a:xfrm>
            <a:off x="6838952" y="1747839"/>
            <a:ext cx="679449"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9965" name="TextBox 33"/>
          <p:cNvSpPr txBox="1">
            <a:spLocks noChangeArrowheads="1"/>
          </p:cNvSpPr>
          <p:nvPr/>
        </p:nvSpPr>
        <p:spPr bwMode="auto">
          <a:xfrm>
            <a:off x="6726767"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9966" name="Straight Arrow Connector 28"/>
          <p:cNvCxnSpPr>
            <a:cxnSpLocks noChangeShapeType="1"/>
          </p:cNvCxnSpPr>
          <p:nvPr/>
        </p:nvCxnSpPr>
        <p:spPr bwMode="auto">
          <a:xfrm rot="10800000">
            <a:off x="7410451" y="2239964"/>
            <a:ext cx="3293533"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9967" name="Straight Arrow Connector 28"/>
          <p:cNvCxnSpPr>
            <a:cxnSpLocks noChangeShapeType="1"/>
          </p:cNvCxnSpPr>
          <p:nvPr/>
        </p:nvCxnSpPr>
        <p:spPr bwMode="auto">
          <a:xfrm rot="10800000">
            <a:off x="6940552"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68" name="TextBox 33"/>
          <p:cNvSpPr txBox="1">
            <a:spLocks noChangeArrowheads="1"/>
          </p:cNvSpPr>
          <p:nvPr/>
        </p:nvSpPr>
        <p:spPr bwMode="auto">
          <a:xfrm>
            <a:off x="8976785"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9969" name="TextBox 33"/>
          <p:cNvSpPr txBox="1">
            <a:spLocks noChangeArrowheads="1"/>
          </p:cNvSpPr>
          <p:nvPr/>
        </p:nvSpPr>
        <p:spPr bwMode="auto">
          <a:xfrm>
            <a:off x="688128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9970" name="Group 195"/>
          <p:cNvGrpSpPr>
            <a:grpSpLocks/>
          </p:cNvGrpSpPr>
          <p:nvPr/>
        </p:nvGrpSpPr>
        <p:grpSpPr bwMode="auto">
          <a:xfrm>
            <a:off x="6963834" y="1858964"/>
            <a:ext cx="3740151" cy="1309687"/>
            <a:chOff x="867058" y="1473958"/>
            <a:chExt cx="3224070" cy="1310190"/>
          </a:xfrm>
        </p:grpSpPr>
        <p:sp>
          <p:nvSpPr>
            <p:cNvPr id="39991"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2"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3"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1" name="Group 199"/>
          <p:cNvGrpSpPr>
            <a:grpSpLocks/>
          </p:cNvGrpSpPr>
          <p:nvPr/>
        </p:nvGrpSpPr>
        <p:grpSpPr bwMode="auto">
          <a:xfrm>
            <a:off x="7385051" y="1860550"/>
            <a:ext cx="3740149" cy="1309688"/>
            <a:chOff x="867058" y="1473958"/>
            <a:chExt cx="3224070" cy="1310190"/>
          </a:xfrm>
        </p:grpSpPr>
        <p:sp>
          <p:nvSpPr>
            <p:cNvPr id="39988"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9"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0"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2" name="Group 203"/>
          <p:cNvGrpSpPr>
            <a:grpSpLocks/>
          </p:cNvGrpSpPr>
          <p:nvPr/>
        </p:nvGrpSpPr>
        <p:grpSpPr bwMode="auto">
          <a:xfrm>
            <a:off x="6927851" y="3522664"/>
            <a:ext cx="3721100" cy="1309687"/>
            <a:chOff x="2600325" y="1736725"/>
            <a:chExt cx="3314700" cy="3257550"/>
          </a:xfrm>
        </p:grpSpPr>
        <p:sp>
          <p:nvSpPr>
            <p:cNvPr id="39985"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6"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7"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3" name="Group 207"/>
          <p:cNvGrpSpPr>
            <a:grpSpLocks/>
          </p:cNvGrpSpPr>
          <p:nvPr/>
        </p:nvGrpSpPr>
        <p:grpSpPr bwMode="auto">
          <a:xfrm>
            <a:off x="7330018" y="3525839"/>
            <a:ext cx="3721100" cy="1309687"/>
            <a:chOff x="2600325" y="1736725"/>
            <a:chExt cx="3314700" cy="3257550"/>
          </a:xfrm>
        </p:grpSpPr>
        <p:sp>
          <p:nvSpPr>
            <p:cNvPr id="39982"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3"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4"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4" name="Group 211"/>
          <p:cNvGrpSpPr>
            <a:grpSpLocks/>
          </p:cNvGrpSpPr>
          <p:nvPr/>
        </p:nvGrpSpPr>
        <p:grpSpPr bwMode="auto">
          <a:xfrm>
            <a:off x="6963833" y="5229225"/>
            <a:ext cx="3666067" cy="1104900"/>
            <a:chOff x="2600325" y="1736725"/>
            <a:chExt cx="3314700" cy="3257550"/>
          </a:xfrm>
        </p:grpSpPr>
        <p:sp>
          <p:nvSpPr>
            <p:cNvPr id="39979"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0"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1"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5" name="Group 215"/>
          <p:cNvGrpSpPr>
            <a:grpSpLocks/>
          </p:cNvGrpSpPr>
          <p:nvPr/>
        </p:nvGrpSpPr>
        <p:grpSpPr bwMode="auto">
          <a:xfrm>
            <a:off x="7368117" y="5232401"/>
            <a:ext cx="3666067" cy="1103313"/>
            <a:chOff x="2600325" y="1736725"/>
            <a:chExt cx="3314700" cy="3257550"/>
          </a:xfrm>
        </p:grpSpPr>
        <p:sp>
          <p:nvSpPr>
            <p:cNvPr id="39976"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7"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8"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08305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14"/>
          <p:cNvSpPr>
            <a:spLocks noChangeArrowheads="1"/>
          </p:cNvSpPr>
          <p:nvPr/>
        </p:nvSpPr>
        <p:spPr bwMode="auto">
          <a:xfrm>
            <a:off x="8322733" y="5119689"/>
            <a:ext cx="3007784" cy="657225"/>
          </a:xfrm>
          <a:prstGeom prst="rect">
            <a:avLst/>
          </a:prstGeom>
          <a:solidFill>
            <a:schemeClr val="accent1">
              <a:lumMod val="20000"/>
              <a:lumOff val="80000"/>
            </a:schemeClr>
          </a:solidFill>
          <a:ln w="9525" algn="ctr">
            <a:solidFill>
              <a:schemeClr val="tx1"/>
            </a:solidFill>
            <a:round/>
            <a:headEnd/>
            <a:tailEnd/>
          </a:ln>
        </p:spPr>
        <p:txBody>
          <a:bodyPr wrap="none" anchor="ctr"/>
          <a:lstStyle/>
          <a:p>
            <a:pPr algn="ctr">
              <a:defRPr/>
            </a:pPr>
            <a:endParaRPr lang="en-US"/>
          </a:p>
        </p:txBody>
      </p:sp>
      <p:sp>
        <p:nvSpPr>
          <p:cNvPr id="12292" name="Rectangle 14"/>
          <p:cNvSpPr>
            <a:spLocks noChangeArrowheads="1"/>
          </p:cNvSpPr>
          <p:nvPr/>
        </p:nvSpPr>
        <p:spPr bwMode="auto">
          <a:xfrm>
            <a:off x="8333318" y="2330451"/>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293" name="Title 1"/>
          <p:cNvSpPr>
            <a:spLocks noGrp="1"/>
          </p:cNvSpPr>
          <p:nvPr>
            <p:ph type="title"/>
          </p:nvPr>
        </p:nvSpPr>
        <p:spPr>
          <a:xfrm>
            <a:off x="852166" y="-44448"/>
            <a:ext cx="10515600" cy="1325563"/>
          </a:xfrm>
        </p:spPr>
        <p:txBody>
          <a:bodyPr>
            <a:normAutofit/>
          </a:bodyPr>
          <a:lstStyle/>
          <a:p>
            <a:r>
              <a:rPr lang="en-US" sz="3600" dirty="0">
                <a:solidFill>
                  <a:srgbClr val="FF0000"/>
                </a:solidFill>
                <a:latin typeface="Times New Roman" pitchFamily="18" charset="0"/>
                <a:cs typeface="Times New Roman" pitchFamily="18" charset="0"/>
              </a:rPr>
              <a:t>Guard Time &amp; Inter-Carrier Interference</a:t>
            </a:r>
          </a:p>
        </p:txBody>
      </p:sp>
      <p:sp>
        <p:nvSpPr>
          <p:cNvPr id="12294" name="TextBox 65"/>
          <p:cNvSpPr txBox="1">
            <a:spLocks noChangeArrowheads="1"/>
          </p:cNvSpPr>
          <p:nvPr/>
        </p:nvSpPr>
        <p:spPr bwMode="auto">
          <a:xfrm>
            <a:off x="1945217" y="990600"/>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cxnSp>
        <p:nvCxnSpPr>
          <p:cNvPr id="12295" name="Straight Connector 67"/>
          <p:cNvCxnSpPr>
            <a:cxnSpLocks noChangeShapeType="1"/>
          </p:cNvCxnSpPr>
          <p:nvPr/>
        </p:nvCxnSpPr>
        <p:spPr bwMode="auto">
          <a:xfrm rot="5400000">
            <a:off x="9609932" y="3866357"/>
            <a:ext cx="5214937"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12296" name="TextBox 153"/>
          <p:cNvSpPr txBox="1">
            <a:spLocks noChangeArrowheads="1"/>
          </p:cNvSpPr>
          <p:nvPr/>
        </p:nvSpPr>
        <p:spPr bwMode="auto">
          <a:xfrm>
            <a:off x="1318685" y="3198814"/>
            <a:ext cx="20794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b="1"/>
              <a:t>Correlation at Rx over T</a:t>
            </a:r>
            <a:r>
              <a:rPr lang="en-US" sz="1200" b="1" baseline="-25000"/>
              <a:t>s</a:t>
            </a:r>
            <a:endParaRPr lang="en-US" sz="1200" b="1"/>
          </a:p>
        </p:txBody>
      </p:sp>
      <p:cxnSp>
        <p:nvCxnSpPr>
          <p:cNvPr id="12297" name="Straight Connector 67"/>
          <p:cNvCxnSpPr>
            <a:cxnSpLocks noChangeShapeType="1"/>
          </p:cNvCxnSpPr>
          <p:nvPr/>
        </p:nvCxnSpPr>
        <p:spPr bwMode="auto">
          <a:xfrm rot="5400000">
            <a:off x="2732882"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61" name="Content Placeholder 2"/>
          <p:cNvSpPr txBox="1">
            <a:spLocks/>
          </p:cNvSpPr>
          <p:nvPr/>
        </p:nvSpPr>
        <p:spPr bwMode="auto">
          <a:xfrm>
            <a:off x="5731933" y="1079500"/>
            <a:ext cx="6004984" cy="763588"/>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Consider the receiver for f</a:t>
            </a:r>
            <a:r>
              <a:rPr lang="en-US" sz="2000" kern="0" baseline="-25000" dirty="0">
                <a:latin typeface="+mn-lt"/>
                <a:cs typeface="+mn-cs"/>
              </a:rPr>
              <a:t>1</a:t>
            </a:r>
            <a:r>
              <a:rPr lang="en-US" sz="2000" kern="0" dirty="0">
                <a:cs typeface="Arial" charset="0"/>
              </a:rPr>
              <a:t>=1/T</a:t>
            </a:r>
            <a:r>
              <a:rPr lang="en-US" sz="2000" kern="0" baseline="-25000" dirty="0">
                <a:cs typeface="Arial" charset="0"/>
              </a:rPr>
              <a:t>s </a:t>
            </a:r>
            <a:r>
              <a:rPr lang="en-US" sz="2000" kern="0" dirty="0">
                <a:cs typeface="Arial" charset="0"/>
              </a:rPr>
              <a:t>that correlates over T</a:t>
            </a:r>
            <a:r>
              <a:rPr lang="en-US" sz="2000" kern="0" baseline="-25000" dirty="0">
                <a:cs typeface="Arial" charset="0"/>
              </a:rPr>
              <a:t>s</a:t>
            </a:r>
            <a:r>
              <a:rPr lang="en-US" sz="2000" kern="0" dirty="0">
                <a:cs typeface="Arial" charset="0"/>
              </a:rPr>
              <a:t> with </a:t>
            </a:r>
            <a:endParaRPr lang="en-US" sz="2000" kern="0" dirty="0">
              <a:latin typeface="+mn-lt"/>
              <a:cs typeface="+mn-cs"/>
            </a:endParaRPr>
          </a:p>
        </p:txBody>
      </p:sp>
      <p:graphicFrame>
        <p:nvGraphicFramePr>
          <p:cNvPr id="12290" name="Object 19"/>
          <p:cNvGraphicFramePr>
            <a:graphicFrameLocks noChangeAspect="1"/>
          </p:cNvGraphicFramePr>
          <p:nvPr/>
        </p:nvGraphicFramePr>
        <p:xfrm>
          <a:off x="9300633" y="1419226"/>
          <a:ext cx="1811867" cy="423863"/>
        </p:xfrm>
        <a:graphic>
          <a:graphicData uri="http://schemas.openxmlformats.org/presentationml/2006/ole">
            <mc:AlternateContent xmlns:mc="http://schemas.openxmlformats.org/markup-compatibility/2006">
              <mc:Choice xmlns:v="urn:schemas-microsoft-com:vml" Requires="v">
                <p:oleObj spid="_x0000_s4098" name="Equation" r:id="rId3" imgW="812520" imgH="253800" progId="Equation.DSMT4">
                  <p:embed/>
                </p:oleObj>
              </mc:Choice>
              <mc:Fallback>
                <p:oleObj name="Equation" r:id="rId3" imgW="8125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0633" y="1419226"/>
                        <a:ext cx="181186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Freeform 282"/>
          <p:cNvSpPr>
            <a:spLocks/>
          </p:cNvSpPr>
          <p:nvPr/>
        </p:nvSpPr>
        <p:spPr bwMode="auto">
          <a:xfrm>
            <a:off x="8348134" y="2352676"/>
            <a:ext cx="2995084" cy="1281113"/>
          </a:xfrm>
          <a:custGeom>
            <a:avLst/>
            <a:gdLst>
              <a:gd name="T0" fmla="*/ 2147483647 w 1860"/>
              <a:gd name="T1" fmla="*/ 2147483647 h 2052"/>
              <a:gd name="T2" fmla="*/ 2147483647 w 1860"/>
              <a:gd name="T3" fmla="*/ 2147483647 h 2052"/>
              <a:gd name="T4" fmla="*/ 2147483647 w 1860"/>
              <a:gd name="T5" fmla="*/ 2147483647 h 2052"/>
              <a:gd name="T6" fmla="*/ 2147483647 w 1860"/>
              <a:gd name="T7" fmla="*/ 2147483647 h 2052"/>
              <a:gd name="T8" fmla="*/ 2147483647 w 1860"/>
              <a:gd name="T9" fmla="*/ 2147483647 h 2052"/>
              <a:gd name="T10" fmla="*/ 2147483647 w 1860"/>
              <a:gd name="T11" fmla="*/ 2147483647 h 2052"/>
              <a:gd name="T12" fmla="*/ 2147483647 w 1860"/>
              <a:gd name="T13" fmla="*/ 2147483647 h 2052"/>
              <a:gd name="T14" fmla="*/ 2147483647 w 1860"/>
              <a:gd name="T15" fmla="*/ 2147483647 h 2052"/>
              <a:gd name="T16" fmla="*/ 2147483647 w 1860"/>
              <a:gd name="T17" fmla="*/ 2147483647 h 2052"/>
              <a:gd name="T18" fmla="*/ 2147483647 w 1860"/>
              <a:gd name="T19" fmla="*/ 2147483647 h 2052"/>
              <a:gd name="T20" fmla="*/ 2147483647 w 1860"/>
              <a:gd name="T21" fmla="*/ 2147483647 h 2052"/>
              <a:gd name="T22" fmla="*/ 2147483647 w 1860"/>
              <a:gd name="T23" fmla="*/ 2147483647 h 2052"/>
              <a:gd name="T24" fmla="*/ 2147483647 w 1860"/>
              <a:gd name="T25" fmla="*/ 0 h 2052"/>
              <a:gd name="T26" fmla="*/ 2147483647 w 1860"/>
              <a:gd name="T27" fmla="*/ 2147483647 h 2052"/>
              <a:gd name="T28" fmla="*/ 2147483647 w 1860"/>
              <a:gd name="T29" fmla="*/ 2147483647 h 2052"/>
              <a:gd name="T30" fmla="*/ 2147483647 w 1860"/>
              <a:gd name="T31" fmla="*/ 2147483647 h 2052"/>
              <a:gd name="T32" fmla="*/ 2147483647 w 1860"/>
              <a:gd name="T33" fmla="*/ 2147483647 h 2052"/>
              <a:gd name="T34" fmla="*/ 2147483647 w 1860"/>
              <a:gd name="T35" fmla="*/ 2147483647 h 2052"/>
              <a:gd name="T36" fmla="*/ 2147483647 w 1860"/>
              <a:gd name="T37" fmla="*/ 2147483647 h 2052"/>
              <a:gd name="T38" fmla="*/ 2147483647 w 1860"/>
              <a:gd name="T39" fmla="*/ 2147483647 h 2052"/>
              <a:gd name="T40" fmla="*/ 2147483647 w 1860"/>
              <a:gd name="T41" fmla="*/ 2147483647 h 2052"/>
              <a:gd name="T42" fmla="*/ 2147483647 w 1860"/>
              <a:gd name="T43" fmla="*/ 2147483647 h 2052"/>
              <a:gd name="T44" fmla="*/ 2147483647 w 1860"/>
              <a:gd name="T45" fmla="*/ 2147483647 h 2052"/>
              <a:gd name="T46" fmla="*/ 2147483647 w 1860"/>
              <a:gd name="T47" fmla="*/ 2147483647 h 2052"/>
              <a:gd name="T48" fmla="*/ 2147483647 w 1860"/>
              <a:gd name="T49" fmla="*/ 2147483647 h 2052"/>
              <a:gd name="T50" fmla="*/ 2147483647 w 1860"/>
              <a:gd name="T51" fmla="*/ 2147483647 h 2052"/>
              <a:gd name="T52" fmla="*/ 2147483647 w 1860"/>
              <a:gd name="T53" fmla="*/ 2147483647 h 2052"/>
              <a:gd name="T54" fmla="*/ 2147483647 w 1860"/>
              <a:gd name="T55" fmla="*/ 2147483647 h 2052"/>
              <a:gd name="T56" fmla="*/ 2147483647 w 1860"/>
              <a:gd name="T57" fmla="*/ 2147483647 h 2052"/>
              <a:gd name="T58" fmla="*/ 2147483647 w 1860"/>
              <a:gd name="T59" fmla="*/ 2147483647 h 2052"/>
              <a:gd name="T60" fmla="*/ 2147483647 w 1860"/>
              <a:gd name="T61" fmla="*/ 2147483647 h 2052"/>
              <a:gd name="T62" fmla="*/ 2147483647 w 1860"/>
              <a:gd name="T63" fmla="*/ 2147483647 h 2052"/>
              <a:gd name="T64" fmla="*/ 2147483647 w 1860"/>
              <a:gd name="T65" fmla="*/ 2147483647 h 2052"/>
              <a:gd name="T66" fmla="*/ 2147483647 w 1860"/>
              <a:gd name="T67" fmla="*/ 2147483647 h 2052"/>
              <a:gd name="T68" fmla="*/ 2147483647 w 1860"/>
              <a:gd name="T69" fmla="*/ 2147483647 h 2052"/>
              <a:gd name="T70" fmla="*/ 2147483647 w 1860"/>
              <a:gd name="T71" fmla="*/ 2147483647 h 2052"/>
              <a:gd name="T72" fmla="*/ 2147483647 w 1860"/>
              <a:gd name="T73" fmla="*/ 2147483647 h 2052"/>
              <a:gd name="T74" fmla="*/ 2147483647 w 1860"/>
              <a:gd name="T75" fmla="*/ 2147483647 h 2052"/>
              <a:gd name="T76" fmla="*/ 2147483647 w 1860"/>
              <a:gd name="T77" fmla="*/ 2147483647 h 2052"/>
              <a:gd name="T78" fmla="*/ 2147483647 w 1860"/>
              <a:gd name="T79" fmla="*/ 2147483647 h 2052"/>
              <a:gd name="T80" fmla="*/ 2147483647 w 1860"/>
              <a:gd name="T81" fmla="*/ 2147483647 h 2052"/>
              <a:gd name="T82" fmla="*/ 2147483647 w 1860"/>
              <a:gd name="T83" fmla="*/ 2147483647 h 2052"/>
              <a:gd name="T84" fmla="*/ 2147483647 w 1860"/>
              <a:gd name="T85" fmla="*/ 2147483647 h 2052"/>
              <a:gd name="T86" fmla="*/ 2147483647 w 1860"/>
              <a:gd name="T87" fmla="*/ 2147483647 h 2052"/>
              <a:gd name="T88" fmla="*/ 2147483647 w 1860"/>
              <a:gd name="T89" fmla="*/ 2147483647 h 2052"/>
              <a:gd name="T90" fmla="*/ 2147483647 w 1860"/>
              <a:gd name="T91" fmla="*/ 2147483647 h 2052"/>
              <a:gd name="T92" fmla="*/ 2147483647 w 1860"/>
              <a:gd name="T93" fmla="*/ 2147483647 h 2052"/>
              <a:gd name="T94" fmla="*/ 2147483647 w 1860"/>
              <a:gd name="T95" fmla="*/ 2147483647 h 2052"/>
              <a:gd name="T96" fmla="*/ 2147483647 w 1860"/>
              <a:gd name="T97" fmla="*/ 2147483647 h 2052"/>
              <a:gd name="T98" fmla="*/ 2147483647 w 1860"/>
              <a:gd name="T99" fmla="*/ 2147483647 h 20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0"/>
              <a:gd name="T151" fmla="*/ 0 h 2052"/>
              <a:gd name="T152" fmla="*/ 1860 w 1860"/>
              <a:gd name="T153" fmla="*/ 2052 h 20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0" h="2052">
                <a:moveTo>
                  <a:pt x="0" y="1026"/>
                </a:moveTo>
                <a:lnTo>
                  <a:pt x="18" y="960"/>
                </a:lnTo>
                <a:lnTo>
                  <a:pt x="36" y="894"/>
                </a:lnTo>
                <a:lnTo>
                  <a:pt x="54" y="828"/>
                </a:lnTo>
                <a:lnTo>
                  <a:pt x="72" y="768"/>
                </a:lnTo>
                <a:lnTo>
                  <a:pt x="96" y="708"/>
                </a:lnTo>
                <a:lnTo>
                  <a:pt x="114" y="648"/>
                </a:lnTo>
                <a:lnTo>
                  <a:pt x="132" y="588"/>
                </a:lnTo>
                <a:lnTo>
                  <a:pt x="150" y="528"/>
                </a:lnTo>
                <a:lnTo>
                  <a:pt x="168" y="474"/>
                </a:lnTo>
                <a:lnTo>
                  <a:pt x="186" y="420"/>
                </a:lnTo>
                <a:lnTo>
                  <a:pt x="204" y="372"/>
                </a:lnTo>
                <a:lnTo>
                  <a:pt x="222" y="318"/>
                </a:lnTo>
                <a:lnTo>
                  <a:pt x="240" y="276"/>
                </a:lnTo>
                <a:lnTo>
                  <a:pt x="258" y="234"/>
                </a:lnTo>
                <a:lnTo>
                  <a:pt x="282" y="192"/>
                </a:lnTo>
                <a:lnTo>
                  <a:pt x="300" y="156"/>
                </a:lnTo>
                <a:lnTo>
                  <a:pt x="318" y="126"/>
                </a:lnTo>
                <a:lnTo>
                  <a:pt x="336" y="96"/>
                </a:lnTo>
                <a:lnTo>
                  <a:pt x="354" y="72"/>
                </a:lnTo>
                <a:lnTo>
                  <a:pt x="372" y="48"/>
                </a:lnTo>
                <a:lnTo>
                  <a:pt x="390" y="30"/>
                </a:lnTo>
                <a:lnTo>
                  <a:pt x="408" y="18"/>
                </a:lnTo>
                <a:lnTo>
                  <a:pt x="426" y="6"/>
                </a:lnTo>
                <a:lnTo>
                  <a:pt x="444" y="0"/>
                </a:lnTo>
                <a:lnTo>
                  <a:pt x="462" y="0"/>
                </a:lnTo>
                <a:lnTo>
                  <a:pt x="486" y="0"/>
                </a:lnTo>
                <a:lnTo>
                  <a:pt x="504" y="6"/>
                </a:lnTo>
                <a:lnTo>
                  <a:pt x="522" y="18"/>
                </a:lnTo>
                <a:lnTo>
                  <a:pt x="540" y="30"/>
                </a:lnTo>
                <a:lnTo>
                  <a:pt x="558" y="48"/>
                </a:lnTo>
                <a:lnTo>
                  <a:pt x="576" y="72"/>
                </a:lnTo>
                <a:lnTo>
                  <a:pt x="594" y="96"/>
                </a:lnTo>
                <a:lnTo>
                  <a:pt x="612" y="126"/>
                </a:lnTo>
                <a:lnTo>
                  <a:pt x="630" y="156"/>
                </a:lnTo>
                <a:lnTo>
                  <a:pt x="654" y="192"/>
                </a:lnTo>
                <a:lnTo>
                  <a:pt x="672" y="234"/>
                </a:lnTo>
                <a:lnTo>
                  <a:pt x="690" y="276"/>
                </a:lnTo>
                <a:lnTo>
                  <a:pt x="708" y="318"/>
                </a:lnTo>
                <a:lnTo>
                  <a:pt x="726" y="372"/>
                </a:lnTo>
                <a:lnTo>
                  <a:pt x="744" y="420"/>
                </a:lnTo>
                <a:lnTo>
                  <a:pt x="762" y="474"/>
                </a:lnTo>
                <a:lnTo>
                  <a:pt x="780" y="528"/>
                </a:lnTo>
                <a:lnTo>
                  <a:pt x="798" y="588"/>
                </a:lnTo>
                <a:lnTo>
                  <a:pt x="816" y="648"/>
                </a:lnTo>
                <a:lnTo>
                  <a:pt x="834" y="708"/>
                </a:lnTo>
                <a:lnTo>
                  <a:pt x="858" y="768"/>
                </a:lnTo>
                <a:lnTo>
                  <a:pt x="876" y="828"/>
                </a:lnTo>
                <a:lnTo>
                  <a:pt x="894" y="894"/>
                </a:lnTo>
                <a:lnTo>
                  <a:pt x="912" y="960"/>
                </a:lnTo>
                <a:lnTo>
                  <a:pt x="930" y="1020"/>
                </a:lnTo>
                <a:lnTo>
                  <a:pt x="948" y="1086"/>
                </a:lnTo>
                <a:lnTo>
                  <a:pt x="966" y="1152"/>
                </a:lnTo>
                <a:lnTo>
                  <a:pt x="984" y="1218"/>
                </a:lnTo>
                <a:lnTo>
                  <a:pt x="1002" y="1278"/>
                </a:lnTo>
                <a:lnTo>
                  <a:pt x="1026" y="1338"/>
                </a:lnTo>
                <a:lnTo>
                  <a:pt x="1044" y="1398"/>
                </a:lnTo>
                <a:lnTo>
                  <a:pt x="1062" y="1458"/>
                </a:lnTo>
                <a:lnTo>
                  <a:pt x="1080" y="1518"/>
                </a:lnTo>
                <a:lnTo>
                  <a:pt x="1098" y="1572"/>
                </a:lnTo>
                <a:lnTo>
                  <a:pt x="1116" y="1626"/>
                </a:lnTo>
                <a:lnTo>
                  <a:pt x="1134" y="1674"/>
                </a:lnTo>
                <a:lnTo>
                  <a:pt x="1152" y="1728"/>
                </a:lnTo>
                <a:lnTo>
                  <a:pt x="1170" y="1770"/>
                </a:lnTo>
                <a:lnTo>
                  <a:pt x="1188" y="1812"/>
                </a:lnTo>
                <a:lnTo>
                  <a:pt x="1206" y="1854"/>
                </a:lnTo>
                <a:lnTo>
                  <a:pt x="1230" y="1890"/>
                </a:lnTo>
                <a:lnTo>
                  <a:pt x="1248" y="1920"/>
                </a:lnTo>
                <a:lnTo>
                  <a:pt x="1266" y="1950"/>
                </a:lnTo>
                <a:lnTo>
                  <a:pt x="1284" y="1974"/>
                </a:lnTo>
                <a:lnTo>
                  <a:pt x="1302" y="1998"/>
                </a:lnTo>
                <a:lnTo>
                  <a:pt x="1320" y="2016"/>
                </a:lnTo>
                <a:lnTo>
                  <a:pt x="1338" y="2028"/>
                </a:lnTo>
                <a:lnTo>
                  <a:pt x="1356" y="2040"/>
                </a:lnTo>
                <a:lnTo>
                  <a:pt x="1374" y="2046"/>
                </a:lnTo>
                <a:lnTo>
                  <a:pt x="1392" y="2052"/>
                </a:lnTo>
                <a:lnTo>
                  <a:pt x="1416" y="2046"/>
                </a:lnTo>
                <a:lnTo>
                  <a:pt x="1434" y="2040"/>
                </a:lnTo>
                <a:lnTo>
                  <a:pt x="1452" y="2028"/>
                </a:lnTo>
                <a:lnTo>
                  <a:pt x="1470" y="2016"/>
                </a:lnTo>
                <a:lnTo>
                  <a:pt x="1488" y="1998"/>
                </a:lnTo>
                <a:lnTo>
                  <a:pt x="1506" y="1974"/>
                </a:lnTo>
                <a:lnTo>
                  <a:pt x="1524" y="1950"/>
                </a:lnTo>
                <a:lnTo>
                  <a:pt x="1542" y="1920"/>
                </a:lnTo>
                <a:lnTo>
                  <a:pt x="1560" y="1890"/>
                </a:lnTo>
                <a:lnTo>
                  <a:pt x="1578" y="1854"/>
                </a:lnTo>
                <a:lnTo>
                  <a:pt x="1602" y="1812"/>
                </a:lnTo>
                <a:lnTo>
                  <a:pt x="1620" y="1770"/>
                </a:lnTo>
                <a:lnTo>
                  <a:pt x="1638" y="1728"/>
                </a:lnTo>
                <a:lnTo>
                  <a:pt x="1656" y="1674"/>
                </a:lnTo>
                <a:lnTo>
                  <a:pt x="1674" y="1626"/>
                </a:lnTo>
                <a:lnTo>
                  <a:pt x="1692" y="1572"/>
                </a:lnTo>
                <a:lnTo>
                  <a:pt x="1710" y="1518"/>
                </a:lnTo>
                <a:lnTo>
                  <a:pt x="1728" y="1458"/>
                </a:lnTo>
                <a:lnTo>
                  <a:pt x="1746" y="1398"/>
                </a:lnTo>
                <a:lnTo>
                  <a:pt x="1764" y="1338"/>
                </a:lnTo>
                <a:lnTo>
                  <a:pt x="1788" y="1278"/>
                </a:lnTo>
                <a:lnTo>
                  <a:pt x="1806" y="1218"/>
                </a:lnTo>
                <a:lnTo>
                  <a:pt x="1824" y="1152"/>
                </a:lnTo>
                <a:lnTo>
                  <a:pt x="1842" y="1086"/>
                </a:lnTo>
                <a:lnTo>
                  <a:pt x="1860"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2300" name="Straight Arrow Connector 28"/>
          <p:cNvCxnSpPr>
            <a:cxnSpLocks noChangeShapeType="1"/>
          </p:cNvCxnSpPr>
          <p:nvPr/>
        </p:nvCxnSpPr>
        <p:spPr bwMode="auto">
          <a:xfrm rot="10800000">
            <a:off x="8326967" y="2187576"/>
            <a:ext cx="3028951"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01" name="TextBox 33"/>
          <p:cNvSpPr txBox="1">
            <a:spLocks noChangeArrowheads="1"/>
          </p:cNvSpPr>
          <p:nvPr/>
        </p:nvSpPr>
        <p:spPr bwMode="auto">
          <a:xfrm>
            <a:off x="9817101" y="1889126"/>
            <a:ext cx="4360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2302" name="Rectangle 14"/>
          <p:cNvSpPr>
            <a:spLocks noChangeArrowheads="1"/>
          </p:cNvSpPr>
          <p:nvPr/>
        </p:nvSpPr>
        <p:spPr bwMode="auto">
          <a:xfrm>
            <a:off x="8337551" y="3670300"/>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78" name="Slide Number Placeholder 3"/>
          <p:cNvSpPr>
            <a:spLocks noGrp="1"/>
          </p:cNvSpPr>
          <p:nvPr>
            <p:ph type="sldNum" sz="quarter" idx="10"/>
          </p:nvPr>
        </p:nvSpPr>
        <p:spPr/>
        <p:txBody>
          <a:bodyPr/>
          <a:lstStyle/>
          <a:p>
            <a:pPr>
              <a:defRPr/>
            </a:pPr>
            <a:fld id="{9CA65A86-D809-429B-94F6-59EDB0D5C75F}" type="slidenum">
              <a:rPr lang="en-US" smtClean="0"/>
              <a:pPr>
                <a:defRPr/>
              </a:pPr>
              <a:t>16</a:t>
            </a:fld>
            <a:endParaRPr lang="en-US" dirty="0"/>
          </a:p>
        </p:txBody>
      </p:sp>
      <p:sp>
        <p:nvSpPr>
          <p:cNvPr id="12304" name="TextBox 78"/>
          <p:cNvSpPr txBox="1">
            <a:spLocks noChangeArrowheads="1"/>
          </p:cNvSpPr>
          <p:nvPr/>
        </p:nvSpPr>
        <p:spPr bwMode="auto">
          <a:xfrm>
            <a:off x="9607551" y="327501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x</a:t>
            </a:r>
          </a:p>
        </p:txBody>
      </p:sp>
      <p:sp>
        <p:nvSpPr>
          <p:cNvPr id="12305" name="Rectangle 79"/>
          <p:cNvSpPr>
            <a:spLocks noChangeArrowheads="1"/>
          </p:cNvSpPr>
          <p:nvPr/>
        </p:nvSpPr>
        <p:spPr bwMode="auto">
          <a:xfrm>
            <a:off x="8282518" y="1927226"/>
            <a:ext cx="3181349" cy="3108325"/>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06" name="TextBox 80"/>
          <p:cNvSpPr txBox="1">
            <a:spLocks noChangeArrowheads="1"/>
          </p:cNvSpPr>
          <p:nvPr/>
        </p:nvSpPr>
        <p:spPr bwMode="auto">
          <a:xfrm>
            <a:off x="6004985" y="3138488"/>
            <a:ext cx="176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Not Orthogonal</a:t>
            </a:r>
          </a:p>
        </p:txBody>
      </p:sp>
      <p:sp>
        <p:nvSpPr>
          <p:cNvPr id="12307" name="Left Brace 86"/>
          <p:cNvSpPr>
            <a:spLocks/>
          </p:cNvSpPr>
          <p:nvPr/>
        </p:nvSpPr>
        <p:spPr bwMode="auto">
          <a:xfrm>
            <a:off x="7825317" y="2633663"/>
            <a:ext cx="364067" cy="1528762"/>
          </a:xfrm>
          <a:prstGeom prst="leftBrace">
            <a:avLst>
              <a:gd name="adj1" fmla="val 832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9" name="TextBox 88"/>
          <p:cNvSpPr txBox="1"/>
          <p:nvPr/>
        </p:nvSpPr>
        <p:spPr>
          <a:xfrm>
            <a:off x="5477933" y="5159376"/>
            <a:ext cx="2311400" cy="646113"/>
          </a:xfrm>
          <a:prstGeom prst="rect">
            <a:avLst/>
          </a:prstGeom>
          <a:solidFill>
            <a:schemeClr val="tx2">
              <a:lumMod val="20000"/>
              <a:lumOff val="80000"/>
            </a:schemeClr>
          </a:solidFill>
        </p:spPr>
        <p:txBody>
          <a:bodyPr>
            <a:spAutoFit/>
          </a:bodyPr>
          <a:lstStyle/>
          <a:p>
            <a:pPr>
              <a:defRPr/>
            </a:pPr>
            <a:r>
              <a:rPr lang="en-US" b="1" dirty="0"/>
              <a:t>Intra-Carrier Interference</a:t>
            </a:r>
          </a:p>
        </p:txBody>
      </p:sp>
      <p:sp>
        <p:nvSpPr>
          <p:cNvPr id="12309" name="Right Arrow 89"/>
          <p:cNvSpPr>
            <a:spLocks noChangeArrowheads="1"/>
          </p:cNvSpPr>
          <p:nvPr/>
        </p:nvSpPr>
        <p:spPr bwMode="auto">
          <a:xfrm flipH="1">
            <a:off x="7588251" y="5335589"/>
            <a:ext cx="836083" cy="301625"/>
          </a:xfrm>
          <a:prstGeom prst="rightArrow">
            <a:avLst>
              <a:gd name="adj1" fmla="val 50000"/>
              <a:gd name="adj2" fmla="val 49712"/>
            </a:avLst>
          </a:prstGeom>
          <a:solidFill>
            <a:srgbClr val="99CCFF"/>
          </a:solidFill>
          <a:ln w="9525" algn="ctr">
            <a:solidFill>
              <a:schemeClr val="tx1"/>
            </a:solidFill>
            <a:round/>
            <a:headEnd/>
            <a:tailEnd/>
          </a:ln>
        </p:spPr>
        <p:txBody>
          <a:bodyPr wrap="none" anchor="ctr"/>
          <a:lstStyle/>
          <a:p>
            <a:pPr algn="ctr"/>
            <a:endParaRPr lang="en-US"/>
          </a:p>
        </p:txBody>
      </p:sp>
      <p:sp>
        <p:nvSpPr>
          <p:cNvPr id="12310" name="Rectangle 23"/>
          <p:cNvSpPr>
            <a:spLocks noChangeArrowheads="1"/>
          </p:cNvSpPr>
          <p:nvPr/>
        </p:nvSpPr>
        <p:spPr bwMode="auto">
          <a:xfrm>
            <a:off x="742951"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311" name="Rectangle 14"/>
          <p:cNvSpPr>
            <a:spLocks noChangeArrowheads="1"/>
          </p:cNvSpPr>
          <p:nvPr/>
        </p:nvSpPr>
        <p:spPr bwMode="auto">
          <a:xfrm>
            <a:off x="704851" y="3502026"/>
            <a:ext cx="3754967"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312" name="TextBox 37"/>
          <p:cNvSpPr txBox="1">
            <a:spLocks noChangeArrowheads="1"/>
          </p:cNvSpPr>
          <p:nvPr/>
        </p:nvSpPr>
        <p:spPr bwMode="auto">
          <a:xfrm>
            <a:off x="2362201"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2313" name="Rectangle 23"/>
          <p:cNvSpPr>
            <a:spLocks noChangeArrowheads="1"/>
          </p:cNvSpPr>
          <p:nvPr/>
        </p:nvSpPr>
        <p:spPr bwMode="auto">
          <a:xfrm>
            <a:off x="738718"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12314" name="Straight Arrow Connector 28"/>
          <p:cNvCxnSpPr>
            <a:cxnSpLocks noChangeShapeType="1"/>
          </p:cNvCxnSpPr>
          <p:nvPr/>
        </p:nvCxnSpPr>
        <p:spPr bwMode="auto">
          <a:xfrm rot="10800000">
            <a:off x="687918" y="1665289"/>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15" name="Rectangle 17"/>
          <p:cNvSpPr>
            <a:spLocks noChangeArrowheads="1"/>
          </p:cNvSpPr>
          <p:nvPr/>
        </p:nvSpPr>
        <p:spPr bwMode="auto">
          <a:xfrm>
            <a:off x="635000" y="1747839"/>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16" name="TextBox 33"/>
          <p:cNvSpPr txBox="1">
            <a:spLocks noChangeArrowheads="1"/>
          </p:cNvSpPr>
          <p:nvPr/>
        </p:nvSpPr>
        <p:spPr bwMode="auto">
          <a:xfrm>
            <a:off x="520700"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12317" name="Straight Arrow Connector 28"/>
          <p:cNvCxnSpPr>
            <a:cxnSpLocks noChangeShapeType="1"/>
          </p:cNvCxnSpPr>
          <p:nvPr/>
        </p:nvCxnSpPr>
        <p:spPr bwMode="auto">
          <a:xfrm rot="10800000">
            <a:off x="1206501" y="2239964"/>
            <a:ext cx="3291417"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2318" name="Straight Arrow Connector 28"/>
          <p:cNvCxnSpPr>
            <a:cxnSpLocks noChangeShapeType="1"/>
          </p:cNvCxnSpPr>
          <p:nvPr/>
        </p:nvCxnSpPr>
        <p:spPr bwMode="auto">
          <a:xfrm rot="10800000">
            <a:off x="734485"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19" name="TextBox 33"/>
          <p:cNvSpPr txBox="1">
            <a:spLocks noChangeArrowheads="1"/>
          </p:cNvSpPr>
          <p:nvPr/>
        </p:nvSpPr>
        <p:spPr bwMode="auto">
          <a:xfrm>
            <a:off x="2772834"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2320" name="TextBox 33"/>
          <p:cNvSpPr txBox="1">
            <a:spLocks noChangeArrowheads="1"/>
          </p:cNvSpPr>
          <p:nvPr/>
        </p:nvSpPr>
        <p:spPr bwMode="auto">
          <a:xfrm>
            <a:off x="67733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12321" name="Group 101"/>
          <p:cNvGrpSpPr>
            <a:grpSpLocks/>
          </p:cNvGrpSpPr>
          <p:nvPr/>
        </p:nvGrpSpPr>
        <p:grpSpPr bwMode="auto">
          <a:xfrm>
            <a:off x="757767" y="1858964"/>
            <a:ext cx="3740151" cy="1309687"/>
            <a:chOff x="867058" y="1473958"/>
            <a:chExt cx="3224070" cy="1310190"/>
          </a:xfrm>
        </p:grpSpPr>
        <p:sp>
          <p:nvSpPr>
            <p:cNvPr id="12351"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2"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3"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2" name="Group 105"/>
          <p:cNvGrpSpPr>
            <a:grpSpLocks/>
          </p:cNvGrpSpPr>
          <p:nvPr/>
        </p:nvGrpSpPr>
        <p:grpSpPr bwMode="auto">
          <a:xfrm>
            <a:off x="1181101" y="1860550"/>
            <a:ext cx="3738033" cy="1309688"/>
            <a:chOff x="867058" y="1473958"/>
            <a:chExt cx="3224070" cy="1310190"/>
          </a:xfrm>
        </p:grpSpPr>
        <p:sp>
          <p:nvSpPr>
            <p:cNvPr id="12348"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9"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0"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3" name="Group 109"/>
          <p:cNvGrpSpPr>
            <a:grpSpLocks/>
          </p:cNvGrpSpPr>
          <p:nvPr/>
        </p:nvGrpSpPr>
        <p:grpSpPr bwMode="auto">
          <a:xfrm>
            <a:off x="721785" y="3522664"/>
            <a:ext cx="3721100" cy="1309687"/>
            <a:chOff x="2600325" y="1736725"/>
            <a:chExt cx="3314700" cy="3257550"/>
          </a:xfrm>
        </p:grpSpPr>
        <p:sp>
          <p:nvSpPr>
            <p:cNvPr id="12345"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6"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7"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4" name="Group 113"/>
          <p:cNvGrpSpPr>
            <a:grpSpLocks/>
          </p:cNvGrpSpPr>
          <p:nvPr/>
        </p:nvGrpSpPr>
        <p:grpSpPr bwMode="auto">
          <a:xfrm>
            <a:off x="1126067" y="3525839"/>
            <a:ext cx="3721100" cy="1309687"/>
            <a:chOff x="2600325" y="1736725"/>
            <a:chExt cx="3314700" cy="3257550"/>
          </a:xfrm>
        </p:grpSpPr>
        <p:sp>
          <p:nvSpPr>
            <p:cNvPr id="12342"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3"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4"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5" name="Group 117"/>
          <p:cNvGrpSpPr>
            <a:grpSpLocks/>
          </p:cNvGrpSpPr>
          <p:nvPr/>
        </p:nvGrpSpPr>
        <p:grpSpPr bwMode="auto">
          <a:xfrm>
            <a:off x="757767" y="5229225"/>
            <a:ext cx="3666067" cy="1104900"/>
            <a:chOff x="2600325" y="1736725"/>
            <a:chExt cx="3314700" cy="3257550"/>
          </a:xfrm>
        </p:grpSpPr>
        <p:sp>
          <p:nvSpPr>
            <p:cNvPr id="12339"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0"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1"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6" name="Group 133"/>
          <p:cNvGrpSpPr>
            <a:grpSpLocks/>
          </p:cNvGrpSpPr>
          <p:nvPr/>
        </p:nvGrpSpPr>
        <p:grpSpPr bwMode="auto">
          <a:xfrm>
            <a:off x="1162051" y="5232401"/>
            <a:ext cx="3666067" cy="1103313"/>
            <a:chOff x="2600325" y="1736725"/>
            <a:chExt cx="3314700" cy="3257550"/>
          </a:xfrm>
        </p:grpSpPr>
        <p:sp>
          <p:nvSpPr>
            <p:cNvPr id="12336"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7"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8"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27" name="Rectangle 152"/>
          <p:cNvSpPr>
            <a:spLocks noChangeArrowheads="1"/>
          </p:cNvSpPr>
          <p:nvPr/>
        </p:nvSpPr>
        <p:spPr bwMode="auto">
          <a:xfrm>
            <a:off x="1109134" y="3221038"/>
            <a:ext cx="3367617" cy="3179762"/>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28" name="TextBox 33"/>
          <p:cNvSpPr txBox="1">
            <a:spLocks noChangeArrowheads="1"/>
          </p:cNvSpPr>
          <p:nvPr/>
        </p:nvSpPr>
        <p:spPr bwMode="auto">
          <a:xfrm>
            <a:off x="1744134"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grpSp>
        <p:nvGrpSpPr>
          <p:cNvPr id="12329" name="Group 146"/>
          <p:cNvGrpSpPr>
            <a:grpSpLocks/>
          </p:cNvGrpSpPr>
          <p:nvPr/>
        </p:nvGrpSpPr>
        <p:grpSpPr bwMode="auto">
          <a:xfrm>
            <a:off x="8343901" y="3684588"/>
            <a:ext cx="3028951" cy="1282700"/>
            <a:chOff x="2600325" y="1736725"/>
            <a:chExt cx="4133850" cy="3257550"/>
          </a:xfrm>
        </p:grpSpPr>
        <p:sp>
          <p:nvSpPr>
            <p:cNvPr id="12333" name="Freeform 1354"/>
            <p:cNvSpPr>
              <a:spLocks/>
            </p:cNvSpPr>
            <p:nvPr/>
          </p:nvSpPr>
          <p:spPr bwMode="auto">
            <a:xfrm>
              <a:off x="2600325" y="3365500"/>
              <a:ext cx="514350" cy="1588"/>
            </a:xfrm>
            <a:custGeom>
              <a:avLst/>
              <a:gdLst>
                <a:gd name="T0" fmla="*/ 0 w 324"/>
                <a:gd name="T1" fmla="*/ 0 h 1588"/>
                <a:gd name="T2" fmla="*/ 2147483647 w 324"/>
                <a:gd name="T3" fmla="*/ 0 h 1588"/>
                <a:gd name="T4" fmla="*/ 2147483647 w 324"/>
                <a:gd name="T5" fmla="*/ 0 h 1588"/>
                <a:gd name="T6" fmla="*/ 2147483647 w 324"/>
                <a:gd name="T7" fmla="*/ 0 h 1588"/>
                <a:gd name="T8" fmla="*/ 2147483647 w 324"/>
                <a:gd name="T9" fmla="*/ 0 h 1588"/>
                <a:gd name="T10" fmla="*/ 2147483647 w 324"/>
                <a:gd name="T11" fmla="*/ 0 h 1588"/>
                <a:gd name="T12" fmla="*/ 2147483647 w 324"/>
                <a:gd name="T13" fmla="*/ 0 h 1588"/>
                <a:gd name="T14" fmla="*/ 2147483647 w 324"/>
                <a:gd name="T15" fmla="*/ 0 h 1588"/>
                <a:gd name="T16" fmla="*/ 2147483647 w 324"/>
                <a:gd name="T17" fmla="*/ 0 h 1588"/>
                <a:gd name="T18" fmla="*/ 2147483647 w 324"/>
                <a:gd name="T19" fmla="*/ 0 h 1588"/>
                <a:gd name="T20" fmla="*/ 2147483647 w 324"/>
                <a:gd name="T21" fmla="*/ 0 h 1588"/>
                <a:gd name="T22" fmla="*/ 2147483647 w 324"/>
                <a:gd name="T23" fmla="*/ 0 h 1588"/>
                <a:gd name="T24" fmla="*/ 2147483647 w 324"/>
                <a:gd name="T25" fmla="*/ 0 h 1588"/>
                <a:gd name="T26" fmla="*/ 2147483647 w 324"/>
                <a:gd name="T27" fmla="*/ 0 h 1588"/>
                <a:gd name="T28" fmla="*/ 2147483647 w 324"/>
                <a:gd name="T29" fmla="*/ 0 h 1588"/>
                <a:gd name="T30" fmla="*/ 2147483647 w 324"/>
                <a:gd name="T31" fmla="*/ 0 h 1588"/>
                <a:gd name="T32" fmla="*/ 2147483647 w 324"/>
                <a:gd name="T33" fmla="*/ 0 h 1588"/>
                <a:gd name="T34" fmla="*/ 2147483647 w 324"/>
                <a:gd name="T35" fmla="*/ 0 h 1588"/>
                <a:gd name="T36" fmla="*/ 2147483647 w 324"/>
                <a:gd name="T37" fmla="*/ 0 h 1588"/>
                <a:gd name="T38" fmla="*/ 2147483647 w 324"/>
                <a:gd name="T39" fmla="*/ 0 h 1588"/>
                <a:gd name="T40" fmla="*/ 2147483647 w 324"/>
                <a:gd name="T41" fmla="*/ 0 h 1588"/>
                <a:gd name="T42" fmla="*/ 2147483647 w 324"/>
                <a:gd name="T43" fmla="*/ 0 h 1588"/>
                <a:gd name="T44" fmla="*/ 2147483647 w 324"/>
                <a:gd name="T45" fmla="*/ 0 h 1588"/>
                <a:gd name="T46" fmla="*/ 2147483647 w 324"/>
                <a:gd name="T47" fmla="*/ 0 h 1588"/>
                <a:gd name="T48" fmla="*/ 2147483647 w 324"/>
                <a:gd name="T49" fmla="*/ 0 h 1588"/>
                <a:gd name="T50" fmla="*/ 2147483647 w 324"/>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4"/>
                <a:gd name="T79" fmla="*/ 0 h 1588"/>
                <a:gd name="T80" fmla="*/ 324 w 324"/>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4" h="1588">
                  <a:moveTo>
                    <a:pt x="0" y="0"/>
                  </a:moveTo>
                  <a:lnTo>
                    <a:pt x="12" y="0"/>
                  </a:lnTo>
                  <a:lnTo>
                    <a:pt x="24" y="0"/>
                  </a:lnTo>
                  <a:lnTo>
                    <a:pt x="36" y="0"/>
                  </a:lnTo>
                  <a:lnTo>
                    <a:pt x="48" y="0"/>
                  </a:lnTo>
                  <a:lnTo>
                    <a:pt x="60" y="0"/>
                  </a:lnTo>
                  <a:lnTo>
                    <a:pt x="78" y="0"/>
                  </a:lnTo>
                  <a:lnTo>
                    <a:pt x="90" y="0"/>
                  </a:lnTo>
                  <a:lnTo>
                    <a:pt x="102" y="0"/>
                  </a:lnTo>
                  <a:lnTo>
                    <a:pt x="114" y="0"/>
                  </a:lnTo>
                  <a:lnTo>
                    <a:pt x="126" y="0"/>
                  </a:lnTo>
                  <a:lnTo>
                    <a:pt x="138" y="0"/>
                  </a:lnTo>
                  <a:lnTo>
                    <a:pt x="156" y="0"/>
                  </a:lnTo>
                  <a:lnTo>
                    <a:pt x="168" y="0"/>
                  </a:lnTo>
                  <a:lnTo>
                    <a:pt x="180" y="0"/>
                  </a:lnTo>
                  <a:lnTo>
                    <a:pt x="192" y="0"/>
                  </a:lnTo>
                  <a:lnTo>
                    <a:pt x="204" y="0"/>
                  </a:lnTo>
                  <a:lnTo>
                    <a:pt x="216" y="0"/>
                  </a:lnTo>
                  <a:lnTo>
                    <a:pt x="234" y="0"/>
                  </a:lnTo>
                  <a:lnTo>
                    <a:pt x="246" y="0"/>
                  </a:lnTo>
                  <a:lnTo>
                    <a:pt x="258" y="0"/>
                  </a:lnTo>
                  <a:lnTo>
                    <a:pt x="270" y="0"/>
                  </a:lnTo>
                  <a:lnTo>
                    <a:pt x="282" y="0"/>
                  </a:lnTo>
                  <a:lnTo>
                    <a:pt x="294" y="0"/>
                  </a:lnTo>
                  <a:lnTo>
                    <a:pt x="312" y="0"/>
                  </a:lnTo>
                  <a:lnTo>
                    <a:pt x="324"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4" name="Freeform 1355"/>
            <p:cNvSpPr>
              <a:spLocks/>
            </p:cNvSpPr>
            <p:nvPr/>
          </p:nvSpPr>
          <p:spPr bwMode="auto">
            <a:xfrm>
              <a:off x="3114675" y="1736725"/>
              <a:ext cx="2619375" cy="2847975"/>
            </a:xfrm>
            <a:custGeom>
              <a:avLst/>
              <a:gdLst>
                <a:gd name="T0" fmla="*/ 2147483647 w 1650"/>
                <a:gd name="T1" fmla="*/ 2147483647 h 1794"/>
                <a:gd name="T2" fmla="*/ 2147483647 w 1650"/>
                <a:gd name="T3" fmla="*/ 2147483647 h 1794"/>
                <a:gd name="T4" fmla="*/ 2147483647 w 1650"/>
                <a:gd name="T5" fmla="*/ 2147483647 h 1794"/>
                <a:gd name="T6" fmla="*/ 2147483647 w 1650"/>
                <a:gd name="T7" fmla="*/ 2147483647 h 1794"/>
                <a:gd name="T8" fmla="*/ 2147483647 w 1650"/>
                <a:gd name="T9" fmla="*/ 2147483647 h 1794"/>
                <a:gd name="T10" fmla="*/ 2147483647 w 1650"/>
                <a:gd name="T11" fmla="*/ 2147483647 h 1794"/>
                <a:gd name="T12" fmla="*/ 2147483647 w 1650"/>
                <a:gd name="T13" fmla="*/ 2147483647 h 1794"/>
                <a:gd name="T14" fmla="*/ 2147483647 w 1650"/>
                <a:gd name="T15" fmla="*/ 2147483647 h 1794"/>
                <a:gd name="T16" fmla="*/ 2147483647 w 1650"/>
                <a:gd name="T17" fmla="*/ 2147483647 h 1794"/>
                <a:gd name="T18" fmla="*/ 2147483647 w 1650"/>
                <a:gd name="T19" fmla="*/ 2147483647 h 1794"/>
                <a:gd name="T20" fmla="*/ 2147483647 w 1650"/>
                <a:gd name="T21" fmla="*/ 2147483647 h 1794"/>
                <a:gd name="T22" fmla="*/ 2147483647 w 1650"/>
                <a:gd name="T23" fmla="*/ 2147483647 h 1794"/>
                <a:gd name="T24" fmla="*/ 2147483647 w 1650"/>
                <a:gd name="T25" fmla="*/ 2147483647 h 1794"/>
                <a:gd name="T26" fmla="*/ 2147483647 w 1650"/>
                <a:gd name="T27" fmla="*/ 2147483647 h 1794"/>
                <a:gd name="T28" fmla="*/ 2147483647 w 1650"/>
                <a:gd name="T29" fmla="*/ 2147483647 h 1794"/>
                <a:gd name="T30" fmla="*/ 2147483647 w 1650"/>
                <a:gd name="T31" fmla="*/ 0 h 1794"/>
                <a:gd name="T32" fmla="*/ 2147483647 w 1650"/>
                <a:gd name="T33" fmla="*/ 0 h 1794"/>
                <a:gd name="T34" fmla="*/ 2147483647 w 1650"/>
                <a:gd name="T35" fmla="*/ 0 h 1794"/>
                <a:gd name="T36" fmla="*/ 2147483647 w 1650"/>
                <a:gd name="T37" fmla="*/ 2147483647 h 1794"/>
                <a:gd name="T38" fmla="*/ 2147483647 w 1650"/>
                <a:gd name="T39" fmla="*/ 2147483647 h 1794"/>
                <a:gd name="T40" fmla="*/ 2147483647 w 1650"/>
                <a:gd name="T41" fmla="*/ 2147483647 h 1794"/>
                <a:gd name="T42" fmla="*/ 2147483647 w 1650"/>
                <a:gd name="T43" fmla="*/ 2147483647 h 1794"/>
                <a:gd name="T44" fmla="*/ 2147483647 w 1650"/>
                <a:gd name="T45" fmla="*/ 2147483647 h 1794"/>
                <a:gd name="T46" fmla="*/ 2147483647 w 1650"/>
                <a:gd name="T47" fmla="*/ 2147483647 h 1794"/>
                <a:gd name="T48" fmla="*/ 2147483647 w 1650"/>
                <a:gd name="T49" fmla="*/ 2147483647 h 1794"/>
                <a:gd name="T50" fmla="*/ 2147483647 w 1650"/>
                <a:gd name="T51" fmla="*/ 2147483647 h 1794"/>
                <a:gd name="T52" fmla="*/ 2147483647 w 1650"/>
                <a:gd name="T53" fmla="*/ 2147483647 h 1794"/>
                <a:gd name="T54" fmla="*/ 2147483647 w 1650"/>
                <a:gd name="T55" fmla="*/ 2147483647 h 1794"/>
                <a:gd name="T56" fmla="*/ 2147483647 w 1650"/>
                <a:gd name="T57" fmla="*/ 2147483647 h 1794"/>
                <a:gd name="T58" fmla="*/ 2147483647 w 1650"/>
                <a:gd name="T59" fmla="*/ 2147483647 h 1794"/>
                <a:gd name="T60" fmla="*/ 2147483647 w 1650"/>
                <a:gd name="T61" fmla="*/ 2147483647 h 1794"/>
                <a:gd name="T62" fmla="*/ 2147483647 w 1650"/>
                <a:gd name="T63" fmla="*/ 2147483647 h 1794"/>
                <a:gd name="T64" fmla="*/ 2147483647 w 1650"/>
                <a:gd name="T65" fmla="*/ 2147483647 h 1794"/>
                <a:gd name="T66" fmla="*/ 2147483647 w 1650"/>
                <a:gd name="T67" fmla="*/ 2147483647 h 1794"/>
                <a:gd name="T68" fmla="*/ 2147483647 w 1650"/>
                <a:gd name="T69" fmla="*/ 2147483647 h 1794"/>
                <a:gd name="T70" fmla="*/ 2147483647 w 1650"/>
                <a:gd name="T71" fmla="*/ 2147483647 h 1794"/>
                <a:gd name="T72" fmla="*/ 2147483647 w 1650"/>
                <a:gd name="T73" fmla="*/ 2147483647 h 1794"/>
                <a:gd name="T74" fmla="*/ 2147483647 w 1650"/>
                <a:gd name="T75" fmla="*/ 2147483647 h 1794"/>
                <a:gd name="T76" fmla="*/ 2147483647 w 1650"/>
                <a:gd name="T77" fmla="*/ 2147483647 h 1794"/>
                <a:gd name="T78" fmla="*/ 2147483647 w 1650"/>
                <a:gd name="T79" fmla="*/ 2147483647 h 1794"/>
                <a:gd name="T80" fmla="*/ 2147483647 w 1650"/>
                <a:gd name="T81" fmla="*/ 2147483647 h 1794"/>
                <a:gd name="T82" fmla="*/ 2147483647 w 1650"/>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794"/>
                <a:gd name="T128" fmla="*/ 1650 w 1650"/>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794">
                  <a:moveTo>
                    <a:pt x="0" y="1026"/>
                  </a:moveTo>
                  <a:lnTo>
                    <a:pt x="12" y="990"/>
                  </a:lnTo>
                  <a:lnTo>
                    <a:pt x="24" y="960"/>
                  </a:lnTo>
                  <a:lnTo>
                    <a:pt x="36" y="924"/>
                  </a:lnTo>
                  <a:lnTo>
                    <a:pt x="48" y="894"/>
                  </a:lnTo>
                  <a:lnTo>
                    <a:pt x="66" y="864"/>
                  </a:lnTo>
                  <a:lnTo>
                    <a:pt x="78" y="828"/>
                  </a:lnTo>
                  <a:lnTo>
                    <a:pt x="90" y="798"/>
                  </a:lnTo>
                  <a:lnTo>
                    <a:pt x="102" y="768"/>
                  </a:lnTo>
                  <a:lnTo>
                    <a:pt x="114" y="738"/>
                  </a:lnTo>
                  <a:lnTo>
                    <a:pt x="126" y="708"/>
                  </a:lnTo>
                  <a:lnTo>
                    <a:pt x="144" y="678"/>
                  </a:lnTo>
                  <a:lnTo>
                    <a:pt x="156" y="648"/>
                  </a:lnTo>
                  <a:lnTo>
                    <a:pt x="168" y="618"/>
                  </a:lnTo>
                  <a:lnTo>
                    <a:pt x="180" y="588"/>
                  </a:lnTo>
                  <a:lnTo>
                    <a:pt x="192" y="558"/>
                  </a:lnTo>
                  <a:lnTo>
                    <a:pt x="204" y="528"/>
                  </a:lnTo>
                  <a:lnTo>
                    <a:pt x="222" y="498"/>
                  </a:lnTo>
                  <a:lnTo>
                    <a:pt x="234" y="474"/>
                  </a:lnTo>
                  <a:lnTo>
                    <a:pt x="246" y="444"/>
                  </a:lnTo>
                  <a:lnTo>
                    <a:pt x="258" y="420"/>
                  </a:lnTo>
                  <a:lnTo>
                    <a:pt x="270" y="396"/>
                  </a:lnTo>
                  <a:lnTo>
                    <a:pt x="282" y="372"/>
                  </a:lnTo>
                  <a:lnTo>
                    <a:pt x="300" y="342"/>
                  </a:lnTo>
                  <a:lnTo>
                    <a:pt x="312" y="318"/>
                  </a:lnTo>
                  <a:lnTo>
                    <a:pt x="324" y="300"/>
                  </a:lnTo>
                  <a:lnTo>
                    <a:pt x="336" y="276"/>
                  </a:lnTo>
                  <a:lnTo>
                    <a:pt x="348" y="252"/>
                  </a:lnTo>
                  <a:lnTo>
                    <a:pt x="366" y="234"/>
                  </a:lnTo>
                  <a:lnTo>
                    <a:pt x="378" y="210"/>
                  </a:lnTo>
                  <a:lnTo>
                    <a:pt x="390" y="192"/>
                  </a:lnTo>
                  <a:lnTo>
                    <a:pt x="402" y="174"/>
                  </a:lnTo>
                  <a:lnTo>
                    <a:pt x="414" y="156"/>
                  </a:lnTo>
                  <a:lnTo>
                    <a:pt x="426" y="138"/>
                  </a:lnTo>
                  <a:lnTo>
                    <a:pt x="444" y="126"/>
                  </a:lnTo>
                  <a:lnTo>
                    <a:pt x="456" y="108"/>
                  </a:lnTo>
                  <a:lnTo>
                    <a:pt x="468" y="96"/>
                  </a:lnTo>
                  <a:lnTo>
                    <a:pt x="480" y="84"/>
                  </a:lnTo>
                  <a:lnTo>
                    <a:pt x="492" y="72"/>
                  </a:lnTo>
                  <a:lnTo>
                    <a:pt x="504" y="60"/>
                  </a:lnTo>
                  <a:lnTo>
                    <a:pt x="522" y="48"/>
                  </a:lnTo>
                  <a:lnTo>
                    <a:pt x="534" y="36"/>
                  </a:lnTo>
                  <a:lnTo>
                    <a:pt x="546" y="30"/>
                  </a:lnTo>
                  <a:lnTo>
                    <a:pt x="558" y="24"/>
                  </a:lnTo>
                  <a:lnTo>
                    <a:pt x="570" y="18"/>
                  </a:lnTo>
                  <a:lnTo>
                    <a:pt x="582" y="12"/>
                  </a:lnTo>
                  <a:lnTo>
                    <a:pt x="600" y="6"/>
                  </a:lnTo>
                  <a:lnTo>
                    <a:pt x="612" y="0"/>
                  </a:lnTo>
                  <a:lnTo>
                    <a:pt x="624" y="0"/>
                  </a:lnTo>
                  <a:lnTo>
                    <a:pt x="636" y="0"/>
                  </a:lnTo>
                  <a:lnTo>
                    <a:pt x="648" y="0"/>
                  </a:lnTo>
                  <a:lnTo>
                    <a:pt x="660" y="0"/>
                  </a:lnTo>
                  <a:lnTo>
                    <a:pt x="678" y="0"/>
                  </a:lnTo>
                  <a:lnTo>
                    <a:pt x="690" y="0"/>
                  </a:lnTo>
                  <a:lnTo>
                    <a:pt x="702" y="6"/>
                  </a:lnTo>
                  <a:lnTo>
                    <a:pt x="714" y="12"/>
                  </a:lnTo>
                  <a:lnTo>
                    <a:pt x="726" y="18"/>
                  </a:lnTo>
                  <a:lnTo>
                    <a:pt x="738" y="24"/>
                  </a:lnTo>
                  <a:lnTo>
                    <a:pt x="756" y="30"/>
                  </a:lnTo>
                  <a:lnTo>
                    <a:pt x="768" y="36"/>
                  </a:lnTo>
                  <a:lnTo>
                    <a:pt x="780" y="48"/>
                  </a:lnTo>
                  <a:lnTo>
                    <a:pt x="792" y="60"/>
                  </a:lnTo>
                  <a:lnTo>
                    <a:pt x="804" y="72"/>
                  </a:lnTo>
                  <a:lnTo>
                    <a:pt x="816" y="84"/>
                  </a:lnTo>
                  <a:lnTo>
                    <a:pt x="834" y="96"/>
                  </a:lnTo>
                  <a:lnTo>
                    <a:pt x="846" y="108"/>
                  </a:lnTo>
                  <a:lnTo>
                    <a:pt x="858" y="126"/>
                  </a:lnTo>
                  <a:lnTo>
                    <a:pt x="870" y="138"/>
                  </a:lnTo>
                  <a:lnTo>
                    <a:pt x="882" y="156"/>
                  </a:lnTo>
                  <a:lnTo>
                    <a:pt x="894" y="174"/>
                  </a:lnTo>
                  <a:lnTo>
                    <a:pt x="912" y="192"/>
                  </a:lnTo>
                  <a:lnTo>
                    <a:pt x="924" y="210"/>
                  </a:lnTo>
                  <a:lnTo>
                    <a:pt x="936" y="234"/>
                  </a:lnTo>
                  <a:lnTo>
                    <a:pt x="948" y="252"/>
                  </a:lnTo>
                  <a:lnTo>
                    <a:pt x="960" y="276"/>
                  </a:lnTo>
                  <a:lnTo>
                    <a:pt x="978" y="300"/>
                  </a:lnTo>
                  <a:lnTo>
                    <a:pt x="990" y="318"/>
                  </a:lnTo>
                  <a:lnTo>
                    <a:pt x="1002" y="342"/>
                  </a:lnTo>
                  <a:lnTo>
                    <a:pt x="1014" y="372"/>
                  </a:lnTo>
                  <a:lnTo>
                    <a:pt x="1026" y="396"/>
                  </a:lnTo>
                  <a:lnTo>
                    <a:pt x="1038" y="420"/>
                  </a:lnTo>
                  <a:lnTo>
                    <a:pt x="1056" y="444"/>
                  </a:lnTo>
                  <a:lnTo>
                    <a:pt x="1068" y="474"/>
                  </a:lnTo>
                  <a:lnTo>
                    <a:pt x="1080" y="498"/>
                  </a:lnTo>
                  <a:lnTo>
                    <a:pt x="1092" y="528"/>
                  </a:lnTo>
                  <a:lnTo>
                    <a:pt x="1104" y="558"/>
                  </a:lnTo>
                  <a:lnTo>
                    <a:pt x="1116" y="588"/>
                  </a:lnTo>
                  <a:lnTo>
                    <a:pt x="1134" y="618"/>
                  </a:lnTo>
                  <a:lnTo>
                    <a:pt x="1146" y="648"/>
                  </a:lnTo>
                  <a:lnTo>
                    <a:pt x="1158" y="678"/>
                  </a:lnTo>
                  <a:lnTo>
                    <a:pt x="1170" y="708"/>
                  </a:lnTo>
                  <a:lnTo>
                    <a:pt x="1182" y="738"/>
                  </a:lnTo>
                  <a:lnTo>
                    <a:pt x="1194" y="768"/>
                  </a:lnTo>
                  <a:lnTo>
                    <a:pt x="1212" y="798"/>
                  </a:lnTo>
                  <a:lnTo>
                    <a:pt x="1224" y="828"/>
                  </a:lnTo>
                  <a:lnTo>
                    <a:pt x="1236" y="864"/>
                  </a:lnTo>
                  <a:lnTo>
                    <a:pt x="1248" y="894"/>
                  </a:lnTo>
                  <a:lnTo>
                    <a:pt x="1260" y="924"/>
                  </a:lnTo>
                  <a:lnTo>
                    <a:pt x="1272" y="960"/>
                  </a:lnTo>
                  <a:lnTo>
                    <a:pt x="1290" y="990"/>
                  </a:lnTo>
                  <a:lnTo>
                    <a:pt x="1302" y="1020"/>
                  </a:lnTo>
                  <a:lnTo>
                    <a:pt x="1314" y="1056"/>
                  </a:lnTo>
                  <a:lnTo>
                    <a:pt x="1326" y="1086"/>
                  </a:lnTo>
                  <a:lnTo>
                    <a:pt x="1338" y="1122"/>
                  </a:lnTo>
                  <a:lnTo>
                    <a:pt x="1350" y="1152"/>
                  </a:lnTo>
                  <a:lnTo>
                    <a:pt x="1368" y="1182"/>
                  </a:lnTo>
                  <a:lnTo>
                    <a:pt x="1380" y="1218"/>
                  </a:lnTo>
                  <a:lnTo>
                    <a:pt x="1392" y="1248"/>
                  </a:lnTo>
                  <a:lnTo>
                    <a:pt x="1404" y="1278"/>
                  </a:lnTo>
                  <a:lnTo>
                    <a:pt x="1416" y="1308"/>
                  </a:lnTo>
                  <a:lnTo>
                    <a:pt x="1428" y="1338"/>
                  </a:lnTo>
                  <a:lnTo>
                    <a:pt x="1446" y="1368"/>
                  </a:lnTo>
                  <a:lnTo>
                    <a:pt x="1458" y="1398"/>
                  </a:lnTo>
                  <a:lnTo>
                    <a:pt x="1470" y="1428"/>
                  </a:lnTo>
                  <a:lnTo>
                    <a:pt x="1482" y="1458"/>
                  </a:lnTo>
                  <a:lnTo>
                    <a:pt x="1494" y="1488"/>
                  </a:lnTo>
                  <a:lnTo>
                    <a:pt x="1506" y="1518"/>
                  </a:lnTo>
                  <a:lnTo>
                    <a:pt x="1524" y="1548"/>
                  </a:lnTo>
                  <a:lnTo>
                    <a:pt x="1536" y="1572"/>
                  </a:lnTo>
                  <a:lnTo>
                    <a:pt x="1548" y="1602"/>
                  </a:lnTo>
                  <a:lnTo>
                    <a:pt x="1560" y="1626"/>
                  </a:lnTo>
                  <a:lnTo>
                    <a:pt x="1572" y="1650"/>
                  </a:lnTo>
                  <a:lnTo>
                    <a:pt x="1584" y="1674"/>
                  </a:lnTo>
                  <a:lnTo>
                    <a:pt x="1602" y="1704"/>
                  </a:lnTo>
                  <a:lnTo>
                    <a:pt x="1614" y="1728"/>
                  </a:lnTo>
                  <a:lnTo>
                    <a:pt x="1626" y="1746"/>
                  </a:lnTo>
                  <a:lnTo>
                    <a:pt x="1638" y="1770"/>
                  </a:lnTo>
                  <a:lnTo>
                    <a:pt x="1650"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5" name="Freeform 1356"/>
            <p:cNvSpPr>
              <a:spLocks/>
            </p:cNvSpPr>
            <p:nvPr/>
          </p:nvSpPr>
          <p:spPr bwMode="auto">
            <a:xfrm>
              <a:off x="5734050" y="4508500"/>
              <a:ext cx="1000125" cy="485775"/>
            </a:xfrm>
            <a:custGeom>
              <a:avLst/>
              <a:gdLst>
                <a:gd name="T0" fmla="*/ 0 w 630"/>
                <a:gd name="T1" fmla="*/ 2147483647 h 306"/>
                <a:gd name="T2" fmla="*/ 2147483647 w 630"/>
                <a:gd name="T3" fmla="*/ 2147483647 h 306"/>
                <a:gd name="T4" fmla="*/ 2147483647 w 630"/>
                <a:gd name="T5" fmla="*/ 2147483647 h 306"/>
                <a:gd name="T6" fmla="*/ 2147483647 w 630"/>
                <a:gd name="T7" fmla="*/ 2147483647 h 306"/>
                <a:gd name="T8" fmla="*/ 2147483647 w 630"/>
                <a:gd name="T9" fmla="*/ 2147483647 h 306"/>
                <a:gd name="T10" fmla="*/ 2147483647 w 630"/>
                <a:gd name="T11" fmla="*/ 2147483647 h 306"/>
                <a:gd name="T12" fmla="*/ 2147483647 w 630"/>
                <a:gd name="T13" fmla="*/ 2147483647 h 306"/>
                <a:gd name="T14" fmla="*/ 2147483647 w 630"/>
                <a:gd name="T15" fmla="*/ 2147483647 h 306"/>
                <a:gd name="T16" fmla="*/ 2147483647 w 630"/>
                <a:gd name="T17" fmla="*/ 2147483647 h 306"/>
                <a:gd name="T18" fmla="*/ 2147483647 w 630"/>
                <a:gd name="T19" fmla="*/ 2147483647 h 306"/>
                <a:gd name="T20" fmla="*/ 2147483647 w 630"/>
                <a:gd name="T21" fmla="*/ 2147483647 h 306"/>
                <a:gd name="T22" fmla="*/ 2147483647 w 630"/>
                <a:gd name="T23" fmla="*/ 2147483647 h 306"/>
                <a:gd name="T24" fmla="*/ 2147483647 w 630"/>
                <a:gd name="T25" fmla="*/ 2147483647 h 306"/>
                <a:gd name="T26" fmla="*/ 2147483647 w 630"/>
                <a:gd name="T27" fmla="*/ 2147483647 h 306"/>
                <a:gd name="T28" fmla="*/ 2147483647 w 630"/>
                <a:gd name="T29" fmla="*/ 2147483647 h 306"/>
                <a:gd name="T30" fmla="*/ 2147483647 w 630"/>
                <a:gd name="T31" fmla="*/ 2147483647 h 306"/>
                <a:gd name="T32" fmla="*/ 2147483647 w 630"/>
                <a:gd name="T33" fmla="*/ 2147483647 h 306"/>
                <a:gd name="T34" fmla="*/ 2147483647 w 630"/>
                <a:gd name="T35" fmla="*/ 2147483647 h 306"/>
                <a:gd name="T36" fmla="*/ 2147483647 w 630"/>
                <a:gd name="T37" fmla="*/ 2147483647 h 306"/>
                <a:gd name="T38" fmla="*/ 2147483647 w 630"/>
                <a:gd name="T39" fmla="*/ 2147483647 h 306"/>
                <a:gd name="T40" fmla="*/ 2147483647 w 630"/>
                <a:gd name="T41" fmla="*/ 2147483647 h 306"/>
                <a:gd name="T42" fmla="*/ 2147483647 w 630"/>
                <a:gd name="T43" fmla="*/ 2147483647 h 306"/>
                <a:gd name="T44" fmla="*/ 2147483647 w 630"/>
                <a:gd name="T45" fmla="*/ 2147483647 h 306"/>
                <a:gd name="T46" fmla="*/ 2147483647 w 630"/>
                <a:gd name="T47" fmla="*/ 2147483647 h 306"/>
                <a:gd name="T48" fmla="*/ 2147483647 w 630"/>
                <a:gd name="T49" fmla="*/ 2147483647 h 306"/>
                <a:gd name="T50" fmla="*/ 2147483647 w 630"/>
                <a:gd name="T51" fmla="*/ 2147483647 h 306"/>
                <a:gd name="T52" fmla="*/ 2147483647 w 630"/>
                <a:gd name="T53" fmla="*/ 2147483647 h 306"/>
                <a:gd name="T54" fmla="*/ 2147483647 w 630"/>
                <a:gd name="T55" fmla="*/ 2147483647 h 306"/>
                <a:gd name="T56" fmla="*/ 2147483647 w 630"/>
                <a:gd name="T57" fmla="*/ 2147483647 h 306"/>
                <a:gd name="T58" fmla="*/ 2147483647 w 630"/>
                <a:gd name="T59" fmla="*/ 2147483647 h 306"/>
                <a:gd name="T60" fmla="*/ 2147483647 w 630"/>
                <a:gd name="T61" fmla="*/ 2147483647 h 306"/>
                <a:gd name="T62" fmla="*/ 2147483647 w 630"/>
                <a:gd name="T63" fmla="*/ 2147483647 h 306"/>
                <a:gd name="T64" fmla="*/ 2147483647 w 630"/>
                <a:gd name="T65" fmla="*/ 2147483647 h 306"/>
                <a:gd name="T66" fmla="*/ 2147483647 w 630"/>
                <a:gd name="T67" fmla="*/ 2147483647 h 306"/>
                <a:gd name="T68" fmla="*/ 2147483647 w 630"/>
                <a:gd name="T69" fmla="*/ 2147483647 h 306"/>
                <a:gd name="T70" fmla="*/ 2147483647 w 630"/>
                <a:gd name="T71" fmla="*/ 2147483647 h 306"/>
                <a:gd name="T72" fmla="*/ 2147483647 w 630"/>
                <a:gd name="T73" fmla="*/ 2147483647 h 306"/>
                <a:gd name="T74" fmla="*/ 2147483647 w 630"/>
                <a:gd name="T75" fmla="*/ 2147483647 h 306"/>
                <a:gd name="T76" fmla="*/ 2147483647 w 630"/>
                <a:gd name="T77" fmla="*/ 2147483647 h 306"/>
                <a:gd name="T78" fmla="*/ 2147483647 w 630"/>
                <a:gd name="T79" fmla="*/ 2147483647 h 306"/>
                <a:gd name="T80" fmla="*/ 2147483647 w 630"/>
                <a:gd name="T81" fmla="*/ 2147483647 h 306"/>
                <a:gd name="T82" fmla="*/ 2147483647 w 630"/>
                <a:gd name="T83" fmla="*/ 2147483647 h 306"/>
                <a:gd name="T84" fmla="*/ 2147483647 w 630"/>
                <a:gd name="T85" fmla="*/ 2147483647 h 306"/>
                <a:gd name="T86" fmla="*/ 2147483647 w 630"/>
                <a:gd name="T87" fmla="*/ 2147483647 h 306"/>
                <a:gd name="T88" fmla="*/ 2147483647 w 630"/>
                <a:gd name="T89" fmla="*/ 2147483647 h 306"/>
                <a:gd name="T90" fmla="*/ 2147483647 w 630"/>
                <a:gd name="T91" fmla="*/ 2147483647 h 306"/>
                <a:gd name="T92" fmla="*/ 2147483647 w 630"/>
                <a:gd name="T93" fmla="*/ 2147483647 h 306"/>
                <a:gd name="T94" fmla="*/ 2147483647 w 630"/>
                <a:gd name="T95" fmla="*/ 2147483647 h 306"/>
                <a:gd name="T96" fmla="*/ 2147483647 w 630"/>
                <a:gd name="T97" fmla="*/ 0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30"/>
                <a:gd name="T148" fmla="*/ 0 h 306"/>
                <a:gd name="T149" fmla="*/ 630 w 630"/>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30" h="306">
                  <a:moveTo>
                    <a:pt x="0" y="48"/>
                  </a:moveTo>
                  <a:lnTo>
                    <a:pt x="18" y="66"/>
                  </a:lnTo>
                  <a:lnTo>
                    <a:pt x="30" y="90"/>
                  </a:lnTo>
                  <a:lnTo>
                    <a:pt x="42" y="108"/>
                  </a:lnTo>
                  <a:lnTo>
                    <a:pt x="54" y="126"/>
                  </a:lnTo>
                  <a:lnTo>
                    <a:pt x="66" y="144"/>
                  </a:lnTo>
                  <a:lnTo>
                    <a:pt x="78" y="162"/>
                  </a:lnTo>
                  <a:lnTo>
                    <a:pt x="96" y="174"/>
                  </a:lnTo>
                  <a:lnTo>
                    <a:pt x="108" y="192"/>
                  </a:lnTo>
                  <a:lnTo>
                    <a:pt x="120" y="204"/>
                  </a:lnTo>
                  <a:lnTo>
                    <a:pt x="132" y="216"/>
                  </a:lnTo>
                  <a:lnTo>
                    <a:pt x="144" y="228"/>
                  </a:lnTo>
                  <a:lnTo>
                    <a:pt x="156" y="240"/>
                  </a:lnTo>
                  <a:lnTo>
                    <a:pt x="174" y="252"/>
                  </a:lnTo>
                  <a:lnTo>
                    <a:pt x="186" y="264"/>
                  </a:lnTo>
                  <a:lnTo>
                    <a:pt x="198" y="270"/>
                  </a:lnTo>
                  <a:lnTo>
                    <a:pt x="210" y="276"/>
                  </a:lnTo>
                  <a:lnTo>
                    <a:pt x="222" y="282"/>
                  </a:lnTo>
                  <a:lnTo>
                    <a:pt x="234" y="288"/>
                  </a:lnTo>
                  <a:lnTo>
                    <a:pt x="252" y="294"/>
                  </a:lnTo>
                  <a:lnTo>
                    <a:pt x="264" y="300"/>
                  </a:lnTo>
                  <a:lnTo>
                    <a:pt x="276" y="300"/>
                  </a:lnTo>
                  <a:lnTo>
                    <a:pt x="288" y="300"/>
                  </a:lnTo>
                  <a:lnTo>
                    <a:pt x="300" y="306"/>
                  </a:lnTo>
                  <a:lnTo>
                    <a:pt x="312" y="300"/>
                  </a:lnTo>
                  <a:lnTo>
                    <a:pt x="330" y="300"/>
                  </a:lnTo>
                  <a:lnTo>
                    <a:pt x="342" y="300"/>
                  </a:lnTo>
                  <a:lnTo>
                    <a:pt x="354" y="294"/>
                  </a:lnTo>
                  <a:lnTo>
                    <a:pt x="366" y="288"/>
                  </a:lnTo>
                  <a:lnTo>
                    <a:pt x="378" y="282"/>
                  </a:lnTo>
                  <a:lnTo>
                    <a:pt x="390" y="276"/>
                  </a:lnTo>
                  <a:lnTo>
                    <a:pt x="408" y="270"/>
                  </a:lnTo>
                  <a:lnTo>
                    <a:pt x="420" y="264"/>
                  </a:lnTo>
                  <a:lnTo>
                    <a:pt x="432" y="252"/>
                  </a:lnTo>
                  <a:lnTo>
                    <a:pt x="444" y="240"/>
                  </a:lnTo>
                  <a:lnTo>
                    <a:pt x="456" y="228"/>
                  </a:lnTo>
                  <a:lnTo>
                    <a:pt x="468" y="216"/>
                  </a:lnTo>
                  <a:lnTo>
                    <a:pt x="486" y="204"/>
                  </a:lnTo>
                  <a:lnTo>
                    <a:pt x="498" y="192"/>
                  </a:lnTo>
                  <a:lnTo>
                    <a:pt x="510" y="174"/>
                  </a:lnTo>
                  <a:lnTo>
                    <a:pt x="522" y="162"/>
                  </a:lnTo>
                  <a:lnTo>
                    <a:pt x="534" y="144"/>
                  </a:lnTo>
                  <a:lnTo>
                    <a:pt x="546" y="126"/>
                  </a:lnTo>
                  <a:lnTo>
                    <a:pt x="564" y="108"/>
                  </a:lnTo>
                  <a:lnTo>
                    <a:pt x="576" y="90"/>
                  </a:lnTo>
                  <a:lnTo>
                    <a:pt x="588" y="66"/>
                  </a:lnTo>
                  <a:lnTo>
                    <a:pt x="600" y="48"/>
                  </a:lnTo>
                  <a:lnTo>
                    <a:pt x="612" y="24"/>
                  </a:lnTo>
                  <a:lnTo>
                    <a:pt x="630"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30" name="Group 159"/>
          <p:cNvGrpSpPr>
            <a:grpSpLocks/>
          </p:cNvGrpSpPr>
          <p:nvPr/>
        </p:nvGrpSpPr>
        <p:grpSpPr bwMode="auto">
          <a:xfrm>
            <a:off x="8324851" y="5145089"/>
            <a:ext cx="3048000" cy="739775"/>
            <a:chOff x="2600325" y="2536825"/>
            <a:chExt cx="4133850" cy="2324100"/>
          </a:xfrm>
        </p:grpSpPr>
        <p:sp>
          <p:nvSpPr>
            <p:cNvPr id="12331" name="Freeform 1430"/>
            <p:cNvSpPr>
              <a:spLocks/>
            </p:cNvSpPr>
            <p:nvPr/>
          </p:nvSpPr>
          <p:spPr bwMode="auto">
            <a:xfrm>
              <a:off x="2600325" y="2536825"/>
              <a:ext cx="2619375" cy="2324100"/>
            </a:xfrm>
            <a:custGeom>
              <a:avLst/>
              <a:gdLst>
                <a:gd name="T0" fmla="*/ 2147483647 w 1650"/>
                <a:gd name="T1" fmla="*/ 2147483647 h 1464"/>
                <a:gd name="T2" fmla="*/ 2147483647 w 1650"/>
                <a:gd name="T3" fmla="*/ 2147483647 h 1464"/>
                <a:gd name="T4" fmla="*/ 2147483647 w 1650"/>
                <a:gd name="T5" fmla="*/ 2147483647 h 1464"/>
                <a:gd name="T6" fmla="*/ 2147483647 w 1650"/>
                <a:gd name="T7" fmla="*/ 2147483647 h 1464"/>
                <a:gd name="T8" fmla="*/ 2147483647 w 1650"/>
                <a:gd name="T9" fmla="*/ 2147483647 h 1464"/>
                <a:gd name="T10" fmla="*/ 2147483647 w 1650"/>
                <a:gd name="T11" fmla="*/ 2147483647 h 1464"/>
                <a:gd name="T12" fmla="*/ 2147483647 w 1650"/>
                <a:gd name="T13" fmla="*/ 2147483647 h 1464"/>
                <a:gd name="T14" fmla="*/ 2147483647 w 1650"/>
                <a:gd name="T15" fmla="*/ 2147483647 h 1464"/>
                <a:gd name="T16" fmla="*/ 2147483647 w 1650"/>
                <a:gd name="T17" fmla="*/ 2147483647 h 1464"/>
                <a:gd name="T18" fmla="*/ 2147483647 w 1650"/>
                <a:gd name="T19" fmla="*/ 2147483647 h 1464"/>
                <a:gd name="T20" fmla="*/ 2147483647 w 1650"/>
                <a:gd name="T21" fmla="*/ 2147483647 h 1464"/>
                <a:gd name="T22" fmla="*/ 2147483647 w 1650"/>
                <a:gd name="T23" fmla="*/ 2147483647 h 1464"/>
                <a:gd name="T24" fmla="*/ 2147483647 w 1650"/>
                <a:gd name="T25" fmla="*/ 2147483647 h 1464"/>
                <a:gd name="T26" fmla="*/ 2147483647 w 1650"/>
                <a:gd name="T27" fmla="*/ 2147483647 h 1464"/>
                <a:gd name="T28" fmla="*/ 2147483647 w 1650"/>
                <a:gd name="T29" fmla="*/ 2147483647 h 1464"/>
                <a:gd name="T30" fmla="*/ 2147483647 w 1650"/>
                <a:gd name="T31" fmla="*/ 2147483647 h 1464"/>
                <a:gd name="T32" fmla="*/ 2147483647 w 1650"/>
                <a:gd name="T33" fmla="*/ 2147483647 h 1464"/>
                <a:gd name="T34" fmla="*/ 2147483647 w 1650"/>
                <a:gd name="T35" fmla="*/ 2147483647 h 1464"/>
                <a:gd name="T36" fmla="*/ 2147483647 w 1650"/>
                <a:gd name="T37" fmla="*/ 2147483647 h 1464"/>
                <a:gd name="T38" fmla="*/ 2147483647 w 1650"/>
                <a:gd name="T39" fmla="*/ 2147483647 h 1464"/>
                <a:gd name="T40" fmla="*/ 2147483647 w 1650"/>
                <a:gd name="T41" fmla="*/ 0 h 1464"/>
                <a:gd name="T42" fmla="*/ 2147483647 w 1650"/>
                <a:gd name="T43" fmla="*/ 2147483647 h 1464"/>
                <a:gd name="T44" fmla="*/ 2147483647 w 1650"/>
                <a:gd name="T45" fmla="*/ 2147483647 h 1464"/>
                <a:gd name="T46" fmla="*/ 2147483647 w 1650"/>
                <a:gd name="T47" fmla="*/ 2147483647 h 1464"/>
                <a:gd name="T48" fmla="*/ 2147483647 w 1650"/>
                <a:gd name="T49" fmla="*/ 2147483647 h 1464"/>
                <a:gd name="T50" fmla="*/ 2147483647 w 1650"/>
                <a:gd name="T51" fmla="*/ 2147483647 h 1464"/>
                <a:gd name="T52" fmla="*/ 2147483647 w 1650"/>
                <a:gd name="T53" fmla="*/ 2147483647 h 1464"/>
                <a:gd name="T54" fmla="*/ 2147483647 w 1650"/>
                <a:gd name="T55" fmla="*/ 2147483647 h 1464"/>
                <a:gd name="T56" fmla="*/ 2147483647 w 1650"/>
                <a:gd name="T57" fmla="*/ 2147483647 h 1464"/>
                <a:gd name="T58" fmla="*/ 2147483647 w 1650"/>
                <a:gd name="T59" fmla="*/ 2147483647 h 1464"/>
                <a:gd name="T60" fmla="*/ 2147483647 w 1650"/>
                <a:gd name="T61" fmla="*/ 2147483647 h 1464"/>
                <a:gd name="T62" fmla="*/ 2147483647 w 1650"/>
                <a:gd name="T63" fmla="*/ 2147483647 h 1464"/>
                <a:gd name="T64" fmla="*/ 2147483647 w 1650"/>
                <a:gd name="T65" fmla="*/ 2147483647 h 1464"/>
                <a:gd name="T66" fmla="*/ 2147483647 w 1650"/>
                <a:gd name="T67" fmla="*/ 2147483647 h 1464"/>
                <a:gd name="T68" fmla="*/ 2147483647 w 1650"/>
                <a:gd name="T69" fmla="*/ 2147483647 h 1464"/>
                <a:gd name="T70" fmla="*/ 2147483647 w 1650"/>
                <a:gd name="T71" fmla="*/ 2147483647 h 1464"/>
                <a:gd name="T72" fmla="*/ 2147483647 w 1650"/>
                <a:gd name="T73" fmla="*/ 2147483647 h 1464"/>
                <a:gd name="T74" fmla="*/ 2147483647 w 1650"/>
                <a:gd name="T75" fmla="*/ 2147483647 h 1464"/>
                <a:gd name="T76" fmla="*/ 2147483647 w 1650"/>
                <a:gd name="T77" fmla="*/ 2147483647 h 1464"/>
                <a:gd name="T78" fmla="*/ 2147483647 w 1650"/>
                <a:gd name="T79" fmla="*/ 2147483647 h 1464"/>
                <a:gd name="T80" fmla="*/ 2147483647 w 1650"/>
                <a:gd name="T81" fmla="*/ 2147483647 h 1464"/>
                <a:gd name="T82" fmla="*/ 2147483647 w 1650"/>
                <a:gd name="T83" fmla="*/ 2147483647 h 14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464"/>
                <a:gd name="T128" fmla="*/ 1650 w 1650"/>
                <a:gd name="T129" fmla="*/ 1464 h 14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464">
                  <a:moveTo>
                    <a:pt x="0" y="1254"/>
                  </a:moveTo>
                  <a:lnTo>
                    <a:pt x="12" y="1254"/>
                  </a:lnTo>
                  <a:lnTo>
                    <a:pt x="24" y="1254"/>
                  </a:lnTo>
                  <a:lnTo>
                    <a:pt x="36" y="1254"/>
                  </a:lnTo>
                  <a:lnTo>
                    <a:pt x="48" y="1254"/>
                  </a:lnTo>
                  <a:lnTo>
                    <a:pt x="60" y="1254"/>
                  </a:lnTo>
                  <a:lnTo>
                    <a:pt x="78" y="1254"/>
                  </a:lnTo>
                  <a:lnTo>
                    <a:pt x="90" y="1254"/>
                  </a:lnTo>
                  <a:lnTo>
                    <a:pt x="102" y="1254"/>
                  </a:lnTo>
                  <a:lnTo>
                    <a:pt x="114" y="1254"/>
                  </a:lnTo>
                  <a:lnTo>
                    <a:pt x="126" y="1254"/>
                  </a:lnTo>
                  <a:lnTo>
                    <a:pt x="138" y="1254"/>
                  </a:lnTo>
                  <a:lnTo>
                    <a:pt x="156" y="1254"/>
                  </a:lnTo>
                  <a:lnTo>
                    <a:pt x="168" y="1254"/>
                  </a:lnTo>
                  <a:lnTo>
                    <a:pt x="180" y="1254"/>
                  </a:lnTo>
                  <a:lnTo>
                    <a:pt x="192" y="1254"/>
                  </a:lnTo>
                  <a:lnTo>
                    <a:pt x="204" y="1254"/>
                  </a:lnTo>
                  <a:lnTo>
                    <a:pt x="216" y="1254"/>
                  </a:lnTo>
                  <a:lnTo>
                    <a:pt x="234" y="1254"/>
                  </a:lnTo>
                  <a:lnTo>
                    <a:pt x="246" y="1254"/>
                  </a:lnTo>
                  <a:lnTo>
                    <a:pt x="258" y="1254"/>
                  </a:lnTo>
                  <a:lnTo>
                    <a:pt x="270" y="1254"/>
                  </a:lnTo>
                  <a:lnTo>
                    <a:pt x="282" y="1254"/>
                  </a:lnTo>
                  <a:lnTo>
                    <a:pt x="294" y="1254"/>
                  </a:lnTo>
                  <a:lnTo>
                    <a:pt x="312" y="1254"/>
                  </a:lnTo>
                  <a:lnTo>
                    <a:pt x="324" y="1254"/>
                  </a:lnTo>
                  <a:lnTo>
                    <a:pt x="336" y="1218"/>
                  </a:lnTo>
                  <a:lnTo>
                    <a:pt x="348" y="1182"/>
                  </a:lnTo>
                  <a:lnTo>
                    <a:pt x="360" y="1146"/>
                  </a:lnTo>
                  <a:lnTo>
                    <a:pt x="372" y="1104"/>
                  </a:lnTo>
                  <a:lnTo>
                    <a:pt x="390" y="1068"/>
                  </a:lnTo>
                  <a:lnTo>
                    <a:pt x="402" y="1026"/>
                  </a:lnTo>
                  <a:lnTo>
                    <a:pt x="414" y="984"/>
                  </a:lnTo>
                  <a:lnTo>
                    <a:pt x="426" y="936"/>
                  </a:lnTo>
                  <a:lnTo>
                    <a:pt x="438" y="894"/>
                  </a:lnTo>
                  <a:lnTo>
                    <a:pt x="450" y="846"/>
                  </a:lnTo>
                  <a:lnTo>
                    <a:pt x="468" y="804"/>
                  </a:lnTo>
                  <a:lnTo>
                    <a:pt x="480" y="756"/>
                  </a:lnTo>
                  <a:lnTo>
                    <a:pt x="492" y="708"/>
                  </a:lnTo>
                  <a:lnTo>
                    <a:pt x="504" y="666"/>
                  </a:lnTo>
                  <a:lnTo>
                    <a:pt x="516" y="618"/>
                  </a:lnTo>
                  <a:lnTo>
                    <a:pt x="528" y="576"/>
                  </a:lnTo>
                  <a:lnTo>
                    <a:pt x="546" y="528"/>
                  </a:lnTo>
                  <a:lnTo>
                    <a:pt x="558" y="486"/>
                  </a:lnTo>
                  <a:lnTo>
                    <a:pt x="570" y="444"/>
                  </a:lnTo>
                  <a:lnTo>
                    <a:pt x="582" y="402"/>
                  </a:lnTo>
                  <a:lnTo>
                    <a:pt x="594" y="360"/>
                  </a:lnTo>
                  <a:lnTo>
                    <a:pt x="606" y="324"/>
                  </a:lnTo>
                  <a:lnTo>
                    <a:pt x="624" y="282"/>
                  </a:lnTo>
                  <a:lnTo>
                    <a:pt x="636" y="252"/>
                  </a:lnTo>
                  <a:lnTo>
                    <a:pt x="648" y="216"/>
                  </a:lnTo>
                  <a:lnTo>
                    <a:pt x="660" y="186"/>
                  </a:lnTo>
                  <a:lnTo>
                    <a:pt x="672" y="156"/>
                  </a:lnTo>
                  <a:lnTo>
                    <a:pt x="690" y="126"/>
                  </a:lnTo>
                  <a:lnTo>
                    <a:pt x="702" y="102"/>
                  </a:lnTo>
                  <a:lnTo>
                    <a:pt x="714" y="78"/>
                  </a:lnTo>
                  <a:lnTo>
                    <a:pt x="726" y="60"/>
                  </a:lnTo>
                  <a:lnTo>
                    <a:pt x="738" y="42"/>
                  </a:lnTo>
                  <a:lnTo>
                    <a:pt x="750" y="30"/>
                  </a:lnTo>
                  <a:lnTo>
                    <a:pt x="768" y="18"/>
                  </a:lnTo>
                  <a:lnTo>
                    <a:pt x="780" y="12"/>
                  </a:lnTo>
                  <a:lnTo>
                    <a:pt x="792" y="6"/>
                  </a:lnTo>
                  <a:lnTo>
                    <a:pt x="804" y="0"/>
                  </a:lnTo>
                  <a:lnTo>
                    <a:pt x="816" y="0"/>
                  </a:lnTo>
                  <a:lnTo>
                    <a:pt x="828" y="6"/>
                  </a:lnTo>
                  <a:lnTo>
                    <a:pt x="846" y="12"/>
                  </a:lnTo>
                  <a:lnTo>
                    <a:pt x="858" y="18"/>
                  </a:lnTo>
                  <a:lnTo>
                    <a:pt x="870" y="30"/>
                  </a:lnTo>
                  <a:lnTo>
                    <a:pt x="882" y="42"/>
                  </a:lnTo>
                  <a:lnTo>
                    <a:pt x="894" y="60"/>
                  </a:lnTo>
                  <a:lnTo>
                    <a:pt x="906" y="78"/>
                  </a:lnTo>
                  <a:lnTo>
                    <a:pt x="924" y="102"/>
                  </a:lnTo>
                  <a:lnTo>
                    <a:pt x="936" y="126"/>
                  </a:lnTo>
                  <a:lnTo>
                    <a:pt x="948" y="156"/>
                  </a:lnTo>
                  <a:lnTo>
                    <a:pt x="960" y="186"/>
                  </a:lnTo>
                  <a:lnTo>
                    <a:pt x="972" y="216"/>
                  </a:lnTo>
                  <a:lnTo>
                    <a:pt x="984" y="252"/>
                  </a:lnTo>
                  <a:lnTo>
                    <a:pt x="1002" y="282"/>
                  </a:lnTo>
                  <a:lnTo>
                    <a:pt x="1014" y="324"/>
                  </a:lnTo>
                  <a:lnTo>
                    <a:pt x="1026" y="360"/>
                  </a:lnTo>
                  <a:lnTo>
                    <a:pt x="1038" y="402"/>
                  </a:lnTo>
                  <a:lnTo>
                    <a:pt x="1050" y="444"/>
                  </a:lnTo>
                  <a:lnTo>
                    <a:pt x="1062" y="486"/>
                  </a:lnTo>
                  <a:lnTo>
                    <a:pt x="1080" y="528"/>
                  </a:lnTo>
                  <a:lnTo>
                    <a:pt x="1092" y="576"/>
                  </a:lnTo>
                  <a:lnTo>
                    <a:pt x="1104" y="618"/>
                  </a:lnTo>
                  <a:lnTo>
                    <a:pt x="1116" y="666"/>
                  </a:lnTo>
                  <a:lnTo>
                    <a:pt x="1128" y="708"/>
                  </a:lnTo>
                  <a:lnTo>
                    <a:pt x="1140" y="756"/>
                  </a:lnTo>
                  <a:lnTo>
                    <a:pt x="1158" y="804"/>
                  </a:lnTo>
                  <a:lnTo>
                    <a:pt x="1170" y="846"/>
                  </a:lnTo>
                  <a:lnTo>
                    <a:pt x="1182" y="894"/>
                  </a:lnTo>
                  <a:lnTo>
                    <a:pt x="1194" y="936"/>
                  </a:lnTo>
                  <a:lnTo>
                    <a:pt x="1206" y="984"/>
                  </a:lnTo>
                  <a:lnTo>
                    <a:pt x="1218" y="1026"/>
                  </a:lnTo>
                  <a:lnTo>
                    <a:pt x="1236" y="1068"/>
                  </a:lnTo>
                  <a:lnTo>
                    <a:pt x="1248" y="1104"/>
                  </a:lnTo>
                  <a:lnTo>
                    <a:pt x="1260" y="1146"/>
                  </a:lnTo>
                  <a:lnTo>
                    <a:pt x="1272" y="1182"/>
                  </a:lnTo>
                  <a:lnTo>
                    <a:pt x="1284" y="1218"/>
                  </a:lnTo>
                  <a:lnTo>
                    <a:pt x="1302" y="1254"/>
                  </a:lnTo>
                  <a:lnTo>
                    <a:pt x="1314" y="1284"/>
                  </a:lnTo>
                  <a:lnTo>
                    <a:pt x="1326" y="1314"/>
                  </a:lnTo>
                  <a:lnTo>
                    <a:pt x="1338" y="1338"/>
                  </a:lnTo>
                  <a:lnTo>
                    <a:pt x="1350" y="1362"/>
                  </a:lnTo>
                  <a:lnTo>
                    <a:pt x="1362" y="1386"/>
                  </a:lnTo>
                  <a:lnTo>
                    <a:pt x="1380" y="1404"/>
                  </a:lnTo>
                  <a:lnTo>
                    <a:pt x="1392" y="1422"/>
                  </a:lnTo>
                  <a:lnTo>
                    <a:pt x="1404" y="1440"/>
                  </a:lnTo>
                  <a:lnTo>
                    <a:pt x="1416" y="1446"/>
                  </a:lnTo>
                  <a:lnTo>
                    <a:pt x="1428" y="1458"/>
                  </a:lnTo>
                  <a:lnTo>
                    <a:pt x="1440" y="1464"/>
                  </a:lnTo>
                  <a:lnTo>
                    <a:pt x="1458" y="1464"/>
                  </a:lnTo>
                  <a:lnTo>
                    <a:pt x="1470" y="1464"/>
                  </a:lnTo>
                  <a:lnTo>
                    <a:pt x="1482" y="1464"/>
                  </a:lnTo>
                  <a:lnTo>
                    <a:pt x="1494" y="1458"/>
                  </a:lnTo>
                  <a:lnTo>
                    <a:pt x="1506" y="1446"/>
                  </a:lnTo>
                  <a:lnTo>
                    <a:pt x="1518" y="1440"/>
                  </a:lnTo>
                  <a:lnTo>
                    <a:pt x="1536" y="1422"/>
                  </a:lnTo>
                  <a:lnTo>
                    <a:pt x="1548" y="1404"/>
                  </a:lnTo>
                  <a:lnTo>
                    <a:pt x="1560" y="1386"/>
                  </a:lnTo>
                  <a:lnTo>
                    <a:pt x="1572" y="1362"/>
                  </a:lnTo>
                  <a:lnTo>
                    <a:pt x="1584" y="1338"/>
                  </a:lnTo>
                  <a:lnTo>
                    <a:pt x="1596" y="1314"/>
                  </a:lnTo>
                  <a:lnTo>
                    <a:pt x="1614" y="1284"/>
                  </a:lnTo>
                  <a:lnTo>
                    <a:pt x="1626" y="1254"/>
                  </a:lnTo>
                  <a:lnTo>
                    <a:pt x="1638" y="1218"/>
                  </a:lnTo>
                  <a:lnTo>
                    <a:pt x="1650" y="118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2" name="Freeform 1431"/>
            <p:cNvSpPr>
              <a:spLocks/>
            </p:cNvSpPr>
            <p:nvPr/>
          </p:nvSpPr>
          <p:spPr bwMode="auto">
            <a:xfrm>
              <a:off x="5219700" y="2536825"/>
              <a:ext cx="1514475" cy="1990725"/>
            </a:xfrm>
            <a:custGeom>
              <a:avLst/>
              <a:gdLst>
                <a:gd name="T0" fmla="*/ 2147483647 w 954"/>
                <a:gd name="T1" fmla="*/ 2147483647 h 1254"/>
                <a:gd name="T2" fmla="*/ 2147483647 w 954"/>
                <a:gd name="T3" fmla="*/ 2147483647 h 1254"/>
                <a:gd name="T4" fmla="*/ 2147483647 w 954"/>
                <a:gd name="T5" fmla="*/ 2147483647 h 1254"/>
                <a:gd name="T6" fmla="*/ 2147483647 w 954"/>
                <a:gd name="T7" fmla="*/ 2147483647 h 1254"/>
                <a:gd name="T8" fmla="*/ 2147483647 w 954"/>
                <a:gd name="T9" fmla="*/ 2147483647 h 1254"/>
                <a:gd name="T10" fmla="*/ 2147483647 w 954"/>
                <a:gd name="T11" fmla="*/ 2147483647 h 1254"/>
                <a:gd name="T12" fmla="*/ 2147483647 w 954"/>
                <a:gd name="T13" fmla="*/ 2147483647 h 1254"/>
                <a:gd name="T14" fmla="*/ 2147483647 w 954"/>
                <a:gd name="T15" fmla="*/ 2147483647 h 1254"/>
                <a:gd name="T16" fmla="*/ 2147483647 w 954"/>
                <a:gd name="T17" fmla="*/ 2147483647 h 1254"/>
                <a:gd name="T18" fmla="*/ 2147483647 w 954"/>
                <a:gd name="T19" fmla="*/ 2147483647 h 1254"/>
                <a:gd name="T20" fmla="*/ 2147483647 w 954"/>
                <a:gd name="T21" fmla="*/ 2147483647 h 1254"/>
                <a:gd name="T22" fmla="*/ 2147483647 w 954"/>
                <a:gd name="T23" fmla="*/ 2147483647 h 1254"/>
                <a:gd name="T24" fmla="*/ 2147483647 w 954"/>
                <a:gd name="T25" fmla="*/ 2147483647 h 1254"/>
                <a:gd name="T26" fmla="*/ 2147483647 w 954"/>
                <a:gd name="T27" fmla="*/ 2147483647 h 1254"/>
                <a:gd name="T28" fmla="*/ 2147483647 w 954"/>
                <a:gd name="T29" fmla="*/ 2147483647 h 1254"/>
                <a:gd name="T30" fmla="*/ 2147483647 w 954"/>
                <a:gd name="T31" fmla="*/ 2147483647 h 1254"/>
                <a:gd name="T32" fmla="*/ 2147483647 w 954"/>
                <a:gd name="T33" fmla="*/ 2147483647 h 1254"/>
                <a:gd name="T34" fmla="*/ 2147483647 w 954"/>
                <a:gd name="T35" fmla="*/ 0 h 1254"/>
                <a:gd name="T36" fmla="*/ 2147483647 w 954"/>
                <a:gd name="T37" fmla="*/ 2147483647 h 1254"/>
                <a:gd name="T38" fmla="*/ 2147483647 w 954"/>
                <a:gd name="T39" fmla="*/ 2147483647 h 1254"/>
                <a:gd name="T40" fmla="*/ 2147483647 w 954"/>
                <a:gd name="T41" fmla="*/ 2147483647 h 1254"/>
                <a:gd name="T42" fmla="*/ 2147483647 w 954"/>
                <a:gd name="T43" fmla="*/ 2147483647 h 1254"/>
                <a:gd name="T44" fmla="*/ 2147483647 w 954"/>
                <a:gd name="T45" fmla="*/ 2147483647 h 1254"/>
                <a:gd name="T46" fmla="*/ 2147483647 w 954"/>
                <a:gd name="T47" fmla="*/ 2147483647 h 1254"/>
                <a:gd name="T48" fmla="*/ 2147483647 w 954"/>
                <a:gd name="T49" fmla="*/ 2147483647 h 1254"/>
                <a:gd name="T50" fmla="*/ 2147483647 w 954"/>
                <a:gd name="T51" fmla="*/ 2147483647 h 1254"/>
                <a:gd name="T52" fmla="*/ 2147483647 w 954"/>
                <a:gd name="T53" fmla="*/ 2147483647 h 1254"/>
                <a:gd name="T54" fmla="*/ 2147483647 w 954"/>
                <a:gd name="T55" fmla="*/ 2147483647 h 1254"/>
                <a:gd name="T56" fmla="*/ 2147483647 w 954"/>
                <a:gd name="T57" fmla="*/ 2147483647 h 1254"/>
                <a:gd name="T58" fmla="*/ 2147483647 w 954"/>
                <a:gd name="T59" fmla="*/ 2147483647 h 1254"/>
                <a:gd name="T60" fmla="*/ 2147483647 w 954"/>
                <a:gd name="T61" fmla="*/ 2147483647 h 1254"/>
                <a:gd name="T62" fmla="*/ 2147483647 w 954"/>
                <a:gd name="T63" fmla="*/ 2147483647 h 1254"/>
                <a:gd name="T64" fmla="*/ 2147483647 w 954"/>
                <a:gd name="T65" fmla="*/ 2147483647 h 1254"/>
                <a:gd name="T66" fmla="*/ 2147483647 w 954"/>
                <a:gd name="T67" fmla="*/ 2147483647 h 1254"/>
                <a:gd name="T68" fmla="*/ 2147483647 w 954"/>
                <a:gd name="T69" fmla="*/ 2147483647 h 1254"/>
                <a:gd name="T70" fmla="*/ 2147483647 w 954"/>
                <a:gd name="T71" fmla="*/ 2147483647 h 1254"/>
                <a:gd name="T72" fmla="*/ 2147483647 w 954"/>
                <a:gd name="T73" fmla="*/ 2147483647 h 1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54"/>
                <a:gd name="T113" fmla="*/ 954 w 954"/>
                <a:gd name="T114" fmla="*/ 1254 h 12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54">
                  <a:moveTo>
                    <a:pt x="0" y="1182"/>
                  </a:moveTo>
                  <a:lnTo>
                    <a:pt x="12" y="1146"/>
                  </a:lnTo>
                  <a:lnTo>
                    <a:pt x="24" y="1104"/>
                  </a:lnTo>
                  <a:lnTo>
                    <a:pt x="42" y="1068"/>
                  </a:lnTo>
                  <a:lnTo>
                    <a:pt x="54" y="1026"/>
                  </a:lnTo>
                  <a:lnTo>
                    <a:pt x="66" y="984"/>
                  </a:lnTo>
                  <a:lnTo>
                    <a:pt x="78" y="936"/>
                  </a:lnTo>
                  <a:lnTo>
                    <a:pt x="90" y="894"/>
                  </a:lnTo>
                  <a:lnTo>
                    <a:pt x="102" y="846"/>
                  </a:lnTo>
                  <a:lnTo>
                    <a:pt x="120" y="804"/>
                  </a:lnTo>
                  <a:lnTo>
                    <a:pt x="132" y="756"/>
                  </a:lnTo>
                  <a:lnTo>
                    <a:pt x="144" y="708"/>
                  </a:lnTo>
                  <a:lnTo>
                    <a:pt x="156" y="666"/>
                  </a:lnTo>
                  <a:lnTo>
                    <a:pt x="168" y="618"/>
                  </a:lnTo>
                  <a:lnTo>
                    <a:pt x="180" y="576"/>
                  </a:lnTo>
                  <a:lnTo>
                    <a:pt x="198" y="528"/>
                  </a:lnTo>
                  <a:lnTo>
                    <a:pt x="210" y="486"/>
                  </a:lnTo>
                  <a:lnTo>
                    <a:pt x="222" y="444"/>
                  </a:lnTo>
                  <a:lnTo>
                    <a:pt x="234" y="402"/>
                  </a:lnTo>
                  <a:lnTo>
                    <a:pt x="246" y="360"/>
                  </a:lnTo>
                  <a:lnTo>
                    <a:pt x="258" y="324"/>
                  </a:lnTo>
                  <a:lnTo>
                    <a:pt x="276" y="282"/>
                  </a:lnTo>
                  <a:lnTo>
                    <a:pt x="288" y="252"/>
                  </a:lnTo>
                  <a:lnTo>
                    <a:pt x="300" y="216"/>
                  </a:lnTo>
                  <a:lnTo>
                    <a:pt x="312" y="186"/>
                  </a:lnTo>
                  <a:lnTo>
                    <a:pt x="324" y="156"/>
                  </a:lnTo>
                  <a:lnTo>
                    <a:pt x="342" y="126"/>
                  </a:lnTo>
                  <a:lnTo>
                    <a:pt x="354" y="102"/>
                  </a:lnTo>
                  <a:lnTo>
                    <a:pt x="366" y="78"/>
                  </a:lnTo>
                  <a:lnTo>
                    <a:pt x="378" y="60"/>
                  </a:lnTo>
                  <a:lnTo>
                    <a:pt x="390" y="42"/>
                  </a:lnTo>
                  <a:lnTo>
                    <a:pt x="402" y="30"/>
                  </a:lnTo>
                  <a:lnTo>
                    <a:pt x="420" y="18"/>
                  </a:lnTo>
                  <a:lnTo>
                    <a:pt x="432" y="12"/>
                  </a:lnTo>
                  <a:lnTo>
                    <a:pt x="444" y="6"/>
                  </a:lnTo>
                  <a:lnTo>
                    <a:pt x="456" y="0"/>
                  </a:lnTo>
                  <a:lnTo>
                    <a:pt x="468" y="0"/>
                  </a:lnTo>
                  <a:lnTo>
                    <a:pt x="480" y="6"/>
                  </a:lnTo>
                  <a:lnTo>
                    <a:pt x="498" y="12"/>
                  </a:lnTo>
                  <a:lnTo>
                    <a:pt x="510" y="18"/>
                  </a:lnTo>
                  <a:lnTo>
                    <a:pt x="522" y="30"/>
                  </a:lnTo>
                  <a:lnTo>
                    <a:pt x="534" y="42"/>
                  </a:lnTo>
                  <a:lnTo>
                    <a:pt x="546" y="60"/>
                  </a:lnTo>
                  <a:lnTo>
                    <a:pt x="558" y="78"/>
                  </a:lnTo>
                  <a:lnTo>
                    <a:pt x="576" y="102"/>
                  </a:lnTo>
                  <a:lnTo>
                    <a:pt x="588" y="126"/>
                  </a:lnTo>
                  <a:lnTo>
                    <a:pt x="600" y="156"/>
                  </a:lnTo>
                  <a:lnTo>
                    <a:pt x="612" y="186"/>
                  </a:lnTo>
                  <a:lnTo>
                    <a:pt x="624" y="216"/>
                  </a:lnTo>
                  <a:lnTo>
                    <a:pt x="636" y="252"/>
                  </a:lnTo>
                  <a:lnTo>
                    <a:pt x="654" y="282"/>
                  </a:lnTo>
                  <a:lnTo>
                    <a:pt x="666" y="324"/>
                  </a:lnTo>
                  <a:lnTo>
                    <a:pt x="678" y="360"/>
                  </a:lnTo>
                  <a:lnTo>
                    <a:pt x="690" y="402"/>
                  </a:lnTo>
                  <a:lnTo>
                    <a:pt x="702" y="444"/>
                  </a:lnTo>
                  <a:lnTo>
                    <a:pt x="714" y="486"/>
                  </a:lnTo>
                  <a:lnTo>
                    <a:pt x="732" y="528"/>
                  </a:lnTo>
                  <a:lnTo>
                    <a:pt x="744" y="576"/>
                  </a:lnTo>
                  <a:lnTo>
                    <a:pt x="756" y="618"/>
                  </a:lnTo>
                  <a:lnTo>
                    <a:pt x="768" y="666"/>
                  </a:lnTo>
                  <a:lnTo>
                    <a:pt x="780" y="708"/>
                  </a:lnTo>
                  <a:lnTo>
                    <a:pt x="792" y="756"/>
                  </a:lnTo>
                  <a:lnTo>
                    <a:pt x="810" y="804"/>
                  </a:lnTo>
                  <a:lnTo>
                    <a:pt x="822" y="846"/>
                  </a:lnTo>
                  <a:lnTo>
                    <a:pt x="834" y="894"/>
                  </a:lnTo>
                  <a:lnTo>
                    <a:pt x="846" y="936"/>
                  </a:lnTo>
                  <a:lnTo>
                    <a:pt x="858" y="984"/>
                  </a:lnTo>
                  <a:lnTo>
                    <a:pt x="870" y="1026"/>
                  </a:lnTo>
                  <a:lnTo>
                    <a:pt x="888" y="1068"/>
                  </a:lnTo>
                  <a:lnTo>
                    <a:pt x="900" y="1104"/>
                  </a:lnTo>
                  <a:lnTo>
                    <a:pt x="912" y="1146"/>
                  </a:lnTo>
                  <a:lnTo>
                    <a:pt x="924" y="1182"/>
                  </a:lnTo>
                  <a:lnTo>
                    <a:pt x="936" y="1218"/>
                  </a:lnTo>
                  <a:lnTo>
                    <a:pt x="954" y="1254"/>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58559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14"/>
          <p:cNvSpPr>
            <a:spLocks noChangeArrowheads="1"/>
          </p:cNvSpPr>
          <p:nvPr/>
        </p:nvSpPr>
        <p:spPr bwMode="auto">
          <a:xfrm>
            <a:off x="8322733" y="5119689"/>
            <a:ext cx="3007784" cy="657225"/>
          </a:xfrm>
          <a:prstGeom prst="rect">
            <a:avLst/>
          </a:prstGeom>
          <a:solidFill>
            <a:schemeClr val="accent1">
              <a:lumMod val="20000"/>
              <a:lumOff val="80000"/>
            </a:schemeClr>
          </a:solidFill>
          <a:ln w="9525" algn="ctr">
            <a:solidFill>
              <a:schemeClr val="tx1"/>
            </a:solidFill>
            <a:round/>
            <a:headEnd/>
            <a:tailEnd/>
          </a:ln>
        </p:spPr>
        <p:txBody>
          <a:bodyPr wrap="none" anchor="ctr"/>
          <a:lstStyle/>
          <a:p>
            <a:pPr algn="ctr">
              <a:defRPr/>
            </a:pPr>
            <a:endParaRPr lang="en-US"/>
          </a:p>
        </p:txBody>
      </p:sp>
      <p:sp>
        <p:nvSpPr>
          <p:cNvPr id="13316" name="Rectangle 14"/>
          <p:cNvSpPr>
            <a:spLocks noChangeArrowheads="1"/>
          </p:cNvSpPr>
          <p:nvPr/>
        </p:nvSpPr>
        <p:spPr bwMode="auto">
          <a:xfrm>
            <a:off x="8333318" y="2330451"/>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17" name="Title 1"/>
          <p:cNvSpPr>
            <a:spLocks noGrp="1"/>
          </p:cNvSpPr>
          <p:nvPr>
            <p:ph type="title"/>
          </p:nvPr>
        </p:nvSpPr>
        <p:spPr>
          <a:xfrm>
            <a:off x="836085" y="-26986"/>
            <a:ext cx="10515600" cy="1325563"/>
          </a:xfrm>
        </p:spPr>
        <p:txBody>
          <a:bodyPr>
            <a:normAutofit/>
          </a:bodyPr>
          <a:lstStyle/>
          <a:p>
            <a:r>
              <a:rPr lang="en-US" sz="3600" dirty="0">
                <a:solidFill>
                  <a:srgbClr val="FF0000"/>
                </a:solidFill>
                <a:latin typeface="Times New Roman" pitchFamily="18" charset="0"/>
                <a:cs typeface="Times New Roman" pitchFamily="18" charset="0"/>
              </a:rPr>
              <a:t>Guard Time &amp; Inter-Carrier Interference</a:t>
            </a:r>
          </a:p>
        </p:txBody>
      </p:sp>
      <p:cxnSp>
        <p:nvCxnSpPr>
          <p:cNvPr id="13318" name="Straight Connector 67"/>
          <p:cNvCxnSpPr>
            <a:cxnSpLocks noChangeShapeType="1"/>
          </p:cNvCxnSpPr>
          <p:nvPr/>
        </p:nvCxnSpPr>
        <p:spPr bwMode="auto">
          <a:xfrm rot="5400000">
            <a:off x="9609932" y="3866357"/>
            <a:ext cx="5214937"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cxnSp>
        <p:nvCxnSpPr>
          <p:cNvPr id="13319" name="Straight Connector 67"/>
          <p:cNvCxnSpPr>
            <a:cxnSpLocks noChangeShapeType="1"/>
          </p:cNvCxnSpPr>
          <p:nvPr/>
        </p:nvCxnSpPr>
        <p:spPr bwMode="auto">
          <a:xfrm rot="5400000">
            <a:off x="2732882"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61" name="Content Placeholder 2"/>
          <p:cNvSpPr txBox="1">
            <a:spLocks/>
          </p:cNvSpPr>
          <p:nvPr/>
        </p:nvSpPr>
        <p:spPr bwMode="auto">
          <a:xfrm>
            <a:off x="5731933" y="1079500"/>
            <a:ext cx="6004984" cy="763588"/>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Consider the receiver for f</a:t>
            </a:r>
            <a:r>
              <a:rPr lang="en-US" sz="2000" kern="0" baseline="-25000" dirty="0">
                <a:latin typeface="+mn-lt"/>
                <a:cs typeface="+mn-cs"/>
              </a:rPr>
              <a:t>1</a:t>
            </a:r>
            <a:r>
              <a:rPr lang="en-US" sz="2000" kern="0" dirty="0">
                <a:cs typeface="Arial" charset="0"/>
              </a:rPr>
              <a:t>=1/T</a:t>
            </a:r>
            <a:r>
              <a:rPr lang="en-US" sz="2000" kern="0" baseline="-25000" dirty="0">
                <a:cs typeface="Arial" charset="0"/>
              </a:rPr>
              <a:t>s </a:t>
            </a:r>
            <a:r>
              <a:rPr lang="en-US" sz="2000" kern="0" dirty="0">
                <a:cs typeface="Arial" charset="0"/>
              </a:rPr>
              <a:t>that correlates over T</a:t>
            </a:r>
            <a:r>
              <a:rPr lang="en-US" sz="2000" kern="0" baseline="-25000" dirty="0">
                <a:cs typeface="Arial" charset="0"/>
              </a:rPr>
              <a:t>s</a:t>
            </a:r>
            <a:r>
              <a:rPr lang="en-US" sz="2000" kern="0" dirty="0">
                <a:cs typeface="Arial" charset="0"/>
              </a:rPr>
              <a:t> with </a:t>
            </a:r>
            <a:endParaRPr lang="en-US" sz="2000" kern="0" dirty="0">
              <a:latin typeface="+mn-lt"/>
              <a:cs typeface="+mn-cs"/>
            </a:endParaRPr>
          </a:p>
        </p:txBody>
      </p:sp>
      <p:graphicFrame>
        <p:nvGraphicFramePr>
          <p:cNvPr id="13314" name="Object 19"/>
          <p:cNvGraphicFramePr>
            <a:graphicFrameLocks noChangeAspect="1"/>
          </p:cNvGraphicFramePr>
          <p:nvPr/>
        </p:nvGraphicFramePr>
        <p:xfrm>
          <a:off x="9300633" y="1419226"/>
          <a:ext cx="1811867" cy="423863"/>
        </p:xfrm>
        <a:graphic>
          <a:graphicData uri="http://schemas.openxmlformats.org/presentationml/2006/ole">
            <mc:AlternateContent xmlns:mc="http://schemas.openxmlformats.org/markup-compatibility/2006">
              <mc:Choice xmlns:v="urn:schemas-microsoft-com:vml" Requires="v">
                <p:oleObj spid="_x0000_s5122" name="Equation" r:id="rId3" imgW="812520" imgH="253800" progId="Equation.DSMT4">
                  <p:embed/>
                </p:oleObj>
              </mc:Choice>
              <mc:Fallback>
                <p:oleObj name="Equation" r:id="rId3" imgW="8125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0633" y="1419226"/>
                        <a:ext cx="181186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Freeform 282"/>
          <p:cNvSpPr>
            <a:spLocks/>
          </p:cNvSpPr>
          <p:nvPr/>
        </p:nvSpPr>
        <p:spPr bwMode="auto">
          <a:xfrm>
            <a:off x="8348134" y="2352676"/>
            <a:ext cx="2995084" cy="1281113"/>
          </a:xfrm>
          <a:custGeom>
            <a:avLst/>
            <a:gdLst>
              <a:gd name="T0" fmla="*/ 2147483647 w 1860"/>
              <a:gd name="T1" fmla="*/ 2147483647 h 2052"/>
              <a:gd name="T2" fmla="*/ 2147483647 w 1860"/>
              <a:gd name="T3" fmla="*/ 2147483647 h 2052"/>
              <a:gd name="T4" fmla="*/ 2147483647 w 1860"/>
              <a:gd name="T5" fmla="*/ 2147483647 h 2052"/>
              <a:gd name="T6" fmla="*/ 2147483647 w 1860"/>
              <a:gd name="T7" fmla="*/ 2147483647 h 2052"/>
              <a:gd name="T8" fmla="*/ 2147483647 w 1860"/>
              <a:gd name="T9" fmla="*/ 2147483647 h 2052"/>
              <a:gd name="T10" fmla="*/ 2147483647 w 1860"/>
              <a:gd name="T11" fmla="*/ 2147483647 h 2052"/>
              <a:gd name="T12" fmla="*/ 2147483647 w 1860"/>
              <a:gd name="T13" fmla="*/ 2147483647 h 2052"/>
              <a:gd name="T14" fmla="*/ 2147483647 w 1860"/>
              <a:gd name="T15" fmla="*/ 2147483647 h 2052"/>
              <a:gd name="T16" fmla="*/ 2147483647 w 1860"/>
              <a:gd name="T17" fmla="*/ 2147483647 h 2052"/>
              <a:gd name="T18" fmla="*/ 2147483647 w 1860"/>
              <a:gd name="T19" fmla="*/ 2147483647 h 2052"/>
              <a:gd name="T20" fmla="*/ 2147483647 w 1860"/>
              <a:gd name="T21" fmla="*/ 2147483647 h 2052"/>
              <a:gd name="T22" fmla="*/ 2147483647 w 1860"/>
              <a:gd name="T23" fmla="*/ 2147483647 h 2052"/>
              <a:gd name="T24" fmla="*/ 2147483647 w 1860"/>
              <a:gd name="T25" fmla="*/ 0 h 2052"/>
              <a:gd name="T26" fmla="*/ 2147483647 w 1860"/>
              <a:gd name="T27" fmla="*/ 2147483647 h 2052"/>
              <a:gd name="T28" fmla="*/ 2147483647 w 1860"/>
              <a:gd name="T29" fmla="*/ 2147483647 h 2052"/>
              <a:gd name="T30" fmla="*/ 2147483647 w 1860"/>
              <a:gd name="T31" fmla="*/ 2147483647 h 2052"/>
              <a:gd name="T32" fmla="*/ 2147483647 w 1860"/>
              <a:gd name="T33" fmla="*/ 2147483647 h 2052"/>
              <a:gd name="T34" fmla="*/ 2147483647 w 1860"/>
              <a:gd name="T35" fmla="*/ 2147483647 h 2052"/>
              <a:gd name="T36" fmla="*/ 2147483647 w 1860"/>
              <a:gd name="T37" fmla="*/ 2147483647 h 2052"/>
              <a:gd name="T38" fmla="*/ 2147483647 w 1860"/>
              <a:gd name="T39" fmla="*/ 2147483647 h 2052"/>
              <a:gd name="T40" fmla="*/ 2147483647 w 1860"/>
              <a:gd name="T41" fmla="*/ 2147483647 h 2052"/>
              <a:gd name="T42" fmla="*/ 2147483647 w 1860"/>
              <a:gd name="T43" fmla="*/ 2147483647 h 2052"/>
              <a:gd name="T44" fmla="*/ 2147483647 w 1860"/>
              <a:gd name="T45" fmla="*/ 2147483647 h 2052"/>
              <a:gd name="T46" fmla="*/ 2147483647 w 1860"/>
              <a:gd name="T47" fmla="*/ 2147483647 h 2052"/>
              <a:gd name="T48" fmla="*/ 2147483647 w 1860"/>
              <a:gd name="T49" fmla="*/ 2147483647 h 2052"/>
              <a:gd name="T50" fmla="*/ 2147483647 w 1860"/>
              <a:gd name="T51" fmla="*/ 2147483647 h 2052"/>
              <a:gd name="T52" fmla="*/ 2147483647 w 1860"/>
              <a:gd name="T53" fmla="*/ 2147483647 h 2052"/>
              <a:gd name="T54" fmla="*/ 2147483647 w 1860"/>
              <a:gd name="T55" fmla="*/ 2147483647 h 2052"/>
              <a:gd name="T56" fmla="*/ 2147483647 w 1860"/>
              <a:gd name="T57" fmla="*/ 2147483647 h 2052"/>
              <a:gd name="T58" fmla="*/ 2147483647 w 1860"/>
              <a:gd name="T59" fmla="*/ 2147483647 h 2052"/>
              <a:gd name="T60" fmla="*/ 2147483647 w 1860"/>
              <a:gd name="T61" fmla="*/ 2147483647 h 2052"/>
              <a:gd name="T62" fmla="*/ 2147483647 w 1860"/>
              <a:gd name="T63" fmla="*/ 2147483647 h 2052"/>
              <a:gd name="T64" fmla="*/ 2147483647 w 1860"/>
              <a:gd name="T65" fmla="*/ 2147483647 h 2052"/>
              <a:gd name="T66" fmla="*/ 2147483647 w 1860"/>
              <a:gd name="T67" fmla="*/ 2147483647 h 2052"/>
              <a:gd name="T68" fmla="*/ 2147483647 w 1860"/>
              <a:gd name="T69" fmla="*/ 2147483647 h 2052"/>
              <a:gd name="T70" fmla="*/ 2147483647 w 1860"/>
              <a:gd name="T71" fmla="*/ 2147483647 h 2052"/>
              <a:gd name="T72" fmla="*/ 2147483647 w 1860"/>
              <a:gd name="T73" fmla="*/ 2147483647 h 2052"/>
              <a:gd name="T74" fmla="*/ 2147483647 w 1860"/>
              <a:gd name="T75" fmla="*/ 2147483647 h 2052"/>
              <a:gd name="T76" fmla="*/ 2147483647 w 1860"/>
              <a:gd name="T77" fmla="*/ 2147483647 h 2052"/>
              <a:gd name="T78" fmla="*/ 2147483647 w 1860"/>
              <a:gd name="T79" fmla="*/ 2147483647 h 2052"/>
              <a:gd name="T80" fmla="*/ 2147483647 w 1860"/>
              <a:gd name="T81" fmla="*/ 2147483647 h 2052"/>
              <a:gd name="T82" fmla="*/ 2147483647 w 1860"/>
              <a:gd name="T83" fmla="*/ 2147483647 h 2052"/>
              <a:gd name="T84" fmla="*/ 2147483647 w 1860"/>
              <a:gd name="T85" fmla="*/ 2147483647 h 2052"/>
              <a:gd name="T86" fmla="*/ 2147483647 w 1860"/>
              <a:gd name="T87" fmla="*/ 2147483647 h 2052"/>
              <a:gd name="T88" fmla="*/ 2147483647 w 1860"/>
              <a:gd name="T89" fmla="*/ 2147483647 h 2052"/>
              <a:gd name="T90" fmla="*/ 2147483647 w 1860"/>
              <a:gd name="T91" fmla="*/ 2147483647 h 2052"/>
              <a:gd name="T92" fmla="*/ 2147483647 w 1860"/>
              <a:gd name="T93" fmla="*/ 2147483647 h 2052"/>
              <a:gd name="T94" fmla="*/ 2147483647 w 1860"/>
              <a:gd name="T95" fmla="*/ 2147483647 h 2052"/>
              <a:gd name="T96" fmla="*/ 2147483647 w 1860"/>
              <a:gd name="T97" fmla="*/ 2147483647 h 2052"/>
              <a:gd name="T98" fmla="*/ 2147483647 w 1860"/>
              <a:gd name="T99" fmla="*/ 2147483647 h 20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0"/>
              <a:gd name="T151" fmla="*/ 0 h 2052"/>
              <a:gd name="T152" fmla="*/ 1860 w 1860"/>
              <a:gd name="T153" fmla="*/ 2052 h 20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0" h="2052">
                <a:moveTo>
                  <a:pt x="0" y="1026"/>
                </a:moveTo>
                <a:lnTo>
                  <a:pt x="18" y="960"/>
                </a:lnTo>
                <a:lnTo>
                  <a:pt x="36" y="894"/>
                </a:lnTo>
                <a:lnTo>
                  <a:pt x="54" y="828"/>
                </a:lnTo>
                <a:lnTo>
                  <a:pt x="72" y="768"/>
                </a:lnTo>
                <a:lnTo>
                  <a:pt x="96" y="708"/>
                </a:lnTo>
                <a:lnTo>
                  <a:pt x="114" y="648"/>
                </a:lnTo>
                <a:lnTo>
                  <a:pt x="132" y="588"/>
                </a:lnTo>
                <a:lnTo>
                  <a:pt x="150" y="528"/>
                </a:lnTo>
                <a:lnTo>
                  <a:pt x="168" y="474"/>
                </a:lnTo>
                <a:lnTo>
                  <a:pt x="186" y="420"/>
                </a:lnTo>
                <a:lnTo>
                  <a:pt x="204" y="372"/>
                </a:lnTo>
                <a:lnTo>
                  <a:pt x="222" y="318"/>
                </a:lnTo>
                <a:lnTo>
                  <a:pt x="240" y="276"/>
                </a:lnTo>
                <a:lnTo>
                  <a:pt x="258" y="234"/>
                </a:lnTo>
                <a:lnTo>
                  <a:pt x="282" y="192"/>
                </a:lnTo>
                <a:lnTo>
                  <a:pt x="300" y="156"/>
                </a:lnTo>
                <a:lnTo>
                  <a:pt x="318" y="126"/>
                </a:lnTo>
                <a:lnTo>
                  <a:pt x="336" y="96"/>
                </a:lnTo>
                <a:lnTo>
                  <a:pt x="354" y="72"/>
                </a:lnTo>
                <a:lnTo>
                  <a:pt x="372" y="48"/>
                </a:lnTo>
                <a:lnTo>
                  <a:pt x="390" y="30"/>
                </a:lnTo>
                <a:lnTo>
                  <a:pt x="408" y="18"/>
                </a:lnTo>
                <a:lnTo>
                  <a:pt x="426" y="6"/>
                </a:lnTo>
                <a:lnTo>
                  <a:pt x="444" y="0"/>
                </a:lnTo>
                <a:lnTo>
                  <a:pt x="462" y="0"/>
                </a:lnTo>
                <a:lnTo>
                  <a:pt x="486" y="0"/>
                </a:lnTo>
                <a:lnTo>
                  <a:pt x="504" y="6"/>
                </a:lnTo>
                <a:lnTo>
                  <a:pt x="522" y="18"/>
                </a:lnTo>
                <a:lnTo>
                  <a:pt x="540" y="30"/>
                </a:lnTo>
                <a:lnTo>
                  <a:pt x="558" y="48"/>
                </a:lnTo>
                <a:lnTo>
                  <a:pt x="576" y="72"/>
                </a:lnTo>
                <a:lnTo>
                  <a:pt x="594" y="96"/>
                </a:lnTo>
                <a:lnTo>
                  <a:pt x="612" y="126"/>
                </a:lnTo>
                <a:lnTo>
                  <a:pt x="630" y="156"/>
                </a:lnTo>
                <a:lnTo>
                  <a:pt x="654" y="192"/>
                </a:lnTo>
                <a:lnTo>
                  <a:pt x="672" y="234"/>
                </a:lnTo>
                <a:lnTo>
                  <a:pt x="690" y="276"/>
                </a:lnTo>
                <a:lnTo>
                  <a:pt x="708" y="318"/>
                </a:lnTo>
                <a:lnTo>
                  <a:pt x="726" y="372"/>
                </a:lnTo>
                <a:lnTo>
                  <a:pt x="744" y="420"/>
                </a:lnTo>
                <a:lnTo>
                  <a:pt x="762" y="474"/>
                </a:lnTo>
                <a:lnTo>
                  <a:pt x="780" y="528"/>
                </a:lnTo>
                <a:lnTo>
                  <a:pt x="798" y="588"/>
                </a:lnTo>
                <a:lnTo>
                  <a:pt x="816" y="648"/>
                </a:lnTo>
                <a:lnTo>
                  <a:pt x="834" y="708"/>
                </a:lnTo>
                <a:lnTo>
                  <a:pt x="858" y="768"/>
                </a:lnTo>
                <a:lnTo>
                  <a:pt x="876" y="828"/>
                </a:lnTo>
                <a:lnTo>
                  <a:pt x="894" y="894"/>
                </a:lnTo>
                <a:lnTo>
                  <a:pt x="912" y="960"/>
                </a:lnTo>
                <a:lnTo>
                  <a:pt x="930" y="1020"/>
                </a:lnTo>
                <a:lnTo>
                  <a:pt x="948" y="1086"/>
                </a:lnTo>
                <a:lnTo>
                  <a:pt x="966" y="1152"/>
                </a:lnTo>
                <a:lnTo>
                  <a:pt x="984" y="1218"/>
                </a:lnTo>
                <a:lnTo>
                  <a:pt x="1002" y="1278"/>
                </a:lnTo>
                <a:lnTo>
                  <a:pt x="1026" y="1338"/>
                </a:lnTo>
                <a:lnTo>
                  <a:pt x="1044" y="1398"/>
                </a:lnTo>
                <a:lnTo>
                  <a:pt x="1062" y="1458"/>
                </a:lnTo>
                <a:lnTo>
                  <a:pt x="1080" y="1518"/>
                </a:lnTo>
                <a:lnTo>
                  <a:pt x="1098" y="1572"/>
                </a:lnTo>
                <a:lnTo>
                  <a:pt x="1116" y="1626"/>
                </a:lnTo>
                <a:lnTo>
                  <a:pt x="1134" y="1674"/>
                </a:lnTo>
                <a:lnTo>
                  <a:pt x="1152" y="1728"/>
                </a:lnTo>
                <a:lnTo>
                  <a:pt x="1170" y="1770"/>
                </a:lnTo>
                <a:lnTo>
                  <a:pt x="1188" y="1812"/>
                </a:lnTo>
                <a:lnTo>
                  <a:pt x="1206" y="1854"/>
                </a:lnTo>
                <a:lnTo>
                  <a:pt x="1230" y="1890"/>
                </a:lnTo>
                <a:lnTo>
                  <a:pt x="1248" y="1920"/>
                </a:lnTo>
                <a:lnTo>
                  <a:pt x="1266" y="1950"/>
                </a:lnTo>
                <a:lnTo>
                  <a:pt x="1284" y="1974"/>
                </a:lnTo>
                <a:lnTo>
                  <a:pt x="1302" y="1998"/>
                </a:lnTo>
                <a:lnTo>
                  <a:pt x="1320" y="2016"/>
                </a:lnTo>
                <a:lnTo>
                  <a:pt x="1338" y="2028"/>
                </a:lnTo>
                <a:lnTo>
                  <a:pt x="1356" y="2040"/>
                </a:lnTo>
                <a:lnTo>
                  <a:pt x="1374" y="2046"/>
                </a:lnTo>
                <a:lnTo>
                  <a:pt x="1392" y="2052"/>
                </a:lnTo>
                <a:lnTo>
                  <a:pt x="1416" y="2046"/>
                </a:lnTo>
                <a:lnTo>
                  <a:pt x="1434" y="2040"/>
                </a:lnTo>
                <a:lnTo>
                  <a:pt x="1452" y="2028"/>
                </a:lnTo>
                <a:lnTo>
                  <a:pt x="1470" y="2016"/>
                </a:lnTo>
                <a:lnTo>
                  <a:pt x="1488" y="1998"/>
                </a:lnTo>
                <a:lnTo>
                  <a:pt x="1506" y="1974"/>
                </a:lnTo>
                <a:lnTo>
                  <a:pt x="1524" y="1950"/>
                </a:lnTo>
                <a:lnTo>
                  <a:pt x="1542" y="1920"/>
                </a:lnTo>
                <a:lnTo>
                  <a:pt x="1560" y="1890"/>
                </a:lnTo>
                <a:lnTo>
                  <a:pt x="1578" y="1854"/>
                </a:lnTo>
                <a:lnTo>
                  <a:pt x="1602" y="1812"/>
                </a:lnTo>
                <a:lnTo>
                  <a:pt x="1620" y="1770"/>
                </a:lnTo>
                <a:lnTo>
                  <a:pt x="1638" y="1728"/>
                </a:lnTo>
                <a:lnTo>
                  <a:pt x="1656" y="1674"/>
                </a:lnTo>
                <a:lnTo>
                  <a:pt x="1674" y="1626"/>
                </a:lnTo>
                <a:lnTo>
                  <a:pt x="1692" y="1572"/>
                </a:lnTo>
                <a:lnTo>
                  <a:pt x="1710" y="1518"/>
                </a:lnTo>
                <a:lnTo>
                  <a:pt x="1728" y="1458"/>
                </a:lnTo>
                <a:lnTo>
                  <a:pt x="1746" y="1398"/>
                </a:lnTo>
                <a:lnTo>
                  <a:pt x="1764" y="1338"/>
                </a:lnTo>
                <a:lnTo>
                  <a:pt x="1788" y="1278"/>
                </a:lnTo>
                <a:lnTo>
                  <a:pt x="1806" y="1218"/>
                </a:lnTo>
                <a:lnTo>
                  <a:pt x="1824" y="1152"/>
                </a:lnTo>
                <a:lnTo>
                  <a:pt x="1842" y="1086"/>
                </a:lnTo>
                <a:lnTo>
                  <a:pt x="1860"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3322" name="Straight Arrow Connector 28"/>
          <p:cNvCxnSpPr>
            <a:cxnSpLocks noChangeShapeType="1"/>
          </p:cNvCxnSpPr>
          <p:nvPr/>
        </p:nvCxnSpPr>
        <p:spPr bwMode="auto">
          <a:xfrm rot="10800000">
            <a:off x="8326967" y="2187576"/>
            <a:ext cx="3028951"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23" name="TextBox 33"/>
          <p:cNvSpPr txBox="1">
            <a:spLocks noChangeArrowheads="1"/>
          </p:cNvSpPr>
          <p:nvPr/>
        </p:nvSpPr>
        <p:spPr bwMode="auto">
          <a:xfrm>
            <a:off x="9817101" y="1889126"/>
            <a:ext cx="4360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3324" name="Rectangle 14"/>
          <p:cNvSpPr>
            <a:spLocks noChangeArrowheads="1"/>
          </p:cNvSpPr>
          <p:nvPr/>
        </p:nvSpPr>
        <p:spPr bwMode="auto">
          <a:xfrm>
            <a:off x="8337551" y="3670300"/>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78" name="Slide Number Placeholder 3"/>
          <p:cNvSpPr>
            <a:spLocks noGrp="1"/>
          </p:cNvSpPr>
          <p:nvPr>
            <p:ph type="sldNum" sz="quarter" idx="10"/>
          </p:nvPr>
        </p:nvSpPr>
        <p:spPr/>
        <p:txBody>
          <a:bodyPr/>
          <a:lstStyle/>
          <a:p>
            <a:pPr>
              <a:defRPr/>
            </a:pPr>
            <a:fld id="{11069ADC-802C-4CDE-B53C-153A75AB2FD1}" type="slidenum">
              <a:rPr lang="en-US" smtClean="0"/>
              <a:pPr>
                <a:defRPr/>
              </a:pPr>
              <a:t>17</a:t>
            </a:fld>
            <a:endParaRPr lang="en-US" dirty="0"/>
          </a:p>
        </p:txBody>
      </p:sp>
      <p:sp>
        <p:nvSpPr>
          <p:cNvPr id="13326" name="TextBox 78"/>
          <p:cNvSpPr txBox="1">
            <a:spLocks noChangeArrowheads="1"/>
          </p:cNvSpPr>
          <p:nvPr/>
        </p:nvSpPr>
        <p:spPr bwMode="auto">
          <a:xfrm>
            <a:off x="9607551" y="327501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x</a:t>
            </a:r>
          </a:p>
        </p:txBody>
      </p:sp>
      <p:sp>
        <p:nvSpPr>
          <p:cNvPr id="13327" name="Rectangle 79"/>
          <p:cNvSpPr>
            <a:spLocks noChangeArrowheads="1"/>
          </p:cNvSpPr>
          <p:nvPr/>
        </p:nvSpPr>
        <p:spPr bwMode="auto">
          <a:xfrm>
            <a:off x="8282518" y="1927226"/>
            <a:ext cx="3181349" cy="3108325"/>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28" name="TextBox 80"/>
          <p:cNvSpPr txBox="1">
            <a:spLocks noChangeArrowheads="1"/>
          </p:cNvSpPr>
          <p:nvPr/>
        </p:nvSpPr>
        <p:spPr bwMode="auto">
          <a:xfrm>
            <a:off x="6004985" y="3138489"/>
            <a:ext cx="1765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Orthogonal</a:t>
            </a:r>
          </a:p>
        </p:txBody>
      </p:sp>
      <p:sp>
        <p:nvSpPr>
          <p:cNvPr id="13329" name="Left Brace 86"/>
          <p:cNvSpPr>
            <a:spLocks/>
          </p:cNvSpPr>
          <p:nvPr/>
        </p:nvSpPr>
        <p:spPr bwMode="auto">
          <a:xfrm>
            <a:off x="7825317" y="2633663"/>
            <a:ext cx="364067" cy="1528762"/>
          </a:xfrm>
          <a:prstGeom prst="leftBrace">
            <a:avLst>
              <a:gd name="adj1" fmla="val 832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9" name="TextBox 88"/>
          <p:cNvSpPr txBox="1"/>
          <p:nvPr/>
        </p:nvSpPr>
        <p:spPr>
          <a:xfrm>
            <a:off x="5477933" y="5159376"/>
            <a:ext cx="2311400" cy="369332"/>
          </a:xfrm>
          <a:prstGeom prst="rect">
            <a:avLst/>
          </a:prstGeom>
          <a:solidFill>
            <a:schemeClr val="tx2">
              <a:lumMod val="20000"/>
              <a:lumOff val="80000"/>
            </a:schemeClr>
          </a:solidFill>
        </p:spPr>
        <p:txBody>
          <a:bodyPr>
            <a:spAutoFit/>
          </a:bodyPr>
          <a:lstStyle/>
          <a:p>
            <a:pPr>
              <a:defRPr/>
            </a:pPr>
            <a:r>
              <a:rPr lang="en-US" b="1" dirty="0"/>
              <a:t>No Interference</a:t>
            </a:r>
          </a:p>
        </p:txBody>
      </p:sp>
      <p:sp>
        <p:nvSpPr>
          <p:cNvPr id="13331" name="Right Arrow 89"/>
          <p:cNvSpPr>
            <a:spLocks noChangeArrowheads="1"/>
          </p:cNvSpPr>
          <p:nvPr/>
        </p:nvSpPr>
        <p:spPr bwMode="auto">
          <a:xfrm flipH="1">
            <a:off x="7588251" y="5335589"/>
            <a:ext cx="836083" cy="301625"/>
          </a:xfrm>
          <a:prstGeom prst="rightArrow">
            <a:avLst>
              <a:gd name="adj1" fmla="val 50000"/>
              <a:gd name="adj2" fmla="val 49712"/>
            </a:avLst>
          </a:prstGeom>
          <a:solidFill>
            <a:srgbClr val="99CCFF"/>
          </a:solidFill>
          <a:ln w="9525" algn="ctr">
            <a:solidFill>
              <a:schemeClr val="tx1"/>
            </a:solidFill>
            <a:round/>
            <a:headEnd/>
            <a:tailEnd/>
          </a:ln>
        </p:spPr>
        <p:txBody>
          <a:bodyPr wrap="none" anchor="ctr"/>
          <a:lstStyle/>
          <a:p>
            <a:pPr algn="ctr"/>
            <a:endParaRPr lang="en-US"/>
          </a:p>
        </p:txBody>
      </p:sp>
      <p:sp>
        <p:nvSpPr>
          <p:cNvPr id="13332" name="Freeform 487"/>
          <p:cNvSpPr>
            <a:spLocks/>
          </p:cNvSpPr>
          <p:nvPr/>
        </p:nvSpPr>
        <p:spPr bwMode="auto">
          <a:xfrm>
            <a:off x="8373534" y="3698876"/>
            <a:ext cx="2963333" cy="1241425"/>
          </a:xfrm>
          <a:custGeom>
            <a:avLst/>
            <a:gdLst>
              <a:gd name="T0" fmla="*/ 2147483647 w 2604"/>
              <a:gd name="T1" fmla="*/ 2147483647 h 2046"/>
              <a:gd name="T2" fmla="*/ 2147483647 w 2604"/>
              <a:gd name="T3" fmla="*/ 2147483647 h 2046"/>
              <a:gd name="T4" fmla="*/ 2147483647 w 2604"/>
              <a:gd name="T5" fmla="*/ 2147483647 h 2046"/>
              <a:gd name="T6" fmla="*/ 2147483647 w 2604"/>
              <a:gd name="T7" fmla="*/ 2147483647 h 2046"/>
              <a:gd name="T8" fmla="*/ 2147483647 w 2604"/>
              <a:gd name="T9" fmla="*/ 2147483647 h 2046"/>
              <a:gd name="T10" fmla="*/ 2147483647 w 2604"/>
              <a:gd name="T11" fmla="*/ 2147483647 h 2046"/>
              <a:gd name="T12" fmla="*/ 2147483647 w 2604"/>
              <a:gd name="T13" fmla="*/ 0 h 2046"/>
              <a:gd name="T14" fmla="*/ 2147483647 w 2604"/>
              <a:gd name="T15" fmla="*/ 2147483647 h 2046"/>
              <a:gd name="T16" fmla="*/ 2147483647 w 2604"/>
              <a:gd name="T17" fmla="*/ 2147483647 h 2046"/>
              <a:gd name="T18" fmla="*/ 2147483647 w 2604"/>
              <a:gd name="T19" fmla="*/ 2147483647 h 2046"/>
              <a:gd name="T20" fmla="*/ 2147483647 w 2604"/>
              <a:gd name="T21" fmla="*/ 2147483647 h 2046"/>
              <a:gd name="T22" fmla="*/ 2147483647 w 2604"/>
              <a:gd name="T23" fmla="*/ 2147483647 h 2046"/>
              <a:gd name="T24" fmla="*/ 2147483647 w 2604"/>
              <a:gd name="T25" fmla="*/ 2147483647 h 2046"/>
              <a:gd name="T26" fmla="*/ 2147483647 w 2604"/>
              <a:gd name="T27" fmla="*/ 2147483647 h 2046"/>
              <a:gd name="T28" fmla="*/ 2147483647 w 2604"/>
              <a:gd name="T29" fmla="*/ 2147483647 h 2046"/>
              <a:gd name="T30" fmla="*/ 2147483647 w 2604"/>
              <a:gd name="T31" fmla="*/ 2147483647 h 2046"/>
              <a:gd name="T32" fmla="*/ 2147483647 w 2604"/>
              <a:gd name="T33" fmla="*/ 2147483647 h 2046"/>
              <a:gd name="T34" fmla="*/ 2147483647 w 2604"/>
              <a:gd name="T35" fmla="*/ 2147483647 h 2046"/>
              <a:gd name="T36" fmla="*/ 2147483647 w 2604"/>
              <a:gd name="T37" fmla="*/ 2147483647 h 2046"/>
              <a:gd name="T38" fmla="*/ 2147483647 w 2604"/>
              <a:gd name="T39" fmla="*/ 2147483647 h 2046"/>
              <a:gd name="T40" fmla="*/ 2147483647 w 2604"/>
              <a:gd name="T41" fmla="*/ 2147483647 h 2046"/>
              <a:gd name="T42" fmla="*/ 2147483647 w 2604"/>
              <a:gd name="T43" fmla="*/ 2147483647 h 2046"/>
              <a:gd name="T44" fmla="*/ 2147483647 w 2604"/>
              <a:gd name="T45" fmla="*/ 2147483647 h 2046"/>
              <a:gd name="T46" fmla="*/ 2147483647 w 2604"/>
              <a:gd name="T47" fmla="*/ 2147483647 h 2046"/>
              <a:gd name="T48" fmla="*/ 2147483647 w 2604"/>
              <a:gd name="T49" fmla="*/ 2147483647 h 2046"/>
              <a:gd name="T50" fmla="*/ 2147483647 w 2604"/>
              <a:gd name="T51" fmla="*/ 2147483647 h 2046"/>
              <a:gd name="T52" fmla="*/ 2147483647 w 2604"/>
              <a:gd name="T53" fmla="*/ 2147483647 h 2046"/>
              <a:gd name="T54" fmla="*/ 2147483647 w 2604"/>
              <a:gd name="T55" fmla="*/ 2147483647 h 2046"/>
              <a:gd name="T56" fmla="*/ 2147483647 w 2604"/>
              <a:gd name="T57" fmla="*/ 2147483647 h 2046"/>
              <a:gd name="T58" fmla="*/ 2147483647 w 2604"/>
              <a:gd name="T59" fmla="*/ 2147483647 h 2046"/>
              <a:gd name="T60" fmla="*/ 2147483647 w 2604"/>
              <a:gd name="T61" fmla="*/ 2147483647 h 2046"/>
              <a:gd name="T62" fmla="*/ 2147483647 w 2604"/>
              <a:gd name="T63" fmla="*/ 0 h 2046"/>
              <a:gd name="T64" fmla="*/ 2147483647 w 2604"/>
              <a:gd name="T65" fmla="*/ 2147483647 h 2046"/>
              <a:gd name="T66" fmla="*/ 2147483647 w 2604"/>
              <a:gd name="T67" fmla="*/ 2147483647 h 2046"/>
              <a:gd name="T68" fmla="*/ 2147483647 w 2604"/>
              <a:gd name="T69" fmla="*/ 2147483647 h 2046"/>
              <a:gd name="T70" fmla="*/ 2147483647 w 2604"/>
              <a:gd name="T71" fmla="*/ 2147483647 h 2046"/>
              <a:gd name="T72" fmla="*/ 2147483647 w 2604"/>
              <a:gd name="T73" fmla="*/ 2147483647 h 2046"/>
              <a:gd name="T74" fmla="*/ 2147483647 w 2604"/>
              <a:gd name="T75" fmla="*/ 2147483647 h 2046"/>
              <a:gd name="T76" fmla="*/ 2147483647 w 2604"/>
              <a:gd name="T77" fmla="*/ 2147483647 h 2046"/>
              <a:gd name="T78" fmla="*/ 2147483647 w 2604"/>
              <a:gd name="T79" fmla="*/ 2147483647 h 2046"/>
              <a:gd name="T80" fmla="*/ 2147483647 w 2604"/>
              <a:gd name="T81" fmla="*/ 2147483647 h 2046"/>
              <a:gd name="T82" fmla="*/ 2147483647 w 2604"/>
              <a:gd name="T83" fmla="*/ 2147483647 h 2046"/>
              <a:gd name="T84" fmla="*/ 2147483647 w 2604"/>
              <a:gd name="T85" fmla="*/ 2147483647 h 2046"/>
              <a:gd name="T86" fmla="*/ 2147483647 w 2604"/>
              <a:gd name="T87" fmla="*/ 2147483647 h 2046"/>
              <a:gd name="T88" fmla="*/ 2147483647 w 2604"/>
              <a:gd name="T89" fmla="*/ 2147483647 h 2046"/>
              <a:gd name="T90" fmla="*/ 2147483647 w 2604"/>
              <a:gd name="T91" fmla="*/ 2147483647 h 2046"/>
              <a:gd name="T92" fmla="*/ 2147483647 w 2604"/>
              <a:gd name="T93" fmla="*/ 2147483647 h 2046"/>
              <a:gd name="T94" fmla="*/ 2147483647 w 2604"/>
              <a:gd name="T95" fmla="*/ 2147483647 h 2046"/>
              <a:gd name="T96" fmla="*/ 2147483647 w 2604"/>
              <a:gd name="T97" fmla="*/ 2147483647 h 2046"/>
              <a:gd name="T98" fmla="*/ 2147483647 w 2604"/>
              <a:gd name="T99" fmla="*/ 2147483647 h 20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04"/>
              <a:gd name="T151" fmla="*/ 0 h 2046"/>
              <a:gd name="T152" fmla="*/ 2604 w 2604"/>
              <a:gd name="T153" fmla="*/ 2046 h 20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04" h="2046">
                <a:moveTo>
                  <a:pt x="0" y="1026"/>
                </a:moveTo>
                <a:lnTo>
                  <a:pt x="24" y="894"/>
                </a:lnTo>
                <a:lnTo>
                  <a:pt x="48" y="768"/>
                </a:lnTo>
                <a:lnTo>
                  <a:pt x="78" y="648"/>
                </a:lnTo>
                <a:lnTo>
                  <a:pt x="102" y="528"/>
                </a:lnTo>
                <a:lnTo>
                  <a:pt x="126" y="420"/>
                </a:lnTo>
                <a:lnTo>
                  <a:pt x="156" y="318"/>
                </a:lnTo>
                <a:lnTo>
                  <a:pt x="180" y="234"/>
                </a:lnTo>
                <a:lnTo>
                  <a:pt x="204" y="156"/>
                </a:lnTo>
                <a:lnTo>
                  <a:pt x="234" y="96"/>
                </a:lnTo>
                <a:lnTo>
                  <a:pt x="258" y="48"/>
                </a:lnTo>
                <a:lnTo>
                  <a:pt x="282" y="18"/>
                </a:lnTo>
                <a:lnTo>
                  <a:pt x="312" y="0"/>
                </a:lnTo>
                <a:lnTo>
                  <a:pt x="336" y="0"/>
                </a:lnTo>
                <a:lnTo>
                  <a:pt x="360" y="18"/>
                </a:lnTo>
                <a:lnTo>
                  <a:pt x="390" y="48"/>
                </a:lnTo>
                <a:lnTo>
                  <a:pt x="414" y="96"/>
                </a:lnTo>
                <a:lnTo>
                  <a:pt x="438" y="156"/>
                </a:lnTo>
                <a:lnTo>
                  <a:pt x="468" y="234"/>
                </a:lnTo>
                <a:lnTo>
                  <a:pt x="492" y="318"/>
                </a:lnTo>
                <a:lnTo>
                  <a:pt x="516" y="420"/>
                </a:lnTo>
                <a:lnTo>
                  <a:pt x="546" y="528"/>
                </a:lnTo>
                <a:lnTo>
                  <a:pt x="570" y="648"/>
                </a:lnTo>
                <a:lnTo>
                  <a:pt x="594" y="768"/>
                </a:lnTo>
                <a:lnTo>
                  <a:pt x="624" y="894"/>
                </a:lnTo>
                <a:lnTo>
                  <a:pt x="648" y="1020"/>
                </a:lnTo>
                <a:lnTo>
                  <a:pt x="672" y="1152"/>
                </a:lnTo>
                <a:lnTo>
                  <a:pt x="702" y="1278"/>
                </a:lnTo>
                <a:lnTo>
                  <a:pt x="726" y="1398"/>
                </a:lnTo>
                <a:lnTo>
                  <a:pt x="750" y="1518"/>
                </a:lnTo>
                <a:lnTo>
                  <a:pt x="780" y="1626"/>
                </a:lnTo>
                <a:lnTo>
                  <a:pt x="804" y="1728"/>
                </a:lnTo>
                <a:lnTo>
                  <a:pt x="828" y="1812"/>
                </a:lnTo>
                <a:lnTo>
                  <a:pt x="858" y="1890"/>
                </a:lnTo>
                <a:lnTo>
                  <a:pt x="882" y="1950"/>
                </a:lnTo>
                <a:lnTo>
                  <a:pt x="906" y="1998"/>
                </a:lnTo>
                <a:lnTo>
                  <a:pt x="936" y="2028"/>
                </a:lnTo>
                <a:lnTo>
                  <a:pt x="960" y="2046"/>
                </a:lnTo>
                <a:lnTo>
                  <a:pt x="984" y="2046"/>
                </a:lnTo>
                <a:lnTo>
                  <a:pt x="1014" y="2028"/>
                </a:lnTo>
                <a:lnTo>
                  <a:pt x="1038" y="1998"/>
                </a:lnTo>
                <a:lnTo>
                  <a:pt x="1062" y="1950"/>
                </a:lnTo>
                <a:lnTo>
                  <a:pt x="1092" y="1890"/>
                </a:lnTo>
                <a:lnTo>
                  <a:pt x="1116" y="1812"/>
                </a:lnTo>
                <a:lnTo>
                  <a:pt x="1140" y="1728"/>
                </a:lnTo>
                <a:lnTo>
                  <a:pt x="1170" y="1626"/>
                </a:lnTo>
                <a:lnTo>
                  <a:pt x="1194" y="1518"/>
                </a:lnTo>
                <a:lnTo>
                  <a:pt x="1218" y="1398"/>
                </a:lnTo>
                <a:lnTo>
                  <a:pt x="1248" y="1278"/>
                </a:lnTo>
                <a:lnTo>
                  <a:pt x="1272" y="1152"/>
                </a:lnTo>
                <a:lnTo>
                  <a:pt x="1302" y="1026"/>
                </a:lnTo>
                <a:lnTo>
                  <a:pt x="1326" y="894"/>
                </a:lnTo>
                <a:lnTo>
                  <a:pt x="1350" y="768"/>
                </a:lnTo>
                <a:lnTo>
                  <a:pt x="1380" y="648"/>
                </a:lnTo>
                <a:lnTo>
                  <a:pt x="1404" y="528"/>
                </a:lnTo>
                <a:lnTo>
                  <a:pt x="1428" y="420"/>
                </a:lnTo>
                <a:lnTo>
                  <a:pt x="1458" y="318"/>
                </a:lnTo>
                <a:lnTo>
                  <a:pt x="1482" y="234"/>
                </a:lnTo>
                <a:lnTo>
                  <a:pt x="1506" y="156"/>
                </a:lnTo>
                <a:lnTo>
                  <a:pt x="1536" y="96"/>
                </a:lnTo>
                <a:lnTo>
                  <a:pt x="1560" y="48"/>
                </a:lnTo>
                <a:lnTo>
                  <a:pt x="1584" y="18"/>
                </a:lnTo>
                <a:lnTo>
                  <a:pt x="1614" y="0"/>
                </a:lnTo>
                <a:lnTo>
                  <a:pt x="1638" y="0"/>
                </a:lnTo>
                <a:lnTo>
                  <a:pt x="1662" y="18"/>
                </a:lnTo>
                <a:lnTo>
                  <a:pt x="1692" y="48"/>
                </a:lnTo>
                <a:lnTo>
                  <a:pt x="1716" y="96"/>
                </a:lnTo>
                <a:lnTo>
                  <a:pt x="1740" y="156"/>
                </a:lnTo>
                <a:lnTo>
                  <a:pt x="1770" y="234"/>
                </a:lnTo>
                <a:lnTo>
                  <a:pt x="1794" y="318"/>
                </a:lnTo>
                <a:lnTo>
                  <a:pt x="1818" y="420"/>
                </a:lnTo>
                <a:lnTo>
                  <a:pt x="1848" y="528"/>
                </a:lnTo>
                <a:lnTo>
                  <a:pt x="1872" y="648"/>
                </a:lnTo>
                <a:lnTo>
                  <a:pt x="1896" y="768"/>
                </a:lnTo>
                <a:lnTo>
                  <a:pt x="1926" y="894"/>
                </a:lnTo>
                <a:lnTo>
                  <a:pt x="1950" y="1020"/>
                </a:lnTo>
                <a:lnTo>
                  <a:pt x="1974" y="1152"/>
                </a:lnTo>
                <a:lnTo>
                  <a:pt x="2004" y="1278"/>
                </a:lnTo>
                <a:lnTo>
                  <a:pt x="2028" y="1398"/>
                </a:lnTo>
                <a:lnTo>
                  <a:pt x="2052" y="1518"/>
                </a:lnTo>
                <a:lnTo>
                  <a:pt x="2082" y="1626"/>
                </a:lnTo>
                <a:lnTo>
                  <a:pt x="2106" y="1728"/>
                </a:lnTo>
                <a:lnTo>
                  <a:pt x="2130" y="1812"/>
                </a:lnTo>
                <a:lnTo>
                  <a:pt x="2160" y="1890"/>
                </a:lnTo>
                <a:lnTo>
                  <a:pt x="2184" y="1950"/>
                </a:lnTo>
                <a:lnTo>
                  <a:pt x="2208" y="1998"/>
                </a:lnTo>
                <a:lnTo>
                  <a:pt x="2238" y="2028"/>
                </a:lnTo>
                <a:lnTo>
                  <a:pt x="2262" y="2046"/>
                </a:lnTo>
                <a:lnTo>
                  <a:pt x="2286" y="2046"/>
                </a:lnTo>
                <a:lnTo>
                  <a:pt x="2316" y="2028"/>
                </a:lnTo>
                <a:lnTo>
                  <a:pt x="2340" y="1998"/>
                </a:lnTo>
                <a:lnTo>
                  <a:pt x="2364" y="1950"/>
                </a:lnTo>
                <a:lnTo>
                  <a:pt x="2394" y="1890"/>
                </a:lnTo>
                <a:lnTo>
                  <a:pt x="2418" y="1812"/>
                </a:lnTo>
                <a:lnTo>
                  <a:pt x="2442" y="1728"/>
                </a:lnTo>
                <a:lnTo>
                  <a:pt x="2472" y="1626"/>
                </a:lnTo>
                <a:lnTo>
                  <a:pt x="2496" y="1518"/>
                </a:lnTo>
                <a:lnTo>
                  <a:pt x="2520" y="1398"/>
                </a:lnTo>
                <a:lnTo>
                  <a:pt x="2550" y="1278"/>
                </a:lnTo>
                <a:lnTo>
                  <a:pt x="2574" y="1152"/>
                </a:lnTo>
                <a:lnTo>
                  <a:pt x="2604"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3" name="Freeform 731"/>
          <p:cNvSpPr>
            <a:spLocks/>
          </p:cNvSpPr>
          <p:nvPr/>
        </p:nvSpPr>
        <p:spPr bwMode="auto">
          <a:xfrm>
            <a:off x="8335434" y="5130800"/>
            <a:ext cx="3020484" cy="1270000"/>
          </a:xfrm>
          <a:custGeom>
            <a:avLst/>
            <a:gdLst>
              <a:gd name="T0" fmla="*/ 2147483647 w 2604"/>
              <a:gd name="T1" fmla="*/ 2147483647 h 1974"/>
              <a:gd name="T2" fmla="*/ 2147483647 w 2604"/>
              <a:gd name="T3" fmla="*/ 2147483647 h 1974"/>
              <a:gd name="T4" fmla="*/ 2147483647 w 2604"/>
              <a:gd name="T5" fmla="*/ 2147483647 h 1974"/>
              <a:gd name="T6" fmla="*/ 2147483647 w 2604"/>
              <a:gd name="T7" fmla="*/ 2147483647 h 1974"/>
              <a:gd name="T8" fmla="*/ 2147483647 w 2604"/>
              <a:gd name="T9" fmla="*/ 2147483647 h 1974"/>
              <a:gd name="T10" fmla="*/ 2147483647 w 2604"/>
              <a:gd name="T11" fmla="*/ 2147483647 h 1974"/>
              <a:gd name="T12" fmla="*/ 2147483647 w 2604"/>
              <a:gd name="T13" fmla="*/ 2147483647 h 1974"/>
              <a:gd name="T14" fmla="*/ 2147483647 w 2604"/>
              <a:gd name="T15" fmla="*/ 0 h 1974"/>
              <a:gd name="T16" fmla="*/ 2147483647 w 2604"/>
              <a:gd name="T17" fmla="*/ 2147483647 h 1974"/>
              <a:gd name="T18" fmla="*/ 2147483647 w 2604"/>
              <a:gd name="T19" fmla="*/ 2147483647 h 1974"/>
              <a:gd name="T20" fmla="*/ 2147483647 w 2604"/>
              <a:gd name="T21" fmla="*/ 2147483647 h 1974"/>
              <a:gd name="T22" fmla="*/ 2147483647 w 2604"/>
              <a:gd name="T23" fmla="*/ 2147483647 h 1974"/>
              <a:gd name="T24" fmla="*/ 2147483647 w 2604"/>
              <a:gd name="T25" fmla="*/ 2147483647 h 1974"/>
              <a:gd name="T26" fmla="*/ 2147483647 w 2604"/>
              <a:gd name="T27" fmla="*/ 2147483647 h 1974"/>
              <a:gd name="T28" fmla="*/ 2147483647 w 2604"/>
              <a:gd name="T29" fmla="*/ 2147483647 h 1974"/>
              <a:gd name="T30" fmla="*/ 2147483647 w 2604"/>
              <a:gd name="T31" fmla="*/ 2147483647 h 1974"/>
              <a:gd name="T32" fmla="*/ 2147483647 w 2604"/>
              <a:gd name="T33" fmla="*/ 2147483647 h 1974"/>
              <a:gd name="T34" fmla="*/ 2147483647 w 2604"/>
              <a:gd name="T35" fmla="*/ 2147483647 h 1974"/>
              <a:gd name="T36" fmla="*/ 2147483647 w 2604"/>
              <a:gd name="T37" fmla="*/ 2147483647 h 1974"/>
              <a:gd name="T38" fmla="*/ 2147483647 w 2604"/>
              <a:gd name="T39" fmla="*/ 2147483647 h 1974"/>
              <a:gd name="T40" fmla="*/ 2147483647 w 2604"/>
              <a:gd name="T41" fmla="*/ 2147483647 h 1974"/>
              <a:gd name="T42" fmla="*/ 2147483647 w 2604"/>
              <a:gd name="T43" fmla="*/ 2147483647 h 1974"/>
              <a:gd name="T44" fmla="*/ 2147483647 w 2604"/>
              <a:gd name="T45" fmla="*/ 2147483647 h 1974"/>
              <a:gd name="T46" fmla="*/ 2147483647 w 2604"/>
              <a:gd name="T47" fmla="*/ 2147483647 h 1974"/>
              <a:gd name="T48" fmla="*/ 2147483647 w 2604"/>
              <a:gd name="T49" fmla="*/ 2147483647 h 1974"/>
              <a:gd name="T50" fmla="*/ 2147483647 w 2604"/>
              <a:gd name="T51" fmla="*/ 2147483647 h 1974"/>
              <a:gd name="T52" fmla="*/ 2147483647 w 2604"/>
              <a:gd name="T53" fmla="*/ 2147483647 h 1974"/>
              <a:gd name="T54" fmla="*/ 2147483647 w 2604"/>
              <a:gd name="T55" fmla="*/ 2147483647 h 1974"/>
              <a:gd name="T56" fmla="*/ 2147483647 w 2604"/>
              <a:gd name="T57" fmla="*/ 2147483647 h 1974"/>
              <a:gd name="T58" fmla="*/ 2147483647 w 2604"/>
              <a:gd name="T59" fmla="*/ 2147483647 h 1974"/>
              <a:gd name="T60" fmla="*/ 2147483647 w 2604"/>
              <a:gd name="T61" fmla="*/ 2147483647 h 1974"/>
              <a:gd name="T62" fmla="*/ 2147483647 w 2604"/>
              <a:gd name="T63" fmla="*/ 2147483647 h 1974"/>
              <a:gd name="T64" fmla="*/ 2147483647 w 2604"/>
              <a:gd name="T65" fmla="*/ 2147483647 h 1974"/>
              <a:gd name="T66" fmla="*/ 2147483647 w 2604"/>
              <a:gd name="T67" fmla="*/ 2147483647 h 1974"/>
              <a:gd name="T68" fmla="*/ 2147483647 w 2604"/>
              <a:gd name="T69" fmla="*/ 2147483647 h 1974"/>
              <a:gd name="T70" fmla="*/ 2147483647 w 2604"/>
              <a:gd name="T71" fmla="*/ 2147483647 h 1974"/>
              <a:gd name="T72" fmla="*/ 2147483647 w 2604"/>
              <a:gd name="T73" fmla="*/ 2147483647 h 1974"/>
              <a:gd name="T74" fmla="*/ 2147483647 w 2604"/>
              <a:gd name="T75" fmla="*/ 2147483647 h 1974"/>
              <a:gd name="T76" fmla="*/ 2147483647 w 2604"/>
              <a:gd name="T77" fmla="*/ 2147483647 h 1974"/>
              <a:gd name="T78" fmla="*/ 2147483647 w 2604"/>
              <a:gd name="T79" fmla="*/ 2147483647 h 1974"/>
              <a:gd name="T80" fmla="*/ 2147483647 w 2604"/>
              <a:gd name="T81" fmla="*/ 2147483647 h 1974"/>
              <a:gd name="T82" fmla="*/ 2147483647 w 2604"/>
              <a:gd name="T83" fmla="*/ 2147483647 h 1974"/>
              <a:gd name="T84" fmla="*/ 2147483647 w 2604"/>
              <a:gd name="T85" fmla="*/ 0 h 1974"/>
              <a:gd name="T86" fmla="*/ 2147483647 w 2604"/>
              <a:gd name="T87" fmla="*/ 2147483647 h 1974"/>
              <a:gd name="T88" fmla="*/ 2147483647 w 2604"/>
              <a:gd name="T89" fmla="*/ 2147483647 h 1974"/>
              <a:gd name="T90" fmla="*/ 2147483647 w 2604"/>
              <a:gd name="T91" fmla="*/ 2147483647 h 1974"/>
              <a:gd name="T92" fmla="*/ 2147483647 w 2604"/>
              <a:gd name="T93" fmla="*/ 2147483647 h 1974"/>
              <a:gd name="T94" fmla="*/ 2147483647 w 2604"/>
              <a:gd name="T95" fmla="*/ 2147483647 h 1974"/>
              <a:gd name="T96" fmla="*/ 2147483647 w 2604"/>
              <a:gd name="T97" fmla="*/ 2147483647 h 1974"/>
              <a:gd name="T98" fmla="*/ 2147483647 w 2604"/>
              <a:gd name="T99" fmla="*/ 2147483647 h 19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04"/>
              <a:gd name="T151" fmla="*/ 0 h 1974"/>
              <a:gd name="T152" fmla="*/ 2604 w 2604"/>
              <a:gd name="T153" fmla="*/ 1974 h 19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04" h="1974">
                <a:moveTo>
                  <a:pt x="0" y="990"/>
                </a:moveTo>
                <a:lnTo>
                  <a:pt x="24" y="978"/>
                </a:lnTo>
                <a:lnTo>
                  <a:pt x="48" y="948"/>
                </a:lnTo>
                <a:lnTo>
                  <a:pt x="78" y="900"/>
                </a:lnTo>
                <a:lnTo>
                  <a:pt x="102" y="834"/>
                </a:lnTo>
                <a:lnTo>
                  <a:pt x="126" y="756"/>
                </a:lnTo>
                <a:lnTo>
                  <a:pt x="156" y="666"/>
                </a:lnTo>
                <a:lnTo>
                  <a:pt x="180" y="564"/>
                </a:lnTo>
                <a:lnTo>
                  <a:pt x="204" y="468"/>
                </a:lnTo>
                <a:lnTo>
                  <a:pt x="234" y="366"/>
                </a:lnTo>
                <a:lnTo>
                  <a:pt x="258" y="270"/>
                </a:lnTo>
                <a:lnTo>
                  <a:pt x="282" y="186"/>
                </a:lnTo>
                <a:lnTo>
                  <a:pt x="312" y="108"/>
                </a:lnTo>
                <a:lnTo>
                  <a:pt x="336" y="54"/>
                </a:lnTo>
                <a:lnTo>
                  <a:pt x="360" y="18"/>
                </a:lnTo>
                <a:lnTo>
                  <a:pt x="390" y="0"/>
                </a:lnTo>
                <a:lnTo>
                  <a:pt x="414" y="6"/>
                </a:lnTo>
                <a:lnTo>
                  <a:pt x="438" y="36"/>
                </a:lnTo>
                <a:lnTo>
                  <a:pt x="468" y="90"/>
                </a:lnTo>
                <a:lnTo>
                  <a:pt x="492" y="168"/>
                </a:lnTo>
                <a:lnTo>
                  <a:pt x="516" y="270"/>
                </a:lnTo>
                <a:lnTo>
                  <a:pt x="546" y="390"/>
                </a:lnTo>
                <a:lnTo>
                  <a:pt x="570" y="522"/>
                </a:lnTo>
                <a:lnTo>
                  <a:pt x="594" y="672"/>
                </a:lnTo>
                <a:lnTo>
                  <a:pt x="624" y="828"/>
                </a:lnTo>
                <a:lnTo>
                  <a:pt x="648" y="984"/>
                </a:lnTo>
                <a:lnTo>
                  <a:pt x="672" y="1146"/>
                </a:lnTo>
                <a:lnTo>
                  <a:pt x="702" y="1302"/>
                </a:lnTo>
                <a:lnTo>
                  <a:pt x="726" y="1452"/>
                </a:lnTo>
                <a:lnTo>
                  <a:pt x="750" y="1584"/>
                </a:lnTo>
                <a:lnTo>
                  <a:pt x="780" y="1704"/>
                </a:lnTo>
                <a:lnTo>
                  <a:pt x="804" y="1806"/>
                </a:lnTo>
                <a:lnTo>
                  <a:pt x="828" y="1884"/>
                </a:lnTo>
                <a:lnTo>
                  <a:pt x="858" y="1938"/>
                </a:lnTo>
                <a:lnTo>
                  <a:pt x="882" y="1968"/>
                </a:lnTo>
                <a:lnTo>
                  <a:pt x="906" y="1974"/>
                </a:lnTo>
                <a:lnTo>
                  <a:pt x="936" y="1956"/>
                </a:lnTo>
                <a:lnTo>
                  <a:pt x="960" y="1920"/>
                </a:lnTo>
                <a:lnTo>
                  <a:pt x="984" y="1866"/>
                </a:lnTo>
                <a:lnTo>
                  <a:pt x="1014" y="1788"/>
                </a:lnTo>
                <a:lnTo>
                  <a:pt x="1038" y="1704"/>
                </a:lnTo>
                <a:lnTo>
                  <a:pt x="1062" y="1608"/>
                </a:lnTo>
                <a:lnTo>
                  <a:pt x="1092" y="1506"/>
                </a:lnTo>
                <a:lnTo>
                  <a:pt x="1116" y="1410"/>
                </a:lnTo>
                <a:lnTo>
                  <a:pt x="1140" y="1308"/>
                </a:lnTo>
                <a:lnTo>
                  <a:pt x="1170" y="1218"/>
                </a:lnTo>
                <a:lnTo>
                  <a:pt x="1194" y="1140"/>
                </a:lnTo>
                <a:lnTo>
                  <a:pt x="1218" y="1074"/>
                </a:lnTo>
                <a:lnTo>
                  <a:pt x="1248" y="1026"/>
                </a:lnTo>
                <a:lnTo>
                  <a:pt x="1272" y="996"/>
                </a:lnTo>
                <a:lnTo>
                  <a:pt x="1302" y="990"/>
                </a:lnTo>
                <a:lnTo>
                  <a:pt x="1326" y="996"/>
                </a:lnTo>
                <a:lnTo>
                  <a:pt x="1350" y="1026"/>
                </a:lnTo>
                <a:lnTo>
                  <a:pt x="1380" y="1074"/>
                </a:lnTo>
                <a:lnTo>
                  <a:pt x="1404" y="1140"/>
                </a:lnTo>
                <a:lnTo>
                  <a:pt x="1428" y="1218"/>
                </a:lnTo>
                <a:lnTo>
                  <a:pt x="1458" y="1308"/>
                </a:lnTo>
                <a:lnTo>
                  <a:pt x="1482" y="1410"/>
                </a:lnTo>
                <a:lnTo>
                  <a:pt x="1506" y="1506"/>
                </a:lnTo>
                <a:lnTo>
                  <a:pt x="1536" y="1608"/>
                </a:lnTo>
                <a:lnTo>
                  <a:pt x="1560" y="1704"/>
                </a:lnTo>
                <a:lnTo>
                  <a:pt x="1584" y="1788"/>
                </a:lnTo>
                <a:lnTo>
                  <a:pt x="1614" y="1866"/>
                </a:lnTo>
                <a:lnTo>
                  <a:pt x="1638" y="1920"/>
                </a:lnTo>
                <a:lnTo>
                  <a:pt x="1662" y="1956"/>
                </a:lnTo>
                <a:lnTo>
                  <a:pt x="1692" y="1974"/>
                </a:lnTo>
                <a:lnTo>
                  <a:pt x="1716" y="1968"/>
                </a:lnTo>
                <a:lnTo>
                  <a:pt x="1740" y="1938"/>
                </a:lnTo>
                <a:lnTo>
                  <a:pt x="1770" y="1884"/>
                </a:lnTo>
                <a:lnTo>
                  <a:pt x="1794" y="1806"/>
                </a:lnTo>
                <a:lnTo>
                  <a:pt x="1818" y="1704"/>
                </a:lnTo>
                <a:lnTo>
                  <a:pt x="1848" y="1584"/>
                </a:lnTo>
                <a:lnTo>
                  <a:pt x="1872" y="1452"/>
                </a:lnTo>
                <a:lnTo>
                  <a:pt x="1896" y="1302"/>
                </a:lnTo>
                <a:lnTo>
                  <a:pt x="1926" y="1146"/>
                </a:lnTo>
                <a:lnTo>
                  <a:pt x="1950" y="990"/>
                </a:lnTo>
                <a:lnTo>
                  <a:pt x="1974" y="828"/>
                </a:lnTo>
                <a:lnTo>
                  <a:pt x="2004" y="672"/>
                </a:lnTo>
                <a:lnTo>
                  <a:pt x="2028" y="522"/>
                </a:lnTo>
                <a:lnTo>
                  <a:pt x="2052" y="390"/>
                </a:lnTo>
                <a:lnTo>
                  <a:pt x="2082" y="270"/>
                </a:lnTo>
                <a:lnTo>
                  <a:pt x="2106" y="168"/>
                </a:lnTo>
                <a:lnTo>
                  <a:pt x="2130" y="90"/>
                </a:lnTo>
                <a:lnTo>
                  <a:pt x="2160" y="36"/>
                </a:lnTo>
                <a:lnTo>
                  <a:pt x="2184" y="6"/>
                </a:lnTo>
                <a:lnTo>
                  <a:pt x="2208" y="0"/>
                </a:lnTo>
                <a:lnTo>
                  <a:pt x="2238" y="18"/>
                </a:lnTo>
                <a:lnTo>
                  <a:pt x="2262" y="54"/>
                </a:lnTo>
                <a:lnTo>
                  <a:pt x="2286" y="108"/>
                </a:lnTo>
                <a:lnTo>
                  <a:pt x="2316" y="186"/>
                </a:lnTo>
                <a:lnTo>
                  <a:pt x="2340" y="270"/>
                </a:lnTo>
                <a:lnTo>
                  <a:pt x="2364" y="366"/>
                </a:lnTo>
                <a:lnTo>
                  <a:pt x="2394" y="468"/>
                </a:lnTo>
                <a:lnTo>
                  <a:pt x="2418" y="564"/>
                </a:lnTo>
                <a:lnTo>
                  <a:pt x="2442" y="666"/>
                </a:lnTo>
                <a:lnTo>
                  <a:pt x="2472" y="756"/>
                </a:lnTo>
                <a:lnTo>
                  <a:pt x="2496" y="834"/>
                </a:lnTo>
                <a:lnTo>
                  <a:pt x="2520" y="900"/>
                </a:lnTo>
                <a:lnTo>
                  <a:pt x="2550" y="948"/>
                </a:lnTo>
                <a:lnTo>
                  <a:pt x="2574" y="978"/>
                </a:lnTo>
                <a:lnTo>
                  <a:pt x="2604" y="99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4" name="TextBox 65"/>
          <p:cNvSpPr txBox="1">
            <a:spLocks noChangeArrowheads="1"/>
          </p:cNvSpPr>
          <p:nvPr/>
        </p:nvSpPr>
        <p:spPr bwMode="auto">
          <a:xfrm>
            <a:off x="1945217" y="990600"/>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sp>
        <p:nvSpPr>
          <p:cNvPr id="13335" name="TextBox 61"/>
          <p:cNvSpPr txBox="1">
            <a:spLocks noChangeArrowheads="1"/>
          </p:cNvSpPr>
          <p:nvPr/>
        </p:nvSpPr>
        <p:spPr bwMode="auto">
          <a:xfrm>
            <a:off x="1318685" y="3198814"/>
            <a:ext cx="20794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b="1"/>
              <a:t>Correlation at Rx over T</a:t>
            </a:r>
            <a:r>
              <a:rPr lang="en-US" sz="1200" b="1" baseline="-25000"/>
              <a:t>s</a:t>
            </a:r>
            <a:endParaRPr lang="en-US" sz="1200" b="1"/>
          </a:p>
        </p:txBody>
      </p:sp>
      <p:sp>
        <p:nvSpPr>
          <p:cNvPr id="13336" name="Rectangle 23"/>
          <p:cNvSpPr>
            <a:spLocks noChangeArrowheads="1"/>
          </p:cNvSpPr>
          <p:nvPr/>
        </p:nvSpPr>
        <p:spPr bwMode="auto">
          <a:xfrm>
            <a:off x="742951"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37" name="Rectangle 14"/>
          <p:cNvSpPr>
            <a:spLocks noChangeArrowheads="1"/>
          </p:cNvSpPr>
          <p:nvPr/>
        </p:nvSpPr>
        <p:spPr bwMode="auto">
          <a:xfrm>
            <a:off x="704851" y="3502026"/>
            <a:ext cx="3754967"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38" name="TextBox 37"/>
          <p:cNvSpPr txBox="1">
            <a:spLocks noChangeArrowheads="1"/>
          </p:cNvSpPr>
          <p:nvPr/>
        </p:nvSpPr>
        <p:spPr bwMode="auto">
          <a:xfrm>
            <a:off x="2362201"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3339" name="Rectangle 23"/>
          <p:cNvSpPr>
            <a:spLocks noChangeArrowheads="1"/>
          </p:cNvSpPr>
          <p:nvPr/>
        </p:nvSpPr>
        <p:spPr bwMode="auto">
          <a:xfrm>
            <a:off x="738718"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13340" name="Straight Arrow Connector 28"/>
          <p:cNvCxnSpPr>
            <a:cxnSpLocks noChangeShapeType="1"/>
          </p:cNvCxnSpPr>
          <p:nvPr/>
        </p:nvCxnSpPr>
        <p:spPr bwMode="auto">
          <a:xfrm rot="10800000">
            <a:off x="687918" y="1665289"/>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41" name="Rectangle 17"/>
          <p:cNvSpPr>
            <a:spLocks noChangeArrowheads="1"/>
          </p:cNvSpPr>
          <p:nvPr/>
        </p:nvSpPr>
        <p:spPr bwMode="auto">
          <a:xfrm>
            <a:off x="635000" y="1747839"/>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42" name="TextBox 33"/>
          <p:cNvSpPr txBox="1">
            <a:spLocks noChangeArrowheads="1"/>
          </p:cNvSpPr>
          <p:nvPr/>
        </p:nvSpPr>
        <p:spPr bwMode="auto">
          <a:xfrm>
            <a:off x="520700"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13343" name="Straight Arrow Connector 28"/>
          <p:cNvCxnSpPr>
            <a:cxnSpLocks noChangeShapeType="1"/>
          </p:cNvCxnSpPr>
          <p:nvPr/>
        </p:nvCxnSpPr>
        <p:spPr bwMode="auto">
          <a:xfrm rot="10800000">
            <a:off x="1206501" y="2239964"/>
            <a:ext cx="3291417"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3344" name="Straight Arrow Connector 28"/>
          <p:cNvCxnSpPr>
            <a:cxnSpLocks noChangeShapeType="1"/>
          </p:cNvCxnSpPr>
          <p:nvPr/>
        </p:nvCxnSpPr>
        <p:spPr bwMode="auto">
          <a:xfrm rot="10800000">
            <a:off x="734485"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45" name="TextBox 33"/>
          <p:cNvSpPr txBox="1">
            <a:spLocks noChangeArrowheads="1"/>
          </p:cNvSpPr>
          <p:nvPr/>
        </p:nvSpPr>
        <p:spPr bwMode="auto">
          <a:xfrm>
            <a:off x="2772834"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3346" name="TextBox 33"/>
          <p:cNvSpPr txBox="1">
            <a:spLocks noChangeArrowheads="1"/>
          </p:cNvSpPr>
          <p:nvPr/>
        </p:nvSpPr>
        <p:spPr bwMode="auto">
          <a:xfrm>
            <a:off x="67733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13347" name="Group 87"/>
          <p:cNvGrpSpPr>
            <a:grpSpLocks/>
          </p:cNvGrpSpPr>
          <p:nvPr/>
        </p:nvGrpSpPr>
        <p:grpSpPr bwMode="auto">
          <a:xfrm>
            <a:off x="757767" y="1858964"/>
            <a:ext cx="3740151" cy="1309687"/>
            <a:chOff x="867058" y="1473958"/>
            <a:chExt cx="3224070" cy="1310190"/>
          </a:xfrm>
        </p:grpSpPr>
        <p:sp>
          <p:nvSpPr>
            <p:cNvPr id="13370"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1"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2"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48" name="Group 93"/>
          <p:cNvGrpSpPr>
            <a:grpSpLocks/>
          </p:cNvGrpSpPr>
          <p:nvPr/>
        </p:nvGrpSpPr>
        <p:grpSpPr bwMode="auto">
          <a:xfrm>
            <a:off x="1181101" y="1860550"/>
            <a:ext cx="3738033" cy="1309688"/>
            <a:chOff x="867058" y="1473958"/>
            <a:chExt cx="3224070" cy="1310190"/>
          </a:xfrm>
        </p:grpSpPr>
        <p:sp>
          <p:nvSpPr>
            <p:cNvPr id="13367"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8"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9"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49" name="Group 97"/>
          <p:cNvGrpSpPr>
            <a:grpSpLocks/>
          </p:cNvGrpSpPr>
          <p:nvPr/>
        </p:nvGrpSpPr>
        <p:grpSpPr bwMode="auto">
          <a:xfrm>
            <a:off x="721785" y="3522664"/>
            <a:ext cx="3721100" cy="1309687"/>
            <a:chOff x="2600325" y="1736725"/>
            <a:chExt cx="3314700" cy="3257550"/>
          </a:xfrm>
        </p:grpSpPr>
        <p:sp>
          <p:nvSpPr>
            <p:cNvPr id="13364"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5"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6"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0" name="Group 101"/>
          <p:cNvGrpSpPr>
            <a:grpSpLocks/>
          </p:cNvGrpSpPr>
          <p:nvPr/>
        </p:nvGrpSpPr>
        <p:grpSpPr bwMode="auto">
          <a:xfrm>
            <a:off x="1126067" y="3525839"/>
            <a:ext cx="3721100" cy="1309687"/>
            <a:chOff x="2600325" y="1736725"/>
            <a:chExt cx="3314700" cy="3257550"/>
          </a:xfrm>
        </p:grpSpPr>
        <p:sp>
          <p:nvSpPr>
            <p:cNvPr id="13361"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2"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3"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1" name="Group 105"/>
          <p:cNvGrpSpPr>
            <a:grpSpLocks/>
          </p:cNvGrpSpPr>
          <p:nvPr/>
        </p:nvGrpSpPr>
        <p:grpSpPr bwMode="auto">
          <a:xfrm>
            <a:off x="757767" y="5229225"/>
            <a:ext cx="3666067" cy="1104900"/>
            <a:chOff x="2600325" y="1736725"/>
            <a:chExt cx="3314700" cy="3257550"/>
          </a:xfrm>
        </p:grpSpPr>
        <p:sp>
          <p:nvSpPr>
            <p:cNvPr id="13358"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9"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0"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2" name="Group 109"/>
          <p:cNvGrpSpPr>
            <a:grpSpLocks/>
          </p:cNvGrpSpPr>
          <p:nvPr/>
        </p:nvGrpSpPr>
        <p:grpSpPr bwMode="auto">
          <a:xfrm>
            <a:off x="1162051" y="5232401"/>
            <a:ext cx="3666067" cy="1103313"/>
            <a:chOff x="2600325" y="1736725"/>
            <a:chExt cx="3314700" cy="3257550"/>
          </a:xfrm>
        </p:grpSpPr>
        <p:sp>
          <p:nvSpPr>
            <p:cNvPr id="13355"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6"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7"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53" name="Rectangle 113"/>
          <p:cNvSpPr>
            <a:spLocks noChangeArrowheads="1"/>
          </p:cNvSpPr>
          <p:nvPr/>
        </p:nvSpPr>
        <p:spPr bwMode="auto">
          <a:xfrm>
            <a:off x="1109134" y="3221038"/>
            <a:ext cx="3367617" cy="3179762"/>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54" name="TextBox 33"/>
          <p:cNvSpPr txBox="1">
            <a:spLocks noChangeArrowheads="1"/>
          </p:cNvSpPr>
          <p:nvPr/>
        </p:nvSpPr>
        <p:spPr bwMode="auto">
          <a:xfrm>
            <a:off x="1744134"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Tree>
    <p:extLst>
      <p:ext uri="{BB962C8B-B14F-4D97-AF65-F5344CB8AC3E}">
        <p14:creationId xmlns:p14="http://schemas.microsoft.com/office/powerpoint/2010/main" val="203987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rgbClr val="FF0000"/>
                </a:solidFill>
                <a:latin typeface="Times New Roman" pitchFamily="18" charset="0"/>
                <a:cs typeface="Times New Roman" pitchFamily="18" charset="0"/>
              </a:rPr>
              <a:t>Cyclic Prefix</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Guard time between adjacent symbols is inserted to eliminate ISI </a:t>
            </a:r>
          </a:p>
          <a:p>
            <a:r>
              <a:rPr lang="en-US" dirty="0">
                <a:latin typeface="Times New Roman" pitchFamily="18" charset="0"/>
                <a:cs typeface="Times New Roman" pitchFamily="18" charset="0"/>
              </a:rPr>
              <a:t> No ISI will occurs, if guard time is larger than delay spread </a:t>
            </a:r>
          </a:p>
          <a:p>
            <a:r>
              <a:rPr lang="en-US" dirty="0">
                <a:latin typeface="Times New Roman" pitchFamily="18" charset="0"/>
                <a:cs typeface="Times New Roman" pitchFamily="18" charset="0"/>
              </a:rPr>
              <a:t>Guard time is a pure system overhead, contains no information </a:t>
            </a:r>
          </a:p>
          <a:p>
            <a:r>
              <a:rPr lang="en-US" dirty="0">
                <a:latin typeface="Times New Roman" pitchFamily="18" charset="0"/>
                <a:cs typeface="Times New Roman" pitchFamily="18" charset="0"/>
              </a:rPr>
              <a:t> CP is inserted in order to preserve </a:t>
            </a:r>
            <a:r>
              <a:rPr lang="en-US" dirty="0" err="1">
                <a:latin typeface="Times New Roman" pitchFamily="18" charset="0"/>
                <a:cs typeface="Times New Roman" pitchFamily="18" charset="0"/>
              </a:rPr>
              <a:t>orthogonality</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CP provides multipath immunity &amp; synchronization tolerance </a:t>
            </a:r>
          </a:p>
          <a:p>
            <a:r>
              <a:rPr lang="en-US" dirty="0">
                <a:latin typeface="Times New Roman" pitchFamily="18" charset="0"/>
                <a:cs typeface="Times New Roman" pitchFamily="18" charset="0"/>
              </a:rPr>
              <a:t> CP increases required transmission bandwidth, hence lowers spectral efficiency </a:t>
            </a:r>
          </a:p>
          <a:p>
            <a:r>
              <a:rPr lang="en-US" dirty="0">
                <a:latin typeface="Times New Roman" pitchFamily="18" charset="0"/>
                <a:cs typeface="Times New Roman" pitchFamily="18" charset="0"/>
              </a:rPr>
              <a:t>Transmit power associated with CP is a waste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1786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0000"/>
                </a:solidFill>
                <a:latin typeface="Times New Roman" pitchFamily="18" charset="0"/>
                <a:cs typeface="Times New Roman" pitchFamily="18" charset="0"/>
              </a:rPr>
              <a:t>Insertion of cyclic prefix</a:t>
            </a:r>
            <a:endParaRPr lang="en-IN" sz="3600" dirty="0">
              <a:solidFill>
                <a:srgbClr val="FF000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2035040" y="1825625"/>
            <a:ext cx="8121919" cy="4351338"/>
          </a:xfrm>
          <a:prstGeom prst="rect">
            <a:avLst/>
          </a:prstGeom>
        </p:spPr>
      </p:pic>
    </p:spTree>
    <p:extLst>
      <p:ext uri="{BB962C8B-B14F-4D97-AF65-F5344CB8AC3E}">
        <p14:creationId xmlns:p14="http://schemas.microsoft.com/office/powerpoint/2010/main" val="65456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3D9EAEC9-AD5C-4111-B92C-C59E201F5BBE}" type="slidenum">
              <a:rPr lang="en-US"/>
              <a:pPr>
                <a:defRPr/>
              </a:pPr>
              <a:t>2</a:t>
            </a:fld>
            <a:endParaRPr lang="en-US"/>
          </a:p>
        </p:txBody>
      </p:sp>
      <p:sp>
        <p:nvSpPr>
          <p:cNvPr id="26627" name="Rectangle 2"/>
          <p:cNvSpPr>
            <a:spLocks noGrp="1" noChangeArrowheads="1"/>
          </p:cNvSpPr>
          <p:nvPr>
            <p:ph type="title"/>
          </p:nvPr>
        </p:nvSpPr>
        <p:spPr>
          <a:xfrm>
            <a:off x="838200" y="365125"/>
            <a:ext cx="10515600" cy="793751"/>
          </a:xfrm>
        </p:spPr>
        <p:txBody>
          <a:bodyPr>
            <a:normAutofit/>
          </a:bodyPr>
          <a:lstStyle/>
          <a:p>
            <a:r>
              <a:rPr lang="en-US" sz="3600" dirty="0">
                <a:solidFill>
                  <a:srgbClr val="FF0000"/>
                </a:solidFill>
                <a:latin typeface="Times New Roman" pitchFamily="18" charset="0"/>
                <a:cs typeface="Times New Roman" pitchFamily="18" charset="0"/>
              </a:rPr>
              <a:t>Multi-Path Propagation Modeling</a:t>
            </a:r>
          </a:p>
        </p:txBody>
      </p:sp>
      <p:sp>
        <p:nvSpPr>
          <p:cNvPr id="26628" name="Rectangle 3"/>
          <p:cNvSpPr>
            <a:spLocks noChangeArrowheads="1"/>
          </p:cNvSpPr>
          <p:nvPr/>
        </p:nvSpPr>
        <p:spPr bwMode="auto">
          <a:xfrm>
            <a:off x="628651" y="3983039"/>
            <a:ext cx="5786967" cy="784225"/>
          </a:xfrm>
          <a:prstGeom prst="rect">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pic>
        <p:nvPicPr>
          <p:cNvPr id="26629" name="Picture 4" descr="j032096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1351" y="4398964"/>
            <a:ext cx="7429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Line 5"/>
          <p:cNvSpPr>
            <a:spLocks noChangeShapeType="1"/>
          </p:cNvSpPr>
          <p:nvPr/>
        </p:nvSpPr>
        <p:spPr bwMode="auto">
          <a:xfrm>
            <a:off x="734485" y="4360863"/>
            <a:ext cx="5437716" cy="0"/>
          </a:xfrm>
          <a:prstGeom prst="line">
            <a:avLst/>
          </a:prstGeom>
          <a:noFill/>
          <a:ln w="508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6631" name="Picture 6" descr="j033109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85" y="4235450"/>
            <a:ext cx="622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33" y="11509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41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176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Rectangle 10"/>
          <p:cNvSpPr>
            <a:spLocks noChangeArrowheads="1"/>
          </p:cNvSpPr>
          <p:nvPr/>
        </p:nvSpPr>
        <p:spPr bwMode="auto">
          <a:xfrm>
            <a:off x="618068" y="1924050"/>
            <a:ext cx="5806017" cy="1944688"/>
          </a:xfrm>
          <a:prstGeom prst="rect">
            <a:avLst/>
          </a:prstGeom>
          <a:solidFill>
            <a:srgbClr val="3399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6636" name="Line 11"/>
          <p:cNvSpPr>
            <a:spLocks noChangeShapeType="1"/>
          </p:cNvSpPr>
          <p:nvPr/>
        </p:nvSpPr>
        <p:spPr bwMode="auto">
          <a:xfrm>
            <a:off x="831851" y="4319589"/>
            <a:ext cx="793749" cy="8413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2"/>
          <p:cNvSpPr>
            <a:spLocks noChangeShapeType="1"/>
          </p:cNvSpPr>
          <p:nvPr/>
        </p:nvSpPr>
        <p:spPr bwMode="auto">
          <a:xfrm>
            <a:off x="838201" y="4324351"/>
            <a:ext cx="2012951" cy="84296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3"/>
          <p:cNvSpPr>
            <a:spLocks noChangeShapeType="1"/>
          </p:cNvSpPr>
          <p:nvPr/>
        </p:nvSpPr>
        <p:spPr bwMode="auto">
          <a:xfrm>
            <a:off x="863600" y="4314826"/>
            <a:ext cx="3251200" cy="9001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4"/>
          <p:cNvSpPr>
            <a:spLocks noChangeShapeType="1"/>
          </p:cNvSpPr>
          <p:nvPr/>
        </p:nvSpPr>
        <p:spPr bwMode="auto">
          <a:xfrm flipH="1">
            <a:off x="1555752" y="4513263"/>
            <a:ext cx="3270249" cy="639762"/>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5"/>
          <p:cNvSpPr>
            <a:spLocks noChangeShapeType="1"/>
          </p:cNvSpPr>
          <p:nvPr/>
        </p:nvSpPr>
        <p:spPr bwMode="auto">
          <a:xfrm flipH="1">
            <a:off x="2838451" y="4532314"/>
            <a:ext cx="1896533" cy="625475"/>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6"/>
          <p:cNvSpPr>
            <a:spLocks noChangeShapeType="1"/>
          </p:cNvSpPr>
          <p:nvPr/>
        </p:nvSpPr>
        <p:spPr bwMode="auto">
          <a:xfrm flipH="1">
            <a:off x="4044951" y="4522788"/>
            <a:ext cx="734483" cy="698500"/>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6642" name="Picture 1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251" y="4914901"/>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1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2933"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1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284"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Line 20"/>
          <p:cNvSpPr>
            <a:spLocks noChangeShapeType="1"/>
          </p:cNvSpPr>
          <p:nvPr/>
        </p:nvSpPr>
        <p:spPr bwMode="auto">
          <a:xfrm flipV="1">
            <a:off x="840317" y="1581151"/>
            <a:ext cx="810683" cy="27717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6" name="Line 21"/>
          <p:cNvSpPr>
            <a:spLocks noChangeShapeType="1"/>
          </p:cNvSpPr>
          <p:nvPr/>
        </p:nvSpPr>
        <p:spPr bwMode="auto">
          <a:xfrm flipV="1">
            <a:off x="865717" y="1514475"/>
            <a:ext cx="1953683" cy="28003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7" name="Line 22"/>
          <p:cNvSpPr>
            <a:spLocks noChangeShapeType="1"/>
          </p:cNvSpPr>
          <p:nvPr/>
        </p:nvSpPr>
        <p:spPr bwMode="auto">
          <a:xfrm flipV="1">
            <a:off x="755652" y="1608138"/>
            <a:ext cx="3270249" cy="2843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8" name="Line 23"/>
          <p:cNvSpPr>
            <a:spLocks noChangeShapeType="1"/>
          </p:cNvSpPr>
          <p:nvPr/>
        </p:nvSpPr>
        <p:spPr bwMode="auto">
          <a:xfrm>
            <a:off x="1663700" y="1576388"/>
            <a:ext cx="2904067" cy="2887662"/>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9" name="Line 24"/>
          <p:cNvSpPr>
            <a:spLocks noChangeShapeType="1"/>
          </p:cNvSpPr>
          <p:nvPr/>
        </p:nvSpPr>
        <p:spPr bwMode="auto">
          <a:xfrm>
            <a:off x="2832101" y="1509714"/>
            <a:ext cx="1782233" cy="2960687"/>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0" name="Line 25"/>
          <p:cNvSpPr>
            <a:spLocks noChangeShapeType="1"/>
          </p:cNvSpPr>
          <p:nvPr/>
        </p:nvSpPr>
        <p:spPr bwMode="auto">
          <a:xfrm>
            <a:off x="4051300" y="1638301"/>
            <a:ext cx="543984" cy="2786063"/>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1" name="Text Box 26"/>
          <p:cNvSpPr txBox="1">
            <a:spLocks noChangeArrowheads="1"/>
          </p:cNvSpPr>
          <p:nvPr/>
        </p:nvSpPr>
        <p:spPr bwMode="auto">
          <a:xfrm>
            <a:off x="0" y="5641976"/>
            <a:ext cx="1219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Multi-path results from reflection, diffraction, and scattering off environment surroundings</a:t>
            </a:r>
          </a:p>
          <a:p>
            <a:pPr eaLnBrk="1" hangingPunct="1"/>
            <a:r>
              <a:rPr lang="en-US" sz="1400" b="1">
                <a:solidFill>
                  <a:schemeClr val="hlink"/>
                </a:solidFill>
              </a:rPr>
              <a:t>Note: </a:t>
            </a:r>
            <a:r>
              <a:rPr lang="en-US" sz="1400" b="1">
                <a:solidFill>
                  <a:schemeClr val="tx2"/>
                </a:solidFill>
              </a:rPr>
              <a:t>The figure above demonstrates the roles of reflection and scattering only on multi-path</a:t>
            </a:r>
          </a:p>
        </p:txBody>
      </p:sp>
      <p:sp>
        <p:nvSpPr>
          <p:cNvPr id="26652" name="Line 27"/>
          <p:cNvSpPr>
            <a:spLocks noChangeShapeType="1"/>
          </p:cNvSpPr>
          <p:nvPr/>
        </p:nvSpPr>
        <p:spPr bwMode="auto">
          <a:xfrm>
            <a:off x="948267" y="4325939"/>
            <a:ext cx="3676651" cy="160337"/>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3" name="Line 28"/>
          <p:cNvSpPr>
            <a:spLocks noChangeShapeType="1"/>
          </p:cNvSpPr>
          <p:nvPr/>
        </p:nvSpPr>
        <p:spPr bwMode="auto">
          <a:xfrm flipV="1">
            <a:off x="7084485" y="1887539"/>
            <a:ext cx="19049" cy="2916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4" name="Line 29"/>
          <p:cNvSpPr>
            <a:spLocks noChangeShapeType="1"/>
          </p:cNvSpPr>
          <p:nvPr/>
        </p:nvSpPr>
        <p:spPr bwMode="auto">
          <a:xfrm>
            <a:off x="7063318" y="4760913"/>
            <a:ext cx="47603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5" name="Text Box 30"/>
          <p:cNvSpPr txBox="1">
            <a:spLocks noChangeArrowheads="1"/>
          </p:cNvSpPr>
          <p:nvPr/>
        </p:nvSpPr>
        <p:spPr bwMode="auto">
          <a:xfrm>
            <a:off x="6512985" y="1462088"/>
            <a:ext cx="739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Power</a:t>
            </a:r>
          </a:p>
        </p:txBody>
      </p:sp>
      <p:sp>
        <p:nvSpPr>
          <p:cNvPr id="26656" name="Text Box 31"/>
          <p:cNvSpPr txBox="1">
            <a:spLocks noChangeArrowheads="1"/>
          </p:cNvSpPr>
          <p:nvPr/>
        </p:nvSpPr>
        <p:spPr bwMode="auto">
          <a:xfrm>
            <a:off x="11063817" y="4837113"/>
            <a:ext cx="631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Time</a:t>
            </a:r>
          </a:p>
        </p:txBody>
      </p:sp>
      <p:sp>
        <p:nvSpPr>
          <p:cNvPr id="26657" name="Line 32"/>
          <p:cNvSpPr>
            <a:spLocks noChangeShapeType="1"/>
          </p:cNvSpPr>
          <p:nvPr/>
        </p:nvSpPr>
        <p:spPr bwMode="auto">
          <a:xfrm flipV="1">
            <a:off x="8089900" y="3570288"/>
            <a:ext cx="0" cy="1204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8" name="Line 33"/>
          <p:cNvSpPr>
            <a:spLocks noChangeShapeType="1"/>
          </p:cNvSpPr>
          <p:nvPr/>
        </p:nvSpPr>
        <p:spPr bwMode="auto">
          <a:xfrm flipH="1" flipV="1">
            <a:off x="9243484" y="3795714"/>
            <a:ext cx="0" cy="9874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9" name="Line 34"/>
          <p:cNvSpPr>
            <a:spLocks noChangeShapeType="1"/>
          </p:cNvSpPr>
          <p:nvPr/>
        </p:nvSpPr>
        <p:spPr bwMode="auto">
          <a:xfrm flipV="1">
            <a:off x="10462685" y="4159251"/>
            <a:ext cx="2116" cy="6381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0" name="Text Box 35"/>
          <p:cNvSpPr txBox="1">
            <a:spLocks noChangeArrowheads="1"/>
          </p:cNvSpPr>
          <p:nvPr/>
        </p:nvSpPr>
        <p:spPr bwMode="auto">
          <a:xfrm>
            <a:off x="7903634" y="4718051"/>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0</a:t>
            </a:r>
            <a:endParaRPr lang="el-GR">
              <a:latin typeface="Times New Roman" pitchFamily="18" charset="0"/>
              <a:cs typeface="Times New Roman" pitchFamily="18" charset="0"/>
            </a:endParaRPr>
          </a:p>
        </p:txBody>
      </p:sp>
      <p:sp>
        <p:nvSpPr>
          <p:cNvPr id="26661" name="Text Box 36"/>
          <p:cNvSpPr txBox="1">
            <a:spLocks noChangeArrowheads="1"/>
          </p:cNvSpPr>
          <p:nvPr/>
        </p:nvSpPr>
        <p:spPr bwMode="auto">
          <a:xfrm>
            <a:off x="8981018" y="472598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1</a:t>
            </a:r>
            <a:endParaRPr lang="el-GR">
              <a:latin typeface="Times New Roman" pitchFamily="18" charset="0"/>
              <a:cs typeface="Times New Roman" pitchFamily="18" charset="0"/>
            </a:endParaRPr>
          </a:p>
        </p:txBody>
      </p:sp>
      <p:sp>
        <p:nvSpPr>
          <p:cNvPr id="26662" name="Text Box 37"/>
          <p:cNvSpPr txBox="1">
            <a:spLocks noChangeArrowheads="1"/>
          </p:cNvSpPr>
          <p:nvPr/>
        </p:nvSpPr>
        <p:spPr bwMode="auto">
          <a:xfrm>
            <a:off x="10287001" y="471963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2</a:t>
            </a:r>
            <a:endParaRPr lang="el-GR">
              <a:latin typeface="Times New Roman" pitchFamily="18" charset="0"/>
              <a:cs typeface="Times New Roman" pitchFamily="18" charset="0"/>
            </a:endParaRPr>
          </a:p>
        </p:txBody>
      </p:sp>
      <p:sp>
        <p:nvSpPr>
          <p:cNvPr id="26663" name="Text Box 38"/>
          <p:cNvSpPr txBox="1">
            <a:spLocks noChangeArrowheads="1"/>
          </p:cNvSpPr>
          <p:nvPr/>
        </p:nvSpPr>
        <p:spPr bwMode="auto">
          <a:xfrm>
            <a:off x="8989484" y="2246314"/>
            <a:ext cx="1862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Multi-Path Components</a:t>
            </a:r>
          </a:p>
        </p:txBody>
      </p:sp>
      <p:sp>
        <p:nvSpPr>
          <p:cNvPr id="26664" name="Line 39"/>
          <p:cNvSpPr>
            <a:spLocks noChangeShapeType="1"/>
          </p:cNvSpPr>
          <p:nvPr/>
        </p:nvSpPr>
        <p:spPr bwMode="auto">
          <a:xfrm flipV="1">
            <a:off x="8147051" y="2728914"/>
            <a:ext cx="1509183" cy="13350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5" name="Line 40"/>
          <p:cNvSpPr>
            <a:spLocks noChangeShapeType="1"/>
          </p:cNvSpPr>
          <p:nvPr/>
        </p:nvSpPr>
        <p:spPr bwMode="auto">
          <a:xfrm flipH="1" flipV="1">
            <a:off x="9895418" y="2735263"/>
            <a:ext cx="563033" cy="18272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6" name="Line 41"/>
          <p:cNvSpPr>
            <a:spLocks noChangeShapeType="1"/>
          </p:cNvSpPr>
          <p:nvPr/>
        </p:nvSpPr>
        <p:spPr bwMode="auto">
          <a:xfrm flipV="1">
            <a:off x="9258301" y="2776538"/>
            <a:ext cx="539751" cy="15970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20002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38200" y="365125"/>
            <a:ext cx="10515600" cy="955675"/>
          </a:xfrm>
        </p:spPr>
        <p:txBody>
          <a:bodyPr>
            <a:normAutofit/>
          </a:bodyPr>
          <a:lstStyle/>
          <a:p>
            <a:pPr algn="ctr"/>
            <a:r>
              <a:rPr lang="en-US" sz="3600" dirty="0">
                <a:solidFill>
                  <a:srgbClr val="FF0000"/>
                </a:solidFill>
                <a:latin typeface="Times New Roman" pitchFamily="18" charset="0"/>
                <a:cs typeface="Times New Roman" pitchFamily="18" charset="0"/>
              </a:rPr>
              <a:t>Cyclic Prefix </a:t>
            </a:r>
            <a:r>
              <a:rPr lang="en-US" sz="3600" dirty="0" err="1">
                <a:solidFill>
                  <a:srgbClr val="FF0000"/>
                </a:solidFill>
                <a:latin typeface="Times New Roman" pitchFamily="18" charset="0"/>
                <a:cs typeface="Times New Roman" pitchFamily="18" charset="0"/>
              </a:rPr>
              <a:t>vs</a:t>
            </a:r>
            <a:r>
              <a:rPr lang="en-US" sz="3600" dirty="0">
                <a:solidFill>
                  <a:srgbClr val="FF0000"/>
                </a:solidFill>
                <a:latin typeface="Times New Roman" pitchFamily="18" charset="0"/>
                <a:cs typeface="Times New Roman" pitchFamily="18" charset="0"/>
              </a:rPr>
              <a:t> Guard Time</a:t>
            </a:r>
          </a:p>
        </p:txBody>
      </p:sp>
      <p:sp>
        <p:nvSpPr>
          <p:cNvPr id="4" name="Slide Number Placeholder 3"/>
          <p:cNvSpPr>
            <a:spLocks noGrp="1"/>
          </p:cNvSpPr>
          <p:nvPr>
            <p:ph type="sldNum" sz="quarter" idx="10"/>
          </p:nvPr>
        </p:nvSpPr>
        <p:spPr/>
        <p:txBody>
          <a:bodyPr/>
          <a:lstStyle/>
          <a:p>
            <a:pPr>
              <a:defRPr/>
            </a:pPr>
            <a:fld id="{36800AB4-739E-4C09-AAD3-CDEDEEA94E0E}" type="slidenum">
              <a:rPr lang="en-US" smtClean="0"/>
              <a:pPr>
                <a:defRPr/>
              </a:pPr>
              <a:t>20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008628461"/>
              </p:ext>
            </p:extLst>
          </p:nvPr>
        </p:nvGraphicFramePr>
        <p:xfrm>
          <a:off x="1164166" y="1450975"/>
          <a:ext cx="10098618" cy="4572000"/>
        </p:xfrm>
        <a:graphic>
          <a:graphicData uri="http://schemas.openxmlformats.org/drawingml/2006/table">
            <a:tbl>
              <a:tblPr firstRow="1" bandRow="1">
                <a:tableStyleId>{21E4AEA4-8DFA-4A89-87EB-49C32662AFE0}</a:tableStyleId>
              </a:tblPr>
              <a:tblGrid>
                <a:gridCol w="5049309">
                  <a:extLst>
                    <a:ext uri="{9D8B030D-6E8A-4147-A177-3AD203B41FA5}">
                      <a16:colId xmlns:a16="http://schemas.microsoft.com/office/drawing/2014/main" val="20000"/>
                    </a:ext>
                  </a:extLst>
                </a:gridCol>
                <a:gridCol w="5049309">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Guard Time</a:t>
                      </a:r>
                    </a:p>
                  </a:txBody>
                  <a:tcPr marL="121911" marR="1219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Cyclic Prefix</a:t>
                      </a:r>
                    </a:p>
                  </a:txBody>
                  <a:tcPr marL="121911" marR="121911"/>
                </a:tc>
                <a:extLst>
                  <a:ext uri="{0D108BD9-81ED-4DB2-BD59-A6C34878D82A}">
                    <a16:rowId xmlns:a16="http://schemas.microsoft.com/office/drawing/2014/main" val="10000"/>
                  </a:ext>
                </a:extLst>
              </a:tr>
              <a:tr h="370840">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Inter-symbol Interference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Inter-symbol Interference</a:t>
                      </a:r>
                      <a:endParaRPr lang="en-US" sz="2400" dirty="0">
                        <a:latin typeface="Times New Roman" pitchFamily="18" charset="0"/>
                        <a:cs typeface="Times New Roman" pitchFamily="18" charset="0"/>
                      </a:endParaRPr>
                    </a:p>
                  </a:txBody>
                  <a:tcPr marL="121911" marR="121911"/>
                </a:tc>
                <a:extLst>
                  <a:ext uri="{0D108BD9-81ED-4DB2-BD59-A6C34878D82A}">
                    <a16:rowId xmlns:a16="http://schemas.microsoft.com/office/drawing/2014/main" val="10001"/>
                  </a:ext>
                </a:extLst>
              </a:tr>
              <a:tr h="370840">
                <a:tc>
                  <a:txBody>
                    <a:bodyPr/>
                    <a:lstStyle/>
                    <a:p>
                      <a:pPr algn="l"/>
                      <a:r>
                        <a:rPr lang="en-US" sz="2400" dirty="0">
                          <a:latin typeface="Times New Roman" pitchFamily="18" charset="0"/>
                          <a:cs typeface="Times New Roman" pitchFamily="18" charset="0"/>
                        </a:rPr>
                        <a:t>Suffers</a:t>
                      </a:r>
                      <a:r>
                        <a:rPr lang="en-US" sz="2400" baseline="0" dirty="0">
                          <a:latin typeface="Times New Roman" pitchFamily="18" charset="0"/>
                          <a:cs typeface="Times New Roman" pitchFamily="18" charset="0"/>
                        </a:rPr>
                        <a:t> from Inter-carrier Interference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Inter-carrier Interference</a:t>
                      </a:r>
                      <a:endParaRPr lang="en-US" sz="2400" dirty="0">
                        <a:latin typeface="Times New Roman" pitchFamily="18" charset="0"/>
                        <a:cs typeface="Times New Roman" pitchFamily="18" charset="0"/>
                      </a:endParaRPr>
                    </a:p>
                  </a:txBody>
                  <a:tcPr marL="121911" marR="121911"/>
                </a:tc>
                <a:extLst>
                  <a:ext uri="{0D108BD9-81ED-4DB2-BD59-A6C34878D82A}">
                    <a16:rowId xmlns:a16="http://schemas.microsoft.com/office/drawing/2014/main" val="10002"/>
                  </a:ext>
                </a:extLst>
              </a:tr>
              <a:tr h="370840">
                <a:tc>
                  <a:txBody>
                    <a:bodyPr/>
                    <a:lstStyle/>
                    <a:p>
                      <a:pPr algn="l"/>
                      <a:r>
                        <a:rPr lang="en-US" sz="2400" dirty="0">
                          <a:latin typeface="Times New Roman" pitchFamily="18" charset="0"/>
                          <a:cs typeface="Times New Roman" pitchFamily="18" charset="0"/>
                        </a:rPr>
                        <a:t>Suffers from Intra-carrier Interference</a:t>
                      </a:r>
                    </a:p>
                  </a:txBody>
                  <a:tcPr marL="121911" marR="121911"/>
                </a:tc>
                <a:tc>
                  <a:txBody>
                    <a:bodyPr/>
                    <a:lstStyle/>
                    <a:p>
                      <a:pPr algn="l"/>
                      <a:r>
                        <a:rPr lang="en-US" sz="2400" dirty="0">
                          <a:latin typeface="Times New Roman" pitchFamily="18" charset="0"/>
                          <a:cs typeface="Times New Roman" pitchFamily="18" charset="0"/>
                        </a:rPr>
                        <a:t>Suffers from Intra-carrier Interference</a:t>
                      </a:r>
                    </a:p>
                  </a:txBody>
                  <a:tcPr marL="121911" marR="121911"/>
                </a:tc>
                <a:extLst>
                  <a:ext uri="{0D108BD9-81ED-4DB2-BD59-A6C34878D82A}">
                    <a16:rowId xmlns:a16="http://schemas.microsoft.com/office/drawing/2014/main" val="10003"/>
                  </a:ext>
                </a:extLst>
              </a:tr>
              <a:tr h="370840">
                <a:tc>
                  <a:txBody>
                    <a:bodyPr/>
                    <a:lstStyle/>
                    <a:p>
                      <a:pPr algn="l"/>
                      <a:r>
                        <a:rPr lang="en-US" sz="2400" dirty="0">
                          <a:latin typeface="Times New Roman" pitchFamily="18" charset="0"/>
                          <a:cs typeface="Times New Roman" pitchFamily="18" charset="0"/>
                        </a:rPr>
                        <a:t>Causes a reduction in data rate as a result of the increased OFDM symbol time</a:t>
                      </a:r>
                    </a:p>
                  </a:txBody>
                  <a:tcPr marL="121911" marR="121911"/>
                </a:tc>
                <a:tc>
                  <a:txBody>
                    <a:bodyPr/>
                    <a:lstStyle/>
                    <a:p>
                      <a:pPr algn="l"/>
                      <a:r>
                        <a:rPr lang="en-US" sz="2400" dirty="0">
                          <a:latin typeface="Times New Roman" pitchFamily="18" charset="0"/>
                          <a:cs typeface="Times New Roman" pitchFamily="18" charset="0"/>
                        </a:rPr>
                        <a:t>Causes a reduction in data rate as a result of the increased OFDM symbol time</a:t>
                      </a:r>
                    </a:p>
                  </a:txBody>
                  <a:tcPr marL="121911" marR="121911"/>
                </a:tc>
                <a:extLst>
                  <a:ext uri="{0D108BD9-81ED-4DB2-BD59-A6C34878D82A}">
                    <a16:rowId xmlns:a16="http://schemas.microsoft.com/office/drawing/2014/main" val="10004"/>
                  </a:ext>
                </a:extLst>
              </a:tr>
              <a:tr h="370840">
                <a:tc>
                  <a:txBody>
                    <a:bodyPr/>
                    <a:lstStyle/>
                    <a:p>
                      <a:pPr algn="l"/>
                      <a:r>
                        <a:rPr lang="en-US" sz="2400" dirty="0">
                          <a:latin typeface="Times New Roman" pitchFamily="18" charset="0"/>
                          <a:cs typeface="Times New Roman" pitchFamily="18" charset="0"/>
                        </a:rPr>
                        <a:t>Does not</a:t>
                      </a:r>
                      <a:r>
                        <a:rPr lang="en-US" sz="2400" baseline="0" dirty="0">
                          <a:latin typeface="Times New Roman" pitchFamily="18" charset="0"/>
                          <a:cs typeface="Times New Roman" pitchFamily="18" charset="0"/>
                        </a:rPr>
                        <a:t> consume additional power associated with OFDM symbol time expansion due to the guard time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Necessitates additional power associated with OFDM symbol expansion due to the introduction of cyclic prefix</a:t>
                      </a:r>
                    </a:p>
                  </a:txBody>
                  <a:tcPr marL="121911" marR="12191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025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FF0000"/>
                </a:solidFill>
                <a:latin typeface="Times New Roman" pitchFamily="18" charset="0"/>
                <a:cs typeface="Times New Roman" pitchFamily="18" charset="0"/>
              </a:rPr>
              <a:t>Performance in Frequency-Selective Channels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cyclic prefix converts a frequency-selective channel into a number of parallel flat-fading channels.</a:t>
            </a:r>
          </a:p>
          <a:p>
            <a:r>
              <a:rPr lang="en-US" sz="2400" dirty="0">
                <a:latin typeface="Times New Roman" pitchFamily="18" charset="0"/>
                <a:cs typeface="Times New Roman" pitchFamily="18" charset="0"/>
              </a:rPr>
              <a:t> This eliminates ISI in TDMA and CDMA systems.</a:t>
            </a:r>
          </a:p>
          <a:p>
            <a:r>
              <a:rPr lang="en-US" sz="2400" dirty="0">
                <a:latin typeface="Times New Roman" pitchFamily="18" charset="0"/>
                <a:cs typeface="Times New Roman" pitchFamily="18" charset="0"/>
              </a:rPr>
              <a:t>An </a:t>
            </a:r>
            <a:r>
              <a:rPr lang="en-US" sz="2400" dirty="0" err="1">
                <a:latin typeface="Times New Roman" pitchFamily="18" charset="0"/>
                <a:cs typeface="Times New Roman" pitchFamily="18" charset="0"/>
              </a:rPr>
              <a:t>uncoded</a:t>
            </a:r>
            <a:r>
              <a:rPr lang="en-US" sz="2400" dirty="0">
                <a:latin typeface="Times New Roman" pitchFamily="18" charset="0"/>
                <a:cs typeface="Times New Roman" pitchFamily="18" charset="0"/>
              </a:rPr>
              <a:t> OFDM system has no frequency diversity. </a:t>
            </a:r>
          </a:p>
          <a:p>
            <a:r>
              <a:rPr lang="en-US" sz="2400" dirty="0">
                <a:latin typeface="Times New Roman" pitchFamily="18" charset="0"/>
                <a:cs typeface="Times New Roman" pitchFamily="18" charset="0"/>
              </a:rPr>
              <a:t>If a subcarrier is in a fading dip, then error probability on that subcarrier is very high, and dominates the Bit Error Rate (BER) of the total system for high SNRs</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uncoded</a:t>
            </a:r>
            <a:r>
              <a:rPr lang="en-US" sz="2400" dirty="0">
                <a:latin typeface="Times New Roman" pitchFamily="18" charset="0"/>
                <a:cs typeface="Times New Roman" pitchFamily="18" charset="0"/>
              </a:rPr>
              <a:t> OFDM has the same average BER irrespective of the frequency selectivity of the channel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50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Coded Orthogonal Frequency Division Multiplexing</a:t>
            </a:r>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coding can be used to improve performance in fading channels</a:t>
            </a:r>
          </a:p>
          <a:p>
            <a:r>
              <a:rPr lang="en-US" dirty="0">
                <a:latin typeface="Times New Roman" pitchFamily="18" charset="0"/>
                <a:cs typeface="Times New Roman" pitchFamily="18" charset="0"/>
              </a:rPr>
              <a:t>coded bits is transmitted in an independent channel states results in a high diversity order</a:t>
            </a:r>
          </a:p>
          <a:p>
            <a:r>
              <a:rPr lang="en-US" dirty="0">
                <a:latin typeface="Times New Roman" pitchFamily="18" charset="0"/>
                <a:cs typeface="Times New Roman" pitchFamily="18" charset="0"/>
              </a:rPr>
              <a:t> designing  appropriate mappers and </a:t>
            </a:r>
            <a:r>
              <a:rPr lang="en-US" dirty="0" err="1">
                <a:latin typeface="Times New Roman" pitchFamily="18" charset="0"/>
                <a:cs typeface="Times New Roman" pitchFamily="18" charset="0"/>
              </a:rPr>
              <a:t>interleavers</a:t>
            </a:r>
            <a:r>
              <a:rPr lang="en-US" dirty="0">
                <a:latin typeface="Times New Roman" pitchFamily="18" charset="0"/>
                <a:cs typeface="Times New Roman" pitchFamily="18" charset="0"/>
              </a:rPr>
              <a:t> that assign the different coded bits in the time-frequency plane is required. </a:t>
            </a:r>
          </a:p>
          <a:p>
            <a:r>
              <a:rPr lang="en-US" dirty="0">
                <a:latin typeface="Times New Roman" pitchFamily="18" charset="0"/>
                <a:cs typeface="Times New Roman" pitchFamily="18" charset="0"/>
              </a:rPr>
              <a:t>This mapping, depends on the </a:t>
            </a:r>
            <a:r>
              <a:rPr lang="en-US" dirty="0">
                <a:solidFill>
                  <a:srgbClr val="FF0000"/>
                </a:solidFill>
                <a:latin typeface="Times New Roman" pitchFamily="18" charset="0"/>
                <a:cs typeface="Times New Roman" pitchFamily="18" charset="0"/>
              </a:rPr>
              <a:t>frequency selectivity as well as the time selectivity </a:t>
            </a:r>
            <a:r>
              <a:rPr lang="en-US" dirty="0">
                <a:latin typeface="Times New Roman" pitchFamily="18" charset="0"/>
                <a:cs typeface="Times New Roman" pitchFamily="18" charset="0"/>
              </a:rPr>
              <a:t>of the channel. </a:t>
            </a:r>
          </a:p>
          <a:p>
            <a:r>
              <a:rPr lang="en-US" dirty="0">
                <a:latin typeface="Times New Roman" pitchFamily="18" charset="0"/>
                <a:cs typeface="Times New Roman" pitchFamily="18" charset="0"/>
              </a:rPr>
              <a:t>If the channel is </a:t>
            </a:r>
            <a:r>
              <a:rPr lang="en-US" dirty="0">
                <a:solidFill>
                  <a:srgbClr val="FF0000"/>
                </a:solidFill>
                <a:latin typeface="Times New Roman" pitchFamily="18" charset="0"/>
                <a:cs typeface="Times New Roman" pitchFamily="18" charset="0"/>
              </a:rPr>
              <a:t>highly frequency selective</a:t>
            </a:r>
            <a:r>
              <a:rPr lang="en-US" dirty="0">
                <a:latin typeface="Times New Roman" pitchFamily="18" charset="0"/>
                <a:cs typeface="Times New Roman" pitchFamily="18" charset="0"/>
              </a:rPr>
              <a:t>, then it might be sufficient to code only across available frequencies, without any coding or interleaving along the time axis. </a:t>
            </a:r>
          </a:p>
          <a:p>
            <a:r>
              <a:rPr lang="en-US" dirty="0">
                <a:latin typeface="Times New Roman" pitchFamily="18" charset="0"/>
                <a:cs typeface="Times New Roman" pitchFamily="18" charset="0"/>
              </a:rPr>
              <a:t>This has two advantages: </a:t>
            </a:r>
          </a:p>
          <a:p>
            <a:r>
              <a:rPr lang="en-US" dirty="0">
                <a:latin typeface="Times New Roman" pitchFamily="18" charset="0"/>
                <a:cs typeface="Times New Roman" pitchFamily="18" charset="0"/>
              </a:rPr>
              <a:t>works in static channels, which occur quite often for wireless LANs and </a:t>
            </a:r>
          </a:p>
          <a:p>
            <a:r>
              <a:rPr lang="en-US" dirty="0">
                <a:latin typeface="Times New Roman" pitchFamily="18" charset="0"/>
                <a:cs typeface="Times New Roman" pitchFamily="18" charset="0"/>
              </a:rPr>
              <a:t>other high-rate data transmission scenarios; </a:t>
            </a:r>
          </a:p>
          <a:p>
            <a:r>
              <a:rPr lang="en-US" dirty="0">
                <a:latin typeface="Times New Roman" pitchFamily="18" charset="0"/>
                <a:cs typeface="Times New Roman" pitchFamily="18" charset="0"/>
              </a:rPr>
              <a:t>on the other, the absence of interleaving in the time domain results in lower latency of the transmission and decoding process</a:t>
            </a:r>
          </a:p>
        </p:txBody>
      </p:sp>
    </p:spTree>
    <p:extLst>
      <p:ext uri="{BB962C8B-B14F-4D97-AF65-F5344CB8AC3E}">
        <p14:creationId xmlns:p14="http://schemas.microsoft.com/office/powerpoint/2010/main" val="307272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0000"/>
                </a:solidFill>
                <a:latin typeface="Times New Roman" pitchFamily="18" charset="0"/>
                <a:cs typeface="Times New Roman" pitchFamily="18" charset="0"/>
              </a:rPr>
              <a:t>Channel Estimation</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In a wireless system, operation of OFDM systems requires an estimate of the channel transfer function, or, equivalently, the channel impulse response. </a:t>
            </a:r>
          </a:p>
          <a:p>
            <a:r>
              <a:rPr lang="en-US" dirty="0">
                <a:latin typeface="Times New Roman" pitchFamily="18" charset="0"/>
                <a:cs typeface="Times New Roman" pitchFamily="18" charset="0"/>
              </a:rPr>
              <a:t>Since OFDM is operated with a number of parallel narrowband subcarriers, it is to estimate the channel in the frequency domain.</a:t>
            </a:r>
          </a:p>
          <a:p>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to obtain the N complex-valued channel gains on the subcarriers.</a:t>
            </a:r>
          </a:p>
          <a:p>
            <a:r>
              <a:rPr lang="en-US" dirty="0">
                <a:latin typeface="Times New Roman" pitchFamily="18" charset="0"/>
                <a:cs typeface="Times New Roman" pitchFamily="18" charset="0"/>
              </a:rPr>
              <a:t>denote these channel attenuations as </a:t>
            </a:r>
            <a:r>
              <a:rPr lang="en-US" dirty="0" err="1">
                <a:latin typeface="Times New Roman" pitchFamily="18" charset="0"/>
                <a:cs typeface="Times New Roman" pitchFamily="18" charset="0"/>
              </a:rPr>
              <a:t>h</a:t>
            </a:r>
            <a:r>
              <a:rPr lang="en-US" baseline="-25000" dirty="0" err="1">
                <a:latin typeface="Times New Roman" pitchFamily="18" charset="0"/>
                <a:cs typeface="Times New Roman" pitchFamily="18" charset="0"/>
              </a:rPr>
              <a:t>n</a:t>
            </a:r>
            <a:r>
              <a:rPr lang="en-US" dirty="0" err="1">
                <a:latin typeface="Times New Roman" pitchFamily="18" charset="0"/>
                <a:cs typeface="Times New Roman" pitchFamily="18" charset="0"/>
              </a:rPr>
              <a:t>,</a:t>
            </a:r>
            <a:r>
              <a:rPr lang="en-US" baseline="-25000" dirty="0" err="1">
                <a:latin typeface="Times New Roman" pitchFamily="18" charset="0"/>
                <a:cs typeface="Times New Roman" pitchFamily="18" charset="0"/>
              </a:rPr>
              <a:t>i</a:t>
            </a:r>
            <a:r>
              <a:rPr lang="en-US" dirty="0">
                <a:latin typeface="Times New Roman" pitchFamily="18" charset="0"/>
                <a:cs typeface="Times New Roman" pitchFamily="18" charset="0"/>
              </a:rPr>
              <a:t>, where n is the </a:t>
            </a:r>
            <a:r>
              <a:rPr lang="en-US" dirty="0" err="1">
                <a:latin typeface="Times New Roman" pitchFamily="18" charset="0"/>
                <a:cs typeface="Times New Roman" pitchFamily="18" charset="0"/>
              </a:rPr>
              <a:t>subchannel</a:t>
            </a:r>
            <a:r>
              <a:rPr lang="en-US" dirty="0">
                <a:latin typeface="Times New Roman" pitchFamily="18" charset="0"/>
                <a:cs typeface="Times New Roman" pitchFamily="18" charset="0"/>
              </a:rPr>
              <a:t> index and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is the time index.</a:t>
            </a:r>
          </a:p>
          <a:p>
            <a:r>
              <a:rPr lang="en-US" dirty="0">
                <a:latin typeface="Times New Roman" pitchFamily="18" charset="0"/>
                <a:cs typeface="Times New Roman" pitchFamily="18" charset="0"/>
              </a:rPr>
              <a:t> Assuming that we know the statistical properties of these channel attenuations, and structure to the OFDM signal, we can derive good channel estimators.</a:t>
            </a:r>
          </a:p>
          <a:p>
            <a:r>
              <a:rPr lang="en-US" dirty="0">
                <a:latin typeface="Times New Roman" pitchFamily="18" charset="0"/>
                <a:cs typeface="Times New Roman" pitchFamily="18" charset="0"/>
              </a:rPr>
              <a:t>three approaches to estimate the channel: </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pilot symbols- </a:t>
            </a:r>
            <a:r>
              <a:rPr lang="en-US" dirty="0">
                <a:latin typeface="Times New Roman" pitchFamily="18" charset="0"/>
                <a:cs typeface="Times New Roman" pitchFamily="18" charset="0"/>
              </a:rPr>
              <a:t>which are mainly suitable for an initial estimate of the channel; </a:t>
            </a:r>
          </a:p>
          <a:p>
            <a:r>
              <a:rPr lang="en-US" dirty="0">
                <a:latin typeface="Times New Roman" pitchFamily="18" charset="0"/>
                <a:cs typeface="Times New Roman" pitchFamily="18" charset="0"/>
              </a:rPr>
              <a:t>(ii) </a:t>
            </a:r>
            <a:r>
              <a:rPr lang="en-US" dirty="0">
                <a:solidFill>
                  <a:srgbClr val="FF0000"/>
                </a:solidFill>
                <a:latin typeface="Times New Roman" pitchFamily="18" charset="0"/>
                <a:cs typeface="Times New Roman" pitchFamily="18" charset="0"/>
              </a:rPr>
              <a:t>scattered pilot tones-</a:t>
            </a:r>
            <a:r>
              <a:rPr lang="en-US" dirty="0">
                <a:latin typeface="Times New Roman" pitchFamily="18" charset="0"/>
                <a:cs typeface="Times New Roman" pitchFamily="18" charset="0"/>
              </a:rPr>
              <a:t>which</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help to track changes in channels over time; and</a:t>
            </a:r>
          </a:p>
          <a:p>
            <a:r>
              <a:rPr lang="en-US" dirty="0">
                <a:latin typeface="Times New Roman" pitchFamily="18" charset="0"/>
                <a:cs typeface="Times New Roman" pitchFamily="18" charset="0"/>
              </a:rPr>
              <a:t> (iii) </a:t>
            </a:r>
            <a:r>
              <a:rPr lang="en-US" dirty="0">
                <a:solidFill>
                  <a:srgbClr val="FF0000"/>
                </a:solidFill>
                <a:latin typeface="Times New Roman" pitchFamily="18" charset="0"/>
                <a:cs typeface="Times New Roman" pitchFamily="18" charset="0"/>
              </a:rPr>
              <a:t>eigenvalue-decomposition</a:t>
            </a:r>
            <a:r>
              <a:rPr lang="en-US" dirty="0">
                <a:latin typeface="Times New Roman" pitchFamily="18" charset="0"/>
                <a:cs typeface="Times New Roman" pitchFamily="18" charset="0"/>
              </a:rPr>
              <a:t>-based methods,-which can be used to reduce the complexity of the first two methods</a:t>
            </a:r>
          </a:p>
        </p:txBody>
      </p:sp>
    </p:spTree>
    <p:extLst>
      <p:ext uri="{BB962C8B-B14F-4D97-AF65-F5344CB8AC3E}">
        <p14:creationId xmlns:p14="http://schemas.microsoft.com/office/powerpoint/2010/main" val="158322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0000"/>
                </a:solidFill>
                <a:latin typeface="Times New Roman" pitchFamily="18" charset="0"/>
                <a:cs typeface="Times New Roman" pitchFamily="18" charset="0"/>
              </a:rPr>
              <a:t>Pilot-Symbol-Based Methods</a:t>
            </a:r>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The most straightforward channel estimation in OFDM is when we have a dedicated pilot symbol containing only known data</a:t>
            </a:r>
          </a:p>
          <a:p>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the data on each of the subcarriers is known. </a:t>
            </a:r>
          </a:p>
          <a:p>
            <a:r>
              <a:rPr lang="en-US" dirty="0">
                <a:latin typeface="Times New Roman" pitchFamily="18" charset="0"/>
                <a:cs typeface="Times New Roman" pitchFamily="18" charset="0"/>
              </a:rPr>
              <a:t>This approach is appropriate for initial acquisition of the channel, at the beginning of a transmission burst. </a:t>
            </a:r>
          </a:p>
          <a:p>
            <a:r>
              <a:rPr lang="en-US" dirty="0">
                <a:latin typeface="Times New Roman" pitchFamily="18" charset="0"/>
                <a:cs typeface="Times New Roman" pitchFamily="18" charset="0"/>
              </a:rPr>
              <a:t>The simplest channel estimate is then obtained by estimating the channel on each subcarrier separately Denoting the known data on subcarrier n at time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c</a:t>
            </a:r>
            <a:r>
              <a:rPr lang="en-US" baseline="-25000" dirty="0" err="1">
                <a:latin typeface="Times New Roman" pitchFamily="18" charset="0"/>
                <a:cs typeface="Times New Roman" pitchFamily="18" charset="0"/>
              </a:rPr>
              <a:t>n.j</a:t>
            </a:r>
            <a:r>
              <a:rPr lang="en-US" dirty="0">
                <a:latin typeface="Times New Roman" pitchFamily="18" charset="0"/>
                <a:cs typeface="Times New Roman" pitchFamily="18" charset="0"/>
              </a:rPr>
              <a:t> , we can find a Least Squares (LS) channel estimate</a:t>
            </a:r>
          </a:p>
          <a:p>
            <a:r>
              <a:rPr lang="en-US" dirty="0">
                <a:latin typeface="Times New Roman" pitchFamily="18" charset="0"/>
                <a:cs typeface="Times New Roman" pitchFamily="18" charset="0"/>
              </a:rPr>
              <a:t>This estimation approach produces very good estimates, but computational complexity is high if the number of subcarriers is large</a:t>
            </a:r>
          </a:p>
        </p:txBody>
      </p:sp>
    </p:spTree>
    <p:extLst>
      <p:ext uri="{BB962C8B-B14F-4D97-AF65-F5344CB8AC3E}">
        <p14:creationId xmlns:p14="http://schemas.microsoft.com/office/powerpoint/2010/main" val="403005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65200"/>
          </a:xfrm>
        </p:spPr>
        <p:txBody>
          <a:bodyPr>
            <a:normAutofit/>
          </a:bodyPr>
          <a:lstStyle/>
          <a:p>
            <a:pPr algn="ctr"/>
            <a:r>
              <a:rPr lang="en-US" sz="3600" dirty="0">
                <a:solidFill>
                  <a:srgbClr val="FF0000"/>
                </a:solidFill>
                <a:latin typeface="Times New Roman" pitchFamily="18" charset="0"/>
                <a:cs typeface="Times New Roman" pitchFamily="18" charset="0"/>
              </a:rPr>
              <a:t>Scattered Pilots</a:t>
            </a:r>
          </a:p>
        </p:txBody>
      </p:sp>
      <p:sp>
        <p:nvSpPr>
          <p:cNvPr id="4" name="Text Placeholder 3"/>
          <p:cNvSpPr>
            <a:spLocks noGrp="1"/>
          </p:cNvSpPr>
          <p:nvPr>
            <p:ph type="body" sz="half" idx="2"/>
          </p:nvPr>
        </p:nvSpPr>
        <p:spPr/>
        <p:txBody>
          <a:bodyPr>
            <a:normAutofit fontScale="92500" lnSpcReduction="20000"/>
          </a:bodyPr>
          <a:lstStyle/>
          <a:p>
            <a:pPr algn="just"/>
            <a:r>
              <a:rPr lang="en-US" dirty="0">
                <a:latin typeface="Times New Roman" pitchFamily="18" charset="0"/>
                <a:cs typeface="Times New Roman" pitchFamily="18" charset="0"/>
              </a:rPr>
              <a:t>After an initial estimate of the channel, necessary to track changes in the channel as it evolves with time. </a:t>
            </a:r>
          </a:p>
          <a:p>
            <a:pPr algn="just"/>
            <a:r>
              <a:rPr lang="en-US" dirty="0">
                <a:latin typeface="Times New Roman" pitchFamily="18" charset="0"/>
                <a:cs typeface="Times New Roman" pitchFamily="18" charset="0"/>
              </a:rPr>
              <a:t>Two Steps to estimate the channel:</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reduce the number of known bits in an OFDM symbol (this improves spectral efficiency); and</a:t>
            </a:r>
          </a:p>
          <a:p>
            <a:pPr algn="just"/>
            <a:r>
              <a:rPr lang="en-US" dirty="0">
                <a:latin typeface="Times New Roman" pitchFamily="18" charset="0"/>
                <a:cs typeface="Times New Roman" pitchFamily="18" charset="0"/>
              </a:rPr>
              <a:t> (ii) exploit the time correlation of the channel – i.e., the fact that the channel changes only slowly in time. </a:t>
            </a:r>
          </a:p>
          <a:p>
            <a:pPr algn="just"/>
            <a:r>
              <a:rPr lang="en-US" dirty="0">
                <a:latin typeface="Times New Roman" pitchFamily="18" charset="0"/>
                <a:cs typeface="Times New Roman" pitchFamily="18" charset="0"/>
              </a:rPr>
              <a:t>An attractive way of tracking the channel is to use pilot symbols scattered in the OFDM time– frequency grid as illustrated in Figure, where pilots are spaced by </a:t>
            </a:r>
            <a:r>
              <a:rPr lang="en-US" dirty="0" err="1">
                <a:latin typeface="Times New Roman" pitchFamily="18" charset="0"/>
                <a:cs typeface="Times New Roman" pitchFamily="18" charset="0"/>
              </a:rPr>
              <a:t>N</a:t>
            </a:r>
            <a:r>
              <a:rPr lang="en-US"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 subcarriers and </a:t>
            </a:r>
            <a:r>
              <a:rPr lang="en-US" dirty="0" err="1">
                <a:latin typeface="Times New Roman" pitchFamily="18" charset="0"/>
                <a:cs typeface="Times New Roman" pitchFamily="18" charset="0"/>
              </a:rPr>
              <a:t>N</a:t>
            </a:r>
            <a:r>
              <a:rPr lang="en-US"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OFDM symbols</a:t>
            </a:r>
          </a:p>
          <a:p>
            <a:pPr algn="just"/>
            <a:r>
              <a:rPr lang="en-US" dirty="0">
                <a:latin typeface="Times New Roman" pitchFamily="18" charset="0"/>
                <a:cs typeface="Times New Roman" pitchFamily="18" charset="0"/>
              </a:rPr>
              <a:t>The complexity of this estimator grows with the number of pilot tones included in the estimation and requires K multiplications per estimated attenuation</a:t>
            </a:r>
          </a:p>
          <a:p>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749" r="3749"/>
          <a:stretch>
            <a:fillRect/>
          </a:stretch>
        </p:blipFill>
        <p:spPr bwMode="auto">
          <a:xfrm>
            <a:off x="5804090" y="987425"/>
            <a:ext cx="481311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549900" y="5349965"/>
            <a:ext cx="6096000" cy="1200329"/>
          </a:xfrm>
          <a:prstGeom prst="rect">
            <a:avLst/>
          </a:prstGeom>
        </p:spPr>
        <p:txBody>
          <a:bodyPr>
            <a:spAutoFit/>
          </a:bodyPr>
          <a:lstStyle/>
          <a:p>
            <a:r>
              <a:rPr lang="en-US" dirty="0">
                <a:latin typeface="Times New Roman" pitchFamily="18" charset="0"/>
                <a:cs typeface="Times New Roman" pitchFamily="18" charset="0"/>
              </a:rPr>
              <a:t>Scattered pilots in the orthogonal-frequency-division-multiplexing time– frequency grid. In this case the pattern is rectangular with pilot distances </a:t>
            </a:r>
            <a:r>
              <a:rPr lang="en-US" dirty="0" err="1">
                <a:latin typeface="Times New Roman" pitchFamily="18" charset="0"/>
                <a:cs typeface="Times New Roman" pitchFamily="18" charset="0"/>
              </a:rPr>
              <a:t>N</a:t>
            </a:r>
            <a:r>
              <a:rPr lang="en-US"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 subcarriers in frequency and </a:t>
            </a:r>
            <a:r>
              <a:rPr lang="en-US" dirty="0" err="1">
                <a:latin typeface="Times New Roman" pitchFamily="18" charset="0"/>
                <a:cs typeface="Times New Roman" pitchFamily="18" charset="0"/>
              </a:rPr>
              <a:t>N</a:t>
            </a:r>
            <a:r>
              <a:rPr lang="en-US"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OFDM symbols in time.</a:t>
            </a:r>
          </a:p>
        </p:txBody>
      </p:sp>
    </p:spTree>
    <p:extLst>
      <p:ext uri="{BB962C8B-B14F-4D97-AF65-F5344CB8AC3E}">
        <p14:creationId xmlns:p14="http://schemas.microsoft.com/office/powerpoint/2010/main" val="1479622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0000"/>
                </a:solidFill>
                <a:latin typeface="Times New Roman" pitchFamily="18" charset="0"/>
                <a:cs typeface="Times New Roman" pitchFamily="18" charset="0"/>
              </a:rPr>
              <a:t>Eigen Decompositions</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structure of OFDM allows for efficient channel estimator. </a:t>
            </a:r>
          </a:p>
          <a:p>
            <a:r>
              <a:rPr lang="en-US" dirty="0">
                <a:latin typeface="Times New Roman" pitchFamily="18" charset="0"/>
                <a:cs typeface="Times New Roman" pitchFamily="18" charset="0"/>
              </a:rPr>
              <a:t>We know that the channel impulse response is short compared with the OFDM symbol length. </a:t>
            </a:r>
          </a:p>
          <a:p>
            <a:r>
              <a:rPr lang="en-US" dirty="0">
                <a:latin typeface="Times New Roman" pitchFamily="18" charset="0"/>
                <a:cs typeface="Times New Roman" pitchFamily="18" charset="0"/>
              </a:rPr>
              <a:t>This fact can be used to reduce the dimensionality of the estimation problem. </a:t>
            </a:r>
          </a:p>
          <a:p>
            <a:r>
              <a:rPr lang="en-US" dirty="0">
                <a:latin typeface="Times New Roman" pitchFamily="18" charset="0"/>
                <a:cs typeface="Times New Roman" pitchFamily="18" charset="0"/>
              </a:rPr>
              <a:t>when using the LMMSE estimator, we would like to use the statistical properties of the channel to perform the matrix multiplication more efficiently. </a:t>
            </a:r>
          </a:p>
          <a:p>
            <a:r>
              <a:rPr lang="en-US" dirty="0">
                <a:latin typeface="Times New Roman" pitchFamily="18" charset="0"/>
                <a:cs typeface="Times New Roman" pitchFamily="18" charset="0"/>
              </a:rPr>
              <a:t>This can be done using the theory of optimal rank reduction from estimation theory, where an Eigen Value Decomposition (EVD) results in a new more computationally efficient version </a:t>
            </a:r>
          </a:p>
          <a:p>
            <a:r>
              <a:rPr lang="en-US" dirty="0">
                <a:latin typeface="Times New Roman" pitchFamily="18" charset="0"/>
                <a:cs typeface="Times New Roman" pitchFamily="18" charset="0"/>
              </a:rPr>
              <a:t>The dimension of this space is approximately </a:t>
            </a:r>
            <a:r>
              <a:rPr lang="en-US" dirty="0" err="1">
                <a:latin typeface="Times New Roman" pitchFamily="18" charset="0"/>
                <a:cs typeface="Times New Roman" pitchFamily="18" charset="0"/>
              </a:rPr>
              <a:t>Ncp</a:t>
            </a:r>
            <a:r>
              <a:rPr lang="en-US" dirty="0">
                <a:latin typeface="Times New Roman" pitchFamily="18" charset="0"/>
                <a:cs typeface="Times New Roman" pitchFamily="18" charset="0"/>
              </a:rPr>
              <a:t> + 1 – i.e., one more than the number of samples in the cyclic prefix. We can therefore expect that, after the first </a:t>
            </a:r>
            <a:r>
              <a:rPr lang="en-US" dirty="0" err="1">
                <a:latin typeface="Times New Roman" pitchFamily="18" charset="0"/>
                <a:cs typeface="Times New Roman" pitchFamily="18" charset="0"/>
              </a:rPr>
              <a:t>Ncp</a:t>
            </a:r>
            <a:r>
              <a:rPr lang="en-US" dirty="0">
                <a:latin typeface="Times New Roman" pitchFamily="18" charset="0"/>
                <a:cs typeface="Times New Roman" pitchFamily="18" charset="0"/>
              </a:rPr>
              <a:t> + 1 diagonal elements in , the magnitude should decrease rapidly which reduces the complexity in channel estimation</a:t>
            </a:r>
          </a:p>
        </p:txBody>
      </p:sp>
    </p:spTree>
    <p:extLst>
      <p:ext uri="{BB962C8B-B14F-4D97-AF65-F5344CB8AC3E}">
        <p14:creationId xmlns:p14="http://schemas.microsoft.com/office/powerpoint/2010/main" val="143098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algn="ctr"/>
            <a:r>
              <a:rPr lang="en-US" dirty="0">
                <a:solidFill>
                  <a:srgbClr val="FF0000"/>
                </a:solidFill>
                <a:latin typeface="Times New Roman" pitchFamily="18" charset="0"/>
                <a:cs typeface="Times New Roman" pitchFamily="18" charset="0"/>
              </a:rPr>
              <a:t>SNR Analysis</a:t>
            </a:r>
          </a:p>
        </p:txBody>
      </p:sp>
      <p:sp>
        <p:nvSpPr>
          <p:cNvPr id="522243" name="Rectangle 3"/>
          <p:cNvSpPr>
            <a:spLocks noGrp="1" noChangeArrowheads="1"/>
          </p:cNvSpPr>
          <p:nvPr>
            <p:ph type="body" idx="1"/>
          </p:nvPr>
        </p:nvSpPr>
        <p:spPr/>
        <p:txBody>
          <a:bodyPr>
            <a:normAutofit/>
          </a:bodyPr>
          <a:lstStyle/>
          <a:p>
            <a:pPr>
              <a:lnSpc>
                <a:spcPct val="80000"/>
              </a:lnSpc>
            </a:pPr>
            <a:r>
              <a:rPr lang="en-US" sz="2400" dirty="0">
                <a:latin typeface="Times New Roman" pitchFamily="18" charset="0"/>
                <a:cs typeface="Times New Roman" pitchFamily="18" charset="0"/>
              </a:rPr>
              <a:t>First, compare 1-tap (i.e. </a:t>
            </a:r>
            <a:r>
              <a:rPr lang="en-US" sz="2400" i="1" u="sng" dirty="0">
                <a:latin typeface="Times New Roman" pitchFamily="18" charset="0"/>
                <a:cs typeface="Times New Roman" pitchFamily="18" charset="0"/>
              </a:rPr>
              <a:t>flat</a:t>
            </a:r>
            <a:r>
              <a:rPr lang="en-US" sz="2400" dirty="0">
                <a:latin typeface="Times New Roman" pitchFamily="18" charset="0"/>
                <a:cs typeface="Times New Roman" pitchFamily="18" charset="0"/>
              </a:rPr>
              <a:t>) Rayleigh-fading channel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AWGN. </a:t>
            </a:r>
          </a:p>
          <a:p>
            <a:pPr lvl="1">
              <a:lnSpc>
                <a:spcPct val="80000"/>
              </a:lnSpc>
            </a:pPr>
            <a:r>
              <a:rPr lang="en-US" sz="2400" dirty="0">
                <a:latin typeface="Times New Roman" pitchFamily="18" charset="0"/>
                <a:cs typeface="Times New Roman" pitchFamily="18" charset="0"/>
              </a:rPr>
              <a:t>i.e.           </a:t>
            </a:r>
            <a:r>
              <a:rPr lang="en-US" sz="2400" i="1" dirty="0">
                <a:latin typeface="Times New Roman" pitchFamily="18" charset="0"/>
                <a:cs typeface="Times New Roman" pitchFamily="18" charset="0"/>
              </a:rPr>
              <a:t>y = </a:t>
            </a:r>
            <a:r>
              <a:rPr lang="en-US" sz="2400" i="1" dirty="0" err="1">
                <a:latin typeface="Times New Roman" pitchFamily="18" charset="0"/>
                <a:cs typeface="Times New Roman" pitchFamily="18" charset="0"/>
              </a:rPr>
              <a:t>hx</a:t>
            </a:r>
            <a:r>
              <a:rPr lang="en-US" sz="2400" i="1" dirty="0">
                <a:latin typeface="Times New Roman" pitchFamily="18" charset="0"/>
                <a:cs typeface="Times New Roman" pitchFamily="18" charset="0"/>
              </a:rPr>
              <a:t> + w</a:t>
            </a:r>
            <a:r>
              <a:rPr lang="en-US" sz="2400" dirty="0">
                <a:latin typeface="Times New Roman" pitchFamily="18" charset="0"/>
                <a:cs typeface="Times New Roman" pitchFamily="18" charset="0"/>
              </a:rPr>
              <a:t> 		</a:t>
            </a:r>
            <a:r>
              <a:rPr lang="en-US" sz="2400" b="1" u="sng" dirty="0" err="1">
                <a:latin typeface="Times New Roman" pitchFamily="18" charset="0"/>
                <a:cs typeface="Times New Roman" pitchFamily="18" charset="0"/>
              </a:rPr>
              <a:t>vs</a:t>
            </a:r>
            <a:r>
              <a:rPr lang="en-US" sz="2400" i="1" dirty="0">
                <a:latin typeface="Times New Roman" pitchFamily="18" charset="0"/>
                <a:cs typeface="Times New Roman" pitchFamily="18" charset="0"/>
              </a:rPr>
              <a:t> 	y = x + w</a:t>
            </a:r>
          </a:p>
          <a:p>
            <a:pPr lvl="1">
              <a:lnSpc>
                <a:spcPct val="80000"/>
              </a:lnSpc>
            </a:pPr>
            <a:r>
              <a:rPr lang="en-US" sz="2400" dirty="0">
                <a:latin typeface="Times New Roman" pitchFamily="18" charset="0"/>
                <a:cs typeface="Times New Roman" pitchFamily="18" charset="0"/>
              </a:rPr>
              <a:t>Note: all </a:t>
            </a:r>
            <a:r>
              <a:rPr lang="en-US" sz="2400" dirty="0" err="1">
                <a:latin typeface="Times New Roman" pitchFamily="18" charset="0"/>
                <a:cs typeface="Times New Roman" pitchFamily="18" charset="0"/>
              </a:rPr>
              <a:t>multipaths</a:t>
            </a:r>
            <a:r>
              <a:rPr lang="en-US" sz="2400" dirty="0">
                <a:latin typeface="Times New Roman" pitchFamily="18" charset="0"/>
                <a:cs typeface="Times New Roman" pitchFamily="18" charset="0"/>
              </a:rPr>
              <a:t> with random attenuation/phases are aggregated into 1-tap</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Next consider </a:t>
            </a:r>
            <a:r>
              <a:rPr lang="en-US" sz="2400" i="1" u="sng" dirty="0">
                <a:latin typeface="Times New Roman" pitchFamily="18" charset="0"/>
                <a:cs typeface="Times New Roman" pitchFamily="18" charset="0"/>
              </a:rPr>
              <a:t>frequency selectivity</a:t>
            </a:r>
            <a:r>
              <a:rPr lang="en-US" sz="2400" dirty="0">
                <a:latin typeface="Times New Roman" pitchFamily="18" charset="0"/>
                <a:cs typeface="Times New Roman" pitchFamily="18" charset="0"/>
              </a:rPr>
              <a:t>, i.e. multi-tap, broadband channel, with multi-paths</a:t>
            </a:r>
          </a:p>
          <a:p>
            <a:pPr lvl="1">
              <a:lnSpc>
                <a:spcPct val="80000"/>
              </a:lnSpc>
            </a:pPr>
            <a:r>
              <a:rPr lang="en-US" sz="2400" dirty="0">
                <a:latin typeface="Times New Roman" pitchFamily="18" charset="0"/>
                <a:cs typeface="Times New Roman" pitchFamily="18" charset="0"/>
              </a:rPr>
              <a:t>Effect: ISI</a:t>
            </a:r>
          </a:p>
          <a:p>
            <a:pPr lvl="1">
              <a:lnSpc>
                <a:spcPct val="80000"/>
              </a:lnSpc>
            </a:pPr>
            <a:r>
              <a:rPr lang="en-US" sz="2400" dirty="0">
                <a:latin typeface="Times New Roman" pitchFamily="18" charset="0"/>
                <a:cs typeface="Times New Roman" pitchFamily="18" charset="0"/>
              </a:rPr>
              <a:t>Equalization techniques for ISI &amp; complexities</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Generalize! Consider diversity in time, space, frequency, and develop efficient schemes to achieve diversity gains and coding gains</a:t>
            </a:r>
          </a:p>
          <a:p>
            <a:pPr>
              <a:lnSpc>
                <a:spcPct val="80000"/>
              </a:lnSpc>
            </a:pPr>
            <a:endParaRPr lang="en-US" sz="2400" dirty="0"/>
          </a:p>
        </p:txBody>
      </p:sp>
    </p:spTree>
    <p:extLst>
      <p:ext uri="{BB962C8B-B14F-4D97-AF65-F5344CB8AC3E}">
        <p14:creationId xmlns:p14="http://schemas.microsoft.com/office/powerpoint/2010/main" val="3660795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365125"/>
            <a:ext cx="10515600" cy="777875"/>
          </a:xfrm>
        </p:spPr>
        <p:txBody>
          <a:bodyPr>
            <a:normAutofit/>
          </a:bodyPr>
          <a:lstStyle/>
          <a:p>
            <a:r>
              <a:rPr lang="en-US" sz="3600" dirty="0">
                <a:solidFill>
                  <a:srgbClr val="FF0000"/>
                </a:solidFill>
                <a:latin typeface="Times New Roman" pitchFamily="18" charset="0"/>
                <a:cs typeface="Times New Roman" pitchFamily="18" charset="0"/>
              </a:rPr>
              <a:t>Single-tap, Flat Fading (Rayleigh) </a:t>
            </a:r>
            <a:r>
              <a:rPr lang="en-US" sz="3600" dirty="0" err="1">
                <a:solidFill>
                  <a:srgbClr val="FF0000"/>
                </a:solidFill>
                <a:latin typeface="Times New Roman" pitchFamily="18" charset="0"/>
                <a:cs typeface="Times New Roman" pitchFamily="18" charset="0"/>
              </a:rPr>
              <a:t>vs</a:t>
            </a:r>
            <a:r>
              <a:rPr lang="en-US" sz="3600" dirty="0">
                <a:solidFill>
                  <a:srgbClr val="FF0000"/>
                </a:solidFill>
                <a:latin typeface="Times New Roman" pitchFamily="18" charset="0"/>
                <a:cs typeface="Times New Roman" pitchFamily="18" charset="0"/>
              </a:rPr>
              <a:t> AWGN</a:t>
            </a:r>
          </a:p>
        </p:txBody>
      </p:sp>
      <p:pic>
        <p:nvPicPr>
          <p:cNvPr id="517123" name="Picture 3" descr="fig3-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066800"/>
            <a:ext cx="9939867" cy="478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7124" name="Text Box 4"/>
          <p:cNvSpPr txBox="1">
            <a:spLocks noChangeArrowheads="1"/>
          </p:cNvSpPr>
          <p:nvPr/>
        </p:nvSpPr>
        <p:spPr bwMode="auto">
          <a:xfrm>
            <a:off x="1422401" y="5867401"/>
            <a:ext cx="7099957" cy="400110"/>
          </a:xfrm>
          <a:prstGeom prst="rect">
            <a:avLst/>
          </a:prstGeom>
          <a:solidFill>
            <a:srgbClr val="EAEC5E"/>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u="sng"/>
              <a:t>Why</a:t>
            </a:r>
            <a:r>
              <a:rPr lang="en-US" sz="2000"/>
              <a:t> do we have this huge degradation in performance/reliability?</a:t>
            </a:r>
          </a:p>
        </p:txBody>
      </p:sp>
    </p:spTree>
    <p:extLst>
      <p:ext uri="{BB962C8B-B14F-4D97-AF65-F5344CB8AC3E}">
        <p14:creationId xmlns:p14="http://schemas.microsoft.com/office/powerpoint/2010/main" val="1293494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38200" y="365125"/>
            <a:ext cx="10515600" cy="854075"/>
          </a:xfrm>
        </p:spPr>
        <p:txBody>
          <a:bodyPr>
            <a:normAutofit/>
          </a:bodyPr>
          <a:lstStyle/>
          <a:p>
            <a:r>
              <a:rPr lang="en-US" sz="3600" dirty="0">
                <a:solidFill>
                  <a:srgbClr val="FF0000"/>
                </a:solidFill>
                <a:latin typeface="Times New Roman" pitchFamily="18" charset="0"/>
                <a:cs typeface="Times New Roman" pitchFamily="18" charset="0"/>
              </a:rPr>
              <a:t>Rayleigh Flat Fading Channel</a:t>
            </a:r>
          </a:p>
        </p:txBody>
      </p:sp>
      <p:sp>
        <p:nvSpPr>
          <p:cNvPr id="516099" name="Rectangle 3"/>
          <p:cNvSpPr>
            <a:spLocks noGrp="1" noChangeArrowheads="1"/>
          </p:cNvSpPr>
          <p:nvPr>
            <p:ph type="body" idx="1"/>
          </p:nvPr>
        </p:nvSpPr>
        <p:spPr>
          <a:xfrm>
            <a:off x="505885" y="1066801"/>
            <a:ext cx="11076516" cy="4810125"/>
          </a:xfrm>
        </p:spPr>
        <p:txBody>
          <a:bodyPr/>
          <a:lstStyle/>
          <a:p>
            <a:pPr>
              <a:buFont typeface="Monotype Sorts" pitchFamily="2" charset="2"/>
              <a:buNone/>
            </a:pPr>
            <a:r>
              <a:rPr lang="en-US"/>
              <a:t>	</a:t>
            </a:r>
          </a:p>
          <a:p>
            <a:pPr>
              <a:buFont typeface="Monotype Sorts" pitchFamily="2" charset="2"/>
              <a:buNone/>
            </a:pPr>
            <a:endParaRPr lang="en-US"/>
          </a:p>
          <a:p>
            <a:pPr>
              <a:buFont typeface="Monotype Sorts" pitchFamily="2" charset="2"/>
              <a:buNone/>
            </a:pPr>
            <a:endParaRPr lang="en-US"/>
          </a:p>
          <a:p>
            <a:pPr>
              <a:buFont typeface="Monotype Sorts" pitchFamily="2" charset="2"/>
              <a:buNone/>
            </a:pPr>
            <a:r>
              <a:rPr lang="en-US"/>
              <a:t> 		</a:t>
            </a:r>
          </a:p>
        </p:txBody>
      </p:sp>
      <p:pic>
        <p:nvPicPr>
          <p:cNvPr id="516100"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219200"/>
            <a:ext cx="2396067"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101" name="Text Box 5"/>
          <p:cNvSpPr txBox="1">
            <a:spLocks noChangeArrowheads="1"/>
          </p:cNvSpPr>
          <p:nvPr/>
        </p:nvSpPr>
        <p:spPr bwMode="auto">
          <a:xfrm>
            <a:off x="1320800" y="2057401"/>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sz="1800">
              <a:latin typeface="Arial" charset="0"/>
              <a:cs typeface="Arial" charset="0"/>
            </a:endParaRPr>
          </a:p>
        </p:txBody>
      </p:sp>
      <p:sp>
        <p:nvSpPr>
          <p:cNvPr id="516102" name="Text Box 6"/>
          <p:cNvSpPr txBox="1">
            <a:spLocks noChangeArrowheads="1"/>
          </p:cNvSpPr>
          <p:nvPr/>
        </p:nvSpPr>
        <p:spPr bwMode="auto">
          <a:xfrm>
            <a:off x="1320800" y="2209800"/>
            <a:ext cx="762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BPSK:		        Coherent detection.</a:t>
            </a:r>
          </a:p>
        </p:txBody>
      </p:sp>
      <p:sp>
        <p:nvSpPr>
          <p:cNvPr id="516103" name="Text Box 7"/>
          <p:cNvSpPr txBox="1">
            <a:spLocks noChangeArrowheads="1"/>
          </p:cNvSpPr>
          <p:nvPr/>
        </p:nvSpPr>
        <p:spPr bwMode="auto">
          <a:xfrm>
            <a:off x="1320800" y="2819400"/>
            <a:ext cx="548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Conditional on h,</a:t>
            </a:r>
          </a:p>
        </p:txBody>
      </p:sp>
      <p:sp>
        <p:nvSpPr>
          <p:cNvPr id="516104" name="Text Box 8"/>
          <p:cNvSpPr txBox="1">
            <a:spLocks noChangeArrowheads="1"/>
          </p:cNvSpPr>
          <p:nvPr/>
        </p:nvSpPr>
        <p:spPr bwMode="auto">
          <a:xfrm>
            <a:off x="1320800" y="4038600"/>
            <a:ext cx="457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Averaged over h,</a:t>
            </a:r>
          </a:p>
        </p:txBody>
      </p:sp>
      <p:sp>
        <p:nvSpPr>
          <p:cNvPr id="516105" name="Text Box 9"/>
          <p:cNvSpPr txBox="1">
            <a:spLocks noChangeArrowheads="1"/>
          </p:cNvSpPr>
          <p:nvPr/>
        </p:nvSpPr>
        <p:spPr bwMode="auto">
          <a:xfrm>
            <a:off x="1320800" y="5410200"/>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at high SNR.</a:t>
            </a:r>
          </a:p>
        </p:txBody>
      </p:sp>
      <p:pic>
        <p:nvPicPr>
          <p:cNvPr id="516106" name="Picture 10"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251200" y="4572001"/>
            <a:ext cx="6112933"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7" name="Picture 11"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3860800" y="3352800"/>
            <a:ext cx="377613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8" name="Picture 12" descr="txp_fig"/>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2789767" y="2279650"/>
            <a:ext cx="1634067"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201" y="5943600"/>
            <a:ext cx="10960100" cy="781050"/>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6113" name="Group 17"/>
          <p:cNvGrpSpPr>
            <a:grpSpLocks/>
          </p:cNvGrpSpPr>
          <p:nvPr/>
        </p:nvGrpSpPr>
        <p:grpSpPr bwMode="auto">
          <a:xfrm>
            <a:off x="3657600" y="2605088"/>
            <a:ext cx="6925734" cy="1433512"/>
            <a:chOff x="1728" y="1641"/>
            <a:chExt cx="3272" cy="903"/>
          </a:xfrm>
        </p:grpSpPr>
        <p:sp>
          <p:nvSpPr>
            <p:cNvPr id="516110" name="Line 14"/>
            <p:cNvSpPr>
              <a:spLocks noChangeShapeType="1"/>
            </p:cNvSpPr>
            <p:nvPr/>
          </p:nvSpPr>
          <p:spPr bwMode="auto">
            <a:xfrm flipV="1">
              <a:off x="3648" y="1968"/>
              <a:ext cx="624" cy="2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11" name="Text Box 15"/>
            <p:cNvSpPr txBox="1">
              <a:spLocks noChangeArrowheads="1"/>
            </p:cNvSpPr>
            <p:nvPr/>
          </p:nvSpPr>
          <p:spPr bwMode="auto">
            <a:xfrm>
              <a:off x="4262" y="1641"/>
              <a:ext cx="73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Looks like </a:t>
              </a:r>
            </a:p>
            <a:p>
              <a:r>
                <a:rPr lang="en-US" sz="2000" b="1"/>
                <a:t>AWGN, but…</a:t>
              </a:r>
            </a:p>
          </p:txBody>
        </p:sp>
        <p:sp>
          <p:nvSpPr>
            <p:cNvPr id="516112" name="Rectangle 16"/>
            <p:cNvSpPr>
              <a:spLocks noChangeArrowheads="1"/>
            </p:cNvSpPr>
            <p:nvPr/>
          </p:nvSpPr>
          <p:spPr bwMode="auto">
            <a:xfrm>
              <a:off x="1728" y="2064"/>
              <a:ext cx="1968" cy="480"/>
            </a:xfrm>
            <a:prstGeom prst="rect">
              <a:avLst/>
            </a:prstGeom>
            <a:solidFill>
              <a:srgbClr val="EAEC5E">
                <a:alpha val="47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6114" name="Rectangle 18"/>
          <p:cNvSpPr>
            <a:spLocks noChangeArrowheads="1"/>
          </p:cNvSpPr>
          <p:nvPr/>
        </p:nvSpPr>
        <p:spPr bwMode="auto">
          <a:xfrm>
            <a:off x="1320800" y="4038600"/>
            <a:ext cx="3251200" cy="457200"/>
          </a:xfrm>
          <a:prstGeom prst="rect">
            <a:avLst/>
          </a:prstGeom>
          <a:solidFill>
            <a:srgbClr val="4D5EFD">
              <a:alpha val="42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5" name="Rectangle 19"/>
          <p:cNvSpPr>
            <a:spLocks noChangeArrowheads="1"/>
          </p:cNvSpPr>
          <p:nvPr/>
        </p:nvSpPr>
        <p:spPr bwMode="auto">
          <a:xfrm>
            <a:off x="1320800" y="2819400"/>
            <a:ext cx="3251200" cy="457200"/>
          </a:xfrm>
          <a:prstGeom prst="rect">
            <a:avLst/>
          </a:prstGeom>
          <a:solidFill>
            <a:srgbClr val="4D5EFD">
              <a:alpha val="42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6119" name="Group 23"/>
          <p:cNvGrpSpPr>
            <a:grpSpLocks/>
          </p:cNvGrpSpPr>
          <p:nvPr/>
        </p:nvGrpSpPr>
        <p:grpSpPr bwMode="auto">
          <a:xfrm>
            <a:off x="0" y="3048000"/>
            <a:ext cx="1962150" cy="1066800"/>
            <a:chOff x="0" y="1920"/>
            <a:chExt cx="927" cy="672"/>
          </a:xfrm>
        </p:grpSpPr>
        <p:sp>
          <p:nvSpPr>
            <p:cNvPr id="516116" name="Text Box 20"/>
            <p:cNvSpPr txBox="1">
              <a:spLocks noChangeArrowheads="1"/>
            </p:cNvSpPr>
            <p:nvPr/>
          </p:nvSpPr>
          <p:spPr bwMode="auto">
            <a:xfrm>
              <a:off x="0" y="2102"/>
              <a:ext cx="927" cy="44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t>p</a:t>
              </a:r>
              <a:r>
                <a:rPr lang="en-US" sz="2000" b="1" i="1" baseline="-25000"/>
                <a:t>e</a:t>
              </a:r>
              <a:r>
                <a:rPr lang="en-US" sz="2000" b="1"/>
                <a:t> needs to be </a:t>
              </a:r>
            </a:p>
            <a:p>
              <a:r>
                <a:rPr lang="en-US" sz="2000" b="1"/>
                <a:t>“unconditioned”</a:t>
              </a:r>
            </a:p>
          </p:txBody>
        </p:sp>
        <p:sp>
          <p:nvSpPr>
            <p:cNvPr id="516117" name="Line 21"/>
            <p:cNvSpPr>
              <a:spLocks noChangeShapeType="1"/>
            </p:cNvSpPr>
            <p:nvPr/>
          </p:nvSpPr>
          <p:spPr bwMode="auto">
            <a:xfrm>
              <a:off x="384" y="2496"/>
              <a:ext cx="240" cy="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18" name="Line 22"/>
            <p:cNvSpPr>
              <a:spLocks noChangeShapeType="1"/>
            </p:cNvSpPr>
            <p:nvPr/>
          </p:nvSpPr>
          <p:spPr bwMode="auto">
            <a:xfrm flipV="1">
              <a:off x="336" y="1920"/>
              <a:ext cx="240"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6123" name="Group 27"/>
          <p:cNvGrpSpPr>
            <a:grpSpLocks/>
          </p:cNvGrpSpPr>
          <p:nvPr/>
        </p:nvGrpSpPr>
        <p:grpSpPr bwMode="auto">
          <a:xfrm>
            <a:off x="8331200" y="4011614"/>
            <a:ext cx="2929467" cy="1474787"/>
            <a:chOff x="3936" y="2527"/>
            <a:chExt cx="1384" cy="929"/>
          </a:xfrm>
        </p:grpSpPr>
        <p:sp>
          <p:nvSpPr>
            <p:cNvPr id="516120" name="Text Box 24"/>
            <p:cNvSpPr txBox="1">
              <a:spLocks noChangeArrowheads="1"/>
            </p:cNvSpPr>
            <p:nvPr/>
          </p:nvSpPr>
          <p:spPr bwMode="auto">
            <a:xfrm>
              <a:off x="4512" y="2527"/>
              <a:ext cx="808" cy="44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To get a much </a:t>
              </a:r>
            </a:p>
            <a:p>
              <a:r>
                <a:rPr lang="en-US" sz="2000" b="1"/>
                <a:t>poorer scaling</a:t>
              </a:r>
            </a:p>
          </p:txBody>
        </p:sp>
        <p:sp>
          <p:nvSpPr>
            <p:cNvPr id="516121" name="Line 25"/>
            <p:cNvSpPr>
              <a:spLocks noChangeShapeType="1"/>
            </p:cNvSpPr>
            <p:nvPr/>
          </p:nvSpPr>
          <p:spPr bwMode="auto">
            <a:xfrm flipH="1">
              <a:off x="4464" y="2784"/>
              <a:ext cx="96"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22" name="Rectangle 26"/>
            <p:cNvSpPr>
              <a:spLocks noChangeArrowheads="1"/>
            </p:cNvSpPr>
            <p:nvPr/>
          </p:nvSpPr>
          <p:spPr bwMode="auto">
            <a:xfrm>
              <a:off x="3936" y="2880"/>
              <a:ext cx="528" cy="576"/>
            </a:xfrm>
            <a:prstGeom prst="rect">
              <a:avLst/>
            </a:prstGeom>
            <a:solidFill>
              <a:srgbClr val="C30121">
                <a:alpha val="30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33221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61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61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61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1E5EC3CC-004B-4BD8-B14F-E93570D8461E}" type="slidenum">
              <a:rPr lang="en-US"/>
              <a:pPr>
                <a:defRPr/>
              </a:pPr>
              <a:t>3</a:t>
            </a:fld>
            <a:endParaRPr lang="en-US"/>
          </a:p>
        </p:txBody>
      </p:sp>
      <p:sp>
        <p:nvSpPr>
          <p:cNvPr id="27651" name="Rectangle 2"/>
          <p:cNvSpPr>
            <a:spLocks noGrp="1" noChangeArrowheads="1"/>
          </p:cNvSpPr>
          <p:nvPr>
            <p:ph type="title"/>
          </p:nvPr>
        </p:nvSpPr>
        <p:spPr>
          <a:xfrm>
            <a:off x="838200" y="365125"/>
            <a:ext cx="10515600" cy="942975"/>
          </a:xfrm>
        </p:spPr>
        <p:txBody>
          <a:bodyPr>
            <a:normAutofit/>
          </a:bodyPr>
          <a:lstStyle/>
          <a:p>
            <a:r>
              <a:rPr lang="en-US" sz="3600" dirty="0">
                <a:solidFill>
                  <a:srgbClr val="FF0000"/>
                </a:solidFill>
                <a:latin typeface="Times New Roman" pitchFamily="18" charset="0"/>
                <a:cs typeface="Times New Roman" pitchFamily="18" charset="0"/>
              </a:rPr>
              <a:t>Multi-Path Propagation Modeling</a:t>
            </a:r>
          </a:p>
        </p:txBody>
      </p:sp>
      <p:sp>
        <p:nvSpPr>
          <p:cNvPr id="27652" name="Rectangle 3"/>
          <p:cNvSpPr>
            <a:spLocks noChangeArrowheads="1"/>
          </p:cNvSpPr>
          <p:nvPr/>
        </p:nvSpPr>
        <p:spPr bwMode="auto">
          <a:xfrm>
            <a:off x="628651" y="3983039"/>
            <a:ext cx="5786967" cy="784225"/>
          </a:xfrm>
          <a:prstGeom prst="rect">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pic>
        <p:nvPicPr>
          <p:cNvPr id="27653" name="Picture 4" descr="j032096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1401" y="4398964"/>
            <a:ext cx="7429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Line 5"/>
          <p:cNvSpPr>
            <a:spLocks noChangeShapeType="1"/>
          </p:cNvSpPr>
          <p:nvPr/>
        </p:nvSpPr>
        <p:spPr bwMode="auto">
          <a:xfrm>
            <a:off x="734485" y="4360863"/>
            <a:ext cx="5437716" cy="0"/>
          </a:xfrm>
          <a:prstGeom prst="line">
            <a:avLst/>
          </a:prstGeom>
          <a:noFill/>
          <a:ln w="508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7655" name="Picture 6" descr="j033109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85" y="4235450"/>
            <a:ext cx="622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33" y="11509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41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176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Rectangle 10"/>
          <p:cNvSpPr>
            <a:spLocks noChangeArrowheads="1"/>
          </p:cNvSpPr>
          <p:nvPr/>
        </p:nvSpPr>
        <p:spPr bwMode="auto">
          <a:xfrm>
            <a:off x="618068" y="1924050"/>
            <a:ext cx="5806017" cy="1944688"/>
          </a:xfrm>
          <a:prstGeom prst="rect">
            <a:avLst/>
          </a:prstGeom>
          <a:solidFill>
            <a:srgbClr val="3399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7660" name="Line 11"/>
          <p:cNvSpPr>
            <a:spLocks noChangeShapeType="1"/>
          </p:cNvSpPr>
          <p:nvPr/>
        </p:nvSpPr>
        <p:spPr bwMode="auto">
          <a:xfrm>
            <a:off x="831851" y="4319589"/>
            <a:ext cx="793749" cy="8413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2"/>
          <p:cNvSpPr>
            <a:spLocks noChangeShapeType="1"/>
          </p:cNvSpPr>
          <p:nvPr/>
        </p:nvSpPr>
        <p:spPr bwMode="auto">
          <a:xfrm>
            <a:off x="838201" y="4324351"/>
            <a:ext cx="2012951" cy="84296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3"/>
          <p:cNvSpPr>
            <a:spLocks noChangeShapeType="1"/>
          </p:cNvSpPr>
          <p:nvPr/>
        </p:nvSpPr>
        <p:spPr bwMode="auto">
          <a:xfrm>
            <a:off x="863600" y="4314826"/>
            <a:ext cx="3251200" cy="9001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4"/>
          <p:cNvSpPr>
            <a:spLocks noChangeShapeType="1"/>
          </p:cNvSpPr>
          <p:nvPr/>
        </p:nvSpPr>
        <p:spPr bwMode="auto">
          <a:xfrm flipH="1">
            <a:off x="1555751" y="4614863"/>
            <a:ext cx="3562349" cy="538162"/>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5"/>
          <p:cNvSpPr>
            <a:spLocks noChangeShapeType="1"/>
          </p:cNvSpPr>
          <p:nvPr/>
        </p:nvSpPr>
        <p:spPr bwMode="auto">
          <a:xfrm flipH="1">
            <a:off x="2838452" y="4635500"/>
            <a:ext cx="2305049" cy="522288"/>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16"/>
          <p:cNvSpPr>
            <a:spLocks noChangeShapeType="1"/>
          </p:cNvSpPr>
          <p:nvPr/>
        </p:nvSpPr>
        <p:spPr bwMode="auto">
          <a:xfrm flipH="1">
            <a:off x="4044952" y="4638676"/>
            <a:ext cx="1238249" cy="582613"/>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7666" name="Picture 1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251" y="4914901"/>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1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2933"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8" name="Picture 1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284"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Line 20"/>
          <p:cNvSpPr>
            <a:spLocks noChangeShapeType="1"/>
          </p:cNvSpPr>
          <p:nvPr/>
        </p:nvSpPr>
        <p:spPr bwMode="auto">
          <a:xfrm flipV="1">
            <a:off x="840317" y="1581151"/>
            <a:ext cx="810683" cy="27717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1"/>
          <p:cNvSpPr>
            <a:spLocks noChangeShapeType="1"/>
          </p:cNvSpPr>
          <p:nvPr/>
        </p:nvSpPr>
        <p:spPr bwMode="auto">
          <a:xfrm flipV="1">
            <a:off x="865717" y="1514475"/>
            <a:ext cx="1953683" cy="28003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22"/>
          <p:cNvSpPr>
            <a:spLocks noChangeShapeType="1"/>
          </p:cNvSpPr>
          <p:nvPr/>
        </p:nvSpPr>
        <p:spPr bwMode="auto">
          <a:xfrm flipV="1">
            <a:off x="755652" y="1608138"/>
            <a:ext cx="3270249" cy="2843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2" name="Line 23"/>
          <p:cNvSpPr>
            <a:spLocks noChangeShapeType="1"/>
          </p:cNvSpPr>
          <p:nvPr/>
        </p:nvSpPr>
        <p:spPr bwMode="auto">
          <a:xfrm>
            <a:off x="1663701" y="1576389"/>
            <a:ext cx="3484033" cy="2974975"/>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4"/>
          <p:cNvSpPr>
            <a:spLocks noChangeShapeType="1"/>
          </p:cNvSpPr>
          <p:nvPr/>
        </p:nvSpPr>
        <p:spPr bwMode="auto">
          <a:xfrm>
            <a:off x="2832100" y="1509713"/>
            <a:ext cx="2286000" cy="300355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5"/>
          <p:cNvSpPr>
            <a:spLocks noChangeShapeType="1"/>
          </p:cNvSpPr>
          <p:nvPr/>
        </p:nvSpPr>
        <p:spPr bwMode="auto">
          <a:xfrm>
            <a:off x="4051301" y="1638301"/>
            <a:ext cx="1164167" cy="2843213"/>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5" name="Text Box 26"/>
          <p:cNvSpPr txBox="1">
            <a:spLocks noChangeArrowheads="1"/>
          </p:cNvSpPr>
          <p:nvPr/>
        </p:nvSpPr>
        <p:spPr bwMode="auto">
          <a:xfrm>
            <a:off x="148167" y="5753100"/>
            <a:ext cx="11705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As the mobile receiver (i.e. car) moves in the environment, the strength of each multi-path component varies</a:t>
            </a:r>
            <a:endParaRPr lang="en-US" sz="1400" b="1">
              <a:solidFill>
                <a:schemeClr val="tx2"/>
              </a:solidFill>
            </a:endParaRPr>
          </a:p>
        </p:txBody>
      </p:sp>
      <p:sp>
        <p:nvSpPr>
          <p:cNvPr id="27676" name="Line 27"/>
          <p:cNvSpPr>
            <a:spLocks noChangeShapeType="1"/>
          </p:cNvSpPr>
          <p:nvPr/>
        </p:nvSpPr>
        <p:spPr bwMode="auto">
          <a:xfrm>
            <a:off x="948267" y="4325939"/>
            <a:ext cx="4142317" cy="219075"/>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8"/>
          <p:cNvSpPr>
            <a:spLocks noChangeShapeType="1"/>
          </p:cNvSpPr>
          <p:nvPr/>
        </p:nvSpPr>
        <p:spPr bwMode="auto">
          <a:xfrm flipV="1">
            <a:off x="7084485" y="1887539"/>
            <a:ext cx="19049" cy="2916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9"/>
          <p:cNvSpPr>
            <a:spLocks noChangeShapeType="1"/>
          </p:cNvSpPr>
          <p:nvPr/>
        </p:nvSpPr>
        <p:spPr bwMode="auto">
          <a:xfrm>
            <a:off x="7063318" y="4760913"/>
            <a:ext cx="47603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9" name="Text Box 30"/>
          <p:cNvSpPr txBox="1">
            <a:spLocks noChangeArrowheads="1"/>
          </p:cNvSpPr>
          <p:nvPr/>
        </p:nvSpPr>
        <p:spPr bwMode="auto">
          <a:xfrm>
            <a:off x="6512985" y="1462088"/>
            <a:ext cx="739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Power</a:t>
            </a:r>
          </a:p>
        </p:txBody>
      </p:sp>
      <p:sp>
        <p:nvSpPr>
          <p:cNvPr id="27680" name="Text Box 31"/>
          <p:cNvSpPr txBox="1">
            <a:spLocks noChangeArrowheads="1"/>
          </p:cNvSpPr>
          <p:nvPr/>
        </p:nvSpPr>
        <p:spPr bwMode="auto">
          <a:xfrm>
            <a:off x="11063817" y="4837113"/>
            <a:ext cx="631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Time</a:t>
            </a:r>
          </a:p>
        </p:txBody>
      </p:sp>
      <p:sp>
        <p:nvSpPr>
          <p:cNvPr id="27681" name="Line 32"/>
          <p:cNvSpPr>
            <a:spLocks noChangeShapeType="1"/>
          </p:cNvSpPr>
          <p:nvPr/>
        </p:nvSpPr>
        <p:spPr bwMode="auto">
          <a:xfrm flipV="1">
            <a:off x="8089900" y="3570288"/>
            <a:ext cx="0" cy="1204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3"/>
          <p:cNvSpPr>
            <a:spLocks noChangeShapeType="1"/>
          </p:cNvSpPr>
          <p:nvPr/>
        </p:nvSpPr>
        <p:spPr bwMode="auto">
          <a:xfrm flipH="1" flipV="1">
            <a:off x="9243484" y="3346450"/>
            <a:ext cx="0" cy="14366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4"/>
          <p:cNvSpPr>
            <a:spLocks noChangeShapeType="1"/>
          </p:cNvSpPr>
          <p:nvPr/>
        </p:nvSpPr>
        <p:spPr bwMode="auto">
          <a:xfrm flipV="1">
            <a:off x="10462685" y="4319589"/>
            <a:ext cx="2116" cy="4778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4" name="Text Box 35"/>
          <p:cNvSpPr txBox="1">
            <a:spLocks noChangeArrowheads="1"/>
          </p:cNvSpPr>
          <p:nvPr/>
        </p:nvSpPr>
        <p:spPr bwMode="auto">
          <a:xfrm>
            <a:off x="7903634" y="4718051"/>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0</a:t>
            </a:r>
            <a:endParaRPr lang="el-GR">
              <a:latin typeface="Times New Roman" pitchFamily="18" charset="0"/>
              <a:cs typeface="Times New Roman" pitchFamily="18" charset="0"/>
            </a:endParaRPr>
          </a:p>
        </p:txBody>
      </p:sp>
      <p:sp>
        <p:nvSpPr>
          <p:cNvPr id="27685" name="Text Box 36"/>
          <p:cNvSpPr txBox="1">
            <a:spLocks noChangeArrowheads="1"/>
          </p:cNvSpPr>
          <p:nvPr/>
        </p:nvSpPr>
        <p:spPr bwMode="auto">
          <a:xfrm>
            <a:off x="8981018" y="472598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1</a:t>
            </a:r>
            <a:endParaRPr lang="el-GR">
              <a:latin typeface="Times New Roman" pitchFamily="18" charset="0"/>
              <a:cs typeface="Times New Roman" pitchFamily="18" charset="0"/>
            </a:endParaRPr>
          </a:p>
        </p:txBody>
      </p:sp>
      <p:sp>
        <p:nvSpPr>
          <p:cNvPr id="27686" name="Text Box 37"/>
          <p:cNvSpPr txBox="1">
            <a:spLocks noChangeArrowheads="1"/>
          </p:cNvSpPr>
          <p:nvPr/>
        </p:nvSpPr>
        <p:spPr bwMode="auto">
          <a:xfrm>
            <a:off x="10287001" y="471963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2</a:t>
            </a:r>
            <a:endParaRPr lang="el-GR">
              <a:latin typeface="Times New Roman" pitchFamily="18" charset="0"/>
              <a:cs typeface="Times New Roman" pitchFamily="18" charset="0"/>
            </a:endParaRPr>
          </a:p>
        </p:txBody>
      </p:sp>
      <p:sp>
        <p:nvSpPr>
          <p:cNvPr id="27687" name="Text Box 38"/>
          <p:cNvSpPr txBox="1">
            <a:spLocks noChangeArrowheads="1"/>
          </p:cNvSpPr>
          <p:nvPr/>
        </p:nvSpPr>
        <p:spPr bwMode="auto">
          <a:xfrm>
            <a:off x="8989484" y="2246314"/>
            <a:ext cx="1862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Multi-Path Components</a:t>
            </a:r>
          </a:p>
        </p:txBody>
      </p:sp>
      <p:sp>
        <p:nvSpPr>
          <p:cNvPr id="27688" name="Line 39"/>
          <p:cNvSpPr>
            <a:spLocks noChangeShapeType="1"/>
          </p:cNvSpPr>
          <p:nvPr/>
        </p:nvSpPr>
        <p:spPr bwMode="auto">
          <a:xfrm flipV="1">
            <a:off x="8147051" y="2728914"/>
            <a:ext cx="1509183" cy="13350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40"/>
          <p:cNvSpPr>
            <a:spLocks noChangeShapeType="1"/>
          </p:cNvSpPr>
          <p:nvPr/>
        </p:nvSpPr>
        <p:spPr bwMode="auto">
          <a:xfrm flipH="1" flipV="1">
            <a:off x="9895418" y="2735263"/>
            <a:ext cx="563033" cy="18272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1"/>
          <p:cNvSpPr>
            <a:spLocks noChangeShapeType="1"/>
          </p:cNvSpPr>
          <p:nvPr/>
        </p:nvSpPr>
        <p:spPr bwMode="auto">
          <a:xfrm flipV="1">
            <a:off x="9258301" y="2776538"/>
            <a:ext cx="539751" cy="15970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550108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2235200" y="5334000"/>
            <a:ext cx="7823200" cy="457200"/>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499" name="Freeform 3"/>
          <p:cNvSpPr>
            <a:spLocks/>
          </p:cNvSpPr>
          <p:nvPr/>
        </p:nvSpPr>
        <p:spPr bwMode="auto">
          <a:xfrm>
            <a:off x="2597151" y="2414588"/>
            <a:ext cx="1921933" cy="2254250"/>
          </a:xfrm>
          <a:custGeom>
            <a:avLst/>
            <a:gdLst>
              <a:gd name="T0" fmla="*/ 0 w 2272"/>
              <a:gd name="T1" fmla="*/ 0 h 3550"/>
              <a:gd name="T2" fmla="*/ 852 w 2272"/>
              <a:gd name="T3" fmla="*/ 284 h 3550"/>
              <a:gd name="T4" fmla="*/ 1704 w 2272"/>
              <a:gd name="T5" fmla="*/ 1278 h 3550"/>
              <a:gd name="T6" fmla="*/ 2272 w 2272"/>
              <a:gd name="T7" fmla="*/ 3550 h 3550"/>
            </a:gdLst>
            <a:ahLst/>
            <a:cxnLst>
              <a:cxn ang="0">
                <a:pos x="T0" y="T1"/>
              </a:cxn>
              <a:cxn ang="0">
                <a:pos x="T2" y="T3"/>
              </a:cxn>
              <a:cxn ang="0">
                <a:pos x="T4" y="T5"/>
              </a:cxn>
              <a:cxn ang="0">
                <a:pos x="T6" y="T7"/>
              </a:cxn>
            </a:cxnLst>
            <a:rect l="0" t="0" r="r" b="b"/>
            <a:pathLst>
              <a:path w="2272" h="3550">
                <a:moveTo>
                  <a:pt x="0" y="0"/>
                </a:moveTo>
                <a:cubicBezTo>
                  <a:pt x="284" y="35"/>
                  <a:pt x="568" y="71"/>
                  <a:pt x="852" y="284"/>
                </a:cubicBezTo>
                <a:cubicBezTo>
                  <a:pt x="1136" y="497"/>
                  <a:pt x="1467" y="734"/>
                  <a:pt x="1704" y="1278"/>
                </a:cubicBezTo>
                <a:cubicBezTo>
                  <a:pt x="1941" y="1822"/>
                  <a:pt x="2177" y="3171"/>
                  <a:pt x="2272" y="3550"/>
                </a:cubicBezTo>
              </a:path>
            </a:pathLst>
          </a:custGeom>
          <a:noFill/>
          <a:ln w="28575" cap="flat" cmpd="sng">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0" name="Freeform 4"/>
          <p:cNvSpPr>
            <a:spLocks/>
          </p:cNvSpPr>
          <p:nvPr/>
        </p:nvSpPr>
        <p:spPr bwMode="auto">
          <a:xfrm>
            <a:off x="2597151" y="2414588"/>
            <a:ext cx="4809067" cy="2254250"/>
          </a:xfrm>
          <a:custGeom>
            <a:avLst/>
            <a:gdLst>
              <a:gd name="T0" fmla="*/ 0 w 5680"/>
              <a:gd name="T1" fmla="*/ 0 h 3550"/>
              <a:gd name="T2" fmla="*/ 568 w 5680"/>
              <a:gd name="T3" fmla="*/ 142 h 3550"/>
              <a:gd name="T4" fmla="*/ 1562 w 5680"/>
              <a:gd name="T5" fmla="*/ 710 h 3550"/>
              <a:gd name="T6" fmla="*/ 5680 w 5680"/>
              <a:gd name="T7" fmla="*/ 3550 h 3550"/>
            </a:gdLst>
            <a:ahLst/>
            <a:cxnLst>
              <a:cxn ang="0">
                <a:pos x="T0" y="T1"/>
              </a:cxn>
              <a:cxn ang="0">
                <a:pos x="T2" y="T3"/>
              </a:cxn>
              <a:cxn ang="0">
                <a:pos x="T4" y="T5"/>
              </a:cxn>
              <a:cxn ang="0">
                <a:pos x="T6" y="T7"/>
              </a:cxn>
            </a:cxnLst>
            <a:rect l="0" t="0" r="r" b="b"/>
            <a:pathLst>
              <a:path w="5680" h="3550">
                <a:moveTo>
                  <a:pt x="0" y="0"/>
                </a:moveTo>
                <a:cubicBezTo>
                  <a:pt x="154" y="12"/>
                  <a:pt x="308" y="24"/>
                  <a:pt x="568" y="142"/>
                </a:cubicBezTo>
                <a:cubicBezTo>
                  <a:pt x="828" y="260"/>
                  <a:pt x="710" y="142"/>
                  <a:pt x="1562" y="710"/>
                </a:cubicBezTo>
                <a:cubicBezTo>
                  <a:pt x="2414" y="1278"/>
                  <a:pt x="4994" y="3077"/>
                  <a:pt x="5680" y="355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1" name="Freeform 5"/>
          <p:cNvSpPr>
            <a:spLocks/>
          </p:cNvSpPr>
          <p:nvPr/>
        </p:nvSpPr>
        <p:spPr bwMode="auto">
          <a:xfrm>
            <a:off x="2510367" y="2406651"/>
            <a:ext cx="7071784" cy="1211263"/>
          </a:xfrm>
          <a:custGeom>
            <a:avLst/>
            <a:gdLst>
              <a:gd name="T0" fmla="*/ 0 w 7384"/>
              <a:gd name="T1" fmla="*/ 0 h 1704"/>
              <a:gd name="T2" fmla="*/ 710 w 7384"/>
              <a:gd name="T3" fmla="*/ 142 h 1704"/>
              <a:gd name="T4" fmla="*/ 1846 w 7384"/>
              <a:gd name="T5" fmla="*/ 852 h 1704"/>
              <a:gd name="T6" fmla="*/ 2840 w 7384"/>
              <a:gd name="T7" fmla="*/ 1278 h 1704"/>
              <a:gd name="T8" fmla="*/ 4402 w 7384"/>
              <a:gd name="T9" fmla="*/ 1562 h 1704"/>
              <a:gd name="T10" fmla="*/ 7384 w 7384"/>
              <a:gd name="T11" fmla="*/ 1704 h 1704"/>
            </a:gdLst>
            <a:ahLst/>
            <a:cxnLst>
              <a:cxn ang="0">
                <a:pos x="T0" y="T1"/>
              </a:cxn>
              <a:cxn ang="0">
                <a:pos x="T2" y="T3"/>
              </a:cxn>
              <a:cxn ang="0">
                <a:pos x="T4" y="T5"/>
              </a:cxn>
              <a:cxn ang="0">
                <a:pos x="T6" y="T7"/>
              </a:cxn>
              <a:cxn ang="0">
                <a:pos x="T8" y="T9"/>
              </a:cxn>
              <a:cxn ang="0">
                <a:pos x="T10" y="T11"/>
              </a:cxn>
            </a:cxnLst>
            <a:rect l="0" t="0" r="r" b="b"/>
            <a:pathLst>
              <a:path w="7384" h="1704">
                <a:moveTo>
                  <a:pt x="0" y="0"/>
                </a:moveTo>
                <a:cubicBezTo>
                  <a:pt x="201" y="0"/>
                  <a:pt x="402" y="0"/>
                  <a:pt x="710" y="142"/>
                </a:cubicBezTo>
                <a:cubicBezTo>
                  <a:pt x="1018" y="284"/>
                  <a:pt x="1491" y="663"/>
                  <a:pt x="1846" y="852"/>
                </a:cubicBezTo>
                <a:cubicBezTo>
                  <a:pt x="2201" y="1041"/>
                  <a:pt x="2414" y="1160"/>
                  <a:pt x="2840" y="1278"/>
                </a:cubicBezTo>
                <a:cubicBezTo>
                  <a:pt x="3266" y="1396"/>
                  <a:pt x="3645" y="1491"/>
                  <a:pt x="4402" y="1562"/>
                </a:cubicBezTo>
                <a:cubicBezTo>
                  <a:pt x="5159" y="1633"/>
                  <a:pt x="6887" y="1680"/>
                  <a:pt x="7384" y="1704"/>
                </a:cubicBezTo>
              </a:path>
            </a:pathLst>
          </a:custGeom>
          <a:noFill/>
          <a:ln w="28575" cap="flat" cmpd="sng">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2" name="Line 6"/>
          <p:cNvSpPr>
            <a:spLocks noChangeShapeType="1"/>
          </p:cNvSpPr>
          <p:nvPr/>
        </p:nvSpPr>
        <p:spPr bwMode="auto">
          <a:xfrm>
            <a:off x="1828800" y="5029200"/>
            <a:ext cx="7334251"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0503" name="Text Box 7"/>
          <p:cNvSpPr txBox="1">
            <a:spLocks noChangeArrowheads="1"/>
          </p:cNvSpPr>
          <p:nvPr/>
        </p:nvSpPr>
        <p:spPr bwMode="auto">
          <a:xfrm>
            <a:off x="9315451" y="4824413"/>
            <a:ext cx="11006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2000">
                <a:latin typeface="Verdana" pitchFamily="34" charset="0"/>
              </a:rPr>
              <a:t>SNR</a:t>
            </a:r>
            <a:endParaRPr lang="en-GB" sz="2000">
              <a:latin typeface="Verdana" pitchFamily="34" charset="0"/>
            </a:endParaRPr>
          </a:p>
        </p:txBody>
      </p:sp>
      <p:sp>
        <p:nvSpPr>
          <p:cNvPr id="490504" name="Line 8"/>
          <p:cNvSpPr>
            <a:spLocks noChangeShapeType="1"/>
          </p:cNvSpPr>
          <p:nvPr/>
        </p:nvSpPr>
        <p:spPr bwMode="auto">
          <a:xfrm>
            <a:off x="1828800" y="2686050"/>
            <a:ext cx="0" cy="2343150"/>
          </a:xfrm>
          <a:prstGeom prst="line">
            <a:avLst/>
          </a:prstGeom>
          <a:noFill/>
          <a:ln w="28575">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90505" name="Text Box 9"/>
          <p:cNvSpPr txBox="1">
            <a:spLocks noChangeArrowheads="1"/>
          </p:cNvSpPr>
          <p:nvPr/>
        </p:nvSpPr>
        <p:spPr bwMode="auto">
          <a:xfrm>
            <a:off x="1320801" y="1905000"/>
            <a:ext cx="9609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2000">
                <a:latin typeface="Verdana" pitchFamily="34" charset="0"/>
              </a:rPr>
              <a:t>BER</a:t>
            </a:r>
            <a:endParaRPr lang="en-GB" sz="2000">
              <a:latin typeface="Verdana" pitchFamily="34" charset="0"/>
            </a:endParaRPr>
          </a:p>
        </p:txBody>
      </p:sp>
      <p:sp>
        <p:nvSpPr>
          <p:cNvPr id="490506" name="Text Box 10"/>
          <p:cNvSpPr txBox="1">
            <a:spLocks noChangeArrowheads="1"/>
          </p:cNvSpPr>
          <p:nvPr/>
        </p:nvSpPr>
        <p:spPr bwMode="auto">
          <a:xfrm>
            <a:off x="6167967" y="2787651"/>
            <a:ext cx="48768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b="1">
                <a:latin typeface="Verdana" pitchFamily="34" charset="0"/>
              </a:rPr>
              <a:t>Frequency-selective channel (no equalization)</a:t>
            </a:r>
            <a:endParaRPr lang="en-GB" sz="1800" b="1">
              <a:latin typeface="Verdana" pitchFamily="34" charset="0"/>
            </a:endParaRPr>
          </a:p>
        </p:txBody>
      </p:sp>
      <p:sp>
        <p:nvSpPr>
          <p:cNvPr id="490507" name="Text Box 11"/>
          <p:cNvSpPr txBox="1">
            <a:spLocks noChangeArrowheads="1"/>
          </p:cNvSpPr>
          <p:nvPr/>
        </p:nvSpPr>
        <p:spPr bwMode="auto">
          <a:xfrm>
            <a:off x="7082368" y="4159250"/>
            <a:ext cx="341841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1800">
                <a:solidFill>
                  <a:srgbClr val="3333FF"/>
                </a:solidFill>
                <a:latin typeface="Verdana" pitchFamily="34" charset="0"/>
              </a:rPr>
              <a:t>Flat fading channel</a:t>
            </a:r>
            <a:endParaRPr lang="en-GB" sz="1800">
              <a:solidFill>
                <a:srgbClr val="3333FF"/>
              </a:solidFill>
              <a:latin typeface="Verdana" pitchFamily="34" charset="0"/>
            </a:endParaRPr>
          </a:p>
        </p:txBody>
      </p:sp>
      <p:sp>
        <p:nvSpPr>
          <p:cNvPr id="490508" name="Text Box 12"/>
          <p:cNvSpPr txBox="1">
            <a:spLocks noChangeArrowheads="1"/>
          </p:cNvSpPr>
          <p:nvPr/>
        </p:nvSpPr>
        <p:spPr bwMode="auto">
          <a:xfrm>
            <a:off x="2408767" y="3778251"/>
            <a:ext cx="20320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dirty="0">
                <a:latin typeface="Verdana" pitchFamily="34" charset="0"/>
              </a:rPr>
              <a:t>AWGN channel (no fading)</a:t>
            </a:r>
            <a:endParaRPr lang="en-GB" sz="1800" dirty="0">
              <a:latin typeface="Verdana" pitchFamily="34" charset="0"/>
            </a:endParaRPr>
          </a:p>
        </p:txBody>
      </p:sp>
      <p:sp>
        <p:nvSpPr>
          <p:cNvPr id="490509" name="Freeform 13"/>
          <p:cNvSpPr>
            <a:spLocks/>
          </p:cNvSpPr>
          <p:nvPr/>
        </p:nvSpPr>
        <p:spPr bwMode="auto">
          <a:xfrm>
            <a:off x="2510367" y="2393950"/>
            <a:ext cx="2743200" cy="2298700"/>
          </a:xfrm>
          <a:custGeom>
            <a:avLst/>
            <a:gdLst>
              <a:gd name="T0" fmla="*/ 0 w 1296"/>
              <a:gd name="T1" fmla="*/ 8 h 1448"/>
              <a:gd name="T2" fmla="*/ 144 w 1296"/>
              <a:gd name="T3" fmla="*/ 8 h 1448"/>
              <a:gd name="T4" fmla="*/ 288 w 1296"/>
              <a:gd name="T5" fmla="*/ 56 h 1448"/>
              <a:gd name="T6" fmla="*/ 576 w 1296"/>
              <a:gd name="T7" fmla="*/ 248 h 1448"/>
              <a:gd name="T8" fmla="*/ 816 w 1296"/>
              <a:gd name="T9" fmla="*/ 536 h 1448"/>
              <a:gd name="T10" fmla="*/ 1296 w 1296"/>
              <a:gd name="T11" fmla="*/ 1448 h 1448"/>
            </a:gdLst>
            <a:ahLst/>
            <a:cxnLst>
              <a:cxn ang="0">
                <a:pos x="T0" y="T1"/>
              </a:cxn>
              <a:cxn ang="0">
                <a:pos x="T2" y="T3"/>
              </a:cxn>
              <a:cxn ang="0">
                <a:pos x="T4" y="T5"/>
              </a:cxn>
              <a:cxn ang="0">
                <a:pos x="T6" y="T7"/>
              </a:cxn>
              <a:cxn ang="0">
                <a:pos x="T8" y="T9"/>
              </a:cxn>
              <a:cxn ang="0">
                <a:pos x="T10" y="T11"/>
              </a:cxn>
            </a:cxnLst>
            <a:rect l="0" t="0" r="r" b="b"/>
            <a:pathLst>
              <a:path w="1296" h="1448">
                <a:moveTo>
                  <a:pt x="0" y="8"/>
                </a:moveTo>
                <a:cubicBezTo>
                  <a:pt x="48" y="4"/>
                  <a:pt x="96" y="0"/>
                  <a:pt x="144" y="8"/>
                </a:cubicBezTo>
                <a:cubicBezTo>
                  <a:pt x="192" y="16"/>
                  <a:pt x="216" y="16"/>
                  <a:pt x="288" y="56"/>
                </a:cubicBezTo>
                <a:cubicBezTo>
                  <a:pt x="360" y="96"/>
                  <a:pt x="488" y="168"/>
                  <a:pt x="576" y="248"/>
                </a:cubicBezTo>
                <a:cubicBezTo>
                  <a:pt x="664" y="328"/>
                  <a:pt x="696" y="336"/>
                  <a:pt x="816" y="536"/>
                </a:cubicBezTo>
                <a:cubicBezTo>
                  <a:pt x="936" y="736"/>
                  <a:pt x="1216" y="1296"/>
                  <a:pt x="1296" y="1448"/>
                </a:cubicBezTo>
              </a:path>
            </a:pathLst>
          </a:custGeom>
          <a:noFill/>
          <a:ln w="28575" cap="flat" cmpd="sng">
            <a:solidFill>
              <a:schemeClr val="bg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0" name="Text Box 14"/>
          <p:cNvSpPr txBox="1">
            <a:spLocks noChangeArrowheads="1"/>
          </p:cNvSpPr>
          <p:nvPr/>
        </p:nvSpPr>
        <p:spPr bwMode="auto">
          <a:xfrm>
            <a:off x="3932768" y="1720851"/>
            <a:ext cx="523663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dirty="0">
                <a:latin typeface="Verdana" pitchFamily="34" charset="0"/>
              </a:rPr>
              <a:t>Frequency-selective channel (equalization or Rake receiver)</a:t>
            </a:r>
            <a:endParaRPr lang="en-GB" sz="1800" dirty="0">
              <a:latin typeface="Verdana" pitchFamily="34" charset="0"/>
            </a:endParaRPr>
          </a:p>
        </p:txBody>
      </p:sp>
      <p:sp>
        <p:nvSpPr>
          <p:cNvPr id="490511" name="Line 15"/>
          <p:cNvSpPr>
            <a:spLocks noChangeShapeType="1"/>
          </p:cNvSpPr>
          <p:nvPr/>
        </p:nvSpPr>
        <p:spPr bwMode="auto">
          <a:xfrm flipH="1">
            <a:off x="4948767" y="2330450"/>
            <a:ext cx="508000" cy="1752600"/>
          </a:xfrm>
          <a:prstGeom prst="line">
            <a:avLst/>
          </a:prstGeom>
          <a:noFill/>
          <a:ln w="9525">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highlight>
                <a:srgbClr val="000080"/>
              </a:highlight>
            </a:endParaRPr>
          </a:p>
        </p:txBody>
      </p:sp>
      <p:sp>
        <p:nvSpPr>
          <p:cNvPr id="490512" name="Text Box 16"/>
          <p:cNvSpPr txBox="1">
            <a:spLocks noChangeArrowheads="1"/>
          </p:cNvSpPr>
          <p:nvPr/>
        </p:nvSpPr>
        <p:spPr bwMode="auto">
          <a:xfrm>
            <a:off x="8403167" y="3473450"/>
            <a:ext cx="203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GB" sz="1800" dirty="0">
                <a:latin typeface="Verdana" pitchFamily="34" charset="0"/>
              </a:rPr>
              <a:t>“BER floor”</a:t>
            </a:r>
          </a:p>
        </p:txBody>
      </p:sp>
      <p:sp>
        <p:nvSpPr>
          <p:cNvPr id="490513" name="Text Box 17"/>
          <p:cNvSpPr txBox="1">
            <a:spLocks noChangeArrowheads="1"/>
          </p:cNvSpPr>
          <p:nvPr/>
        </p:nvSpPr>
        <p:spPr bwMode="auto">
          <a:xfrm>
            <a:off x="203200" y="762000"/>
            <a:ext cx="1178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2800" dirty="0">
                <a:solidFill>
                  <a:srgbClr val="0000FF"/>
                </a:solidFill>
                <a:latin typeface="Verdana" pitchFamily="34" charset="0"/>
              </a:rPr>
              <a:t>BER vs. SNR (cont.)</a:t>
            </a:r>
          </a:p>
        </p:txBody>
      </p:sp>
      <p:graphicFrame>
        <p:nvGraphicFramePr>
          <p:cNvPr id="490514" name="Object 18"/>
          <p:cNvGraphicFramePr>
            <a:graphicFrameLocks noChangeAspect="1"/>
          </p:cNvGraphicFramePr>
          <p:nvPr/>
        </p:nvGraphicFramePr>
        <p:xfrm>
          <a:off x="2336800" y="5334000"/>
          <a:ext cx="1752600" cy="463550"/>
        </p:xfrm>
        <a:graphic>
          <a:graphicData uri="http://schemas.openxmlformats.org/presentationml/2006/ole">
            <mc:AlternateContent xmlns:mc="http://schemas.openxmlformats.org/markup-compatibility/2006">
              <mc:Choice xmlns:v="urn:schemas-microsoft-com:vml" Requires="v">
                <p:oleObj spid="_x0000_s6146" name="Equation" r:id="rId3" imgW="647640" imgH="228600" progId="Equation.DSMT4">
                  <p:embed/>
                </p:oleObj>
              </mc:Choice>
              <mc:Fallback>
                <p:oleObj name="Equation" r:id="rId3" imgW="6476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5334000"/>
                        <a:ext cx="1752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0515" name="Object 19"/>
          <p:cNvGraphicFramePr>
            <a:graphicFrameLocks noChangeAspect="1"/>
          </p:cNvGraphicFramePr>
          <p:nvPr/>
        </p:nvGraphicFramePr>
        <p:xfrm>
          <a:off x="1219200" y="2209800"/>
          <a:ext cx="1134533" cy="463550"/>
        </p:xfrm>
        <a:graphic>
          <a:graphicData uri="http://schemas.openxmlformats.org/presentationml/2006/ole">
            <mc:AlternateContent xmlns:mc="http://schemas.openxmlformats.org/markup-compatibility/2006">
              <mc:Choice xmlns:v="urn:schemas-microsoft-com:vml" Requires="v">
                <p:oleObj spid="_x0000_s6147" name="Equation" r:id="rId5" imgW="419040" imgH="228600" progId="Equation.DSMT4">
                  <p:embed/>
                </p:oleObj>
              </mc:Choice>
              <mc:Fallback>
                <p:oleObj name="Equation" r:id="rId5" imgW="419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209800"/>
                        <a:ext cx="113453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16" name="Text Box 20"/>
          <p:cNvSpPr txBox="1">
            <a:spLocks noChangeArrowheads="1"/>
          </p:cNvSpPr>
          <p:nvPr/>
        </p:nvSpPr>
        <p:spPr bwMode="auto">
          <a:xfrm>
            <a:off x="4047067" y="5375276"/>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latin typeface="Verdana" pitchFamily="34" charset="0"/>
              </a:rPr>
              <a:t>means a straight line in log/log scale</a:t>
            </a:r>
          </a:p>
        </p:txBody>
      </p:sp>
      <p:sp>
        <p:nvSpPr>
          <p:cNvPr id="490517" name="Line 21"/>
          <p:cNvSpPr>
            <a:spLocks noChangeShapeType="1"/>
          </p:cNvSpPr>
          <p:nvPr/>
        </p:nvSpPr>
        <p:spPr bwMode="auto">
          <a:xfrm flipH="1" flipV="1">
            <a:off x="6502400" y="4343400"/>
            <a:ext cx="0" cy="990600"/>
          </a:xfrm>
          <a:prstGeom prst="line">
            <a:avLst/>
          </a:prstGeom>
          <a:noFill/>
          <a:ln w="28575">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90518" name="Object 22"/>
          <p:cNvGraphicFramePr>
            <a:graphicFrameLocks noChangeAspect="1"/>
          </p:cNvGraphicFramePr>
          <p:nvPr/>
        </p:nvGraphicFramePr>
        <p:xfrm>
          <a:off x="10242551" y="4800600"/>
          <a:ext cx="1134533" cy="463550"/>
        </p:xfrm>
        <a:graphic>
          <a:graphicData uri="http://schemas.openxmlformats.org/presentationml/2006/ole">
            <mc:AlternateContent xmlns:mc="http://schemas.openxmlformats.org/markup-compatibility/2006">
              <mc:Choice xmlns:v="urn:schemas-microsoft-com:vml" Requires="v">
                <p:oleObj spid="_x0000_s6148" name="Equation" r:id="rId7" imgW="419040" imgH="228600" progId="Equation.DSMT4">
                  <p:embed/>
                </p:oleObj>
              </mc:Choice>
              <mc:Fallback>
                <p:oleObj name="Equation" r:id="rId7" imgW="419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42551" y="4800600"/>
                        <a:ext cx="113453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746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52" name="Rectangle 8"/>
          <p:cNvSpPr>
            <a:spLocks noChangeArrowheads="1"/>
          </p:cNvSpPr>
          <p:nvPr/>
        </p:nvSpPr>
        <p:spPr bwMode="auto">
          <a:xfrm>
            <a:off x="1219200" y="5257800"/>
            <a:ext cx="10058400" cy="914400"/>
          </a:xfrm>
          <a:prstGeom prst="rect">
            <a:avLst/>
          </a:prstGeom>
          <a:solidFill>
            <a:srgbClr val="EAEC5E">
              <a:alpha val="36000"/>
            </a:srgbClr>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u="sng"/>
              <a:t>Typical error event is due to: channel (h) being in deep fade!</a:t>
            </a:r>
          </a:p>
          <a:p>
            <a:pPr algn="ctr"/>
            <a:r>
              <a:rPr lang="en-US" i="1" u="sng"/>
              <a:t>… rather than (additive) noise being large.</a:t>
            </a:r>
            <a:endParaRPr lang="en-US"/>
          </a:p>
        </p:txBody>
      </p:sp>
      <p:sp>
        <p:nvSpPr>
          <p:cNvPr id="518146" name="Rectangle 2"/>
          <p:cNvSpPr>
            <a:spLocks noChangeArrowheads="1"/>
          </p:cNvSpPr>
          <p:nvPr/>
        </p:nvSpPr>
        <p:spPr bwMode="auto">
          <a:xfrm>
            <a:off x="812800" y="1295401"/>
            <a:ext cx="10972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75000"/>
              <a:buFont typeface="Monotype Sorts" pitchFamily="2" charset="2"/>
              <a:buNone/>
            </a:pPr>
            <a:r>
              <a:rPr lang="en-US" dirty="0"/>
              <a:t>Conditional on h,</a:t>
            </a:r>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r>
              <a:rPr lang="en-US" dirty="0"/>
              <a:t>When                      	the error probability is very small.</a:t>
            </a:r>
          </a:p>
          <a:p>
            <a:pPr marL="342900" indent="-342900">
              <a:spcBef>
                <a:spcPct val="20000"/>
              </a:spcBef>
              <a:buClr>
                <a:schemeClr val="accent2"/>
              </a:buClr>
              <a:buSzPct val="75000"/>
              <a:buFont typeface="Monotype Sorts" pitchFamily="2" charset="2"/>
              <a:buNone/>
            </a:pPr>
            <a:r>
              <a:rPr lang="en-US" dirty="0"/>
              <a:t>When 		      	the error probability is large:</a:t>
            </a:r>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p:txBody>
      </p:sp>
      <p:sp>
        <p:nvSpPr>
          <p:cNvPr id="518147" name="Rectangle 3"/>
          <p:cNvSpPr>
            <a:spLocks noGrp="1" noChangeArrowheads="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Typical  Error Event</a:t>
            </a:r>
          </a:p>
        </p:txBody>
      </p:sp>
      <p:pic>
        <p:nvPicPr>
          <p:cNvPr id="518148" name="Picture 4" descr="txp_fi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657601" y="1828800"/>
            <a:ext cx="367876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49" name="Picture 5"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133601" y="2628900"/>
            <a:ext cx="225636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51" name="Picture 7"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2239434" y="3084514"/>
            <a:ext cx="192616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8154" name="Group 10"/>
          <p:cNvGrpSpPr>
            <a:grpSpLocks/>
          </p:cNvGrpSpPr>
          <p:nvPr/>
        </p:nvGrpSpPr>
        <p:grpSpPr bwMode="auto">
          <a:xfrm>
            <a:off x="1219201" y="3657600"/>
            <a:ext cx="10435167" cy="1390650"/>
            <a:chOff x="576" y="2304"/>
            <a:chExt cx="4930" cy="876"/>
          </a:xfrm>
        </p:grpSpPr>
        <p:pic>
          <p:nvPicPr>
            <p:cNvPr id="518150" name="Picture 6"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76" y="2352"/>
              <a:ext cx="2410"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5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304"/>
              <a:ext cx="233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78260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1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81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81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81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181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18146">
                                            <p:txEl>
                                              <p:pRg st="0" end="0"/>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18146">
                                            <p:txEl>
                                              <p:pRg st="3" end="3"/>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1814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2" grpId="0" animBg="1"/>
      <p:bldP spid="518146" grpId="0" build="p"/>
      <p:bldP spid="518146" grpI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399" y="742951"/>
            <a:ext cx="10972800" cy="5339443"/>
          </a:xfrm>
        </p:spPr>
        <p:txBody>
          <a:bodyPr>
            <a:normAutofit lnSpcReduction="10000"/>
          </a:bodyPr>
          <a:lstStyle/>
          <a:p>
            <a:r>
              <a:rPr lang="en-US" dirty="0"/>
              <a:t>Peak-to-average power ratio (PAPR)</a:t>
            </a:r>
          </a:p>
          <a:p>
            <a:pPr lvl="1"/>
            <a:r>
              <a:rPr lang="en-US" dirty="0"/>
              <a:t>For OFDM signals, this ratio is much higher than for single-carrier signals</a:t>
            </a:r>
          </a:p>
          <a:p>
            <a:pPr lvl="1"/>
            <a:r>
              <a:rPr lang="en-US" dirty="0"/>
              <a:t>OFDM signal is a sum of many subcarrier signals</a:t>
            </a:r>
          </a:p>
          <a:p>
            <a:pPr lvl="2"/>
            <a:r>
              <a:rPr lang="en-US" dirty="0"/>
              <a:t>Total can be very high or very low</a:t>
            </a:r>
          </a:p>
          <a:p>
            <a:endParaRPr lang="en-US" dirty="0"/>
          </a:p>
          <a:p>
            <a:endParaRPr lang="en-US" dirty="0"/>
          </a:p>
          <a:p>
            <a:r>
              <a:rPr lang="en-US" dirty="0"/>
              <a:t>Power amplifiers need to amplify all amplitudes equally</a:t>
            </a:r>
          </a:p>
          <a:p>
            <a:pPr lvl="1"/>
            <a:endParaRPr lang="en-US" dirty="0"/>
          </a:p>
          <a:p>
            <a:pPr lvl="1"/>
            <a:endParaRPr lang="en-US" dirty="0"/>
          </a:p>
          <a:p>
            <a:pPr lvl="1"/>
            <a:r>
              <a:rPr lang="en-US" dirty="0"/>
              <a:t>Should have a linear characteristic with slope </a:t>
            </a:r>
            <a:r>
              <a:rPr lang="en-US" i="1" dirty="0"/>
              <a:t>K</a:t>
            </a:r>
            <a:r>
              <a:rPr lang="en-US" dirty="0"/>
              <a:t> on a </a:t>
            </a:r>
            <a:r>
              <a:rPr lang="en-US" i="1" dirty="0" err="1"/>
              <a:t>V</a:t>
            </a:r>
            <a:r>
              <a:rPr lang="en-US" i="1" baseline="-25000" dirty="0" err="1"/>
              <a:t>out</a:t>
            </a:r>
            <a:r>
              <a:rPr lang="en-US" dirty="0"/>
              <a:t> vs. </a:t>
            </a:r>
            <a:r>
              <a:rPr lang="en-US" i="1" dirty="0"/>
              <a:t>V</a:t>
            </a:r>
            <a:r>
              <a:rPr lang="en-US" i="1" baseline="-25000" dirty="0"/>
              <a:t>in</a:t>
            </a:r>
            <a:r>
              <a:rPr lang="en-US" dirty="0"/>
              <a:t> curve</a:t>
            </a:r>
          </a:p>
          <a:p>
            <a:pPr lvl="1"/>
            <a:endParaRPr lang="en-US" dirty="0"/>
          </a:p>
          <a:p>
            <a:pPr lvl="1"/>
            <a:r>
              <a:rPr lang="en-US" dirty="0">
                <a:solidFill>
                  <a:srgbClr val="FF0000"/>
                </a:solidFill>
              </a:rPr>
              <a:t>Yet practical amplifiers have limited linear ranges</a:t>
            </a:r>
          </a:p>
          <a:p>
            <a:pPr lvl="2"/>
            <a:r>
              <a:rPr lang="en-US" dirty="0">
                <a:solidFill>
                  <a:srgbClr val="FF0000"/>
                </a:solidFill>
              </a:rPr>
              <a:t>Causing distortion if outside the linear range</a:t>
            </a:r>
          </a:p>
        </p:txBody>
      </p:sp>
      <p:graphicFrame>
        <p:nvGraphicFramePr>
          <p:cNvPr id="4" name="Object 3"/>
          <p:cNvGraphicFramePr>
            <a:graphicFrameLocks noChangeAspect="1"/>
          </p:cNvGraphicFramePr>
          <p:nvPr>
            <p:extLst>
              <p:ext uri="{D42A27DB-BD31-4B8C-83A1-F6EECF244321}">
                <p14:modId xmlns:p14="http://schemas.microsoft.com/office/powerpoint/2010/main" val="2214100828"/>
              </p:ext>
            </p:extLst>
          </p:nvPr>
        </p:nvGraphicFramePr>
        <p:xfrm>
          <a:off x="4608637" y="3589460"/>
          <a:ext cx="2116608" cy="518976"/>
        </p:xfrm>
        <a:graphic>
          <a:graphicData uri="http://schemas.openxmlformats.org/presentationml/2006/ole">
            <mc:AlternateContent xmlns:mc="http://schemas.openxmlformats.org/markup-compatibility/2006">
              <mc:Choice xmlns:v="urn:schemas-microsoft-com:vml" Requires="v">
                <p:oleObj spid="_x0000_s7170" name="Equation" r:id="rId3" imgW="660400" imgH="215900" progId="Equation.3">
                  <p:embed/>
                </p:oleObj>
              </mc:Choice>
              <mc:Fallback>
                <p:oleObj name="Equation" r:id="rId3" imgW="660400" imgH="215900" progId="Equation.3">
                  <p:embed/>
                  <p:pic>
                    <p:nvPicPr>
                      <p:cNvPr id="0" name=""/>
                      <p:cNvPicPr/>
                      <p:nvPr/>
                    </p:nvPicPr>
                    <p:blipFill>
                      <a:blip r:embed="rId4"/>
                      <a:stretch>
                        <a:fillRect/>
                      </a:stretch>
                    </p:blipFill>
                    <p:spPr>
                      <a:xfrm>
                        <a:off x="4608637" y="3589460"/>
                        <a:ext cx="2116608" cy="518976"/>
                      </a:xfrm>
                      <a:prstGeom prst="rect">
                        <a:avLst/>
                      </a:prstGeom>
                    </p:spPr>
                  </p:pic>
                </p:oleObj>
              </mc:Fallback>
            </mc:AlternateContent>
          </a:graphicData>
        </a:graphic>
      </p:graphicFrame>
      <p:cxnSp>
        <p:nvCxnSpPr>
          <p:cNvPr id="5" name="Straight Connector 4"/>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Issues of OFDM</a:t>
            </a:r>
          </a:p>
        </p:txBody>
      </p:sp>
    </p:spTree>
    <p:extLst>
      <p:ext uri="{BB962C8B-B14F-4D97-AF65-F5344CB8AC3E}">
        <p14:creationId xmlns:p14="http://schemas.microsoft.com/office/powerpoint/2010/main" val="228975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08fig05.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t="-33885" b="-33885"/>
          <a:stretch>
            <a:fillRect/>
          </a:stretch>
        </p:blipFill>
        <p:spPr>
          <a:xfrm>
            <a:off x="576985" y="779010"/>
            <a:ext cx="10807095" cy="6078991"/>
          </a:xfrm>
        </p:spPr>
      </p:pic>
      <p:cxnSp>
        <p:nvCxnSpPr>
          <p:cNvPr id="4" name="Straight Connector 3"/>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Ideal and Practical Amplifier Characteristics</a:t>
            </a:r>
          </a:p>
        </p:txBody>
      </p:sp>
    </p:spTree>
    <p:extLst>
      <p:ext uri="{BB962C8B-B14F-4D97-AF65-F5344CB8AC3E}">
        <p14:creationId xmlns:p14="http://schemas.microsoft.com/office/powerpoint/2010/main" val="419288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08fig06.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l="-14226" r="-14226"/>
          <a:stretch>
            <a:fillRect/>
          </a:stretch>
        </p:blipFill>
        <p:spPr>
          <a:xfrm>
            <a:off x="713317" y="792389"/>
            <a:ext cx="9987340" cy="5617879"/>
          </a:xfrm>
        </p:spPr>
      </p:pic>
      <p:cxnSp>
        <p:nvCxnSpPr>
          <p:cNvPr id="4" name="Straight Connector 3"/>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Examples of Linear and Nonlinear Amplifier Output</a:t>
            </a:r>
          </a:p>
        </p:txBody>
      </p:sp>
      <p:sp>
        <p:nvSpPr>
          <p:cNvPr id="3" name="Title 2"/>
          <p:cNvSpPr>
            <a:spLocks noGrp="1"/>
          </p:cNvSpPr>
          <p:nvPr>
            <p:ph type="title"/>
          </p:nvPr>
        </p:nvSpPr>
        <p:spPr/>
        <p:txBody>
          <a:bodyPr/>
          <a:lstStyle/>
          <a:p>
            <a:endParaRPr lang="en-US"/>
          </a:p>
        </p:txBody>
      </p:sp>
      <p:sp>
        <p:nvSpPr>
          <p:cNvPr id="7" name="TextBox 6"/>
          <p:cNvSpPr txBox="1"/>
          <p:nvPr/>
        </p:nvSpPr>
        <p:spPr>
          <a:xfrm>
            <a:off x="9829800" y="2922814"/>
            <a:ext cx="2362200" cy="646331"/>
          </a:xfrm>
          <a:prstGeom prst="rect">
            <a:avLst/>
          </a:prstGeom>
          <a:noFill/>
        </p:spPr>
        <p:txBody>
          <a:bodyPr wrap="square" rtlCol="0">
            <a:spAutoFit/>
          </a:bodyPr>
          <a:lstStyle/>
          <a:p>
            <a:r>
              <a:rPr lang="en-US" dirty="0"/>
              <a:t>Q: What is this phenomenon termed?</a:t>
            </a:r>
          </a:p>
        </p:txBody>
      </p:sp>
    </p:spTree>
    <p:extLst>
      <p:ext uri="{BB962C8B-B14F-4D97-AF65-F5344CB8AC3E}">
        <p14:creationId xmlns:p14="http://schemas.microsoft.com/office/powerpoint/2010/main" val="57835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201" y="849086"/>
            <a:ext cx="10972800" cy="5388428"/>
          </a:xfrm>
        </p:spPr>
        <p:txBody>
          <a:bodyPr>
            <a:normAutofit/>
          </a:bodyPr>
          <a:lstStyle/>
          <a:p>
            <a:r>
              <a:rPr lang="en-US" dirty="0"/>
              <a:t>PAPR problem (continued)</a:t>
            </a:r>
          </a:p>
          <a:p>
            <a:pPr lvl="1"/>
            <a:r>
              <a:rPr lang="en-US" dirty="0"/>
              <a:t>Expensive amplifiers have wide linear range</a:t>
            </a:r>
          </a:p>
          <a:p>
            <a:endParaRPr lang="en-US" dirty="0"/>
          </a:p>
          <a:p>
            <a:r>
              <a:rPr lang="en-US" dirty="0"/>
              <a:t>Solutions</a:t>
            </a:r>
          </a:p>
          <a:p>
            <a:pPr lvl="1"/>
            <a:r>
              <a:rPr lang="en-US" dirty="0"/>
              <a:t>Could reduce the peak amplitude</a:t>
            </a:r>
          </a:p>
          <a:p>
            <a:pPr lvl="2"/>
            <a:r>
              <a:rPr lang="en-US" dirty="0"/>
              <a:t>Called </a:t>
            </a:r>
            <a:r>
              <a:rPr lang="en-US" i="1" dirty="0"/>
              <a:t>input </a:t>
            </a:r>
            <a:r>
              <a:rPr lang="en-US" i="1" dirty="0" err="1"/>
              <a:t>backoff</a:t>
            </a:r>
            <a:endParaRPr lang="en-US" dirty="0"/>
          </a:p>
          <a:p>
            <a:pPr lvl="2"/>
            <a:r>
              <a:rPr lang="en-US" dirty="0"/>
              <a:t>But this would increase the signal to interference plus noise ratio (SINR)</a:t>
            </a:r>
          </a:p>
          <a:p>
            <a:pPr lvl="3"/>
            <a:r>
              <a:rPr lang="en-US" dirty="0"/>
              <a:t>Noise and interference would be relatively stronger because signal is weaker</a:t>
            </a:r>
          </a:p>
          <a:p>
            <a:pPr lvl="1"/>
            <a:r>
              <a:rPr lang="en-US" dirty="0"/>
              <a:t>Specific PAPR reduction techniques can be used</a:t>
            </a:r>
          </a:p>
          <a:p>
            <a:pPr lvl="2"/>
            <a:r>
              <a:rPr lang="en-US" dirty="0"/>
              <a:t>Specialized coding, phase adjustments, clipping, etc.</a:t>
            </a:r>
          </a:p>
          <a:p>
            <a:pPr lvl="2"/>
            <a:r>
              <a:rPr lang="en-US" dirty="0"/>
              <a:t>Single-carrier FDMA (SC-FDMA)</a:t>
            </a:r>
          </a:p>
        </p:txBody>
      </p:sp>
      <p:cxnSp>
        <p:nvCxnSpPr>
          <p:cNvPr id="4" name="Straight Connector 3"/>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Difficulties/Issues of OFDM (continued)</a:t>
            </a:r>
          </a:p>
        </p:txBody>
      </p:sp>
    </p:spTree>
    <p:extLst>
      <p:ext uri="{BB962C8B-B14F-4D97-AF65-F5344CB8AC3E}">
        <p14:creationId xmlns:p14="http://schemas.microsoft.com/office/powerpoint/2010/main" val="233024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Effects of PAPR</a:t>
            </a:r>
          </a:p>
        </p:txBody>
      </p:sp>
      <p:sp>
        <p:nvSpPr>
          <p:cNvPr id="3" name="Content Placeholder 2"/>
          <p:cNvSpPr>
            <a:spLocks noGrp="1"/>
          </p:cNvSpPr>
          <p:nvPr>
            <p:ph idx="1"/>
          </p:nvPr>
        </p:nvSpPr>
        <p:spPr/>
        <p:txBody>
          <a:bodyPr>
            <a:normAutofit lnSpcReduction="10000"/>
          </a:bodyPr>
          <a:lstStyle/>
          <a:p>
            <a:pPr marL="381000" indent="-381000">
              <a:lnSpc>
                <a:spcPct val="80000"/>
              </a:lnSpc>
            </a:pPr>
            <a:r>
              <a:rPr lang="en-US" sz="2400" dirty="0">
                <a:latin typeface="Times New Roman" pitchFamily="18" charset="0"/>
                <a:cs typeface="Times New Roman" pitchFamily="18" charset="0"/>
              </a:rPr>
              <a:t>The power amplifiers at the transmitter need to have a large linear range of operation. </a:t>
            </a:r>
          </a:p>
          <a:p>
            <a:pPr marL="381000" indent="-381000">
              <a:lnSpc>
                <a:spcPct val="80000"/>
              </a:lnSpc>
            </a:pPr>
            <a:r>
              <a:rPr lang="en-US" sz="2400" dirty="0">
                <a:latin typeface="Times New Roman" pitchFamily="18" charset="0"/>
                <a:cs typeface="Times New Roman" pitchFamily="18" charset="0"/>
              </a:rPr>
              <a:t>nonlinear distortions and peak amplitude limiting introduced by the High Power amplifier (HPA) will produce inter-modulation between the different carriers and introduce additional interference into the system. </a:t>
            </a:r>
          </a:p>
          <a:p>
            <a:pPr marL="381000" indent="-381000">
              <a:lnSpc>
                <a:spcPct val="80000"/>
              </a:lnSpc>
            </a:pPr>
            <a:r>
              <a:rPr lang="en-US" sz="2400" dirty="0">
                <a:latin typeface="Times New Roman" pitchFamily="18" charset="0"/>
                <a:cs typeface="Times New Roman" pitchFamily="18" charset="0"/>
              </a:rPr>
              <a:t>additional interference leads to an increase in the Bit Error Rate (BER) of the system. </a:t>
            </a:r>
          </a:p>
          <a:p>
            <a:pPr marL="381000" indent="-381000">
              <a:lnSpc>
                <a:spcPct val="80000"/>
              </a:lnSpc>
            </a:pPr>
            <a:r>
              <a:rPr lang="en-US" sz="2400" dirty="0">
                <a:latin typeface="Times New Roman" pitchFamily="18" charset="0"/>
                <a:cs typeface="Times New Roman" pitchFamily="18" charset="0"/>
              </a:rPr>
              <a:t>one way to avoid non-linear distortion is by forcing the amplifier to work in its linear region. Unfortunately such solution is not power efficient and thus not suitable for wireless communication.</a:t>
            </a:r>
          </a:p>
          <a:p>
            <a:pPr marL="800100" lvl="1" indent="-342900">
              <a:lnSpc>
                <a:spcPct val="80000"/>
              </a:lnSpc>
            </a:pPr>
            <a:r>
              <a:rPr lang="en-US" dirty="0">
                <a:latin typeface="Times New Roman" pitchFamily="18" charset="0"/>
                <a:cs typeface="Times New Roman" pitchFamily="18" charset="0"/>
              </a:rPr>
              <a:t>The Analog to Digital converters and Digital to Analog converters need to have a wide dynamic range and this increases complexity.</a:t>
            </a:r>
            <a:endParaRPr lang="en-US" sz="2000" dirty="0">
              <a:latin typeface="Times New Roman" pitchFamily="18" charset="0"/>
              <a:cs typeface="Times New Roman" pitchFamily="18" charset="0"/>
            </a:endParaRPr>
          </a:p>
          <a:p>
            <a:pPr marL="381000" indent="-381000">
              <a:lnSpc>
                <a:spcPct val="80000"/>
              </a:lnSpc>
            </a:pPr>
            <a:r>
              <a:rPr lang="en-US" sz="2400" dirty="0">
                <a:latin typeface="Times New Roman" pitchFamily="18" charset="0"/>
                <a:cs typeface="Times New Roman" pitchFamily="18" charset="0"/>
              </a:rPr>
              <a:t>if clipped, it leads to in-band distortion (additional noise) and ACI (out-of-band radiation)</a:t>
            </a:r>
          </a:p>
          <a:p>
            <a:endParaRPr lang="en-US" dirty="0"/>
          </a:p>
        </p:txBody>
      </p:sp>
    </p:spTree>
    <p:extLst>
      <p:ext uri="{BB962C8B-B14F-4D97-AF65-F5344CB8AC3E}">
        <p14:creationId xmlns:p14="http://schemas.microsoft.com/office/powerpoint/2010/main" val="3717804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77800"/>
            <a:ext cx="11569699" cy="668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620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a:spLocks noChangeArrowheads="1"/>
          </p:cNvSpPr>
          <p:nvPr/>
        </p:nvSpPr>
        <p:spPr bwMode="auto">
          <a:xfrm>
            <a:off x="-187569" y="609601"/>
            <a:ext cx="10785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ja-JP" b="1" dirty="0">
                <a:solidFill>
                  <a:srgbClr val="000066"/>
                </a:solidFill>
                <a:latin typeface="Times New Roman" pitchFamily="18" charset="0"/>
              </a:rPr>
              <a:t>Several methods have been proposed to reduce the PAPR of OFDM signal  </a:t>
            </a:r>
          </a:p>
        </p:txBody>
      </p:sp>
      <p:sp>
        <p:nvSpPr>
          <p:cNvPr id="21508" name="Text Box 4"/>
          <p:cNvSpPr txBox="1">
            <a:spLocks noChangeArrowheads="1"/>
          </p:cNvSpPr>
          <p:nvPr/>
        </p:nvSpPr>
        <p:spPr bwMode="auto">
          <a:xfrm>
            <a:off x="656492" y="1"/>
            <a:ext cx="10785231" cy="646113"/>
          </a:xfrm>
          <a:prstGeom prst="rect">
            <a:avLst/>
          </a:prstGeom>
          <a:noFill/>
          <a:ln w="9525">
            <a:noFill/>
            <a:miter lim="800000"/>
            <a:headEnd/>
            <a:tailEnd/>
          </a:ln>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ja-JP" sz="3600" b="1" i="1">
                <a:solidFill>
                  <a:srgbClr val="FF9900"/>
                </a:solidFill>
                <a:effectLst>
                  <a:outerShdw blurRad="38100" dist="38100" dir="2700000" algn="tl">
                    <a:srgbClr val="C0C0C0"/>
                  </a:outerShdw>
                </a:effectLst>
                <a:latin typeface="Times New Roman" pitchFamily="18" charset="0"/>
              </a:rPr>
              <a:t>Improvement of PAPR</a:t>
            </a:r>
          </a:p>
        </p:txBody>
      </p:sp>
      <p:sp>
        <p:nvSpPr>
          <p:cNvPr id="30723" name="Text Box 3"/>
          <p:cNvSpPr txBox="1">
            <a:spLocks noChangeArrowheads="1"/>
          </p:cNvSpPr>
          <p:nvPr/>
        </p:nvSpPr>
        <p:spPr bwMode="auto">
          <a:xfrm>
            <a:off x="187569" y="1295400"/>
            <a:ext cx="1219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Ø"/>
            </a:pPr>
            <a:r>
              <a:rPr lang="en-US" altLang="ja-JP" sz="3200" b="1" dirty="0">
                <a:solidFill>
                  <a:srgbClr val="00B050"/>
                </a:solidFill>
                <a:latin typeface="Times New Roman" pitchFamily="18" charset="0"/>
              </a:rPr>
              <a:t>Data coding technique</a:t>
            </a:r>
          </a:p>
          <a:p>
            <a:pPr eaLnBrk="1" hangingPunct="1"/>
            <a:r>
              <a:rPr lang="en-US" altLang="ja-JP" b="1" dirty="0">
                <a:solidFill>
                  <a:srgbClr val="000066"/>
                </a:solidFill>
                <a:latin typeface="Times New Roman" pitchFamily="18" charset="0"/>
              </a:rPr>
              <a:t>    The main disadvantage of this method is to degrade</a:t>
            </a:r>
          </a:p>
          <a:p>
            <a:pPr eaLnBrk="1" hangingPunct="1"/>
            <a:r>
              <a:rPr lang="en-US" altLang="ja-JP" b="1" dirty="0">
                <a:solidFill>
                  <a:srgbClr val="000066"/>
                </a:solidFill>
                <a:latin typeface="Times New Roman" pitchFamily="18" charset="0"/>
              </a:rPr>
              <a:t>    transmission efficiency</a:t>
            </a:r>
          </a:p>
          <a:p>
            <a:pPr eaLnBrk="1" hangingPunct="1">
              <a:buFont typeface="Wingdings" pitchFamily="2" charset="2"/>
              <a:buChar char="Ø"/>
            </a:pPr>
            <a:r>
              <a:rPr lang="en-US" altLang="ja-JP" sz="3200" b="1" dirty="0">
                <a:solidFill>
                  <a:srgbClr val="00B050"/>
                </a:solidFill>
                <a:latin typeface="Times New Roman" pitchFamily="18" charset="0"/>
              </a:rPr>
              <a:t>Clipping technique</a:t>
            </a:r>
          </a:p>
          <a:p>
            <a:pPr eaLnBrk="1" hangingPunct="1"/>
            <a:r>
              <a:rPr lang="en-US" altLang="ja-JP" b="1" dirty="0">
                <a:solidFill>
                  <a:srgbClr val="000066"/>
                </a:solidFill>
                <a:latin typeface="Times New Roman" pitchFamily="18" charset="0"/>
              </a:rPr>
              <a:t>    The main disadvantage of this method is to degrade</a:t>
            </a:r>
          </a:p>
          <a:p>
            <a:pPr eaLnBrk="1" hangingPunct="1"/>
            <a:r>
              <a:rPr lang="en-US" altLang="ja-JP" b="1" dirty="0">
                <a:solidFill>
                  <a:srgbClr val="000066"/>
                </a:solidFill>
                <a:latin typeface="Times New Roman" pitchFamily="18" charset="0"/>
              </a:rPr>
              <a:t>    BER performance</a:t>
            </a:r>
          </a:p>
          <a:p>
            <a:pPr eaLnBrk="1" hangingPunct="1">
              <a:buFont typeface="Wingdings" pitchFamily="2" charset="2"/>
              <a:buChar char="Ø"/>
            </a:pPr>
            <a:r>
              <a:rPr lang="en-US" altLang="ja-JP" sz="3600" b="1" dirty="0">
                <a:solidFill>
                  <a:srgbClr val="00B050"/>
                </a:solidFill>
                <a:latin typeface="Times New Roman" pitchFamily="18" charset="0"/>
              </a:rPr>
              <a:t>Active Constellation Extension technique</a:t>
            </a:r>
          </a:p>
          <a:p>
            <a:pPr eaLnBrk="1" hangingPunct="1"/>
            <a:r>
              <a:rPr lang="en-US" altLang="ja-JP" sz="3600" b="1" dirty="0">
                <a:solidFill>
                  <a:srgbClr val="00B050"/>
                </a:solidFill>
                <a:latin typeface="Times New Roman" pitchFamily="18" charset="0"/>
              </a:rPr>
              <a:t>   </a:t>
            </a:r>
            <a:r>
              <a:rPr lang="en-US" altLang="ja-JP" b="1" dirty="0">
                <a:solidFill>
                  <a:srgbClr val="273A6F"/>
                </a:solidFill>
                <a:latin typeface="Times New Roman" pitchFamily="18" charset="0"/>
              </a:rPr>
              <a:t>The main disadvantage of this method is to degrade average power  </a:t>
            </a:r>
          </a:p>
          <a:p>
            <a:pPr eaLnBrk="1" hangingPunct="1">
              <a:buFont typeface="Wingdings" pitchFamily="2" charset="2"/>
              <a:buChar char="Ø"/>
            </a:pPr>
            <a:r>
              <a:rPr lang="en-US" altLang="ja-JP" sz="3200" b="1" dirty="0">
                <a:solidFill>
                  <a:srgbClr val="FF0000"/>
                </a:solidFill>
                <a:latin typeface="Times New Roman" pitchFamily="18" charset="0"/>
              </a:rPr>
              <a:t>Phase alignment technique</a:t>
            </a:r>
          </a:p>
          <a:p>
            <a:pPr eaLnBrk="1" hangingPunct="1"/>
            <a:r>
              <a:rPr lang="en-US" altLang="ja-JP" b="1" dirty="0">
                <a:solidFill>
                  <a:srgbClr val="000066"/>
                </a:solidFill>
                <a:latin typeface="Times New Roman" pitchFamily="18" charset="0"/>
              </a:rPr>
              <a:t>    The main disadvantage of this method is required to transmit</a:t>
            </a:r>
          </a:p>
          <a:p>
            <a:pPr eaLnBrk="1" hangingPunct="1"/>
            <a:r>
              <a:rPr lang="en-US" altLang="ja-JP" b="1" dirty="0">
                <a:solidFill>
                  <a:srgbClr val="000066"/>
                </a:solidFill>
                <a:latin typeface="Times New Roman" pitchFamily="18" charset="0"/>
              </a:rPr>
              <a:t>    side information which leads the degradation of transmission</a:t>
            </a:r>
          </a:p>
          <a:p>
            <a:pPr eaLnBrk="1" hangingPunct="1"/>
            <a:r>
              <a:rPr lang="en-US" altLang="ja-JP" b="1" dirty="0">
                <a:solidFill>
                  <a:srgbClr val="000066"/>
                </a:solidFill>
                <a:latin typeface="Times New Roman" pitchFamily="18" charset="0"/>
              </a:rPr>
              <a:t>    efficiency</a:t>
            </a:r>
            <a:endParaRPr lang="en-US" altLang="ja-JP" sz="3600" b="1" dirty="0">
              <a:solidFill>
                <a:srgbClr val="FF0000"/>
              </a:solidFill>
              <a:latin typeface="Times New Roman" pitchFamily="18" charset="0"/>
            </a:endParaRPr>
          </a:p>
        </p:txBody>
      </p:sp>
    </p:spTree>
    <p:extLst>
      <p:ext uri="{BB962C8B-B14F-4D97-AF65-F5344CB8AC3E}">
        <p14:creationId xmlns:p14="http://schemas.microsoft.com/office/powerpoint/2010/main" val="63249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655" y="751115"/>
            <a:ext cx="11256543" cy="5592535"/>
          </a:xfrm>
        </p:spPr>
        <p:txBody>
          <a:bodyPr>
            <a:normAutofit/>
          </a:bodyPr>
          <a:lstStyle/>
          <a:p>
            <a:r>
              <a:rPr lang="en-US" sz="2400" dirty="0" err="1">
                <a:latin typeface="Times New Roman" pitchFamily="18" charset="0"/>
                <a:cs typeface="Times New Roman" pitchFamily="18" charset="0"/>
              </a:rPr>
              <a:t>Intercarrier</a:t>
            </a:r>
            <a:r>
              <a:rPr lang="en-US" sz="2400" dirty="0">
                <a:latin typeface="Times New Roman" pitchFamily="18" charset="0"/>
                <a:cs typeface="Times New Roman" pitchFamily="18" charset="0"/>
              </a:rPr>
              <a:t> Interference (ICI)</a:t>
            </a:r>
          </a:p>
          <a:p>
            <a:pPr lvl="1"/>
            <a:r>
              <a:rPr lang="en-US" dirty="0">
                <a:latin typeface="Times New Roman" pitchFamily="18" charset="0"/>
                <a:cs typeface="Times New Roman" pitchFamily="18" charset="0"/>
              </a:rPr>
              <a:t>OFDM frequencies are spaced very precisely</a:t>
            </a:r>
          </a:p>
          <a:p>
            <a:pPr lvl="1"/>
            <a:r>
              <a:rPr lang="en-US" dirty="0">
                <a:latin typeface="Times New Roman" pitchFamily="18" charset="0"/>
                <a:cs typeface="Times New Roman" pitchFamily="18" charset="0"/>
              </a:rPr>
              <a:t>Channel impairments can corrupt this</a:t>
            </a:r>
          </a:p>
          <a:p>
            <a:pPr lvl="1"/>
            <a:r>
              <a:rPr lang="en-US" dirty="0">
                <a:latin typeface="Times New Roman" pitchFamily="18" charset="0"/>
                <a:cs typeface="Times New Roman" pitchFamily="18" charset="0"/>
              </a:rPr>
              <a:t>Cyclic prefix helps reduce ICI</a:t>
            </a:r>
          </a:p>
          <a:p>
            <a:pPr lvl="2"/>
            <a:r>
              <a:rPr lang="en-US" sz="2400" dirty="0">
                <a:latin typeface="Times New Roman" pitchFamily="18" charset="0"/>
                <a:cs typeface="Times New Roman" pitchFamily="18" charset="0"/>
              </a:rPr>
              <a:t>But CP time should be limited so as to improve spectral efficiency</a:t>
            </a:r>
          </a:p>
          <a:p>
            <a:pPr lvl="2"/>
            <a:r>
              <a:rPr lang="en-US" sz="2400" dirty="0">
                <a:latin typeface="Times New Roman" pitchFamily="18" charset="0"/>
                <a:cs typeface="Times New Roman" pitchFamily="18" charset="0"/>
              </a:rPr>
              <a:t>A certain level of ICI may be tolerated to have smaller CPs</a:t>
            </a:r>
          </a:p>
          <a:p>
            <a:pPr lvl="1"/>
            <a:r>
              <a:rPr lang="en-US" dirty="0">
                <a:latin typeface="Times New Roman" pitchFamily="18" charset="0"/>
                <a:cs typeface="Times New Roman" pitchFamily="18" charset="0"/>
              </a:rPr>
              <a:t>Doppler spread, mismatched oscillators, or even one subcarrier can cause ICI</a:t>
            </a:r>
          </a:p>
          <a:p>
            <a:pPr lvl="2"/>
            <a:r>
              <a:rPr lang="en-US" sz="2400" dirty="0">
                <a:latin typeface="Times New Roman" pitchFamily="18" charset="0"/>
                <a:cs typeface="Times New Roman" pitchFamily="18" charset="0"/>
              </a:rPr>
              <a:t>Spacing between subcarriers may need to be increased</a:t>
            </a:r>
          </a:p>
          <a:p>
            <a:pPr lvl="2"/>
            <a:r>
              <a:rPr lang="en-US" sz="2400" dirty="0">
                <a:latin typeface="Times New Roman" pitchFamily="18" charset="0"/>
                <a:cs typeface="Times New Roman" pitchFamily="18" charset="0"/>
              </a:rPr>
              <a:t>Could also use different pulse shapes, self-interference cancellation, or frequency domain equalizers</a:t>
            </a:r>
          </a:p>
          <a:p>
            <a:pPr lvl="1"/>
            <a:endParaRPr lang="en-US" dirty="0"/>
          </a:p>
        </p:txBody>
      </p:sp>
      <p:cxnSp>
        <p:nvCxnSpPr>
          <p:cNvPr id="5" name="Straight Connector 4"/>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Difficulties/Issues of OFDM (continued)</a:t>
            </a:r>
          </a:p>
        </p:txBody>
      </p:sp>
    </p:spTree>
    <p:extLst>
      <p:ext uri="{BB962C8B-B14F-4D97-AF65-F5344CB8AC3E}">
        <p14:creationId xmlns:p14="http://schemas.microsoft.com/office/powerpoint/2010/main" val="171367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54CC-D895-4520-83AA-6DE7F0061A5E}"/>
              </a:ext>
            </a:extLst>
          </p:cNvPr>
          <p:cNvSpPr>
            <a:spLocks noGrp="1"/>
          </p:cNvSpPr>
          <p:nvPr>
            <p:ph type="title"/>
          </p:nvPr>
        </p:nvSpPr>
        <p:spPr/>
        <p:txBody>
          <a:bodyPr/>
          <a:lstStyle/>
          <a:p>
            <a:r>
              <a:rPr lang="en-IN" dirty="0"/>
              <a:t>Fading </a:t>
            </a:r>
          </a:p>
        </p:txBody>
      </p:sp>
      <p:sp>
        <p:nvSpPr>
          <p:cNvPr id="3" name="Content Placeholder 2">
            <a:extLst>
              <a:ext uri="{FF2B5EF4-FFF2-40B4-BE49-F238E27FC236}">
                <a16:creationId xmlns:a16="http://schemas.microsoft.com/office/drawing/2014/main" id="{4A743F51-FFB1-4736-92CA-4748F46877D5}"/>
              </a:ext>
            </a:extLst>
          </p:cNvPr>
          <p:cNvSpPr>
            <a:spLocks noGrp="1"/>
          </p:cNvSpPr>
          <p:nvPr>
            <p:ph idx="1"/>
          </p:nvPr>
        </p:nvSpPr>
        <p:spPr>
          <a:xfrm>
            <a:off x="838200" y="1825625"/>
            <a:ext cx="6716843" cy="4351338"/>
          </a:xfrm>
        </p:spPr>
        <p:txBody>
          <a:bodyPr>
            <a:normAutofit fontScale="77500" lnSpcReduction="20000"/>
          </a:bodyPr>
          <a:lstStyle/>
          <a:p>
            <a:pPr algn="just"/>
            <a:r>
              <a:rPr lang="en-US" b="1" dirty="0"/>
              <a:t>Multipath Fading:</a:t>
            </a:r>
            <a:r>
              <a:rPr lang="en-US" dirty="0"/>
              <a:t> It occurs when a signal reaches the receiver from various path i.e. when multipath propagation takes place. Multipath fading can affect all ranges of frequencies starting from low frequency to microwave and beyond. It affects both the amplitude and the phase of the signal causing phase distortions and ISI. Multipath fading can affect signal transmission in two ways:</a:t>
            </a:r>
          </a:p>
          <a:p>
            <a:pPr lvl="1" algn="just"/>
            <a:r>
              <a:rPr lang="en-US" b="1" dirty="0"/>
              <a:t>Flat Fading:</a:t>
            </a:r>
            <a:r>
              <a:rPr lang="en-US" dirty="0"/>
              <a:t> In flat fading, all frequency components get affected almost equally. Flat multipath fading causes the amplitude to fluctuate over a period of time.</a:t>
            </a:r>
          </a:p>
          <a:p>
            <a:pPr lvl="1" algn="just"/>
            <a:r>
              <a:rPr lang="en-US" b="1" dirty="0"/>
              <a:t>Selective Fading:</a:t>
            </a:r>
            <a:r>
              <a:rPr lang="en-US" dirty="0"/>
              <a:t> Selective Fading or Selective Frequency Fading refers to multipath fading when the selected frequency component of the signal is affected. It means selected frequencies will have increased error and attenuation as compared to other frequency components of the same signal. This can be overcome by techniques such as OFDM which spreads the data across the frequency components of the signal to reduce data loss.</a:t>
            </a:r>
          </a:p>
          <a:p>
            <a:pPr algn="just"/>
            <a:endParaRPr lang="en-IN" dirty="0"/>
          </a:p>
        </p:txBody>
      </p:sp>
      <p:pic>
        <p:nvPicPr>
          <p:cNvPr id="4" name="Picture 3">
            <a:extLst>
              <a:ext uri="{FF2B5EF4-FFF2-40B4-BE49-F238E27FC236}">
                <a16:creationId xmlns:a16="http://schemas.microsoft.com/office/drawing/2014/main" id="{D29FB67C-123B-4F3B-96FA-4E347F0C5EFF}"/>
              </a:ext>
            </a:extLst>
          </p:cNvPr>
          <p:cNvPicPr>
            <a:picLocks noChangeAspect="1"/>
          </p:cNvPicPr>
          <p:nvPr/>
        </p:nvPicPr>
        <p:blipFill>
          <a:blip r:embed="rId2"/>
          <a:stretch>
            <a:fillRect/>
          </a:stretch>
        </p:blipFill>
        <p:spPr>
          <a:xfrm>
            <a:off x="7808002" y="1639094"/>
            <a:ext cx="4191000" cy="2362200"/>
          </a:xfrm>
          <a:prstGeom prst="rect">
            <a:avLst/>
          </a:prstGeom>
        </p:spPr>
      </p:pic>
    </p:spTree>
    <p:extLst>
      <p:ext uri="{BB962C8B-B14F-4D97-AF65-F5344CB8AC3E}">
        <p14:creationId xmlns:p14="http://schemas.microsoft.com/office/powerpoint/2010/main" val="2800898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365125"/>
            <a:ext cx="10515600" cy="777875"/>
          </a:xfrm>
        </p:spPr>
        <p:txBody>
          <a:bodyPr>
            <a:normAutofit/>
          </a:bodyPr>
          <a:lstStyle/>
          <a:p>
            <a:r>
              <a:rPr lang="en-US" sz="3600" dirty="0">
                <a:solidFill>
                  <a:srgbClr val="FF0000"/>
                </a:solidFill>
                <a:latin typeface="Times New Roman" pitchFamily="18" charset="0"/>
                <a:cs typeface="Times New Roman" pitchFamily="18" charset="0"/>
              </a:rPr>
              <a:t>Mitigation of Fading: Freq. Equalization</a:t>
            </a:r>
          </a:p>
        </p:txBody>
      </p:sp>
      <p:sp>
        <p:nvSpPr>
          <p:cNvPr id="43011" name="Content Placeholder 2"/>
          <p:cNvSpPr>
            <a:spLocks noGrp="1"/>
          </p:cNvSpPr>
          <p:nvPr>
            <p:ph idx="1"/>
          </p:nvPr>
        </p:nvSpPr>
        <p:spPr>
          <a:xfrm>
            <a:off x="292101" y="1206500"/>
            <a:ext cx="11648017" cy="1058864"/>
          </a:xfrm>
          <a:solidFill>
            <a:srgbClr val="FFCC66"/>
          </a:solidFill>
        </p:spPr>
        <p:txBody>
          <a:bodyPr/>
          <a:lstStyle/>
          <a:p>
            <a:r>
              <a:rPr lang="en-US" dirty="0"/>
              <a:t>Conduct channel estimation for h</a:t>
            </a:r>
            <a:r>
              <a:rPr lang="en-US" baseline="-25000" dirty="0"/>
              <a:t>0</a:t>
            </a:r>
            <a:r>
              <a:rPr lang="en-US" dirty="0"/>
              <a:t> and h</a:t>
            </a:r>
            <a:r>
              <a:rPr lang="en-US" baseline="-25000" dirty="0"/>
              <a:t>1</a:t>
            </a:r>
          </a:p>
          <a:p>
            <a:r>
              <a:rPr lang="en-US" dirty="0"/>
              <a:t>Divide the correlated signal by </a:t>
            </a:r>
            <a:r>
              <a:rPr lang="el-GR" dirty="0"/>
              <a:t>β</a:t>
            </a:r>
            <a:r>
              <a:rPr lang="en-US" dirty="0"/>
              <a:t>=h</a:t>
            </a:r>
            <a:r>
              <a:rPr lang="en-US" baseline="-25000" dirty="0"/>
              <a:t>0</a:t>
            </a:r>
            <a:r>
              <a:rPr lang="en-US" dirty="0"/>
              <a:t>+h</a:t>
            </a:r>
            <a:r>
              <a:rPr lang="en-US" baseline="-25000" dirty="0"/>
              <a:t>1</a:t>
            </a:r>
            <a:r>
              <a:rPr lang="en-US" dirty="0"/>
              <a:t>cos(</a:t>
            </a:r>
            <a:r>
              <a:rPr lang="el-GR" dirty="0"/>
              <a:t>φ</a:t>
            </a:r>
            <a:r>
              <a:rPr lang="en-US" baseline="-25000" dirty="0"/>
              <a:t>ii</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E83555F-9D27-451B-8742-978DDDF98833}" type="slidenum">
              <a:rPr lang="en-US" smtClean="0"/>
              <a:pPr>
                <a:defRPr/>
              </a:pPr>
              <a:t>40</a:t>
            </a:fld>
            <a:endParaRPr lang="en-US"/>
          </a:p>
        </p:txBody>
      </p:sp>
      <p:sp>
        <p:nvSpPr>
          <p:cNvPr id="5" name="Content Placeholder 2"/>
          <p:cNvSpPr txBox="1">
            <a:spLocks/>
          </p:cNvSpPr>
          <p:nvPr/>
        </p:nvSpPr>
        <p:spPr bwMode="auto">
          <a:xfrm>
            <a:off x="332317" y="2860675"/>
            <a:ext cx="11648016" cy="12033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mn-lt"/>
                <a:cs typeface="+mn-cs"/>
              </a:rPr>
              <a:t>For low value values of </a:t>
            </a:r>
            <a:r>
              <a:rPr lang="el-GR" sz="2800" dirty="0"/>
              <a:t>β</a:t>
            </a:r>
            <a:r>
              <a:rPr lang="en-US" sz="2800" dirty="0"/>
              <a:t> equalization also results in noise amplification</a:t>
            </a: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1931756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38200" y="365125"/>
            <a:ext cx="10515600" cy="790575"/>
          </a:xfrm>
        </p:spPr>
        <p:txBody>
          <a:bodyPr>
            <a:normAutofit/>
          </a:bodyPr>
          <a:lstStyle/>
          <a:p>
            <a:r>
              <a:rPr lang="en-US" sz="3600" dirty="0">
                <a:solidFill>
                  <a:srgbClr val="FF0000"/>
                </a:solidFill>
                <a:latin typeface="Times New Roman" pitchFamily="18" charset="0"/>
                <a:cs typeface="Times New Roman" pitchFamily="18" charset="0"/>
              </a:rPr>
              <a:t>Mitigation of Fading: </a:t>
            </a:r>
            <a:r>
              <a:rPr lang="en-US" sz="3600" dirty="0" err="1">
                <a:solidFill>
                  <a:srgbClr val="FF0000"/>
                </a:solidFill>
                <a:latin typeface="Times New Roman" pitchFamily="18" charset="0"/>
                <a:cs typeface="Times New Roman" pitchFamily="18" charset="0"/>
              </a:rPr>
              <a:t>Precoding</a:t>
            </a:r>
            <a:endParaRPr lang="en-US" sz="3600" dirty="0">
              <a:solidFill>
                <a:srgbClr val="FF0000"/>
              </a:solidFill>
              <a:latin typeface="Times New Roman" pitchFamily="18" charset="0"/>
              <a:cs typeface="Times New Roman" pitchFamily="18" charset="0"/>
            </a:endParaRPr>
          </a:p>
        </p:txBody>
      </p:sp>
      <p:sp>
        <p:nvSpPr>
          <p:cNvPr id="44035" name="Content Placeholder 2"/>
          <p:cNvSpPr>
            <a:spLocks noGrp="1"/>
          </p:cNvSpPr>
          <p:nvPr>
            <p:ph idx="1"/>
          </p:nvPr>
        </p:nvSpPr>
        <p:spPr>
          <a:xfrm>
            <a:off x="332317" y="1320800"/>
            <a:ext cx="11607801" cy="944564"/>
          </a:xfrm>
          <a:solidFill>
            <a:srgbClr val="FFCC66"/>
          </a:solidFill>
        </p:spPr>
        <p:txBody>
          <a:bodyPr>
            <a:normAutofit lnSpcReduction="10000"/>
          </a:bodyPr>
          <a:lstStyle/>
          <a:p>
            <a:r>
              <a:rPr lang="en-US" dirty="0">
                <a:latin typeface="Times New Roman" pitchFamily="18" charset="0"/>
                <a:cs typeface="Times New Roman" pitchFamily="18" charset="0"/>
              </a:rPr>
              <a:t>Conduct channel estimation for h</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and h</a:t>
            </a:r>
            <a:r>
              <a:rPr lang="en-US" baseline="-25000" dirty="0">
                <a:latin typeface="Times New Roman" pitchFamily="18" charset="0"/>
                <a:cs typeface="Times New Roman" pitchFamily="18" charset="0"/>
              </a:rPr>
              <a:t>1</a:t>
            </a:r>
          </a:p>
          <a:p>
            <a:r>
              <a:rPr lang="en-US" dirty="0">
                <a:latin typeface="Times New Roman" pitchFamily="18" charset="0"/>
                <a:cs typeface="Times New Roman" pitchFamily="18" charset="0"/>
              </a:rPr>
              <a:t>Divide the </a:t>
            </a:r>
            <a:r>
              <a:rPr lang="en-US" b="1" i="1" dirty="0">
                <a:latin typeface="Times New Roman" pitchFamily="18" charset="0"/>
                <a:cs typeface="Times New Roman" pitchFamily="18" charset="0"/>
              </a:rPr>
              <a:t>transmitted</a:t>
            </a:r>
            <a:r>
              <a:rPr lang="en-US" dirty="0">
                <a:latin typeface="Times New Roman" pitchFamily="18" charset="0"/>
                <a:cs typeface="Times New Roman" pitchFamily="18" charset="0"/>
              </a:rPr>
              <a:t> signal by </a:t>
            </a:r>
            <a:r>
              <a:rPr lang="el-GR" dirty="0">
                <a:latin typeface="Times New Roman" pitchFamily="18" charset="0"/>
                <a:cs typeface="Times New Roman" pitchFamily="18" charset="0"/>
              </a:rPr>
              <a:t>β</a:t>
            </a:r>
            <a:r>
              <a:rPr lang="en-US"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+h</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cos(</a:t>
            </a:r>
            <a:r>
              <a:rPr lang="el-GR" dirty="0">
                <a:latin typeface="Times New Roman" pitchFamily="18" charset="0"/>
                <a:cs typeface="Times New Roman" pitchFamily="18" charset="0"/>
              </a:rPr>
              <a:t>φ</a:t>
            </a:r>
            <a:r>
              <a:rPr lang="en-US" baseline="-25000" dirty="0">
                <a:latin typeface="Times New Roman" pitchFamily="18" charset="0"/>
                <a:cs typeface="Times New Roman" pitchFamily="18" charset="0"/>
              </a:rPr>
              <a:t>ii</a:t>
            </a:r>
            <a:r>
              <a:rPr lang="en-US" dirty="0">
                <a:latin typeface="Times New Roman" pitchFamily="18" charset="0"/>
                <a:cs typeface="Times New Roman" pitchFamily="18" charset="0"/>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BC346E6-2288-47CB-AF01-637D31E7E415}" type="slidenum">
              <a:rPr lang="en-US" smtClean="0"/>
              <a:pPr>
                <a:defRPr/>
              </a:pPr>
              <a:t>41</a:t>
            </a:fld>
            <a:endParaRPr lang="en-US"/>
          </a:p>
        </p:txBody>
      </p:sp>
      <p:sp>
        <p:nvSpPr>
          <p:cNvPr id="5" name="Content Placeholder 2"/>
          <p:cNvSpPr txBox="1">
            <a:spLocks/>
          </p:cNvSpPr>
          <p:nvPr/>
        </p:nvSpPr>
        <p:spPr bwMode="auto">
          <a:xfrm>
            <a:off x="332317" y="2860676"/>
            <a:ext cx="11648016" cy="33496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Requires channel estimation knowledge at transmitter</a:t>
            </a:r>
          </a:p>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Does </a:t>
            </a:r>
            <a:r>
              <a:rPr lang="en-US" sz="2800" dirty="0">
                <a:latin typeface="Times New Roman" pitchFamily="18" charset="0"/>
                <a:cs typeface="Times New Roman" pitchFamily="18" charset="0"/>
              </a:rPr>
              <a:t>not result in any noise amplification at the receiver</a:t>
            </a:r>
          </a:p>
          <a:p>
            <a:pPr marL="517525" indent="-517525" eaLnBrk="0" hangingPunct="0">
              <a:spcBef>
                <a:spcPct val="20000"/>
              </a:spcBef>
              <a:buClr>
                <a:schemeClr val="tx1"/>
              </a:buClr>
              <a:buFont typeface="Wingdings" pitchFamily="2" charset="2"/>
              <a:buChar char="l"/>
              <a:defRPr/>
            </a:pPr>
            <a:r>
              <a:rPr lang="en-US" sz="2800" dirty="0">
                <a:latin typeface="Times New Roman" pitchFamily="18" charset="0"/>
                <a:cs typeface="Times New Roman" pitchFamily="18" charset="0"/>
              </a:rPr>
              <a:t>For low values of </a:t>
            </a:r>
            <a:r>
              <a:rPr lang="el-GR" sz="2800" dirty="0">
                <a:latin typeface="Times New Roman" pitchFamily="18" charset="0"/>
                <a:cs typeface="Times New Roman" pitchFamily="18" charset="0"/>
              </a:rPr>
              <a:t>β</a:t>
            </a:r>
            <a:r>
              <a:rPr lang="en-US" sz="2800" dirty="0">
                <a:latin typeface="Times New Roman" pitchFamily="18" charset="0"/>
                <a:cs typeface="Times New Roman" pitchFamily="18" charset="0"/>
              </a:rPr>
              <a:t>, excessively high transmission power might be needed at the transmitter</a:t>
            </a: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353756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38200" y="365125"/>
            <a:ext cx="10515600" cy="701675"/>
          </a:xfrm>
        </p:spPr>
        <p:txBody>
          <a:bodyPr>
            <a:normAutofit/>
          </a:bodyPr>
          <a:lstStyle/>
          <a:p>
            <a:r>
              <a:rPr lang="en-US" sz="3600" dirty="0">
                <a:solidFill>
                  <a:srgbClr val="FF0000"/>
                </a:solidFill>
                <a:latin typeface="Times New Roman" pitchFamily="18" charset="0"/>
                <a:cs typeface="Times New Roman" pitchFamily="18" charset="0"/>
              </a:rPr>
              <a:t>Mitigation of Fading: Adaptive Loading</a:t>
            </a:r>
          </a:p>
        </p:txBody>
      </p:sp>
      <p:sp>
        <p:nvSpPr>
          <p:cNvPr id="45059" name="Content Placeholder 2"/>
          <p:cNvSpPr>
            <a:spLocks noGrp="1"/>
          </p:cNvSpPr>
          <p:nvPr>
            <p:ph idx="1"/>
          </p:nvPr>
        </p:nvSpPr>
        <p:spPr>
          <a:xfrm>
            <a:off x="292101" y="1042989"/>
            <a:ext cx="11648017" cy="1222375"/>
          </a:xfrm>
          <a:solidFill>
            <a:srgbClr val="FFCC66"/>
          </a:solidFill>
        </p:spPr>
        <p:txBody>
          <a:bodyPr/>
          <a:lstStyle/>
          <a:p>
            <a:r>
              <a:rPr lang="en-US"/>
              <a:t>Distribute power over sub-carriers such as to maximize total system data rate</a:t>
            </a:r>
          </a:p>
          <a:p>
            <a:endParaRPr lang="en-US"/>
          </a:p>
          <a:p>
            <a:endParaRPr lang="en-US"/>
          </a:p>
        </p:txBody>
      </p:sp>
      <p:sp>
        <p:nvSpPr>
          <p:cNvPr id="4" name="Slide Number Placeholder 3"/>
          <p:cNvSpPr>
            <a:spLocks noGrp="1"/>
          </p:cNvSpPr>
          <p:nvPr>
            <p:ph type="sldNum" sz="quarter" idx="10"/>
          </p:nvPr>
        </p:nvSpPr>
        <p:spPr/>
        <p:txBody>
          <a:bodyPr/>
          <a:lstStyle/>
          <a:p>
            <a:pPr>
              <a:defRPr/>
            </a:pPr>
            <a:fld id="{0BD4E6EE-F7A7-4425-A32F-91A959D95025}" type="slidenum">
              <a:rPr lang="en-US" smtClean="0"/>
              <a:pPr>
                <a:defRPr/>
              </a:pPr>
              <a:t>42</a:t>
            </a:fld>
            <a:endParaRPr lang="en-US"/>
          </a:p>
        </p:txBody>
      </p:sp>
      <p:sp>
        <p:nvSpPr>
          <p:cNvPr id="5" name="Content Placeholder 2"/>
          <p:cNvSpPr txBox="1">
            <a:spLocks/>
          </p:cNvSpPr>
          <p:nvPr/>
        </p:nvSpPr>
        <p:spPr bwMode="auto">
          <a:xfrm>
            <a:off x="332317" y="2436814"/>
            <a:ext cx="11648016" cy="15208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 knowledge at transmitter</a:t>
            </a: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2553521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399" y="837974"/>
            <a:ext cx="10972800" cy="5513841"/>
          </a:xfrm>
        </p:spPr>
        <p:txBody>
          <a:bodyPr>
            <a:normAutofit/>
          </a:bodyPr>
          <a:lstStyle/>
          <a:p>
            <a:r>
              <a:rPr lang="en-US" dirty="0">
                <a:latin typeface="Times New Roman" pitchFamily="18" charset="0"/>
                <a:cs typeface="Times New Roman" pitchFamily="18" charset="0"/>
              </a:rPr>
              <a:t>Orthogonal Frequency Division Multiple Access (OFDMA) uses OFDM to share the wireless channel</a:t>
            </a:r>
          </a:p>
          <a:p>
            <a:pPr lvl="1"/>
            <a:r>
              <a:rPr lang="en-US" dirty="0">
                <a:latin typeface="Times New Roman" pitchFamily="18" charset="0"/>
                <a:cs typeface="Times New Roman" pitchFamily="18" charset="0"/>
              </a:rPr>
              <a:t>Different users can have different slices of time and different groups of subcarriers</a:t>
            </a:r>
          </a:p>
          <a:p>
            <a:pPr lvl="1"/>
            <a:r>
              <a:rPr lang="en-US" dirty="0">
                <a:latin typeface="Times New Roman" pitchFamily="18" charset="0"/>
                <a:cs typeface="Times New Roman" pitchFamily="18" charset="0"/>
              </a:rPr>
              <a:t>Subcarriers are allocated in groups</a:t>
            </a:r>
          </a:p>
          <a:p>
            <a:pPr lvl="2"/>
            <a:r>
              <a:rPr lang="en-US" dirty="0">
                <a:latin typeface="Times New Roman" pitchFamily="18" charset="0"/>
                <a:cs typeface="Times New Roman" pitchFamily="18" charset="0"/>
              </a:rPr>
              <a:t>Called subchannels or resource blocks</a:t>
            </a:r>
          </a:p>
          <a:p>
            <a:pPr lvl="2"/>
            <a:r>
              <a:rPr lang="en-US" dirty="0">
                <a:latin typeface="Times New Roman" pitchFamily="18" charset="0"/>
                <a:cs typeface="Times New Roman" pitchFamily="18" charset="0"/>
              </a:rPr>
              <a:t>Too much computation to allocate every subcarrier separately</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Subchannel</a:t>
            </a:r>
            <a:r>
              <a:rPr lang="en-US" dirty="0">
                <a:latin typeface="Times New Roman" pitchFamily="18" charset="0"/>
                <a:cs typeface="Times New Roman" pitchFamily="18" charset="0"/>
              </a:rPr>
              <a:t> allocation</a:t>
            </a:r>
          </a:p>
          <a:p>
            <a:pPr lvl="1"/>
            <a:r>
              <a:rPr lang="en-US" dirty="0">
                <a:latin typeface="Times New Roman" pitchFamily="18" charset="0"/>
                <a:cs typeface="Times New Roman" pitchFamily="18" charset="0"/>
              </a:rPr>
              <a:t>Adjacent subcarriers – similar SINR</a:t>
            </a:r>
          </a:p>
          <a:p>
            <a:pPr lvl="2"/>
            <a:r>
              <a:rPr lang="en-US" dirty="0">
                <a:latin typeface="Times New Roman" pitchFamily="18" charset="0"/>
                <a:cs typeface="Times New Roman" pitchFamily="18" charset="0"/>
              </a:rPr>
              <a:t>Must measure to find the best </a:t>
            </a:r>
            <a:r>
              <a:rPr lang="en-US" dirty="0" err="1">
                <a:latin typeface="Times New Roman" pitchFamily="18" charset="0"/>
                <a:cs typeface="Times New Roman" pitchFamily="18" charset="0"/>
              </a:rPr>
              <a:t>subchannel</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Regularly spaced subcarriers – diverse SINR</a:t>
            </a:r>
          </a:p>
          <a:p>
            <a:pPr lvl="1"/>
            <a:r>
              <a:rPr lang="en-US" dirty="0">
                <a:latin typeface="Times New Roman" pitchFamily="18" charset="0"/>
                <a:cs typeface="Times New Roman" pitchFamily="18" charset="0"/>
              </a:rPr>
              <a:t>Randomly space subcarriers – diverse SINR and reduced adjacent-cell interference</a:t>
            </a:r>
          </a:p>
          <a:p>
            <a:pPr lvl="1"/>
            <a:endParaRPr lang="en-US" dirty="0"/>
          </a:p>
          <a:p>
            <a:pPr lvl="2"/>
            <a:endParaRPr lang="en-US" dirty="0"/>
          </a:p>
          <a:p>
            <a:pPr lvl="1"/>
            <a:endParaRPr lang="en-US" dirty="0"/>
          </a:p>
        </p:txBody>
      </p:sp>
      <p:cxnSp>
        <p:nvCxnSpPr>
          <p:cNvPr id="4" name="Straight Connector 3"/>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OFDMA</a:t>
            </a:r>
          </a:p>
        </p:txBody>
      </p:sp>
    </p:spTree>
    <p:extLst>
      <p:ext uri="{BB962C8B-B14F-4D97-AF65-F5344CB8AC3E}">
        <p14:creationId xmlns:p14="http://schemas.microsoft.com/office/powerpoint/2010/main" val="30200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08fig07.eps"/>
          <p:cNvPicPr>
            <a:picLocks noGrp="1" noChangeAspect="1"/>
          </p:cNvPicPr>
          <p:nvPr>
            <p:ph type="pic" idx="1"/>
          </p:nvPr>
        </p:nvPicPr>
        <p:blipFill>
          <a:blip r:embed="rId2">
            <a:extLst>
              <a:ext uri="{28A0092B-C50C-407E-A947-70E740481C1C}">
                <a14:useLocalDpi xmlns:a14="http://schemas.microsoft.com/office/drawing/2010/main" val="0"/>
              </a:ext>
            </a:extLst>
          </a:blip>
          <a:srcRect t="-4263" b="-4263"/>
          <a:stretch>
            <a:fillRect/>
          </a:stretch>
        </p:blipFill>
        <p:spPr>
          <a:xfrm>
            <a:off x="1271360" y="1012825"/>
            <a:ext cx="9551912" cy="5372951"/>
          </a:xfrm>
        </p:spPr>
      </p:pic>
      <p:cxnSp>
        <p:nvCxnSpPr>
          <p:cNvPr id="7" name="Straight Connector 6"/>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OFDM and OFDMA</a:t>
            </a:r>
          </a:p>
        </p:txBody>
      </p:sp>
    </p:spTree>
    <p:extLst>
      <p:ext uri="{BB962C8B-B14F-4D97-AF65-F5344CB8AC3E}">
        <p14:creationId xmlns:p14="http://schemas.microsoft.com/office/powerpoint/2010/main" val="3552179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201" y="816428"/>
            <a:ext cx="10972800" cy="5355772"/>
          </a:xfrm>
        </p:spPr>
        <p:txBody>
          <a:bodyPr>
            <a:normAutofit/>
          </a:bodyPr>
          <a:lstStyle/>
          <a:p>
            <a:r>
              <a:rPr lang="en-US" dirty="0">
                <a:latin typeface="Times New Roman" pitchFamily="18" charset="0"/>
                <a:cs typeface="Times New Roman" pitchFamily="18" charset="0"/>
              </a:rPr>
              <a:t>Schedule subchannels and power levels based on</a:t>
            </a:r>
          </a:p>
          <a:p>
            <a:pPr lvl="1"/>
            <a:r>
              <a:rPr lang="en-US" dirty="0">
                <a:latin typeface="Times New Roman" pitchFamily="18" charset="0"/>
                <a:cs typeface="Times New Roman" pitchFamily="18" charset="0"/>
              </a:rPr>
              <a:t>Channel conditions</a:t>
            </a:r>
          </a:p>
          <a:p>
            <a:pPr lvl="1"/>
            <a:r>
              <a:rPr lang="en-US" dirty="0">
                <a:latin typeface="Times New Roman" pitchFamily="18" charset="0"/>
                <a:cs typeface="Times New Roman" pitchFamily="18" charset="0"/>
              </a:rPr>
              <a:t>Data requirements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Adjust in a dynamic fashion</a:t>
            </a:r>
          </a:p>
          <a:p>
            <a:pPr lvl="1"/>
            <a:r>
              <a:rPr lang="en-US" dirty="0">
                <a:latin typeface="Times New Roman" pitchFamily="18" charset="0"/>
                <a:cs typeface="Times New Roman" pitchFamily="18" charset="0"/>
              </a:rPr>
              <a:t>Use channel variations as an opportunity to schedule the best choice in users</a:t>
            </a:r>
          </a:p>
          <a:p>
            <a:pPr lvl="2"/>
            <a:r>
              <a:rPr lang="en-US" dirty="0">
                <a:latin typeface="Times New Roman" pitchFamily="18" charset="0"/>
                <a:cs typeface="Times New Roman" pitchFamily="18" charset="0"/>
              </a:rPr>
              <a:t>Hence the term </a:t>
            </a:r>
            <a:r>
              <a:rPr lang="en-US" i="1" dirty="0">
                <a:latin typeface="Times New Roman" pitchFamily="18" charset="0"/>
                <a:cs typeface="Times New Roman" pitchFamily="18" charset="0"/>
              </a:rPr>
              <a:t>opportunistic scheduling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Criteria (maybe more than one used simultaneously)</a:t>
            </a:r>
          </a:p>
          <a:p>
            <a:pPr lvl="2"/>
            <a:r>
              <a:rPr lang="en-US" dirty="0">
                <a:latin typeface="Times New Roman" pitchFamily="18" charset="0"/>
                <a:cs typeface="Times New Roman" pitchFamily="18" charset="0"/>
              </a:rPr>
              <a:t>System efficiency – pick users with best throughput</a:t>
            </a:r>
          </a:p>
          <a:p>
            <a:pPr lvl="2"/>
            <a:r>
              <a:rPr lang="en-US" dirty="0">
                <a:latin typeface="Times New Roman" pitchFamily="18" charset="0"/>
                <a:cs typeface="Times New Roman" pitchFamily="18" charset="0"/>
              </a:rPr>
              <a:t>Fairness – proportional fairness considers the ratio of users’ current rates to the users’ average rates to know when a channel is best </a:t>
            </a:r>
            <a:r>
              <a:rPr lang="en-US" i="1" dirty="0">
                <a:latin typeface="Times New Roman" pitchFamily="18" charset="0"/>
                <a:cs typeface="Times New Roman" pitchFamily="18" charset="0"/>
              </a:rPr>
              <a:t>for them</a:t>
            </a:r>
          </a:p>
          <a:p>
            <a:pPr lvl="2"/>
            <a:r>
              <a:rPr lang="en-US" dirty="0">
                <a:latin typeface="Times New Roman" pitchFamily="18" charset="0"/>
                <a:cs typeface="Times New Roman" pitchFamily="18" charset="0"/>
              </a:rPr>
              <a:t>Requirements – audio, video</a:t>
            </a:r>
          </a:p>
          <a:p>
            <a:pPr lvl="2"/>
            <a:r>
              <a:rPr lang="en-US" dirty="0">
                <a:latin typeface="Times New Roman" pitchFamily="18" charset="0"/>
                <a:cs typeface="Times New Roman" pitchFamily="18" charset="0"/>
              </a:rPr>
              <a:t>Priority – </a:t>
            </a:r>
            <a:r>
              <a:rPr lang="en-US" i="1" dirty="0">
                <a:latin typeface="Times New Roman" pitchFamily="18" charset="0"/>
                <a:cs typeface="Times New Roman" pitchFamily="18" charset="0"/>
              </a:rPr>
              <a:t>public safety</a:t>
            </a:r>
            <a:r>
              <a:rPr lang="en-US" dirty="0">
                <a:latin typeface="Times New Roman" pitchFamily="18" charset="0"/>
                <a:cs typeface="Times New Roman" pitchFamily="18" charset="0"/>
              </a:rPr>
              <a:t>, emergency, or priority customers</a:t>
            </a:r>
          </a:p>
        </p:txBody>
      </p:sp>
      <p:cxnSp>
        <p:nvCxnSpPr>
          <p:cNvPr id="4" name="Straight Connector 3"/>
          <p:cNvCxnSpPr/>
          <p:nvPr/>
        </p:nvCxnSpPr>
        <p:spPr>
          <a:xfrm flipV="1">
            <a:off x="576984" y="508003"/>
            <a:ext cx="11093215" cy="940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itle 1"/>
          <p:cNvSpPr txBox="1">
            <a:spLocks/>
          </p:cNvSpPr>
          <p:nvPr/>
        </p:nvSpPr>
        <p:spPr>
          <a:xfrm>
            <a:off x="724202" y="78693"/>
            <a:ext cx="10662255" cy="566738"/>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t>OFDMA Opportunistic Scheduling</a:t>
            </a:r>
          </a:p>
        </p:txBody>
      </p:sp>
    </p:spTree>
    <p:extLst>
      <p:ext uri="{BB962C8B-B14F-4D97-AF65-F5344CB8AC3E}">
        <p14:creationId xmlns:p14="http://schemas.microsoft.com/office/powerpoint/2010/main" val="173180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017F-D57D-45A6-9D08-6D1620A3D0C3}"/>
              </a:ext>
            </a:extLst>
          </p:cNvPr>
          <p:cNvSpPr>
            <a:spLocks noGrp="1"/>
          </p:cNvSpPr>
          <p:nvPr>
            <p:ph type="title"/>
          </p:nvPr>
        </p:nvSpPr>
        <p:spPr/>
        <p:txBody>
          <a:bodyPr/>
          <a:lstStyle/>
          <a:p>
            <a:endParaRPr lang="en-IN"/>
          </a:p>
        </p:txBody>
      </p:sp>
      <p:pic>
        <p:nvPicPr>
          <p:cNvPr id="1026" name="Picture 2" descr="https://cdn.everythingrf.com/live/1591780703992_637273775035563946.jpeg">
            <a:extLst>
              <a:ext uri="{FF2B5EF4-FFF2-40B4-BE49-F238E27FC236}">
                <a16:creationId xmlns:a16="http://schemas.microsoft.com/office/drawing/2014/main" id="{E8F7FF2E-90EA-46F7-820C-B0EF820F98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7867" y="1825625"/>
            <a:ext cx="65362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4"/>
          <p:cNvGrpSpPr>
            <a:grpSpLocks/>
          </p:cNvGrpSpPr>
          <p:nvPr/>
        </p:nvGrpSpPr>
        <p:grpSpPr bwMode="auto">
          <a:xfrm>
            <a:off x="8413751" y="5151439"/>
            <a:ext cx="1356783" cy="592137"/>
            <a:chOff x="2099256" y="1133339"/>
            <a:chExt cx="528034" cy="592430"/>
          </a:xfrm>
        </p:grpSpPr>
        <p:sp>
          <p:nvSpPr>
            <p:cNvPr id="29795" name="Freeform 29"/>
            <p:cNvSpPr>
              <a:spLocks/>
            </p:cNvSpPr>
            <p:nvPr/>
          </p:nvSpPr>
          <p:spPr bwMode="auto">
            <a:xfrm>
              <a:off x="2181881" y="1133339"/>
              <a:ext cx="427970" cy="533841"/>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6" name="Rectangle 203"/>
            <p:cNvSpPr>
              <a:spLocks noChangeArrowheads="1"/>
            </p:cNvSpPr>
            <p:nvPr/>
          </p:nvSpPr>
          <p:spPr bwMode="auto">
            <a:xfrm>
              <a:off x="2099256" y="1365161"/>
              <a:ext cx="528034" cy="36060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grpSp>
      <p:sp>
        <p:nvSpPr>
          <p:cNvPr id="29699"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Multi-Path = Frequency-Selective!</a:t>
            </a:r>
          </a:p>
        </p:txBody>
      </p:sp>
      <p:sp>
        <p:nvSpPr>
          <p:cNvPr id="4" name="Slide Number Placeholder 3"/>
          <p:cNvSpPr>
            <a:spLocks noGrp="1"/>
          </p:cNvSpPr>
          <p:nvPr>
            <p:ph type="sldNum" sz="quarter" idx="10"/>
          </p:nvPr>
        </p:nvSpPr>
        <p:spPr/>
        <p:txBody>
          <a:bodyPr/>
          <a:lstStyle/>
          <a:p>
            <a:pPr>
              <a:defRPr/>
            </a:pPr>
            <a:fld id="{C8AC09A9-B226-426E-981E-7B5635E84F18}" type="slidenum">
              <a:rPr lang="en-US" smtClean="0"/>
              <a:pPr>
                <a:defRPr/>
              </a:pPr>
              <a:t>6</a:t>
            </a:fld>
            <a:endParaRPr lang="en-US"/>
          </a:p>
        </p:txBody>
      </p:sp>
      <p:sp>
        <p:nvSpPr>
          <p:cNvPr id="5" name="Rectangle 4"/>
          <p:cNvSpPr/>
          <p:nvPr/>
        </p:nvSpPr>
        <p:spPr bwMode="auto">
          <a:xfrm>
            <a:off x="4671485" y="1455738"/>
            <a:ext cx="2027767" cy="123666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02" name="Straight Arrow Connector 6"/>
          <p:cNvCxnSpPr>
            <a:cxnSpLocks noChangeShapeType="1"/>
          </p:cNvCxnSpPr>
          <p:nvPr/>
        </p:nvCxnSpPr>
        <p:spPr bwMode="auto">
          <a:xfrm>
            <a:off x="5031318" y="2189164"/>
            <a:ext cx="135678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3" name="Straight Arrow Connector 8"/>
          <p:cNvCxnSpPr>
            <a:cxnSpLocks noChangeShapeType="1"/>
          </p:cNvCxnSpPr>
          <p:nvPr/>
        </p:nvCxnSpPr>
        <p:spPr bwMode="auto">
          <a:xfrm rot="5400000" flipH="1" flipV="1">
            <a:off x="5072064" y="1899180"/>
            <a:ext cx="606425"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4" name="Straight Arrow Connector 9"/>
          <p:cNvCxnSpPr>
            <a:cxnSpLocks noChangeShapeType="1"/>
          </p:cNvCxnSpPr>
          <p:nvPr/>
        </p:nvCxnSpPr>
        <p:spPr bwMode="auto">
          <a:xfrm rot="5400000" flipH="1" flipV="1">
            <a:off x="5824274" y="1884098"/>
            <a:ext cx="604837"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5" name="Straight Arrow Connector 11"/>
          <p:cNvCxnSpPr>
            <a:cxnSpLocks noChangeShapeType="1"/>
          </p:cNvCxnSpPr>
          <p:nvPr/>
        </p:nvCxnSpPr>
        <p:spPr bwMode="auto">
          <a:xfrm>
            <a:off x="5374218" y="231775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06" name="TextBox 12"/>
          <p:cNvSpPr txBox="1">
            <a:spLocks noChangeArrowheads="1"/>
          </p:cNvSpPr>
          <p:nvPr/>
        </p:nvSpPr>
        <p:spPr bwMode="auto">
          <a:xfrm>
            <a:off x="5374218" y="2344739"/>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07" name="TextBox 19"/>
          <p:cNvSpPr txBox="1">
            <a:spLocks noChangeArrowheads="1"/>
          </p:cNvSpPr>
          <p:nvPr/>
        </p:nvSpPr>
        <p:spPr bwMode="auto">
          <a:xfrm>
            <a:off x="4821767" y="15303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08" name="TextBox 20"/>
          <p:cNvSpPr txBox="1">
            <a:spLocks noChangeArrowheads="1"/>
          </p:cNvSpPr>
          <p:nvPr/>
        </p:nvSpPr>
        <p:spPr bwMode="auto">
          <a:xfrm>
            <a:off x="5558367" y="1528764"/>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2" name="Rectangle 21"/>
          <p:cNvSpPr/>
          <p:nvPr/>
        </p:nvSpPr>
        <p:spPr bwMode="auto">
          <a:xfrm>
            <a:off x="4667251" y="3178175"/>
            <a:ext cx="2029883" cy="1236663"/>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10" name="Straight Arrow Connector 22"/>
          <p:cNvCxnSpPr>
            <a:cxnSpLocks noChangeShapeType="1"/>
          </p:cNvCxnSpPr>
          <p:nvPr/>
        </p:nvCxnSpPr>
        <p:spPr bwMode="auto">
          <a:xfrm>
            <a:off x="5029201" y="3913189"/>
            <a:ext cx="139276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1" name="Straight Arrow Connector 23"/>
          <p:cNvCxnSpPr>
            <a:cxnSpLocks noChangeShapeType="1"/>
          </p:cNvCxnSpPr>
          <p:nvPr/>
        </p:nvCxnSpPr>
        <p:spPr bwMode="auto">
          <a:xfrm rot="5400000" flipH="1" flipV="1">
            <a:off x="5067830" y="3623205"/>
            <a:ext cx="606425"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2" name="Straight Arrow Connector 24"/>
          <p:cNvCxnSpPr>
            <a:cxnSpLocks noChangeShapeType="1"/>
          </p:cNvCxnSpPr>
          <p:nvPr/>
        </p:nvCxnSpPr>
        <p:spPr bwMode="auto">
          <a:xfrm rot="5400000" flipH="1" flipV="1">
            <a:off x="5822158" y="3608124"/>
            <a:ext cx="604837"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3" name="Straight Arrow Connector 25"/>
          <p:cNvCxnSpPr>
            <a:cxnSpLocks noChangeShapeType="1"/>
          </p:cNvCxnSpPr>
          <p:nvPr/>
        </p:nvCxnSpPr>
        <p:spPr bwMode="auto">
          <a:xfrm>
            <a:off x="5372101" y="4041775"/>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14" name="TextBox 26"/>
          <p:cNvSpPr txBox="1">
            <a:spLocks noChangeArrowheads="1"/>
          </p:cNvSpPr>
          <p:nvPr/>
        </p:nvSpPr>
        <p:spPr bwMode="auto">
          <a:xfrm>
            <a:off x="5372101" y="4067176"/>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15" name="TextBox 27"/>
          <p:cNvSpPr txBox="1">
            <a:spLocks noChangeArrowheads="1"/>
          </p:cNvSpPr>
          <p:nvPr/>
        </p:nvSpPr>
        <p:spPr bwMode="auto">
          <a:xfrm>
            <a:off x="4819651" y="3254376"/>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16" name="TextBox 28"/>
          <p:cNvSpPr txBox="1">
            <a:spLocks noChangeArrowheads="1"/>
          </p:cNvSpPr>
          <p:nvPr/>
        </p:nvSpPr>
        <p:spPr bwMode="auto">
          <a:xfrm>
            <a:off x="5554134" y="325120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 name="Rectangle 29"/>
          <p:cNvSpPr/>
          <p:nvPr/>
        </p:nvSpPr>
        <p:spPr bwMode="auto">
          <a:xfrm>
            <a:off x="4665134" y="4876801"/>
            <a:ext cx="2029884" cy="1236663"/>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18" name="Straight Arrow Connector 30"/>
          <p:cNvCxnSpPr>
            <a:cxnSpLocks noChangeShapeType="1"/>
          </p:cNvCxnSpPr>
          <p:nvPr/>
        </p:nvCxnSpPr>
        <p:spPr bwMode="auto">
          <a:xfrm>
            <a:off x="5024967" y="5610226"/>
            <a:ext cx="1413933" cy="47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9" name="Straight Arrow Connector 31"/>
          <p:cNvCxnSpPr>
            <a:cxnSpLocks noChangeShapeType="1"/>
          </p:cNvCxnSpPr>
          <p:nvPr/>
        </p:nvCxnSpPr>
        <p:spPr bwMode="auto">
          <a:xfrm rot="5400000" flipH="1" flipV="1">
            <a:off x="5066506" y="5321036"/>
            <a:ext cx="604838"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0" name="Straight Arrow Connector 32"/>
          <p:cNvCxnSpPr>
            <a:cxnSpLocks noChangeShapeType="1"/>
          </p:cNvCxnSpPr>
          <p:nvPr/>
        </p:nvCxnSpPr>
        <p:spPr bwMode="auto">
          <a:xfrm rot="5400000" flipH="1" flipV="1">
            <a:off x="5819246" y="5305955"/>
            <a:ext cx="606425"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1" name="Straight Arrow Connector 33"/>
          <p:cNvCxnSpPr>
            <a:cxnSpLocks noChangeShapeType="1"/>
          </p:cNvCxnSpPr>
          <p:nvPr/>
        </p:nvCxnSpPr>
        <p:spPr bwMode="auto">
          <a:xfrm>
            <a:off x="5369985" y="5740400"/>
            <a:ext cx="730249"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22" name="TextBox 34"/>
          <p:cNvSpPr txBox="1">
            <a:spLocks noChangeArrowheads="1"/>
          </p:cNvSpPr>
          <p:nvPr/>
        </p:nvSpPr>
        <p:spPr bwMode="auto">
          <a:xfrm>
            <a:off x="5369985" y="5765801"/>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23" name="TextBox 35"/>
          <p:cNvSpPr txBox="1">
            <a:spLocks noChangeArrowheads="1"/>
          </p:cNvSpPr>
          <p:nvPr/>
        </p:nvSpPr>
        <p:spPr bwMode="auto">
          <a:xfrm>
            <a:off x="4817534" y="4951413"/>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24" name="TextBox 36"/>
          <p:cNvSpPr txBox="1">
            <a:spLocks noChangeArrowheads="1"/>
          </p:cNvSpPr>
          <p:nvPr/>
        </p:nvSpPr>
        <p:spPr bwMode="auto">
          <a:xfrm>
            <a:off x="5552017" y="4949826"/>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39" name="Straight Arrow Connector 38"/>
          <p:cNvCxnSpPr>
            <a:cxnSpLocks noChangeShapeType="1"/>
          </p:cNvCxnSpPr>
          <p:nvPr/>
        </p:nvCxnSpPr>
        <p:spPr bwMode="auto">
          <a:xfrm>
            <a:off x="1202268" y="2201864"/>
            <a:ext cx="211243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40"/>
          <p:cNvCxnSpPr>
            <a:cxnSpLocks noChangeShapeType="1"/>
          </p:cNvCxnSpPr>
          <p:nvPr/>
        </p:nvCxnSpPr>
        <p:spPr bwMode="auto">
          <a:xfrm rot="5400000" flipH="1" flipV="1">
            <a:off x="866247" y="2021418"/>
            <a:ext cx="669925"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1202267" y="1879600"/>
            <a:ext cx="1905000"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45" name="TextBox 44"/>
          <p:cNvSpPr txBox="1">
            <a:spLocks noChangeArrowheads="1"/>
          </p:cNvSpPr>
          <p:nvPr/>
        </p:nvSpPr>
        <p:spPr bwMode="auto">
          <a:xfrm>
            <a:off x="853018" y="1747839"/>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72" name="Straight Arrow Connector 71"/>
          <p:cNvCxnSpPr>
            <a:cxnSpLocks noChangeShapeType="1"/>
          </p:cNvCxnSpPr>
          <p:nvPr/>
        </p:nvCxnSpPr>
        <p:spPr bwMode="auto">
          <a:xfrm>
            <a:off x="8597901" y="2339975"/>
            <a:ext cx="211243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 name="Straight Arrow Connector 72"/>
          <p:cNvCxnSpPr>
            <a:cxnSpLocks noChangeShapeType="1"/>
          </p:cNvCxnSpPr>
          <p:nvPr/>
        </p:nvCxnSpPr>
        <p:spPr bwMode="auto">
          <a:xfrm rot="16200000" flipV="1">
            <a:off x="8194147" y="2026180"/>
            <a:ext cx="796925" cy="1481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4" name="Straight Connector 73"/>
          <p:cNvCxnSpPr>
            <a:cxnSpLocks noChangeShapeType="1"/>
          </p:cNvCxnSpPr>
          <p:nvPr/>
        </p:nvCxnSpPr>
        <p:spPr bwMode="auto">
          <a:xfrm>
            <a:off x="8597900" y="2159000"/>
            <a:ext cx="730251"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75" name="TextBox 74"/>
          <p:cNvSpPr txBox="1">
            <a:spLocks noChangeArrowheads="1"/>
          </p:cNvSpPr>
          <p:nvPr/>
        </p:nvSpPr>
        <p:spPr bwMode="auto">
          <a:xfrm>
            <a:off x="8060267" y="20002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76" name="Straight Arrow Connector 75"/>
          <p:cNvCxnSpPr>
            <a:cxnSpLocks noChangeShapeType="1"/>
          </p:cNvCxnSpPr>
          <p:nvPr/>
        </p:nvCxnSpPr>
        <p:spPr bwMode="auto">
          <a:xfrm rot="16200000" flipV="1">
            <a:off x="9160669" y="1987816"/>
            <a:ext cx="309563" cy="16933"/>
          </a:xfrm>
          <a:prstGeom prst="straightConnector1">
            <a:avLst/>
          </a:prstGeom>
          <a:noFill/>
          <a:ln w="25400" algn="ctr">
            <a:solidFill>
              <a:schemeClr val="tx2"/>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79" name="Straight Connector 78"/>
          <p:cNvCxnSpPr>
            <a:cxnSpLocks noChangeShapeType="1"/>
          </p:cNvCxnSpPr>
          <p:nvPr/>
        </p:nvCxnSpPr>
        <p:spPr bwMode="auto">
          <a:xfrm>
            <a:off x="9290051" y="1879600"/>
            <a:ext cx="1407583"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cxnSp>
        <p:nvCxnSpPr>
          <p:cNvPr id="92" name="Straight Arrow Connector 91"/>
          <p:cNvCxnSpPr>
            <a:cxnSpLocks noChangeShapeType="1"/>
          </p:cNvCxnSpPr>
          <p:nvPr/>
        </p:nvCxnSpPr>
        <p:spPr bwMode="auto">
          <a:xfrm>
            <a:off x="8564033" y="1863725"/>
            <a:ext cx="730251"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95" name="TextBox 94"/>
          <p:cNvSpPr txBox="1">
            <a:spLocks noChangeArrowheads="1"/>
          </p:cNvSpPr>
          <p:nvPr/>
        </p:nvSpPr>
        <p:spPr bwMode="auto">
          <a:xfrm>
            <a:off x="8227485" y="172720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grpSp>
        <p:nvGrpSpPr>
          <p:cNvPr id="3" name="Group 105"/>
          <p:cNvGrpSpPr>
            <a:grpSpLocks/>
          </p:cNvGrpSpPr>
          <p:nvPr/>
        </p:nvGrpSpPr>
        <p:grpSpPr bwMode="auto">
          <a:xfrm>
            <a:off x="1193801" y="3375025"/>
            <a:ext cx="2275417" cy="717550"/>
            <a:chOff x="6910567" y="4760913"/>
            <a:chExt cx="1407421" cy="812800"/>
          </a:xfrm>
        </p:grpSpPr>
        <p:sp>
          <p:nvSpPr>
            <p:cNvPr id="29791" name="Freeform 29"/>
            <p:cNvSpPr>
              <a:spLocks/>
            </p:cNvSpPr>
            <p:nvPr/>
          </p:nvSpPr>
          <p:spPr bwMode="auto">
            <a:xfrm>
              <a:off x="6910567" y="4760913"/>
              <a:ext cx="353193" cy="810423"/>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2" name="Freeform 30"/>
            <p:cNvSpPr>
              <a:spLocks/>
            </p:cNvSpPr>
            <p:nvPr/>
          </p:nvSpPr>
          <p:spPr bwMode="auto">
            <a:xfrm>
              <a:off x="7263760" y="4760913"/>
              <a:ext cx="347842" cy="808047"/>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3" name="Freeform 31"/>
            <p:cNvSpPr>
              <a:spLocks/>
            </p:cNvSpPr>
            <p:nvPr/>
          </p:nvSpPr>
          <p:spPr bwMode="auto">
            <a:xfrm>
              <a:off x="7611602" y="4760913"/>
              <a:ext cx="358545" cy="810423"/>
            </a:xfrm>
            <a:custGeom>
              <a:avLst/>
              <a:gdLst>
                <a:gd name="T0" fmla="*/ 2147483647 w 402"/>
                <a:gd name="T1" fmla="*/ 2147483647 h 2046"/>
                <a:gd name="T2" fmla="*/ 2147483647 w 402"/>
                <a:gd name="T3" fmla="*/ 2147483647 h 2046"/>
                <a:gd name="T4" fmla="*/ 2147483647 w 402"/>
                <a:gd name="T5" fmla="*/ 2147483647 h 2046"/>
                <a:gd name="T6" fmla="*/ 2147483647 w 402"/>
                <a:gd name="T7" fmla="*/ 2147483647 h 2046"/>
                <a:gd name="T8" fmla="*/ 2147483647 w 402"/>
                <a:gd name="T9" fmla="*/ 2147483647 h 2046"/>
                <a:gd name="T10" fmla="*/ 2147483647 w 402"/>
                <a:gd name="T11" fmla="*/ 2147483647 h 2046"/>
                <a:gd name="T12" fmla="*/ 2147483647 w 402"/>
                <a:gd name="T13" fmla="*/ 2147483647 h 2046"/>
                <a:gd name="T14" fmla="*/ 2147483647 w 402"/>
                <a:gd name="T15" fmla="*/ 2147483647 h 2046"/>
                <a:gd name="T16" fmla="*/ 2147483647 w 402"/>
                <a:gd name="T17" fmla="*/ 2147483647 h 2046"/>
                <a:gd name="T18" fmla="*/ 2147483647 w 402"/>
                <a:gd name="T19" fmla="*/ 2147483647 h 2046"/>
                <a:gd name="T20" fmla="*/ 2147483647 w 402"/>
                <a:gd name="T21" fmla="*/ 2147483647 h 2046"/>
                <a:gd name="T22" fmla="*/ 2147483647 w 402"/>
                <a:gd name="T23" fmla="*/ 2147483647 h 2046"/>
                <a:gd name="T24" fmla="*/ 2147483647 w 402"/>
                <a:gd name="T25" fmla="*/ 2147483647 h 2046"/>
                <a:gd name="T26" fmla="*/ 2147483647 w 402"/>
                <a:gd name="T27" fmla="*/ 2147483647 h 2046"/>
                <a:gd name="T28" fmla="*/ 2147483647 w 402"/>
                <a:gd name="T29" fmla="*/ 2147483647 h 2046"/>
                <a:gd name="T30" fmla="*/ 2147483647 w 402"/>
                <a:gd name="T31" fmla="*/ 2147483647 h 2046"/>
                <a:gd name="T32" fmla="*/ 2147483647 w 402"/>
                <a:gd name="T33" fmla="*/ 2147483647 h 2046"/>
                <a:gd name="T34" fmla="*/ 2147483647 w 402"/>
                <a:gd name="T35" fmla="*/ 2147483647 h 2046"/>
                <a:gd name="T36" fmla="*/ 2147483647 w 402"/>
                <a:gd name="T37" fmla="*/ 2147483647 h 2046"/>
                <a:gd name="T38" fmla="*/ 2147483647 w 402"/>
                <a:gd name="T39" fmla="*/ 2147483647 h 2046"/>
                <a:gd name="T40" fmla="*/ 2147483647 w 402"/>
                <a:gd name="T41" fmla="*/ 2147483647 h 2046"/>
                <a:gd name="T42" fmla="*/ 2147483647 w 402"/>
                <a:gd name="T43" fmla="*/ 2147483647 h 2046"/>
                <a:gd name="T44" fmla="*/ 2147483647 w 402"/>
                <a:gd name="T45" fmla="*/ 2147483647 h 2046"/>
                <a:gd name="T46" fmla="*/ 2147483647 w 402"/>
                <a:gd name="T47" fmla="*/ 2147483647 h 2046"/>
                <a:gd name="T48" fmla="*/ 2147483647 w 402"/>
                <a:gd name="T49" fmla="*/ 2147483647 h 2046"/>
                <a:gd name="T50" fmla="*/ 2147483647 w 402"/>
                <a:gd name="T51" fmla="*/ 2147483647 h 2046"/>
                <a:gd name="T52" fmla="*/ 2147483647 w 402"/>
                <a:gd name="T53" fmla="*/ 2147483647 h 2046"/>
                <a:gd name="T54" fmla="*/ 2147483647 w 402"/>
                <a:gd name="T55" fmla="*/ 2147483647 h 2046"/>
                <a:gd name="T56" fmla="*/ 2147483647 w 402"/>
                <a:gd name="T57" fmla="*/ 2147483647 h 2046"/>
                <a:gd name="T58" fmla="*/ 2147483647 w 402"/>
                <a:gd name="T59" fmla="*/ 2147483647 h 2046"/>
                <a:gd name="T60" fmla="*/ 2147483647 w 402"/>
                <a:gd name="T61" fmla="*/ 2147483647 h 2046"/>
                <a:gd name="T62" fmla="*/ 2147483647 w 402"/>
                <a:gd name="T63" fmla="*/ 2147483647 h 2046"/>
                <a:gd name="T64" fmla="*/ 2147483647 w 402"/>
                <a:gd name="T65" fmla="*/ 2147483647 h 2046"/>
                <a:gd name="T66" fmla="*/ 2147483647 w 402"/>
                <a:gd name="T67" fmla="*/ 2147483647 h 2046"/>
                <a:gd name="T68" fmla="*/ 2147483647 w 402"/>
                <a:gd name="T69" fmla="*/ 2147483647 h 2046"/>
                <a:gd name="T70" fmla="*/ 2147483647 w 402"/>
                <a:gd name="T71" fmla="*/ 2147483647 h 2046"/>
                <a:gd name="T72" fmla="*/ 2147483647 w 402"/>
                <a:gd name="T73" fmla="*/ 2147483647 h 2046"/>
                <a:gd name="T74" fmla="*/ 2147483647 w 402"/>
                <a:gd name="T75" fmla="*/ 2147483647 h 2046"/>
                <a:gd name="T76" fmla="*/ 2147483647 w 402"/>
                <a:gd name="T77" fmla="*/ 2147483647 h 2046"/>
                <a:gd name="T78" fmla="*/ 2147483647 w 402"/>
                <a:gd name="T79" fmla="*/ 2147483647 h 2046"/>
                <a:gd name="T80" fmla="*/ 2147483647 w 402"/>
                <a:gd name="T81" fmla="*/ 0 h 2046"/>
                <a:gd name="T82" fmla="*/ 2147483647 w 402"/>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2"/>
                <a:gd name="T127" fmla="*/ 0 h 2046"/>
                <a:gd name="T128" fmla="*/ 402 w 402"/>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2" h="2046">
                  <a:moveTo>
                    <a:pt x="0" y="1122"/>
                  </a:moveTo>
                  <a:lnTo>
                    <a:pt x="6" y="1152"/>
                  </a:lnTo>
                  <a:lnTo>
                    <a:pt x="6" y="1218"/>
                  </a:lnTo>
                  <a:lnTo>
                    <a:pt x="12" y="1248"/>
                  </a:lnTo>
                  <a:lnTo>
                    <a:pt x="12" y="1278"/>
                  </a:lnTo>
                  <a:lnTo>
                    <a:pt x="18" y="1308"/>
                  </a:lnTo>
                  <a:lnTo>
                    <a:pt x="18" y="1338"/>
                  </a:lnTo>
                  <a:lnTo>
                    <a:pt x="24" y="1368"/>
                  </a:lnTo>
                  <a:lnTo>
                    <a:pt x="24" y="1428"/>
                  </a:lnTo>
                  <a:lnTo>
                    <a:pt x="30" y="1458"/>
                  </a:lnTo>
                  <a:lnTo>
                    <a:pt x="30" y="1488"/>
                  </a:lnTo>
                  <a:lnTo>
                    <a:pt x="36" y="1518"/>
                  </a:lnTo>
                  <a:lnTo>
                    <a:pt x="36" y="1548"/>
                  </a:lnTo>
                  <a:lnTo>
                    <a:pt x="42" y="1572"/>
                  </a:lnTo>
                  <a:lnTo>
                    <a:pt x="42" y="1626"/>
                  </a:lnTo>
                  <a:lnTo>
                    <a:pt x="48" y="1650"/>
                  </a:lnTo>
                  <a:lnTo>
                    <a:pt x="48" y="1674"/>
                  </a:lnTo>
                  <a:lnTo>
                    <a:pt x="54" y="1704"/>
                  </a:lnTo>
                  <a:lnTo>
                    <a:pt x="54" y="1728"/>
                  </a:lnTo>
                  <a:lnTo>
                    <a:pt x="60" y="1746"/>
                  </a:lnTo>
                  <a:lnTo>
                    <a:pt x="60" y="1770"/>
                  </a:lnTo>
                  <a:lnTo>
                    <a:pt x="66" y="1794"/>
                  </a:lnTo>
                  <a:lnTo>
                    <a:pt x="66" y="1836"/>
                  </a:lnTo>
                  <a:lnTo>
                    <a:pt x="72" y="1854"/>
                  </a:lnTo>
                  <a:lnTo>
                    <a:pt x="72" y="1872"/>
                  </a:lnTo>
                  <a:lnTo>
                    <a:pt x="78" y="1890"/>
                  </a:lnTo>
                  <a:lnTo>
                    <a:pt x="78" y="1908"/>
                  </a:lnTo>
                  <a:lnTo>
                    <a:pt x="84" y="1920"/>
                  </a:lnTo>
                  <a:lnTo>
                    <a:pt x="84" y="1950"/>
                  </a:lnTo>
                  <a:lnTo>
                    <a:pt x="90" y="1962"/>
                  </a:lnTo>
                  <a:lnTo>
                    <a:pt x="90" y="1974"/>
                  </a:lnTo>
                  <a:lnTo>
                    <a:pt x="96" y="1986"/>
                  </a:lnTo>
                  <a:lnTo>
                    <a:pt x="96" y="1998"/>
                  </a:lnTo>
                  <a:lnTo>
                    <a:pt x="102" y="2010"/>
                  </a:lnTo>
                  <a:lnTo>
                    <a:pt x="102" y="2022"/>
                  </a:lnTo>
                  <a:lnTo>
                    <a:pt x="108" y="2028"/>
                  </a:lnTo>
                  <a:lnTo>
                    <a:pt x="108" y="2034"/>
                  </a:lnTo>
                  <a:lnTo>
                    <a:pt x="120" y="2046"/>
                  </a:lnTo>
                  <a:lnTo>
                    <a:pt x="114" y="2046"/>
                  </a:lnTo>
                  <a:lnTo>
                    <a:pt x="120" y="2046"/>
                  </a:lnTo>
                  <a:lnTo>
                    <a:pt x="132" y="2046"/>
                  </a:lnTo>
                  <a:lnTo>
                    <a:pt x="132" y="2040"/>
                  </a:lnTo>
                  <a:lnTo>
                    <a:pt x="138" y="2034"/>
                  </a:lnTo>
                  <a:lnTo>
                    <a:pt x="138" y="2028"/>
                  </a:lnTo>
                  <a:lnTo>
                    <a:pt x="144" y="2022"/>
                  </a:lnTo>
                  <a:lnTo>
                    <a:pt x="144" y="2010"/>
                  </a:lnTo>
                  <a:lnTo>
                    <a:pt x="150" y="1998"/>
                  </a:lnTo>
                  <a:lnTo>
                    <a:pt x="150" y="1986"/>
                  </a:lnTo>
                  <a:lnTo>
                    <a:pt x="156" y="1974"/>
                  </a:lnTo>
                  <a:lnTo>
                    <a:pt x="156" y="1962"/>
                  </a:lnTo>
                  <a:lnTo>
                    <a:pt x="162" y="1950"/>
                  </a:lnTo>
                  <a:lnTo>
                    <a:pt x="162" y="1920"/>
                  </a:lnTo>
                  <a:lnTo>
                    <a:pt x="168" y="1908"/>
                  </a:lnTo>
                  <a:lnTo>
                    <a:pt x="168" y="1890"/>
                  </a:lnTo>
                  <a:lnTo>
                    <a:pt x="174" y="1872"/>
                  </a:lnTo>
                  <a:lnTo>
                    <a:pt x="174" y="1854"/>
                  </a:lnTo>
                  <a:lnTo>
                    <a:pt x="180" y="1836"/>
                  </a:lnTo>
                  <a:lnTo>
                    <a:pt x="180" y="1794"/>
                  </a:lnTo>
                  <a:lnTo>
                    <a:pt x="186" y="1770"/>
                  </a:lnTo>
                  <a:lnTo>
                    <a:pt x="186" y="1746"/>
                  </a:lnTo>
                  <a:lnTo>
                    <a:pt x="192" y="1728"/>
                  </a:lnTo>
                  <a:lnTo>
                    <a:pt x="192" y="1704"/>
                  </a:lnTo>
                  <a:lnTo>
                    <a:pt x="198" y="1674"/>
                  </a:lnTo>
                  <a:lnTo>
                    <a:pt x="198" y="1650"/>
                  </a:lnTo>
                  <a:lnTo>
                    <a:pt x="204" y="1626"/>
                  </a:lnTo>
                  <a:lnTo>
                    <a:pt x="204" y="1572"/>
                  </a:lnTo>
                  <a:lnTo>
                    <a:pt x="210" y="1548"/>
                  </a:lnTo>
                  <a:lnTo>
                    <a:pt x="210" y="1518"/>
                  </a:lnTo>
                  <a:lnTo>
                    <a:pt x="216" y="1488"/>
                  </a:lnTo>
                  <a:lnTo>
                    <a:pt x="216" y="1458"/>
                  </a:lnTo>
                  <a:lnTo>
                    <a:pt x="222" y="1428"/>
                  </a:lnTo>
                  <a:lnTo>
                    <a:pt x="222" y="1368"/>
                  </a:lnTo>
                  <a:lnTo>
                    <a:pt x="228" y="1338"/>
                  </a:lnTo>
                  <a:lnTo>
                    <a:pt x="228" y="1308"/>
                  </a:lnTo>
                  <a:lnTo>
                    <a:pt x="234" y="1278"/>
                  </a:lnTo>
                  <a:lnTo>
                    <a:pt x="234" y="1248"/>
                  </a:lnTo>
                  <a:lnTo>
                    <a:pt x="240" y="1218"/>
                  </a:lnTo>
                  <a:lnTo>
                    <a:pt x="240" y="1152"/>
                  </a:lnTo>
                  <a:lnTo>
                    <a:pt x="246" y="1122"/>
                  </a:lnTo>
                  <a:lnTo>
                    <a:pt x="246" y="1086"/>
                  </a:lnTo>
                  <a:lnTo>
                    <a:pt x="252" y="1056"/>
                  </a:lnTo>
                  <a:lnTo>
                    <a:pt x="252" y="1026"/>
                  </a:lnTo>
                  <a:lnTo>
                    <a:pt x="258" y="990"/>
                  </a:lnTo>
                  <a:lnTo>
                    <a:pt x="258" y="960"/>
                  </a:lnTo>
                  <a:lnTo>
                    <a:pt x="264" y="924"/>
                  </a:lnTo>
                  <a:lnTo>
                    <a:pt x="264" y="864"/>
                  </a:lnTo>
                  <a:lnTo>
                    <a:pt x="270" y="828"/>
                  </a:lnTo>
                  <a:lnTo>
                    <a:pt x="270" y="798"/>
                  </a:lnTo>
                  <a:lnTo>
                    <a:pt x="276" y="768"/>
                  </a:lnTo>
                  <a:lnTo>
                    <a:pt x="276" y="738"/>
                  </a:lnTo>
                  <a:lnTo>
                    <a:pt x="282" y="708"/>
                  </a:lnTo>
                  <a:lnTo>
                    <a:pt x="282" y="648"/>
                  </a:lnTo>
                  <a:lnTo>
                    <a:pt x="288" y="618"/>
                  </a:lnTo>
                  <a:lnTo>
                    <a:pt x="288" y="588"/>
                  </a:lnTo>
                  <a:lnTo>
                    <a:pt x="294" y="558"/>
                  </a:lnTo>
                  <a:lnTo>
                    <a:pt x="294" y="528"/>
                  </a:lnTo>
                  <a:lnTo>
                    <a:pt x="300" y="498"/>
                  </a:lnTo>
                  <a:lnTo>
                    <a:pt x="300" y="444"/>
                  </a:lnTo>
                  <a:lnTo>
                    <a:pt x="306" y="420"/>
                  </a:lnTo>
                  <a:lnTo>
                    <a:pt x="306" y="396"/>
                  </a:lnTo>
                  <a:lnTo>
                    <a:pt x="312" y="372"/>
                  </a:lnTo>
                  <a:lnTo>
                    <a:pt x="312" y="342"/>
                  </a:lnTo>
                  <a:lnTo>
                    <a:pt x="318" y="318"/>
                  </a:lnTo>
                  <a:lnTo>
                    <a:pt x="318" y="276"/>
                  </a:lnTo>
                  <a:lnTo>
                    <a:pt x="324" y="252"/>
                  </a:lnTo>
                  <a:lnTo>
                    <a:pt x="324" y="234"/>
                  </a:lnTo>
                  <a:lnTo>
                    <a:pt x="330" y="210"/>
                  </a:lnTo>
                  <a:lnTo>
                    <a:pt x="330" y="192"/>
                  </a:lnTo>
                  <a:lnTo>
                    <a:pt x="336" y="174"/>
                  </a:lnTo>
                  <a:lnTo>
                    <a:pt x="336" y="156"/>
                  </a:lnTo>
                  <a:lnTo>
                    <a:pt x="342" y="138"/>
                  </a:lnTo>
                  <a:lnTo>
                    <a:pt x="342" y="108"/>
                  </a:lnTo>
                  <a:lnTo>
                    <a:pt x="348" y="96"/>
                  </a:lnTo>
                  <a:lnTo>
                    <a:pt x="348" y="84"/>
                  </a:lnTo>
                  <a:lnTo>
                    <a:pt x="354" y="72"/>
                  </a:lnTo>
                  <a:lnTo>
                    <a:pt x="354" y="60"/>
                  </a:lnTo>
                  <a:lnTo>
                    <a:pt x="360" y="48"/>
                  </a:lnTo>
                  <a:lnTo>
                    <a:pt x="360" y="30"/>
                  </a:lnTo>
                  <a:lnTo>
                    <a:pt x="366" y="24"/>
                  </a:lnTo>
                  <a:lnTo>
                    <a:pt x="366" y="18"/>
                  </a:lnTo>
                  <a:lnTo>
                    <a:pt x="372" y="12"/>
                  </a:lnTo>
                  <a:lnTo>
                    <a:pt x="372" y="6"/>
                  </a:lnTo>
                  <a:lnTo>
                    <a:pt x="378" y="0"/>
                  </a:lnTo>
                  <a:lnTo>
                    <a:pt x="384" y="0"/>
                  </a:lnTo>
                  <a:lnTo>
                    <a:pt x="390" y="0"/>
                  </a:lnTo>
                  <a:lnTo>
                    <a:pt x="396" y="6"/>
                  </a:lnTo>
                  <a:lnTo>
                    <a:pt x="396" y="12"/>
                  </a:lnTo>
                  <a:lnTo>
                    <a:pt x="402" y="18"/>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4" name="Freeform 32"/>
            <p:cNvSpPr>
              <a:spLocks/>
            </p:cNvSpPr>
            <p:nvPr/>
          </p:nvSpPr>
          <p:spPr bwMode="auto">
            <a:xfrm>
              <a:off x="7970146" y="4768043"/>
              <a:ext cx="347842" cy="805670"/>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07" name="Straight Arrow Connector 106"/>
          <p:cNvCxnSpPr>
            <a:cxnSpLocks noChangeShapeType="1"/>
          </p:cNvCxnSpPr>
          <p:nvPr/>
        </p:nvCxnSpPr>
        <p:spPr bwMode="auto">
          <a:xfrm rot="5400000" flipH="1" flipV="1">
            <a:off x="578645" y="3670036"/>
            <a:ext cx="1211262"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 name="Straight Arrow Connector 107"/>
          <p:cNvCxnSpPr>
            <a:cxnSpLocks noChangeShapeType="1"/>
          </p:cNvCxnSpPr>
          <p:nvPr/>
        </p:nvCxnSpPr>
        <p:spPr bwMode="auto">
          <a:xfrm>
            <a:off x="1200151" y="3694114"/>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 name="Straight Arrow Connector 111"/>
          <p:cNvCxnSpPr>
            <a:cxnSpLocks noChangeShapeType="1"/>
          </p:cNvCxnSpPr>
          <p:nvPr/>
        </p:nvCxnSpPr>
        <p:spPr bwMode="auto">
          <a:xfrm>
            <a:off x="1202268" y="334803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15" name="TextBox 114"/>
          <p:cNvSpPr txBox="1">
            <a:spLocks noChangeArrowheads="1"/>
          </p:cNvSpPr>
          <p:nvPr/>
        </p:nvSpPr>
        <p:spPr bwMode="auto">
          <a:xfrm>
            <a:off x="823385" y="320040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25" name="Straight Arrow Connector 124"/>
          <p:cNvCxnSpPr>
            <a:cxnSpLocks noChangeShapeType="1"/>
          </p:cNvCxnSpPr>
          <p:nvPr/>
        </p:nvCxnSpPr>
        <p:spPr bwMode="auto">
          <a:xfrm>
            <a:off x="1181101" y="4119563"/>
            <a:ext cx="1708151"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26" name="TextBox 125"/>
          <p:cNvSpPr txBox="1">
            <a:spLocks noChangeArrowheads="1"/>
          </p:cNvSpPr>
          <p:nvPr/>
        </p:nvSpPr>
        <p:spPr bwMode="auto">
          <a:xfrm>
            <a:off x="734485" y="3997326"/>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32" name="Straight Arrow Connector 131"/>
          <p:cNvCxnSpPr>
            <a:cxnSpLocks noChangeShapeType="1"/>
          </p:cNvCxnSpPr>
          <p:nvPr/>
        </p:nvCxnSpPr>
        <p:spPr bwMode="auto">
          <a:xfrm rot="5400000" flipH="1" flipV="1">
            <a:off x="7995445" y="3668449"/>
            <a:ext cx="1211263"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 name="Straight Arrow Connector 132"/>
          <p:cNvCxnSpPr>
            <a:cxnSpLocks noChangeShapeType="1"/>
          </p:cNvCxnSpPr>
          <p:nvPr/>
        </p:nvCxnSpPr>
        <p:spPr bwMode="auto">
          <a:xfrm>
            <a:off x="8614834" y="3692525"/>
            <a:ext cx="25781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 name="Straight Arrow Connector 133"/>
          <p:cNvCxnSpPr>
            <a:cxnSpLocks noChangeShapeType="1"/>
          </p:cNvCxnSpPr>
          <p:nvPr/>
        </p:nvCxnSpPr>
        <p:spPr bwMode="auto">
          <a:xfrm>
            <a:off x="8616951" y="3346450"/>
            <a:ext cx="1708149"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35" name="TextBox 134"/>
          <p:cNvSpPr txBox="1">
            <a:spLocks noChangeArrowheads="1"/>
          </p:cNvSpPr>
          <p:nvPr/>
        </p:nvSpPr>
        <p:spPr bwMode="auto">
          <a:xfrm>
            <a:off x="8240185" y="3198814"/>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36" name="Straight Arrow Connector 135"/>
          <p:cNvCxnSpPr>
            <a:cxnSpLocks noChangeShapeType="1"/>
          </p:cNvCxnSpPr>
          <p:nvPr/>
        </p:nvCxnSpPr>
        <p:spPr bwMode="auto">
          <a:xfrm>
            <a:off x="8597901" y="41163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37" name="TextBox 136"/>
          <p:cNvSpPr txBox="1">
            <a:spLocks noChangeArrowheads="1"/>
          </p:cNvSpPr>
          <p:nvPr/>
        </p:nvSpPr>
        <p:spPr bwMode="auto">
          <a:xfrm>
            <a:off x="8151284" y="3994151"/>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grpSp>
        <p:nvGrpSpPr>
          <p:cNvPr id="6" name="Group 152"/>
          <p:cNvGrpSpPr>
            <a:grpSpLocks/>
          </p:cNvGrpSpPr>
          <p:nvPr/>
        </p:nvGrpSpPr>
        <p:grpSpPr bwMode="auto">
          <a:xfrm>
            <a:off x="8608484" y="3490913"/>
            <a:ext cx="776816" cy="444500"/>
            <a:chOff x="6470599" y="3464416"/>
            <a:chExt cx="582777" cy="495154"/>
          </a:xfrm>
        </p:grpSpPr>
        <p:sp>
          <p:nvSpPr>
            <p:cNvPr id="29789" name="Freeform 29"/>
            <p:cNvSpPr>
              <a:spLocks/>
            </p:cNvSpPr>
            <p:nvPr/>
          </p:nvSpPr>
          <p:spPr bwMode="auto">
            <a:xfrm>
              <a:off x="6470599" y="3464416"/>
              <a:ext cx="427970" cy="490429"/>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0" name="Freeform 32"/>
            <p:cNvSpPr>
              <a:spLocks/>
            </p:cNvSpPr>
            <p:nvPr/>
          </p:nvSpPr>
          <p:spPr bwMode="auto">
            <a:xfrm>
              <a:off x="6631889" y="3472017"/>
              <a:ext cx="421487" cy="487553"/>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 name="Group 100"/>
          <p:cNvGrpSpPr>
            <a:grpSpLocks/>
          </p:cNvGrpSpPr>
          <p:nvPr/>
        </p:nvGrpSpPr>
        <p:grpSpPr bwMode="auto">
          <a:xfrm>
            <a:off x="1206500" y="5124450"/>
            <a:ext cx="3016251" cy="717550"/>
            <a:chOff x="919163" y="5124450"/>
            <a:chExt cx="2262366" cy="717550"/>
          </a:xfrm>
        </p:grpSpPr>
        <p:sp>
          <p:nvSpPr>
            <p:cNvPr id="29786" name="Freeform 29"/>
            <p:cNvSpPr>
              <a:spLocks/>
            </p:cNvSpPr>
            <p:nvPr/>
          </p:nvSpPr>
          <p:spPr bwMode="auto">
            <a:xfrm>
              <a:off x="919163" y="5124450"/>
              <a:ext cx="845433" cy="715451"/>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7" name="Freeform 30"/>
            <p:cNvSpPr>
              <a:spLocks/>
            </p:cNvSpPr>
            <p:nvPr/>
          </p:nvSpPr>
          <p:spPr bwMode="auto">
            <a:xfrm>
              <a:off x="1764596" y="5124450"/>
              <a:ext cx="832626" cy="713354"/>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8" name="Freeform 32"/>
            <p:cNvSpPr>
              <a:spLocks/>
            </p:cNvSpPr>
            <p:nvPr/>
          </p:nvSpPr>
          <p:spPr bwMode="auto">
            <a:xfrm>
              <a:off x="2348903" y="5130745"/>
              <a:ext cx="832626" cy="711255"/>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54" name="Straight Arrow Connector 153"/>
          <p:cNvCxnSpPr>
            <a:cxnSpLocks noChangeShapeType="1"/>
          </p:cNvCxnSpPr>
          <p:nvPr/>
        </p:nvCxnSpPr>
        <p:spPr bwMode="auto">
          <a:xfrm>
            <a:off x="8629652" y="3459164"/>
            <a:ext cx="730249" cy="1587"/>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56" name="TextBox 155"/>
          <p:cNvSpPr txBox="1">
            <a:spLocks noChangeArrowheads="1"/>
          </p:cNvSpPr>
          <p:nvPr/>
        </p:nvSpPr>
        <p:spPr bwMode="auto">
          <a:xfrm>
            <a:off x="8089901" y="3376614"/>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57" name="Straight Arrow Connector 156"/>
          <p:cNvCxnSpPr>
            <a:cxnSpLocks noChangeShapeType="1"/>
          </p:cNvCxnSpPr>
          <p:nvPr/>
        </p:nvCxnSpPr>
        <p:spPr bwMode="auto">
          <a:xfrm>
            <a:off x="8625418" y="3932239"/>
            <a:ext cx="732367" cy="1587"/>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58" name="TextBox 157"/>
          <p:cNvSpPr txBox="1">
            <a:spLocks noChangeArrowheads="1"/>
          </p:cNvSpPr>
          <p:nvPr/>
        </p:nvSpPr>
        <p:spPr bwMode="auto">
          <a:xfrm>
            <a:off x="8053918" y="3811588"/>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59" name="Straight Arrow Connector 158"/>
          <p:cNvCxnSpPr>
            <a:cxnSpLocks noChangeShapeType="1"/>
          </p:cNvCxnSpPr>
          <p:nvPr/>
        </p:nvCxnSpPr>
        <p:spPr bwMode="auto">
          <a:xfrm>
            <a:off x="8583085" y="247015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60" name="TextBox 159"/>
          <p:cNvSpPr txBox="1">
            <a:spLocks noChangeArrowheads="1"/>
          </p:cNvSpPr>
          <p:nvPr/>
        </p:nvSpPr>
        <p:spPr bwMode="auto">
          <a:xfrm>
            <a:off x="8583085" y="2497139"/>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cxnSp>
        <p:nvCxnSpPr>
          <p:cNvPr id="163" name="Straight Arrow Connector 162"/>
          <p:cNvCxnSpPr>
            <a:cxnSpLocks noChangeShapeType="1"/>
          </p:cNvCxnSpPr>
          <p:nvPr/>
        </p:nvCxnSpPr>
        <p:spPr bwMode="auto">
          <a:xfrm>
            <a:off x="8580967" y="4297364"/>
            <a:ext cx="730251" cy="1587"/>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64" name="TextBox 163"/>
          <p:cNvSpPr txBox="1">
            <a:spLocks noChangeArrowheads="1"/>
          </p:cNvSpPr>
          <p:nvPr/>
        </p:nvSpPr>
        <p:spPr bwMode="auto">
          <a:xfrm>
            <a:off x="8580967" y="4322763"/>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grpSp>
        <p:nvGrpSpPr>
          <p:cNvPr id="8" name="Group 164"/>
          <p:cNvGrpSpPr>
            <a:grpSpLocks/>
          </p:cNvGrpSpPr>
          <p:nvPr/>
        </p:nvGrpSpPr>
        <p:grpSpPr bwMode="auto">
          <a:xfrm>
            <a:off x="9362018" y="3368675"/>
            <a:ext cx="1517649" cy="717550"/>
            <a:chOff x="6328878" y="4737292"/>
            <a:chExt cx="1138722" cy="718379"/>
          </a:xfrm>
        </p:grpSpPr>
        <p:sp>
          <p:nvSpPr>
            <p:cNvPr id="29783" name="Freeform 29"/>
            <p:cNvSpPr>
              <a:spLocks/>
            </p:cNvSpPr>
            <p:nvPr/>
          </p:nvSpPr>
          <p:spPr bwMode="auto">
            <a:xfrm>
              <a:off x="6328878" y="4737292"/>
              <a:ext cx="427970" cy="716278"/>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4" name="Freeform 30"/>
            <p:cNvSpPr>
              <a:spLocks/>
            </p:cNvSpPr>
            <p:nvPr/>
          </p:nvSpPr>
          <p:spPr bwMode="auto">
            <a:xfrm>
              <a:off x="6756848" y="4737292"/>
              <a:ext cx="421487" cy="714178"/>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5" name="Freeform 32"/>
            <p:cNvSpPr>
              <a:spLocks/>
            </p:cNvSpPr>
            <p:nvPr/>
          </p:nvSpPr>
          <p:spPr bwMode="auto">
            <a:xfrm>
              <a:off x="7046113" y="4743594"/>
              <a:ext cx="421487" cy="712077"/>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74" name="Straight Arrow Connector 173"/>
          <p:cNvCxnSpPr>
            <a:cxnSpLocks noChangeShapeType="1"/>
          </p:cNvCxnSpPr>
          <p:nvPr/>
        </p:nvCxnSpPr>
        <p:spPr bwMode="auto">
          <a:xfrm rot="5400000" flipH="1" flipV="1">
            <a:off x="576528" y="5419461"/>
            <a:ext cx="1211262" cy="211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5" name="Straight Arrow Connector 174"/>
          <p:cNvCxnSpPr>
            <a:cxnSpLocks noChangeShapeType="1"/>
          </p:cNvCxnSpPr>
          <p:nvPr/>
        </p:nvCxnSpPr>
        <p:spPr bwMode="auto">
          <a:xfrm>
            <a:off x="1195918" y="5443539"/>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6" name="Straight Arrow Connector 175"/>
          <p:cNvCxnSpPr>
            <a:cxnSpLocks noChangeShapeType="1"/>
          </p:cNvCxnSpPr>
          <p:nvPr/>
        </p:nvCxnSpPr>
        <p:spPr bwMode="auto">
          <a:xfrm>
            <a:off x="1200152" y="5097463"/>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77" name="TextBox 176"/>
          <p:cNvSpPr txBox="1">
            <a:spLocks noChangeArrowheads="1"/>
          </p:cNvSpPr>
          <p:nvPr/>
        </p:nvSpPr>
        <p:spPr bwMode="auto">
          <a:xfrm>
            <a:off x="821267" y="4949826"/>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78" name="Straight Arrow Connector 177"/>
          <p:cNvCxnSpPr>
            <a:cxnSpLocks noChangeShapeType="1"/>
          </p:cNvCxnSpPr>
          <p:nvPr/>
        </p:nvCxnSpPr>
        <p:spPr bwMode="auto">
          <a:xfrm>
            <a:off x="1178985" y="58689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79" name="TextBox 178"/>
          <p:cNvSpPr txBox="1">
            <a:spLocks noChangeArrowheads="1"/>
          </p:cNvSpPr>
          <p:nvPr/>
        </p:nvSpPr>
        <p:spPr bwMode="auto">
          <a:xfrm>
            <a:off x="732367" y="5746751"/>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0" name="Straight Arrow Connector 179"/>
          <p:cNvCxnSpPr>
            <a:cxnSpLocks noChangeShapeType="1"/>
          </p:cNvCxnSpPr>
          <p:nvPr/>
        </p:nvCxnSpPr>
        <p:spPr bwMode="auto">
          <a:xfrm rot="5400000" flipH="1" flipV="1">
            <a:off x="8008145" y="5340086"/>
            <a:ext cx="1211262"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1" name="Straight Arrow Connector 180"/>
          <p:cNvCxnSpPr>
            <a:cxnSpLocks noChangeShapeType="1"/>
          </p:cNvCxnSpPr>
          <p:nvPr/>
        </p:nvCxnSpPr>
        <p:spPr bwMode="auto">
          <a:xfrm>
            <a:off x="8629651" y="5364164"/>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2" name="Straight Arrow Connector 181"/>
          <p:cNvCxnSpPr>
            <a:cxnSpLocks noChangeShapeType="1"/>
          </p:cNvCxnSpPr>
          <p:nvPr/>
        </p:nvCxnSpPr>
        <p:spPr bwMode="auto">
          <a:xfrm>
            <a:off x="8631768" y="50180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83" name="TextBox 182"/>
          <p:cNvSpPr txBox="1">
            <a:spLocks noChangeArrowheads="1"/>
          </p:cNvSpPr>
          <p:nvPr/>
        </p:nvSpPr>
        <p:spPr bwMode="auto">
          <a:xfrm>
            <a:off x="8255000" y="487045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4" name="Straight Arrow Connector 183"/>
          <p:cNvCxnSpPr>
            <a:cxnSpLocks noChangeShapeType="1"/>
          </p:cNvCxnSpPr>
          <p:nvPr/>
        </p:nvCxnSpPr>
        <p:spPr bwMode="auto">
          <a:xfrm>
            <a:off x="8612718" y="5789613"/>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85" name="TextBox 184"/>
          <p:cNvSpPr txBox="1">
            <a:spLocks noChangeArrowheads="1"/>
          </p:cNvSpPr>
          <p:nvPr/>
        </p:nvSpPr>
        <p:spPr bwMode="auto">
          <a:xfrm>
            <a:off x="8166100" y="5667376"/>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9" name="Straight Arrow Connector 188"/>
          <p:cNvCxnSpPr>
            <a:cxnSpLocks noChangeShapeType="1"/>
          </p:cNvCxnSpPr>
          <p:nvPr/>
        </p:nvCxnSpPr>
        <p:spPr bwMode="auto">
          <a:xfrm>
            <a:off x="8642351" y="5143500"/>
            <a:ext cx="732367"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90" name="TextBox 189"/>
          <p:cNvSpPr txBox="1">
            <a:spLocks noChangeArrowheads="1"/>
          </p:cNvSpPr>
          <p:nvPr/>
        </p:nvSpPr>
        <p:spPr bwMode="auto">
          <a:xfrm>
            <a:off x="8104717" y="50482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91" name="Straight Arrow Connector 190"/>
          <p:cNvCxnSpPr>
            <a:cxnSpLocks noChangeShapeType="1"/>
          </p:cNvCxnSpPr>
          <p:nvPr/>
        </p:nvCxnSpPr>
        <p:spPr bwMode="auto">
          <a:xfrm>
            <a:off x="8640234" y="5603875"/>
            <a:ext cx="732367"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92" name="TextBox 191"/>
          <p:cNvSpPr txBox="1">
            <a:spLocks noChangeArrowheads="1"/>
          </p:cNvSpPr>
          <p:nvPr/>
        </p:nvSpPr>
        <p:spPr bwMode="auto">
          <a:xfrm>
            <a:off x="8068734" y="5484814"/>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93" name="Straight Arrow Connector 192"/>
          <p:cNvCxnSpPr>
            <a:cxnSpLocks noChangeShapeType="1"/>
          </p:cNvCxnSpPr>
          <p:nvPr/>
        </p:nvCxnSpPr>
        <p:spPr bwMode="auto">
          <a:xfrm>
            <a:off x="8593667" y="596900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94" name="TextBox 193"/>
          <p:cNvSpPr txBox="1">
            <a:spLocks noChangeArrowheads="1"/>
          </p:cNvSpPr>
          <p:nvPr/>
        </p:nvSpPr>
        <p:spPr bwMode="auto">
          <a:xfrm>
            <a:off x="8593667" y="5994401"/>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cxnSp>
        <p:nvCxnSpPr>
          <p:cNvPr id="206" name="Straight Connector 205"/>
          <p:cNvCxnSpPr>
            <a:cxnSpLocks noChangeShapeType="1"/>
          </p:cNvCxnSpPr>
          <p:nvPr/>
        </p:nvCxnSpPr>
        <p:spPr bwMode="auto">
          <a:xfrm>
            <a:off x="9268885" y="5368925"/>
            <a:ext cx="1409700"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207" name="TextBox 206"/>
          <p:cNvSpPr txBox="1">
            <a:spLocks noChangeArrowheads="1"/>
          </p:cNvSpPr>
          <p:nvPr/>
        </p:nvSpPr>
        <p:spPr bwMode="auto">
          <a:xfrm>
            <a:off x="1991785" y="14684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f=0</a:t>
            </a:r>
          </a:p>
        </p:txBody>
      </p:sp>
      <p:sp>
        <p:nvSpPr>
          <p:cNvPr id="208" name="TextBox 207"/>
          <p:cNvSpPr txBox="1">
            <a:spLocks noChangeArrowheads="1"/>
          </p:cNvSpPr>
          <p:nvPr/>
        </p:nvSpPr>
        <p:spPr bwMode="auto">
          <a:xfrm>
            <a:off x="1714501" y="2895600"/>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f=1 MHz</a:t>
            </a:r>
          </a:p>
        </p:txBody>
      </p:sp>
      <p:sp>
        <p:nvSpPr>
          <p:cNvPr id="209" name="TextBox 208"/>
          <p:cNvSpPr txBox="1">
            <a:spLocks noChangeArrowheads="1"/>
          </p:cNvSpPr>
          <p:nvPr/>
        </p:nvSpPr>
        <p:spPr bwMode="auto">
          <a:xfrm>
            <a:off x="1763184" y="4760914"/>
            <a:ext cx="1149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f=500 KHz</a:t>
            </a:r>
          </a:p>
        </p:txBody>
      </p:sp>
    </p:spTree>
    <p:extLst>
      <p:ext uri="{BB962C8B-B14F-4D97-AF65-F5344CB8AC3E}">
        <p14:creationId xmlns:p14="http://schemas.microsoft.com/office/powerpoint/2010/main" val="1460795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7"/>
                                        </p:tgtEl>
                                        <p:attrNameLst>
                                          <p:attrName>style.visibility</p:attrName>
                                        </p:attrNameLst>
                                      </p:cBhvr>
                                      <p:to>
                                        <p:strVal val="visible"/>
                                      </p:to>
                                    </p:set>
                                    <p:animEffect transition="in" filter="wipe(left)">
                                      <p:cBhvr>
                                        <p:cTn id="19" dur="500"/>
                                        <p:tgtEl>
                                          <p:spTgt spid="2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left)">
                                      <p:cBhvr>
                                        <p:cTn id="24" dur="500"/>
                                        <p:tgtEl>
                                          <p:spTgt spid="72"/>
                                        </p:tgtEl>
                                      </p:cBhvr>
                                    </p:animEffect>
                                  </p:childTnLst>
                                </p:cTn>
                              </p:par>
                              <p:par>
                                <p:cTn id="25" presetID="22" presetClass="entr" presetSubtype="8"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par>
                                <p:cTn id="28" presetID="22" presetClass="entr" presetSubtype="8"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left)">
                                      <p:cBhvr>
                                        <p:cTn id="30" dur="500"/>
                                        <p:tgtEl>
                                          <p:spTgt spid="74"/>
                                        </p:tgtEl>
                                      </p:cBhvr>
                                    </p:animEffect>
                                  </p:childTnLst>
                                </p:cTn>
                              </p:par>
                              <p:par>
                                <p:cTn id="31" presetID="22" presetClass="entr" presetSubtype="8"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500"/>
                                        <p:tgtEl>
                                          <p:spTgt spid="79"/>
                                        </p:tgtEl>
                                      </p:cBhvr>
                                    </p:animEffect>
                                  </p:childTnLst>
                                </p:cTn>
                              </p:par>
                              <p:par>
                                <p:cTn id="37" presetID="22" presetClass="entr" presetSubtype="8"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wipe(left)">
                                      <p:cBhvr>
                                        <p:cTn id="39" dur="500"/>
                                        <p:tgtEl>
                                          <p:spTgt spid="9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left)">
                                      <p:cBhvr>
                                        <p:cTn id="42" dur="500"/>
                                        <p:tgtEl>
                                          <p:spTgt spid="95"/>
                                        </p:tgtEl>
                                      </p:cBhvr>
                                    </p:animEffect>
                                  </p:childTnLst>
                                </p:cTn>
                              </p:par>
                              <p:par>
                                <p:cTn id="43" presetID="22" presetClass="entr" presetSubtype="8"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wipe(left)">
                                      <p:cBhvr>
                                        <p:cTn id="45" dur="500"/>
                                        <p:tgtEl>
                                          <p:spTgt spid="1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0"/>
                                        </p:tgtEl>
                                        <p:attrNameLst>
                                          <p:attrName>style.visibility</p:attrName>
                                        </p:attrNameLst>
                                      </p:cBhvr>
                                      <p:to>
                                        <p:strVal val="visible"/>
                                      </p:to>
                                    </p:set>
                                    <p:animEffect transition="in" filter="wipe(left)">
                                      <p:cBhvr>
                                        <p:cTn id="48" dur="500"/>
                                        <p:tgtEl>
                                          <p:spTgt spid="16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wipe(left)">
                                      <p:cBhvr>
                                        <p:cTn id="59" dur="500"/>
                                        <p:tgtEl>
                                          <p:spTgt spid="107"/>
                                        </p:tgtEl>
                                      </p:cBhvr>
                                    </p:animEffect>
                                  </p:childTnLst>
                                </p:cTn>
                              </p:par>
                              <p:par>
                                <p:cTn id="60" presetID="22" presetClass="entr" presetSubtype="8" fill="hold" nodeType="with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500"/>
                                        <p:tgtEl>
                                          <p:spTgt spid="108"/>
                                        </p:tgtEl>
                                      </p:cBhvr>
                                    </p:animEffect>
                                  </p:childTnLst>
                                </p:cTn>
                              </p:par>
                              <p:par>
                                <p:cTn id="63" presetID="22" presetClass="entr" presetSubtype="8"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wipe(left)">
                                      <p:cBhvr>
                                        <p:cTn id="65" dur="500"/>
                                        <p:tgtEl>
                                          <p:spTgt spid="11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left)">
                                      <p:cBhvr>
                                        <p:cTn id="68" dur="500"/>
                                        <p:tgtEl>
                                          <p:spTgt spid="115"/>
                                        </p:tgtEl>
                                      </p:cBhvr>
                                    </p:animEffect>
                                  </p:childTnLst>
                                </p:cTn>
                              </p:par>
                              <p:par>
                                <p:cTn id="69" presetID="22" presetClass="entr" presetSubtype="8" fill="hold"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wipe(left)">
                                      <p:cBhvr>
                                        <p:cTn id="71" dur="500"/>
                                        <p:tgtEl>
                                          <p:spTgt spid="12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26"/>
                                        </p:tgtEl>
                                        <p:attrNameLst>
                                          <p:attrName>style.visibility</p:attrName>
                                        </p:attrNameLst>
                                      </p:cBhvr>
                                      <p:to>
                                        <p:strVal val="visible"/>
                                      </p:to>
                                    </p:set>
                                    <p:animEffect transition="in" filter="wipe(left)">
                                      <p:cBhvr>
                                        <p:cTn id="74" dur="500"/>
                                        <p:tgtEl>
                                          <p:spTgt spid="12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08"/>
                                        </p:tgtEl>
                                        <p:attrNameLst>
                                          <p:attrName>style.visibility</p:attrName>
                                        </p:attrNameLst>
                                      </p:cBhvr>
                                      <p:to>
                                        <p:strVal val="visible"/>
                                      </p:to>
                                    </p:set>
                                    <p:animEffect transition="in" filter="wipe(left)">
                                      <p:cBhvr>
                                        <p:cTn id="77" dur="500"/>
                                        <p:tgtEl>
                                          <p:spTgt spid="20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wipe(left)">
                                      <p:cBhvr>
                                        <p:cTn id="82" dur="500"/>
                                        <p:tgtEl>
                                          <p:spTgt spid="132"/>
                                        </p:tgtEl>
                                      </p:cBhvr>
                                    </p:animEffect>
                                  </p:childTnLst>
                                </p:cTn>
                              </p:par>
                              <p:par>
                                <p:cTn id="83" presetID="22" presetClass="entr" presetSubtype="8" fill="hold" nodeType="withEffect">
                                  <p:stCondLst>
                                    <p:cond delay="0"/>
                                  </p:stCondLst>
                                  <p:childTnLst>
                                    <p:set>
                                      <p:cBhvr>
                                        <p:cTn id="84" dur="1" fill="hold">
                                          <p:stCondLst>
                                            <p:cond delay="0"/>
                                          </p:stCondLst>
                                        </p:cTn>
                                        <p:tgtEl>
                                          <p:spTgt spid="133"/>
                                        </p:tgtEl>
                                        <p:attrNameLst>
                                          <p:attrName>style.visibility</p:attrName>
                                        </p:attrNameLst>
                                      </p:cBhvr>
                                      <p:to>
                                        <p:strVal val="visible"/>
                                      </p:to>
                                    </p:set>
                                    <p:animEffect transition="in" filter="wipe(left)">
                                      <p:cBhvr>
                                        <p:cTn id="85" dur="500"/>
                                        <p:tgtEl>
                                          <p:spTgt spid="133"/>
                                        </p:tgtEl>
                                      </p:cBhvr>
                                    </p:animEffect>
                                  </p:childTnLst>
                                </p:cTn>
                              </p:par>
                              <p:par>
                                <p:cTn id="86" presetID="22" presetClass="entr" presetSubtype="8" fill="hold" nodeType="withEffect">
                                  <p:stCondLst>
                                    <p:cond delay="0"/>
                                  </p:stCondLst>
                                  <p:childTnLst>
                                    <p:set>
                                      <p:cBhvr>
                                        <p:cTn id="87" dur="1" fill="hold">
                                          <p:stCondLst>
                                            <p:cond delay="0"/>
                                          </p:stCondLst>
                                        </p:cTn>
                                        <p:tgtEl>
                                          <p:spTgt spid="134"/>
                                        </p:tgtEl>
                                        <p:attrNameLst>
                                          <p:attrName>style.visibility</p:attrName>
                                        </p:attrNameLst>
                                      </p:cBhvr>
                                      <p:to>
                                        <p:strVal val="visible"/>
                                      </p:to>
                                    </p:set>
                                    <p:animEffect transition="in" filter="wipe(left)">
                                      <p:cBhvr>
                                        <p:cTn id="88" dur="500"/>
                                        <p:tgtEl>
                                          <p:spTgt spid="13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35"/>
                                        </p:tgtEl>
                                        <p:attrNameLst>
                                          <p:attrName>style.visibility</p:attrName>
                                        </p:attrNameLst>
                                      </p:cBhvr>
                                      <p:to>
                                        <p:strVal val="visible"/>
                                      </p:to>
                                    </p:set>
                                    <p:animEffect transition="in" filter="wipe(left)">
                                      <p:cBhvr>
                                        <p:cTn id="91" dur="500"/>
                                        <p:tgtEl>
                                          <p:spTgt spid="135"/>
                                        </p:tgtEl>
                                      </p:cBhvr>
                                    </p:animEffect>
                                  </p:childTnLst>
                                </p:cTn>
                              </p:par>
                              <p:par>
                                <p:cTn id="92" presetID="22" presetClass="entr" presetSubtype="8" fill="hold" nodeType="withEffect">
                                  <p:stCondLst>
                                    <p:cond delay="0"/>
                                  </p:stCondLst>
                                  <p:childTnLst>
                                    <p:set>
                                      <p:cBhvr>
                                        <p:cTn id="93" dur="1" fill="hold">
                                          <p:stCondLst>
                                            <p:cond delay="0"/>
                                          </p:stCondLst>
                                        </p:cTn>
                                        <p:tgtEl>
                                          <p:spTgt spid="136"/>
                                        </p:tgtEl>
                                        <p:attrNameLst>
                                          <p:attrName>style.visibility</p:attrName>
                                        </p:attrNameLst>
                                      </p:cBhvr>
                                      <p:to>
                                        <p:strVal val="visible"/>
                                      </p:to>
                                    </p:set>
                                    <p:animEffect transition="in" filter="wipe(left)">
                                      <p:cBhvr>
                                        <p:cTn id="94" dur="500"/>
                                        <p:tgtEl>
                                          <p:spTgt spid="13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37"/>
                                        </p:tgtEl>
                                        <p:attrNameLst>
                                          <p:attrName>style.visibility</p:attrName>
                                        </p:attrNameLst>
                                      </p:cBhvr>
                                      <p:to>
                                        <p:strVal val="visible"/>
                                      </p:to>
                                    </p:set>
                                    <p:animEffect transition="in" filter="wipe(left)">
                                      <p:cBhvr>
                                        <p:cTn id="97" dur="500"/>
                                        <p:tgtEl>
                                          <p:spTgt spid="137"/>
                                        </p:tgtEl>
                                      </p:cBhvr>
                                    </p:animEffect>
                                  </p:childTnLst>
                                </p:cTn>
                              </p:par>
                              <p:par>
                                <p:cTn id="98" presetID="22" presetClass="entr" presetSubtype="8" fill="hold" nodeType="with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wipe(left)">
                                      <p:cBhvr>
                                        <p:cTn id="100" dur="500"/>
                                        <p:tgtEl>
                                          <p:spTgt spid="6"/>
                                        </p:tgtEl>
                                      </p:cBhvr>
                                    </p:animEffect>
                                  </p:childTnLst>
                                </p:cTn>
                              </p:par>
                              <p:par>
                                <p:cTn id="101" presetID="22" presetClass="entr" presetSubtype="8" fill="hold" nodeType="with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left)">
                                      <p:cBhvr>
                                        <p:cTn id="103" dur="500"/>
                                        <p:tgtEl>
                                          <p:spTgt spid="15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56"/>
                                        </p:tgtEl>
                                        <p:attrNameLst>
                                          <p:attrName>style.visibility</p:attrName>
                                        </p:attrNameLst>
                                      </p:cBhvr>
                                      <p:to>
                                        <p:strVal val="visible"/>
                                      </p:to>
                                    </p:set>
                                    <p:animEffect transition="in" filter="wipe(left)">
                                      <p:cBhvr>
                                        <p:cTn id="106" dur="500"/>
                                        <p:tgtEl>
                                          <p:spTgt spid="156"/>
                                        </p:tgtEl>
                                      </p:cBhvr>
                                    </p:animEffect>
                                  </p:childTnLst>
                                </p:cTn>
                              </p:par>
                              <p:par>
                                <p:cTn id="107" presetID="22" presetClass="entr" presetSubtype="8" fill="hold" nodeType="withEffect">
                                  <p:stCondLst>
                                    <p:cond delay="0"/>
                                  </p:stCondLst>
                                  <p:childTnLst>
                                    <p:set>
                                      <p:cBhvr>
                                        <p:cTn id="108" dur="1" fill="hold">
                                          <p:stCondLst>
                                            <p:cond delay="0"/>
                                          </p:stCondLst>
                                        </p:cTn>
                                        <p:tgtEl>
                                          <p:spTgt spid="157"/>
                                        </p:tgtEl>
                                        <p:attrNameLst>
                                          <p:attrName>style.visibility</p:attrName>
                                        </p:attrNameLst>
                                      </p:cBhvr>
                                      <p:to>
                                        <p:strVal val="visible"/>
                                      </p:to>
                                    </p:set>
                                    <p:animEffect transition="in" filter="wipe(left)">
                                      <p:cBhvr>
                                        <p:cTn id="109" dur="500"/>
                                        <p:tgtEl>
                                          <p:spTgt spid="15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left)">
                                      <p:cBhvr>
                                        <p:cTn id="112" dur="500"/>
                                        <p:tgtEl>
                                          <p:spTgt spid="158"/>
                                        </p:tgtEl>
                                      </p:cBhvr>
                                    </p:animEffect>
                                  </p:childTnLst>
                                </p:cTn>
                              </p:par>
                              <p:par>
                                <p:cTn id="113" presetID="22" presetClass="entr" presetSubtype="8" fill="hold" nodeType="withEffect">
                                  <p:stCondLst>
                                    <p:cond delay="0"/>
                                  </p:stCondLst>
                                  <p:childTnLst>
                                    <p:set>
                                      <p:cBhvr>
                                        <p:cTn id="114" dur="1" fill="hold">
                                          <p:stCondLst>
                                            <p:cond delay="0"/>
                                          </p:stCondLst>
                                        </p:cTn>
                                        <p:tgtEl>
                                          <p:spTgt spid="163"/>
                                        </p:tgtEl>
                                        <p:attrNameLst>
                                          <p:attrName>style.visibility</p:attrName>
                                        </p:attrNameLst>
                                      </p:cBhvr>
                                      <p:to>
                                        <p:strVal val="visible"/>
                                      </p:to>
                                    </p:set>
                                    <p:animEffect transition="in" filter="wipe(left)">
                                      <p:cBhvr>
                                        <p:cTn id="115" dur="500"/>
                                        <p:tgtEl>
                                          <p:spTgt spid="163"/>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64"/>
                                        </p:tgtEl>
                                        <p:attrNameLst>
                                          <p:attrName>style.visibility</p:attrName>
                                        </p:attrNameLst>
                                      </p:cBhvr>
                                      <p:to>
                                        <p:strVal val="visible"/>
                                      </p:to>
                                    </p:set>
                                    <p:animEffect transition="in" filter="wipe(left)">
                                      <p:cBhvr>
                                        <p:cTn id="118" dur="500"/>
                                        <p:tgtEl>
                                          <p:spTgt spid="164"/>
                                        </p:tgtEl>
                                      </p:cBhvr>
                                    </p:animEffect>
                                  </p:childTnLst>
                                </p:cTn>
                              </p:par>
                              <p:par>
                                <p:cTn id="119" presetID="22" presetClass="entr" presetSubtype="8" fill="hold" nodeType="with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wipe(left)">
                                      <p:cBhvr>
                                        <p:cTn id="121" dur="500"/>
                                        <p:tgtEl>
                                          <p:spTgt spid="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74"/>
                                        </p:tgtEl>
                                        <p:attrNameLst>
                                          <p:attrName>style.visibility</p:attrName>
                                        </p:attrNameLst>
                                      </p:cBhvr>
                                      <p:to>
                                        <p:strVal val="visible"/>
                                      </p:to>
                                    </p:set>
                                    <p:animEffect transition="in" filter="wipe(left)">
                                      <p:cBhvr>
                                        <p:cTn id="126" dur="500"/>
                                        <p:tgtEl>
                                          <p:spTgt spid="174"/>
                                        </p:tgtEl>
                                      </p:cBhvr>
                                    </p:animEffect>
                                  </p:childTnLst>
                                </p:cTn>
                              </p:par>
                              <p:par>
                                <p:cTn id="127" presetID="22" presetClass="entr" presetSubtype="8" fill="hold" nodeType="with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wipe(left)">
                                      <p:cBhvr>
                                        <p:cTn id="129" dur="500"/>
                                        <p:tgtEl>
                                          <p:spTgt spid="7"/>
                                        </p:tgtEl>
                                      </p:cBhvr>
                                    </p:animEffect>
                                  </p:childTnLst>
                                </p:cTn>
                              </p:par>
                              <p:par>
                                <p:cTn id="130" presetID="22" presetClass="entr" presetSubtype="8" fill="hold" nodeType="with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wipe(left)">
                                      <p:cBhvr>
                                        <p:cTn id="132" dur="500"/>
                                        <p:tgtEl>
                                          <p:spTgt spid="175"/>
                                        </p:tgtEl>
                                      </p:cBhvr>
                                    </p:animEffect>
                                  </p:childTnLst>
                                </p:cTn>
                              </p:par>
                              <p:par>
                                <p:cTn id="133" presetID="22" presetClass="entr" presetSubtype="8" fill="hold" nodeType="with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wipe(left)">
                                      <p:cBhvr>
                                        <p:cTn id="135" dur="500"/>
                                        <p:tgtEl>
                                          <p:spTgt spid="176"/>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77"/>
                                        </p:tgtEl>
                                        <p:attrNameLst>
                                          <p:attrName>style.visibility</p:attrName>
                                        </p:attrNameLst>
                                      </p:cBhvr>
                                      <p:to>
                                        <p:strVal val="visible"/>
                                      </p:to>
                                    </p:set>
                                    <p:animEffect transition="in" filter="wipe(left)">
                                      <p:cBhvr>
                                        <p:cTn id="138" dur="500"/>
                                        <p:tgtEl>
                                          <p:spTgt spid="177"/>
                                        </p:tgtEl>
                                      </p:cBhvr>
                                    </p:animEffect>
                                  </p:childTnLst>
                                </p:cTn>
                              </p:par>
                              <p:par>
                                <p:cTn id="139" presetID="22" presetClass="entr" presetSubtype="8" fill="hold" nodeType="withEffect">
                                  <p:stCondLst>
                                    <p:cond delay="0"/>
                                  </p:stCondLst>
                                  <p:childTnLst>
                                    <p:set>
                                      <p:cBhvr>
                                        <p:cTn id="140" dur="1" fill="hold">
                                          <p:stCondLst>
                                            <p:cond delay="0"/>
                                          </p:stCondLst>
                                        </p:cTn>
                                        <p:tgtEl>
                                          <p:spTgt spid="178"/>
                                        </p:tgtEl>
                                        <p:attrNameLst>
                                          <p:attrName>style.visibility</p:attrName>
                                        </p:attrNameLst>
                                      </p:cBhvr>
                                      <p:to>
                                        <p:strVal val="visible"/>
                                      </p:to>
                                    </p:set>
                                    <p:animEffect transition="in" filter="wipe(left)">
                                      <p:cBhvr>
                                        <p:cTn id="141" dur="500"/>
                                        <p:tgtEl>
                                          <p:spTgt spid="178"/>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79"/>
                                        </p:tgtEl>
                                        <p:attrNameLst>
                                          <p:attrName>style.visibility</p:attrName>
                                        </p:attrNameLst>
                                      </p:cBhvr>
                                      <p:to>
                                        <p:strVal val="visible"/>
                                      </p:to>
                                    </p:set>
                                    <p:animEffect transition="in" filter="wipe(left)">
                                      <p:cBhvr>
                                        <p:cTn id="144" dur="500"/>
                                        <p:tgtEl>
                                          <p:spTgt spid="179"/>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animEffect transition="in" filter="wipe(left)">
                                      <p:cBhvr>
                                        <p:cTn id="147" dur="500"/>
                                        <p:tgtEl>
                                          <p:spTgt spid="20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Effect transition="in" filter="wipe(left)">
                                      <p:cBhvr>
                                        <p:cTn id="152" dur="500"/>
                                        <p:tgtEl>
                                          <p:spTgt spid="2"/>
                                        </p:tgtEl>
                                      </p:cBhvr>
                                    </p:animEffect>
                                  </p:childTnLst>
                                </p:cTn>
                              </p:par>
                              <p:par>
                                <p:cTn id="153" presetID="22" presetClass="entr" presetSubtype="8" fill="hold" nodeType="withEffect">
                                  <p:stCondLst>
                                    <p:cond delay="0"/>
                                  </p:stCondLst>
                                  <p:childTnLst>
                                    <p:set>
                                      <p:cBhvr>
                                        <p:cTn id="154" dur="1" fill="hold">
                                          <p:stCondLst>
                                            <p:cond delay="0"/>
                                          </p:stCondLst>
                                        </p:cTn>
                                        <p:tgtEl>
                                          <p:spTgt spid="180"/>
                                        </p:tgtEl>
                                        <p:attrNameLst>
                                          <p:attrName>style.visibility</p:attrName>
                                        </p:attrNameLst>
                                      </p:cBhvr>
                                      <p:to>
                                        <p:strVal val="visible"/>
                                      </p:to>
                                    </p:set>
                                    <p:animEffect transition="in" filter="wipe(left)">
                                      <p:cBhvr>
                                        <p:cTn id="155" dur="500"/>
                                        <p:tgtEl>
                                          <p:spTgt spid="180"/>
                                        </p:tgtEl>
                                      </p:cBhvr>
                                    </p:animEffect>
                                  </p:childTnLst>
                                </p:cTn>
                              </p:par>
                              <p:par>
                                <p:cTn id="156" presetID="22" presetClass="entr" presetSubtype="8" fill="hold" nodeType="withEffect">
                                  <p:stCondLst>
                                    <p:cond delay="0"/>
                                  </p:stCondLst>
                                  <p:childTnLst>
                                    <p:set>
                                      <p:cBhvr>
                                        <p:cTn id="157" dur="1" fill="hold">
                                          <p:stCondLst>
                                            <p:cond delay="0"/>
                                          </p:stCondLst>
                                        </p:cTn>
                                        <p:tgtEl>
                                          <p:spTgt spid="181"/>
                                        </p:tgtEl>
                                        <p:attrNameLst>
                                          <p:attrName>style.visibility</p:attrName>
                                        </p:attrNameLst>
                                      </p:cBhvr>
                                      <p:to>
                                        <p:strVal val="visible"/>
                                      </p:to>
                                    </p:set>
                                    <p:animEffect transition="in" filter="wipe(left)">
                                      <p:cBhvr>
                                        <p:cTn id="158" dur="500"/>
                                        <p:tgtEl>
                                          <p:spTgt spid="181"/>
                                        </p:tgtEl>
                                      </p:cBhvr>
                                    </p:animEffect>
                                  </p:childTnLst>
                                </p:cTn>
                              </p:par>
                              <p:par>
                                <p:cTn id="159" presetID="22" presetClass="entr" presetSubtype="8" fill="hold" nodeType="withEffect">
                                  <p:stCondLst>
                                    <p:cond delay="0"/>
                                  </p:stCondLst>
                                  <p:childTnLst>
                                    <p:set>
                                      <p:cBhvr>
                                        <p:cTn id="160" dur="1" fill="hold">
                                          <p:stCondLst>
                                            <p:cond delay="0"/>
                                          </p:stCondLst>
                                        </p:cTn>
                                        <p:tgtEl>
                                          <p:spTgt spid="182"/>
                                        </p:tgtEl>
                                        <p:attrNameLst>
                                          <p:attrName>style.visibility</p:attrName>
                                        </p:attrNameLst>
                                      </p:cBhvr>
                                      <p:to>
                                        <p:strVal val="visible"/>
                                      </p:to>
                                    </p:set>
                                    <p:animEffect transition="in" filter="wipe(left)">
                                      <p:cBhvr>
                                        <p:cTn id="161" dur="500"/>
                                        <p:tgtEl>
                                          <p:spTgt spid="182"/>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wipe(left)">
                                      <p:cBhvr>
                                        <p:cTn id="164" dur="500"/>
                                        <p:tgtEl>
                                          <p:spTgt spid="183"/>
                                        </p:tgtEl>
                                      </p:cBhvr>
                                    </p:animEffect>
                                  </p:childTnLst>
                                </p:cTn>
                              </p:par>
                              <p:par>
                                <p:cTn id="165" presetID="22" presetClass="entr" presetSubtype="8" fill="hold" nodeType="withEffect">
                                  <p:stCondLst>
                                    <p:cond delay="0"/>
                                  </p:stCondLst>
                                  <p:childTnLst>
                                    <p:set>
                                      <p:cBhvr>
                                        <p:cTn id="166" dur="1" fill="hold">
                                          <p:stCondLst>
                                            <p:cond delay="0"/>
                                          </p:stCondLst>
                                        </p:cTn>
                                        <p:tgtEl>
                                          <p:spTgt spid="184"/>
                                        </p:tgtEl>
                                        <p:attrNameLst>
                                          <p:attrName>style.visibility</p:attrName>
                                        </p:attrNameLst>
                                      </p:cBhvr>
                                      <p:to>
                                        <p:strVal val="visible"/>
                                      </p:to>
                                    </p:set>
                                    <p:animEffect transition="in" filter="wipe(left)">
                                      <p:cBhvr>
                                        <p:cTn id="167" dur="500"/>
                                        <p:tgtEl>
                                          <p:spTgt spid="184"/>
                                        </p:tgtEl>
                                      </p:cBhvr>
                                    </p:animEffect>
                                  </p:childTnLst>
                                </p:cTn>
                              </p:par>
                              <p:par>
                                <p:cTn id="168" presetID="22" presetClass="entr" presetSubtype="8" fill="hold" grpId="0" nodeType="withEffect">
                                  <p:stCondLst>
                                    <p:cond delay="0"/>
                                  </p:stCondLst>
                                  <p:childTnLst>
                                    <p:set>
                                      <p:cBhvr>
                                        <p:cTn id="169" dur="1" fill="hold">
                                          <p:stCondLst>
                                            <p:cond delay="0"/>
                                          </p:stCondLst>
                                        </p:cTn>
                                        <p:tgtEl>
                                          <p:spTgt spid="185"/>
                                        </p:tgtEl>
                                        <p:attrNameLst>
                                          <p:attrName>style.visibility</p:attrName>
                                        </p:attrNameLst>
                                      </p:cBhvr>
                                      <p:to>
                                        <p:strVal val="visible"/>
                                      </p:to>
                                    </p:set>
                                    <p:animEffect transition="in" filter="wipe(left)">
                                      <p:cBhvr>
                                        <p:cTn id="170" dur="500"/>
                                        <p:tgtEl>
                                          <p:spTgt spid="185"/>
                                        </p:tgtEl>
                                      </p:cBhvr>
                                    </p:animEffect>
                                  </p:childTnLst>
                                </p:cTn>
                              </p:par>
                              <p:par>
                                <p:cTn id="171" presetID="22" presetClass="entr" presetSubtype="8" fill="hold" nodeType="withEffect">
                                  <p:stCondLst>
                                    <p:cond delay="0"/>
                                  </p:stCondLst>
                                  <p:childTnLst>
                                    <p:set>
                                      <p:cBhvr>
                                        <p:cTn id="172" dur="1" fill="hold">
                                          <p:stCondLst>
                                            <p:cond delay="0"/>
                                          </p:stCondLst>
                                        </p:cTn>
                                        <p:tgtEl>
                                          <p:spTgt spid="189"/>
                                        </p:tgtEl>
                                        <p:attrNameLst>
                                          <p:attrName>style.visibility</p:attrName>
                                        </p:attrNameLst>
                                      </p:cBhvr>
                                      <p:to>
                                        <p:strVal val="visible"/>
                                      </p:to>
                                    </p:set>
                                    <p:animEffect transition="in" filter="wipe(left)">
                                      <p:cBhvr>
                                        <p:cTn id="173" dur="500"/>
                                        <p:tgtEl>
                                          <p:spTgt spid="189"/>
                                        </p:tgtEl>
                                      </p:cBhvr>
                                    </p:animEffect>
                                  </p:childTnLst>
                                </p:cTn>
                              </p:par>
                              <p:par>
                                <p:cTn id="174" presetID="22" presetClass="entr" presetSubtype="8" fill="hold" grpId="0" nodeType="withEffect">
                                  <p:stCondLst>
                                    <p:cond delay="0"/>
                                  </p:stCondLst>
                                  <p:childTnLst>
                                    <p:set>
                                      <p:cBhvr>
                                        <p:cTn id="175" dur="1" fill="hold">
                                          <p:stCondLst>
                                            <p:cond delay="0"/>
                                          </p:stCondLst>
                                        </p:cTn>
                                        <p:tgtEl>
                                          <p:spTgt spid="190"/>
                                        </p:tgtEl>
                                        <p:attrNameLst>
                                          <p:attrName>style.visibility</p:attrName>
                                        </p:attrNameLst>
                                      </p:cBhvr>
                                      <p:to>
                                        <p:strVal val="visible"/>
                                      </p:to>
                                    </p:set>
                                    <p:animEffect transition="in" filter="wipe(left)">
                                      <p:cBhvr>
                                        <p:cTn id="176" dur="500"/>
                                        <p:tgtEl>
                                          <p:spTgt spid="190"/>
                                        </p:tgtEl>
                                      </p:cBhvr>
                                    </p:animEffect>
                                  </p:childTnLst>
                                </p:cTn>
                              </p:par>
                              <p:par>
                                <p:cTn id="177" presetID="22" presetClass="entr" presetSubtype="8" fill="hold" nodeType="withEffect">
                                  <p:stCondLst>
                                    <p:cond delay="0"/>
                                  </p:stCondLst>
                                  <p:childTnLst>
                                    <p:set>
                                      <p:cBhvr>
                                        <p:cTn id="178" dur="1" fill="hold">
                                          <p:stCondLst>
                                            <p:cond delay="0"/>
                                          </p:stCondLst>
                                        </p:cTn>
                                        <p:tgtEl>
                                          <p:spTgt spid="191"/>
                                        </p:tgtEl>
                                        <p:attrNameLst>
                                          <p:attrName>style.visibility</p:attrName>
                                        </p:attrNameLst>
                                      </p:cBhvr>
                                      <p:to>
                                        <p:strVal val="visible"/>
                                      </p:to>
                                    </p:set>
                                    <p:animEffect transition="in" filter="wipe(left)">
                                      <p:cBhvr>
                                        <p:cTn id="179" dur="500"/>
                                        <p:tgtEl>
                                          <p:spTgt spid="191"/>
                                        </p:tgtEl>
                                      </p:cBhvr>
                                    </p:animEffect>
                                  </p:childTnLst>
                                </p:cTn>
                              </p:par>
                              <p:par>
                                <p:cTn id="180" presetID="22" presetClass="entr" presetSubtype="8" fill="hold" grpId="0" nodeType="withEffect">
                                  <p:stCondLst>
                                    <p:cond delay="0"/>
                                  </p:stCondLst>
                                  <p:childTnLst>
                                    <p:set>
                                      <p:cBhvr>
                                        <p:cTn id="181" dur="1" fill="hold">
                                          <p:stCondLst>
                                            <p:cond delay="0"/>
                                          </p:stCondLst>
                                        </p:cTn>
                                        <p:tgtEl>
                                          <p:spTgt spid="192"/>
                                        </p:tgtEl>
                                        <p:attrNameLst>
                                          <p:attrName>style.visibility</p:attrName>
                                        </p:attrNameLst>
                                      </p:cBhvr>
                                      <p:to>
                                        <p:strVal val="visible"/>
                                      </p:to>
                                    </p:set>
                                    <p:animEffect transition="in" filter="wipe(left)">
                                      <p:cBhvr>
                                        <p:cTn id="182" dur="500"/>
                                        <p:tgtEl>
                                          <p:spTgt spid="192"/>
                                        </p:tgtEl>
                                      </p:cBhvr>
                                    </p:animEffect>
                                  </p:childTnLst>
                                </p:cTn>
                              </p:par>
                              <p:par>
                                <p:cTn id="183" presetID="22" presetClass="entr" presetSubtype="8" fill="hold" nodeType="withEffect">
                                  <p:stCondLst>
                                    <p:cond delay="0"/>
                                  </p:stCondLst>
                                  <p:childTnLst>
                                    <p:set>
                                      <p:cBhvr>
                                        <p:cTn id="184" dur="1" fill="hold">
                                          <p:stCondLst>
                                            <p:cond delay="0"/>
                                          </p:stCondLst>
                                        </p:cTn>
                                        <p:tgtEl>
                                          <p:spTgt spid="193"/>
                                        </p:tgtEl>
                                        <p:attrNameLst>
                                          <p:attrName>style.visibility</p:attrName>
                                        </p:attrNameLst>
                                      </p:cBhvr>
                                      <p:to>
                                        <p:strVal val="visible"/>
                                      </p:to>
                                    </p:set>
                                    <p:animEffect transition="in" filter="wipe(left)">
                                      <p:cBhvr>
                                        <p:cTn id="185" dur="500"/>
                                        <p:tgtEl>
                                          <p:spTgt spid="193"/>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94"/>
                                        </p:tgtEl>
                                        <p:attrNameLst>
                                          <p:attrName>style.visibility</p:attrName>
                                        </p:attrNameLst>
                                      </p:cBhvr>
                                      <p:to>
                                        <p:strVal val="visible"/>
                                      </p:to>
                                    </p:set>
                                    <p:animEffect transition="in" filter="wipe(left)">
                                      <p:cBhvr>
                                        <p:cTn id="188" dur="500"/>
                                        <p:tgtEl>
                                          <p:spTgt spid="194"/>
                                        </p:tgtEl>
                                      </p:cBhvr>
                                    </p:animEffect>
                                  </p:childTnLst>
                                </p:cTn>
                              </p:par>
                              <p:par>
                                <p:cTn id="189" presetID="22" presetClass="entr" presetSubtype="8" fill="hold" nodeType="withEffect">
                                  <p:stCondLst>
                                    <p:cond delay="0"/>
                                  </p:stCondLst>
                                  <p:childTnLst>
                                    <p:set>
                                      <p:cBhvr>
                                        <p:cTn id="190" dur="1" fill="hold">
                                          <p:stCondLst>
                                            <p:cond delay="0"/>
                                          </p:stCondLst>
                                        </p:cTn>
                                        <p:tgtEl>
                                          <p:spTgt spid="206"/>
                                        </p:tgtEl>
                                        <p:attrNameLst>
                                          <p:attrName>style.visibility</p:attrName>
                                        </p:attrNameLst>
                                      </p:cBhvr>
                                      <p:to>
                                        <p:strVal val="visible"/>
                                      </p:to>
                                    </p:set>
                                    <p:animEffect transition="in" filter="wipe(left)">
                                      <p:cBhvr>
                                        <p:cTn id="19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5" grpId="0"/>
      <p:bldP spid="95" grpId="0"/>
      <p:bldP spid="115" grpId="0"/>
      <p:bldP spid="126" grpId="0"/>
      <p:bldP spid="135" grpId="0"/>
      <p:bldP spid="137" grpId="0"/>
      <p:bldP spid="156" grpId="0"/>
      <p:bldP spid="158" grpId="0"/>
      <p:bldP spid="160" grpId="0"/>
      <p:bldP spid="164" grpId="0"/>
      <p:bldP spid="177" grpId="0"/>
      <p:bldP spid="179" grpId="0"/>
      <p:bldP spid="183" grpId="0"/>
      <p:bldP spid="185" grpId="0"/>
      <p:bldP spid="190" grpId="0"/>
      <p:bldP spid="192" grpId="0"/>
      <p:bldP spid="194" grpId="0"/>
      <p:bldP spid="207" grpId="0"/>
      <p:bldP spid="208" grpId="0"/>
      <p:bldP spid="2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600" dirty="0">
                <a:solidFill>
                  <a:srgbClr val="FF0000"/>
                </a:solidFill>
                <a:latin typeface="Times New Roman" pitchFamily="18" charset="0"/>
                <a:cs typeface="Times New Roman" pitchFamily="18" charset="0"/>
              </a:rPr>
              <a:t>Multi-Path = Frequency-Selective</a:t>
            </a:r>
            <a:r>
              <a:rPr lang="en-US" dirty="0"/>
              <a:t>!</a:t>
            </a:r>
          </a:p>
        </p:txBody>
      </p:sp>
      <p:sp>
        <p:nvSpPr>
          <p:cNvPr id="30723" name="Content Placeholder 202"/>
          <p:cNvSpPr>
            <a:spLocks noGrp="1"/>
          </p:cNvSpPr>
          <p:nvPr>
            <p:ph idx="1"/>
          </p:nvPr>
        </p:nvSpPr>
        <p:spPr>
          <a:xfrm>
            <a:off x="292101" y="3992564"/>
            <a:ext cx="11648017" cy="2352675"/>
          </a:xfrm>
        </p:spPr>
        <p:txBody>
          <a:bodyPr/>
          <a:lstStyle/>
          <a:p>
            <a:r>
              <a:rPr lang="en-US" dirty="0">
                <a:latin typeface="Times New Roman" pitchFamily="18" charset="0"/>
                <a:cs typeface="Times New Roman" pitchFamily="18" charset="0"/>
              </a:rPr>
              <a:t>A multi-path channel treats signals with different frequencies differently</a:t>
            </a:r>
          </a:p>
          <a:p>
            <a:r>
              <a:rPr lang="en-US" dirty="0">
                <a:latin typeface="Times New Roman" pitchFamily="18" charset="0"/>
                <a:cs typeface="Times New Roman" pitchFamily="18" charset="0"/>
              </a:rPr>
              <a:t>A signal composed of multiple frequencies would be distorted by passing through such channel</a:t>
            </a:r>
          </a:p>
        </p:txBody>
      </p:sp>
      <p:sp>
        <p:nvSpPr>
          <p:cNvPr id="4" name="Slide Number Placeholder 3"/>
          <p:cNvSpPr>
            <a:spLocks noGrp="1"/>
          </p:cNvSpPr>
          <p:nvPr>
            <p:ph type="sldNum" sz="quarter" idx="10"/>
          </p:nvPr>
        </p:nvSpPr>
        <p:spPr/>
        <p:txBody>
          <a:bodyPr/>
          <a:lstStyle/>
          <a:p>
            <a:pPr>
              <a:defRPr/>
            </a:pPr>
            <a:fld id="{E9192FDD-1216-438B-9E9A-7772559616AE}" type="slidenum">
              <a:rPr lang="en-US" smtClean="0"/>
              <a:pPr>
                <a:defRPr/>
              </a:pPr>
              <a:t>7</a:t>
            </a:fld>
            <a:endParaRPr lang="en-US"/>
          </a:p>
        </p:txBody>
      </p:sp>
      <p:sp>
        <p:nvSpPr>
          <p:cNvPr id="113" name="Rectangle 112"/>
          <p:cNvSpPr/>
          <p:nvPr/>
        </p:nvSpPr>
        <p:spPr bwMode="auto">
          <a:xfrm>
            <a:off x="6968067" y="1427163"/>
            <a:ext cx="4533900" cy="227965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30726" name="Straight Arrow Connector 113"/>
          <p:cNvCxnSpPr>
            <a:cxnSpLocks noChangeShapeType="1"/>
          </p:cNvCxnSpPr>
          <p:nvPr/>
        </p:nvCxnSpPr>
        <p:spPr bwMode="auto">
          <a:xfrm>
            <a:off x="7482418" y="3219450"/>
            <a:ext cx="3536949"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0727" name="Group 95"/>
          <p:cNvGrpSpPr>
            <a:grpSpLocks/>
          </p:cNvGrpSpPr>
          <p:nvPr/>
        </p:nvGrpSpPr>
        <p:grpSpPr bwMode="auto">
          <a:xfrm>
            <a:off x="7497234" y="1919289"/>
            <a:ext cx="1638300" cy="1304925"/>
            <a:chOff x="1563" y="2010"/>
            <a:chExt cx="1871" cy="1473"/>
          </a:xfrm>
        </p:grpSpPr>
        <p:sp>
          <p:nvSpPr>
            <p:cNvPr id="30753" name="Freeform 90"/>
            <p:cNvSpPr>
              <a:spLocks/>
            </p:cNvSpPr>
            <p:nvPr/>
          </p:nvSpPr>
          <p:spPr bwMode="auto">
            <a:xfrm>
              <a:off x="1563" y="2010"/>
              <a:ext cx="471" cy="436"/>
            </a:xfrm>
            <a:custGeom>
              <a:avLst/>
              <a:gdLst>
                <a:gd name="T0" fmla="*/ 9 w 471"/>
                <a:gd name="T1" fmla="*/ 0 h 436"/>
                <a:gd name="T2" fmla="*/ 22 w 471"/>
                <a:gd name="T3" fmla="*/ 0 h 436"/>
                <a:gd name="T4" fmla="*/ 35 w 471"/>
                <a:gd name="T5" fmla="*/ 0 h 436"/>
                <a:gd name="T6" fmla="*/ 48 w 471"/>
                <a:gd name="T7" fmla="*/ 5 h 436"/>
                <a:gd name="T8" fmla="*/ 61 w 471"/>
                <a:gd name="T9" fmla="*/ 5 h 436"/>
                <a:gd name="T10" fmla="*/ 74 w 471"/>
                <a:gd name="T11" fmla="*/ 9 h 436"/>
                <a:gd name="T12" fmla="*/ 87 w 471"/>
                <a:gd name="T13" fmla="*/ 13 h 436"/>
                <a:gd name="T14" fmla="*/ 100 w 471"/>
                <a:gd name="T15" fmla="*/ 17 h 436"/>
                <a:gd name="T16" fmla="*/ 113 w 471"/>
                <a:gd name="T17" fmla="*/ 26 h 436"/>
                <a:gd name="T18" fmla="*/ 126 w 471"/>
                <a:gd name="T19" fmla="*/ 30 h 436"/>
                <a:gd name="T20" fmla="*/ 139 w 471"/>
                <a:gd name="T21" fmla="*/ 39 h 436"/>
                <a:gd name="T22" fmla="*/ 152 w 471"/>
                <a:gd name="T23" fmla="*/ 48 h 436"/>
                <a:gd name="T24" fmla="*/ 164 w 471"/>
                <a:gd name="T25" fmla="*/ 56 h 436"/>
                <a:gd name="T26" fmla="*/ 177 w 471"/>
                <a:gd name="T27" fmla="*/ 65 h 436"/>
                <a:gd name="T28" fmla="*/ 190 w 471"/>
                <a:gd name="T29" fmla="*/ 74 h 436"/>
                <a:gd name="T30" fmla="*/ 203 w 471"/>
                <a:gd name="T31" fmla="*/ 87 h 436"/>
                <a:gd name="T32" fmla="*/ 216 w 471"/>
                <a:gd name="T33" fmla="*/ 95 h 436"/>
                <a:gd name="T34" fmla="*/ 229 w 471"/>
                <a:gd name="T35" fmla="*/ 108 h 436"/>
                <a:gd name="T36" fmla="*/ 242 w 471"/>
                <a:gd name="T37" fmla="*/ 121 h 436"/>
                <a:gd name="T38" fmla="*/ 255 w 471"/>
                <a:gd name="T39" fmla="*/ 134 h 436"/>
                <a:gd name="T40" fmla="*/ 268 w 471"/>
                <a:gd name="T41" fmla="*/ 147 h 436"/>
                <a:gd name="T42" fmla="*/ 277 w 471"/>
                <a:gd name="T43" fmla="*/ 160 h 436"/>
                <a:gd name="T44" fmla="*/ 290 w 471"/>
                <a:gd name="T45" fmla="*/ 169 h 436"/>
                <a:gd name="T46" fmla="*/ 298 w 471"/>
                <a:gd name="T47" fmla="*/ 182 h 436"/>
                <a:gd name="T48" fmla="*/ 307 w 471"/>
                <a:gd name="T49" fmla="*/ 195 h 436"/>
                <a:gd name="T50" fmla="*/ 320 w 471"/>
                <a:gd name="T51" fmla="*/ 208 h 436"/>
                <a:gd name="T52" fmla="*/ 329 w 471"/>
                <a:gd name="T53" fmla="*/ 220 h 436"/>
                <a:gd name="T54" fmla="*/ 337 w 471"/>
                <a:gd name="T55" fmla="*/ 233 h 436"/>
                <a:gd name="T56" fmla="*/ 346 w 471"/>
                <a:gd name="T57" fmla="*/ 242 h 436"/>
                <a:gd name="T58" fmla="*/ 355 w 471"/>
                <a:gd name="T59" fmla="*/ 255 h 436"/>
                <a:gd name="T60" fmla="*/ 363 w 471"/>
                <a:gd name="T61" fmla="*/ 268 h 436"/>
                <a:gd name="T62" fmla="*/ 376 w 471"/>
                <a:gd name="T63" fmla="*/ 281 h 436"/>
                <a:gd name="T64" fmla="*/ 385 w 471"/>
                <a:gd name="T65" fmla="*/ 294 h 436"/>
                <a:gd name="T66" fmla="*/ 393 w 471"/>
                <a:gd name="T67" fmla="*/ 307 h 436"/>
                <a:gd name="T68" fmla="*/ 402 w 471"/>
                <a:gd name="T69" fmla="*/ 320 h 436"/>
                <a:gd name="T70" fmla="*/ 411 w 471"/>
                <a:gd name="T71" fmla="*/ 337 h 436"/>
                <a:gd name="T72" fmla="*/ 419 w 471"/>
                <a:gd name="T73" fmla="*/ 350 h 436"/>
                <a:gd name="T74" fmla="*/ 428 w 471"/>
                <a:gd name="T75" fmla="*/ 363 h 436"/>
                <a:gd name="T76" fmla="*/ 437 w 471"/>
                <a:gd name="T77" fmla="*/ 380 h 436"/>
                <a:gd name="T78" fmla="*/ 445 w 471"/>
                <a:gd name="T79" fmla="*/ 393 h 436"/>
                <a:gd name="T80" fmla="*/ 454 w 471"/>
                <a:gd name="T81" fmla="*/ 411 h 436"/>
                <a:gd name="T82" fmla="*/ 463 w 471"/>
                <a:gd name="T83" fmla="*/ 423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1"/>
                <a:gd name="T127" fmla="*/ 0 h 436"/>
                <a:gd name="T128" fmla="*/ 471 w 471"/>
                <a:gd name="T129" fmla="*/ 436 h 4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1" h="436">
                  <a:moveTo>
                    <a:pt x="0" y="0"/>
                  </a:moveTo>
                  <a:lnTo>
                    <a:pt x="5" y="0"/>
                  </a:lnTo>
                  <a:lnTo>
                    <a:pt x="9" y="0"/>
                  </a:lnTo>
                  <a:lnTo>
                    <a:pt x="13" y="0"/>
                  </a:lnTo>
                  <a:lnTo>
                    <a:pt x="18" y="0"/>
                  </a:lnTo>
                  <a:lnTo>
                    <a:pt x="22" y="0"/>
                  </a:lnTo>
                  <a:lnTo>
                    <a:pt x="26" y="0"/>
                  </a:lnTo>
                  <a:lnTo>
                    <a:pt x="31" y="0"/>
                  </a:lnTo>
                  <a:lnTo>
                    <a:pt x="35" y="0"/>
                  </a:lnTo>
                  <a:lnTo>
                    <a:pt x="39" y="0"/>
                  </a:lnTo>
                  <a:lnTo>
                    <a:pt x="44" y="0"/>
                  </a:lnTo>
                  <a:lnTo>
                    <a:pt x="48" y="5"/>
                  </a:lnTo>
                  <a:lnTo>
                    <a:pt x="52" y="5"/>
                  </a:lnTo>
                  <a:lnTo>
                    <a:pt x="56" y="5"/>
                  </a:lnTo>
                  <a:lnTo>
                    <a:pt x="61" y="5"/>
                  </a:lnTo>
                  <a:lnTo>
                    <a:pt x="65" y="9"/>
                  </a:lnTo>
                  <a:lnTo>
                    <a:pt x="69" y="9"/>
                  </a:lnTo>
                  <a:lnTo>
                    <a:pt x="74" y="9"/>
                  </a:lnTo>
                  <a:lnTo>
                    <a:pt x="78" y="13"/>
                  </a:lnTo>
                  <a:lnTo>
                    <a:pt x="82" y="13"/>
                  </a:lnTo>
                  <a:lnTo>
                    <a:pt x="87" y="13"/>
                  </a:lnTo>
                  <a:lnTo>
                    <a:pt x="91" y="17"/>
                  </a:lnTo>
                  <a:lnTo>
                    <a:pt x="95" y="17"/>
                  </a:lnTo>
                  <a:lnTo>
                    <a:pt x="100" y="17"/>
                  </a:lnTo>
                  <a:lnTo>
                    <a:pt x="104" y="22"/>
                  </a:lnTo>
                  <a:lnTo>
                    <a:pt x="108" y="22"/>
                  </a:lnTo>
                  <a:lnTo>
                    <a:pt x="113" y="26"/>
                  </a:lnTo>
                  <a:lnTo>
                    <a:pt x="117" y="26"/>
                  </a:lnTo>
                  <a:lnTo>
                    <a:pt x="121" y="30"/>
                  </a:lnTo>
                  <a:lnTo>
                    <a:pt x="126" y="30"/>
                  </a:lnTo>
                  <a:lnTo>
                    <a:pt x="130" y="35"/>
                  </a:lnTo>
                  <a:lnTo>
                    <a:pt x="134" y="39"/>
                  </a:lnTo>
                  <a:lnTo>
                    <a:pt x="139" y="39"/>
                  </a:lnTo>
                  <a:lnTo>
                    <a:pt x="143" y="43"/>
                  </a:lnTo>
                  <a:lnTo>
                    <a:pt x="147" y="43"/>
                  </a:lnTo>
                  <a:lnTo>
                    <a:pt x="152" y="48"/>
                  </a:lnTo>
                  <a:lnTo>
                    <a:pt x="156" y="48"/>
                  </a:lnTo>
                  <a:lnTo>
                    <a:pt x="160" y="52"/>
                  </a:lnTo>
                  <a:lnTo>
                    <a:pt x="164" y="56"/>
                  </a:lnTo>
                  <a:lnTo>
                    <a:pt x="169" y="56"/>
                  </a:lnTo>
                  <a:lnTo>
                    <a:pt x="173" y="61"/>
                  </a:lnTo>
                  <a:lnTo>
                    <a:pt x="177" y="65"/>
                  </a:lnTo>
                  <a:lnTo>
                    <a:pt x="182" y="69"/>
                  </a:lnTo>
                  <a:lnTo>
                    <a:pt x="186" y="69"/>
                  </a:lnTo>
                  <a:lnTo>
                    <a:pt x="190" y="74"/>
                  </a:lnTo>
                  <a:lnTo>
                    <a:pt x="195" y="78"/>
                  </a:lnTo>
                  <a:lnTo>
                    <a:pt x="199" y="82"/>
                  </a:lnTo>
                  <a:lnTo>
                    <a:pt x="203" y="87"/>
                  </a:lnTo>
                  <a:lnTo>
                    <a:pt x="208" y="87"/>
                  </a:lnTo>
                  <a:lnTo>
                    <a:pt x="212" y="91"/>
                  </a:lnTo>
                  <a:lnTo>
                    <a:pt x="216" y="95"/>
                  </a:lnTo>
                  <a:lnTo>
                    <a:pt x="221" y="100"/>
                  </a:lnTo>
                  <a:lnTo>
                    <a:pt x="225" y="104"/>
                  </a:lnTo>
                  <a:lnTo>
                    <a:pt x="229" y="108"/>
                  </a:lnTo>
                  <a:lnTo>
                    <a:pt x="234" y="113"/>
                  </a:lnTo>
                  <a:lnTo>
                    <a:pt x="238" y="117"/>
                  </a:lnTo>
                  <a:lnTo>
                    <a:pt x="242" y="121"/>
                  </a:lnTo>
                  <a:lnTo>
                    <a:pt x="247" y="125"/>
                  </a:lnTo>
                  <a:lnTo>
                    <a:pt x="251" y="130"/>
                  </a:lnTo>
                  <a:lnTo>
                    <a:pt x="255" y="134"/>
                  </a:lnTo>
                  <a:lnTo>
                    <a:pt x="260" y="138"/>
                  </a:lnTo>
                  <a:lnTo>
                    <a:pt x="264" y="143"/>
                  </a:lnTo>
                  <a:lnTo>
                    <a:pt x="268" y="147"/>
                  </a:lnTo>
                  <a:lnTo>
                    <a:pt x="272" y="151"/>
                  </a:lnTo>
                  <a:lnTo>
                    <a:pt x="281" y="160"/>
                  </a:lnTo>
                  <a:lnTo>
                    <a:pt x="277" y="160"/>
                  </a:lnTo>
                  <a:lnTo>
                    <a:pt x="281" y="160"/>
                  </a:lnTo>
                  <a:lnTo>
                    <a:pt x="285" y="164"/>
                  </a:lnTo>
                  <a:lnTo>
                    <a:pt x="290" y="169"/>
                  </a:lnTo>
                  <a:lnTo>
                    <a:pt x="290" y="173"/>
                  </a:lnTo>
                  <a:lnTo>
                    <a:pt x="294" y="177"/>
                  </a:lnTo>
                  <a:lnTo>
                    <a:pt x="298" y="182"/>
                  </a:lnTo>
                  <a:lnTo>
                    <a:pt x="303" y="186"/>
                  </a:lnTo>
                  <a:lnTo>
                    <a:pt x="307" y="190"/>
                  </a:lnTo>
                  <a:lnTo>
                    <a:pt x="307" y="195"/>
                  </a:lnTo>
                  <a:lnTo>
                    <a:pt x="311" y="199"/>
                  </a:lnTo>
                  <a:lnTo>
                    <a:pt x="316" y="203"/>
                  </a:lnTo>
                  <a:lnTo>
                    <a:pt x="320" y="208"/>
                  </a:lnTo>
                  <a:lnTo>
                    <a:pt x="324" y="212"/>
                  </a:lnTo>
                  <a:lnTo>
                    <a:pt x="324" y="216"/>
                  </a:lnTo>
                  <a:lnTo>
                    <a:pt x="329" y="220"/>
                  </a:lnTo>
                  <a:lnTo>
                    <a:pt x="333" y="225"/>
                  </a:lnTo>
                  <a:lnTo>
                    <a:pt x="342" y="233"/>
                  </a:lnTo>
                  <a:lnTo>
                    <a:pt x="337" y="233"/>
                  </a:lnTo>
                  <a:lnTo>
                    <a:pt x="342" y="233"/>
                  </a:lnTo>
                  <a:lnTo>
                    <a:pt x="346" y="238"/>
                  </a:lnTo>
                  <a:lnTo>
                    <a:pt x="346" y="242"/>
                  </a:lnTo>
                  <a:lnTo>
                    <a:pt x="350" y="246"/>
                  </a:lnTo>
                  <a:lnTo>
                    <a:pt x="355" y="251"/>
                  </a:lnTo>
                  <a:lnTo>
                    <a:pt x="355" y="255"/>
                  </a:lnTo>
                  <a:lnTo>
                    <a:pt x="359" y="259"/>
                  </a:lnTo>
                  <a:lnTo>
                    <a:pt x="363" y="264"/>
                  </a:lnTo>
                  <a:lnTo>
                    <a:pt x="363" y="268"/>
                  </a:lnTo>
                  <a:lnTo>
                    <a:pt x="368" y="272"/>
                  </a:lnTo>
                  <a:lnTo>
                    <a:pt x="372" y="277"/>
                  </a:lnTo>
                  <a:lnTo>
                    <a:pt x="376" y="281"/>
                  </a:lnTo>
                  <a:lnTo>
                    <a:pt x="376" y="285"/>
                  </a:lnTo>
                  <a:lnTo>
                    <a:pt x="380" y="290"/>
                  </a:lnTo>
                  <a:lnTo>
                    <a:pt x="385" y="294"/>
                  </a:lnTo>
                  <a:lnTo>
                    <a:pt x="385" y="298"/>
                  </a:lnTo>
                  <a:lnTo>
                    <a:pt x="389" y="303"/>
                  </a:lnTo>
                  <a:lnTo>
                    <a:pt x="393" y="307"/>
                  </a:lnTo>
                  <a:lnTo>
                    <a:pt x="393" y="311"/>
                  </a:lnTo>
                  <a:lnTo>
                    <a:pt x="398" y="316"/>
                  </a:lnTo>
                  <a:lnTo>
                    <a:pt x="402" y="320"/>
                  </a:lnTo>
                  <a:lnTo>
                    <a:pt x="402" y="328"/>
                  </a:lnTo>
                  <a:lnTo>
                    <a:pt x="406" y="333"/>
                  </a:lnTo>
                  <a:lnTo>
                    <a:pt x="411" y="337"/>
                  </a:lnTo>
                  <a:lnTo>
                    <a:pt x="415" y="341"/>
                  </a:lnTo>
                  <a:lnTo>
                    <a:pt x="415" y="346"/>
                  </a:lnTo>
                  <a:lnTo>
                    <a:pt x="419" y="350"/>
                  </a:lnTo>
                  <a:lnTo>
                    <a:pt x="424" y="354"/>
                  </a:lnTo>
                  <a:lnTo>
                    <a:pt x="424" y="359"/>
                  </a:lnTo>
                  <a:lnTo>
                    <a:pt x="428" y="363"/>
                  </a:lnTo>
                  <a:lnTo>
                    <a:pt x="432" y="372"/>
                  </a:lnTo>
                  <a:lnTo>
                    <a:pt x="432" y="376"/>
                  </a:lnTo>
                  <a:lnTo>
                    <a:pt x="437" y="380"/>
                  </a:lnTo>
                  <a:lnTo>
                    <a:pt x="441" y="385"/>
                  </a:lnTo>
                  <a:lnTo>
                    <a:pt x="441" y="389"/>
                  </a:lnTo>
                  <a:lnTo>
                    <a:pt x="445" y="393"/>
                  </a:lnTo>
                  <a:lnTo>
                    <a:pt x="450" y="398"/>
                  </a:lnTo>
                  <a:lnTo>
                    <a:pt x="450" y="406"/>
                  </a:lnTo>
                  <a:lnTo>
                    <a:pt x="454" y="411"/>
                  </a:lnTo>
                  <a:lnTo>
                    <a:pt x="458" y="415"/>
                  </a:lnTo>
                  <a:lnTo>
                    <a:pt x="463" y="419"/>
                  </a:lnTo>
                  <a:lnTo>
                    <a:pt x="463" y="423"/>
                  </a:lnTo>
                  <a:lnTo>
                    <a:pt x="467" y="432"/>
                  </a:lnTo>
                  <a:lnTo>
                    <a:pt x="471" y="436"/>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4" name="Freeform 91"/>
            <p:cNvSpPr>
              <a:spLocks/>
            </p:cNvSpPr>
            <p:nvPr/>
          </p:nvSpPr>
          <p:spPr bwMode="auto">
            <a:xfrm>
              <a:off x="2034" y="2446"/>
              <a:ext cx="376" cy="825"/>
            </a:xfrm>
            <a:custGeom>
              <a:avLst/>
              <a:gdLst>
                <a:gd name="T0" fmla="*/ 4 w 376"/>
                <a:gd name="T1" fmla="*/ 9 h 825"/>
                <a:gd name="T2" fmla="*/ 13 w 376"/>
                <a:gd name="T3" fmla="*/ 26 h 825"/>
                <a:gd name="T4" fmla="*/ 22 w 376"/>
                <a:gd name="T5" fmla="*/ 44 h 825"/>
                <a:gd name="T6" fmla="*/ 30 w 376"/>
                <a:gd name="T7" fmla="*/ 61 h 825"/>
                <a:gd name="T8" fmla="*/ 39 w 376"/>
                <a:gd name="T9" fmla="*/ 74 h 825"/>
                <a:gd name="T10" fmla="*/ 48 w 376"/>
                <a:gd name="T11" fmla="*/ 91 h 825"/>
                <a:gd name="T12" fmla="*/ 56 w 376"/>
                <a:gd name="T13" fmla="*/ 108 h 825"/>
                <a:gd name="T14" fmla="*/ 69 w 376"/>
                <a:gd name="T15" fmla="*/ 126 h 825"/>
                <a:gd name="T16" fmla="*/ 78 w 376"/>
                <a:gd name="T17" fmla="*/ 143 h 825"/>
                <a:gd name="T18" fmla="*/ 87 w 376"/>
                <a:gd name="T19" fmla="*/ 160 h 825"/>
                <a:gd name="T20" fmla="*/ 95 w 376"/>
                <a:gd name="T21" fmla="*/ 182 h 825"/>
                <a:gd name="T22" fmla="*/ 104 w 376"/>
                <a:gd name="T23" fmla="*/ 199 h 825"/>
                <a:gd name="T24" fmla="*/ 112 w 376"/>
                <a:gd name="T25" fmla="*/ 216 h 825"/>
                <a:gd name="T26" fmla="*/ 121 w 376"/>
                <a:gd name="T27" fmla="*/ 234 h 825"/>
                <a:gd name="T28" fmla="*/ 130 w 376"/>
                <a:gd name="T29" fmla="*/ 255 h 825"/>
                <a:gd name="T30" fmla="*/ 138 w 376"/>
                <a:gd name="T31" fmla="*/ 273 h 825"/>
                <a:gd name="T32" fmla="*/ 147 w 376"/>
                <a:gd name="T33" fmla="*/ 290 h 825"/>
                <a:gd name="T34" fmla="*/ 156 w 376"/>
                <a:gd name="T35" fmla="*/ 311 h 825"/>
                <a:gd name="T36" fmla="*/ 164 w 376"/>
                <a:gd name="T37" fmla="*/ 329 h 825"/>
                <a:gd name="T38" fmla="*/ 173 w 376"/>
                <a:gd name="T39" fmla="*/ 350 h 825"/>
                <a:gd name="T40" fmla="*/ 182 w 376"/>
                <a:gd name="T41" fmla="*/ 368 h 825"/>
                <a:gd name="T42" fmla="*/ 195 w 376"/>
                <a:gd name="T43" fmla="*/ 389 h 825"/>
                <a:gd name="T44" fmla="*/ 203 w 376"/>
                <a:gd name="T45" fmla="*/ 411 h 825"/>
                <a:gd name="T46" fmla="*/ 212 w 376"/>
                <a:gd name="T47" fmla="*/ 428 h 825"/>
                <a:gd name="T48" fmla="*/ 220 w 376"/>
                <a:gd name="T49" fmla="*/ 450 h 825"/>
                <a:gd name="T50" fmla="*/ 229 w 376"/>
                <a:gd name="T51" fmla="*/ 471 h 825"/>
                <a:gd name="T52" fmla="*/ 238 w 376"/>
                <a:gd name="T53" fmla="*/ 488 h 825"/>
                <a:gd name="T54" fmla="*/ 246 w 376"/>
                <a:gd name="T55" fmla="*/ 510 h 825"/>
                <a:gd name="T56" fmla="*/ 255 w 376"/>
                <a:gd name="T57" fmla="*/ 532 h 825"/>
                <a:gd name="T58" fmla="*/ 264 w 376"/>
                <a:gd name="T59" fmla="*/ 553 h 825"/>
                <a:gd name="T60" fmla="*/ 272 w 376"/>
                <a:gd name="T61" fmla="*/ 575 h 825"/>
                <a:gd name="T62" fmla="*/ 281 w 376"/>
                <a:gd name="T63" fmla="*/ 596 h 825"/>
                <a:gd name="T64" fmla="*/ 290 w 376"/>
                <a:gd name="T65" fmla="*/ 614 h 825"/>
                <a:gd name="T66" fmla="*/ 298 w 376"/>
                <a:gd name="T67" fmla="*/ 635 h 825"/>
                <a:gd name="T68" fmla="*/ 307 w 376"/>
                <a:gd name="T69" fmla="*/ 657 h 825"/>
                <a:gd name="T70" fmla="*/ 320 w 376"/>
                <a:gd name="T71" fmla="*/ 679 h 825"/>
                <a:gd name="T72" fmla="*/ 328 w 376"/>
                <a:gd name="T73" fmla="*/ 700 h 825"/>
                <a:gd name="T74" fmla="*/ 337 w 376"/>
                <a:gd name="T75" fmla="*/ 722 h 825"/>
                <a:gd name="T76" fmla="*/ 346 w 376"/>
                <a:gd name="T77" fmla="*/ 743 h 825"/>
                <a:gd name="T78" fmla="*/ 354 w 376"/>
                <a:gd name="T79" fmla="*/ 765 h 825"/>
                <a:gd name="T80" fmla="*/ 363 w 376"/>
                <a:gd name="T81" fmla="*/ 787 h 825"/>
                <a:gd name="T82" fmla="*/ 372 w 376"/>
                <a:gd name="T83" fmla="*/ 808 h 8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6"/>
                <a:gd name="T127" fmla="*/ 0 h 825"/>
                <a:gd name="T128" fmla="*/ 376 w 376"/>
                <a:gd name="T129" fmla="*/ 825 h 8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6" h="825">
                  <a:moveTo>
                    <a:pt x="0" y="0"/>
                  </a:moveTo>
                  <a:lnTo>
                    <a:pt x="0" y="5"/>
                  </a:lnTo>
                  <a:lnTo>
                    <a:pt x="4" y="9"/>
                  </a:lnTo>
                  <a:lnTo>
                    <a:pt x="9" y="13"/>
                  </a:lnTo>
                  <a:lnTo>
                    <a:pt x="9" y="22"/>
                  </a:lnTo>
                  <a:lnTo>
                    <a:pt x="13" y="26"/>
                  </a:lnTo>
                  <a:lnTo>
                    <a:pt x="17" y="31"/>
                  </a:lnTo>
                  <a:lnTo>
                    <a:pt x="17" y="35"/>
                  </a:lnTo>
                  <a:lnTo>
                    <a:pt x="22" y="44"/>
                  </a:lnTo>
                  <a:lnTo>
                    <a:pt x="26" y="48"/>
                  </a:lnTo>
                  <a:lnTo>
                    <a:pt x="30" y="52"/>
                  </a:lnTo>
                  <a:lnTo>
                    <a:pt x="30" y="61"/>
                  </a:lnTo>
                  <a:lnTo>
                    <a:pt x="35" y="65"/>
                  </a:lnTo>
                  <a:lnTo>
                    <a:pt x="39" y="70"/>
                  </a:lnTo>
                  <a:lnTo>
                    <a:pt x="39" y="74"/>
                  </a:lnTo>
                  <a:lnTo>
                    <a:pt x="43" y="82"/>
                  </a:lnTo>
                  <a:lnTo>
                    <a:pt x="48" y="87"/>
                  </a:lnTo>
                  <a:lnTo>
                    <a:pt x="48" y="91"/>
                  </a:lnTo>
                  <a:lnTo>
                    <a:pt x="52" y="100"/>
                  </a:lnTo>
                  <a:lnTo>
                    <a:pt x="56" y="104"/>
                  </a:lnTo>
                  <a:lnTo>
                    <a:pt x="56" y="108"/>
                  </a:lnTo>
                  <a:lnTo>
                    <a:pt x="61" y="117"/>
                  </a:lnTo>
                  <a:lnTo>
                    <a:pt x="65" y="121"/>
                  </a:lnTo>
                  <a:lnTo>
                    <a:pt x="69" y="126"/>
                  </a:lnTo>
                  <a:lnTo>
                    <a:pt x="69" y="134"/>
                  </a:lnTo>
                  <a:lnTo>
                    <a:pt x="74" y="139"/>
                  </a:lnTo>
                  <a:lnTo>
                    <a:pt x="78" y="143"/>
                  </a:lnTo>
                  <a:lnTo>
                    <a:pt x="78" y="152"/>
                  </a:lnTo>
                  <a:lnTo>
                    <a:pt x="82" y="156"/>
                  </a:lnTo>
                  <a:lnTo>
                    <a:pt x="87" y="160"/>
                  </a:lnTo>
                  <a:lnTo>
                    <a:pt x="87" y="169"/>
                  </a:lnTo>
                  <a:lnTo>
                    <a:pt x="91" y="173"/>
                  </a:lnTo>
                  <a:lnTo>
                    <a:pt x="95" y="182"/>
                  </a:lnTo>
                  <a:lnTo>
                    <a:pt x="95" y="186"/>
                  </a:lnTo>
                  <a:lnTo>
                    <a:pt x="100" y="190"/>
                  </a:lnTo>
                  <a:lnTo>
                    <a:pt x="104" y="199"/>
                  </a:lnTo>
                  <a:lnTo>
                    <a:pt x="108" y="203"/>
                  </a:lnTo>
                  <a:lnTo>
                    <a:pt x="108" y="212"/>
                  </a:lnTo>
                  <a:lnTo>
                    <a:pt x="112" y="216"/>
                  </a:lnTo>
                  <a:lnTo>
                    <a:pt x="117" y="221"/>
                  </a:lnTo>
                  <a:lnTo>
                    <a:pt x="117" y="229"/>
                  </a:lnTo>
                  <a:lnTo>
                    <a:pt x="121" y="234"/>
                  </a:lnTo>
                  <a:lnTo>
                    <a:pt x="125" y="242"/>
                  </a:lnTo>
                  <a:lnTo>
                    <a:pt x="125" y="247"/>
                  </a:lnTo>
                  <a:lnTo>
                    <a:pt x="130" y="255"/>
                  </a:lnTo>
                  <a:lnTo>
                    <a:pt x="134" y="260"/>
                  </a:lnTo>
                  <a:lnTo>
                    <a:pt x="134" y="268"/>
                  </a:lnTo>
                  <a:lnTo>
                    <a:pt x="138" y="273"/>
                  </a:lnTo>
                  <a:lnTo>
                    <a:pt x="143" y="277"/>
                  </a:lnTo>
                  <a:lnTo>
                    <a:pt x="143" y="285"/>
                  </a:lnTo>
                  <a:lnTo>
                    <a:pt x="147" y="290"/>
                  </a:lnTo>
                  <a:lnTo>
                    <a:pt x="151" y="298"/>
                  </a:lnTo>
                  <a:lnTo>
                    <a:pt x="156" y="303"/>
                  </a:lnTo>
                  <a:lnTo>
                    <a:pt x="156" y="311"/>
                  </a:lnTo>
                  <a:lnTo>
                    <a:pt x="160" y="316"/>
                  </a:lnTo>
                  <a:lnTo>
                    <a:pt x="164" y="324"/>
                  </a:lnTo>
                  <a:lnTo>
                    <a:pt x="164" y="329"/>
                  </a:lnTo>
                  <a:lnTo>
                    <a:pt x="169" y="337"/>
                  </a:lnTo>
                  <a:lnTo>
                    <a:pt x="173" y="342"/>
                  </a:lnTo>
                  <a:lnTo>
                    <a:pt x="173" y="350"/>
                  </a:lnTo>
                  <a:lnTo>
                    <a:pt x="177" y="355"/>
                  </a:lnTo>
                  <a:lnTo>
                    <a:pt x="182" y="363"/>
                  </a:lnTo>
                  <a:lnTo>
                    <a:pt x="182" y="368"/>
                  </a:lnTo>
                  <a:lnTo>
                    <a:pt x="186" y="376"/>
                  </a:lnTo>
                  <a:lnTo>
                    <a:pt x="190" y="381"/>
                  </a:lnTo>
                  <a:lnTo>
                    <a:pt x="195" y="389"/>
                  </a:lnTo>
                  <a:lnTo>
                    <a:pt x="195" y="393"/>
                  </a:lnTo>
                  <a:lnTo>
                    <a:pt x="199" y="402"/>
                  </a:lnTo>
                  <a:lnTo>
                    <a:pt x="203" y="411"/>
                  </a:lnTo>
                  <a:lnTo>
                    <a:pt x="203" y="415"/>
                  </a:lnTo>
                  <a:lnTo>
                    <a:pt x="208" y="424"/>
                  </a:lnTo>
                  <a:lnTo>
                    <a:pt x="212" y="428"/>
                  </a:lnTo>
                  <a:lnTo>
                    <a:pt x="212" y="437"/>
                  </a:lnTo>
                  <a:lnTo>
                    <a:pt x="216" y="441"/>
                  </a:lnTo>
                  <a:lnTo>
                    <a:pt x="220" y="450"/>
                  </a:lnTo>
                  <a:lnTo>
                    <a:pt x="220" y="454"/>
                  </a:lnTo>
                  <a:lnTo>
                    <a:pt x="225" y="463"/>
                  </a:lnTo>
                  <a:lnTo>
                    <a:pt x="229" y="471"/>
                  </a:lnTo>
                  <a:lnTo>
                    <a:pt x="233" y="476"/>
                  </a:lnTo>
                  <a:lnTo>
                    <a:pt x="233" y="484"/>
                  </a:lnTo>
                  <a:lnTo>
                    <a:pt x="238" y="488"/>
                  </a:lnTo>
                  <a:lnTo>
                    <a:pt x="242" y="497"/>
                  </a:lnTo>
                  <a:lnTo>
                    <a:pt x="242" y="506"/>
                  </a:lnTo>
                  <a:lnTo>
                    <a:pt x="246" y="510"/>
                  </a:lnTo>
                  <a:lnTo>
                    <a:pt x="251" y="519"/>
                  </a:lnTo>
                  <a:lnTo>
                    <a:pt x="251" y="523"/>
                  </a:lnTo>
                  <a:lnTo>
                    <a:pt x="255" y="532"/>
                  </a:lnTo>
                  <a:lnTo>
                    <a:pt x="259" y="540"/>
                  </a:lnTo>
                  <a:lnTo>
                    <a:pt x="259" y="545"/>
                  </a:lnTo>
                  <a:lnTo>
                    <a:pt x="264" y="553"/>
                  </a:lnTo>
                  <a:lnTo>
                    <a:pt x="268" y="558"/>
                  </a:lnTo>
                  <a:lnTo>
                    <a:pt x="268" y="566"/>
                  </a:lnTo>
                  <a:lnTo>
                    <a:pt x="272" y="575"/>
                  </a:lnTo>
                  <a:lnTo>
                    <a:pt x="277" y="579"/>
                  </a:lnTo>
                  <a:lnTo>
                    <a:pt x="281" y="588"/>
                  </a:lnTo>
                  <a:lnTo>
                    <a:pt x="281" y="596"/>
                  </a:lnTo>
                  <a:lnTo>
                    <a:pt x="285" y="601"/>
                  </a:lnTo>
                  <a:lnTo>
                    <a:pt x="290" y="609"/>
                  </a:lnTo>
                  <a:lnTo>
                    <a:pt x="290" y="614"/>
                  </a:lnTo>
                  <a:lnTo>
                    <a:pt x="294" y="622"/>
                  </a:lnTo>
                  <a:lnTo>
                    <a:pt x="298" y="631"/>
                  </a:lnTo>
                  <a:lnTo>
                    <a:pt x="298" y="635"/>
                  </a:lnTo>
                  <a:lnTo>
                    <a:pt x="303" y="644"/>
                  </a:lnTo>
                  <a:lnTo>
                    <a:pt x="307" y="653"/>
                  </a:lnTo>
                  <a:lnTo>
                    <a:pt x="307" y="657"/>
                  </a:lnTo>
                  <a:lnTo>
                    <a:pt x="311" y="666"/>
                  </a:lnTo>
                  <a:lnTo>
                    <a:pt x="316" y="674"/>
                  </a:lnTo>
                  <a:lnTo>
                    <a:pt x="320" y="679"/>
                  </a:lnTo>
                  <a:lnTo>
                    <a:pt x="320" y="687"/>
                  </a:lnTo>
                  <a:lnTo>
                    <a:pt x="324" y="696"/>
                  </a:lnTo>
                  <a:lnTo>
                    <a:pt x="328" y="700"/>
                  </a:lnTo>
                  <a:lnTo>
                    <a:pt x="328" y="709"/>
                  </a:lnTo>
                  <a:lnTo>
                    <a:pt x="333" y="717"/>
                  </a:lnTo>
                  <a:lnTo>
                    <a:pt x="337" y="722"/>
                  </a:lnTo>
                  <a:lnTo>
                    <a:pt x="337" y="730"/>
                  </a:lnTo>
                  <a:lnTo>
                    <a:pt x="341" y="739"/>
                  </a:lnTo>
                  <a:lnTo>
                    <a:pt x="346" y="743"/>
                  </a:lnTo>
                  <a:lnTo>
                    <a:pt x="346" y="752"/>
                  </a:lnTo>
                  <a:lnTo>
                    <a:pt x="350" y="761"/>
                  </a:lnTo>
                  <a:lnTo>
                    <a:pt x="354" y="765"/>
                  </a:lnTo>
                  <a:lnTo>
                    <a:pt x="359" y="774"/>
                  </a:lnTo>
                  <a:lnTo>
                    <a:pt x="359" y="782"/>
                  </a:lnTo>
                  <a:lnTo>
                    <a:pt x="363" y="787"/>
                  </a:lnTo>
                  <a:lnTo>
                    <a:pt x="367" y="795"/>
                  </a:lnTo>
                  <a:lnTo>
                    <a:pt x="367" y="804"/>
                  </a:lnTo>
                  <a:lnTo>
                    <a:pt x="372" y="808"/>
                  </a:lnTo>
                  <a:lnTo>
                    <a:pt x="376" y="817"/>
                  </a:lnTo>
                  <a:lnTo>
                    <a:pt x="376" y="825"/>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5" name="Freeform 92"/>
            <p:cNvSpPr>
              <a:spLocks/>
            </p:cNvSpPr>
            <p:nvPr/>
          </p:nvSpPr>
          <p:spPr bwMode="auto">
            <a:xfrm>
              <a:off x="2410" y="2792"/>
              <a:ext cx="380" cy="691"/>
            </a:xfrm>
            <a:custGeom>
              <a:avLst/>
              <a:gdLst>
                <a:gd name="T0" fmla="*/ 9 w 380"/>
                <a:gd name="T1" fmla="*/ 492 h 691"/>
                <a:gd name="T2" fmla="*/ 17 w 380"/>
                <a:gd name="T3" fmla="*/ 514 h 691"/>
                <a:gd name="T4" fmla="*/ 26 w 380"/>
                <a:gd name="T5" fmla="*/ 536 h 691"/>
                <a:gd name="T6" fmla="*/ 35 w 380"/>
                <a:gd name="T7" fmla="*/ 557 h 691"/>
                <a:gd name="T8" fmla="*/ 43 w 380"/>
                <a:gd name="T9" fmla="*/ 583 h 691"/>
                <a:gd name="T10" fmla="*/ 52 w 380"/>
                <a:gd name="T11" fmla="*/ 605 h 691"/>
                <a:gd name="T12" fmla="*/ 60 w 380"/>
                <a:gd name="T13" fmla="*/ 626 h 691"/>
                <a:gd name="T14" fmla="*/ 69 w 380"/>
                <a:gd name="T15" fmla="*/ 648 h 691"/>
                <a:gd name="T16" fmla="*/ 78 w 380"/>
                <a:gd name="T17" fmla="*/ 669 h 691"/>
                <a:gd name="T18" fmla="*/ 86 w 380"/>
                <a:gd name="T19" fmla="*/ 691 h 691"/>
                <a:gd name="T20" fmla="*/ 95 w 380"/>
                <a:gd name="T21" fmla="*/ 674 h 691"/>
                <a:gd name="T22" fmla="*/ 108 w 380"/>
                <a:gd name="T23" fmla="*/ 652 h 691"/>
                <a:gd name="T24" fmla="*/ 117 w 380"/>
                <a:gd name="T25" fmla="*/ 626 h 691"/>
                <a:gd name="T26" fmla="*/ 125 w 380"/>
                <a:gd name="T27" fmla="*/ 605 h 691"/>
                <a:gd name="T28" fmla="*/ 134 w 380"/>
                <a:gd name="T29" fmla="*/ 583 h 691"/>
                <a:gd name="T30" fmla="*/ 143 w 380"/>
                <a:gd name="T31" fmla="*/ 561 h 691"/>
                <a:gd name="T32" fmla="*/ 151 w 380"/>
                <a:gd name="T33" fmla="*/ 540 h 691"/>
                <a:gd name="T34" fmla="*/ 160 w 380"/>
                <a:gd name="T35" fmla="*/ 518 h 691"/>
                <a:gd name="T36" fmla="*/ 168 w 380"/>
                <a:gd name="T37" fmla="*/ 497 h 691"/>
                <a:gd name="T38" fmla="*/ 177 w 380"/>
                <a:gd name="T39" fmla="*/ 475 h 691"/>
                <a:gd name="T40" fmla="*/ 186 w 380"/>
                <a:gd name="T41" fmla="*/ 453 h 691"/>
                <a:gd name="T42" fmla="*/ 194 w 380"/>
                <a:gd name="T43" fmla="*/ 432 h 691"/>
                <a:gd name="T44" fmla="*/ 203 w 380"/>
                <a:gd name="T45" fmla="*/ 406 h 691"/>
                <a:gd name="T46" fmla="*/ 212 w 380"/>
                <a:gd name="T47" fmla="*/ 384 h 691"/>
                <a:gd name="T48" fmla="*/ 220 w 380"/>
                <a:gd name="T49" fmla="*/ 363 h 691"/>
                <a:gd name="T50" fmla="*/ 233 w 380"/>
                <a:gd name="T51" fmla="*/ 341 h 691"/>
                <a:gd name="T52" fmla="*/ 242 w 380"/>
                <a:gd name="T53" fmla="*/ 320 h 691"/>
                <a:gd name="T54" fmla="*/ 251 w 380"/>
                <a:gd name="T55" fmla="*/ 302 h 691"/>
                <a:gd name="T56" fmla="*/ 259 w 380"/>
                <a:gd name="T57" fmla="*/ 281 h 691"/>
                <a:gd name="T58" fmla="*/ 268 w 380"/>
                <a:gd name="T59" fmla="*/ 259 h 691"/>
                <a:gd name="T60" fmla="*/ 276 w 380"/>
                <a:gd name="T61" fmla="*/ 238 h 691"/>
                <a:gd name="T62" fmla="*/ 285 w 380"/>
                <a:gd name="T63" fmla="*/ 216 h 691"/>
                <a:gd name="T64" fmla="*/ 294 w 380"/>
                <a:gd name="T65" fmla="*/ 194 h 691"/>
                <a:gd name="T66" fmla="*/ 302 w 380"/>
                <a:gd name="T67" fmla="*/ 173 h 691"/>
                <a:gd name="T68" fmla="*/ 311 w 380"/>
                <a:gd name="T69" fmla="*/ 151 h 691"/>
                <a:gd name="T70" fmla="*/ 320 w 380"/>
                <a:gd name="T71" fmla="*/ 134 h 691"/>
                <a:gd name="T72" fmla="*/ 328 w 380"/>
                <a:gd name="T73" fmla="*/ 112 h 691"/>
                <a:gd name="T74" fmla="*/ 337 w 380"/>
                <a:gd name="T75" fmla="*/ 91 h 691"/>
                <a:gd name="T76" fmla="*/ 346 w 380"/>
                <a:gd name="T77" fmla="*/ 73 h 691"/>
                <a:gd name="T78" fmla="*/ 359 w 380"/>
                <a:gd name="T79" fmla="*/ 52 h 691"/>
                <a:gd name="T80" fmla="*/ 367 w 380"/>
                <a:gd name="T81" fmla="*/ 30 h 691"/>
                <a:gd name="T82" fmla="*/ 376 w 380"/>
                <a:gd name="T83" fmla="*/ 13 h 6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0"/>
                <a:gd name="T127" fmla="*/ 0 h 691"/>
                <a:gd name="T128" fmla="*/ 380 w 380"/>
                <a:gd name="T129" fmla="*/ 691 h 6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0" h="691">
                  <a:moveTo>
                    <a:pt x="0" y="479"/>
                  </a:moveTo>
                  <a:lnTo>
                    <a:pt x="4" y="488"/>
                  </a:lnTo>
                  <a:lnTo>
                    <a:pt x="9" y="492"/>
                  </a:lnTo>
                  <a:lnTo>
                    <a:pt x="9" y="501"/>
                  </a:lnTo>
                  <a:lnTo>
                    <a:pt x="13" y="510"/>
                  </a:lnTo>
                  <a:lnTo>
                    <a:pt x="17" y="514"/>
                  </a:lnTo>
                  <a:lnTo>
                    <a:pt x="22" y="523"/>
                  </a:lnTo>
                  <a:lnTo>
                    <a:pt x="22" y="531"/>
                  </a:lnTo>
                  <a:lnTo>
                    <a:pt x="26" y="536"/>
                  </a:lnTo>
                  <a:lnTo>
                    <a:pt x="30" y="544"/>
                  </a:lnTo>
                  <a:lnTo>
                    <a:pt x="30" y="553"/>
                  </a:lnTo>
                  <a:lnTo>
                    <a:pt x="35" y="557"/>
                  </a:lnTo>
                  <a:lnTo>
                    <a:pt x="39" y="566"/>
                  </a:lnTo>
                  <a:lnTo>
                    <a:pt x="39" y="574"/>
                  </a:lnTo>
                  <a:lnTo>
                    <a:pt x="43" y="583"/>
                  </a:lnTo>
                  <a:lnTo>
                    <a:pt x="48" y="587"/>
                  </a:lnTo>
                  <a:lnTo>
                    <a:pt x="48" y="596"/>
                  </a:lnTo>
                  <a:lnTo>
                    <a:pt x="52" y="605"/>
                  </a:lnTo>
                  <a:lnTo>
                    <a:pt x="56" y="609"/>
                  </a:lnTo>
                  <a:lnTo>
                    <a:pt x="56" y="618"/>
                  </a:lnTo>
                  <a:lnTo>
                    <a:pt x="60" y="626"/>
                  </a:lnTo>
                  <a:lnTo>
                    <a:pt x="65" y="635"/>
                  </a:lnTo>
                  <a:lnTo>
                    <a:pt x="69" y="639"/>
                  </a:lnTo>
                  <a:lnTo>
                    <a:pt x="69" y="648"/>
                  </a:lnTo>
                  <a:lnTo>
                    <a:pt x="73" y="656"/>
                  </a:lnTo>
                  <a:lnTo>
                    <a:pt x="78" y="661"/>
                  </a:lnTo>
                  <a:lnTo>
                    <a:pt x="78" y="669"/>
                  </a:lnTo>
                  <a:lnTo>
                    <a:pt x="82" y="678"/>
                  </a:lnTo>
                  <a:lnTo>
                    <a:pt x="86" y="687"/>
                  </a:lnTo>
                  <a:lnTo>
                    <a:pt x="86" y="691"/>
                  </a:lnTo>
                  <a:lnTo>
                    <a:pt x="91" y="687"/>
                  </a:lnTo>
                  <a:lnTo>
                    <a:pt x="95" y="678"/>
                  </a:lnTo>
                  <a:lnTo>
                    <a:pt x="95" y="674"/>
                  </a:lnTo>
                  <a:lnTo>
                    <a:pt x="99" y="665"/>
                  </a:lnTo>
                  <a:lnTo>
                    <a:pt x="104" y="656"/>
                  </a:lnTo>
                  <a:lnTo>
                    <a:pt x="108" y="652"/>
                  </a:lnTo>
                  <a:lnTo>
                    <a:pt x="108" y="643"/>
                  </a:lnTo>
                  <a:lnTo>
                    <a:pt x="112" y="635"/>
                  </a:lnTo>
                  <a:lnTo>
                    <a:pt x="117" y="626"/>
                  </a:lnTo>
                  <a:lnTo>
                    <a:pt x="117" y="622"/>
                  </a:lnTo>
                  <a:lnTo>
                    <a:pt x="121" y="613"/>
                  </a:lnTo>
                  <a:lnTo>
                    <a:pt x="125" y="605"/>
                  </a:lnTo>
                  <a:lnTo>
                    <a:pt x="125" y="600"/>
                  </a:lnTo>
                  <a:lnTo>
                    <a:pt x="130" y="592"/>
                  </a:lnTo>
                  <a:lnTo>
                    <a:pt x="134" y="583"/>
                  </a:lnTo>
                  <a:lnTo>
                    <a:pt x="134" y="574"/>
                  </a:lnTo>
                  <a:lnTo>
                    <a:pt x="138" y="570"/>
                  </a:lnTo>
                  <a:lnTo>
                    <a:pt x="143" y="561"/>
                  </a:lnTo>
                  <a:lnTo>
                    <a:pt x="147" y="553"/>
                  </a:lnTo>
                  <a:lnTo>
                    <a:pt x="147" y="548"/>
                  </a:lnTo>
                  <a:lnTo>
                    <a:pt x="151" y="540"/>
                  </a:lnTo>
                  <a:lnTo>
                    <a:pt x="155" y="531"/>
                  </a:lnTo>
                  <a:lnTo>
                    <a:pt x="155" y="527"/>
                  </a:lnTo>
                  <a:lnTo>
                    <a:pt x="160" y="518"/>
                  </a:lnTo>
                  <a:lnTo>
                    <a:pt x="164" y="510"/>
                  </a:lnTo>
                  <a:lnTo>
                    <a:pt x="164" y="501"/>
                  </a:lnTo>
                  <a:lnTo>
                    <a:pt x="168" y="497"/>
                  </a:lnTo>
                  <a:lnTo>
                    <a:pt x="173" y="488"/>
                  </a:lnTo>
                  <a:lnTo>
                    <a:pt x="173" y="479"/>
                  </a:lnTo>
                  <a:lnTo>
                    <a:pt x="177" y="475"/>
                  </a:lnTo>
                  <a:lnTo>
                    <a:pt x="181" y="466"/>
                  </a:lnTo>
                  <a:lnTo>
                    <a:pt x="181" y="458"/>
                  </a:lnTo>
                  <a:lnTo>
                    <a:pt x="186" y="453"/>
                  </a:lnTo>
                  <a:lnTo>
                    <a:pt x="190" y="445"/>
                  </a:lnTo>
                  <a:lnTo>
                    <a:pt x="194" y="436"/>
                  </a:lnTo>
                  <a:lnTo>
                    <a:pt x="194" y="432"/>
                  </a:lnTo>
                  <a:lnTo>
                    <a:pt x="199" y="423"/>
                  </a:lnTo>
                  <a:lnTo>
                    <a:pt x="203" y="415"/>
                  </a:lnTo>
                  <a:lnTo>
                    <a:pt x="203" y="406"/>
                  </a:lnTo>
                  <a:lnTo>
                    <a:pt x="207" y="402"/>
                  </a:lnTo>
                  <a:lnTo>
                    <a:pt x="212" y="393"/>
                  </a:lnTo>
                  <a:lnTo>
                    <a:pt x="212" y="384"/>
                  </a:lnTo>
                  <a:lnTo>
                    <a:pt x="216" y="380"/>
                  </a:lnTo>
                  <a:lnTo>
                    <a:pt x="220" y="371"/>
                  </a:lnTo>
                  <a:lnTo>
                    <a:pt x="220" y="363"/>
                  </a:lnTo>
                  <a:lnTo>
                    <a:pt x="225" y="358"/>
                  </a:lnTo>
                  <a:lnTo>
                    <a:pt x="229" y="350"/>
                  </a:lnTo>
                  <a:lnTo>
                    <a:pt x="233" y="341"/>
                  </a:lnTo>
                  <a:lnTo>
                    <a:pt x="233" y="337"/>
                  </a:lnTo>
                  <a:lnTo>
                    <a:pt x="238" y="328"/>
                  </a:lnTo>
                  <a:lnTo>
                    <a:pt x="242" y="320"/>
                  </a:lnTo>
                  <a:lnTo>
                    <a:pt x="242" y="315"/>
                  </a:lnTo>
                  <a:lnTo>
                    <a:pt x="246" y="307"/>
                  </a:lnTo>
                  <a:lnTo>
                    <a:pt x="251" y="302"/>
                  </a:lnTo>
                  <a:lnTo>
                    <a:pt x="251" y="294"/>
                  </a:lnTo>
                  <a:lnTo>
                    <a:pt x="255" y="285"/>
                  </a:lnTo>
                  <a:lnTo>
                    <a:pt x="259" y="281"/>
                  </a:lnTo>
                  <a:lnTo>
                    <a:pt x="259" y="272"/>
                  </a:lnTo>
                  <a:lnTo>
                    <a:pt x="263" y="263"/>
                  </a:lnTo>
                  <a:lnTo>
                    <a:pt x="268" y="259"/>
                  </a:lnTo>
                  <a:lnTo>
                    <a:pt x="272" y="250"/>
                  </a:lnTo>
                  <a:lnTo>
                    <a:pt x="272" y="242"/>
                  </a:lnTo>
                  <a:lnTo>
                    <a:pt x="276" y="238"/>
                  </a:lnTo>
                  <a:lnTo>
                    <a:pt x="281" y="229"/>
                  </a:lnTo>
                  <a:lnTo>
                    <a:pt x="281" y="225"/>
                  </a:lnTo>
                  <a:lnTo>
                    <a:pt x="285" y="216"/>
                  </a:lnTo>
                  <a:lnTo>
                    <a:pt x="289" y="207"/>
                  </a:lnTo>
                  <a:lnTo>
                    <a:pt x="289" y="203"/>
                  </a:lnTo>
                  <a:lnTo>
                    <a:pt x="294" y="194"/>
                  </a:lnTo>
                  <a:lnTo>
                    <a:pt x="298" y="186"/>
                  </a:lnTo>
                  <a:lnTo>
                    <a:pt x="298" y="181"/>
                  </a:lnTo>
                  <a:lnTo>
                    <a:pt x="302" y="173"/>
                  </a:lnTo>
                  <a:lnTo>
                    <a:pt x="307" y="168"/>
                  </a:lnTo>
                  <a:lnTo>
                    <a:pt x="311" y="160"/>
                  </a:lnTo>
                  <a:lnTo>
                    <a:pt x="311" y="151"/>
                  </a:lnTo>
                  <a:lnTo>
                    <a:pt x="315" y="147"/>
                  </a:lnTo>
                  <a:lnTo>
                    <a:pt x="320" y="138"/>
                  </a:lnTo>
                  <a:lnTo>
                    <a:pt x="320" y="134"/>
                  </a:lnTo>
                  <a:lnTo>
                    <a:pt x="324" y="125"/>
                  </a:lnTo>
                  <a:lnTo>
                    <a:pt x="328" y="121"/>
                  </a:lnTo>
                  <a:lnTo>
                    <a:pt x="328" y="112"/>
                  </a:lnTo>
                  <a:lnTo>
                    <a:pt x="333" y="104"/>
                  </a:lnTo>
                  <a:lnTo>
                    <a:pt x="337" y="99"/>
                  </a:lnTo>
                  <a:lnTo>
                    <a:pt x="337" y="91"/>
                  </a:lnTo>
                  <a:lnTo>
                    <a:pt x="341" y="86"/>
                  </a:lnTo>
                  <a:lnTo>
                    <a:pt x="346" y="78"/>
                  </a:lnTo>
                  <a:lnTo>
                    <a:pt x="346" y="73"/>
                  </a:lnTo>
                  <a:lnTo>
                    <a:pt x="350" y="65"/>
                  </a:lnTo>
                  <a:lnTo>
                    <a:pt x="354" y="60"/>
                  </a:lnTo>
                  <a:lnTo>
                    <a:pt x="359" y="52"/>
                  </a:lnTo>
                  <a:lnTo>
                    <a:pt x="359" y="43"/>
                  </a:lnTo>
                  <a:lnTo>
                    <a:pt x="363" y="39"/>
                  </a:lnTo>
                  <a:lnTo>
                    <a:pt x="367" y="30"/>
                  </a:lnTo>
                  <a:lnTo>
                    <a:pt x="367" y="26"/>
                  </a:lnTo>
                  <a:lnTo>
                    <a:pt x="371" y="17"/>
                  </a:lnTo>
                  <a:lnTo>
                    <a:pt x="376" y="13"/>
                  </a:lnTo>
                  <a:lnTo>
                    <a:pt x="376" y="4"/>
                  </a:lnTo>
                  <a:lnTo>
                    <a:pt x="380"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6" name="Freeform 93"/>
            <p:cNvSpPr>
              <a:spLocks/>
            </p:cNvSpPr>
            <p:nvPr/>
          </p:nvSpPr>
          <p:spPr bwMode="auto">
            <a:xfrm>
              <a:off x="2790" y="2135"/>
              <a:ext cx="398" cy="657"/>
            </a:xfrm>
            <a:custGeom>
              <a:avLst/>
              <a:gdLst>
                <a:gd name="T0" fmla="*/ 4 w 398"/>
                <a:gd name="T1" fmla="*/ 644 h 657"/>
                <a:gd name="T2" fmla="*/ 17 w 398"/>
                <a:gd name="T3" fmla="*/ 622 h 657"/>
                <a:gd name="T4" fmla="*/ 26 w 398"/>
                <a:gd name="T5" fmla="*/ 605 h 657"/>
                <a:gd name="T6" fmla="*/ 35 w 398"/>
                <a:gd name="T7" fmla="*/ 584 h 657"/>
                <a:gd name="T8" fmla="*/ 43 w 398"/>
                <a:gd name="T9" fmla="*/ 566 h 657"/>
                <a:gd name="T10" fmla="*/ 52 w 398"/>
                <a:gd name="T11" fmla="*/ 549 h 657"/>
                <a:gd name="T12" fmla="*/ 61 w 398"/>
                <a:gd name="T13" fmla="*/ 527 h 657"/>
                <a:gd name="T14" fmla="*/ 69 w 398"/>
                <a:gd name="T15" fmla="*/ 510 h 657"/>
                <a:gd name="T16" fmla="*/ 78 w 398"/>
                <a:gd name="T17" fmla="*/ 493 h 657"/>
                <a:gd name="T18" fmla="*/ 87 w 398"/>
                <a:gd name="T19" fmla="*/ 476 h 657"/>
                <a:gd name="T20" fmla="*/ 95 w 398"/>
                <a:gd name="T21" fmla="*/ 458 h 657"/>
                <a:gd name="T22" fmla="*/ 104 w 398"/>
                <a:gd name="T23" fmla="*/ 441 h 657"/>
                <a:gd name="T24" fmla="*/ 112 w 398"/>
                <a:gd name="T25" fmla="*/ 424 h 657"/>
                <a:gd name="T26" fmla="*/ 121 w 398"/>
                <a:gd name="T27" fmla="*/ 406 h 657"/>
                <a:gd name="T28" fmla="*/ 130 w 398"/>
                <a:gd name="T29" fmla="*/ 389 h 657"/>
                <a:gd name="T30" fmla="*/ 143 w 398"/>
                <a:gd name="T31" fmla="*/ 372 h 657"/>
                <a:gd name="T32" fmla="*/ 151 w 398"/>
                <a:gd name="T33" fmla="*/ 355 h 657"/>
                <a:gd name="T34" fmla="*/ 160 w 398"/>
                <a:gd name="T35" fmla="*/ 337 h 657"/>
                <a:gd name="T36" fmla="*/ 169 w 398"/>
                <a:gd name="T37" fmla="*/ 324 h 657"/>
                <a:gd name="T38" fmla="*/ 177 w 398"/>
                <a:gd name="T39" fmla="*/ 307 h 657"/>
                <a:gd name="T40" fmla="*/ 186 w 398"/>
                <a:gd name="T41" fmla="*/ 290 h 657"/>
                <a:gd name="T42" fmla="*/ 194 w 398"/>
                <a:gd name="T43" fmla="*/ 277 h 657"/>
                <a:gd name="T44" fmla="*/ 203 w 398"/>
                <a:gd name="T45" fmla="*/ 260 h 657"/>
                <a:gd name="T46" fmla="*/ 212 w 398"/>
                <a:gd name="T47" fmla="*/ 247 h 657"/>
                <a:gd name="T48" fmla="*/ 220 w 398"/>
                <a:gd name="T49" fmla="*/ 229 h 657"/>
                <a:gd name="T50" fmla="*/ 229 w 398"/>
                <a:gd name="T51" fmla="*/ 216 h 657"/>
                <a:gd name="T52" fmla="*/ 238 w 398"/>
                <a:gd name="T53" fmla="*/ 203 h 657"/>
                <a:gd name="T54" fmla="*/ 246 w 398"/>
                <a:gd name="T55" fmla="*/ 191 h 657"/>
                <a:gd name="T56" fmla="*/ 255 w 398"/>
                <a:gd name="T57" fmla="*/ 178 h 657"/>
                <a:gd name="T58" fmla="*/ 268 w 398"/>
                <a:gd name="T59" fmla="*/ 160 h 657"/>
                <a:gd name="T60" fmla="*/ 277 w 398"/>
                <a:gd name="T61" fmla="*/ 147 h 657"/>
                <a:gd name="T62" fmla="*/ 285 w 398"/>
                <a:gd name="T63" fmla="*/ 134 h 657"/>
                <a:gd name="T64" fmla="*/ 294 w 398"/>
                <a:gd name="T65" fmla="*/ 121 h 657"/>
                <a:gd name="T66" fmla="*/ 307 w 398"/>
                <a:gd name="T67" fmla="*/ 108 h 657"/>
                <a:gd name="T68" fmla="*/ 315 w 398"/>
                <a:gd name="T69" fmla="*/ 95 h 657"/>
                <a:gd name="T70" fmla="*/ 324 w 398"/>
                <a:gd name="T71" fmla="*/ 83 h 657"/>
                <a:gd name="T72" fmla="*/ 333 w 398"/>
                <a:gd name="T73" fmla="*/ 70 h 657"/>
                <a:gd name="T74" fmla="*/ 346 w 398"/>
                <a:gd name="T75" fmla="*/ 57 h 657"/>
                <a:gd name="T76" fmla="*/ 354 w 398"/>
                <a:gd name="T77" fmla="*/ 44 h 657"/>
                <a:gd name="T78" fmla="*/ 367 w 398"/>
                <a:gd name="T79" fmla="*/ 31 h 657"/>
                <a:gd name="T80" fmla="*/ 385 w 398"/>
                <a:gd name="T81" fmla="*/ 13 h 657"/>
                <a:gd name="T82" fmla="*/ 389 w 398"/>
                <a:gd name="T83" fmla="*/ 9 h 6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8"/>
                <a:gd name="T127" fmla="*/ 0 h 657"/>
                <a:gd name="T128" fmla="*/ 398 w 398"/>
                <a:gd name="T129" fmla="*/ 657 h 6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8" h="657">
                  <a:moveTo>
                    <a:pt x="0" y="657"/>
                  </a:moveTo>
                  <a:lnTo>
                    <a:pt x="4" y="648"/>
                  </a:lnTo>
                  <a:lnTo>
                    <a:pt x="4" y="644"/>
                  </a:lnTo>
                  <a:lnTo>
                    <a:pt x="9" y="635"/>
                  </a:lnTo>
                  <a:lnTo>
                    <a:pt x="13" y="631"/>
                  </a:lnTo>
                  <a:lnTo>
                    <a:pt x="17" y="622"/>
                  </a:lnTo>
                  <a:lnTo>
                    <a:pt x="17" y="618"/>
                  </a:lnTo>
                  <a:lnTo>
                    <a:pt x="22" y="609"/>
                  </a:lnTo>
                  <a:lnTo>
                    <a:pt x="26" y="605"/>
                  </a:lnTo>
                  <a:lnTo>
                    <a:pt x="26" y="596"/>
                  </a:lnTo>
                  <a:lnTo>
                    <a:pt x="30" y="592"/>
                  </a:lnTo>
                  <a:lnTo>
                    <a:pt x="35" y="584"/>
                  </a:lnTo>
                  <a:lnTo>
                    <a:pt x="35" y="579"/>
                  </a:lnTo>
                  <a:lnTo>
                    <a:pt x="39" y="575"/>
                  </a:lnTo>
                  <a:lnTo>
                    <a:pt x="43" y="566"/>
                  </a:lnTo>
                  <a:lnTo>
                    <a:pt x="43" y="562"/>
                  </a:lnTo>
                  <a:lnTo>
                    <a:pt x="48" y="553"/>
                  </a:lnTo>
                  <a:lnTo>
                    <a:pt x="52" y="549"/>
                  </a:lnTo>
                  <a:lnTo>
                    <a:pt x="56" y="540"/>
                  </a:lnTo>
                  <a:lnTo>
                    <a:pt x="56" y="536"/>
                  </a:lnTo>
                  <a:lnTo>
                    <a:pt x="61" y="527"/>
                  </a:lnTo>
                  <a:lnTo>
                    <a:pt x="65" y="523"/>
                  </a:lnTo>
                  <a:lnTo>
                    <a:pt x="65" y="519"/>
                  </a:lnTo>
                  <a:lnTo>
                    <a:pt x="69" y="510"/>
                  </a:lnTo>
                  <a:lnTo>
                    <a:pt x="74" y="506"/>
                  </a:lnTo>
                  <a:lnTo>
                    <a:pt x="74" y="497"/>
                  </a:lnTo>
                  <a:lnTo>
                    <a:pt x="78" y="493"/>
                  </a:lnTo>
                  <a:lnTo>
                    <a:pt x="82" y="489"/>
                  </a:lnTo>
                  <a:lnTo>
                    <a:pt x="82" y="480"/>
                  </a:lnTo>
                  <a:lnTo>
                    <a:pt x="87" y="476"/>
                  </a:lnTo>
                  <a:lnTo>
                    <a:pt x="91" y="467"/>
                  </a:lnTo>
                  <a:lnTo>
                    <a:pt x="91" y="463"/>
                  </a:lnTo>
                  <a:lnTo>
                    <a:pt x="95" y="458"/>
                  </a:lnTo>
                  <a:lnTo>
                    <a:pt x="99" y="450"/>
                  </a:lnTo>
                  <a:lnTo>
                    <a:pt x="104" y="445"/>
                  </a:lnTo>
                  <a:lnTo>
                    <a:pt x="104" y="441"/>
                  </a:lnTo>
                  <a:lnTo>
                    <a:pt x="108" y="432"/>
                  </a:lnTo>
                  <a:lnTo>
                    <a:pt x="112" y="428"/>
                  </a:lnTo>
                  <a:lnTo>
                    <a:pt x="112" y="424"/>
                  </a:lnTo>
                  <a:lnTo>
                    <a:pt x="117" y="415"/>
                  </a:lnTo>
                  <a:lnTo>
                    <a:pt x="121" y="411"/>
                  </a:lnTo>
                  <a:lnTo>
                    <a:pt x="121" y="406"/>
                  </a:lnTo>
                  <a:lnTo>
                    <a:pt x="125" y="398"/>
                  </a:lnTo>
                  <a:lnTo>
                    <a:pt x="130" y="393"/>
                  </a:lnTo>
                  <a:lnTo>
                    <a:pt x="130" y="389"/>
                  </a:lnTo>
                  <a:lnTo>
                    <a:pt x="134" y="381"/>
                  </a:lnTo>
                  <a:lnTo>
                    <a:pt x="138" y="376"/>
                  </a:lnTo>
                  <a:lnTo>
                    <a:pt x="143" y="372"/>
                  </a:lnTo>
                  <a:lnTo>
                    <a:pt x="143" y="368"/>
                  </a:lnTo>
                  <a:lnTo>
                    <a:pt x="147" y="359"/>
                  </a:lnTo>
                  <a:lnTo>
                    <a:pt x="151" y="355"/>
                  </a:lnTo>
                  <a:lnTo>
                    <a:pt x="151" y="350"/>
                  </a:lnTo>
                  <a:lnTo>
                    <a:pt x="156" y="346"/>
                  </a:lnTo>
                  <a:lnTo>
                    <a:pt x="160" y="337"/>
                  </a:lnTo>
                  <a:lnTo>
                    <a:pt x="160" y="333"/>
                  </a:lnTo>
                  <a:lnTo>
                    <a:pt x="164" y="329"/>
                  </a:lnTo>
                  <a:lnTo>
                    <a:pt x="169" y="324"/>
                  </a:lnTo>
                  <a:lnTo>
                    <a:pt x="169" y="316"/>
                  </a:lnTo>
                  <a:lnTo>
                    <a:pt x="173" y="311"/>
                  </a:lnTo>
                  <a:lnTo>
                    <a:pt x="177" y="307"/>
                  </a:lnTo>
                  <a:lnTo>
                    <a:pt x="182" y="303"/>
                  </a:lnTo>
                  <a:lnTo>
                    <a:pt x="182" y="298"/>
                  </a:lnTo>
                  <a:lnTo>
                    <a:pt x="186" y="290"/>
                  </a:lnTo>
                  <a:lnTo>
                    <a:pt x="190" y="286"/>
                  </a:lnTo>
                  <a:lnTo>
                    <a:pt x="190" y="281"/>
                  </a:lnTo>
                  <a:lnTo>
                    <a:pt x="194" y="277"/>
                  </a:lnTo>
                  <a:lnTo>
                    <a:pt x="199" y="273"/>
                  </a:lnTo>
                  <a:lnTo>
                    <a:pt x="199" y="264"/>
                  </a:lnTo>
                  <a:lnTo>
                    <a:pt x="203" y="260"/>
                  </a:lnTo>
                  <a:lnTo>
                    <a:pt x="207" y="255"/>
                  </a:lnTo>
                  <a:lnTo>
                    <a:pt x="207" y="251"/>
                  </a:lnTo>
                  <a:lnTo>
                    <a:pt x="212" y="247"/>
                  </a:lnTo>
                  <a:lnTo>
                    <a:pt x="216" y="242"/>
                  </a:lnTo>
                  <a:lnTo>
                    <a:pt x="220" y="238"/>
                  </a:lnTo>
                  <a:lnTo>
                    <a:pt x="220" y="229"/>
                  </a:lnTo>
                  <a:lnTo>
                    <a:pt x="225" y="225"/>
                  </a:lnTo>
                  <a:lnTo>
                    <a:pt x="229" y="221"/>
                  </a:lnTo>
                  <a:lnTo>
                    <a:pt x="229" y="216"/>
                  </a:lnTo>
                  <a:lnTo>
                    <a:pt x="233" y="212"/>
                  </a:lnTo>
                  <a:lnTo>
                    <a:pt x="238" y="208"/>
                  </a:lnTo>
                  <a:lnTo>
                    <a:pt x="238" y="203"/>
                  </a:lnTo>
                  <a:lnTo>
                    <a:pt x="242" y="199"/>
                  </a:lnTo>
                  <a:lnTo>
                    <a:pt x="246" y="195"/>
                  </a:lnTo>
                  <a:lnTo>
                    <a:pt x="246" y="191"/>
                  </a:lnTo>
                  <a:lnTo>
                    <a:pt x="251" y="186"/>
                  </a:lnTo>
                  <a:lnTo>
                    <a:pt x="255" y="182"/>
                  </a:lnTo>
                  <a:lnTo>
                    <a:pt x="255" y="178"/>
                  </a:lnTo>
                  <a:lnTo>
                    <a:pt x="259" y="173"/>
                  </a:lnTo>
                  <a:lnTo>
                    <a:pt x="264" y="169"/>
                  </a:lnTo>
                  <a:lnTo>
                    <a:pt x="268" y="160"/>
                  </a:lnTo>
                  <a:lnTo>
                    <a:pt x="268" y="156"/>
                  </a:lnTo>
                  <a:lnTo>
                    <a:pt x="272" y="152"/>
                  </a:lnTo>
                  <a:lnTo>
                    <a:pt x="277" y="147"/>
                  </a:lnTo>
                  <a:lnTo>
                    <a:pt x="277" y="143"/>
                  </a:lnTo>
                  <a:lnTo>
                    <a:pt x="281" y="139"/>
                  </a:lnTo>
                  <a:lnTo>
                    <a:pt x="285" y="134"/>
                  </a:lnTo>
                  <a:lnTo>
                    <a:pt x="290" y="130"/>
                  </a:lnTo>
                  <a:lnTo>
                    <a:pt x="294" y="126"/>
                  </a:lnTo>
                  <a:lnTo>
                    <a:pt x="294" y="121"/>
                  </a:lnTo>
                  <a:lnTo>
                    <a:pt x="298" y="117"/>
                  </a:lnTo>
                  <a:lnTo>
                    <a:pt x="302" y="113"/>
                  </a:lnTo>
                  <a:lnTo>
                    <a:pt x="307" y="108"/>
                  </a:lnTo>
                  <a:lnTo>
                    <a:pt x="307" y="104"/>
                  </a:lnTo>
                  <a:lnTo>
                    <a:pt x="311" y="100"/>
                  </a:lnTo>
                  <a:lnTo>
                    <a:pt x="315" y="95"/>
                  </a:lnTo>
                  <a:lnTo>
                    <a:pt x="315" y="91"/>
                  </a:lnTo>
                  <a:lnTo>
                    <a:pt x="320" y="87"/>
                  </a:lnTo>
                  <a:lnTo>
                    <a:pt x="324" y="83"/>
                  </a:lnTo>
                  <a:lnTo>
                    <a:pt x="328" y="78"/>
                  </a:lnTo>
                  <a:lnTo>
                    <a:pt x="333" y="74"/>
                  </a:lnTo>
                  <a:lnTo>
                    <a:pt x="333" y="70"/>
                  </a:lnTo>
                  <a:lnTo>
                    <a:pt x="337" y="65"/>
                  </a:lnTo>
                  <a:lnTo>
                    <a:pt x="341" y="61"/>
                  </a:lnTo>
                  <a:lnTo>
                    <a:pt x="346" y="57"/>
                  </a:lnTo>
                  <a:lnTo>
                    <a:pt x="350" y="52"/>
                  </a:lnTo>
                  <a:lnTo>
                    <a:pt x="354" y="48"/>
                  </a:lnTo>
                  <a:lnTo>
                    <a:pt x="354" y="44"/>
                  </a:lnTo>
                  <a:lnTo>
                    <a:pt x="359" y="39"/>
                  </a:lnTo>
                  <a:lnTo>
                    <a:pt x="363" y="35"/>
                  </a:lnTo>
                  <a:lnTo>
                    <a:pt x="367" y="31"/>
                  </a:lnTo>
                  <a:lnTo>
                    <a:pt x="372" y="26"/>
                  </a:lnTo>
                  <a:lnTo>
                    <a:pt x="376" y="22"/>
                  </a:lnTo>
                  <a:lnTo>
                    <a:pt x="385" y="13"/>
                  </a:lnTo>
                  <a:lnTo>
                    <a:pt x="380" y="13"/>
                  </a:lnTo>
                  <a:lnTo>
                    <a:pt x="385" y="13"/>
                  </a:lnTo>
                  <a:lnTo>
                    <a:pt x="389" y="9"/>
                  </a:lnTo>
                  <a:lnTo>
                    <a:pt x="398" y="0"/>
                  </a:lnTo>
                  <a:lnTo>
                    <a:pt x="393"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Freeform 94"/>
            <p:cNvSpPr>
              <a:spLocks/>
            </p:cNvSpPr>
            <p:nvPr/>
          </p:nvSpPr>
          <p:spPr bwMode="auto">
            <a:xfrm>
              <a:off x="3183" y="2010"/>
              <a:ext cx="251" cy="125"/>
            </a:xfrm>
            <a:custGeom>
              <a:avLst/>
              <a:gdLst>
                <a:gd name="T0" fmla="*/ 0 w 251"/>
                <a:gd name="T1" fmla="*/ 125 h 125"/>
                <a:gd name="T2" fmla="*/ 5 w 251"/>
                <a:gd name="T3" fmla="*/ 125 h 125"/>
                <a:gd name="T4" fmla="*/ 13 w 251"/>
                <a:gd name="T5" fmla="*/ 117 h 125"/>
                <a:gd name="T6" fmla="*/ 9 w 251"/>
                <a:gd name="T7" fmla="*/ 117 h 125"/>
                <a:gd name="T8" fmla="*/ 13 w 251"/>
                <a:gd name="T9" fmla="*/ 117 h 125"/>
                <a:gd name="T10" fmla="*/ 22 w 251"/>
                <a:gd name="T11" fmla="*/ 108 h 125"/>
                <a:gd name="T12" fmla="*/ 17 w 251"/>
                <a:gd name="T13" fmla="*/ 108 h 125"/>
                <a:gd name="T14" fmla="*/ 22 w 251"/>
                <a:gd name="T15" fmla="*/ 108 h 125"/>
                <a:gd name="T16" fmla="*/ 30 w 251"/>
                <a:gd name="T17" fmla="*/ 100 h 125"/>
                <a:gd name="T18" fmla="*/ 26 w 251"/>
                <a:gd name="T19" fmla="*/ 100 h 125"/>
                <a:gd name="T20" fmla="*/ 30 w 251"/>
                <a:gd name="T21" fmla="*/ 100 h 125"/>
                <a:gd name="T22" fmla="*/ 35 w 251"/>
                <a:gd name="T23" fmla="*/ 95 h 125"/>
                <a:gd name="T24" fmla="*/ 39 w 251"/>
                <a:gd name="T25" fmla="*/ 91 h 125"/>
                <a:gd name="T26" fmla="*/ 43 w 251"/>
                <a:gd name="T27" fmla="*/ 87 h 125"/>
                <a:gd name="T28" fmla="*/ 48 w 251"/>
                <a:gd name="T29" fmla="*/ 82 h 125"/>
                <a:gd name="T30" fmla="*/ 52 w 251"/>
                <a:gd name="T31" fmla="*/ 82 h 125"/>
                <a:gd name="T32" fmla="*/ 56 w 251"/>
                <a:gd name="T33" fmla="*/ 78 h 125"/>
                <a:gd name="T34" fmla="*/ 61 w 251"/>
                <a:gd name="T35" fmla="*/ 74 h 125"/>
                <a:gd name="T36" fmla="*/ 65 w 251"/>
                <a:gd name="T37" fmla="*/ 69 h 125"/>
                <a:gd name="T38" fmla="*/ 69 w 251"/>
                <a:gd name="T39" fmla="*/ 65 h 125"/>
                <a:gd name="T40" fmla="*/ 74 w 251"/>
                <a:gd name="T41" fmla="*/ 65 h 125"/>
                <a:gd name="T42" fmla="*/ 78 w 251"/>
                <a:gd name="T43" fmla="*/ 61 h 125"/>
                <a:gd name="T44" fmla="*/ 82 w 251"/>
                <a:gd name="T45" fmla="*/ 56 h 125"/>
                <a:gd name="T46" fmla="*/ 87 w 251"/>
                <a:gd name="T47" fmla="*/ 52 h 125"/>
                <a:gd name="T48" fmla="*/ 91 w 251"/>
                <a:gd name="T49" fmla="*/ 52 h 125"/>
                <a:gd name="T50" fmla="*/ 95 w 251"/>
                <a:gd name="T51" fmla="*/ 48 h 125"/>
                <a:gd name="T52" fmla="*/ 100 w 251"/>
                <a:gd name="T53" fmla="*/ 48 h 125"/>
                <a:gd name="T54" fmla="*/ 104 w 251"/>
                <a:gd name="T55" fmla="*/ 43 h 125"/>
                <a:gd name="T56" fmla="*/ 108 w 251"/>
                <a:gd name="T57" fmla="*/ 39 h 125"/>
                <a:gd name="T58" fmla="*/ 113 w 251"/>
                <a:gd name="T59" fmla="*/ 39 h 125"/>
                <a:gd name="T60" fmla="*/ 117 w 251"/>
                <a:gd name="T61" fmla="*/ 35 h 125"/>
                <a:gd name="T62" fmla="*/ 121 w 251"/>
                <a:gd name="T63" fmla="*/ 35 h 125"/>
                <a:gd name="T64" fmla="*/ 125 w 251"/>
                <a:gd name="T65" fmla="*/ 30 h 125"/>
                <a:gd name="T66" fmla="*/ 130 w 251"/>
                <a:gd name="T67" fmla="*/ 30 h 125"/>
                <a:gd name="T68" fmla="*/ 134 w 251"/>
                <a:gd name="T69" fmla="*/ 26 h 125"/>
                <a:gd name="T70" fmla="*/ 138 w 251"/>
                <a:gd name="T71" fmla="*/ 26 h 125"/>
                <a:gd name="T72" fmla="*/ 143 w 251"/>
                <a:gd name="T73" fmla="*/ 22 h 125"/>
                <a:gd name="T74" fmla="*/ 147 w 251"/>
                <a:gd name="T75" fmla="*/ 22 h 125"/>
                <a:gd name="T76" fmla="*/ 151 w 251"/>
                <a:gd name="T77" fmla="*/ 17 h 125"/>
                <a:gd name="T78" fmla="*/ 156 w 251"/>
                <a:gd name="T79" fmla="*/ 17 h 125"/>
                <a:gd name="T80" fmla="*/ 160 w 251"/>
                <a:gd name="T81" fmla="*/ 17 h 125"/>
                <a:gd name="T82" fmla="*/ 164 w 251"/>
                <a:gd name="T83" fmla="*/ 13 h 125"/>
                <a:gd name="T84" fmla="*/ 169 w 251"/>
                <a:gd name="T85" fmla="*/ 13 h 125"/>
                <a:gd name="T86" fmla="*/ 173 w 251"/>
                <a:gd name="T87" fmla="*/ 9 h 125"/>
                <a:gd name="T88" fmla="*/ 177 w 251"/>
                <a:gd name="T89" fmla="*/ 9 h 125"/>
                <a:gd name="T90" fmla="*/ 182 w 251"/>
                <a:gd name="T91" fmla="*/ 9 h 125"/>
                <a:gd name="T92" fmla="*/ 186 w 251"/>
                <a:gd name="T93" fmla="*/ 9 h 125"/>
                <a:gd name="T94" fmla="*/ 190 w 251"/>
                <a:gd name="T95" fmla="*/ 5 h 125"/>
                <a:gd name="T96" fmla="*/ 195 w 251"/>
                <a:gd name="T97" fmla="*/ 5 h 125"/>
                <a:gd name="T98" fmla="*/ 199 w 251"/>
                <a:gd name="T99" fmla="*/ 5 h 125"/>
                <a:gd name="T100" fmla="*/ 203 w 251"/>
                <a:gd name="T101" fmla="*/ 5 h 125"/>
                <a:gd name="T102" fmla="*/ 208 w 251"/>
                <a:gd name="T103" fmla="*/ 5 h 125"/>
                <a:gd name="T104" fmla="*/ 212 w 251"/>
                <a:gd name="T105" fmla="*/ 0 h 125"/>
                <a:gd name="T106" fmla="*/ 216 w 251"/>
                <a:gd name="T107" fmla="*/ 0 h 125"/>
                <a:gd name="T108" fmla="*/ 221 w 251"/>
                <a:gd name="T109" fmla="*/ 0 h 125"/>
                <a:gd name="T110" fmla="*/ 225 w 251"/>
                <a:gd name="T111" fmla="*/ 0 h 125"/>
                <a:gd name="T112" fmla="*/ 229 w 251"/>
                <a:gd name="T113" fmla="*/ 0 h 125"/>
                <a:gd name="T114" fmla="*/ 233 w 251"/>
                <a:gd name="T115" fmla="*/ 0 h 125"/>
                <a:gd name="T116" fmla="*/ 238 w 251"/>
                <a:gd name="T117" fmla="*/ 0 h 125"/>
                <a:gd name="T118" fmla="*/ 242 w 251"/>
                <a:gd name="T119" fmla="*/ 0 h 125"/>
                <a:gd name="T120" fmla="*/ 246 w 251"/>
                <a:gd name="T121" fmla="*/ 0 h 125"/>
                <a:gd name="T122" fmla="*/ 251 w 251"/>
                <a:gd name="T123" fmla="*/ 0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125"/>
                <a:gd name="T188" fmla="*/ 251 w 251"/>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125">
                  <a:moveTo>
                    <a:pt x="0" y="125"/>
                  </a:moveTo>
                  <a:lnTo>
                    <a:pt x="5" y="125"/>
                  </a:lnTo>
                  <a:lnTo>
                    <a:pt x="13" y="117"/>
                  </a:lnTo>
                  <a:lnTo>
                    <a:pt x="9" y="117"/>
                  </a:lnTo>
                  <a:lnTo>
                    <a:pt x="13" y="117"/>
                  </a:lnTo>
                  <a:lnTo>
                    <a:pt x="22" y="108"/>
                  </a:lnTo>
                  <a:lnTo>
                    <a:pt x="17" y="108"/>
                  </a:lnTo>
                  <a:lnTo>
                    <a:pt x="22" y="108"/>
                  </a:lnTo>
                  <a:lnTo>
                    <a:pt x="30" y="100"/>
                  </a:lnTo>
                  <a:lnTo>
                    <a:pt x="26" y="100"/>
                  </a:lnTo>
                  <a:lnTo>
                    <a:pt x="30" y="100"/>
                  </a:lnTo>
                  <a:lnTo>
                    <a:pt x="35" y="95"/>
                  </a:lnTo>
                  <a:lnTo>
                    <a:pt x="39" y="91"/>
                  </a:lnTo>
                  <a:lnTo>
                    <a:pt x="43" y="87"/>
                  </a:lnTo>
                  <a:lnTo>
                    <a:pt x="48" y="82"/>
                  </a:lnTo>
                  <a:lnTo>
                    <a:pt x="52" y="82"/>
                  </a:lnTo>
                  <a:lnTo>
                    <a:pt x="56" y="78"/>
                  </a:lnTo>
                  <a:lnTo>
                    <a:pt x="61" y="74"/>
                  </a:lnTo>
                  <a:lnTo>
                    <a:pt x="65" y="69"/>
                  </a:lnTo>
                  <a:lnTo>
                    <a:pt x="69" y="65"/>
                  </a:lnTo>
                  <a:lnTo>
                    <a:pt x="74" y="65"/>
                  </a:lnTo>
                  <a:lnTo>
                    <a:pt x="78" y="61"/>
                  </a:lnTo>
                  <a:lnTo>
                    <a:pt x="82" y="56"/>
                  </a:lnTo>
                  <a:lnTo>
                    <a:pt x="87" y="52"/>
                  </a:lnTo>
                  <a:lnTo>
                    <a:pt x="91" y="52"/>
                  </a:lnTo>
                  <a:lnTo>
                    <a:pt x="95" y="48"/>
                  </a:lnTo>
                  <a:lnTo>
                    <a:pt x="100" y="48"/>
                  </a:lnTo>
                  <a:lnTo>
                    <a:pt x="104" y="43"/>
                  </a:lnTo>
                  <a:lnTo>
                    <a:pt x="108" y="39"/>
                  </a:lnTo>
                  <a:lnTo>
                    <a:pt x="113" y="39"/>
                  </a:lnTo>
                  <a:lnTo>
                    <a:pt x="117" y="35"/>
                  </a:lnTo>
                  <a:lnTo>
                    <a:pt x="121" y="35"/>
                  </a:lnTo>
                  <a:lnTo>
                    <a:pt x="125" y="30"/>
                  </a:lnTo>
                  <a:lnTo>
                    <a:pt x="130" y="30"/>
                  </a:lnTo>
                  <a:lnTo>
                    <a:pt x="134" y="26"/>
                  </a:lnTo>
                  <a:lnTo>
                    <a:pt x="138" y="26"/>
                  </a:lnTo>
                  <a:lnTo>
                    <a:pt x="143" y="22"/>
                  </a:lnTo>
                  <a:lnTo>
                    <a:pt x="147" y="22"/>
                  </a:lnTo>
                  <a:lnTo>
                    <a:pt x="151" y="17"/>
                  </a:lnTo>
                  <a:lnTo>
                    <a:pt x="156" y="17"/>
                  </a:lnTo>
                  <a:lnTo>
                    <a:pt x="160" y="17"/>
                  </a:lnTo>
                  <a:lnTo>
                    <a:pt x="164" y="13"/>
                  </a:lnTo>
                  <a:lnTo>
                    <a:pt x="169" y="13"/>
                  </a:lnTo>
                  <a:lnTo>
                    <a:pt x="173" y="9"/>
                  </a:lnTo>
                  <a:lnTo>
                    <a:pt x="177" y="9"/>
                  </a:lnTo>
                  <a:lnTo>
                    <a:pt x="182" y="9"/>
                  </a:lnTo>
                  <a:lnTo>
                    <a:pt x="186" y="9"/>
                  </a:lnTo>
                  <a:lnTo>
                    <a:pt x="190" y="5"/>
                  </a:lnTo>
                  <a:lnTo>
                    <a:pt x="195" y="5"/>
                  </a:lnTo>
                  <a:lnTo>
                    <a:pt x="199" y="5"/>
                  </a:lnTo>
                  <a:lnTo>
                    <a:pt x="203" y="5"/>
                  </a:lnTo>
                  <a:lnTo>
                    <a:pt x="208" y="5"/>
                  </a:lnTo>
                  <a:lnTo>
                    <a:pt x="212" y="0"/>
                  </a:lnTo>
                  <a:lnTo>
                    <a:pt x="216" y="0"/>
                  </a:lnTo>
                  <a:lnTo>
                    <a:pt x="221" y="0"/>
                  </a:lnTo>
                  <a:lnTo>
                    <a:pt x="225" y="0"/>
                  </a:lnTo>
                  <a:lnTo>
                    <a:pt x="229" y="0"/>
                  </a:lnTo>
                  <a:lnTo>
                    <a:pt x="233" y="0"/>
                  </a:lnTo>
                  <a:lnTo>
                    <a:pt x="238" y="0"/>
                  </a:lnTo>
                  <a:lnTo>
                    <a:pt x="242" y="0"/>
                  </a:lnTo>
                  <a:lnTo>
                    <a:pt x="246" y="0"/>
                  </a:lnTo>
                  <a:lnTo>
                    <a:pt x="251"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Rectangle 4"/>
          <p:cNvSpPr/>
          <p:nvPr/>
        </p:nvSpPr>
        <p:spPr bwMode="auto">
          <a:xfrm>
            <a:off x="806451" y="1430338"/>
            <a:ext cx="4533900" cy="227806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30729" name="Straight Arrow Connector 6"/>
          <p:cNvCxnSpPr>
            <a:cxnSpLocks noChangeShapeType="1"/>
          </p:cNvCxnSpPr>
          <p:nvPr/>
        </p:nvCxnSpPr>
        <p:spPr bwMode="auto">
          <a:xfrm>
            <a:off x="1646767" y="3195639"/>
            <a:ext cx="303106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0" name="Straight Arrow Connector 8"/>
          <p:cNvCxnSpPr>
            <a:cxnSpLocks noChangeShapeType="1"/>
          </p:cNvCxnSpPr>
          <p:nvPr/>
        </p:nvCxnSpPr>
        <p:spPr bwMode="auto">
          <a:xfrm rot="5400000" flipH="1" flipV="1">
            <a:off x="1339058" y="2486291"/>
            <a:ext cx="1462087" cy="423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1" name="Straight Arrow Connector 9"/>
          <p:cNvCxnSpPr>
            <a:cxnSpLocks noChangeShapeType="1"/>
          </p:cNvCxnSpPr>
          <p:nvPr/>
        </p:nvCxnSpPr>
        <p:spPr bwMode="auto">
          <a:xfrm rot="5400000" flipH="1" flipV="1">
            <a:off x="3467631" y="2483910"/>
            <a:ext cx="1463675" cy="423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2" name="Straight Arrow Connector 11"/>
          <p:cNvCxnSpPr>
            <a:cxnSpLocks noChangeShapeType="1"/>
          </p:cNvCxnSpPr>
          <p:nvPr/>
        </p:nvCxnSpPr>
        <p:spPr bwMode="auto">
          <a:xfrm flipV="1">
            <a:off x="2061633" y="3344864"/>
            <a:ext cx="2142067" cy="3175"/>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30733" name="TextBox 12"/>
          <p:cNvSpPr txBox="1">
            <a:spLocks noChangeArrowheads="1"/>
          </p:cNvSpPr>
          <p:nvPr/>
        </p:nvSpPr>
        <p:spPr bwMode="auto">
          <a:xfrm>
            <a:off x="2603500" y="3376613"/>
            <a:ext cx="83185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30734" name="TextBox 19"/>
          <p:cNvSpPr txBox="1">
            <a:spLocks noChangeArrowheads="1"/>
          </p:cNvSpPr>
          <p:nvPr/>
        </p:nvSpPr>
        <p:spPr bwMode="auto">
          <a:xfrm>
            <a:off x="1403351" y="1684339"/>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735" name="TextBox 143"/>
          <p:cNvSpPr txBox="1">
            <a:spLocks noChangeArrowheads="1"/>
          </p:cNvSpPr>
          <p:nvPr/>
        </p:nvSpPr>
        <p:spPr bwMode="auto">
          <a:xfrm>
            <a:off x="3530601" y="1681163"/>
            <a:ext cx="622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30736" name="Straight Arrow Connector 160"/>
          <p:cNvCxnSpPr>
            <a:cxnSpLocks noChangeShapeType="1"/>
          </p:cNvCxnSpPr>
          <p:nvPr/>
        </p:nvCxnSpPr>
        <p:spPr bwMode="auto">
          <a:xfrm rot="5400000" flipH="1" flipV="1">
            <a:off x="6665384" y="2432580"/>
            <a:ext cx="1644650"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0737" name="Group 95"/>
          <p:cNvGrpSpPr>
            <a:grpSpLocks/>
          </p:cNvGrpSpPr>
          <p:nvPr/>
        </p:nvGrpSpPr>
        <p:grpSpPr bwMode="auto">
          <a:xfrm>
            <a:off x="9127067" y="1916114"/>
            <a:ext cx="1636184" cy="1304925"/>
            <a:chOff x="1563" y="2010"/>
            <a:chExt cx="1871" cy="1473"/>
          </a:xfrm>
        </p:grpSpPr>
        <p:sp>
          <p:nvSpPr>
            <p:cNvPr id="30748" name="Freeform 90"/>
            <p:cNvSpPr>
              <a:spLocks/>
            </p:cNvSpPr>
            <p:nvPr/>
          </p:nvSpPr>
          <p:spPr bwMode="auto">
            <a:xfrm>
              <a:off x="1563" y="2010"/>
              <a:ext cx="471" cy="436"/>
            </a:xfrm>
            <a:custGeom>
              <a:avLst/>
              <a:gdLst>
                <a:gd name="T0" fmla="*/ 9 w 471"/>
                <a:gd name="T1" fmla="*/ 0 h 436"/>
                <a:gd name="T2" fmla="*/ 22 w 471"/>
                <a:gd name="T3" fmla="*/ 0 h 436"/>
                <a:gd name="T4" fmla="*/ 35 w 471"/>
                <a:gd name="T5" fmla="*/ 0 h 436"/>
                <a:gd name="T6" fmla="*/ 48 w 471"/>
                <a:gd name="T7" fmla="*/ 5 h 436"/>
                <a:gd name="T8" fmla="*/ 61 w 471"/>
                <a:gd name="T9" fmla="*/ 5 h 436"/>
                <a:gd name="T10" fmla="*/ 74 w 471"/>
                <a:gd name="T11" fmla="*/ 9 h 436"/>
                <a:gd name="T12" fmla="*/ 87 w 471"/>
                <a:gd name="T13" fmla="*/ 13 h 436"/>
                <a:gd name="T14" fmla="*/ 100 w 471"/>
                <a:gd name="T15" fmla="*/ 17 h 436"/>
                <a:gd name="T16" fmla="*/ 113 w 471"/>
                <a:gd name="T17" fmla="*/ 26 h 436"/>
                <a:gd name="T18" fmla="*/ 126 w 471"/>
                <a:gd name="T19" fmla="*/ 30 h 436"/>
                <a:gd name="T20" fmla="*/ 139 w 471"/>
                <a:gd name="T21" fmla="*/ 39 h 436"/>
                <a:gd name="T22" fmla="*/ 152 w 471"/>
                <a:gd name="T23" fmla="*/ 48 h 436"/>
                <a:gd name="T24" fmla="*/ 164 w 471"/>
                <a:gd name="T25" fmla="*/ 56 h 436"/>
                <a:gd name="T26" fmla="*/ 177 w 471"/>
                <a:gd name="T27" fmla="*/ 65 h 436"/>
                <a:gd name="T28" fmla="*/ 190 w 471"/>
                <a:gd name="T29" fmla="*/ 74 h 436"/>
                <a:gd name="T30" fmla="*/ 203 w 471"/>
                <a:gd name="T31" fmla="*/ 87 h 436"/>
                <a:gd name="T32" fmla="*/ 216 w 471"/>
                <a:gd name="T33" fmla="*/ 95 h 436"/>
                <a:gd name="T34" fmla="*/ 229 w 471"/>
                <a:gd name="T35" fmla="*/ 108 h 436"/>
                <a:gd name="T36" fmla="*/ 242 w 471"/>
                <a:gd name="T37" fmla="*/ 121 h 436"/>
                <a:gd name="T38" fmla="*/ 255 w 471"/>
                <a:gd name="T39" fmla="*/ 134 h 436"/>
                <a:gd name="T40" fmla="*/ 268 w 471"/>
                <a:gd name="T41" fmla="*/ 147 h 436"/>
                <a:gd name="T42" fmla="*/ 277 w 471"/>
                <a:gd name="T43" fmla="*/ 160 h 436"/>
                <a:gd name="T44" fmla="*/ 290 w 471"/>
                <a:gd name="T45" fmla="*/ 169 h 436"/>
                <a:gd name="T46" fmla="*/ 298 w 471"/>
                <a:gd name="T47" fmla="*/ 182 h 436"/>
                <a:gd name="T48" fmla="*/ 307 w 471"/>
                <a:gd name="T49" fmla="*/ 195 h 436"/>
                <a:gd name="T50" fmla="*/ 320 w 471"/>
                <a:gd name="T51" fmla="*/ 208 h 436"/>
                <a:gd name="T52" fmla="*/ 329 w 471"/>
                <a:gd name="T53" fmla="*/ 220 h 436"/>
                <a:gd name="T54" fmla="*/ 337 w 471"/>
                <a:gd name="T55" fmla="*/ 233 h 436"/>
                <a:gd name="T56" fmla="*/ 346 w 471"/>
                <a:gd name="T57" fmla="*/ 242 h 436"/>
                <a:gd name="T58" fmla="*/ 355 w 471"/>
                <a:gd name="T59" fmla="*/ 255 h 436"/>
                <a:gd name="T60" fmla="*/ 363 w 471"/>
                <a:gd name="T61" fmla="*/ 268 h 436"/>
                <a:gd name="T62" fmla="*/ 376 w 471"/>
                <a:gd name="T63" fmla="*/ 281 h 436"/>
                <a:gd name="T64" fmla="*/ 385 w 471"/>
                <a:gd name="T65" fmla="*/ 294 h 436"/>
                <a:gd name="T66" fmla="*/ 393 w 471"/>
                <a:gd name="T67" fmla="*/ 307 h 436"/>
                <a:gd name="T68" fmla="*/ 402 w 471"/>
                <a:gd name="T69" fmla="*/ 320 h 436"/>
                <a:gd name="T70" fmla="*/ 411 w 471"/>
                <a:gd name="T71" fmla="*/ 337 h 436"/>
                <a:gd name="T72" fmla="*/ 419 w 471"/>
                <a:gd name="T73" fmla="*/ 350 h 436"/>
                <a:gd name="T74" fmla="*/ 428 w 471"/>
                <a:gd name="T75" fmla="*/ 363 h 436"/>
                <a:gd name="T76" fmla="*/ 437 w 471"/>
                <a:gd name="T77" fmla="*/ 380 h 436"/>
                <a:gd name="T78" fmla="*/ 445 w 471"/>
                <a:gd name="T79" fmla="*/ 393 h 436"/>
                <a:gd name="T80" fmla="*/ 454 w 471"/>
                <a:gd name="T81" fmla="*/ 411 h 436"/>
                <a:gd name="T82" fmla="*/ 463 w 471"/>
                <a:gd name="T83" fmla="*/ 423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1"/>
                <a:gd name="T127" fmla="*/ 0 h 436"/>
                <a:gd name="T128" fmla="*/ 471 w 471"/>
                <a:gd name="T129" fmla="*/ 436 h 4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1" h="436">
                  <a:moveTo>
                    <a:pt x="0" y="0"/>
                  </a:moveTo>
                  <a:lnTo>
                    <a:pt x="5" y="0"/>
                  </a:lnTo>
                  <a:lnTo>
                    <a:pt x="9" y="0"/>
                  </a:lnTo>
                  <a:lnTo>
                    <a:pt x="13" y="0"/>
                  </a:lnTo>
                  <a:lnTo>
                    <a:pt x="18" y="0"/>
                  </a:lnTo>
                  <a:lnTo>
                    <a:pt x="22" y="0"/>
                  </a:lnTo>
                  <a:lnTo>
                    <a:pt x="26" y="0"/>
                  </a:lnTo>
                  <a:lnTo>
                    <a:pt x="31" y="0"/>
                  </a:lnTo>
                  <a:lnTo>
                    <a:pt x="35" y="0"/>
                  </a:lnTo>
                  <a:lnTo>
                    <a:pt x="39" y="0"/>
                  </a:lnTo>
                  <a:lnTo>
                    <a:pt x="44" y="0"/>
                  </a:lnTo>
                  <a:lnTo>
                    <a:pt x="48" y="5"/>
                  </a:lnTo>
                  <a:lnTo>
                    <a:pt x="52" y="5"/>
                  </a:lnTo>
                  <a:lnTo>
                    <a:pt x="56" y="5"/>
                  </a:lnTo>
                  <a:lnTo>
                    <a:pt x="61" y="5"/>
                  </a:lnTo>
                  <a:lnTo>
                    <a:pt x="65" y="9"/>
                  </a:lnTo>
                  <a:lnTo>
                    <a:pt x="69" y="9"/>
                  </a:lnTo>
                  <a:lnTo>
                    <a:pt x="74" y="9"/>
                  </a:lnTo>
                  <a:lnTo>
                    <a:pt x="78" y="13"/>
                  </a:lnTo>
                  <a:lnTo>
                    <a:pt x="82" y="13"/>
                  </a:lnTo>
                  <a:lnTo>
                    <a:pt x="87" y="13"/>
                  </a:lnTo>
                  <a:lnTo>
                    <a:pt x="91" y="17"/>
                  </a:lnTo>
                  <a:lnTo>
                    <a:pt x="95" y="17"/>
                  </a:lnTo>
                  <a:lnTo>
                    <a:pt x="100" y="17"/>
                  </a:lnTo>
                  <a:lnTo>
                    <a:pt x="104" y="22"/>
                  </a:lnTo>
                  <a:lnTo>
                    <a:pt x="108" y="22"/>
                  </a:lnTo>
                  <a:lnTo>
                    <a:pt x="113" y="26"/>
                  </a:lnTo>
                  <a:lnTo>
                    <a:pt x="117" y="26"/>
                  </a:lnTo>
                  <a:lnTo>
                    <a:pt x="121" y="30"/>
                  </a:lnTo>
                  <a:lnTo>
                    <a:pt x="126" y="30"/>
                  </a:lnTo>
                  <a:lnTo>
                    <a:pt x="130" y="35"/>
                  </a:lnTo>
                  <a:lnTo>
                    <a:pt x="134" y="39"/>
                  </a:lnTo>
                  <a:lnTo>
                    <a:pt x="139" y="39"/>
                  </a:lnTo>
                  <a:lnTo>
                    <a:pt x="143" y="43"/>
                  </a:lnTo>
                  <a:lnTo>
                    <a:pt x="147" y="43"/>
                  </a:lnTo>
                  <a:lnTo>
                    <a:pt x="152" y="48"/>
                  </a:lnTo>
                  <a:lnTo>
                    <a:pt x="156" y="48"/>
                  </a:lnTo>
                  <a:lnTo>
                    <a:pt x="160" y="52"/>
                  </a:lnTo>
                  <a:lnTo>
                    <a:pt x="164" y="56"/>
                  </a:lnTo>
                  <a:lnTo>
                    <a:pt x="169" y="56"/>
                  </a:lnTo>
                  <a:lnTo>
                    <a:pt x="173" y="61"/>
                  </a:lnTo>
                  <a:lnTo>
                    <a:pt x="177" y="65"/>
                  </a:lnTo>
                  <a:lnTo>
                    <a:pt x="182" y="69"/>
                  </a:lnTo>
                  <a:lnTo>
                    <a:pt x="186" y="69"/>
                  </a:lnTo>
                  <a:lnTo>
                    <a:pt x="190" y="74"/>
                  </a:lnTo>
                  <a:lnTo>
                    <a:pt x="195" y="78"/>
                  </a:lnTo>
                  <a:lnTo>
                    <a:pt x="199" y="82"/>
                  </a:lnTo>
                  <a:lnTo>
                    <a:pt x="203" y="87"/>
                  </a:lnTo>
                  <a:lnTo>
                    <a:pt x="208" y="87"/>
                  </a:lnTo>
                  <a:lnTo>
                    <a:pt x="212" y="91"/>
                  </a:lnTo>
                  <a:lnTo>
                    <a:pt x="216" y="95"/>
                  </a:lnTo>
                  <a:lnTo>
                    <a:pt x="221" y="100"/>
                  </a:lnTo>
                  <a:lnTo>
                    <a:pt x="225" y="104"/>
                  </a:lnTo>
                  <a:lnTo>
                    <a:pt x="229" y="108"/>
                  </a:lnTo>
                  <a:lnTo>
                    <a:pt x="234" y="113"/>
                  </a:lnTo>
                  <a:lnTo>
                    <a:pt x="238" y="117"/>
                  </a:lnTo>
                  <a:lnTo>
                    <a:pt x="242" y="121"/>
                  </a:lnTo>
                  <a:lnTo>
                    <a:pt x="247" y="125"/>
                  </a:lnTo>
                  <a:lnTo>
                    <a:pt x="251" y="130"/>
                  </a:lnTo>
                  <a:lnTo>
                    <a:pt x="255" y="134"/>
                  </a:lnTo>
                  <a:lnTo>
                    <a:pt x="260" y="138"/>
                  </a:lnTo>
                  <a:lnTo>
                    <a:pt x="264" y="143"/>
                  </a:lnTo>
                  <a:lnTo>
                    <a:pt x="268" y="147"/>
                  </a:lnTo>
                  <a:lnTo>
                    <a:pt x="272" y="151"/>
                  </a:lnTo>
                  <a:lnTo>
                    <a:pt x="281" y="160"/>
                  </a:lnTo>
                  <a:lnTo>
                    <a:pt x="277" y="160"/>
                  </a:lnTo>
                  <a:lnTo>
                    <a:pt x="281" y="160"/>
                  </a:lnTo>
                  <a:lnTo>
                    <a:pt x="285" y="164"/>
                  </a:lnTo>
                  <a:lnTo>
                    <a:pt x="290" y="169"/>
                  </a:lnTo>
                  <a:lnTo>
                    <a:pt x="290" y="173"/>
                  </a:lnTo>
                  <a:lnTo>
                    <a:pt x="294" y="177"/>
                  </a:lnTo>
                  <a:lnTo>
                    <a:pt x="298" y="182"/>
                  </a:lnTo>
                  <a:lnTo>
                    <a:pt x="303" y="186"/>
                  </a:lnTo>
                  <a:lnTo>
                    <a:pt x="307" y="190"/>
                  </a:lnTo>
                  <a:lnTo>
                    <a:pt x="307" y="195"/>
                  </a:lnTo>
                  <a:lnTo>
                    <a:pt x="311" y="199"/>
                  </a:lnTo>
                  <a:lnTo>
                    <a:pt x="316" y="203"/>
                  </a:lnTo>
                  <a:lnTo>
                    <a:pt x="320" y="208"/>
                  </a:lnTo>
                  <a:lnTo>
                    <a:pt x="324" y="212"/>
                  </a:lnTo>
                  <a:lnTo>
                    <a:pt x="324" y="216"/>
                  </a:lnTo>
                  <a:lnTo>
                    <a:pt x="329" y="220"/>
                  </a:lnTo>
                  <a:lnTo>
                    <a:pt x="333" y="225"/>
                  </a:lnTo>
                  <a:lnTo>
                    <a:pt x="342" y="233"/>
                  </a:lnTo>
                  <a:lnTo>
                    <a:pt x="337" y="233"/>
                  </a:lnTo>
                  <a:lnTo>
                    <a:pt x="342" y="233"/>
                  </a:lnTo>
                  <a:lnTo>
                    <a:pt x="346" y="238"/>
                  </a:lnTo>
                  <a:lnTo>
                    <a:pt x="346" y="242"/>
                  </a:lnTo>
                  <a:lnTo>
                    <a:pt x="350" y="246"/>
                  </a:lnTo>
                  <a:lnTo>
                    <a:pt x="355" y="251"/>
                  </a:lnTo>
                  <a:lnTo>
                    <a:pt x="355" y="255"/>
                  </a:lnTo>
                  <a:lnTo>
                    <a:pt x="359" y="259"/>
                  </a:lnTo>
                  <a:lnTo>
                    <a:pt x="363" y="264"/>
                  </a:lnTo>
                  <a:lnTo>
                    <a:pt x="363" y="268"/>
                  </a:lnTo>
                  <a:lnTo>
                    <a:pt x="368" y="272"/>
                  </a:lnTo>
                  <a:lnTo>
                    <a:pt x="372" y="277"/>
                  </a:lnTo>
                  <a:lnTo>
                    <a:pt x="376" y="281"/>
                  </a:lnTo>
                  <a:lnTo>
                    <a:pt x="376" y="285"/>
                  </a:lnTo>
                  <a:lnTo>
                    <a:pt x="380" y="290"/>
                  </a:lnTo>
                  <a:lnTo>
                    <a:pt x="385" y="294"/>
                  </a:lnTo>
                  <a:lnTo>
                    <a:pt x="385" y="298"/>
                  </a:lnTo>
                  <a:lnTo>
                    <a:pt x="389" y="303"/>
                  </a:lnTo>
                  <a:lnTo>
                    <a:pt x="393" y="307"/>
                  </a:lnTo>
                  <a:lnTo>
                    <a:pt x="393" y="311"/>
                  </a:lnTo>
                  <a:lnTo>
                    <a:pt x="398" y="316"/>
                  </a:lnTo>
                  <a:lnTo>
                    <a:pt x="402" y="320"/>
                  </a:lnTo>
                  <a:lnTo>
                    <a:pt x="402" y="328"/>
                  </a:lnTo>
                  <a:lnTo>
                    <a:pt x="406" y="333"/>
                  </a:lnTo>
                  <a:lnTo>
                    <a:pt x="411" y="337"/>
                  </a:lnTo>
                  <a:lnTo>
                    <a:pt x="415" y="341"/>
                  </a:lnTo>
                  <a:lnTo>
                    <a:pt x="415" y="346"/>
                  </a:lnTo>
                  <a:lnTo>
                    <a:pt x="419" y="350"/>
                  </a:lnTo>
                  <a:lnTo>
                    <a:pt x="424" y="354"/>
                  </a:lnTo>
                  <a:lnTo>
                    <a:pt x="424" y="359"/>
                  </a:lnTo>
                  <a:lnTo>
                    <a:pt x="428" y="363"/>
                  </a:lnTo>
                  <a:lnTo>
                    <a:pt x="432" y="372"/>
                  </a:lnTo>
                  <a:lnTo>
                    <a:pt x="432" y="376"/>
                  </a:lnTo>
                  <a:lnTo>
                    <a:pt x="437" y="380"/>
                  </a:lnTo>
                  <a:lnTo>
                    <a:pt x="441" y="385"/>
                  </a:lnTo>
                  <a:lnTo>
                    <a:pt x="441" y="389"/>
                  </a:lnTo>
                  <a:lnTo>
                    <a:pt x="445" y="393"/>
                  </a:lnTo>
                  <a:lnTo>
                    <a:pt x="450" y="398"/>
                  </a:lnTo>
                  <a:lnTo>
                    <a:pt x="450" y="406"/>
                  </a:lnTo>
                  <a:lnTo>
                    <a:pt x="454" y="411"/>
                  </a:lnTo>
                  <a:lnTo>
                    <a:pt x="458" y="415"/>
                  </a:lnTo>
                  <a:lnTo>
                    <a:pt x="463" y="419"/>
                  </a:lnTo>
                  <a:lnTo>
                    <a:pt x="463" y="423"/>
                  </a:lnTo>
                  <a:lnTo>
                    <a:pt x="467" y="432"/>
                  </a:lnTo>
                  <a:lnTo>
                    <a:pt x="471" y="436"/>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9" name="Freeform 91"/>
            <p:cNvSpPr>
              <a:spLocks/>
            </p:cNvSpPr>
            <p:nvPr/>
          </p:nvSpPr>
          <p:spPr bwMode="auto">
            <a:xfrm>
              <a:off x="2034" y="2446"/>
              <a:ext cx="376" cy="825"/>
            </a:xfrm>
            <a:custGeom>
              <a:avLst/>
              <a:gdLst>
                <a:gd name="T0" fmla="*/ 4 w 376"/>
                <a:gd name="T1" fmla="*/ 9 h 825"/>
                <a:gd name="T2" fmla="*/ 13 w 376"/>
                <a:gd name="T3" fmla="*/ 26 h 825"/>
                <a:gd name="T4" fmla="*/ 22 w 376"/>
                <a:gd name="T5" fmla="*/ 44 h 825"/>
                <a:gd name="T6" fmla="*/ 30 w 376"/>
                <a:gd name="T7" fmla="*/ 61 h 825"/>
                <a:gd name="T8" fmla="*/ 39 w 376"/>
                <a:gd name="T9" fmla="*/ 74 h 825"/>
                <a:gd name="T10" fmla="*/ 48 w 376"/>
                <a:gd name="T11" fmla="*/ 91 h 825"/>
                <a:gd name="T12" fmla="*/ 56 w 376"/>
                <a:gd name="T13" fmla="*/ 108 h 825"/>
                <a:gd name="T14" fmla="*/ 69 w 376"/>
                <a:gd name="T15" fmla="*/ 126 h 825"/>
                <a:gd name="T16" fmla="*/ 78 w 376"/>
                <a:gd name="T17" fmla="*/ 143 h 825"/>
                <a:gd name="T18" fmla="*/ 87 w 376"/>
                <a:gd name="T19" fmla="*/ 160 h 825"/>
                <a:gd name="T20" fmla="*/ 95 w 376"/>
                <a:gd name="T21" fmla="*/ 182 h 825"/>
                <a:gd name="T22" fmla="*/ 104 w 376"/>
                <a:gd name="T23" fmla="*/ 199 h 825"/>
                <a:gd name="T24" fmla="*/ 112 w 376"/>
                <a:gd name="T25" fmla="*/ 216 h 825"/>
                <a:gd name="T26" fmla="*/ 121 w 376"/>
                <a:gd name="T27" fmla="*/ 234 h 825"/>
                <a:gd name="T28" fmla="*/ 130 w 376"/>
                <a:gd name="T29" fmla="*/ 255 h 825"/>
                <a:gd name="T30" fmla="*/ 138 w 376"/>
                <a:gd name="T31" fmla="*/ 273 h 825"/>
                <a:gd name="T32" fmla="*/ 147 w 376"/>
                <a:gd name="T33" fmla="*/ 290 h 825"/>
                <a:gd name="T34" fmla="*/ 156 w 376"/>
                <a:gd name="T35" fmla="*/ 311 h 825"/>
                <a:gd name="T36" fmla="*/ 164 w 376"/>
                <a:gd name="T37" fmla="*/ 329 h 825"/>
                <a:gd name="T38" fmla="*/ 173 w 376"/>
                <a:gd name="T39" fmla="*/ 350 h 825"/>
                <a:gd name="T40" fmla="*/ 182 w 376"/>
                <a:gd name="T41" fmla="*/ 368 h 825"/>
                <a:gd name="T42" fmla="*/ 195 w 376"/>
                <a:gd name="T43" fmla="*/ 389 h 825"/>
                <a:gd name="T44" fmla="*/ 203 w 376"/>
                <a:gd name="T45" fmla="*/ 411 h 825"/>
                <a:gd name="T46" fmla="*/ 212 w 376"/>
                <a:gd name="T47" fmla="*/ 428 h 825"/>
                <a:gd name="T48" fmla="*/ 220 w 376"/>
                <a:gd name="T49" fmla="*/ 450 h 825"/>
                <a:gd name="T50" fmla="*/ 229 w 376"/>
                <a:gd name="T51" fmla="*/ 471 h 825"/>
                <a:gd name="T52" fmla="*/ 238 w 376"/>
                <a:gd name="T53" fmla="*/ 488 h 825"/>
                <a:gd name="T54" fmla="*/ 246 w 376"/>
                <a:gd name="T55" fmla="*/ 510 h 825"/>
                <a:gd name="T56" fmla="*/ 255 w 376"/>
                <a:gd name="T57" fmla="*/ 532 h 825"/>
                <a:gd name="T58" fmla="*/ 264 w 376"/>
                <a:gd name="T59" fmla="*/ 553 h 825"/>
                <a:gd name="T60" fmla="*/ 272 w 376"/>
                <a:gd name="T61" fmla="*/ 575 h 825"/>
                <a:gd name="T62" fmla="*/ 281 w 376"/>
                <a:gd name="T63" fmla="*/ 596 h 825"/>
                <a:gd name="T64" fmla="*/ 290 w 376"/>
                <a:gd name="T65" fmla="*/ 614 h 825"/>
                <a:gd name="T66" fmla="*/ 298 w 376"/>
                <a:gd name="T67" fmla="*/ 635 h 825"/>
                <a:gd name="T68" fmla="*/ 307 w 376"/>
                <a:gd name="T69" fmla="*/ 657 h 825"/>
                <a:gd name="T70" fmla="*/ 320 w 376"/>
                <a:gd name="T71" fmla="*/ 679 h 825"/>
                <a:gd name="T72" fmla="*/ 328 w 376"/>
                <a:gd name="T73" fmla="*/ 700 h 825"/>
                <a:gd name="T74" fmla="*/ 337 w 376"/>
                <a:gd name="T75" fmla="*/ 722 h 825"/>
                <a:gd name="T76" fmla="*/ 346 w 376"/>
                <a:gd name="T77" fmla="*/ 743 h 825"/>
                <a:gd name="T78" fmla="*/ 354 w 376"/>
                <a:gd name="T79" fmla="*/ 765 h 825"/>
                <a:gd name="T80" fmla="*/ 363 w 376"/>
                <a:gd name="T81" fmla="*/ 787 h 825"/>
                <a:gd name="T82" fmla="*/ 372 w 376"/>
                <a:gd name="T83" fmla="*/ 808 h 8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6"/>
                <a:gd name="T127" fmla="*/ 0 h 825"/>
                <a:gd name="T128" fmla="*/ 376 w 376"/>
                <a:gd name="T129" fmla="*/ 825 h 8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6" h="825">
                  <a:moveTo>
                    <a:pt x="0" y="0"/>
                  </a:moveTo>
                  <a:lnTo>
                    <a:pt x="0" y="5"/>
                  </a:lnTo>
                  <a:lnTo>
                    <a:pt x="4" y="9"/>
                  </a:lnTo>
                  <a:lnTo>
                    <a:pt x="9" y="13"/>
                  </a:lnTo>
                  <a:lnTo>
                    <a:pt x="9" y="22"/>
                  </a:lnTo>
                  <a:lnTo>
                    <a:pt x="13" y="26"/>
                  </a:lnTo>
                  <a:lnTo>
                    <a:pt x="17" y="31"/>
                  </a:lnTo>
                  <a:lnTo>
                    <a:pt x="17" y="35"/>
                  </a:lnTo>
                  <a:lnTo>
                    <a:pt x="22" y="44"/>
                  </a:lnTo>
                  <a:lnTo>
                    <a:pt x="26" y="48"/>
                  </a:lnTo>
                  <a:lnTo>
                    <a:pt x="30" y="52"/>
                  </a:lnTo>
                  <a:lnTo>
                    <a:pt x="30" y="61"/>
                  </a:lnTo>
                  <a:lnTo>
                    <a:pt x="35" y="65"/>
                  </a:lnTo>
                  <a:lnTo>
                    <a:pt x="39" y="70"/>
                  </a:lnTo>
                  <a:lnTo>
                    <a:pt x="39" y="74"/>
                  </a:lnTo>
                  <a:lnTo>
                    <a:pt x="43" y="82"/>
                  </a:lnTo>
                  <a:lnTo>
                    <a:pt x="48" y="87"/>
                  </a:lnTo>
                  <a:lnTo>
                    <a:pt x="48" y="91"/>
                  </a:lnTo>
                  <a:lnTo>
                    <a:pt x="52" y="100"/>
                  </a:lnTo>
                  <a:lnTo>
                    <a:pt x="56" y="104"/>
                  </a:lnTo>
                  <a:lnTo>
                    <a:pt x="56" y="108"/>
                  </a:lnTo>
                  <a:lnTo>
                    <a:pt x="61" y="117"/>
                  </a:lnTo>
                  <a:lnTo>
                    <a:pt x="65" y="121"/>
                  </a:lnTo>
                  <a:lnTo>
                    <a:pt x="69" y="126"/>
                  </a:lnTo>
                  <a:lnTo>
                    <a:pt x="69" y="134"/>
                  </a:lnTo>
                  <a:lnTo>
                    <a:pt x="74" y="139"/>
                  </a:lnTo>
                  <a:lnTo>
                    <a:pt x="78" y="143"/>
                  </a:lnTo>
                  <a:lnTo>
                    <a:pt x="78" y="152"/>
                  </a:lnTo>
                  <a:lnTo>
                    <a:pt x="82" y="156"/>
                  </a:lnTo>
                  <a:lnTo>
                    <a:pt x="87" y="160"/>
                  </a:lnTo>
                  <a:lnTo>
                    <a:pt x="87" y="169"/>
                  </a:lnTo>
                  <a:lnTo>
                    <a:pt x="91" y="173"/>
                  </a:lnTo>
                  <a:lnTo>
                    <a:pt x="95" y="182"/>
                  </a:lnTo>
                  <a:lnTo>
                    <a:pt x="95" y="186"/>
                  </a:lnTo>
                  <a:lnTo>
                    <a:pt x="100" y="190"/>
                  </a:lnTo>
                  <a:lnTo>
                    <a:pt x="104" y="199"/>
                  </a:lnTo>
                  <a:lnTo>
                    <a:pt x="108" y="203"/>
                  </a:lnTo>
                  <a:lnTo>
                    <a:pt x="108" y="212"/>
                  </a:lnTo>
                  <a:lnTo>
                    <a:pt x="112" y="216"/>
                  </a:lnTo>
                  <a:lnTo>
                    <a:pt x="117" y="221"/>
                  </a:lnTo>
                  <a:lnTo>
                    <a:pt x="117" y="229"/>
                  </a:lnTo>
                  <a:lnTo>
                    <a:pt x="121" y="234"/>
                  </a:lnTo>
                  <a:lnTo>
                    <a:pt x="125" y="242"/>
                  </a:lnTo>
                  <a:lnTo>
                    <a:pt x="125" y="247"/>
                  </a:lnTo>
                  <a:lnTo>
                    <a:pt x="130" y="255"/>
                  </a:lnTo>
                  <a:lnTo>
                    <a:pt x="134" y="260"/>
                  </a:lnTo>
                  <a:lnTo>
                    <a:pt x="134" y="268"/>
                  </a:lnTo>
                  <a:lnTo>
                    <a:pt x="138" y="273"/>
                  </a:lnTo>
                  <a:lnTo>
                    <a:pt x="143" y="277"/>
                  </a:lnTo>
                  <a:lnTo>
                    <a:pt x="143" y="285"/>
                  </a:lnTo>
                  <a:lnTo>
                    <a:pt x="147" y="290"/>
                  </a:lnTo>
                  <a:lnTo>
                    <a:pt x="151" y="298"/>
                  </a:lnTo>
                  <a:lnTo>
                    <a:pt x="156" y="303"/>
                  </a:lnTo>
                  <a:lnTo>
                    <a:pt x="156" y="311"/>
                  </a:lnTo>
                  <a:lnTo>
                    <a:pt x="160" y="316"/>
                  </a:lnTo>
                  <a:lnTo>
                    <a:pt x="164" y="324"/>
                  </a:lnTo>
                  <a:lnTo>
                    <a:pt x="164" y="329"/>
                  </a:lnTo>
                  <a:lnTo>
                    <a:pt x="169" y="337"/>
                  </a:lnTo>
                  <a:lnTo>
                    <a:pt x="173" y="342"/>
                  </a:lnTo>
                  <a:lnTo>
                    <a:pt x="173" y="350"/>
                  </a:lnTo>
                  <a:lnTo>
                    <a:pt x="177" y="355"/>
                  </a:lnTo>
                  <a:lnTo>
                    <a:pt x="182" y="363"/>
                  </a:lnTo>
                  <a:lnTo>
                    <a:pt x="182" y="368"/>
                  </a:lnTo>
                  <a:lnTo>
                    <a:pt x="186" y="376"/>
                  </a:lnTo>
                  <a:lnTo>
                    <a:pt x="190" y="381"/>
                  </a:lnTo>
                  <a:lnTo>
                    <a:pt x="195" y="389"/>
                  </a:lnTo>
                  <a:lnTo>
                    <a:pt x="195" y="393"/>
                  </a:lnTo>
                  <a:lnTo>
                    <a:pt x="199" y="402"/>
                  </a:lnTo>
                  <a:lnTo>
                    <a:pt x="203" y="411"/>
                  </a:lnTo>
                  <a:lnTo>
                    <a:pt x="203" y="415"/>
                  </a:lnTo>
                  <a:lnTo>
                    <a:pt x="208" y="424"/>
                  </a:lnTo>
                  <a:lnTo>
                    <a:pt x="212" y="428"/>
                  </a:lnTo>
                  <a:lnTo>
                    <a:pt x="212" y="437"/>
                  </a:lnTo>
                  <a:lnTo>
                    <a:pt x="216" y="441"/>
                  </a:lnTo>
                  <a:lnTo>
                    <a:pt x="220" y="450"/>
                  </a:lnTo>
                  <a:lnTo>
                    <a:pt x="220" y="454"/>
                  </a:lnTo>
                  <a:lnTo>
                    <a:pt x="225" y="463"/>
                  </a:lnTo>
                  <a:lnTo>
                    <a:pt x="229" y="471"/>
                  </a:lnTo>
                  <a:lnTo>
                    <a:pt x="233" y="476"/>
                  </a:lnTo>
                  <a:lnTo>
                    <a:pt x="233" y="484"/>
                  </a:lnTo>
                  <a:lnTo>
                    <a:pt x="238" y="488"/>
                  </a:lnTo>
                  <a:lnTo>
                    <a:pt x="242" y="497"/>
                  </a:lnTo>
                  <a:lnTo>
                    <a:pt x="242" y="506"/>
                  </a:lnTo>
                  <a:lnTo>
                    <a:pt x="246" y="510"/>
                  </a:lnTo>
                  <a:lnTo>
                    <a:pt x="251" y="519"/>
                  </a:lnTo>
                  <a:lnTo>
                    <a:pt x="251" y="523"/>
                  </a:lnTo>
                  <a:lnTo>
                    <a:pt x="255" y="532"/>
                  </a:lnTo>
                  <a:lnTo>
                    <a:pt x="259" y="540"/>
                  </a:lnTo>
                  <a:lnTo>
                    <a:pt x="259" y="545"/>
                  </a:lnTo>
                  <a:lnTo>
                    <a:pt x="264" y="553"/>
                  </a:lnTo>
                  <a:lnTo>
                    <a:pt x="268" y="558"/>
                  </a:lnTo>
                  <a:lnTo>
                    <a:pt x="268" y="566"/>
                  </a:lnTo>
                  <a:lnTo>
                    <a:pt x="272" y="575"/>
                  </a:lnTo>
                  <a:lnTo>
                    <a:pt x="277" y="579"/>
                  </a:lnTo>
                  <a:lnTo>
                    <a:pt x="281" y="588"/>
                  </a:lnTo>
                  <a:lnTo>
                    <a:pt x="281" y="596"/>
                  </a:lnTo>
                  <a:lnTo>
                    <a:pt x="285" y="601"/>
                  </a:lnTo>
                  <a:lnTo>
                    <a:pt x="290" y="609"/>
                  </a:lnTo>
                  <a:lnTo>
                    <a:pt x="290" y="614"/>
                  </a:lnTo>
                  <a:lnTo>
                    <a:pt x="294" y="622"/>
                  </a:lnTo>
                  <a:lnTo>
                    <a:pt x="298" y="631"/>
                  </a:lnTo>
                  <a:lnTo>
                    <a:pt x="298" y="635"/>
                  </a:lnTo>
                  <a:lnTo>
                    <a:pt x="303" y="644"/>
                  </a:lnTo>
                  <a:lnTo>
                    <a:pt x="307" y="653"/>
                  </a:lnTo>
                  <a:lnTo>
                    <a:pt x="307" y="657"/>
                  </a:lnTo>
                  <a:lnTo>
                    <a:pt x="311" y="666"/>
                  </a:lnTo>
                  <a:lnTo>
                    <a:pt x="316" y="674"/>
                  </a:lnTo>
                  <a:lnTo>
                    <a:pt x="320" y="679"/>
                  </a:lnTo>
                  <a:lnTo>
                    <a:pt x="320" y="687"/>
                  </a:lnTo>
                  <a:lnTo>
                    <a:pt x="324" y="696"/>
                  </a:lnTo>
                  <a:lnTo>
                    <a:pt x="328" y="700"/>
                  </a:lnTo>
                  <a:lnTo>
                    <a:pt x="328" y="709"/>
                  </a:lnTo>
                  <a:lnTo>
                    <a:pt x="333" y="717"/>
                  </a:lnTo>
                  <a:lnTo>
                    <a:pt x="337" y="722"/>
                  </a:lnTo>
                  <a:lnTo>
                    <a:pt x="337" y="730"/>
                  </a:lnTo>
                  <a:lnTo>
                    <a:pt x="341" y="739"/>
                  </a:lnTo>
                  <a:lnTo>
                    <a:pt x="346" y="743"/>
                  </a:lnTo>
                  <a:lnTo>
                    <a:pt x="346" y="752"/>
                  </a:lnTo>
                  <a:lnTo>
                    <a:pt x="350" y="761"/>
                  </a:lnTo>
                  <a:lnTo>
                    <a:pt x="354" y="765"/>
                  </a:lnTo>
                  <a:lnTo>
                    <a:pt x="359" y="774"/>
                  </a:lnTo>
                  <a:lnTo>
                    <a:pt x="359" y="782"/>
                  </a:lnTo>
                  <a:lnTo>
                    <a:pt x="363" y="787"/>
                  </a:lnTo>
                  <a:lnTo>
                    <a:pt x="367" y="795"/>
                  </a:lnTo>
                  <a:lnTo>
                    <a:pt x="367" y="804"/>
                  </a:lnTo>
                  <a:lnTo>
                    <a:pt x="372" y="808"/>
                  </a:lnTo>
                  <a:lnTo>
                    <a:pt x="376" y="817"/>
                  </a:lnTo>
                  <a:lnTo>
                    <a:pt x="376" y="825"/>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0" name="Freeform 92"/>
            <p:cNvSpPr>
              <a:spLocks/>
            </p:cNvSpPr>
            <p:nvPr/>
          </p:nvSpPr>
          <p:spPr bwMode="auto">
            <a:xfrm>
              <a:off x="2410" y="2792"/>
              <a:ext cx="380" cy="691"/>
            </a:xfrm>
            <a:custGeom>
              <a:avLst/>
              <a:gdLst>
                <a:gd name="T0" fmla="*/ 9 w 380"/>
                <a:gd name="T1" fmla="*/ 492 h 691"/>
                <a:gd name="T2" fmla="*/ 17 w 380"/>
                <a:gd name="T3" fmla="*/ 514 h 691"/>
                <a:gd name="T4" fmla="*/ 26 w 380"/>
                <a:gd name="T5" fmla="*/ 536 h 691"/>
                <a:gd name="T6" fmla="*/ 35 w 380"/>
                <a:gd name="T7" fmla="*/ 557 h 691"/>
                <a:gd name="T8" fmla="*/ 43 w 380"/>
                <a:gd name="T9" fmla="*/ 583 h 691"/>
                <a:gd name="T10" fmla="*/ 52 w 380"/>
                <a:gd name="T11" fmla="*/ 605 h 691"/>
                <a:gd name="T12" fmla="*/ 60 w 380"/>
                <a:gd name="T13" fmla="*/ 626 h 691"/>
                <a:gd name="T14" fmla="*/ 69 w 380"/>
                <a:gd name="T15" fmla="*/ 648 h 691"/>
                <a:gd name="T16" fmla="*/ 78 w 380"/>
                <a:gd name="T17" fmla="*/ 669 h 691"/>
                <a:gd name="T18" fmla="*/ 86 w 380"/>
                <a:gd name="T19" fmla="*/ 691 h 691"/>
                <a:gd name="T20" fmla="*/ 95 w 380"/>
                <a:gd name="T21" fmla="*/ 674 h 691"/>
                <a:gd name="T22" fmla="*/ 108 w 380"/>
                <a:gd name="T23" fmla="*/ 652 h 691"/>
                <a:gd name="T24" fmla="*/ 117 w 380"/>
                <a:gd name="T25" fmla="*/ 626 h 691"/>
                <a:gd name="T26" fmla="*/ 125 w 380"/>
                <a:gd name="T27" fmla="*/ 605 h 691"/>
                <a:gd name="T28" fmla="*/ 134 w 380"/>
                <a:gd name="T29" fmla="*/ 583 h 691"/>
                <a:gd name="T30" fmla="*/ 143 w 380"/>
                <a:gd name="T31" fmla="*/ 561 h 691"/>
                <a:gd name="T32" fmla="*/ 151 w 380"/>
                <a:gd name="T33" fmla="*/ 540 h 691"/>
                <a:gd name="T34" fmla="*/ 160 w 380"/>
                <a:gd name="T35" fmla="*/ 518 h 691"/>
                <a:gd name="T36" fmla="*/ 168 w 380"/>
                <a:gd name="T37" fmla="*/ 497 h 691"/>
                <a:gd name="T38" fmla="*/ 177 w 380"/>
                <a:gd name="T39" fmla="*/ 475 h 691"/>
                <a:gd name="T40" fmla="*/ 186 w 380"/>
                <a:gd name="T41" fmla="*/ 453 h 691"/>
                <a:gd name="T42" fmla="*/ 194 w 380"/>
                <a:gd name="T43" fmla="*/ 432 h 691"/>
                <a:gd name="T44" fmla="*/ 203 w 380"/>
                <a:gd name="T45" fmla="*/ 406 h 691"/>
                <a:gd name="T46" fmla="*/ 212 w 380"/>
                <a:gd name="T47" fmla="*/ 384 h 691"/>
                <a:gd name="T48" fmla="*/ 220 w 380"/>
                <a:gd name="T49" fmla="*/ 363 h 691"/>
                <a:gd name="T50" fmla="*/ 233 w 380"/>
                <a:gd name="T51" fmla="*/ 341 h 691"/>
                <a:gd name="T52" fmla="*/ 242 w 380"/>
                <a:gd name="T53" fmla="*/ 320 h 691"/>
                <a:gd name="T54" fmla="*/ 251 w 380"/>
                <a:gd name="T55" fmla="*/ 302 h 691"/>
                <a:gd name="T56" fmla="*/ 259 w 380"/>
                <a:gd name="T57" fmla="*/ 281 h 691"/>
                <a:gd name="T58" fmla="*/ 268 w 380"/>
                <a:gd name="T59" fmla="*/ 259 h 691"/>
                <a:gd name="T60" fmla="*/ 276 w 380"/>
                <a:gd name="T61" fmla="*/ 238 h 691"/>
                <a:gd name="T62" fmla="*/ 285 w 380"/>
                <a:gd name="T63" fmla="*/ 216 h 691"/>
                <a:gd name="T64" fmla="*/ 294 w 380"/>
                <a:gd name="T65" fmla="*/ 194 h 691"/>
                <a:gd name="T66" fmla="*/ 302 w 380"/>
                <a:gd name="T67" fmla="*/ 173 h 691"/>
                <a:gd name="T68" fmla="*/ 311 w 380"/>
                <a:gd name="T69" fmla="*/ 151 h 691"/>
                <a:gd name="T70" fmla="*/ 320 w 380"/>
                <a:gd name="T71" fmla="*/ 134 h 691"/>
                <a:gd name="T72" fmla="*/ 328 w 380"/>
                <a:gd name="T73" fmla="*/ 112 h 691"/>
                <a:gd name="T74" fmla="*/ 337 w 380"/>
                <a:gd name="T75" fmla="*/ 91 h 691"/>
                <a:gd name="T76" fmla="*/ 346 w 380"/>
                <a:gd name="T77" fmla="*/ 73 h 691"/>
                <a:gd name="T78" fmla="*/ 359 w 380"/>
                <a:gd name="T79" fmla="*/ 52 h 691"/>
                <a:gd name="T80" fmla="*/ 367 w 380"/>
                <a:gd name="T81" fmla="*/ 30 h 691"/>
                <a:gd name="T82" fmla="*/ 376 w 380"/>
                <a:gd name="T83" fmla="*/ 13 h 6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0"/>
                <a:gd name="T127" fmla="*/ 0 h 691"/>
                <a:gd name="T128" fmla="*/ 380 w 380"/>
                <a:gd name="T129" fmla="*/ 691 h 6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0" h="691">
                  <a:moveTo>
                    <a:pt x="0" y="479"/>
                  </a:moveTo>
                  <a:lnTo>
                    <a:pt x="4" y="488"/>
                  </a:lnTo>
                  <a:lnTo>
                    <a:pt x="9" y="492"/>
                  </a:lnTo>
                  <a:lnTo>
                    <a:pt x="9" y="501"/>
                  </a:lnTo>
                  <a:lnTo>
                    <a:pt x="13" y="510"/>
                  </a:lnTo>
                  <a:lnTo>
                    <a:pt x="17" y="514"/>
                  </a:lnTo>
                  <a:lnTo>
                    <a:pt x="22" y="523"/>
                  </a:lnTo>
                  <a:lnTo>
                    <a:pt x="22" y="531"/>
                  </a:lnTo>
                  <a:lnTo>
                    <a:pt x="26" y="536"/>
                  </a:lnTo>
                  <a:lnTo>
                    <a:pt x="30" y="544"/>
                  </a:lnTo>
                  <a:lnTo>
                    <a:pt x="30" y="553"/>
                  </a:lnTo>
                  <a:lnTo>
                    <a:pt x="35" y="557"/>
                  </a:lnTo>
                  <a:lnTo>
                    <a:pt x="39" y="566"/>
                  </a:lnTo>
                  <a:lnTo>
                    <a:pt x="39" y="574"/>
                  </a:lnTo>
                  <a:lnTo>
                    <a:pt x="43" y="583"/>
                  </a:lnTo>
                  <a:lnTo>
                    <a:pt x="48" y="587"/>
                  </a:lnTo>
                  <a:lnTo>
                    <a:pt x="48" y="596"/>
                  </a:lnTo>
                  <a:lnTo>
                    <a:pt x="52" y="605"/>
                  </a:lnTo>
                  <a:lnTo>
                    <a:pt x="56" y="609"/>
                  </a:lnTo>
                  <a:lnTo>
                    <a:pt x="56" y="618"/>
                  </a:lnTo>
                  <a:lnTo>
                    <a:pt x="60" y="626"/>
                  </a:lnTo>
                  <a:lnTo>
                    <a:pt x="65" y="635"/>
                  </a:lnTo>
                  <a:lnTo>
                    <a:pt x="69" y="639"/>
                  </a:lnTo>
                  <a:lnTo>
                    <a:pt x="69" y="648"/>
                  </a:lnTo>
                  <a:lnTo>
                    <a:pt x="73" y="656"/>
                  </a:lnTo>
                  <a:lnTo>
                    <a:pt x="78" y="661"/>
                  </a:lnTo>
                  <a:lnTo>
                    <a:pt x="78" y="669"/>
                  </a:lnTo>
                  <a:lnTo>
                    <a:pt x="82" y="678"/>
                  </a:lnTo>
                  <a:lnTo>
                    <a:pt x="86" y="687"/>
                  </a:lnTo>
                  <a:lnTo>
                    <a:pt x="86" y="691"/>
                  </a:lnTo>
                  <a:lnTo>
                    <a:pt x="91" y="687"/>
                  </a:lnTo>
                  <a:lnTo>
                    <a:pt x="95" y="678"/>
                  </a:lnTo>
                  <a:lnTo>
                    <a:pt x="95" y="674"/>
                  </a:lnTo>
                  <a:lnTo>
                    <a:pt x="99" y="665"/>
                  </a:lnTo>
                  <a:lnTo>
                    <a:pt x="104" y="656"/>
                  </a:lnTo>
                  <a:lnTo>
                    <a:pt x="108" y="652"/>
                  </a:lnTo>
                  <a:lnTo>
                    <a:pt x="108" y="643"/>
                  </a:lnTo>
                  <a:lnTo>
                    <a:pt x="112" y="635"/>
                  </a:lnTo>
                  <a:lnTo>
                    <a:pt x="117" y="626"/>
                  </a:lnTo>
                  <a:lnTo>
                    <a:pt x="117" y="622"/>
                  </a:lnTo>
                  <a:lnTo>
                    <a:pt x="121" y="613"/>
                  </a:lnTo>
                  <a:lnTo>
                    <a:pt x="125" y="605"/>
                  </a:lnTo>
                  <a:lnTo>
                    <a:pt x="125" y="600"/>
                  </a:lnTo>
                  <a:lnTo>
                    <a:pt x="130" y="592"/>
                  </a:lnTo>
                  <a:lnTo>
                    <a:pt x="134" y="583"/>
                  </a:lnTo>
                  <a:lnTo>
                    <a:pt x="134" y="574"/>
                  </a:lnTo>
                  <a:lnTo>
                    <a:pt x="138" y="570"/>
                  </a:lnTo>
                  <a:lnTo>
                    <a:pt x="143" y="561"/>
                  </a:lnTo>
                  <a:lnTo>
                    <a:pt x="147" y="553"/>
                  </a:lnTo>
                  <a:lnTo>
                    <a:pt x="147" y="548"/>
                  </a:lnTo>
                  <a:lnTo>
                    <a:pt x="151" y="540"/>
                  </a:lnTo>
                  <a:lnTo>
                    <a:pt x="155" y="531"/>
                  </a:lnTo>
                  <a:lnTo>
                    <a:pt x="155" y="527"/>
                  </a:lnTo>
                  <a:lnTo>
                    <a:pt x="160" y="518"/>
                  </a:lnTo>
                  <a:lnTo>
                    <a:pt x="164" y="510"/>
                  </a:lnTo>
                  <a:lnTo>
                    <a:pt x="164" y="501"/>
                  </a:lnTo>
                  <a:lnTo>
                    <a:pt x="168" y="497"/>
                  </a:lnTo>
                  <a:lnTo>
                    <a:pt x="173" y="488"/>
                  </a:lnTo>
                  <a:lnTo>
                    <a:pt x="173" y="479"/>
                  </a:lnTo>
                  <a:lnTo>
                    <a:pt x="177" y="475"/>
                  </a:lnTo>
                  <a:lnTo>
                    <a:pt x="181" y="466"/>
                  </a:lnTo>
                  <a:lnTo>
                    <a:pt x="181" y="458"/>
                  </a:lnTo>
                  <a:lnTo>
                    <a:pt x="186" y="453"/>
                  </a:lnTo>
                  <a:lnTo>
                    <a:pt x="190" y="445"/>
                  </a:lnTo>
                  <a:lnTo>
                    <a:pt x="194" y="436"/>
                  </a:lnTo>
                  <a:lnTo>
                    <a:pt x="194" y="432"/>
                  </a:lnTo>
                  <a:lnTo>
                    <a:pt x="199" y="423"/>
                  </a:lnTo>
                  <a:lnTo>
                    <a:pt x="203" y="415"/>
                  </a:lnTo>
                  <a:lnTo>
                    <a:pt x="203" y="406"/>
                  </a:lnTo>
                  <a:lnTo>
                    <a:pt x="207" y="402"/>
                  </a:lnTo>
                  <a:lnTo>
                    <a:pt x="212" y="393"/>
                  </a:lnTo>
                  <a:lnTo>
                    <a:pt x="212" y="384"/>
                  </a:lnTo>
                  <a:lnTo>
                    <a:pt x="216" y="380"/>
                  </a:lnTo>
                  <a:lnTo>
                    <a:pt x="220" y="371"/>
                  </a:lnTo>
                  <a:lnTo>
                    <a:pt x="220" y="363"/>
                  </a:lnTo>
                  <a:lnTo>
                    <a:pt x="225" y="358"/>
                  </a:lnTo>
                  <a:lnTo>
                    <a:pt x="229" y="350"/>
                  </a:lnTo>
                  <a:lnTo>
                    <a:pt x="233" y="341"/>
                  </a:lnTo>
                  <a:lnTo>
                    <a:pt x="233" y="337"/>
                  </a:lnTo>
                  <a:lnTo>
                    <a:pt x="238" y="328"/>
                  </a:lnTo>
                  <a:lnTo>
                    <a:pt x="242" y="320"/>
                  </a:lnTo>
                  <a:lnTo>
                    <a:pt x="242" y="315"/>
                  </a:lnTo>
                  <a:lnTo>
                    <a:pt x="246" y="307"/>
                  </a:lnTo>
                  <a:lnTo>
                    <a:pt x="251" y="302"/>
                  </a:lnTo>
                  <a:lnTo>
                    <a:pt x="251" y="294"/>
                  </a:lnTo>
                  <a:lnTo>
                    <a:pt x="255" y="285"/>
                  </a:lnTo>
                  <a:lnTo>
                    <a:pt x="259" y="281"/>
                  </a:lnTo>
                  <a:lnTo>
                    <a:pt x="259" y="272"/>
                  </a:lnTo>
                  <a:lnTo>
                    <a:pt x="263" y="263"/>
                  </a:lnTo>
                  <a:lnTo>
                    <a:pt x="268" y="259"/>
                  </a:lnTo>
                  <a:lnTo>
                    <a:pt x="272" y="250"/>
                  </a:lnTo>
                  <a:lnTo>
                    <a:pt x="272" y="242"/>
                  </a:lnTo>
                  <a:lnTo>
                    <a:pt x="276" y="238"/>
                  </a:lnTo>
                  <a:lnTo>
                    <a:pt x="281" y="229"/>
                  </a:lnTo>
                  <a:lnTo>
                    <a:pt x="281" y="225"/>
                  </a:lnTo>
                  <a:lnTo>
                    <a:pt x="285" y="216"/>
                  </a:lnTo>
                  <a:lnTo>
                    <a:pt x="289" y="207"/>
                  </a:lnTo>
                  <a:lnTo>
                    <a:pt x="289" y="203"/>
                  </a:lnTo>
                  <a:lnTo>
                    <a:pt x="294" y="194"/>
                  </a:lnTo>
                  <a:lnTo>
                    <a:pt x="298" y="186"/>
                  </a:lnTo>
                  <a:lnTo>
                    <a:pt x="298" y="181"/>
                  </a:lnTo>
                  <a:lnTo>
                    <a:pt x="302" y="173"/>
                  </a:lnTo>
                  <a:lnTo>
                    <a:pt x="307" y="168"/>
                  </a:lnTo>
                  <a:lnTo>
                    <a:pt x="311" y="160"/>
                  </a:lnTo>
                  <a:lnTo>
                    <a:pt x="311" y="151"/>
                  </a:lnTo>
                  <a:lnTo>
                    <a:pt x="315" y="147"/>
                  </a:lnTo>
                  <a:lnTo>
                    <a:pt x="320" y="138"/>
                  </a:lnTo>
                  <a:lnTo>
                    <a:pt x="320" y="134"/>
                  </a:lnTo>
                  <a:lnTo>
                    <a:pt x="324" y="125"/>
                  </a:lnTo>
                  <a:lnTo>
                    <a:pt x="328" y="121"/>
                  </a:lnTo>
                  <a:lnTo>
                    <a:pt x="328" y="112"/>
                  </a:lnTo>
                  <a:lnTo>
                    <a:pt x="333" y="104"/>
                  </a:lnTo>
                  <a:lnTo>
                    <a:pt x="337" y="99"/>
                  </a:lnTo>
                  <a:lnTo>
                    <a:pt x="337" y="91"/>
                  </a:lnTo>
                  <a:lnTo>
                    <a:pt x="341" y="86"/>
                  </a:lnTo>
                  <a:lnTo>
                    <a:pt x="346" y="78"/>
                  </a:lnTo>
                  <a:lnTo>
                    <a:pt x="346" y="73"/>
                  </a:lnTo>
                  <a:lnTo>
                    <a:pt x="350" y="65"/>
                  </a:lnTo>
                  <a:lnTo>
                    <a:pt x="354" y="60"/>
                  </a:lnTo>
                  <a:lnTo>
                    <a:pt x="359" y="52"/>
                  </a:lnTo>
                  <a:lnTo>
                    <a:pt x="359" y="43"/>
                  </a:lnTo>
                  <a:lnTo>
                    <a:pt x="363" y="39"/>
                  </a:lnTo>
                  <a:lnTo>
                    <a:pt x="367" y="30"/>
                  </a:lnTo>
                  <a:lnTo>
                    <a:pt x="367" y="26"/>
                  </a:lnTo>
                  <a:lnTo>
                    <a:pt x="371" y="17"/>
                  </a:lnTo>
                  <a:lnTo>
                    <a:pt x="376" y="13"/>
                  </a:lnTo>
                  <a:lnTo>
                    <a:pt x="376" y="4"/>
                  </a:lnTo>
                  <a:lnTo>
                    <a:pt x="380"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1" name="Freeform 93"/>
            <p:cNvSpPr>
              <a:spLocks/>
            </p:cNvSpPr>
            <p:nvPr/>
          </p:nvSpPr>
          <p:spPr bwMode="auto">
            <a:xfrm>
              <a:off x="2790" y="2135"/>
              <a:ext cx="398" cy="657"/>
            </a:xfrm>
            <a:custGeom>
              <a:avLst/>
              <a:gdLst>
                <a:gd name="T0" fmla="*/ 4 w 398"/>
                <a:gd name="T1" fmla="*/ 644 h 657"/>
                <a:gd name="T2" fmla="*/ 17 w 398"/>
                <a:gd name="T3" fmla="*/ 622 h 657"/>
                <a:gd name="T4" fmla="*/ 26 w 398"/>
                <a:gd name="T5" fmla="*/ 605 h 657"/>
                <a:gd name="T6" fmla="*/ 35 w 398"/>
                <a:gd name="T7" fmla="*/ 584 h 657"/>
                <a:gd name="T8" fmla="*/ 43 w 398"/>
                <a:gd name="T9" fmla="*/ 566 h 657"/>
                <a:gd name="T10" fmla="*/ 52 w 398"/>
                <a:gd name="T11" fmla="*/ 549 h 657"/>
                <a:gd name="T12" fmla="*/ 61 w 398"/>
                <a:gd name="T13" fmla="*/ 527 h 657"/>
                <a:gd name="T14" fmla="*/ 69 w 398"/>
                <a:gd name="T15" fmla="*/ 510 h 657"/>
                <a:gd name="T16" fmla="*/ 78 w 398"/>
                <a:gd name="T17" fmla="*/ 493 h 657"/>
                <a:gd name="T18" fmla="*/ 87 w 398"/>
                <a:gd name="T19" fmla="*/ 476 h 657"/>
                <a:gd name="T20" fmla="*/ 95 w 398"/>
                <a:gd name="T21" fmla="*/ 458 h 657"/>
                <a:gd name="T22" fmla="*/ 104 w 398"/>
                <a:gd name="T23" fmla="*/ 441 h 657"/>
                <a:gd name="T24" fmla="*/ 112 w 398"/>
                <a:gd name="T25" fmla="*/ 424 h 657"/>
                <a:gd name="T26" fmla="*/ 121 w 398"/>
                <a:gd name="T27" fmla="*/ 406 h 657"/>
                <a:gd name="T28" fmla="*/ 130 w 398"/>
                <a:gd name="T29" fmla="*/ 389 h 657"/>
                <a:gd name="T30" fmla="*/ 143 w 398"/>
                <a:gd name="T31" fmla="*/ 372 h 657"/>
                <a:gd name="T32" fmla="*/ 151 w 398"/>
                <a:gd name="T33" fmla="*/ 355 h 657"/>
                <a:gd name="T34" fmla="*/ 160 w 398"/>
                <a:gd name="T35" fmla="*/ 337 h 657"/>
                <a:gd name="T36" fmla="*/ 169 w 398"/>
                <a:gd name="T37" fmla="*/ 324 h 657"/>
                <a:gd name="T38" fmla="*/ 177 w 398"/>
                <a:gd name="T39" fmla="*/ 307 h 657"/>
                <a:gd name="T40" fmla="*/ 186 w 398"/>
                <a:gd name="T41" fmla="*/ 290 h 657"/>
                <a:gd name="T42" fmla="*/ 194 w 398"/>
                <a:gd name="T43" fmla="*/ 277 h 657"/>
                <a:gd name="T44" fmla="*/ 203 w 398"/>
                <a:gd name="T45" fmla="*/ 260 h 657"/>
                <a:gd name="T46" fmla="*/ 212 w 398"/>
                <a:gd name="T47" fmla="*/ 247 h 657"/>
                <a:gd name="T48" fmla="*/ 220 w 398"/>
                <a:gd name="T49" fmla="*/ 229 h 657"/>
                <a:gd name="T50" fmla="*/ 229 w 398"/>
                <a:gd name="T51" fmla="*/ 216 h 657"/>
                <a:gd name="T52" fmla="*/ 238 w 398"/>
                <a:gd name="T53" fmla="*/ 203 h 657"/>
                <a:gd name="T54" fmla="*/ 246 w 398"/>
                <a:gd name="T55" fmla="*/ 191 h 657"/>
                <a:gd name="T56" fmla="*/ 255 w 398"/>
                <a:gd name="T57" fmla="*/ 178 h 657"/>
                <a:gd name="T58" fmla="*/ 268 w 398"/>
                <a:gd name="T59" fmla="*/ 160 h 657"/>
                <a:gd name="T60" fmla="*/ 277 w 398"/>
                <a:gd name="T61" fmla="*/ 147 h 657"/>
                <a:gd name="T62" fmla="*/ 285 w 398"/>
                <a:gd name="T63" fmla="*/ 134 h 657"/>
                <a:gd name="T64" fmla="*/ 294 w 398"/>
                <a:gd name="T65" fmla="*/ 121 h 657"/>
                <a:gd name="T66" fmla="*/ 307 w 398"/>
                <a:gd name="T67" fmla="*/ 108 h 657"/>
                <a:gd name="T68" fmla="*/ 315 w 398"/>
                <a:gd name="T69" fmla="*/ 95 h 657"/>
                <a:gd name="T70" fmla="*/ 324 w 398"/>
                <a:gd name="T71" fmla="*/ 83 h 657"/>
                <a:gd name="T72" fmla="*/ 333 w 398"/>
                <a:gd name="T73" fmla="*/ 70 h 657"/>
                <a:gd name="T74" fmla="*/ 346 w 398"/>
                <a:gd name="T75" fmla="*/ 57 h 657"/>
                <a:gd name="T76" fmla="*/ 354 w 398"/>
                <a:gd name="T77" fmla="*/ 44 h 657"/>
                <a:gd name="T78" fmla="*/ 367 w 398"/>
                <a:gd name="T79" fmla="*/ 31 h 657"/>
                <a:gd name="T80" fmla="*/ 385 w 398"/>
                <a:gd name="T81" fmla="*/ 13 h 657"/>
                <a:gd name="T82" fmla="*/ 389 w 398"/>
                <a:gd name="T83" fmla="*/ 9 h 6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8"/>
                <a:gd name="T127" fmla="*/ 0 h 657"/>
                <a:gd name="T128" fmla="*/ 398 w 398"/>
                <a:gd name="T129" fmla="*/ 657 h 6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8" h="657">
                  <a:moveTo>
                    <a:pt x="0" y="657"/>
                  </a:moveTo>
                  <a:lnTo>
                    <a:pt x="4" y="648"/>
                  </a:lnTo>
                  <a:lnTo>
                    <a:pt x="4" y="644"/>
                  </a:lnTo>
                  <a:lnTo>
                    <a:pt x="9" y="635"/>
                  </a:lnTo>
                  <a:lnTo>
                    <a:pt x="13" y="631"/>
                  </a:lnTo>
                  <a:lnTo>
                    <a:pt x="17" y="622"/>
                  </a:lnTo>
                  <a:lnTo>
                    <a:pt x="17" y="618"/>
                  </a:lnTo>
                  <a:lnTo>
                    <a:pt x="22" y="609"/>
                  </a:lnTo>
                  <a:lnTo>
                    <a:pt x="26" y="605"/>
                  </a:lnTo>
                  <a:lnTo>
                    <a:pt x="26" y="596"/>
                  </a:lnTo>
                  <a:lnTo>
                    <a:pt x="30" y="592"/>
                  </a:lnTo>
                  <a:lnTo>
                    <a:pt x="35" y="584"/>
                  </a:lnTo>
                  <a:lnTo>
                    <a:pt x="35" y="579"/>
                  </a:lnTo>
                  <a:lnTo>
                    <a:pt x="39" y="575"/>
                  </a:lnTo>
                  <a:lnTo>
                    <a:pt x="43" y="566"/>
                  </a:lnTo>
                  <a:lnTo>
                    <a:pt x="43" y="562"/>
                  </a:lnTo>
                  <a:lnTo>
                    <a:pt x="48" y="553"/>
                  </a:lnTo>
                  <a:lnTo>
                    <a:pt x="52" y="549"/>
                  </a:lnTo>
                  <a:lnTo>
                    <a:pt x="56" y="540"/>
                  </a:lnTo>
                  <a:lnTo>
                    <a:pt x="56" y="536"/>
                  </a:lnTo>
                  <a:lnTo>
                    <a:pt x="61" y="527"/>
                  </a:lnTo>
                  <a:lnTo>
                    <a:pt x="65" y="523"/>
                  </a:lnTo>
                  <a:lnTo>
                    <a:pt x="65" y="519"/>
                  </a:lnTo>
                  <a:lnTo>
                    <a:pt x="69" y="510"/>
                  </a:lnTo>
                  <a:lnTo>
                    <a:pt x="74" y="506"/>
                  </a:lnTo>
                  <a:lnTo>
                    <a:pt x="74" y="497"/>
                  </a:lnTo>
                  <a:lnTo>
                    <a:pt x="78" y="493"/>
                  </a:lnTo>
                  <a:lnTo>
                    <a:pt x="82" y="489"/>
                  </a:lnTo>
                  <a:lnTo>
                    <a:pt x="82" y="480"/>
                  </a:lnTo>
                  <a:lnTo>
                    <a:pt x="87" y="476"/>
                  </a:lnTo>
                  <a:lnTo>
                    <a:pt x="91" y="467"/>
                  </a:lnTo>
                  <a:lnTo>
                    <a:pt x="91" y="463"/>
                  </a:lnTo>
                  <a:lnTo>
                    <a:pt x="95" y="458"/>
                  </a:lnTo>
                  <a:lnTo>
                    <a:pt x="99" y="450"/>
                  </a:lnTo>
                  <a:lnTo>
                    <a:pt x="104" y="445"/>
                  </a:lnTo>
                  <a:lnTo>
                    <a:pt x="104" y="441"/>
                  </a:lnTo>
                  <a:lnTo>
                    <a:pt x="108" y="432"/>
                  </a:lnTo>
                  <a:lnTo>
                    <a:pt x="112" y="428"/>
                  </a:lnTo>
                  <a:lnTo>
                    <a:pt x="112" y="424"/>
                  </a:lnTo>
                  <a:lnTo>
                    <a:pt x="117" y="415"/>
                  </a:lnTo>
                  <a:lnTo>
                    <a:pt x="121" y="411"/>
                  </a:lnTo>
                  <a:lnTo>
                    <a:pt x="121" y="406"/>
                  </a:lnTo>
                  <a:lnTo>
                    <a:pt x="125" y="398"/>
                  </a:lnTo>
                  <a:lnTo>
                    <a:pt x="130" y="393"/>
                  </a:lnTo>
                  <a:lnTo>
                    <a:pt x="130" y="389"/>
                  </a:lnTo>
                  <a:lnTo>
                    <a:pt x="134" y="381"/>
                  </a:lnTo>
                  <a:lnTo>
                    <a:pt x="138" y="376"/>
                  </a:lnTo>
                  <a:lnTo>
                    <a:pt x="143" y="372"/>
                  </a:lnTo>
                  <a:lnTo>
                    <a:pt x="143" y="368"/>
                  </a:lnTo>
                  <a:lnTo>
                    <a:pt x="147" y="359"/>
                  </a:lnTo>
                  <a:lnTo>
                    <a:pt x="151" y="355"/>
                  </a:lnTo>
                  <a:lnTo>
                    <a:pt x="151" y="350"/>
                  </a:lnTo>
                  <a:lnTo>
                    <a:pt x="156" y="346"/>
                  </a:lnTo>
                  <a:lnTo>
                    <a:pt x="160" y="337"/>
                  </a:lnTo>
                  <a:lnTo>
                    <a:pt x="160" y="333"/>
                  </a:lnTo>
                  <a:lnTo>
                    <a:pt x="164" y="329"/>
                  </a:lnTo>
                  <a:lnTo>
                    <a:pt x="169" y="324"/>
                  </a:lnTo>
                  <a:lnTo>
                    <a:pt x="169" y="316"/>
                  </a:lnTo>
                  <a:lnTo>
                    <a:pt x="173" y="311"/>
                  </a:lnTo>
                  <a:lnTo>
                    <a:pt x="177" y="307"/>
                  </a:lnTo>
                  <a:lnTo>
                    <a:pt x="182" y="303"/>
                  </a:lnTo>
                  <a:lnTo>
                    <a:pt x="182" y="298"/>
                  </a:lnTo>
                  <a:lnTo>
                    <a:pt x="186" y="290"/>
                  </a:lnTo>
                  <a:lnTo>
                    <a:pt x="190" y="286"/>
                  </a:lnTo>
                  <a:lnTo>
                    <a:pt x="190" y="281"/>
                  </a:lnTo>
                  <a:lnTo>
                    <a:pt x="194" y="277"/>
                  </a:lnTo>
                  <a:lnTo>
                    <a:pt x="199" y="273"/>
                  </a:lnTo>
                  <a:lnTo>
                    <a:pt x="199" y="264"/>
                  </a:lnTo>
                  <a:lnTo>
                    <a:pt x="203" y="260"/>
                  </a:lnTo>
                  <a:lnTo>
                    <a:pt x="207" y="255"/>
                  </a:lnTo>
                  <a:lnTo>
                    <a:pt x="207" y="251"/>
                  </a:lnTo>
                  <a:lnTo>
                    <a:pt x="212" y="247"/>
                  </a:lnTo>
                  <a:lnTo>
                    <a:pt x="216" y="242"/>
                  </a:lnTo>
                  <a:lnTo>
                    <a:pt x="220" y="238"/>
                  </a:lnTo>
                  <a:lnTo>
                    <a:pt x="220" y="229"/>
                  </a:lnTo>
                  <a:lnTo>
                    <a:pt x="225" y="225"/>
                  </a:lnTo>
                  <a:lnTo>
                    <a:pt x="229" y="221"/>
                  </a:lnTo>
                  <a:lnTo>
                    <a:pt x="229" y="216"/>
                  </a:lnTo>
                  <a:lnTo>
                    <a:pt x="233" y="212"/>
                  </a:lnTo>
                  <a:lnTo>
                    <a:pt x="238" y="208"/>
                  </a:lnTo>
                  <a:lnTo>
                    <a:pt x="238" y="203"/>
                  </a:lnTo>
                  <a:lnTo>
                    <a:pt x="242" y="199"/>
                  </a:lnTo>
                  <a:lnTo>
                    <a:pt x="246" y="195"/>
                  </a:lnTo>
                  <a:lnTo>
                    <a:pt x="246" y="191"/>
                  </a:lnTo>
                  <a:lnTo>
                    <a:pt x="251" y="186"/>
                  </a:lnTo>
                  <a:lnTo>
                    <a:pt x="255" y="182"/>
                  </a:lnTo>
                  <a:lnTo>
                    <a:pt x="255" y="178"/>
                  </a:lnTo>
                  <a:lnTo>
                    <a:pt x="259" y="173"/>
                  </a:lnTo>
                  <a:lnTo>
                    <a:pt x="264" y="169"/>
                  </a:lnTo>
                  <a:lnTo>
                    <a:pt x="268" y="160"/>
                  </a:lnTo>
                  <a:lnTo>
                    <a:pt x="268" y="156"/>
                  </a:lnTo>
                  <a:lnTo>
                    <a:pt x="272" y="152"/>
                  </a:lnTo>
                  <a:lnTo>
                    <a:pt x="277" y="147"/>
                  </a:lnTo>
                  <a:lnTo>
                    <a:pt x="277" y="143"/>
                  </a:lnTo>
                  <a:lnTo>
                    <a:pt x="281" y="139"/>
                  </a:lnTo>
                  <a:lnTo>
                    <a:pt x="285" y="134"/>
                  </a:lnTo>
                  <a:lnTo>
                    <a:pt x="290" y="130"/>
                  </a:lnTo>
                  <a:lnTo>
                    <a:pt x="294" y="126"/>
                  </a:lnTo>
                  <a:lnTo>
                    <a:pt x="294" y="121"/>
                  </a:lnTo>
                  <a:lnTo>
                    <a:pt x="298" y="117"/>
                  </a:lnTo>
                  <a:lnTo>
                    <a:pt x="302" y="113"/>
                  </a:lnTo>
                  <a:lnTo>
                    <a:pt x="307" y="108"/>
                  </a:lnTo>
                  <a:lnTo>
                    <a:pt x="307" y="104"/>
                  </a:lnTo>
                  <a:lnTo>
                    <a:pt x="311" y="100"/>
                  </a:lnTo>
                  <a:lnTo>
                    <a:pt x="315" y="95"/>
                  </a:lnTo>
                  <a:lnTo>
                    <a:pt x="315" y="91"/>
                  </a:lnTo>
                  <a:lnTo>
                    <a:pt x="320" y="87"/>
                  </a:lnTo>
                  <a:lnTo>
                    <a:pt x="324" y="83"/>
                  </a:lnTo>
                  <a:lnTo>
                    <a:pt x="328" y="78"/>
                  </a:lnTo>
                  <a:lnTo>
                    <a:pt x="333" y="74"/>
                  </a:lnTo>
                  <a:lnTo>
                    <a:pt x="333" y="70"/>
                  </a:lnTo>
                  <a:lnTo>
                    <a:pt x="337" y="65"/>
                  </a:lnTo>
                  <a:lnTo>
                    <a:pt x="341" y="61"/>
                  </a:lnTo>
                  <a:lnTo>
                    <a:pt x="346" y="57"/>
                  </a:lnTo>
                  <a:lnTo>
                    <a:pt x="350" y="52"/>
                  </a:lnTo>
                  <a:lnTo>
                    <a:pt x="354" y="48"/>
                  </a:lnTo>
                  <a:lnTo>
                    <a:pt x="354" y="44"/>
                  </a:lnTo>
                  <a:lnTo>
                    <a:pt x="359" y="39"/>
                  </a:lnTo>
                  <a:lnTo>
                    <a:pt x="363" y="35"/>
                  </a:lnTo>
                  <a:lnTo>
                    <a:pt x="367" y="31"/>
                  </a:lnTo>
                  <a:lnTo>
                    <a:pt x="372" y="26"/>
                  </a:lnTo>
                  <a:lnTo>
                    <a:pt x="376" y="22"/>
                  </a:lnTo>
                  <a:lnTo>
                    <a:pt x="385" y="13"/>
                  </a:lnTo>
                  <a:lnTo>
                    <a:pt x="380" y="13"/>
                  </a:lnTo>
                  <a:lnTo>
                    <a:pt x="385" y="13"/>
                  </a:lnTo>
                  <a:lnTo>
                    <a:pt x="389" y="9"/>
                  </a:lnTo>
                  <a:lnTo>
                    <a:pt x="398" y="0"/>
                  </a:lnTo>
                  <a:lnTo>
                    <a:pt x="393"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Freeform 94"/>
            <p:cNvSpPr>
              <a:spLocks/>
            </p:cNvSpPr>
            <p:nvPr/>
          </p:nvSpPr>
          <p:spPr bwMode="auto">
            <a:xfrm>
              <a:off x="3183" y="2010"/>
              <a:ext cx="251" cy="125"/>
            </a:xfrm>
            <a:custGeom>
              <a:avLst/>
              <a:gdLst>
                <a:gd name="T0" fmla="*/ 0 w 251"/>
                <a:gd name="T1" fmla="*/ 125 h 125"/>
                <a:gd name="T2" fmla="*/ 5 w 251"/>
                <a:gd name="T3" fmla="*/ 125 h 125"/>
                <a:gd name="T4" fmla="*/ 13 w 251"/>
                <a:gd name="T5" fmla="*/ 117 h 125"/>
                <a:gd name="T6" fmla="*/ 9 w 251"/>
                <a:gd name="T7" fmla="*/ 117 h 125"/>
                <a:gd name="T8" fmla="*/ 13 w 251"/>
                <a:gd name="T9" fmla="*/ 117 h 125"/>
                <a:gd name="T10" fmla="*/ 22 w 251"/>
                <a:gd name="T11" fmla="*/ 108 h 125"/>
                <a:gd name="T12" fmla="*/ 17 w 251"/>
                <a:gd name="T13" fmla="*/ 108 h 125"/>
                <a:gd name="T14" fmla="*/ 22 w 251"/>
                <a:gd name="T15" fmla="*/ 108 h 125"/>
                <a:gd name="T16" fmla="*/ 30 w 251"/>
                <a:gd name="T17" fmla="*/ 100 h 125"/>
                <a:gd name="T18" fmla="*/ 26 w 251"/>
                <a:gd name="T19" fmla="*/ 100 h 125"/>
                <a:gd name="T20" fmla="*/ 30 w 251"/>
                <a:gd name="T21" fmla="*/ 100 h 125"/>
                <a:gd name="T22" fmla="*/ 35 w 251"/>
                <a:gd name="T23" fmla="*/ 95 h 125"/>
                <a:gd name="T24" fmla="*/ 39 w 251"/>
                <a:gd name="T25" fmla="*/ 91 h 125"/>
                <a:gd name="T26" fmla="*/ 43 w 251"/>
                <a:gd name="T27" fmla="*/ 87 h 125"/>
                <a:gd name="T28" fmla="*/ 48 w 251"/>
                <a:gd name="T29" fmla="*/ 82 h 125"/>
                <a:gd name="T30" fmla="*/ 52 w 251"/>
                <a:gd name="T31" fmla="*/ 82 h 125"/>
                <a:gd name="T32" fmla="*/ 56 w 251"/>
                <a:gd name="T33" fmla="*/ 78 h 125"/>
                <a:gd name="T34" fmla="*/ 61 w 251"/>
                <a:gd name="T35" fmla="*/ 74 h 125"/>
                <a:gd name="T36" fmla="*/ 65 w 251"/>
                <a:gd name="T37" fmla="*/ 69 h 125"/>
                <a:gd name="T38" fmla="*/ 69 w 251"/>
                <a:gd name="T39" fmla="*/ 65 h 125"/>
                <a:gd name="T40" fmla="*/ 74 w 251"/>
                <a:gd name="T41" fmla="*/ 65 h 125"/>
                <a:gd name="T42" fmla="*/ 78 w 251"/>
                <a:gd name="T43" fmla="*/ 61 h 125"/>
                <a:gd name="T44" fmla="*/ 82 w 251"/>
                <a:gd name="T45" fmla="*/ 56 h 125"/>
                <a:gd name="T46" fmla="*/ 87 w 251"/>
                <a:gd name="T47" fmla="*/ 52 h 125"/>
                <a:gd name="T48" fmla="*/ 91 w 251"/>
                <a:gd name="T49" fmla="*/ 52 h 125"/>
                <a:gd name="T50" fmla="*/ 95 w 251"/>
                <a:gd name="T51" fmla="*/ 48 h 125"/>
                <a:gd name="T52" fmla="*/ 100 w 251"/>
                <a:gd name="T53" fmla="*/ 48 h 125"/>
                <a:gd name="T54" fmla="*/ 104 w 251"/>
                <a:gd name="T55" fmla="*/ 43 h 125"/>
                <a:gd name="T56" fmla="*/ 108 w 251"/>
                <a:gd name="T57" fmla="*/ 39 h 125"/>
                <a:gd name="T58" fmla="*/ 113 w 251"/>
                <a:gd name="T59" fmla="*/ 39 h 125"/>
                <a:gd name="T60" fmla="*/ 117 w 251"/>
                <a:gd name="T61" fmla="*/ 35 h 125"/>
                <a:gd name="T62" fmla="*/ 121 w 251"/>
                <a:gd name="T63" fmla="*/ 35 h 125"/>
                <a:gd name="T64" fmla="*/ 125 w 251"/>
                <a:gd name="T65" fmla="*/ 30 h 125"/>
                <a:gd name="T66" fmla="*/ 130 w 251"/>
                <a:gd name="T67" fmla="*/ 30 h 125"/>
                <a:gd name="T68" fmla="*/ 134 w 251"/>
                <a:gd name="T69" fmla="*/ 26 h 125"/>
                <a:gd name="T70" fmla="*/ 138 w 251"/>
                <a:gd name="T71" fmla="*/ 26 h 125"/>
                <a:gd name="T72" fmla="*/ 143 w 251"/>
                <a:gd name="T73" fmla="*/ 22 h 125"/>
                <a:gd name="T74" fmla="*/ 147 w 251"/>
                <a:gd name="T75" fmla="*/ 22 h 125"/>
                <a:gd name="T76" fmla="*/ 151 w 251"/>
                <a:gd name="T77" fmla="*/ 17 h 125"/>
                <a:gd name="T78" fmla="*/ 156 w 251"/>
                <a:gd name="T79" fmla="*/ 17 h 125"/>
                <a:gd name="T80" fmla="*/ 160 w 251"/>
                <a:gd name="T81" fmla="*/ 17 h 125"/>
                <a:gd name="T82" fmla="*/ 164 w 251"/>
                <a:gd name="T83" fmla="*/ 13 h 125"/>
                <a:gd name="T84" fmla="*/ 169 w 251"/>
                <a:gd name="T85" fmla="*/ 13 h 125"/>
                <a:gd name="T86" fmla="*/ 173 w 251"/>
                <a:gd name="T87" fmla="*/ 9 h 125"/>
                <a:gd name="T88" fmla="*/ 177 w 251"/>
                <a:gd name="T89" fmla="*/ 9 h 125"/>
                <a:gd name="T90" fmla="*/ 182 w 251"/>
                <a:gd name="T91" fmla="*/ 9 h 125"/>
                <a:gd name="T92" fmla="*/ 186 w 251"/>
                <a:gd name="T93" fmla="*/ 9 h 125"/>
                <a:gd name="T94" fmla="*/ 190 w 251"/>
                <a:gd name="T95" fmla="*/ 5 h 125"/>
                <a:gd name="T96" fmla="*/ 195 w 251"/>
                <a:gd name="T97" fmla="*/ 5 h 125"/>
                <a:gd name="T98" fmla="*/ 199 w 251"/>
                <a:gd name="T99" fmla="*/ 5 h 125"/>
                <a:gd name="T100" fmla="*/ 203 w 251"/>
                <a:gd name="T101" fmla="*/ 5 h 125"/>
                <a:gd name="T102" fmla="*/ 208 w 251"/>
                <a:gd name="T103" fmla="*/ 5 h 125"/>
                <a:gd name="T104" fmla="*/ 212 w 251"/>
                <a:gd name="T105" fmla="*/ 0 h 125"/>
                <a:gd name="T106" fmla="*/ 216 w 251"/>
                <a:gd name="T107" fmla="*/ 0 h 125"/>
                <a:gd name="T108" fmla="*/ 221 w 251"/>
                <a:gd name="T109" fmla="*/ 0 h 125"/>
                <a:gd name="T110" fmla="*/ 225 w 251"/>
                <a:gd name="T111" fmla="*/ 0 h 125"/>
                <a:gd name="T112" fmla="*/ 229 w 251"/>
                <a:gd name="T113" fmla="*/ 0 h 125"/>
                <a:gd name="T114" fmla="*/ 233 w 251"/>
                <a:gd name="T115" fmla="*/ 0 h 125"/>
                <a:gd name="T116" fmla="*/ 238 w 251"/>
                <a:gd name="T117" fmla="*/ 0 h 125"/>
                <a:gd name="T118" fmla="*/ 242 w 251"/>
                <a:gd name="T119" fmla="*/ 0 h 125"/>
                <a:gd name="T120" fmla="*/ 246 w 251"/>
                <a:gd name="T121" fmla="*/ 0 h 125"/>
                <a:gd name="T122" fmla="*/ 251 w 251"/>
                <a:gd name="T123" fmla="*/ 0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125"/>
                <a:gd name="T188" fmla="*/ 251 w 251"/>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125">
                  <a:moveTo>
                    <a:pt x="0" y="125"/>
                  </a:moveTo>
                  <a:lnTo>
                    <a:pt x="5" y="125"/>
                  </a:lnTo>
                  <a:lnTo>
                    <a:pt x="13" y="117"/>
                  </a:lnTo>
                  <a:lnTo>
                    <a:pt x="9" y="117"/>
                  </a:lnTo>
                  <a:lnTo>
                    <a:pt x="13" y="117"/>
                  </a:lnTo>
                  <a:lnTo>
                    <a:pt x="22" y="108"/>
                  </a:lnTo>
                  <a:lnTo>
                    <a:pt x="17" y="108"/>
                  </a:lnTo>
                  <a:lnTo>
                    <a:pt x="22" y="108"/>
                  </a:lnTo>
                  <a:lnTo>
                    <a:pt x="30" y="100"/>
                  </a:lnTo>
                  <a:lnTo>
                    <a:pt x="26" y="100"/>
                  </a:lnTo>
                  <a:lnTo>
                    <a:pt x="30" y="100"/>
                  </a:lnTo>
                  <a:lnTo>
                    <a:pt x="35" y="95"/>
                  </a:lnTo>
                  <a:lnTo>
                    <a:pt x="39" y="91"/>
                  </a:lnTo>
                  <a:lnTo>
                    <a:pt x="43" y="87"/>
                  </a:lnTo>
                  <a:lnTo>
                    <a:pt x="48" y="82"/>
                  </a:lnTo>
                  <a:lnTo>
                    <a:pt x="52" y="82"/>
                  </a:lnTo>
                  <a:lnTo>
                    <a:pt x="56" y="78"/>
                  </a:lnTo>
                  <a:lnTo>
                    <a:pt x="61" y="74"/>
                  </a:lnTo>
                  <a:lnTo>
                    <a:pt x="65" y="69"/>
                  </a:lnTo>
                  <a:lnTo>
                    <a:pt x="69" y="65"/>
                  </a:lnTo>
                  <a:lnTo>
                    <a:pt x="74" y="65"/>
                  </a:lnTo>
                  <a:lnTo>
                    <a:pt x="78" y="61"/>
                  </a:lnTo>
                  <a:lnTo>
                    <a:pt x="82" y="56"/>
                  </a:lnTo>
                  <a:lnTo>
                    <a:pt x="87" y="52"/>
                  </a:lnTo>
                  <a:lnTo>
                    <a:pt x="91" y="52"/>
                  </a:lnTo>
                  <a:lnTo>
                    <a:pt x="95" y="48"/>
                  </a:lnTo>
                  <a:lnTo>
                    <a:pt x="100" y="48"/>
                  </a:lnTo>
                  <a:lnTo>
                    <a:pt x="104" y="43"/>
                  </a:lnTo>
                  <a:lnTo>
                    <a:pt x="108" y="39"/>
                  </a:lnTo>
                  <a:lnTo>
                    <a:pt x="113" y="39"/>
                  </a:lnTo>
                  <a:lnTo>
                    <a:pt x="117" y="35"/>
                  </a:lnTo>
                  <a:lnTo>
                    <a:pt x="121" y="35"/>
                  </a:lnTo>
                  <a:lnTo>
                    <a:pt x="125" y="30"/>
                  </a:lnTo>
                  <a:lnTo>
                    <a:pt x="130" y="30"/>
                  </a:lnTo>
                  <a:lnTo>
                    <a:pt x="134" y="26"/>
                  </a:lnTo>
                  <a:lnTo>
                    <a:pt x="138" y="26"/>
                  </a:lnTo>
                  <a:lnTo>
                    <a:pt x="143" y="22"/>
                  </a:lnTo>
                  <a:lnTo>
                    <a:pt x="147" y="22"/>
                  </a:lnTo>
                  <a:lnTo>
                    <a:pt x="151" y="17"/>
                  </a:lnTo>
                  <a:lnTo>
                    <a:pt x="156" y="17"/>
                  </a:lnTo>
                  <a:lnTo>
                    <a:pt x="160" y="17"/>
                  </a:lnTo>
                  <a:lnTo>
                    <a:pt x="164" y="13"/>
                  </a:lnTo>
                  <a:lnTo>
                    <a:pt x="169" y="13"/>
                  </a:lnTo>
                  <a:lnTo>
                    <a:pt x="173" y="9"/>
                  </a:lnTo>
                  <a:lnTo>
                    <a:pt x="177" y="9"/>
                  </a:lnTo>
                  <a:lnTo>
                    <a:pt x="182" y="9"/>
                  </a:lnTo>
                  <a:lnTo>
                    <a:pt x="186" y="9"/>
                  </a:lnTo>
                  <a:lnTo>
                    <a:pt x="190" y="5"/>
                  </a:lnTo>
                  <a:lnTo>
                    <a:pt x="195" y="5"/>
                  </a:lnTo>
                  <a:lnTo>
                    <a:pt x="199" y="5"/>
                  </a:lnTo>
                  <a:lnTo>
                    <a:pt x="203" y="5"/>
                  </a:lnTo>
                  <a:lnTo>
                    <a:pt x="208" y="5"/>
                  </a:lnTo>
                  <a:lnTo>
                    <a:pt x="212" y="0"/>
                  </a:lnTo>
                  <a:lnTo>
                    <a:pt x="216" y="0"/>
                  </a:lnTo>
                  <a:lnTo>
                    <a:pt x="221" y="0"/>
                  </a:lnTo>
                  <a:lnTo>
                    <a:pt x="225" y="0"/>
                  </a:lnTo>
                  <a:lnTo>
                    <a:pt x="229" y="0"/>
                  </a:lnTo>
                  <a:lnTo>
                    <a:pt x="233" y="0"/>
                  </a:lnTo>
                  <a:lnTo>
                    <a:pt x="238" y="0"/>
                  </a:lnTo>
                  <a:lnTo>
                    <a:pt x="242" y="0"/>
                  </a:lnTo>
                  <a:lnTo>
                    <a:pt x="246" y="0"/>
                  </a:lnTo>
                  <a:lnTo>
                    <a:pt x="251"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38" name="TextBox 195"/>
          <p:cNvSpPr txBox="1">
            <a:spLocks noChangeArrowheads="1"/>
          </p:cNvSpPr>
          <p:nvPr/>
        </p:nvSpPr>
        <p:spPr bwMode="auto">
          <a:xfrm>
            <a:off x="7203018" y="3259139"/>
            <a:ext cx="57573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a:t>
            </a:r>
          </a:p>
        </p:txBody>
      </p:sp>
      <p:sp>
        <p:nvSpPr>
          <p:cNvPr id="30739" name="TextBox 196"/>
          <p:cNvSpPr txBox="1">
            <a:spLocks noChangeArrowheads="1"/>
          </p:cNvSpPr>
          <p:nvPr/>
        </p:nvSpPr>
        <p:spPr bwMode="auto">
          <a:xfrm>
            <a:off x="8041218" y="3270251"/>
            <a:ext cx="596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740" name="TextBox 197"/>
          <p:cNvSpPr txBox="1">
            <a:spLocks noChangeArrowheads="1"/>
          </p:cNvSpPr>
          <p:nvPr/>
        </p:nvSpPr>
        <p:spPr bwMode="auto">
          <a:xfrm>
            <a:off x="8983134" y="3267076"/>
            <a:ext cx="5969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sp>
        <p:nvSpPr>
          <p:cNvPr id="30741" name="TextBox 198"/>
          <p:cNvSpPr txBox="1">
            <a:spLocks noChangeArrowheads="1"/>
          </p:cNvSpPr>
          <p:nvPr/>
        </p:nvSpPr>
        <p:spPr bwMode="auto">
          <a:xfrm>
            <a:off x="9734551" y="3278188"/>
            <a:ext cx="5969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1.5</a:t>
            </a:r>
          </a:p>
        </p:txBody>
      </p:sp>
      <p:sp>
        <p:nvSpPr>
          <p:cNvPr id="30742" name="TextBox 200"/>
          <p:cNvSpPr txBox="1">
            <a:spLocks noChangeArrowheads="1"/>
          </p:cNvSpPr>
          <p:nvPr/>
        </p:nvSpPr>
        <p:spPr bwMode="auto">
          <a:xfrm>
            <a:off x="10555818" y="3276601"/>
            <a:ext cx="596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2</a:t>
            </a:r>
          </a:p>
        </p:txBody>
      </p:sp>
      <p:sp>
        <p:nvSpPr>
          <p:cNvPr id="30743" name="Left-Right Arrow 201"/>
          <p:cNvSpPr>
            <a:spLocks noChangeArrowheads="1"/>
          </p:cNvSpPr>
          <p:nvPr/>
        </p:nvSpPr>
        <p:spPr bwMode="auto">
          <a:xfrm>
            <a:off x="5528733" y="2665413"/>
            <a:ext cx="1219200" cy="292100"/>
          </a:xfrm>
          <a:prstGeom prst="leftRightArrow">
            <a:avLst>
              <a:gd name="adj1" fmla="val 50000"/>
              <a:gd name="adj2" fmla="val 49884"/>
            </a:avLst>
          </a:prstGeom>
          <a:solidFill>
            <a:schemeClr val="accent1"/>
          </a:solidFill>
          <a:ln w="9525" algn="ctr">
            <a:solidFill>
              <a:schemeClr val="tx1"/>
            </a:solidFill>
            <a:round/>
            <a:headEnd/>
            <a:tailEnd/>
          </a:ln>
        </p:spPr>
        <p:txBody>
          <a:bodyPr wrap="none" anchor="ctr"/>
          <a:lstStyle/>
          <a:p>
            <a:pPr algn="ctr"/>
            <a:endParaRPr lang="en-US"/>
          </a:p>
        </p:txBody>
      </p:sp>
      <p:sp>
        <p:nvSpPr>
          <p:cNvPr id="30744" name="TextBox 204"/>
          <p:cNvSpPr txBox="1">
            <a:spLocks noChangeArrowheads="1"/>
          </p:cNvSpPr>
          <p:nvPr/>
        </p:nvSpPr>
        <p:spPr bwMode="auto">
          <a:xfrm>
            <a:off x="10492318" y="2820989"/>
            <a:ext cx="77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f (MHz)</a:t>
            </a:r>
          </a:p>
        </p:txBody>
      </p:sp>
      <p:sp>
        <p:nvSpPr>
          <p:cNvPr id="30745" name="TextBox 209"/>
          <p:cNvSpPr txBox="1">
            <a:spLocks noChangeArrowheads="1"/>
          </p:cNvSpPr>
          <p:nvPr/>
        </p:nvSpPr>
        <p:spPr bwMode="auto">
          <a:xfrm>
            <a:off x="7501467" y="1452564"/>
            <a:ext cx="64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|H(f)|</a:t>
            </a:r>
          </a:p>
        </p:txBody>
      </p:sp>
      <p:sp>
        <p:nvSpPr>
          <p:cNvPr id="30746" name="TextBox 35"/>
          <p:cNvSpPr txBox="1">
            <a:spLocks noChangeArrowheads="1"/>
          </p:cNvSpPr>
          <p:nvPr/>
        </p:nvSpPr>
        <p:spPr bwMode="auto">
          <a:xfrm>
            <a:off x="7126818" y="1751013"/>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sp>
        <p:nvSpPr>
          <p:cNvPr id="30747" name="TextBox 209"/>
          <p:cNvSpPr txBox="1">
            <a:spLocks noChangeArrowheads="1"/>
          </p:cNvSpPr>
          <p:nvPr/>
        </p:nvSpPr>
        <p:spPr bwMode="auto">
          <a:xfrm>
            <a:off x="808567" y="1441451"/>
            <a:ext cx="481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h(t)</a:t>
            </a:r>
          </a:p>
        </p:txBody>
      </p:sp>
    </p:spTree>
    <p:extLst>
      <p:ext uri="{BB962C8B-B14F-4D97-AF65-F5344CB8AC3E}">
        <p14:creationId xmlns:p14="http://schemas.microsoft.com/office/powerpoint/2010/main" val="295857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FF0000"/>
                </a:solidFill>
                <a:latin typeface="Times New Roman" pitchFamily="18" charset="0"/>
                <a:cs typeface="Times New Roman" pitchFamily="18" charset="0"/>
              </a:rPr>
              <a:t>Frequency-Selective Channels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OFDM transmitter and receiver </a:t>
            </a:r>
            <a:r>
              <a:rPr lang="en-US" sz="2400" dirty="0">
                <a:latin typeface="Times New Roman" pitchFamily="18" charset="0"/>
                <a:cs typeface="Times New Roman" pitchFamily="18" charset="0"/>
              </a:rPr>
              <a:t>operate in a frequency-selective channel</a:t>
            </a:r>
          </a:p>
          <a:p>
            <a:pPr lvl="1"/>
            <a:r>
              <a:rPr lang="en-IN" dirty="0">
                <a:latin typeface="Times New Roman" pitchFamily="18" charset="0"/>
                <a:cs typeface="Times New Roman" pitchFamily="18" charset="0"/>
              </a:rPr>
              <a:t>delay dispersion</a:t>
            </a:r>
          </a:p>
          <a:p>
            <a:pPr lvl="2"/>
            <a:r>
              <a:rPr lang="en-US" sz="2400" dirty="0">
                <a:latin typeface="Times New Roman" pitchFamily="18" charset="0"/>
                <a:cs typeface="Times New Roman" pitchFamily="18" charset="0"/>
              </a:rPr>
              <a:t>delay dispersion can lead to appreciable errors even when </a:t>
            </a:r>
            <a:r>
              <a:rPr lang="en-US" sz="2400" dirty="0" err="1">
                <a:latin typeface="Times New Roman" pitchFamily="18" charset="0"/>
                <a:cs typeface="Times New Roman" pitchFamily="18" charset="0"/>
              </a:rPr>
              <a:t>Sτ</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Ts</a:t>
            </a:r>
            <a:r>
              <a:rPr lang="en-US" sz="2400" dirty="0">
                <a:latin typeface="Times New Roman" pitchFamily="18" charset="0"/>
                <a:cs typeface="Times New Roman" pitchFamily="18" charset="0"/>
              </a:rPr>
              <a:t> &lt; 1</a:t>
            </a:r>
          </a:p>
          <a:p>
            <a:pPr lvl="2"/>
            <a:r>
              <a:rPr lang="en-US" sz="2400" dirty="0">
                <a:latin typeface="Times New Roman" pitchFamily="18" charset="0"/>
                <a:cs typeface="Times New Roman" pitchFamily="18" charset="0"/>
              </a:rPr>
              <a:t>delay dispersion also leads to a loss of </a:t>
            </a:r>
            <a:r>
              <a:rPr lang="en-US" sz="2400" dirty="0" err="1">
                <a:latin typeface="Times New Roman" pitchFamily="18" charset="0"/>
                <a:cs typeface="Times New Roman" pitchFamily="18" charset="0"/>
              </a:rPr>
              <a:t>orthogonality</a:t>
            </a:r>
            <a:r>
              <a:rPr lang="en-US" sz="2400" dirty="0">
                <a:latin typeface="Times New Roman" pitchFamily="18" charset="0"/>
                <a:cs typeface="Times New Roman" pitchFamily="18" charset="0"/>
              </a:rPr>
              <a:t> between the subcarriers, and thus to Inter Carrier Interference (ICI)</a:t>
            </a:r>
          </a:p>
          <a:p>
            <a:pPr lvl="1"/>
            <a:r>
              <a:rPr lang="en-US" dirty="0">
                <a:latin typeface="Times New Roman" pitchFamily="18" charset="0"/>
                <a:cs typeface="Times New Roman" pitchFamily="18" charset="0"/>
              </a:rPr>
              <a:t>Solution</a:t>
            </a:r>
          </a:p>
          <a:p>
            <a:pPr lvl="2"/>
            <a:r>
              <a:rPr lang="en-US" sz="2400" dirty="0">
                <a:latin typeface="Times New Roman" pitchFamily="18" charset="0"/>
                <a:cs typeface="Times New Roman" pitchFamily="18" charset="0"/>
              </a:rPr>
              <a:t>negative effects can be eliminated by a special type of guard interval, called the cyclic prefix (CP)</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120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pPr>
              <a:defRPr/>
            </a:pPr>
            <a:fld id="{75E0CF56-455D-44C9-8B0D-6D9CEDE8F77B}" type="slidenum">
              <a:rPr lang="en-US"/>
              <a:pPr>
                <a:defRPr/>
              </a:pPr>
              <a:t>9</a:t>
            </a:fld>
            <a:endParaRPr lang="en-US" dirty="0"/>
          </a:p>
        </p:txBody>
      </p:sp>
      <p:sp>
        <p:nvSpPr>
          <p:cNvPr id="31747" name="Rectangle 3"/>
          <p:cNvSpPr>
            <a:spLocks noGrp="1" noChangeArrowheads="1"/>
          </p:cNvSpPr>
          <p:nvPr>
            <p:ph type="body" idx="1"/>
          </p:nvPr>
        </p:nvSpPr>
        <p:spPr>
          <a:xfrm>
            <a:off x="527051" y="4287838"/>
            <a:ext cx="11137900" cy="2159000"/>
          </a:xfrm>
        </p:spPr>
        <p:txBody>
          <a:bodyPr>
            <a:normAutofit/>
          </a:bodyPr>
          <a:lstStyle/>
          <a:p>
            <a:pPr>
              <a:lnSpc>
                <a:spcPct val="90000"/>
              </a:lnSpc>
            </a:pPr>
            <a:r>
              <a:rPr lang="en-US" sz="2400" dirty="0">
                <a:latin typeface="Times New Roman" pitchFamily="18" charset="0"/>
                <a:cs typeface="Times New Roman" pitchFamily="18" charset="0"/>
              </a:rPr>
              <a:t>Subdivide wideband bandwidth into multiple narrowband sub-carriers</a:t>
            </a:r>
          </a:p>
          <a:p>
            <a:pPr>
              <a:lnSpc>
                <a:spcPct val="90000"/>
              </a:lnSpc>
            </a:pPr>
            <a:r>
              <a:rPr lang="en-US" sz="2400" dirty="0">
                <a:latin typeface="Times New Roman" pitchFamily="18" charset="0"/>
                <a:cs typeface="Times New Roman" pitchFamily="18" charset="0"/>
              </a:rPr>
              <a:t>Bandwidth of each channel is selected such that each sub-carrier </a:t>
            </a:r>
            <a:r>
              <a:rPr lang="en-US" sz="2400" i="1" dirty="0">
                <a:solidFill>
                  <a:schemeClr val="hlink"/>
                </a:solidFill>
                <a:latin typeface="Times New Roman" pitchFamily="18" charset="0"/>
                <a:cs typeface="Times New Roman" pitchFamily="18" charset="0"/>
              </a:rPr>
              <a:t>approximately</a:t>
            </a:r>
            <a:r>
              <a:rPr lang="en-US" sz="2400" dirty="0">
                <a:latin typeface="Times New Roman" pitchFamily="18" charset="0"/>
                <a:cs typeface="Times New Roman" pitchFamily="18" charset="0"/>
              </a:rPr>
              <a:t> displays Flat Fading characteristics</a:t>
            </a:r>
          </a:p>
          <a:p>
            <a:pPr>
              <a:lnSpc>
                <a:spcPct val="90000"/>
              </a:lnSpc>
            </a:pPr>
            <a:r>
              <a:rPr lang="en-US" sz="2400" dirty="0">
                <a:latin typeface="Times New Roman" pitchFamily="18" charset="0"/>
                <a:cs typeface="Times New Roman" pitchFamily="18" charset="0"/>
              </a:rPr>
              <a:t>The bandwidth over which the wireless channel is assumed to display flat fading characteristics is called the </a:t>
            </a:r>
            <a:r>
              <a:rPr lang="en-US" sz="2400" b="1" i="1" dirty="0">
                <a:latin typeface="Times New Roman" pitchFamily="18" charset="0"/>
                <a:cs typeface="Times New Roman" pitchFamily="18" charset="0"/>
              </a:rPr>
              <a:t>coherence bandwidth</a:t>
            </a:r>
          </a:p>
        </p:txBody>
      </p:sp>
      <p:sp>
        <p:nvSpPr>
          <p:cNvPr id="31748" name="Rectangle 4"/>
          <p:cNvSpPr>
            <a:spLocks noChangeArrowheads="1"/>
          </p:cNvSpPr>
          <p:nvPr/>
        </p:nvSpPr>
        <p:spPr bwMode="auto">
          <a:xfrm>
            <a:off x="0" y="21156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1749" name="Line 5"/>
          <p:cNvSpPr>
            <a:spLocks noChangeShapeType="1"/>
          </p:cNvSpPr>
          <p:nvPr/>
        </p:nvSpPr>
        <p:spPr bwMode="auto">
          <a:xfrm flipH="1">
            <a:off x="2628901" y="1111251"/>
            <a:ext cx="12700" cy="30591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750" name="Line 6"/>
          <p:cNvSpPr>
            <a:spLocks noChangeShapeType="1"/>
          </p:cNvSpPr>
          <p:nvPr/>
        </p:nvSpPr>
        <p:spPr bwMode="auto">
          <a:xfrm>
            <a:off x="2544233" y="4111625"/>
            <a:ext cx="72474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1" name="Freeform 7"/>
          <p:cNvSpPr>
            <a:spLocks/>
          </p:cNvSpPr>
          <p:nvPr/>
        </p:nvSpPr>
        <p:spPr bwMode="auto">
          <a:xfrm>
            <a:off x="2626784" y="1757363"/>
            <a:ext cx="6085416" cy="2354262"/>
          </a:xfrm>
          <a:custGeom>
            <a:avLst/>
            <a:gdLst>
              <a:gd name="T0" fmla="*/ 2147483647 w 2875"/>
              <a:gd name="T1" fmla="*/ 2147483647 h 1483"/>
              <a:gd name="T2" fmla="*/ 2147483647 w 2875"/>
              <a:gd name="T3" fmla="*/ 2147483647 h 1483"/>
              <a:gd name="T4" fmla="*/ 2147483647 w 2875"/>
              <a:gd name="T5" fmla="*/ 2147483647 h 1483"/>
              <a:gd name="T6" fmla="*/ 0 w 2875"/>
              <a:gd name="T7" fmla="*/ 0 h 1483"/>
              <a:gd name="T8" fmla="*/ 2147483647 w 2875"/>
              <a:gd name="T9" fmla="*/ 2147483647 h 1483"/>
              <a:gd name="T10" fmla="*/ 2147483647 w 2875"/>
              <a:gd name="T11" fmla="*/ 2147483647 h 1483"/>
              <a:gd name="T12" fmla="*/ 0 60000 65536"/>
              <a:gd name="T13" fmla="*/ 0 60000 65536"/>
              <a:gd name="T14" fmla="*/ 0 60000 65536"/>
              <a:gd name="T15" fmla="*/ 0 60000 65536"/>
              <a:gd name="T16" fmla="*/ 0 60000 65536"/>
              <a:gd name="T17" fmla="*/ 0 60000 65536"/>
              <a:gd name="T18" fmla="*/ 0 w 2875"/>
              <a:gd name="T19" fmla="*/ 0 h 1483"/>
              <a:gd name="T20" fmla="*/ 2875 w 2875"/>
              <a:gd name="T21" fmla="*/ 1483 h 1483"/>
            </a:gdLst>
            <a:ahLst/>
            <a:cxnLst>
              <a:cxn ang="T12">
                <a:pos x="T0" y="T1"/>
              </a:cxn>
              <a:cxn ang="T13">
                <a:pos x="T2" y="T3"/>
              </a:cxn>
              <a:cxn ang="T14">
                <a:pos x="T4" y="T5"/>
              </a:cxn>
              <a:cxn ang="T15">
                <a:pos x="T6" y="T7"/>
              </a:cxn>
              <a:cxn ang="T16">
                <a:pos x="T8" y="T9"/>
              </a:cxn>
              <a:cxn ang="T17">
                <a:pos x="T10" y="T11"/>
              </a:cxn>
            </a:cxnLst>
            <a:rect l="T18" t="T19" r="T20" b="T21"/>
            <a:pathLst>
              <a:path w="2875" h="1483">
                <a:moveTo>
                  <a:pt x="2875" y="14"/>
                </a:moveTo>
                <a:lnTo>
                  <a:pt x="2875" y="1483"/>
                </a:lnTo>
                <a:lnTo>
                  <a:pt x="1" y="1483"/>
                </a:lnTo>
                <a:lnTo>
                  <a:pt x="0" y="0"/>
                </a:lnTo>
                <a:lnTo>
                  <a:pt x="1773" y="750"/>
                </a:lnTo>
                <a:lnTo>
                  <a:pt x="2875" y="14"/>
                </a:lnTo>
                <a:close/>
              </a:path>
            </a:pathLst>
          </a:custGeom>
          <a:solidFill>
            <a:srgbClr val="FFFF99"/>
          </a:solidFill>
          <a:ln w="9525">
            <a:solidFill>
              <a:schemeClr val="tx1"/>
            </a:solidFill>
            <a:round/>
            <a:headEnd/>
            <a:tailEnd/>
          </a:ln>
        </p:spPr>
        <p:txBody>
          <a:bodyPr/>
          <a:lstStyle/>
          <a:p>
            <a:endParaRPr lang="en-US"/>
          </a:p>
        </p:txBody>
      </p:sp>
      <p:sp>
        <p:nvSpPr>
          <p:cNvPr id="31752" name="Freeform 8"/>
          <p:cNvSpPr>
            <a:spLocks/>
          </p:cNvSpPr>
          <p:nvPr/>
        </p:nvSpPr>
        <p:spPr bwMode="auto">
          <a:xfrm>
            <a:off x="6379634" y="1728789"/>
            <a:ext cx="2332567" cy="1303337"/>
          </a:xfrm>
          <a:custGeom>
            <a:avLst/>
            <a:gdLst>
              <a:gd name="T0" fmla="*/ 0 w 635"/>
              <a:gd name="T1" fmla="*/ 2147483647 h 355"/>
              <a:gd name="T2" fmla="*/ 2147483647 w 635"/>
              <a:gd name="T3" fmla="*/ 2147483647 h 355"/>
              <a:gd name="T4" fmla="*/ 2147483647 w 635"/>
              <a:gd name="T5" fmla="*/ 2147483647 h 355"/>
              <a:gd name="T6" fmla="*/ 2147483647 w 635"/>
              <a:gd name="T7" fmla="*/ 2147483647 h 355"/>
              <a:gd name="T8" fmla="*/ 2147483647 w 635"/>
              <a:gd name="T9" fmla="*/ 2147483647 h 355"/>
              <a:gd name="T10" fmla="*/ 0 60000 65536"/>
              <a:gd name="T11" fmla="*/ 0 60000 65536"/>
              <a:gd name="T12" fmla="*/ 0 60000 65536"/>
              <a:gd name="T13" fmla="*/ 0 60000 65536"/>
              <a:gd name="T14" fmla="*/ 0 60000 65536"/>
              <a:gd name="T15" fmla="*/ 0 w 635"/>
              <a:gd name="T16" fmla="*/ 0 h 355"/>
              <a:gd name="T17" fmla="*/ 635 w 635"/>
              <a:gd name="T18" fmla="*/ 355 h 355"/>
            </a:gdLst>
            <a:ahLst/>
            <a:cxnLst>
              <a:cxn ang="T10">
                <a:pos x="T0" y="T1"/>
              </a:cxn>
              <a:cxn ang="T11">
                <a:pos x="T2" y="T3"/>
              </a:cxn>
              <a:cxn ang="T12">
                <a:pos x="T4" y="T5"/>
              </a:cxn>
              <a:cxn ang="T13">
                <a:pos x="T6" y="T7"/>
              </a:cxn>
              <a:cxn ang="T14">
                <a:pos x="T8" y="T9"/>
              </a:cxn>
            </a:cxnLst>
            <a:rect l="T15" t="T16" r="T17" b="T18"/>
            <a:pathLst>
              <a:path w="635" h="355">
                <a:moveTo>
                  <a:pt x="0" y="355"/>
                </a:moveTo>
                <a:cubicBezTo>
                  <a:pt x="3" y="296"/>
                  <a:pt x="7" y="237"/>
                  <a:pt x="22" y="196"/>
                </a:cubicBezTo>
                <a:cubicBezTo>
                  <a:pt x="37" y="155"/>
                  <a:pt x="37" y="136"/>
                  <a:pt x="90" y="106"/>
                </a:cubicBezTo>
                <a:cubicBezTo>
                  <a:pt x="143" y="76"/>
                  <a:pt x="249" y="30"/>
                  <a:pt x="340" y="15"/>
                </a:cubicBezTo>
                <a:cubicBezTo>
                  <a:pt x="431" y="0"/>
                  <a:pt x="586" y="15"/>
                  <a:pt x="635" y="15"/>
                </a:cubicBezTo>
              </a:path>
            </a:pathLst>
          </a:custGeom>
          <a:solidFill>
            <a:srgbClr val="FFFF99"/>
          </a:solidFill>
          <a:ln w="9525">
            <a:solidFill>
              <a:schemeClr val="tx1"/>
            </a:solidFill>
            <a:round/>
            <a:headEnd/>
            <a:tailEnd/>
          </a:ln>
        </p:spPr>
        <p:txBody>
          <a:bodyPr/>
          <a:lstStyle/>
          <a:p>
            <a:endParaRPr lang="en-US"/>
          </a:p>
        </p:txBody>
      </p:sp>
      <p:sp>
        <p:nvSpPr>
          <p:cNvPr id="31753" name="Freeform 9"/>
          <p:cNvSpPr>
            <a:spLocks/>
          </p:cNvSpPr>
          <p:nvPr/>
        </p:nvSpPr>
        <p:spPr bwMode="auto">
          <a:xfrm flipH="1">
            <a:off x="2626784" y="1711325"/>
            <a:ext cx="3750733" cy="1303338"/>
          </a:xfrm>
          <a:custGeom>
            <a:avLst/>
            <a:gdLst>
              <a:gd name="T0" fmla="*/ 0 w 635"/>
              <a:gd name="T1" fmla="*/ 2147483647 h 355"/>
              <a:gd name="T2" fmla="*/ 2147483647 w 635"/>
              <a:gd name="T3" fmla="*/ 2147483647 h 355"/>
              <a:gd name="T4" fmla="*/ 2147483647 w 635"/>
              <a:gd name="T5" fmla="*/ 2147483647 h 355"/>
              <a:gd name="T6" fmla="*/ 2147483647 w 635"/>
              <a:gd name="T7" fmla="*/ 2147483647 h 355"/>
              <a:gd name="T8" fmla="*/ 2147483647 w 635"/>
              <a:gd name="T9" fmla="*/ 2147483647 h 355"/>
              <a:gd name="T10" fmla="*/ 0 60000 65536"/>
              <a:gd name="T11" fmla="*/ 0 60000 65536"/>
              <a:gd name="T12" fmla="*/ 0 60000 65536"/>
              <a:gd name="T13" fmla="*/ 0 60000 65536"/>
              <a:gd name="T14" fmla="*/ 0 60000 65536"/>
              <a:gd name="T15" fmla="*/ 0 w 635"/>
              <a:gd name="T16" fmla="*/ 0 h 355"/>
              <a:gd name="T17" fmla="*/ 635 w 635"/>
              <a:gd name="T18" fmla="*/ 355 h 355"/>
            </a:gdLst>
            <a:ahLst/>
            <a:cxnLst>
              <a:cxn ang="T10">
                <a:pos x="T0" y="T1"/>
              </a:cxn>
              <a:cxn ang="T11">
                <a:pos x="T2" y="T3"/>
              </a:cxn>
              <a:cxn ang="T12">
                <a:pos x="T4" y="T5"/>
              </a:cxn>
              <a:cxn ang="T13">
                <a:pos x="T6" y="T7"/>
              </a:cxn>
              <a:cxn ang="T14">
                <a:pos x="T8" y="T9"/>
              </a:cxn>
            </a:cxnLst>
            <a:rect l="T15" t="T16" r="T17" b="T18"/>
            <a:pathLst>
              <a:path w="635" h="355">
                <a:moveTo>
                  <a:pt x="0" y="355"/>
                </a:moveTo>
                <a:cubicBezTo>
                  <a:pt x="3" y="296"/>
                  <a:pt x="7" y="237"/>
                  <a:pt x="22" y="196"/>
                </a:cubicBezTo>
                <a:cubicBezTo>
                  <a:pt x="37" y="155"/>
                  <a:pt x="37" y="136"/>
                  <a:pt x="90" y="106"/>
                </a:cubicBezTo>
                <a:cubicBezTo>
                  <a:pt x="143" y="76"/>
                  <a:pt x="249" y="30"/>
                  <a:pt x="340" y="15"/>
                </a:cubicBezTo>
                <a:cubicBezTo>
                  <a:pt x="431" y="0"/>
                  <a:pt x="586" y="15"/>
                  <a:pt x="635" y="15"/>
                </a:cubicBezTo>
              </a:path>
            </a:pathLst>
          </a:custGeom>
          <a:solidFill>
            <a:srgbClr val="FFFF99"/>
          </a:solidFill>
          <a:ln w="9525">
            <a:solidFill>
              <a:schemeClr val="tx1"/>
            </a:solidFill>
            <a:round/>
            <a:headEnd/>
            <a:tailEnd/>
          </a:ln>
        </p:spPr>
        <p:txBody>
          <a:bodyPr/>
          <a:lstStyle/>
          <a:p>
            <a:endParaRPr lang="en-US"/>
          </a:p>
        </p:txBody>
      </p:sp>
      <p:grpSp>
        <p:nvGrpSpPr>
          <p:cNvPr id="2" name="Group 10"/>
          <p:cNvGrpSpPr>
            <a:grpSpLocks/>
          </p:cNvGrpSpPr>
          <p:nvPr/>
        </p:nvGrpSpPr>
        <p:grpSpPr bwMode="auto">
          <a:xfrm>
            <a:off x="2624667" y="1766888"/>
            <a:ext cx="6083300" cy="2362200"/>
            <a:chOff x="1264" y="1318"/>
            <a:chExt cx="2874" cy="1488"/>
          </a:xfrm>
        </p:grpSpPr>
        <p:sp>
          <p:nvSpPr>
            <p:cNvPr id="31758" name="Rectangle 11"/>
            <p:cNvSpPr>
              <a:spLocks noChangeArrowheads="1"/>
            </p:cNvSpPr>
            <p:nvPr/>
          </p:nvSpPr>
          <p:spPr bwMode="auto">
            <a:xfrm>
              <a:off x="1264" y="1318"/>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59" name="Rectangle 12"/>
            <p:cNvSpPr>
              <a:spLocks noChangeArrowheads="1"/>
            </p:cNvSpPr>
            <p:nvPr/>
          </p:nvSpPr>
          <p:spPr bwMode="auto">
            <a:xfrm>
              <a:off x="1460" y="1320"/>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0" name="Rectangle 13"/>
            <p:cNvSpPr>
              <a:spLocks noChangeArrowheads="1"/>
            </p:cNvSpPr>
            <p:nvPr/>
          </p:nvSpPr>
          <p:spPr bwMode="auto">
            <a:xfrm>
              <a:off x="1658" y="1320"/>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1" name="Rectangle 14"/>
            <p:cNvSpPr>
              <a:spLocks noChangeArrowheads="1"/>
            </p:cNvSpPr>
            <p:nvPr/>
          </p:nvSpPr>
          <p:spPr bwMode="auto">
            <a:xfrm>
              <a:off x="1854" y="1322"/>
              <a:ext cx="196" cy="1484"/>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2" name="Rectangle 15"/>
            <p:cNvSpPr>
              <a:spLocks noChangeArrowheads="1"/>
            </p:cNvSpPr>
            <p:nvPr/>
          </p:nvSpPr>
          <p:spPr bwMode="auto">
            <a:xfrm>
              <a:off x="2052" y="1357"/>
              <a:ext cx="196" cy="1446"/>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3" name="Rectangle 16"/>
            <p:cNvSpPr>
              <a:spLocks noChangeArrowheads="1"/>
            </p:cNvSpPr>
            <p:nvPr/>
          </p:nvSpPr>
          <p:spPr bwMode="auto">
            <a:xfrm>
              <a:off x="2248" y="1392"/>
              <a:ext cx="196" cy="1413"/>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4" name="Rectangle 17"/>
            <p:cNvSpPr>
              <a:spLocks noChangeArrowheads="1"/>
            </p:cNvSpPr>
            <p:nvPr/>
          </p:nvSpPr>
          <p:spPr bwMode="auto">
            <a:xfrm>
              <a:off x="2444" y="1465"/>
              <a:ext cx="198" cy="134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5" name="Rectangle 18"/>
            <p:cNvSpPr>
              <a:spLocks noChangeArrowheads="1"/>
            </p:cNvSpPr>
            <p:nvPr/>
          </p:nvSpPr>
          <p:spPr bwMode="auto">
            <a:xfrm>
              <a:off x="2642" y="1537"/>
              <a:ext cx="196" cy="126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6" name="Rectangle 19"/>
            <p:cNvSpPr>
              <a:spLocks noChangeArrowheads="1"/>
            </p:cNvSpPr>
            <p:nvPr/>
          </p:nvSpPr>
          <p:spPr bwMode="auto">
            <a:xfrm>
              <a:off x="2838" y="1826"/>
              <a:ext cx="198" cy="979"/>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7" name="Rectangle 20"/>
            <p:cNvSpPr>
              <a:spLocks noChangeArrowheads="1"/>
            </p:cNvSpPr>
            <p:nvPr/>
          </p:nvSpPr>
          <p:spPr bwMode="auto">
            <a:xfrm>
              <a:off x="3036" y="1935"/>
              <a:ext cx="196" cy="87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8" name="Rectangle 21"/>
            <p:cNvSpPr>
              <a:spLocks noChangeArrowheads="1"/>
            </p:cNvSpPr>
            <p:nvPr/>
          </p:nvSpPr>
          <p:spPr bwMode="auto">
            <a:xfrm>
              <a:off x="3232" y="1537"/>
              <a:ext cx="196" cy="126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9" name="Rectangle 22"/>
            <p:cNvSpPr>
              <a:spLocks noChangeArrowheads="1"/>
            </p:cNvSpPr>
            <p:nvPr/>
          </p:nvSpPr>
          <p:spPr bwMode="auto">
            <a:xfrm>
              <a:off x="3428" y="1392"/>
              <a:ext cx="236" cy="1413"/>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70" name="Rectangle 23"/>
            <p:cNvSpPr>
              <a:spLocks noChangeArrowheads="1"/>
            </p:cNvSpPr>
            <p:nvPr/>
          </p:nvSpPr>
          <p:spPr bwMode="auto">
            <a:xfrm>
              <a:off x="3664" y="1320"/>
              <a:ext cx="238"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71" name="Rectangle 24"/>
            <p:cNvSpPr>
              <a:spLocks noChangeArrowheads="1"/>
            </p:cNvSpPr>
            <p:nvPr/>
          </p:nvSpPr>
          <p:spPr bwMode="auto">
            <a:xfrm>
              <a:off x="3902" y="1320"/>
              <a:ext cx="236" cy="1485"/>
            </a:xfrm>
            <a:prstGeom prst="rect">
              <a:avLst/>
            </a:prstGeom>
            <a:solidFill>
              <a:srgbClr val="CCFFCC"/>
            </a:solidFill>
            <a:ln w="9525">
              <a:solidFill>
                <a:schemeClr val="tx1"/>
              </a:solidFill>
              <a:miter lim="800000"/>
              <a:headEnd/>
              <a:tailEnd/>
            </a:ln>
          </p:spPr>
          <p:txBody>
            <a:bodyPr wrap="none" anchor="ctr"/>
            <a:lstStyle/>
            <a:p>
              <a:endParaRPr lang="en-US"/>
            </a:p>
          </p:txBody>
        </p:sp>
      </p:grpSp>
      <p:sp>
        <p:nvSpPr>
          <p:cNvPr id="31755" name="Text Box 25"/>
          <p:cNvSpPr txBox="1">
            <a:spLocks noChangeArrowheads="1"/>
          </p:cNvSpPr>
          <p:nvPr/>
        </p:nvSpPr>
        <p:spPr bwMode="auto">
          <a:xfrm>
            <a:off x="2688167" y="1038226"/>
            <a:ext cx="922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Power</a:t>
            </a:r>
          </a:p>
        </p:txBody>
      </p:sp>
      <p:sp>
        <p:nvSpPr>
          <p:cNvPr id="31756" name="Text Box 26"/>
          <p:cNvSpPr txBox="1">
            <a:spLocks noChangeArrowheads="1"/>
          </p:cNvSpPr>
          <p:nvPr/>
        </p:nvSpPr>
        <p:spPr bwMode="auto">
          <a:xfrm>
            <a:off x="8879417" y="3635376"/>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Frequency</a:t>
            </a:r>
          </a:p>
        </p:txBody>
      </p:sp>
      <p:sp>
        <p:nvSpPr>
          <p:cNvPr id="31757" name="Rectangle 27"/>
          <p:cNvSpPr>
            <a:spLocks noGrp="1" noChangeArrowheads="1"/>
          </p:cNvSpPr>
          <p:nvPr>
            <p:ph type="title"/>
          </p:nvPr>
        </p:nvSpPr>
        <p:spPr>
          <a:xfrm>
            <a:off x="838200" y="365125"/>
            <a:ext cx="10515600" cy="1042433"/>
          </a:xfrm>
        </p:spPr>
        <p:txBody>
          <a:bodyPr>
            <a:normAutofit/>
          </a:bodyPr>
          <a:lstStyle/>
          <a:p>
            <a:r>
              <a:rPr lang="en-US" sz="3600" dirty="0">
                <a:solidFill>
                  <a:srgbClr val="FF0000"/>
                </a:solidFill>
                <a:latin typeface="Times New Roman" pitchFamily="18" charset="0"/>
                <a:cs typeface="Times New Roman" pitchFamily="18" charset="0"/>
              </a:rPr>
              <a:t>Frequency Division &amp; Coherence Bandwidth</a:t>
            </a:r>
          </a:p>
        </p:txBody>
      </p:sp>
    </p:spTree>
    <p:extLst>
      <p:ext uri="{BB962C8B-B14F-4D97-AF65-F5344CB8AC3E}">
        <p14:creationId xmlns:p14="http://schemas.microsoft.com/office/powerpoint/2010/main" val="205204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y = hx + w$$&#10;$$ h \sim \CN(0,1)$$&#10;\end{document}&#10;"/>
  <p:tag name="EXTERNALNAME" val="txp_fig"/>
  <p:tag name="BLEND" val="False"/>
  <p:tag name="TRANSPARENT" val="False"/>
  <p:tag name="KEEPFILES" val="False"/>
  <p:tag name="DEBUGPAUSE" val="False"/>
  <p:tag name="RESOLUTION" val="1200"/>
  <p:tag name="TIMEOUT" val="(none)"/>
  <p:tag name="BOXWIDTH" val="360"/>
  <p:tag name="BOXHEIGHT" val="464"/>
  <p:tag name="BOXFONT" val="10"/>
  <p:tag name="BOXWRAP" val="False"/>
  <p:tag name="WORKAROUNDTRANSPARENCYBUG" val="False"/>
  <p:tag name="ALLOWFONTSUBSTITUTION" val="False"/>
  <p:tag name="BITMAPFORMAT" val="pngmono"/>
  <p:tag name="ORIGWIDTH" val="123"/>
  <p:tag name="PICTUREFILESIZE" val="1215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p_e = \frac{1}{2} \left (1-&#10;\sqrt{\frac{\SNR}{1+\SNR}} \right) \approx \frac{1}{4\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313.875"/>
  <p:tag name="PICTUREFILESIZE" val="3939"/>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p_e = Q\l( \sqrt{2|h|^2\SNR} \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93.875"/>
  <p:tag name="PICTUREFILESIZE" val="2406"/>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 = \pm a$.&#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74.875"/>
  <p:tag name="PICTUREFILESIZE" val="478"/>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p_e = Q\l( \sqrt{2|h|^2\SNR} \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93.875"/>
  <p:tag name="PICTUREFILESIZE" val="2406"/>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h|^2 &gt;&gt; \frac{1}{\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15.875"/>
  <p:tag name="PICTUREFILESIZE" val="1078"/>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2 &lt; \frac{1}{{\sf 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98.875"/>
  <p:tag name="PICTUREFILESIZE" val="1026"/>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p_e \approx P\l(|h|^2 &lt;\frac{1}{\SNR}\r) \approx \frac{1}{\SNR}$$&#10;$$ |h|^2 \sim \exp(1).$$ &#10;\end{document}&#10;"/>
  <p:tag name="EXTERNALNAME" val="txp_fig"/>
  <p:tag name="BLEND" val="False"/>
  <p:tag name="TRANSPARENT" val="False"/>
  <p:tag name="KEEPFILES" val="False"/>
  <p:tag name="DEBUGPAUSE" val="False"/>
  <p:tag name="RESOLUTION" val="1200"/>
  <p:tag name="TIMEOUT" val="(none)"/>
  <p:tag name="BOXWIDTH" val="360"/>
  <p:tag name="BOXHEIGHT" val="464"/>
  <p:tag name="BOXFONT" val="10"/>
  <p:tag name="BOXWRAP" val="False"/>
  <p:tag name="WORKAROUNDTRANSPARENCYBUG" val="False"/>
  <p:tag name="ALLOWFONTSUBSTITUTION" val="False"/>
  <p:tag name="BITMAPFORMAT" val="pngmono"/>
  <p:tag name="ORIGWIDTH" val="262"/>
  <p:tag name="PICTUREFILESIZE" val="2529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TotalTime>
  <Words>2960</Words>
  <Application>Microsoft Office PowerPoint</Application>
  <PresentationFormat>Widescreen</PresentationFormat>
  <Paragraphs>437</Paragraphs>
  <Slides>45</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7" baseType="lpstr">
      <vt:lpstr>ＭＳ Ｐゴシック</vt:lpstr>
      <vt:lpstr>Arial</vt:lpstr>
      <vt:lpstr>Calibri</vt:lpstr>
      <vt:lpstr>Calibri Light</vt:lpstr>
      <vt:lpstr>Cordia New</vt:lpstr>
      <vt:lpstr>Monotype Sorts</vt:lpstr>
      <vt:lpstr>Tahoma</vt:lpstr>
      <vt:lpstr>Times New Roman</vt:lpstr>
      <vt:lpstr>Verdana</vt:lpstr>
      <vt:lpstr>Wingdings</vt:lpstr>
      <vt:lpstr>Office Theme</vt:lpstr>
      <vt:lpstr>Equation</vt:lpstr>
      <vt:lpstr>Wireless Communication Channels</vt:lpstr>
      <vt:lpstr>Multi-Path Propagation Modeling</vt:lpstr>
      <vt:lpstr>Multi-Path Propagation Modeling</vt:lpstr>
      <vt:lpstr>Fading </vt:lpstr>
      <vt:lpstr>PowerPoint Presentation</vt:lpstr>
      <vt:lpstr>Multi-Path = Frequency-Selective!</vt:lpstr>
      <vt:lpstr>Multi-Path = Frequency-Selective!</vt:lpstr>
      <vt:lpstr>Frequency-Selective Channels</vt:lpstr>
      <vt:lpstr>Frequency Division &amp; Coherence Bandwidth</vt:lpstr>
      <vt:lpstr>Orthogonal FDM</vt:lpstr>
      <vt:lpstr>Number of Subcarriers in OFDM</vt:lpstr>
      <vt:lpstr>Intersymbol Interference in OFDM</vt:lpstr>
      <vt:lpstr>Intersymbol Interference in OFDM</vt:lpstr>
      <vt:lpstr>Inserting Guard Time</vt:lpstr>
      <vt:lpstr>Guard Time &amp; Inter-Carrier Interference</vt:lpstr>
      <vt:lpstr>Guard Time &amp; Inter-Carrier Interference</vt:lpstr>
      <vt:lpstr>Guard Time &amp; Inter-Carrier Interference</vt:lpstr>
      <vt:lpstr>Cyclic Prefix</vt:lpstr>
      <vt:lpstr>Insertion of cyclic prefix</vt:lpstr>
      <vt:lpstr>Cyclic Prefix vs Guard Time</vt:lpstr>
      <vt:lpstr>Performance in Frequency-Selective Channels</vt:lpstr>
      <vt:lpstr>Coded Orthogonal Frequency Division Multiplexing</vt:lpstr>
      <vt:lpstr>Channel Estimation</vt:lpstr>
      <vt:lpstr>Pilot-Symbol-Based Methods</vt:lpstr>
      <vt:lpstr>Scattered Pilots</vt:lpstr>
      <vt:lpstr>Eigen Decompositions</vt:lpstr>
      <vt:lpstr>SNR Analysis</vt:lpstr>
      <vt:lpstr>Single-tap, Flat Fading (Rayleigh) vs AWGN</vt:lpstr>
      <vt:lpstr>Rayleigh Flat Fading Channel</vt:lpstr>
      <vt:lpstr>PowerPoint Presentation</vt:lpstr>
      <vt:lpstr>Typical  Error Event</vt:lpstr>
      <vt:lpstr>PowerPoint Presentation</vt:lpstr>
      <vt:lpstr>PowerPoint Presentation</vt:lpstr>
      <vt:lpstr>PowerPoint Presentation</vt:lpstr>
      <vt:lpstr>PowerPoint Presentation</vt:lpstr>
      <vt:lpstr>Effects of PAPR</vt:lpstr>
      <vt:lpstr>PowerPoint Presentation</vt:lpstr>
      <vt:lpstr>PowerPoint Presentation</vt:lpstr>
      <vt:lpstr>PowerPoint Presentation</vt:lpstr>
      <vt:lpstr>Mitigation of Fading: Freq. Equalization</vt:lpstr>
      <vt:lpstr>Mitigation of Fading: Precoding</vt:lpstr>
      <vt:lpstr>Mitigation of Fading: Adaptive Loading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Frequency-Selective Channels</dc:title>
  <dc:creator>Microsoft account</dc:creator>
  <cp:lastModifiedBy>ADMIN</cp:lastModifiedBy>
  <cp:revision>25</cp:revision>
  <dcterms:created xsi:type="dcterms:W3CDTF">2021-08-06T05:04:53Z</dcterms:created>
  <dcterms:modified xsi:type="dcterms:W3CDTF">2022-08-12T05:43:42Z</dcterms:modified>
</cp:coreProperties>
</file>