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CB85-E2EA-460E-BB2E-83D0103A35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98B3-F81B-4409-B0FF-7A388EAD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28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CB85-E2EA-460E-BB2E-83D0103A35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98B3-F81B-4409-B0FF-7A388EAD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26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CB85-E2EA-460E-BB2E-83D0103A35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98B3-F81B-4409-B0FF-7A388EAD2C3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314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CB85-E2EA-460E-BB2E-83D0103A35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98B3-F81B-4409-B0FF-7A388EAD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983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CB85-E2EA-460E-BB2E-83D0103A35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98B3-F81B-4409-B0FF-7A388EAD2C3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9373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CB85-E2EA-460E-BB2E-83D0103A35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98B3-F81B-4409-B0FF-7A388EAD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901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CB85-E2EA-460E-BB2E-83D0103A35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98B3-F81B-4409-B0FF-7A388EAD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215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CB85-E2EA-460E-BB2E-83D0103A35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98B3-F81B-4409-B0FF-7A388EAD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61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CB85-E2EA-460E-BB2E-83D0103A35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98B3-F81B-4409-B0FF-7A388EAD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CB85-E2EA-460E-BB2E-83D0103A35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98B3-F81B-4409-B0FF-7A388EAD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81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CB85-E2EA-460E-BB2E-83D0103A35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98B3-F81B-4409-B0FF-7A388EAD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75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CB85-E2EA-460E-BB2E-83D0103A35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98B3-F81B-4409-B0FF-7A388EAD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8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CB85-E2EA-460E-BB2E-83D0103A35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98B3-F81B-4409-B0FF-7A388EAD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4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CB85-E2EA-460E-BB2E-83D0103A35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98B3-F81B-4409-B0FF-7A388EAD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25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CB85-E2EA-460E-BB2E-83D0103A35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98B3-F81B-4409-B0FF-7A388EAD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99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CB85-E2EA-460E-BB2E-83D0103A35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98B3-F81B-4409-B0FF-7A388EAD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69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9CB85-E2EA-460E-BB2E-83D0103A35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4D98B3-F81B-4409-B0FF-7A388EAD2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97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23ED-B420-549E-E9F7-B58AA5B1E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Millimeter Wave Communication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7D53F-7087-6B52-BBC0-FB6D55F83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UNIT 5</a:t>
            </a:r>
          </a:p>
          <a:p>
            <a:r>
              <a:rPr lang="en-US" b="1">
                <a:solidFill>
                  <a:srgbClr val="00B050"/>
                </a:solidFill>
              </a:rPr>
              <a:t>18ECE220T AMCS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43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08A5AE-E88A-40F0-9DF9-47F33C42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Free Space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5CEA-7C8C-F21C-99A1-A7FC78D3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distance of the link R =10 m, path loss can be calculated using.      </a:t>
            </a:r>
          </a:p>
          <a:p>
            <a:r>
              <a:rPr lang="en-US" dirty="0"/>
              <a:t>The path losses of different unlicensed bands are listed below.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2D794-D4F7-796C-B059-8D66A83D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14" y="2259534"/>
            <a:ext cx="855626" cy="50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A3BC84-9303-3576-AB48-1B5E46052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208" y="3263294"/>
            <a:ext cx="4840131" cy="14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7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A217476-6DB4-D295-5E13-9AF6DF88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Free Space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6651-B71E-0380-2B77-0F46DF9D5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Another way of expressing the path loss is the Friis Equation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56C4D-D7E6-58F8-27B9-1866424C2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656" y="2525086"/>
            <a:ext cx="6026427" cy="75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57883F-699A-2F18-0198-140523136443}"/>
              </a:ext>
            </a:extLst>
          </p:cNvPr>
          <p:cNvSpPr txBox="1"/>
          <p:nvPr/>
        </p:nvSpPr>
        <p:spPr>
          <a:xfrm>
            <a:off x="1185333" y="3657381"/>
            <a:ext cx="9093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 GTX transmitting antenna gain, GRX receiving antenna gain, R is the line-of-sight distance separating the transmitting and receiving antennas, and L system loss factor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52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7D27-0720-825F-C490-08C8F028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</a:rPr>
              <a:t>Millimeter</a:t>
            </a:r>
            <a:r>
              <a:rPr lang="en-IN" b="1" dirty="0">
                <a:solidFill>
                  <a:srgbClr val="FF0000"/>
                </a:solidFill>
              </a:rPr>
              <a:t>-Wave Propagation Loss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8D16-FC6C-F76B-DAB2-D2A6089DA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addition to the free-space loss, which is the main source of transmission loss, there are also </a:t>
            </a:r>
            <a:r>
              <a:rPr lang="en-US" dirty="0">
                <a:solidFill>
                  <a:srgbClr val="00B0F0"/>
                </a:solidFill>
              </a:rPr>
              <a:t>absorption loss factors, such as gaseous losses and losses from rain </a:t>
            </a:r>
            <a:r>
              <a:rPr lang="en-US" dirty="0"/>
              <a:t>(or other micrometers) in the transmission medium.</a:t>
            </a:r>
          </a:p>
          <a:p>
            <a:pPr algn="just"/>
            <a:r>
              <a:rPr lang="en-US" dirty="0"/>
              <a:t>Atmospheric losses mean that transmission losses occur when millimeter waves traveling through the atmosphere are absorbed by </a:t>
            </a:r>
            <a:r>
              <a:rPr lang="en-US" dirty="0">
                <a:solidFill>
                  <a:srgbClr val="00B0F0"/>
                </a:solidFill>
              </a:rPr>
              <a:t>molecules of oxygen, water vapor, and other gaseous atmospheric constituents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These losses are greater at certain frequencies, coinciding with the mechanical resonant frequencies of the gas molecules.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77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410A67-8B1C-14E0-A257-6C045911D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27" y="2037216"/>
            <a:ext cx="7705384" cy="4752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9B371F-B564-A216-82EF-8B7DB906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</a:rPr>
              <a:t>Millimeter</a:t>
            </a:r>
            <a:r>
              <a:rPr lang="en-IN" b="1" dirty="0">
                <a:solidFill>
                  <a:srgbClr val="FF0000"/>
                </a:solidFill>
              </a:rPr>
              <a:t>-Wave Propagation Loss Factors</a:t>
            </a:r>
          </a:p>
        </p:txBody>
      </p:sp>
    </p:spTree>
    <p:extLst>
      <p:ext uri="{BB962C8B-B14F-4D97-AF65-F5344CB8AC3E}">
        <p14:creationId xmlns:p14="http://schemas.microsoft.com/office/powerpoint/2010/main" val="169201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92689B-DC9A-BFC6-4732-ED535193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</a:rPr>
              <a:t>Millimeter</a:t>
            </a:r>
            <a:r>
              <a:rPr lang="en-IN" b="1" dirty="0">
                <a:solidFill>
                  <a:srgbClr val="FF0000"/>
                </a:solidFill>
              </a:rPr>
              <a:t>-Wave Propagation Loss Factors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12E6B-468A-2072-F72A-81A33448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8400" cy="4351338"/>
          </a:xfrm>
        </p:spPr>
        <p:txBody>
          <a:bodyPr/>
          <a:lstStyle/>
          <a:p>
            <a:pPr algn="just"/>
            <a:r>
              <a:rPr lang="en-US" dirty="0"/>
              <a:t>TheH</a:t>
            </a:r>
            <a:r>
              <a:rPr lang="en-US" baseline="-25000" dirty="0"/>
              <a:t>2</a:t>
            </a:r>
            <a:r>
              <a:rPr lang="en-US" dirty="0"/>
              <a:t>OandO</a:t>
            </a:r>
            <a:r>
              <a:rPr lang="en-US" baseline="-25000" dirty="0"/>
              <a:t>2</a:t>
            </a:r>
            <a:r>
              <a:rPr lang="en-US" dirty="0"/>
              <a:t> resonances have been studied extensively for the purpose of predicting millimeter wave propagation characteristics. Figure 1.2 shows an expanded plot of the atmospheric absorption versus frequency at an altitude of 4 km and at sea level, for water content of 1 gm/m</a:t>
            </a:r>
            <a:r>
              <a:rPr lang="en-US" baseline="30000" dirty="0"/>
              <a:t>3</a:t>
            </a:r>
            <a:r>
              <a:rPr lang="en-US" dirty="0"/>
              <a:t> and 7.5 gm/m</a:t>
            </a:r>
            <a:r>
              <a:rPr lang="en-US" baseline="30000" dirty="0"/>
              <a:t>3</a:t>
            </a:r>
            <a:r>
              <a:rPr lang="en-US" dirty="0"/>
              <a:t> , respectively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D49DF9-F877-DF0D-B78E-A79112E9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386" y="1978555"/>
            <a:ext cx="4445228" cy="38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2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AC5B-30F6-7089-EABF-64745462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Topics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CA424-F730-4755-2A15-380B32676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Millimeter wave Characteristics</a:t>
            </a:r>
          </a:p>
          <a:p>
            <a:r>
              <a:rPr lang="en-US" dirty="0"/>
              <a:t>Introduction to channel performance at </a:t>
            </a:r>
            <a:r>
              <a:rPr lang="en-US" dirty="0" err="1"/>
              <a:t>mmWave</a:t>
            </a:r>
            <a:r>
              <a:rPr lang="en-US" dirty="0"/>
              <a:t> communication</a:t>
            </a:r>
          </a:p>
          <a:p>
            <a:r>
              <a:rPr lang="en-US" dirty="0"/>
              <a:t>Channel performance at </a:t>
            </a:r>
            <a:r>
              <a:rPr lang="en-US" dirty="0" err="1"/>
              <a:t>mmWave</a:t>
            </a:r>
            <a:r>
              <a:rPr lang="en-US" dirty="0"/>
              <a:t> communication</a:t>
            </a:r>
          </a:p>
          <a:p>
            <a:r>
              <a:rPr lang="en-US" dirty="0"/>
              <a:t>Modulation for </a:t>
            </a:r>
            <a:r>
              <a:rPr lang="en-US" dirty="0" err="1"/>
              <a:t>mmWave</a:t>
            </a:r>
            <a:r>
              <a:rPr lang="en-US" dirty="0"/>
              <a:t> Communication</a:t>
            </a:r>
          </a:p>
          <a:p>
            <a:r>
              <a:rPr lang="en-US" dirty="0"/>
              <a:t>Millimeter wave transmitter</a:t>
            </a:r>
          </a:p>
          <a:p>
            <a:r>
              <a:rPr lang="en-US" dirty="0"/>
              <a:t>Millimeter wave receiver</a:t>
            </a:r>
          </a:p>
          <a:p>
            <a:r>
              <a:rPr lang="en-US" dirty="0"/>
              <a:t>Millimeter wave antenna</a:t>
            </a:r>
          </a:p>
          <a:p>
            <a:r>
              <a:rPr lang="en-US" dirty="0"/>
              <a:t>Introduction to </a:t>
            </a:r>
            <a:r>
              <a:rPr lang="en-US" dirty="0" err="1"/>
              <a:t>mmWave</a:t>
            </a:r>
            <a:r>
              <a:rPr lang="en-US" dirty="0"/>
              <a:t> communications</a:t>
            </a:r>
          </a:p>
          <a:p>
            <a:r>
              <a:rPr lang="en-US" dirty="0"/>
              <a:t>Emerging applications of </a:t>
            </a:r>
            <a:r>
              <a:rPr lang="en-US" dirty="0" err="1"/>
              <a:t>mmWave</a:t>
            </a:r>
            <a:r>
              <a:rPr lang="en-US" dirty="0"/>
              <a:t> communications</a:t>
            </a:r>
          </a:p>
          <a:p>
            <a:r>
              <a:rPr lang="en-US" dirty="0"/>
              <a:t>Millimeter wave standards</a:t>
            </a:r>
          </a:p>
          <a:p>
            <a:r>
              <a:rPr lang="en-US" dirty="0"/>
              <a:t>Introduction to Millimeter-wave standards</a:t>
            </a:r>
          </a:p>
          <a:p>
            <a:r>
              <a:rPr lang="en-US" dirty="0"/>
              <a:t>Development of Millimeter wave standards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90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C524B1-1C8D-F8B9-EE0B-75B47246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9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Millimeter wave Characteristics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4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0A247F-FD59-0227-1F08-C7B6DB7E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Millimeter wave Characteristics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770BC-302C-33B8-8810-DB5B421BC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Corresponding to the progress of multimedia technology and data storage technology, a high data rate of 10 Gbit/s is expected, driven by the </a:t>
            </a:r>
            <a:r>
              <a:rPr lang="en-US" b="1" dirty="0">
                <a:solidFill>
                  <a:srgbClr val="00B050"/>
                </a:solidFill>
              </a:rPr>
              <a:t>increasing memory capacity in wireless/mobile devices</a:t>
            </a:r>
          </a:p>
          <a:p>
            <a:pPr algn="just"/>
            <a:r>
              <a:rPr lang="en-US" dirty="0"/>
              <a:t>It seems clear that the demand for a high data rate and high-integrity services will continue to grow in the foreseeable future, especially at the </a:t>
            </a:r>
            <a:r>
              <a:rPr lang="en-US" b="1" dirty="0">
                <a:solidFill>
                  <a:srgbClr val="00B050"/>
                </a:solidFill>
              </a:rPr>
              <a:t>V band (40–75 GHz) and W band (75–111 GHz)</a:t>
            </a:r>
          </a:p>
          <a:p>
            <a:pPr algn="just"/>
            <a:r>
              <a:rPr lang="en-US" dirty="0"/>
              <a:t>In very broad terms, millimeter wave technology can be classified as occupying the electromagnetic spectrum that spans between </a:t>
            </a:r>
            <a:r>
              <a:rPr lang="en-US" b="1" dirty="0">
                <a:solidFill>
                  <a:srgbClr val="00B050"/>
                </a:solidFill>
              </a:rPr>
              <a:t>30 and 300 GHz, which corresponds to wavelengths from 10 to 1 mm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9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5AD9C0E-C10B-B06C-B4C0-4BB141F1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Millimeter wave Characteristics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88C-85F4-A5B4-5EFF-5E30614B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Millimeter waves are usually considered to be the range of wavelengths from 10 to 1 mm.</a:t>
            </a:r>
          </a:p>
          <a:p>
            <a:pPr algn="just"/>
            <a:r>
              <a:rPr lang="en-US" dirty="0"/>
              <a:t>This means </a:t>
            </a:r>
            <a:r>
              <a:rPr lang="en-US" b="1" dirty="0">
                <a:solidFill>
                  <a:srgbClr val="00B0F0"/>
                </a:solidFill>
              </a:rPr>
              <a:t>they are larger than infrared waves or x-rays</a:t>
            </a:r>
            <a:r>
              <a:rPr lang="en-US" b="1" dirty="0"/>
              <a:t>, for example, but </a:t>
            </a:r>
            <a:r>
              <a:rPr lang="en-US" b="1" dirty="0">
                <a:solidFill>
                  <a:srgbClr val="00B0F0"/>
                </a:solidFill>
              </a:rPr>
              <a:t>smaller than radio waves or microwaves</a:t>
            </a:r>
            <a:r>
              <a:rPr lang="en-US" b="1" dirty="0"/>
              <a:t>.</a:t>
            </a:r>
          </a:p>
          <a:p>
            <a:pPr algn="just"/>
            <a:r>
              <a:rPr lang="en-US" dirty="0"/>
              <a:t>The millimeter-wave region of the electromagnetic spectrum corresponds to the radio band frequency range of </a:t>
            </a:r>
            <a:r>
              <a:rPr lang="en-US" b="1" dirty="0">
                <a:solidFill>
                  <a:srgbClr val="00B0F0"/>
                </a:solidFill>
              </a:rPr>
              <a:t>30–300 GHz </a:t>
            </a:r>
            <a:r>
              <a:rPr lang="en-US" dirty="0"/>
              <a:t>and is also called the </a:t>
            </a:r>
            <a:r>
              <a:rPr lang="en-US" b="1" dirty="0">
                <a:solidFill>
                  <a:srgbClr val="00B0F0"/>
                </a:solidFill>
              </a:rPr>
              <a:t>extremely high frequency (EHF) range</a:t>
            </a:r>
            <a:r>
              <a:rPr lang="en-US" b="1" dirty="0"/>
              <a:t>.</a:t>
            </a:r>
          </a:p>
          <a:p>
            <a:pPr algn="just"/>
            <a:r>
              <a:rPr lang="en-US" b="1" dirty="0">
                <a:solidFill>
                  <a:srgbClr val="00B0F0"/>
                </a:solidFill>
              </a:rPr>
              <a:t>The high frequencies of millimeter waves, as well as their propagation characteristics </a:t>
            </a:r>
            <a:r>
              <a:rPr lang="en-US" dirty="0"/>
              <a:t>(i.e., the ways they change or interact with the atmosphere as they travel), make them useful for a variety of applications, including the transmission of large amounts of data, cellular communications, and radar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98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505-364F-5D2F-8BF6-04355061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Key Benefits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5722-B291-00F0-8912-2CC1724BF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solidFill>
                  <a:srgbClr val="00B0F0"/>
                </a:solidFill>
              </a:rPr>
              <a:t>Unlicensed operation</a:t>
            </a:r>
            <a:r>
              <a:rPr lang="en-US" dirty="0"/>
              <a:t>—No license from the Federal Communications Commission is required.</a:t>
            </a:r>
          </a:p>
          <a:p>
            <a:pPr algn="just"/>
            <a:r>
              <a:rPr lang="en-US" b="1" dirty="0">
                <a:solidFill>
                  <a:srgbClr val="00B0F0"/>
                </a:solidFill>
              </a:rPr>
              <a:t>Highly secure operation</a:t>
            </a:r>
            <a:r>
              <a:rPr lang="en-US" dirty="0"/>
              <a:t>—Resulting from short transmission distances due to oxygen absorption, narrow antenna beamwidth, and no wall penetration.</a:t>
            </a:r>
          </a:p>
          <a:p>
            <a:pPr algn="just"/>
            <a:r>
              <a:rPr lang="en-US" b="1" dirty="0">
                <a:solidFill>
                  <a:srgbClr val="00B0F0"/>
                </a:solidFill>
              </a:rPr>
              <a:t>High level of frequency re-use enabled</a:t>
            </a:r>
            <a:r>
              <a:rPr lang="en-US" dirty="0"/>
              <a:t>—The communication needs of multiple cells within a small geographic region can be satisfied</a:t>
            </a:r>
          </a:p>
          <a:p>
            <a:pPr algn="just"/>
            <a:r>
              <a:rPr lang="en-US" b="1" dirty="0">
                <a:solidFill>
                  <a:srgbClr val="00B0F0"/>
                </a:solidFill>
              </a:rPr>
              <a:t>Fiber optic data transmission speeds possible—7 GHz </a:t>
            </a:r>
            <a:r>
              <a:rPr lang="en-US" dirty="0"/>
              <a:t>(in the U.S.) of continuous bandwidth available compared to less than 0.3 GHz at the other unlicensed bands</a:t>
            </a:r>
          </a:p>
          <a:p>
            <a:pPr algn="just"/>
            <a:r>
              <a:rPr lang="en-US" b="1" dirty="0">
                <a:solidFill>
                  <a:srgbClr val="00B0F0"/>
                </a:solidFill>
              </a:rPr>
              <a:t>Mature technology</a:t>
            </a:r>
            <a:r>
              <a:rPr lang="en-US" dirty="0"/>
              <a:t>—This spectrum has a long history of being used for secure communications</a:t>
            </a:r>
          </a:p>
          <a:p>
            <a:pPr algn="just"/>
            <a:r>
              <a:rPr lang="en-US" dirty="0"/>
              <a:t>Carrier-class communication links enabled—60 GHz links can be engineered to deliver “five nines” (99.999%) availability if desired. For outdoor applications, such as back bones or by-pass bridges, a huge rain margin should be considered.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45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F68E-C522-9186-E995-5F265238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Characterizations of </a:t>
            </a:r>
            <a:r>
              <a:rPr lang="en-IN" b="1" dirty="0" err="1">
                <a:solidFill>
                  <a:srgbClr val="FF0000"/>
                </a:solidFill>
              </a:rPr>
              <a:t>millimeter</a:t>
            </a:r>
            <a:r>
              <a:rPr lang="en-IN" b="1" dirty="0">
                <a:solidFill>
                  <a:srgbClr val="FF0000"/>
                </a:solidFill>
              </a:rPr>
              <a:t>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3FF2-DCA4-9488-D0E7-1EF9E675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aspects of the characterizations of millimeter waves can be discussed: </a:t>
            </a:r>
          </a:p>
          <a:p>
            <a:r>
              <a:rPr lang="en-US" dirty="0"/>
              <a:t>Free space propagation</a:t>
            </a:r>
          </a:p>
          <a:p>
            <a:r>
              <a:rPr lang="en-US" dirty="0"/>
              <a:t>Loss factors</a:t>
            </a:r>
          </a:p>
        </p:txBody>
      </p:sp>
    </p:spTree>
    <p:extLst>
      <p:ext uri="{BB962C8B-B14F-4D97-AF65-F5344CB8AC3E}">
        <p14:creationId xmlns:p14="http://schemas.microsoft.com/office/powerpoint/2010/main" val="80141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6E5D-5EBC-F830-B709-284648CB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Free Space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5105-28E1-790D-73FB-1960F481D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all propagating electromagnetic waves, for millimeter waves in free space the power falls off as the square of the range.</a:t>
            </a:r>
          </a:p>
          <a:p>
            <a:r>
              <a:rPr lang="en-US" dirty="0"/>
              <a:t>When the range is doubled, the power reaching a receiver antenna is reduced by a factor of four. </a:t>
            </a:r>
          </a:p>
          <a:p>
            <a:r>
              <a:rPr lang="en-US" dirty="0"/>
              <a:t>This effect is due to the spherical spreading of the radio waves as they propagate.</a:t>
            </a:r>
          </a:p>
          <a:p>
            <a:r>
              <a:rPr lang="en-US" dirty="0"/>
              <a:t>The frequency and distance dependence of the loss between two isotropic antennas can be expressed in absolute numbers by the following equation (in dB):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B8760-647A-9970-C4A0-38DE89B05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147" y="5734020"/>
            <a:ext cx="5832000" cy="99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3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4C9907-D36B-C98F-A483-7A6B3E2A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Free Space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556F-37D5-5B5D-05F8-EC1F5BF3D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where </a:t>
            </a:r>
            <a:r>
              <a:rPr lang="en-US" dirty="0" err="1">
                <a:solidFill>
                  <a:srgbClr val="00B0F0"/>
                </a:solidFill>
              </a:rPr>
              <a:t>L</a:t>
            </a:r>
            <a:r>
              <a:rPr lang="en-US" baseline="-25000" dirty="0" err="1">
                <a:solidFill>
                  <a:srgbClr val="00B0F0"/>
                </a:solidFill>
              </a:rPr>
              <a:t>free</a:t>
            </a:r>
            <a:r>
              <a:rPr lang="en-US" baseline="-25000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space is the free-space loss</a:t>
            </a:r>
            <a:r>
              <a:rPr lang="en-US" dirty="0"/>
              <a:t>, R is the distance between the transmitting and receiving antennas, and </a:t>
            </a:r>
            <a:r>
              <a:rPr lang="el-GR" dirty="0"/>
              <a:t>λ</a:t>
            </a:r>
            <a:r>
              <a:rPr lang="en-US" dirty="0"/>
              <a:t> is the operating wavelength.</a:t>
            </a:r>
          </a:p>
          <a:p>
            <a:pPr algn="just"/>
            <a:r>
              <a:rPr lang="en-US" dirty="0"/>
              <a:t>This equation describes </a:t>
            </a:r>
            <a:r>
              <a:rPr lang="en-US" dirty="0">
                <a:solidFill>
                  <a:srgbClr val="00B0F0"/>
                </a:solidFill>
              </a:rPr>
              <a:t>line-of-sight (LOS) </a:t>
            </a:r>
            <a:r>
              <a:rPr lang="en-US" dirty="0"/>
              <a:t>wave propagation in free space. It shows that the free space loss increases when the frequency or range increases</a:t>
            </a:r>
          </a:p>
          <a:p>
            <a:pPr algn="just"/>
            <a:r>
              <a:rPr lang="en-US" dirty="0"/>
              <a:t>Also, that millimeter wave free space loss can be quite high even for short distances. It suggests that the millimeter-wave spectrum is best used for short-distance communication links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6017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872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Millimeter Wave Communication</vt:lpstr>
      <vt:lpstr>Topics</vt:lpstr>
      <vt:lpstr>Millimeter wave Characteristics </vt:lpstr>
      <vt:lpstr>Millimeter wave Characteristics</vt:lpstr>
      <vt:lpstr>Millimeter wave Characteristics</vt:lpstr>
      <vt:lpstr>Key Benefits</vt:lpstr>
      <vt:lpstr>Characterizations of millimeter wave</vt:lpstr>
      <vt:lpstr>Free Space Propagation</vt:lpstr>
      <vt:lpstr>Free Space Propagation</vt:lpstr>
      <vt:lpstr>Free Space Propagation</vt:lpstr>
      <vt:lpstr>Free Space Propagation</vt:lpstr>
      <vt:lpstr>Millimeter-Wave Propagation Loss Factors</vt:lpstr>
      <vt:lpstr>Millimeter-Wave Propagation Loss Factors</vt:lpstr>
      <vt:lpstr>Millimeter-Wave Propagation Loss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Millimeter Wave Communication</dc:title>
  <dc:creator>nandini manickam</dc:creator>
  <cp:lastModifiedBy>nandini manickam</cp:lastModifiedBy>
  <cp:revision>2</cp:revision>
  <dcterms:created xsi:type="dcterms:W3CDTF">2022-09-17T14:28:02Z</dcterms:created>
  <dcterms:modified xsi:type="dcterms:W3CDTF">2022-09-17T14:38:31Z</dcterms:modified>
</cp:coreProperties>
</file>