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4" r:id="rId2"/>
    <p:sldId id="339" r:id="rId3"/>
    <p:sldId id="340" r:id="rId4"/>
    <p:sldId id="341" r:id="rId5"/>
    <p:sldId id="342" r:id="rId6"/>
    <p:sldId id="343" r:id="rId7"/>
    <p:sldId id="344" r:id="rId8"/>
    <p:sldId id="345" r:id="rId9"/>
    <p:sldId id="346" r:id="rId10"/>
    <p:sldId id="315" r:id="rId11"/>
    <p:sldId id="316" r:id="rId12"/>
    <p:sldId id="317" r:id="rId13"/>
    <p:sldId id="318" r:id="rId14"/>
    <p:sldId id="320" r:id="rId15"/>
    <p:sldId id="319" r:id="rId16"/>
    <p:sldId id="322" r:id="rId17"/>
    <p:sldId id="323" r:id="rId18"/>
    <p:sldId id="324" r:id="rId19"/>
    <p:sldId id="325" r:id="rId20"/>
    <p:sldId id="326" r:id="rId21"/>
    <p:sldId id="327" r:id="rId22"/>
    <p:sldId id="328" r:id="rId23"/>
    <p:sldId id="329" r:id="rId24"/>
    <p:sldId id="331" r:id="rId25"/>
    <p:sldId id="332" r:id="rId26"/>
    <p:sldId id="333" r:id="rId27"/>
    <p:sldId id="334" r:id="rId28"/>
    <p:sldId id="335" r:id="rId29"/>
    <p:sldId id="336" r:id="rId30"/>
    <p:sldId id="337" r:id="rId31"/>
    <p:sldId id="33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6T05:07:46.004"/>
    </inkml:context>
    <inkml:brush xml:id="br0">
      <inkml:brushProperty name="width" value="0.05" units="cm"/>
      <inkml:brushProperty name="height" value="0.05" units="cm"/>
      <inkml:brushProperty name="color" value="#DA0C07"/>
      <inkml:brushProperty name="inkEffects" value="lava"/>
      <inkml:brushProperty name="anchorX" value="0"/>
      <inkml:brushProperty name="anchorY" value="0"/>
      <inkml:brushProperty name="scaleFactor" value="0.5"/>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6T05:07:46.973"/>
    </inkml:context>
    <inkml:brush xml:id="br0">
      <inkml:brushProperty name="width" value="0.05" units="cm"/>
      <inkml:brushProperty name="height" value="0.05" units="cm"/>
      <inkml:brushProperty name="color" value="#DA0C07"/>
      <inkml:brushProperty name="inkEffects" value="lava"/>
      <inkml:brushProperty name="anchorX" value="-846.66669"/>
      <inkml:brushProperty name="anchorY" value="-846.66669"/>
      <inkml:brushProperty name="scaleFactor" value="0.5"/>
    </inkml:brush>
  </inkml:definitions>
  <inkml:trace contextRef="#ctx0" brushRef="#br0">0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6T05:08:17.736"/>
    </inkml:context>
    <inkml:brush xml:id="br0">
      <inkml:brushProperty name="width" value="0.05" units="cm"/>
      <inkml:brushProperty name="height" value="0.05" units="cm"/>
      <inkml:brushProperty name="color" value="#F6630D"/>
    </inkml:brush>
  </inkml:definitions>
  <inkml:trace contextRef="#ctx0" brushRef="#br0">0 172 24575,'5'-4'0,"0"1"0,1 0 0,-1 0 0,1 1 0,-1-1 0,1 1 0,0 0 0,0 1 0,0-1 0,0 1 0,9 0 0,6-3 0,90-14 0,-59 11 0,82-22 0,-76 13 0,1 3 0,0 2 0,88-4 0,182 13 0,-176 3 0,-118 1 0,-1 1 0,41 10 0,-32-5 0,-22-4 0,0 2 0,24 9 0,-23-6 0,39 8 0,55 9 0,-73-14 0,0-3 0,1-1 0,75 3 0,632-13 0,-586 16 0,-25 0 0,364-11 0,-261-5 0,365 2 0,-567-3 0,0-1 0,72-18 0,-54 10 0,241-51 0,-266 56 0,-9 3 0,-1-2 0,32-11 0,-26 8 0,0 0 0,0 2 0,49-5 0,-20 4 0,43-3 0,1 4 0,110 8 0,-81 0 0,-70 3 0,0 2 0,0 3 0,72 20 0,-55-11 0,131 21 0,-112-30 0,189-7 0,-141-4 0,309 2 0,-423 2 0,57 9 0,18 3 0,363-12 0,-239-4 0,555 2 0,-587 15 0,4 0 0,-85-14 0,135-4 0,-115-11 0,25 0 0,516 12 0,-326 4 0,-25-2 0,-303-1 0,1-2 0,27-5 0,32-4 0,369 7 0,-250 7 0,732-2 0,-683 14 0,-5 0 0,-235-14 0,232 11 0,-89 4 0,38 6 0,12 7 0,-99-19 0,162-7 0,-131-4 0,1566 2 0,-1488 15 0,10 0 0,162-16-1365,-359 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6T05:08:57.004"/>
    </inkml:context>
    <inkml:brush xml:id="br0">
      <inkml:brushProperty name="width" value="0.05" units="cm"/>
      <inkml:brushProperty name="height" value="0.05" units="cm"/>
      <inkml:brushProperty name="color" value="#F6630D"/>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6T05:08:58.028"/>
    </inkml:context>
    <inkml:brush xml:id="br0">
      <inkml:brushProperty name="width" value="0.05" units="cm"/>
      <inkml:brushProperty name="height" value="0.05" units="cm"/>
      <inkml:brushProperty name="color" value="#F6630D"/>
    </inkml:brush>
  </inkml:definitions>
  <inkml:trace contextRef="#ctx0" brushRef="#br0">1 0 24575,'5'0'0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66B025C-D120-4147-A89A-6C490AB7E729}" type="datetimeFigureOut">
              <a:rPr lang="en-IN" smtClean="0"/>
              <a:t>16-10-2023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3C73FC2-2134-40AE-B455-B9C07276D856}" type="slidenum">
              <a:rPr lang="en-IN" smtClean="0"/>
              <a:t>‹#›</a:t>
            </a:fld>
            <a:endParaRPr lang="en-IN"/>
          </a:p>
        </p:txBody>
      </p:sp>
    </p:spTree>
    <p:extLst>
      <p:ext uri="{BB962C8B-B14F-4D97-AF65-F5344CB8AC3E}">
        <p14:creationId xmlns:p14="http://schemas.microsoft.com/office/powerpoint/2010/main" val="230396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6B025C-D120-4147-A89A-6C490AB7E729}"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3C73FC2-2134-40AE-B455-B9C07276D856}" type="slidenum">
              <a:rPr lang="en-IN" smtClean="0"/>
              <a:t>‹#›</a:t>
            </a:fld>
            <a:endParaRPr lang="en-IN"/>
          </a:p>
        </p:txBody>
      </p:sp>
    </p:spTree>
    <p:extLst>
      <p:ext uri="{BB962C8B-B14F-4D97-AF65-F5344CB8AC3E}">
        <p14:creationId xmlns:p14="http://schemas.microsoft.com/office/powerpoint/2010/main" val="3453406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6B025C-D120-4147-A89A-6C490AB7E729}"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C73FC2-2134-40AE-B455-B9C07276D856}" type="slidenum">
              <a:rPr lang="en-IN" smtClean="0"/>
              <a:t>‹#›</a:t>
            </a:fld>
            <a:endParaRPr lang="en-IN"/>
          </a:p>
        </p:txBody>
      </p:sp>
    </p:spTree>
    <p:extLst>
      <p:ext uri="{BB962C8B-B14F-4D97-AF65-F5344CB8AC3E}">
        <p14:creationId xmlns:p14="http://schemas.microsoft.com/office/powerpoint/2010/main" val="2594420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6B025C-D120-4147-A89A-6C490AB7E729}"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C73FC2-2134-40AE-B455-B9C07276D856}" type="slidenum">
              <a:rPr lang="en-IN" smtClean="0"/>
              <a:t>‹#›</a:t>
            </a:fld>
            <a:endParaRPr lang="en-IN"/>
          </a:p>
        </p:txBody>
      </p:sp>
    </p:spTree>
    <p:extLst>
      <p:ext uri="{BB962C8B-B14F-4D97-AF65-F5344CB8AC3E}">
        <p14:creationId xmlns:p14="http://schemas.microsoft.com/office/powerpoint/2010/main" val="1112411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6B025C-D120-4147-A89A-6C490AB7E729}"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C73FC2-2134-40AE-B455-B9C07276D856}" type="slidenum">
              <a:rPr lang="en-IN" smtClean="0"/>
              <a:t>‹#›</a:t>
            </a:fld>
            <a:endParaRPr lang="en-IN"/>
          </a:p>
        </p:txBody>
      </p:sp>
    </p:spTree>
    <p:extLst>
      <p:ext uri="{BB962C8B-B14F-4D97-AF65-F5344CB8AC3E}">
        <p14:creationId xmlns:p14="http://schemas.microsoft.com/office/powerpoint/2010/main" val="1491293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6B025C-D120-4147-A89A-6C490AB7E729}" type="datetimeFigureOut">
              <a:rPr lang="en-IN" smtClean="0"/>
              <a:t>16-10-2023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C73FC2-2134-40AE-B455-B9C07276D856}" type="slidenum">
              <a:rPr lang="en-IN" smtClean="0"/>
              <a:t>‹#›</a:t>
            </a:fld>
            <a:endParaRPr lang="en-IN"/>
          </a:p>
        </p:txBody>
      </p:sp>
    </p:spTree>
    <p:extLst>
      <p:ext uri="{BB962C8B-B14F-4D97-AF65-F5344CB8AC3E}">
        <p14:creationId xmlns:p14="http://schemas.microsoft.com/office/powerpoint/2010/main" val="1404399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6B025C-D120-4147-A89A-6C490AB7E729}" type="datetimeFigureOut">
              <a:rPr lang="en-IN" smtClean="0"/>
              <a:t>16-10-2023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3C73FC2-2134-40AE-B455-B9C07276D856}" type="slidenum">
              <a:rPr lang="en-IN" smtClean="0"/>
              <a:t>‹#›</a:t>
            </a:fld>
            <a:endParaRPr lang="en-IN"/>
          </a:p>
        </p:txBody>
      </p:sp>
    </p:spTree>
    <p:extLst>
      <p:ext uri="{BB962C8B-B14F-4D97-AF65-F5344CB8AC3E}">
        <p14:creationId xmlns:p14="http://schemas.microsoft.com/office/powerpoint/2010/main" val="973685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66B025C-D120-4147-A89A-6C490AB7E729}"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73FC2-2134-40AE-B455-B9C07276D856}" type="slidenum">
              <a:rPr lang="en-IN" smtClean="0"/>
              <a:t>‹#›</a:t>
            </a:fld>
            <a:endParaRPr lang="en-IN"/>
          </a:p>
        </p:txBody>
      </p:sp>
    </p:spTree>
    <p:extLst>
      <p:ext uri="{BB962C8B-B14F-4D97-AF65-F5344CB8AC3E}">
        <p14:creationId xmlns:p14="http://schemas.microsoft.com/office/powerpoint/2010/main" val="2084791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66B025C-D120-4147-A89A-6C490AB7E729}"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C73FC2-2134-40AE-B455-B9C07276D856}" type="slidenum">
              <a:rPr lang="en-IN" smtClean="0"/>
              <a:t>‹#›</a:t>
            </a:fld>
            <a:endParaRPr lang="en-IN"/>
          </a:p>
        </p:txBody>
      </p:sp>
    </p:spTree>
    <p:extLst>
      <p:ext uri="{BB962C8B-B14F-4D97-AF65-F5344CB8AC3E}">
        <p14:creationId xmlns:p14="http://schemas.microsoft.com/office/powerpoint/2010/main" val="2610033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B025C-D120-4147-A89A-6C490AB7E729}"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73FC2-2134-40AE-B455-B9C07276D856}" type="slidenum">
              <a:rPr lang="en-IN" smtClean="0"/>
              <a:t>‹#›</a:t>
            </a:fld>
            <a:endParaRPr lang="en-IN"/>
          </a:p>
        </p:txBody>
      </p:sp>
    </p:spTree>
    <p:extLst>
      <p:ext uri="{BB962C8B-B14F-4D97-AF65-F5344CB8AC3E}">
        <p14:creationId xmlns:p14="http://schemas.microsoft.com/office/powerpoint/2010/main" val="294351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6B025C-D120-4147-A89A-6C490AB7E729}"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C73FC2-2134-40AE-B455-B9C07276D856}" type="slidenum">
              <a:rPr lang="en-IN" smtClean="0"/>
              <a:t>‹#›</a:t>
            </a:fld>
            <a:endParaRPr lang="en-IN"/>
          </a:p>
        </p:txBody>
      </p:sp>
    </p:spTree>
    <p:extLst>
      <p:ext uri="{BB962C8B-B14F-4D97-AF65-F5344CB8AC3E}">
        <p14:creationId xmlns:p14="http://schemas.microsoft.com/office/powerpoint/2010/main" val="4063261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6B025C-D120-4147-A89A-6C490AB7E729}"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73FC2-2134-40AE-B455-B9C07276D856}" type="slidenum">
              <a:rPr lang="en-IN" smtClean="0"/>
              <a:t>‹#›</a:t>
            </a:fld>
            <a:endParaRPr lang="en-IN"/>
          </a:p>
        </p:txBody>
      </p:sp>
    </p:spTree>
    <p:extLst>
      <p:ext uri="{BB962C8B-B14F-4D97-AF65-F5344CB8AC3E}">
        <p14:creationId xmlns:p14="http://schemas.microsoft.com/office/powerpoint/2010/main" val="3181983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6B025C-D120-4147-A89A-6C490AB7E729}" type="datetimeFigureOut">
              <a:rPr lang="en-IN" smtClean="0"/>
              <a:t>16-10-2023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C73FC2-2134-40AE-B455-B9C07276D856}" type="slidenum">
              <a:rPr lang="en-IN" smtClean="0"/>
              <a:t>‹#›</a:t>
            </a:fld>
            <a:endParaRPr lang="en-IN"/>
          </a:p>
        </p:txBody>
      </p:sp>
    </p:spTree>
    <p:extLst>
      <p:ext uri="{BB962C8B-B14F-4D97-AF65-F5344CB8AC3E}">
        <p14:creationId xmlns:p14="http://schemas.microsoft.com/office/powerpoint/2010/main" val="46239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6B025C-D120-4147-A89A-6C490AB7E729}" type="datetimeFigureOut">
              <a:rPr lang="en-IN" smtClean="0"/>
              <a:t>16-10-2023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C73FC2-2134-40AE-B455-B9C07276D856}" type="slidenum">
              <a:rPr lang="en-IN" smtClean="0"/>
              <a:t>‹#›</a:t>
            </a:fld>
            <a:endParaRPr lang="en-IN"/>
          </a:p>
        </p:txBody>
      </p:sp>
    </p:spTree>
    <p:extLst>
      <p:ext uri="{BB962C8B-B14F-4D97-AF65-F5344CB8AC3E}">
        <p14:creationId xmlns:p14="http://schemas.microsoft.com/office/powerpoint/2010/main" val="6828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B025C-D120-4147-A89A-6C490AB7E729}" type="datetimeFigureOut">
              <a:rPr lang="en-IN" smtClean="0"/>
              <a:t>16-10-2023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3C73FC2-2134-40AE-B455-B9C07276D856}" type="slidenum">
              <a:rPr lang="en-IN" smtClean="0"/>
              <a:t>‹#›</a:t>
            </a:fld>
            <a:endParaRPr lang="en-IN"/>
          </a:p>
        </p:txBody>
      </p:sp>
    </p:spTree>
    <p:extLst>
      <p:ext uri="{BB962C8B-B14F-4D97-AF65-F5344CB8AC3E}">
        <p14:creationId xmlns:p14="http://schemas.microsoft.com/office/powerpoint/2010/main" val="339732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6B025C-D120-4147-A89A-6C490AB7E729}"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3C73FC2-2134-40AE-B455-B9C07276D856}" type="slidenum">
              <a:rPr lang="en-IN" smtClean="0"/>
              <a:t>‹#›</a:t>
            </a:fld>
            <a:endParaRPr lang="en-IN"/>
          </a:p>
        </p:txBody>
      </p:sp>
    </p:spTree>
    <p:extLst>
      <p:ext uri="{BB962C8B-B14F-4D97-AF65-F5344CB8AC3E}">
        <p14:creationId xmlns:p14="http://schemas.microsoft.com/office/powerpoint/2010/main" val="3474832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6B025C-D120-4147-A89A-6C490AB7E729}"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3C73FC2-2134-40AE-B455-B9C07276D856}" type="slidenum">
              <a:rPr lang="en-IN" smtClean="0"/>
              <a:t>‹#›</a:t>
            </a:fld>
            <a:endParaRPr lang="en-IN"/>
          </a:p>
        </p:txBody>
      </p:sp>
    </p:spTree>
    <p:extLst>
      <p:ext uri="{BB962C8B-B14F-4D97-AF65-F5344CB8AC3E}">
        <p14:creationId xmlns:p14="http://schemas.microsoft.com/office/powerpoint/2010/main" val="1377471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66B025C-D120-4147-A89A-6C490AB7E729}" type="datetimeFigureOut">
              <a:rPr lang="en-IN" smtClean="0"/>
              <a:t>16-10-2023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3C73FC2-2134-40AE-B455-B9C07276D856}" type="slidenum">
              <a:rPr lang="en-IN" smtClean="0"/>
              <a:t>‹#›</a:t>
            </a:fld>
            <a:endParaRPr lang="en-IN"/>
          </a:p>
        </p:txBody>
      </p:sp>
    </p:spTree>
    <p:extLst>
      <p:ext uri="{BB962C8B-B14F-4D97-AF65-F5344CB8AC3E}">
        <p14:creationId xmlns:p14="http://schemas.microsoft.com/office/powerpoint/2010/main" val="26219687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81.png"/><Relationship Id="rId7" Type="http://schemas.openxmlformats.org/officeDocument/2006/relationships/image" Target="../media/image8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5.png"/><Relationship Id="rId5" Type="http://schemas.openxmlformats.org/officeDocument/2006/relationships/image" Target="../media/image8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84.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echtarget.com/searchnetworking/definition/wavelength"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networking/definition/small-cell" TargetMode="External"/><Relationship Id="rId2" Type="http://schemas.openxmlformats.org/officeDocument/2006/relationships/hyperlink" Target="https://www.techtarget.com/searchmobilecomputing/definition/wireless-LAN" TargetMode="External"/><Relationship Id="rId1" Type="http://schemas.openxmlformats.org/officeDocument/2006/relationships/slideLayout" Target="../slideLayouts/slideLayout2.xml"/><Relationship Id="rId4" Type="http://schemas.openxmlformats.org/officeDocument/2006/relationships/hyperlink" Target="https://internetofthingsagenda.techtarget.com/definition/IoT-devic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echtarget.com/searchmobilecomputing/definition/80215" TargetMode="External"/><Relationship Id="rId2" Type="http://schemas.openxmlformats.org/officeDocument/2006/relationships/hyperlink" Target="https://www.techtarget.com/searchenterpriseai/definition/driverless-car" TargetMode="External"/><Relationship Id="rId1" Type="http://schemas.openxmlformats.org/officeDocument/2006/relationships/slideLayout" Target="../slideLayouts/slideLayout2.xml"/><Relationship Id="rId5" Type="http://schemas.openxmlformats.org/officeDocument/2006/relationships/hyperlink" Target="https://www.techtarget.com/searchnetworking/definition/5G" TargetMode="External"/><Relationship Id="rId4" Type="http://schemas.openxmlformats.org/officeDocument/2006/relationships/hyperlink" Target="https://www.techtarget.com/searchmobilecomputing/definition/WPAN"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techtarget.com/searchnetworking/definition/microwav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8F6D-6B25-0CE2-1856-C2FC76587392}"/>
              </a:ext>
            </a:extLst>
          </p:cNvPr>
          <p:cNvSpPr>
            <a:spLocks noGrp="1"/>
          </p:cNvSpPr>
          <p:nvPr>
            <p:ph type="title"/>
          </p:nvPr>
        </p:nvSpPr>
        <p:spPr>
          <a:xfrm>
            <a:off x="645160" y="2000885"/>
            <a:ext cx="10515600" cy="1325563"/>
          </a:xfrm>
        </p:spPr>
        <p:txBody>
          <a:bodyPr/>
          <a:lstStyle/>
          <a:p>
            <a:pPr algn="ctr"/>
            <a:r>
              <a:rPr lang="en-US" b="1" dirty="0">
                <a:solidFill>
                  <a:srgbClr val="FF0000"/>
                </a:solidFill>
              </a:rPr>
              <a:t>Millimeter wave transmitter</a:t>
            </a:r>
            <a:br>
              <a:rPr lang="en-US" b="1" dirty="0">
                <a:solidFill>
                  <a:srgbClr val="FF0000"/>
                </a:solidFill>
              </a:rPr>
            </a:br>
            <a:endParaRPr lang="en-IN" b="1" dirty="0">
              <a:solidFill>
                <a:srgbClr val="FF0000"/>
              </a:solidFill>
            </a:endParaRPr>
          </a:p>
        </p:txBody>
      </p:sp>
    </p:spTree>
    <p:extLst>
      <p:ext uri="{BB962C8B-B14F-4D97-AF65-F5344CB8AC3E}">
        <p14:creationId xmlns:p14="http://schemas.microsoft.com/office/powerpoint/2010/main" val="41893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23571F7-D588-F7D6-9519-9D1B504231A0}"/>
              </a:ext>
            </a:extLst>
          </p:cNvPr>
          <p:cNvSpPr>
            <a:spLocks noGrp="1"/>
          </p:cNvSpPr>
          <p:nvPr>
            <p:ph type="title"/>
          </p:nvPr>
        </p:nvSpPr>
        <p:spPr/>
        <p:txBody>
          <a:bodyPr>
            <a:normAutofit fontScale="90000"/>
          </a:bodyPr>
          <a:lstStyle/>
          <a:p>
            <a:r>
              <a:rPr lang="en-US" b="1" dirty="0">
                <a:solidFill>
                  <a:srgbClr val="FF0000"/>
                </a:solidFill>
              </a:rPr>
              <a:t>Millimeter wave transmitter</a:t>
            </a:r>
            <a:br>
              <a:rPr lang="en-US" b="1" dirty="0">
                <a:solidFill>
                  <a:srgbClr val="FF0000"/>
                </a:solidFill>
              </a:rPr>
            </a:br>
            <a:endParaRPr lang="en-IN" b="1" dirty="0">
              <a:solidFill>
                <a:srgbClr val="FF0000"/>
              </a:solidFill>
            </a:endParaRPr>
          </a:p>
        </p:txBody>
      </p:sp>
      <p:pic>
        <p:nvPicPr>
          <p:cNvPr id="5" name="Picture 4">
            <a:extLst>
              <a:ext uri="{FF2B5EF4-FFF2-40B4-BE49-F238E27FC236}">
                <a16:creationId xmlns:a16="http://schemas.microsoft.com/office/drawing/2014/main" id="{D1B41295-1C98-3950-66BE-C5487774ED57}"/>
              </a:ext>
            </a:extLst>
          </p:cNvPr>
          <p:cNvPicPr>
            <a:picLocks noChangeAspect="1"/>
          </p:cNvPicPr>
          <p:nvPr/>
        </p:nvPicPr>
        <p:blipFill>
          <a:blip r:embed="rId2"/>
          <a:stretch>
            <a:fillRect/>
          </a:stretch>
        </p:blipFill>
        <p:spPr>
          <a:xfrm>
            <a:off x="-361582" y="987266"/>
            <a:ext cx="7596000" cy="5613169"/>
          </a:xfrm>
          <a:prstGeom prst="rect">
            <a:avLst/>
          </a:prstGeom>
        </p:spPr>
      </p:pic>
      <p:pic>
        <p:nvPicPr>
          <p:cNvPr id="7" name="Picture 6">
            <a:extLst>
              <a:ext uri="{FF2B5EF4-FFF2-40B4-BE49-F238E27FC236}">
                <a16:creationId xmlns:a16="http://schemas.microsoft.com/office/drawing/2014/main" id="{09C8E957-44F9-8F4C-FD7F-47028EAF2CEA}"/>
              </a:ext>
            </a:extLst>
          </p:cNvPr>
          <p:cNvPicPr>
            <a:picLocks noChangeAspect="1"/>
          </p:cNvPicPr>
          <p:nvPr/>
        </p:nvPicPr>
        <p:blipFill>
          <a:blip r:embed="rId3"/>
          <a:stretch>
            <a:fillRect/>
          </a:stretch>
        </p:blipFill>
        <p:spPr>
          <a:xfrm>
            <a:off x="7234418" y="1935000"/>
            <a:ext cx="6738003" cy="2988000"/>
          </a:xfrm>
          <a:prstGeom prst="rect">
            <a:avLst/>
          </a:prstGeom>
        </p:spPr>
      </p:pic>
    </p:spTree>
    <p:extLst>
      <p:ext uri="{BB962C8B-B14F-4D97-AF65-F5344CB8AC3E}">
        <p14:creationId xmlns:p14="http://schemas.microsoft.com/office/powerpoint/2010/main" val="3375321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80B3-21CA-0642-FD5F-A7015D69F358}"/>
              </a:ext>
            </a:extLst>
          </p:cNvPr>
          <p:cNvSpPr>
            <a:spLocks noGrp="1"/>
          </p:cNvSpPr>
          <p:nvPr>
            <p:ph type="title"/>
          </p:nvPr>
        </p:nvSpPr>
        <p:spPr/>
        <p:txBody>
          <a:bodyPr/>
          <a:lstStyle/>
          <a:p>
            <a:r>
              <a:rPr lang="en-IN" b="1" dirty="0">
                <a:solidFill>
                  <a:srgbClr val="FF0000"/>
                </a:solidFill>
              </a:rPr>
              <a:t>60 GHz Transmitter, receiver and wireless link</a:t>
            </a:r>
          </a:p>
        </p:txBody>
      </p:sp>
      <p:pic>
        <p:nvPicPr>
          <p:cNvPr id="4" name="Picture 3">
            <a:extLst>
              <a:ext uri="{FF2B5EF4-FFF2-40B4-BE49-F238E27FC236}">
                <a16:creationId xmlns:a16="http://schemas.microsoft.com/office/drawing/2014/main" id="{8DE278BF-9A23-1914-7291-9FAB47603B49}"/>
              </a:ext>
            </a:extLst>
          </p:cNvPr>
          <p:cNvPicPr>
            <a:picLocks noChangeAspect="1"/>
          </p:cNvPicPr>
          <p:nvPr/>
        </p:nvPicPr>
        <p:blipFill>
          <a:blip r:embed="rId2"/>
          <a:stretch>
            <a:fillRect/>
          </a:stretch>
        </p:blipFill>
        <p:spPr>
          <a:xfrm>
            <a:off x="1166759" y="1558227"/>
            <a:ext cx="10187041" cy="5148000"/>
          </a:xfrm>
          <a:prstGeom prst="rect">
            <a:avLst/>
          </a:prstGeom>
        </p:spPr>
      </p:pic>
    </p:spTree>
    <p:extLst>
      <p:ext uri="{BB962C8B-B14F-4D97-AF65-F5344CB8AC3E}">
        <p14:creationId xmlns:p14="http://schemas.microsoft.com/office/powerpoint/2010/main" val="859038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09E06-7B51-E1D7-D618-67856F8F9D54}"/>
              </a:ext>
            </a:extLst>
          </p:cNvPr>
          <p:cNvSpPr>
            <a:spLocks noGrp="1"/>
          </p:cNvSpPr>
          <p:nvPr>
            <p:ph type="title"/>
          </p:nvPr>
        </p:nvSpPr>
        <p:spPr/>
        <p:txBody>
          <a:bodyPr/>
          <a:lstStyle/>
          <a:p>
            <a:r>
              <a:rPr lang="en-IN" b="1" dirty="0">
                <a:solidFill>
                  <a:srgbClr val="FF0000"/>
                </a:solidFill>
              </a:rPr>
              <a:t>TRANSCEIVER ARCHITECTURE</a:t>
            </a:r>
          </a:p>
        </p:txBody>
      </p:sp>
      <p:sp>
        <p:nvSpPr>
          <p:cNvPr id="3" name="Content Placeholder 2">
            <a:extLst>
              <a:ext uri="{FF2B5EF4-FFF2-40B4-BE49-F238E27FC236}">
                <a16:creationId xmlns:a16="http://schemas.microsoft.com/office/drawing/2014/main" id="{C65756F0-B290-8726-B761-95E03E5CECB6}"/>
              </a:ext>
            </a:extLst>
          </p:cNvPr>
          <p:cNvSpPr>
            <a:spLocks noGrp="1"/>
          </p:cNvSpPr>
          <p:nvPr>
            <p:ph idx="1"/>
          </p:nvPr>
        </p:nvSpPr>
        <p:spPr/>
        <p:txBody>
          <a:bodyPr/>
          <a:lstStyle/>
          <a:p>
            <a:pPr algn="just"/>
            <a:r>
              <a:rPr lang="en-US" dirty="0"/>
              <a:t>Cost-effective millimeter wave solutions for high data rate transmission at </a:t>
            </a:r>
            <a:r>
              <a:rPr lang="en-US" dirty="0">
                <a:solidFill>
                  <a:srgbClr val="FF0000"/>
                </a:solidFill>
              </a:rPr>
              <a:t>60 GHz still have to be determined</a:t>
            </a:r>
            <a:r>
              <a:rPr lang="en-US" dirty="0"/>
              <a:t>. In this respect, some important selections have to be made that might be crucial to its commercial success:</a:t>
            </a:r>
          </a:p>
          <a:p>
            <a:pPr lvl="1" algn="just"/>
            <a:r>
              <a:rPr lang="en-US" dirty="0"/>
              <a:t>Design of a 60 GHz radio front-end architecture.</a:t>
            </a:r>
          </a:p>
          <a:p>
            <a:pPr lvl="1" algn="just"/>
            <a:r>
              <a:rPr lang="en-IN" dirty="0">
                <a:solidFill>
                  <a:srgbClr val="FF0000"/>
                </a:solidFill>
              </a:rPr>
              <a:t>Design of antennas</a:t>
            </a:r>
            <a:endParaRPr lang="en-US" dirty="0">
              <a:solidFill>
                <a:srgbClr val="FF0000"/>
              </a:solidFill>
            </a:endParaRPr>
          </a:p>
          <a:p>
            <a:pPr lvl="1" algn="just"/>
            <a:r>
              <a:rPr lang="en-IN" dirty="0"/>
              <a:t>Employing a superheterodyne architecture</a:t>
            </a:r>
            <a:endParaRPr lang="en-US" dirty="0"/>
          </a:p>
          <a:p>
            <a:pPr lvl="1" algn="just"/>
            <a:r>
              <a:rPr lang="en-US" dirty="0"/>
              <a:t>Employing a direct conversion architecture</a:t>
            </a:r>
          </a:p>
          <a:p>
            <a:pPr lvl="1" algn="just"/>
            <a:r>
              <a:rPr lang="en-US" dirty="0"/>
              <a:t>Employing a software radio architecture</a:t>
            </a:r>
          </a:p>
          <a:p>
            <a:pPr lvl="1" algn="just"/>
            <a:r>
              <a:rPr lang="en-IN" dirty="0"/>
              <a:t>Employing a six-port technology</a:t>
            </a:r>
          </a:p>
        </p:txBody>
      </p:sp>
    </p:spTree>
    <p:extLst>
      <p:ext uri="{BB962C8B-B14F-4D97-AF65-F5344CB8AC3E}">
        <p14:creationId xmlns:p14="http://schemas.microsoft.com/office/powerpoint/2010/main" val="3333998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301EE-1C81-3F13-F6F4-3E43BB3E1183}"/>
              </a:ext>
            </a:extLst>
          </p:cNvPr>
          <p:cNvSpPr>
            <a:spLocks noGrp="1"/>
          </p:cNvSpPr>
          <p:nvPr>
            <p:ph type="title"/>
          </p:nvPr>
        </p:nvSpPr>
        <p:spPr/>
        <p:txBody>
          <a:bodyPr/>
          <a:lstStyle/>
          <a:p>
            <a:r>
              <a:rPr lang="en-IN" b="1" dirty="0">
                <a:solidFill>
                  <a:srgbClr val="FF0000"/>
                </a:solidFill>
              </a:rPr>
              <a:t>Super-heterodyning Architecture</a:t>
            </a:r>
          </a:p>
        </p:txBody>
      </p:sp>
      <p:sp>
        <p:nvSpPr>
          <p:cNvPr id="3" name="Content Placeholder 2">
            <a:extLst>
              <a:ext uri="{FF2B5EF4-FFF2-40B4-BE49-F238E27FC236}">
                <a16:creationId xmlns:a16="http://schemas.microsoft.com/office/drawing/2014/main" id="{76F9B1A6-4340-4C22-484C-B3239F0A91AE}"/>
              </a:ext>
            </a:extLst>
          </p:cNvPr>
          <p:cNvSpPr>
            <a:spLocks noGrp="1"/>
          </p:cNvSpPr>
          <p:nvPr>
            <p:ph idx="1"/>
          </p:nvPr>
        </p:nvSpPr>
        <p:spPr>
          <a:xfrm>
            <a:off x="838200" y="1452880"/>
            <a:ext cx="4831080" cy="4724083"/>
          </a:xfrm>
        </p:spPr>
        <p:txBody>
          <a:bodyPr>
            <a:normAutofit/>
          </a:bodyPr>
          <a:lstStyle/>
          <a:p>
            <a:pPr algn="just"/>
            <a:r>
              <a:rPr lang="en-US" dirty="0"/>
              <a:t>This figure shows a basic 60 GHz RF front-end architecture for application </a:t>
            </a:r>
            <a:r>
              <a:rPr lang="en-US" dirty="0">
                <a:solidFill>
                  <a:srgbClr val="FF0000"/>
                </a:solidFill>
              </a:rPr>
              <a:t>at a portable station (PS).</a:t>
            </a:r>
          </a:p>
          <a:p>
            <a:pPr algn="just"/>
            <a:r>
              <a:rPr lang="en-US" dirty="0"/>
              <a:t>Ideally, </a:t>
            </a:r>
            <a:r>
              <a:rPr lang="en-US" dirty="0">
                <a:solidFill>
                  <a:srgbClr val="FF0000"/>
                </a:solidFill>
              </a:rPr>
              <a:t>it should be an integrated on-chip solution consisting of a receiving branch, a transmitting branch, and a frequency generation function</a:t>
            </a:r>
          </a:p>
          <a:p>
            <a:pPr algn="just"/>
            <a:r>
              <a:rPr lang="en-US" dirty="0"/>
              <a:t>The receiving branch consists of the receiving antenna, </a:t>
            </a:r>
            <a:r>
              <a:rPr lang="en-US" dirty="0">
                <a:solidFill>
                  <a:srgbClr val="FF0000"/>
                </a:solidFill>
              </a:rPr>
              <a:t>a low noise amplifier, and a mixer that down-converts the signal from the millimeter wave range to the intermediate frequency (IF) range</a:t>
            </a:r>
            <a:r>
              <a:rPr lang="en-US" dirty="0"/>
              <a:t>. </a:t>
            </a:r>
            <a:endParaRPr lang="en-IN" dirty="0"/>
          </a:p>
        </p:txBody>
      </p:sp>
      <p:pic>
        <p:nvPicPr>
          <p:cNvPr id="5" name="Picture 4">
            <a:extLst>
              <a:ext uri="{FF2B5EF4-FFF2-40B4-BE49-F238E27FC236}">
                <a16:creationId xmlns:a16="http://schemas.microsoft.com/office/drawing/2014/main" id="{3F3C6B7E-2235-77B9-0DFE-23E557A71238}"/>
              </a:ext>
            </a:extLst>
          </p:cNvPr>
          <p:cNvPicPr>
            <a:picLocks noChangeAspect="1"/>
          </p:cNvPicPr>
          <p:nvPr/>
        </p:nvPicPr>
        <p:blipFill>
          <a:blip r:embed="rId2"/>
          <a:stretch>
            <a:fillRect/>
          </a:stretch>
        </p:blipFill>
        <p:spPr>
          <a:xfrm>
            <a:off x="5837309" y="2455945"/>
            <a:ext cx="6354691" cy="2844000"/>
          </a:xfrm>
          <a:prstGeom prst="rect">
            <a:avLst/>
          </a:prstGeom>
        </p:spPr>
      </p:pic>
    </p:spTree>
    <p:extLst>
      <p:ext uri="{BB962C8B-B14F-4D97-AF65-F5344CB8AC3E}">
        <p14:creationId xmlns:p14="http://schemas.microsoft.com/office/powerpoint/2010/main" val="744824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BBB67D-646D-40BA-D22C-B8E89B80278D}"/>
              </a:ext>
            </a:extLst>
          </p:cNvPr>
          <p:cNvPicPr>
            <a:picLocks noChangeAspect="1"/>
          </p:cNvPicPr>
          <p:nvPr/>
        </p:nvPicPr>
        <p:blipFill>
          <a:blip r:embed="rId2"/>
          <a:stretch>
            <a:fillRect/>
          </a:stretch>
        </p:blipFill>
        <p:spPr>
          <a:xfrm>
            <a:off x="1244969" y="1522480"/>
            <a:ext cx="9491812" cy="4248000"/>
          </a:xfrm>
          <a:prstGeom prst="rect">
            <a:avLst/>
          </a:prstGeom>
        </p:spPr>
      </p:pic>
    </p:spTree>
    <p:extLst>
      <p:ext uri="{BB962C8B-B14F-4D97-AF65-F5344CB8AC3E}">
        <p14:creationId xmlns:p14="http://schemas.microsoft.com/office/powerpoint/2010/main" val="2544742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45687C-8851-0E10-EAA2-CA398CE4F4E3}"/>
              </a:ext>
            </a:extLst>
          </p:cNvPr>
          <p:cNvSpPr>
            <a:spLocks noGrp="1"/>
          </p:cNvSpPr>
          <p:nvPr>
            <p:ph type="title"/>
          </p:nvPr>
        </p:nvSpPr>
        <p:spPr/>
        <p:txBody>
          <a:bodyPr/>
          <a:lstStyle/>
          <a:p>
            <a:r>
              <a:rPr lang="en-IN" b="1" dirty="0">
                <a:solidFill>
                  <a:srgbClr val="FF0000"/>
                </a:solidFill>
              </a:rPr>
              <a:t>Super-heterodyning Architecture</a:t>
            </a:r>
          </a:p>
        </p:txBody>
      </p:sp>
      <p:sp>
        <p:nvSpPr>
          <p:cNvPr id="3" name="Content Placeholder 2">
            <a:extLst>
              <a:ext uri="{FF2B5EF4-FFF2-40B4-BE49-F238E27FC236}">
                <a16:creationId xmlns:a16="http://schemas.microsoft.com/office/drawing/2014/main" id="{C198E78F-015D-E98F-A4DC-A7A34C011D06}"/>
              </a:ext>
            </a:extLst>
          </p:cNvPr>
          <p:cNvSpPr>
            <a:spLocks noGrp="1"/>
          </p:cNvSpPr>
          <p:nvPr>
            <p:ph idx="1"/>
          </p:nvPr>
        </p:nvSpPr>
        <p:spPr>
          <a:xfrm>
            <a:off x="736600" y="1358264"/>
            <a:ext cx="10515600" cy="5255895"/>
          </a:xfrm>
        </p:spPr>
        <p:txBody>
          <a:bodyPr>
            <a:noAutofit/>
          </a:bodyPr>
          <a:lstStyle/>
          <a:p>
            <a:pPr algn="just"/>
            <a:r>
              <a:rPr lang="en-US" sz="2000" dirty="0">
                <a:solidFill>
                  <a:srgbClr val="00B050"/>
                </a:solidFill>
              </a:rPr>
              <a:t>The transmitting branch consists of a mixer, a power amplifier (PA), and the transmitting antenna. The antennas are (integrated) patch antennas. The mixers are image rejecting mixers</a:t>
            </a:r>
            <a:r>
              <a:rPr lang="en-US" sz="2000" dirty="0"/>
              <a:t>. </a:t>
            </a:r>
          </a:p>
          <a:p>
            <a:pPr algn="just"/>
            <a:r>
              <a:rPr lang="en-US" sz="2000" dirty="0"/>
              <a:t>They need not to be in-phase/quadrature (IQ) mixers. The IF in this example is considered to be 5 GHz,</a:t>
            </a:r>
          </a:p>
          <a:p>
            <a:pPr algn="just"/>
            <a:r>
              <a:rPr lang="en-US" sz="2000" dirty="0"/>
              <a:t>A </a:t>
            </a:r>
            <a:r>
              <a:rPr lang="en-US" sz="2000" b="1" dirty="0">
                <a:solidFill>
                  <a:srgbClr val="FF0000"/>
                </a:solidFill>
              </a:rPr>
              <a:t>super-heterodyning architecture requires more components and more DC power</a:t>
            </a:r>
            <a:r>
              <a:rPr lang="en-US" sz="2000" dirty="0"/>
              <a:t>, so it is not preferred for mobile devices.</a:t>
            </a:r>
          </a:p>
          <a:p>
            <a:pPr algn="just"/>
            <a:r>
              <a:rPr lang="en-US" sz="2000" dirty="0"/>
              <a:t>A radio receiver generally includes an </a:t>
            </a:r>
            <a:r>
              <a:rPr lang="en-US" sz="2000" dirty="0">
                <a:solidFill>
                  <a:srgbClr val="FF0000"/>
                </a:solidFill>
              </a:rPr>
              <a:t>antenna section filter, a low noise amplifier, a down-conversion mixer, an intermediate frequency stage, and a demodulator</a:t>
            </a:r>
            <a:r>
              <a:rPr lang="en-US" sz="2000" dirty="0"/>
              <a:t>.</a:t>
            </a:r>
          </a:p>
          <a:p>
            <a:pPr algn="just"/>
            <a:r>
              <a:rPr lang="en-US" sz="2000" dirty="0"/>
              <a:t>the antenna </a:t>
            </a:r>
            <a:r>
              <a:rPr lang="en-US" sz="2000" dirty="0">
                <a:solidFill>
                  <a:srgbClr val="00B050"/>
                </a:solidFill>
              </a:rPr>
              <a:t>section filter receives RF-modulated signals and provides them to the low noise amplifier, which amplifies the received RF signals and provides the amplified RF signals of interest to the down-conversion mixer</a:t>
            </a:r>
            <a:r>
              <a:rPr lang="en-US" sz="2000" dirty="0"/>
              <a:t>, which down-converts the frequency of the RF signals to an intermediate frequency using a local oscillator.</a:t>
            </a:r>
          </a:p>
          <a:p>
            <a:pPr algn="just"/>
            <a:r>
              <a:rPr lang="en-IN" sz="2000" dirty="0"/>
              <a:t>The IF </a:t>
            </a:r>
            <a:r>
              <a:rPr lang="en-US" sz="2000" dirty="0"/>
              <a:t>stage includes one or more local oscillators, one or more mixers, and one or more adders to step down the frequency of the intermediate frequency signals to a base-band frequency. The IF stage provides the base-band signal to the demodulator which, based on the modulation/demodulation protocol, recaptures the data</a:t>
            </a:r>
            <a:endParaRPr lang="en-IN" sz="2000"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5" name="Ink 4">
                <a:extLst>
                  <a:ext uri="{FF2B5EF4-FFF2-40B4-BE49-F238E27FC236}">
                    <a16:creationId xmlns:a16="http://schemas.microsoft.com/office/drawing/2014/main" id="{21D0F2F7-9D24-D2A5-C875-E11598BC0628}"/>
                  </a:ext>
                </a:extLst>
              </p14:cNvPr>
              <p14:cNvContentPartPr/>
              <p14:nvPr/>
            </p14:nvContentPartPr>
            <p14:xfrm>
              <a:off x="5181360" y="1980760"/>
              <a:ext cx="360" cy="360"/>
            </p14:xfrm>
          </p:contentPart>
        </mc:Choice>
        <mc:Fallback xmlns="">
          <p:pic>
            <p:nvPicPr>
              <p:cNvPr id="5" name="Ink 4">
                <a:extLst>
                  <a:ext uri="{FF2B5EF4-FFF2-40B4-BE49-F238E27FC236}">
                    <a16:creationId xmlns:a16="http://schemas.microsoft.com/office/drawing/2014/main" id="{21D0F2F7-9D24-D2A5-C875-E11598BC0628}"/>
                  </a:ext>
                </a:extLst>
              </p:cNvPr>
              <p:cNvPicPr/>
              <p:nvPr/>
            </p:nvPicPr>
            <p:blipFill>
              <a:blip r:embed="rId3"/>
              <a:stretch>
                <a:fillRect/>
              </a:stretch>
            </p:blipFill>
            <p:spPr>
              <a:xfrm>
                <a:off x="5172720" y="1972120"/>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 name="Ink 5">
                <a:extLst>
                  <a:ext uri="{FF2B5EF4-FFF2-40B4-BE49-F238E27FC236}">
                    <a16:creationId xmlns:a16="http://schemas.microsoft.com/office/drawing/2014/main" id="{93DF0F54-7665-3B34-6927-F4AFEBE7E5D3}"/>
                  </a:ext>
                </a:extLst>
              </p14:cNvPr>
              <p14:cNvContentPartPr/>
              <p14:nvPr/>
            </p14:nvContentPartPr>
            <p14:xfrm>
              <a:off x="4774920" y="1787800"/>
              <a:ext cx="360" cy="360"/>
            </p14:xfrm>
          </p:contentPart>
        </mc:Choice>
        <mc:Fallback xmlns="">
          <p:pic>
            <p:nvPicPr>
              <p:cNvPr id="6" name="Ink 5">
                <a:extLst>
                  <a:ext uri="{FF2B5EF4-FFF2-40B4-BE49-F238E27FC236}">
                    <a16:creationId xmlns:a16="http://schemas.microsoft.com/office/drawing/2014/main" id="{93DF0F54-7665-3B34-6927-F4AFEBE7E5D3}"/>
                  </a:ext>
                </a:extLst>
              </p:cNvPr>
              <p:cNvPicPr/>
              <p:nvPr/>
            </p:nvPicPr>
            <p:blipFill>
              <a:blip r:embed="rId5"/>
              <a:stretch>
                <a:fillRect/>
              </a:stretch>
            </p:blipFill>
            <p:spPr>
              <a:xfrm>
                <a:off x="4765920" y="17791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5581D26F-C357-CA70-841A-223F1AAE1509}"/>
                  </a:ext>
                </a:extLst>
              </p14:cNvPr>
              <p14:cNvContentPartPr/>
              <p14:nvPr/>
            </p14:nvContentPartPr>
            <p14:xfrm>
              <a:off x="4754760" y="2030800"/>
              <a:ext cx="6380280" cy="93240"/>
            </p14:xfrm>
          </p:contentPart>
        </mc:Choice>
        <mc:Fallback xmlns="">
          <p:pic>
            <p:nvPicPr>
              <p:cNvPr id="11" name="Ink 10">
                <a:extLst>
                  <a:ext uri="{FF2B5EF4-FFF2-40B4-BE49-F238E27FC236}">
                    <a16:creationId xmlns:a16="http://schemas.microsoft.com/office/drawing/2014/main" id="{5581D26F-C357-CA70-841A-223F1AAE1509}"/>
                  </a:ext>
                </a:extLst>
              </p:cNvPr>
              <p:cNvPicPr/>
              <p:nvPr/>
            </p:nvPicPr>
            <p:blipFill>
              <a:blip r:embed="rId7"/>
              <a:stretch>
                <a:fillRect/>
              </a:stretch>
            </p:blipFill>
            <p:spPr>
              <a:xfrm>
                <a:off x="4745760" y="2021800"/>
                <a:ext cx="639792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C5B53146-23F6-1A4B-80C9-F50DD43DFDEF}"/>
                  </a:ext>
                </a:extLst>
              </p14:cNvPr>
              <p14:cNvContentPartPr/>
              <p14:nvPr/>
            </p14:nvContentPartPr>
            <p14:xfrm>
              <a:off x="4642800" y="3708400"/>
              <a:ext cx="360" cy="360"/>
            </p14:xfrm>
          </p:contentPart>
        </mc:Choice>
        <mc:Fallback xmlns="">
          <p:pic>
            <p:nvPicPr>
              <p:cNvPr id="12" name="Ink 11">
                <a:extLst>
                  <a:ext uri="{FF2B5EF4-FFF2-40B4-BE49-F238E27FC236}">
                    <a16:creationId xmlns:a16="http://schemas.microsoft.com/office/drawing/2014/main" id="{C5B53146-23F6-1A4B-80C9-F50DD43DFDEF}"/>
                  </a:ext>
                </a:extLst>
              </p:cNvPr>
              <p:cNvPicPr/>
              <p:nvPr/>
            </p:nvPicPr>
            <p:blipFill>
              <a:blip r:embed="rId9"/>
              <a:stretch>
                <a:fillRect/>
              </a:stretch>
            </p:blipFill>
            <p:spPr>
              <a:xfrm>
                <a:off x="4634160" y="36994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BF0A3CE6-98ED-930C-B36C-30EF96F20A87}"/>
                  </a:ext>
                </a:extLst>
              </p14:cNvPr>
              <p14:cNvContentPartPr/>
              <p14:nvPr/>
            </p14:nvContentPartPr>
            <p14:xfrm>
              <a:off x="4683120" y="4429480"/>
              <a:ext cx="2160" cy="360"/>
            </p14:xfrm>
          </p:contentPart>
        </mc:Choice>
        <mc:Fallback xmlns="">
          <p:pic>
            <p:nvPicPr>
              <p:cNvPr id="13" name="Ink 12">
                <a:extLst>
                  <a:ext uri="{FF2B5EF4-FFF2-40B4-BE49-F238E27FC236}">
                    <a16:creationId xmlns:a16="http://schemas.microsoft.com/office/drawing/2014/main" id="{BF0A3CE6-98ED-930C-B36C-30EF96F20A87}"/>
                  </a:ext>
                </a:extLst>
              </p:cNvPr>
              <p:cNvPicPr/>
              <p:nvPr/>
            </p:nvPicPr>
            <p:blipFill>
              <a:blip r:embed="rId11"/>
              <a:stretch>
                <a:fillRect/>
              </a:stretch>
            </p:blipFill>
            <p:spPr>
              <a:xfrm>
                <a:off x="4674480" y="4420480"/>
                <a:ext cx="19800" cy="18000"/>
              </a:xfrm>
              <a:prstGeom prst="rect">
                <a:avLst/>
              </a:prstGeom>
            </p:spPr>
          </p:pic>
        </mc:Fallback>
      </mc:AlternateContent>
    </p:spTree>
    <p:extLst>
      <p:ext uri="{BB962C8B-B14F-4D97-AF65-F5344CB8AC3E}">
        <p14:creationId xmlns:p14="http://schemas.microsoft.com/office/powerpoint/2010/main" val="4182749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D495-C502-C1C6-A12B-07F8D8B1E0E8}"/>
              </a:ext>
            </a:extLst>
          </p:cNvPr>
          <p:cNvSpPr>
            <a:spLocks noGrp="1"/>
          </p:cNvSpPr>
          <p:nvPr>
            <p:ph type="title"/>
          </p:nvPr>
        </p:nvSpPr>
        <p:spPr/>
        <p:txBody>
          <a:bodyPr/>
          <a:lstStyle/>
          <a:p>
            <a:r>
              <a:rPr lang="en-IN" b="1" dirty="0">
                <a:solidFill>
                  <a:srgbClr val="FF0000"/>
                </a:solidFill>
              </a:rPr>
              <a:t>Direct Conversion Architecture</a:t>
            </a:r>
          </a:p>
        </p:txBody>
      </p:sp>
      <p:sp>
        <p:nvSpPr>
          <p:cNvPr id="3" name="Content Placeholder 2">
            <a:extLst>
              <a:ext uri="{FF2B5EF4-FFF2-40B4-BE49-F238E27FC236}">
                <a16:creationId xmlns:a16="http://schemas.microsoft.com/office/drawing/2014/main" id="{7C561466-2E05-D69F-9409-911B960FE5D3}"/>
              </a:ext>
            </a:extLst>
          </p:cNvPr>
          <p:cNvSpPr>
            <a:spLocks noGrp="1"/>
          </p:cNvSpPr>
          <p:nvPr>
            <p:ph idx="1"/>
          </p:nvPr>
        </p:nvSpPr>
        <p:spPr>
          <a:xfrm>
            <a:off x="320040" y="1542416"/>
            <a:ext cx="10683240" cy="1983104"/>
          </a:xfrm>
        </p:spPr>
        <p:txBody>
          <a:bodyPr/>
          <a:lstStyle/>
          <a:p>
            <a:pPr algn="just"/>
            <a:r>
              <a:rPr lang="en-US" dirty="0"/>
              <a:t>The challenge of this configuration is that a 60 GHz local oscillator is required.</a:t>
            </a:r>
          </a:p>
          <a:p>
            <a:pPr algn="just"/>
            <a:r>
              <a:rPr lang="en-US" dirty="0"/>
              <a:t>Frequency shift keying (FSK)-modulated signals are especially well-suited to direct conversion, due to their low-signal energy at DC.</a:t>
            </a:r>
            <a:endParaRPr lang="en-IN" dirty="0"/>
          </a:p>
        </p:txBody>
      </p:sp>
      <p:pic>
        <p:nvPicPr>
          <p:cNvPr id="5" name="Picture 4">
            <a:extLst>
              <a:ext uri="{FF2B5EF4-FFF2-40B4-BE49-F238E27FC236}">
                <a16:creationId xmlns:a16="http://schemas.microsoft.com/office/drawing/2014/main" id="{86FE98B0-FC1E-66E5-8C21-00C8516F6FD2}"/>
              </a:ext>
            </a:extLst>
          </p:cNvPr>
          <p:cNvPicPr>
            <a:picLocks noChangeAspect="1"/>
          </p:cNvPicPr>
          <p:nvPr/>
        </p:nvPicPr>
        <p:blipFill>
          <a:blip r:embed="rId2"/>
          <a:stretch>
            <a:fillRect/>
          </a:stretch>
        </p:blipFill>
        <p:spPr>
          <a:xfrm>
            <a:off x="2335324" y="3387091"/>
            <a:ext cx="6326707" cy="3492000"/>
          </a:xfrm>
          <a:prstGeom prst="rect">
            <a:avLst/>
          </a:prstGeom>
        </p:spPr>
      </p:pic>
    </p:spTree>
    <p:extLst>
      <p:ext uri="{BB962C8B-B14F-4D97-AF65-F5344CB8AC3E}">
        <p14:creationId xmlns:p14="http://schemas.microsoft.com/office/powerpoint/2010/main" val="3011599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A1D8-E2BB-4B49-6772-0199826FEC92}"/>
              </a:ext>
            </a:extLst>
          </p:cNvPr>
          <p:cNvSpPr>
            <a:spLocks noGrp="1"/>
          </p:cNvSpPr>
          <p:nvPr>
            <p:ph type="title"/>
          </p:nvPr>
        </p:nvSpPr>
        <p:spPr/>
        <p:txBody>
          <a:bodyPr/>
          <a:lstStyle/>
          <a:p>
            <a:r>
              <a:rPr lang="en-US" b="1" dirty="0">
                <a:solidFill>
                  <a:srgbClr val="FF0000"/>
                </a:solidFill>
              </a:rPr>
              <a:t>Limitations of direct conversion</a:t>
            </a:r>
            <a:endParaRPr lang="en-IN" b="1" dirty="0">
              <a:solidFill>
                <a:srgbClr val="FF0000"/>
              </a:solidFill>
            </a:endParaRPr>
          </a:p>
        </p:txBody>
      </p:sp>
      <p:sp>
        <p:nvSpPr>
          <p:cNvPr id="3" name="Content Placeholder 2">
            <a:extLst>
              <a:ext uri="{FF2B5EF4-FFF2-40B4-BE49-F238E27FC236}">
                <a16:creationId xmlns:a16="http://schemas.microsoft.com/office/drawing/2014/main" id="{4EDC21B1-3798-8213-F520-AC1BB033AE22}"/>
              </a:ext>
            </a:extLst>
          </p:cNvPr>
          <p:cNvSpPr>
            <a:spLocks noGrp="1"/>
          </p:cNvSpPr>
          <p:nvPr>
            <p:ph idx="1"/>
          </p:nvPr>
        </p:nvSpPr>
        <p:spPr/>
        <p:txBody>
          <a:bodyPr>
            <a:normAutofit lnSpcReduction="10000"/>
          </a:bodyPr>
          <a:lstStyle/>
          <a:p>
            <a:pPr algn="just"/>
            <a:r>
              <a:rPr lang="en-US" dirty="0"/>
              <a:t>The direct conversion receiver has not gained widespread acceptance to date, especially in high-performance wireless transceivers, due to its intrinsic sensitivity to the problems of DC offset, even harmonics of the input signal, and local oscillator (LO) leakage back to the antenna.</a:t>
            </a:r>
          </a:p>
          <a:p>
            <a:pPr algn="just"/>
            <a:r>
              <a:rPr lang="en-US" dirty="0"/>
              <a:t>Offset arises from three sources</a:t>
            </a:r>
          </a:p>
          <a:p>
            <a:pPr lvl="1" algn="just"/>
            <a:r>
              <a:rPr lang="en-US" dirty="0"/>
              <a:t>Transistor mismatch in the signal path</a:t>
            </a:r>
          </a:p>
          <a:p>
            <a:pPr lvl="1" algn="just"/>
            <a:r>
              <a:rPr lang="en-US" b="1" dirty="0">
                <a:solidFill>
                  <a:srgbClr val="00B050"/>
                </a:solidFill>
              </a:rPr>
              <a:t>LO signal leakage to the antenna because of poor reverse isolation through the mixer and RF amplifier, which then reflects off the antenna and self-down-converts to DC through the mixer</a:t>
            </a:r>
          </a:p>
          <a:p>
            <a:pPr lvl="1" algn="just"/>
            <a:r>
              <a:rPr lang="en-US" dirty="0"/>
              <a:t>A large near-channel interferer leaking into the LO part of the mixer, then self-down-converting to DC</a:t>
            </a:r>
            <a:endParaRPr lang="en-IN" dirty="0"/>
          </a:p>
        </p:txBody>
      </p:sp>
    </p:spTree>
    <p:extLst>
      <p:ext uri="{BB962C8B-B14F-4D97-AF65-F5344CB8AC3E}">
        <p14:creationId xmlns:p14="http://schemas.microsoft.com/office/powerpoint/2010/main" val="1869988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AA5C2-8CDB-4C7E-91C0-D7FFBF40CDAC}"/>
              </a:ext>
            </a:extLst>
          </p:cNvPr>
          <p:cNvSpPr>
            <a:spLocks noGrp="1"/>
          </p:cNvSpPr>
          <p:nvPr>
            <p:ph type="title"/>
          </p:nvPr>
        </p:nvSpPr>
        <p:spPr/>
        <p:txBody>
          <a:bodyPr/>
          <a:lstStyle/>
          <a:p>
            <a:r>
              <a:rPr lang="en-IN" dirty="0"/>
              <a:t>Direct conversion</a:t>
            </a:r>
          </a:p>
        </p:txBody>
      </p:sp>
      <p:sp>
        <p:nvSpPr>
          <p:cNvPr id="3" name="Content Placeholder 2">
            <a:extLst>
              <a:ext uri="{FF2B5EF4-FFF2-40B4-BE49-F238E27FC236}">
                <a16:creationId xmlns:a16="http://schemas.microsoft.com/office/drawing/2014/main" id="{53D9D9B0-6CDB-65C4-A5A5-525F6E289737}"/>
              </a:ext>
            </a:extLst>
          </p:cNvPr>
          <p:cNvSpPr>
            <a:spLocks noGrp="1"/>
          </p:cNvSpPr>
          <p:nvPr>
            <p:ph idx="1"/>
          </p:nvPr>
        </p:nvSpPr>
        <p:spPr>
          <a:xfrm>
            <a:off x="462280" y="1835785"/>
            <a:ext cx="7015480" cy="4351338"/>
          </a:xfrm>
        </p:spPr>
        <p:txBody>
          <a:bodyPr>
            <a:normAutofit/>
          </a:bodyPr>
          <a:lstStyle/>
          <a:p>
            <a:pPr algn="just"/>
            <a:r>
              <a:rPr lang="en-US" dirty="0"/>
              <a:t>A block diagram of conventional millimeter wave direct conversion system with noncoherent </a:t>
            </a:r>
            <a:r>
              <a:rPr lang="en-US" b="1" dirty="0"/>
              <a:t>on/off keying</a:t>
            </a:r>
            <a:r>
              <a:rPr lang="en-US" dirty="0"/>
              <a:t> is shown in Figure 3.3(b). </a:t>
            </a:r>
          </a:p>
          <a:p>
            <a:pPr algn="just"/>
            <a:r>
              <a:rPr lang="en-US" dirty="0"/>
              <a:t>OOK enables the simplest radio architecture to realize the lowest cost and fastest time to market. </a:t>
            </a:r>
          </a:p>
          <a:p>
            <a:pPr algn="just"/>
            <a:r>
              <a:rPr lang="en-US" dirty="0"/>
              <a:t>It supports high rate applications (beyond Gbps) with very low power consumption due to its noncoherent architecture. </a:t>
            </a:r>
          </a:p>
          <a:p>
            <a:pPr algn="just"/>
            <a:r>
              <a:rPr lang="en-US" dirty="0"/>
              <a:t>It has a sufficient performance over AWGN channels. Its phase noise of local oscillator has no effects on the detection performance</a:t>
            </a:r>
            <a:endParaRPr lang="en-IN" dirty="0"/>
          </a:p>
        </p:txBody>
      </p:sp>
      <p:pic>
        <p:nvPicPr>
          <p:cNvPr id="4" name="Picture 3">
            <a:extLst>
              <a:ext uri="{FF2B5EF4-FFF2-40B4-BE49-F238E27FC236}">
                <a16:creationId xmlns:a16="http://schemas.microsoft.com/office/drawing/2014/main" id="{9C1AC82F-E3E2-0B99-F8D4-F637036EB231}"/>
              </a:ext>
            </a:extLst>
          </p:cNvPr>
          <p:cNvPicPr>
            <a:picLocks noChangeAspect="1"/>
          </p:cNvPicPr>
          <p:nvPr/>
        </p:nvPicPr>
        <p:blipFill>
          <a:blip r:embed="rId2"/>
          <a:stretch>
            <a:fillRect/>
          </a:stretch>
        </p:blipFill>
        <p:spPr>
          <a:xfrm>
            <a:off x="7548000" y="2806884"/>
            <a:ext cx="4644000" cy="2563239"/>
          </a:xfrm>
          <a:prstGeom prst="rect">
            <a:avLst/>
          </a:prstGeom>
        </p:spPr>
      </p:pic>
    </p:spTree>
    <p:extLst>
      <p:ext uri="{BB962C8B-B14F-4D97-AF65-F5344CB8AC3E}">
        <p14:creationId xmlns:p14="http://schemas.microsoft.com/office/powerpoint/2010/main" val="4116097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3C3B-E326-E1ED-75E3-8D72E32C6A9B}"/>
              </a:ext>
            </a:extLst>
          </p:cNvPr>
          <p:cNvSpPr>
            <a:spLocks noGrp="1"/>
          </p:cNvSpPr>
          <p:nvPr>
            <p:ph type="title"/>
          </p:nvPr>
        </p:nvSpPr>
        <p:spPr>
          <a:xfrm>
            <a:off x="838200" y="0"/>
            <a:ext cx="10515600" cy="1325563"/>
          </a:xfrm>
        </p:spPr>
        <p:txBody>
          <a:bodyPr/>
          <a:lstStyle/>
          <a:p>
            <a:r>
              <a:rPr lang="en-US" b="1" dirty="0">
                <a:solidFill>
                  <a:srgbClr val="FF0000"/>
                </a:solidFill>
              </a:rPr>
              <a:t>Soft radio</a:t>
            </a:r>
            <a:endParaRPr lang="en-IN" b="1" dirty="0">
              <a:solidFill>
                <a:srgbClr val="FF0000"/>
              </a:solidFill>
            </a:endParaRPr>
          </a:p>
        </p:txBody>
      </p:sp>
      <p:sp>
        <p:nvSpPr>
          <p:cNvPr id="3" name="Content Placeholder 2">
            <a:extLst>
              <a:ext uri="{FF2B5EF4-FFF2-40B4-BE49-F238E27FC236}">
                <a16:creationId xmlns:a16="http://schemas.microsoft.com/office/drawing/2014/main" id="{47E730D8-B531-513D-7596-3B45EAD80F72}"/>
              </a:ext>
            </a:extLst>
          </p:cNvPr>
          <p:cNvSpPr>
            <a:spLocks noGrp="1"/>
          </p:cNvSpPr>
          <p:nvPr>
            <p:ph idx="1"/>
          </p:nvPr>
        </p:nvSpPr>
        <p:spPr>
          <a:xfrm>
            <a:off x="838200" y="1027906"/>
            <a:ext cx="10515600" cy="5352574"/>
          </a:xfrm>
        </p:spPr>
        <p:txBody>
          <a:bodyPr>
            <a:noAutofit/>
          </a:bodyPr>
          <a:lstStyle/>
          <a:p>
            <a:pPr algn="just"/>
            <a:r>
              <a:rPr lang="en-US" sz="1800" dirty="0"/>
              <a:t>Employing analog-to-digital conversion (ADC) and digital-to-analog conversion (DAC) directly at the antennas would appear to make the complete RF and IF portions of the </a:t>
            </a:r>
            <a:r>
              <a:rPr lang="en-IN" sz="1800" dirty="0"/>
              <a:t>transceiver chain obsolete.</a:t>
            </a:r>
          </a:p>
          <a:p>
            <a:pPr algn="just"/>
            <a:r>
              <a:rPr lang="en-US" sz="1800" dirty="0"/>
              <a:t>However, this technology is extremely challenging because it would require </a:t>
            </a:r>
            <a:r>
              <a:rPr lang="en-US" sz="1800" dirty="0">
                <a:solidFill>
                  <a:srgbClr val="FF0000"/>
                </a:solidFill>
              </a:rPr>
              <a:t>ultra-high speed ADC and DAC devices having a 60 GHz bandwidth.</a:t>
            </a:r>
            <a:endParaRPr lang="en-IN" sz="1800" dirty="0">
              <a:solidFill>
                <a:srgbClr val="FF0000"/>
              </a:solidFill>
            </a:endParaRPr>
          </a:p>
          <a:p>
            <a:pPr algn="just"/>
            <a:r>
              <a:rPr lang="en-US" sz="1800" dirty="0"/>
              <a:t>A low-cost implementation of this in the medium term is not feasible. An alternative approach, the subsampling receiver, might represent </a:t>
            </a:r>
            <a:r>
              <a:rPr lang="en-US" sz="1800" dirty="0">
                <a:solidFill>
                  <a:srgbClr val="FF0000"/>
                </a:solidFill>
              </a:rPr>
              <a:t>the “ultimate” solution for simple, low power, down-conversion</a:t>
            </a:r>
          </a:p>
          <a:p>
            <a:pPr algn="just"/>
            <a:r>
              <a:rPr lang="en-US" sz="1800" dirty="0"/>
              <a:t>This essentially consists of a sampling switch, </a:t>
            </a:r>
            <a:r>
              <a:rPr lang="en-US" sz="1800" dirty="0">
                <a:solidFill>
                  <a:srgbClr val="FF0000"/>
                </a:solidFill>
              </a:rPr>
              <a:t>clocked at a much lower frequency, and an analog-to-digital (A/D) converter. </a:t>
            </a:r>
          </a:p>
          <a:p>
            <a:pPr algn="just"/>
            <a:r>
              <a:rPr lang="en-US" sz="1800" dirty="0"/>
              <a:t>As a result, </a:t>
            </a:r>
            <a:r>
              <a:rPr lang="en-US" sz="1800" dirty="0">
                <a:solidFill>
                  <a:srgbClr val="FF0000"/>
                </a:solidFill>
              </a:rPr>
              <a:t>careful filtering is required prior to down conversion. For example, the down conversion of an RF signal with a bandwidth of 500 MHz would require a sample rate of at least 1 GHz, assuming the use of a “brick wall filter.”</a:t>
            </a:r>
          </a:p>
          <a:p>
            <a:pPr algn="just"/>
            <a:r>
              <a:rPr lang="en-US" sz="1800" dirty="0"/>
              <a:t> In practice, the sampling rate will have to be much higher, for example</a:t>
            </a:r>
            <a:r>
              <a:rPr lang="en-US" sz="1800" dirty="0">
                <a:solidFill>
                  <a:srgbClr val="FF0000"/>
                </a:solidFill>
              </a:rPr>
              <a:t>, at least 2 GHz, in order to minimize the finite bandwidth effects of the filter</a:t>
            </a:r>
            <a:r>
              <a:rPr lang="en-US" sz="1800" dirty="0"/>
              <a:t>. It is questionable whether 2 GHz A/D conversion, with, let us say, 10 bit quantization, will become feasible and low cost in the medium term. </a:t>
            </a:r>
          </a:p>
          <a:p>
            <a:pPr algn="just"/>
            <a:r>
              <a:rPr lang="en-US" sz="1800" dirty="0"/>
              <a:t>In addition, the problem exists that the resulting signal-to-noise ratio of the down-sampled signal will inevitably be poorer than that of an equivalent system employing a mixer for down conversion. This is due to the noise aliased from the bands between DC and the passband</a:t>
            </a:r>
            <a:endParaRPr lang="en-IN" sz="1800" dirty="0">
              <a:solidFill>
                <a:srgbClr val="FF0000"/>
              </a:solidFill>
            </a:endParaRPr>
          </a:p>
        </p:txBody>
      </p:sp>
    </p:spTree>
    <p:extLst>
      <p:ext uri="{BB962C8B-B14F-4D97-AF65-F5344CB8AC3E}">
        <p14:creationId xmlns:p14="http://schemas.microsoft.com/office/powerpoint/2010/main" val="284532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8F6D-6B25-0CE2-1856-C2FC76587392}"/>
              </a:ext>
            </a:extLst>
          </p:cNvPr>
          <p:cNvSpPr>
            <a:spLocks noGrp="1"/>
          </p:cNvSpPr>
          <p:nvPr>
            <p:ph type="title"/>
          </p:nvPr>
        </p:nvSpPr>
        <p:spPr>
          <a:xfrm>
            <a:off x="645160" y="2000885"/>
            <a:ext cx="10515600" cy="1325563"/>
          </a:xfrm>
        </p:spPr>
        <p:txBody>
          <a:bodyPr/>
          <a:lstStyle/>
          <a:p>
            <a:pPr algn="ctr"/>
            <a:r>
              <a:rPr lang="en-US" b="1" dirty="0">
                <a:solidFill>
                  <a:srgbClr val="FF0000"/>
                </a:solidFill>
              </a:rPr>
              <a:t>Millimeter wave transmitter</a:t>
            </a:r>
            <a:br>
              <a:rPr lang="en-US" b="1" dirty="0">
                <a:solidFill>
                  <a:srgbClr val="FF0000"/>
                </a:solidFill>
              </a:rPr>
            </a:br>
            <a:endParaRPr lang="en-IN" b="1" dirty="0">
              <a:solidFill>
                <a:srgbClr val="FF0000"/>
              </a:solidFill>
            </a:endParaRPr>
          </a:p>
        </p:txBody>
      </p:sp>
    </p:spTree>
    <p:extLst>
      <p:ext uri="{BB962C8B-B14F-4D97-AF65-F5344CB8AC3E}">
        <p14:creationId xmlns:p14="http://schemas.microsoft.com/office/powerpoint/2010/main" val="3362865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AFE7-2891-4DDE-8162-8309131E40AB}"/>
              </a:ext>
            </a:extLst>
          </p:cNvPr>
          <p:cNvSpPr>
            <a:spLocks noGrp="1"/>
          </p:cNvSpPr>
          <p:nvPr>
            <p:ph type="title"/>
          </p:nvPr>
        </p:nvSpPr>
        <p:spPr/>
        <p:txBody>
          <a:bodyPr/>
          <a:lstStyle/>
          <a:p>
            <a:r>
              <a:rPr lang="en-US" b="1" dirty="0">
                <a:solidFill>
                  <a:srgbClr val="FF0000"/>
                </a:solidFill>
              </a:rPr>
              <a:t>Transceiver without mixer</a:t>
            </a:r>
            <a:endParaRPr lang="en-IN" b="1" dirty="0">
              <a:solidFill>
                <a:srgbClr val="FF0000"/>
              </a:solidFill>
            </a:endParaRPr>
          </a:p>
        </p:txBody>
      </p:sp>
      <p:sp>
        <p:nvSpPr>
          <p:cNvPr id="3" name="Content Placeholder 2">
            <a:extLst>
              <a:ext uri="{FF2B5EF4-FFF2-40B4-BE49-F238E27FC236}">
                <a16:creationId xmlns:a16="http://schemas.microsoft.com/office/drawing/2014/main" id="{239B9EB6-09BE-DC88-C3C1-720274F5A53B}"/>
              </a:ext>
            </a:extLst>
          </p:cNvPr>
          <p:cNvSpPr>
            <a:spLocks noGrp="1"/>
          </p:cNvSpPr>
          <p:nvPr>
            <p:ph idx="1"/>
          </p:nvPr>
        </p:nvSpPr>
        <p:spPr/>
        <p:txBody>
          <a:bodyPr>
            <a:normAutofit lnSpcReduction="10000"/>
          </a:bodyPr>
          <a:lstStyle/>
          <a:p>
            <a:pPr algn="just"/>
            <a:r>
              <a:rPr lang="en-US" dirty="0"/>
              <a:t>No mixer transceiver refers to </a:t>
            </a:r>
            <a:r>
              <a:rPr lang="en-US" dirty="0">
                <a:solidFill>
                  <a:srgbClr val="FF0000"/>
                </a:solidFill>
              </a:rPr>
              <a:t>a six-port radio that uses no mixers in transceivers. </a:t>
            </a:r>
          </a:p>
          <a:p>
            <a:pPr algn="just"/>
            <a:r>
              <a:rPr lang="en-US" dirty="0"/>
              <a:t>Six-port technology (or five-port technology) is a </a:t>
            </a:r>
            <a:r>
              <a:rPr lang="en-US" b="1" dirty="0">
                <a:solidFill>
                  <a:srgbClr val="FF0000"/>
                </a:solidFill>
              </a:rPr>
              <a:t>passive linear device</a:t>
            </a:r>
            <a:r>
              <a:rPr lang="en-US" dirty="0"/>
              <a:t>, with </a:t>
            </a:r>
            <a:r>
              <a:rPr lang="en-US" b="1" dirty="0">
                <a:solidFill>
                  <a:srgbClr val="FF0000"/>
                </a:solidFill>
              </a:rPr>
              <a:t>two input ports and three outputs </a:t>
            </a:r>
            <a:r>
              <a:rPr lang="en-US" dirty="0"/>
              <a:t>(see Figure 3.6) . </a:t>
            </a:r>
          </a:p>
          <a:p>
            <a:pPr algn="just"/>
            <a:r>
              <a:rPr lang="en-US" dirty="0"/>
              <a:t>A phase shifter is used to adjust the phase between the RF and LO.</a:t>
            </a:r>
          </a:p>
          <a:p>
            <a:pPr algn="just"/>
            <a:r>
              <a:rPr lang="en-US" dirty="0"/>
              <a:t> </a:t>
            </a:r>
            <a:r>
              <a:rPr lang="en-US" b="1" dirty="0">
                <a:solidFill>
                  <a:srgbClr val="FF0000"/>
                </a:solidFill>
              </a:rPr>
              <a:t>Diode detectors </a:t>
            </a:r>
            <a:r>
              <a:rPr lang="en-US" dirty="0"/>
              <a:t>are used on the output ports as </a:t>
            </a:r>
            <a:r>
              <a:rPr lang="en-US" b="1" dirty="0">
                <a:solidFill>
                  <a:srgbClr val="FF0000"/>
                </a:solidFill>
              </a:rPr>
              <a:t>frequency converters, instead of mixers. </a:t>
            </a:r>
          </a:p>
          <a:p>
            <a:pPr algn="just"/>
            <a:r>
              <a:rPr lang="en-US" dirty="0"/>
              <a:t>The five-port technology has been extended to be a direct digital transmitter and can be used for </a:t>
            </a:r>
            <a:r>
              <a:rPr lang="en-US" dirty="0">
                <a:solidFill>
                  <a:srgbClr val="FF0000"/>
                </a:solidFill>
              </a:rPr>
              <a:t>software-defined radio applications </a:t>
            </a:r>
            <a:r>
              <a:rPr lang="en-US" dirty="0"/>
              <a:t>since it can accommodate different wireless modulation standards without requiring hardware modification</a:t>
            </a:r>
            <a:endParaRPr lang="en-IN" dirty="0"/>
          </a:p>
        </p:txBody>
      </p:sp>
    </p:spTree>
    <p:extLst>
      <p:ext uri="{BB962C8B-B14F-4D97-AF65-F5344CB8AC3E}">
        <p14:creationId xmlns:p14="http://schemas.microsoft.com/office/powerpoint/2010/main" val="3037650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A81E-55C2-45FE-ED2A-64EBBD2B8934}"/>
              </a:ext>
            </a:extLst>
          </p:cNvPr>
          <p:cNvSpPr>
            <a:spLocks noGrp="1"/>
          </p:cNvSpPr>
          <p:nvPr>
            <p:ph type="title"/>
          </p:nvPr>
        </p:nvSpPr>
        <p:spPr>
          <a:xfrm>
            <a:off x="838200" y="172085"/>
            <a:ext cx="10515600" cy="1325563"/>
          </a:xfrm>
        </p:spPr>
        <p:txBody>
          <a:bodyPr/>
          <a:lstStyle/>
          <a:p>
            <a:r>
              <a:rPr lang="en-US" b="1" dirty="0">
                <a:solidFill>
                  <a:srgbClr val="FF0000"/>
                </a:solidFill>
              </a:rPr>
              <a:t>Transceiver without mixer</a:t>
            </a:r>
            <a:endParaRPr lang="en-IN" b="1" dirty="0">
              <a:solidFill>
                <a:srgbClr val="FF0000"/>
              </a:solidFill>
            </a:endParaRPr>
          </a:p>
        </p:txBody>
      </p:sp>
      <p:pic>
        <p:nvPicPr>
          <p:cNvPr id="5" name="Picture 4">
            <a:extLst>
              <a:ext uri="{FF2B5EF4-FFF2-40B4-BE49-F238E27FC236}">
                <a16:creationId xmlns:a16="http://schemas.microsoft.com/office/drawing/2014/main" id="{85C0F7C4-B433-48BC-342A-127BEB9B6D24}"/>
              </a:ext>
            </a:extLst>
          </p:cNvPr>
          <p:cNvPicPr>
            <a:picLocks noChangeAspect="1"/>
          </p:cNvPicPr>
          <p:nvPr/>
        </p:nvPicPr>
        <p:blipFill>
          <a:blip r:embed="rId2"/>
          <a:stretch>
            <a:fillRect/>
          </a:stretch>
        </p:blipFill>
        <p:spPr>
          <a:xfrm>
            <a:off x="1699363" y="1046518"/>
            <a:ext cx="4297994" cy="5256000"/>
          </a:xfrm>
          <a:prstGeom prst="rect">
            <a:avLst/>
          </a:prstGeom>
        </p:spPr>
      </p:pic>
      <p:sp>
        <p:nvSpPr>
          <p:cNvPr id="7" name="TextBox 6">
            <a:extLst>
              <a:ext uri="{FF2B5EF4-FFF2-40B4-BE49-F238E27FC236}">
                <a16:creationId xmlns:a16="http://schemas.microsoft.com/office/drawing/2014/main" id="{747B5EB8-84A6-6BCF-4DC3-CFB4AB22FA85}"/>
              </a:ext>
            </a:extLst>
          </p:cNvPr>
          <p:cNvSpPr txBox="1"/>
          <p:nvPr/>
        </p:nvSpPr>
        <p:spPr>
          <a:xfrm>
            <a:off x="694606" y="6169709"/>
            <a:ext cx="8611954" cy="646331"/>
          </a:xfrm>
          <a:prstGeom prst="rect">
            <a:avLst/>
          </a:prstGeom>
          <a:noFill/>
        </p:spPr>
        <p:txBody>
          <a:bodyPr wrap="square">
            <a:spAutoFit/>
          </a:bodyPr>
          <a:lstStyle/>
          <a:p>
            <a:pPr algn="ctr"/>
            <a:r>
              <a:rPr lang="en-US" dirty="0"/>
              <a:t>Block diagram of </a:t>
            </a:r>
            <a:r>
              <a:rPr lang="en-US" b="1" dirty="0">
                <a:solidFill>
                  <a:srgbClr val="FF0000"/>
                </a:solidFill>
              </a:rPr>
              <a:t>six-port radio with four interferometer output power signals.</a:t>
            </a:r>
            <a:r>
              <a:rPr lang="en-US" dirty="0"/>
              <a:t> (b) Block diagram of a five-port radio</a:t>
            </a:r>
            <a:endParaRPr lang="en-IN" dirty="0"/>
          </a:p>
        </p:txBody>
      </p:sp>
      <p:sp>
        <p:nvSpPr>
          <p:cNvPr id="9" name="TextBox 8">
            <a:extLst>
              <a:ext uri="{FF2B5EF4-FFF2-40B4-BE49-F238E27FC236}">
                <a16:creationId xmlns:a16="http://schemas.microsoft.com/office/drawing/2014/main" id="{1F456131-CD06-280A-C54B-6CF762D80399}"/>
              </a:ext>
            </a:extLst>
          </p:cNvPr>
          <p:cNvSpPr txBox="1"/>
          <p:nvPr/>
        </p:nvSpPr>
        <p:spPr>
          <a:xfrm>
            <a:off x="5822200" y="1542416"/>
            <a:ext cx="6237720" cy="2031325"/>
          </a:xfrm>
          <a:prstGeom prst="rect">
            <a:avLst/>
          </a:prstGeom>
          <a:noFill/>
        </p:spPr>
        <p:txBody>
          <a:bodyPr wrap="square">
            <a:spAutoFit/>
          </a:bodyPr>
          <a:lstStyle/>
          <a:p>
            <a:pPr marL="285750" indent="-285750" algn="just">
              <a:buFont typeface="Arial" panose="020B0604020202020204" pitchFamily="34" charset="0"/>
              <a:buChar char="•"/>
            </a:pPr>
            <a:r>
              <a:rPr lang="en-IN" dirty="0"/>
              <a:t>A six-port radio’s modulator performs </a:t>
            </a:r>
            <a:r>
              <a:rPr lang="en-IN" dirty="0" err="1">
                <a:solidFill>
                  <a:srgbClr val="FF0000"/>
                </a:solidFill>
              </a:rPr>
              <a:t>analog</a:t>
            </a:r>
            <a:r>
              <a:rPr lang="en-IN" dirty="0">
                <a:solidFill>
                  <a:srgbClr val="FF0000"/>
                </a:solidFill>
              </a:rPr>
              <a:t> signal processing (vector divisions and additions) </a:t>
            </a:r>
            <a:r>
              <a:rPr lang="en-IN" dirty="0"/>
              <a:t>on reflected spectrum phase-modulated pulse waves using the phase spectrum of reference pulse waves. </a:t>
            </a:r>
          </a:p>
          <a:p>
            <a:pPr marL="285750" indent="-285750" algn="just">
              <a:buFont typeface="Arial" panose="020B0604020202020204" pitchFamily="34" charset="0"/>
              <a:buChar char="•"/>
            </a:pPr>
            <a:r>
              <a:rPr lang="en-IN" dirty="0"/>
              <a:t>The six-port radio’s demodulator does </a:t>
            </a:r>
            <a:r>
              <a:rPr lang="en-IN" dirty="0">
                <a:solidFill>
                  <a:srgbClr val="FF0000"/>
                </a:solidFill>
              </a:rPr>
              <a:t>the reverse </a:t>
            </a:r>
            <a:r>
              <a:rPr lang="en-IN" dirty="0" err="1">
                <a:solidFill>
                  <a:srgbClr val="FF0000"/>
                </a:solidFill>
              </a:rPr>
              <a:t>analog</a:t>
            </a:r>
            <a:r>
              <a:rPr lang="en-IN" dirty="0">
                <a:solidFill>
                  <a:srgbClr val="FF0000"/>
                </a:solidFill>
              </a:rPr>
              <a:t> signal processing to directly obtain </a:t>
            </a:r>
            <a:r>
              <a:rPr lang="en-IN" dirty="0"/>
              <a:t>data with a decoder (</a:t>
            </a:r>
            <a:r>
              <a:rPr lang="en-IN" dirty="0" err="1"/>
              <a:t>analog</a:t>
            </a:r>
            <a:r>
              <a:rPr lang="en-IN" dirty="0"/>
              <a:t> or digital) from interferometer output signals</a:t>
            </a:r>
          </a:p>
        </p:txBody>
      </p:sp>
    </p:spTree>
    <p:extLst>
      <p:ext uri="{BB962C8B-B14F-4D97-AF65-F5344CB8AC3E}">
        <p14:creationId xmlns:p14="http://schemas.microsoft.com/office/powerpoint/2010/main" val="1518666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8AFBAA-5347-7173-EF8E-93D969B8D74F}"/>
              </a:ext>
            </a:extLst>
          </p:cNvPr>
          <p:cNvSpPr>
            <a:spLocks noGrp="1"/>
          </p:cNvSpPr>
          <p:nvPr>
            <p:ph type="title"/>
          </p:nvPr>
        </p:nvSpPr>
        <p:spPr/>
        <p:txBody>
          <a:bodyPr/>
          <a:lstStyle/>
          <a:p>
            <a:r>
              <a:rPr lang="en-US" b="1" dirty="0">
                <a:solidFill>
                  <a:srgbClr val="FF0000"/>
                </a:solidFill>
              </a:rPr>
              <a:t>Transceiver without mixer</a:t>
            </a:r>
            <a:endParaRPr lang="en-IN" b="1" dirty="0">
              <a:solidFill>
                <a:srgbClr val="FF0000"/>
              </a:solidFill>
            </a:endParaRPr>
          </a:p>
        </p:txBody>
      </p:sp>
      <p:sp>
        <p:nvSpPr>
          <p:cNvPr id="4" name="Content Placeholder 3">
            <a:extLst>
              <a:ext uri="{FF2B5EF4-FFF2-40B4-BE49-F238E27FC236}">
                <a16:creationId xmlns:a16="http://schemas.microsoft.com/office/drawing/2014/main" id="{03DDAA9C-2AFF-FF43-8D3E-5D95A16F39D7}"/>
              </a:ext>
            </a:extLst>
          </p:cNvPr>
          <p:cNvSpPr>
            <a:spLocks noGrp="1"/>
          </p:cNvSpPr>
          <p:nvPr>
            <p:ph idx="1"/>
          </p:nvPr>
        </p:nvSpPr>
        <p:spPr>
          <a:xfrm>
            <a:off x="838200" y="1544320"/>
            <a:ext cx="10515600" cy="4632643"/>
          </a:xfrm>
        </p:spPr>
        <p:txBody>
          <a:bodyPr>
            <a:normAutofit/>
          </a:bodyPr>
          <a:lstStyle/>
          <a:p>
            <a:pPr algn="just"/>
            <a:r>
              <a:rPr lang="en-US" dirty="0"/>
              <a:t>The changes made in the six-port radio are summarized below</a:t>
            </a:r>
          </a:p>
          <a:p>
            <a:pPr lvl="1" algn="just"/>
            <a:r>
              <a:rPr lang="en-US" dirty="0"/>
              <a:t>The reference signal and modulated signal (or unknown signal) are fed to different </a:t>
            </a:r>
            <a:r>
              <a:rPr lang="en-US" b="1" dirty="0">
                <a:solidFill>
                  <a:srgbClr val="00B050"/>
                </a:solidFill>
              </a:rPr>
              <a:t>input ports in the six-port interferometer radio</a:t>
            </a:r>
            <a:r>
              <a:rPr lang="en-US" dirty="0"/>
              <a:t>. The modulated signal can be a single carrier or multiple carrier signal.</a:t>
            </a:r>
          </a:p>
          <a:p>
            <a:pPr lvl="1" algn="just"/>
            <a:r>
              <a:rPr lang="en-US" dirty="0"/>
              <a:t>A </a:t>
            </a:r>
            <a:r>
              <a:rPr lang="en-US" b="1" dirty="0"/>
              <a:t>new PSMS is introduced</a:t>
            </a:r>
            <a:r>
              <a:rPr lang="en-US" dirty="0"/>
              <a:t>. The PSMS phase modulates </a:t>
            </a:r>
            <a:r>
              <a:rPr lang="en-US" dirty="0">
                <a:solidFill>
                  <a:srgbClr val="FF0000"/>
                </a:solidFill>
              </a:rPr>
              <a:t>digital data on the entire phase spectrum of a monocycle pulse,</a:t>
            </a:r>
            <a:r>
              <a:rPr lang="en-US" dirty="0"/>
              <a:t> on a single frequency carrier, or on multiple carriers. This modulation allows the unique six-port radio hardware to be utilized for communications.</a:t>
            </a:r>
          </a:p>
          <a:p>
            <a:pPr lvl="1" algn="just"/>
            <a:r>
              <a:rPr lang="en-US" dirty="0"/>
              <a:t>The following features can be tested in a six-port radio for quadrature phase shift keying (QPSK)/binary phase shift keying (BPSK):</a:t>
            </a:r>
          </a:p>
          <a:p>
            <a:pPr lvl="1" algn="just"/>
            <a:r>
              <a:rPr lang="en-US" dirty="0"/>
              <a:t>Development of a new modulator circuit to realize PSMS</a:t>
            </a:r>
          </a:p>
          <a:p>
            <a:pPr lvl="1" algn="just"/>
            <a:r>
              <a:rPr lang="en-US" dirty="0"/>
              <a:t>Development of a simple, fast decoder (analog or digital) for the receiver to obtain output signals from the interferometer’s demodulation of digital data transmitted by wired or wireless.</a:t>
            </a:r>
            <a:endParaRPr lang="en-IN" dirty="0"/>
          </a:p>
        </p:txBody>
      </p:sp>
    </p:spTree>
    <p:extLst>
      <p:ext uri="{BB962C8B-B14F-4D97-AF65-F5344CB8AC3E}">
        <p14:creationId xmlns:p14="http://schemas.microsoft.com/office/powerpoint/2010/main" val="1571016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41C7ED-B460-6563-D0F7-82A336569FCF}"/>
              </a:ext>
            </a:extLst>
          </p:cNvPr>
          <p:cNvSpPr>
            <a:spLocks noGrp="1"/>
          </p:cNvSpPr>
          <p:nvPr>
            <p:ph idx="1"/>
          </p:nvPr>
        </p:nvSpPr>
        <p:spPr>
          <a:xfrm>
            <a:off x="838200" y="230504"/>
            <a:ext cx="10515600" cy="6332856"/>
          </a:xfrm>
        </p:spPr>
        <p:txBody>
          <a:bodyPr>
            <a:noAutofit/>
          </a:bodyPr>
          <a:lstStyle/>
          <a:p>
            <a:pPr algn="just"/>
            <a:r>
              <a:rPr lang="en-US" sz="2000" dirty="0"/>
              <a:t>Development of digital signal processing (DSP) algorithms for PSMS modulation schemes and </a:t>
            </a:r>
            <a:r>
              <a:rPr lang="en-US" sz="2000" b="1" dirty="0">
                <a:solidFill>
                  <a:srgbClr val="FF0000"/>
                </a:solidFill>
              </a:rPr>
              <a:t>PSDS</a:t>
            </a:r>
            <a:r>
              <a:rPr lang="en-US" sz="2000" dirty="0"/>
              <a:t> demodulation schemes</a:t>
            </a:r>
            <a:r>
              <a:rPr lang="en-US" sz="2000" b="1" dirty="0">
                <a:solidFill>
                  <a:srgbClr val="FF0000"/>
                </a:solidFill>
              </a:rPr>
              <a:t>.(</a:t>
            </a:r>
            <a:r>
              <a:rPr lang="en-IN" sz="2000" b="1" dirty="0">
                <a:solidFill>
                  <a:srgbClr val="FF0000"/>
                </a:solidFill>
              </a:rPr>
              <a:t>phase spectrum modulation/demodulation)</a:t>
            </a:r>
            <a:endParaRPr lang="en-US" sz="2000" b="1" dirty="0">
              <a:solidFill>
                <a:srgbClr val="FF0000"/>
              </a:solidFill>
            </a:endParaRPr>
          </a:p>
          <a:p>
            <a:pPr algn="just"/>
            <a:r>
              <a:rPr lang="en-US" sz="2000" dirty="0"/>
              <a:t>Demonstration of wired and wireless (with phase linear antennas) digital data transmission in a laboratory environment.</a:t>
            </a:r>
          </a:p>
          <a:p>
            <a:pPr algn="just"/>
            <a:r>
              <a:rPr lang="en-US" sz="2000" dirty="0">
                <a:solidFill>
                  <a:srgbClr val="00B050"/>
                </a:solidFill>
              </a:rPr>
              <a:t>Unique six-port radio (hardware and software) i</a:t>
            </a:r>
            <a:r>
              <a:rPr lang="en-US" sz="2000" dirty="0"/>
              <a:t>s used for broadband communications</a:t>
            </a:r>
          </a:p>
          <a:p>
            <a:pPr algn="just"/>
            <a:r>
              <a:rPr lang="en-US" sz="2000" dirty="0"/>
              <a:t>The six-port radio platform contains </a:t>
            </a:r>
            <a:r>
              <a:rPr lang="en-US" sz="2000" b="1" dirty="0">
                <a:solidFill>
                  <a:srgbClr val="00B050"/>
                </a:solidFill>
              </a:rPr>
              <a:t>two six-port interferometers</a:t>
            </a:r>
            <a:r>
              <a:rPr lang="en-US" sz="2000" dirty="0"/>
              <a:t> (one for modulation and the other for demodulation), </a:t>
            </a:r>
            <a:r>
              <a:rPr lang="en-US" sz="2000" dirty="0">
                <a:solidFill>
                  <a:srgbClr val="FF0000"/>
                </a:solidFill>
              </a:rPr>
              <a:t>a four-channel digital signal processor</a:t>
            </a:r>
            <a:r>
              <a:rPr lang="en-US" sz="2000" dirty="0"/>
              <a:t>, </a:t>
            </a:r>
            <a:r>
              <a:rPr lang="en-US" sz="2000" dirty="0">
                <a:solidFill>
                  <a:srgbClr val="FF0000"/>
                </a:solidFill>
              </a:rPr>
              <a:t>four single-pole double-throw (SPDT) switches, two antennas (Rx/Tx), and various minor components, such as wideband, short, and open circuit terminations.</a:t>
            </a:r>
          </a:p>
          <a:p>
            <a:pPr algn="just"/>
            <a:r>
              <a:rPr lang="en-US" sz="2000" dirty="0"/>
              <a:t> Six-port radio technology provides cognitive radio hardware and software at a low cost and with wideband/narrow-band performance, along with integrated chips for QPSK/BPSK data transmissions. Promising means are also available to extend the present six-port radio to include QAM/MPSK data and other digital formats.</a:t>
            </a:r>
          </a:p>
          <a:p>
            <a:pPr algn="just"/>
            <a:r>
              <a:rPr lang="en-US" sz="2000" dirty="0"/>
              <a:t>Six-port radios can operate in multimedia user environments with a central radio provider to serve military, commercial, and consumer software needs. The calibration process plays a key role in the six-port communication system. </a:t>
            </a:r>
          </a:p>
          <a:p>
            <a:pPr algn="just"/>
            <a:r>
              <a:rPr lang="en-US" sz="2000" dirty="0"/>
              <a:t>It is done periodically online to avoid tuning procedures and to decrease quality control costs. An efficient calibration process can improve the speed of six-port radios [23]. Six-port radios are designed to operate in wideband channels (over 500 MHz per channel), and in wideband single/multiple carrier communication systems, for example, orthogonal frequency division multiplexing</a:t>
            </a:r>
            <a:endParaRPr lang="en-IN" sz="2000" dirty="0"/>
          </a:p>
        </p:txBody>
      </p:sp>
    </p:spTree>
    <p:extLst>
      <p:ext uri="{BB962C8B-B14F-4D97-AF65-F5344CB8AC3E}">
        <p14:creationId xmlns:p14="http://schemas.microsoft.com/office/powerpoint/2010/main" val="1613915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E393-C694-6D0D-E706-A8438F276584}"/>
              </a:ext>
            </a:extLst>
          </p:cNvPr>
          <p:cNvSpPr>
            <a:spLocks noGrp="1"/>
          </p:cNvSpPr>
          <p:nvPr>
            <p:ph type="title"/>
          </p:nvPr>
        </p:nvSpPr>
        <p:spPr/>
        <p:txBody>
          <a:bodyPr/>
          <a:lstStyle/>
          <a:p>
            <a:r>
              <a:rPr lang="en-IN" b="1" dirty="0">
                <a:solidFill>
                  <a:srgbClr val="FF0000"/>
                </a:solidFill>
              </a:rPr>
              <a:t>Demodulators –Six port with passive circuits</a:t>
            </a:r>
          </a:p>
        </p:txBody>
      </p:sp>
      <p:pic>
        <p:nvPicPr>
          <p:cNvPr id="5" name="Picture 4">
            <a:extLst>
              <a:ext uri="{FF2B5EF4-FFF2-40B4-BE49-F238E27FC236}">
                <a16:creationId xmlns:a16="http://schemas.microsoft.com/office/drawing/2014/main" id="{BDB886F2-500C-5F27-AC8D-0CB08A2FDE92}"/>
              </a:ext>
            </a:extLst>
          </p:cNvPr>
          <p:cNvPicPr>
            <a:picLocks noChangeAspect="1"/>
          </p:cNvPicPr>
          <p:nvPr/>
        </p:nvPicPr>
        <p:blipFill>
          <a:blip r:embed="rId2"/>
          <a:stretch>
            <a:fillRect/>
          </a:stretch>
        </p:blipFill>
        <p:spPr>
          <a:xfrm>
            <a:off x="2027421" y="1201312"/>
            <a:ext cx="7272000" cy="5631108"/>
          </a:xfrm>
          <a:prstGeom prst="rect">
            <a:avLst/>
          </a:prstGeom>
        </p:spPr>
      </p:pic>
    </p:spTree>
    <p:extLst>
      <p:ext uri="{BB962C8B-B14F-4D97-AF65-F5344CB8AC3E}">
        <p14:creationId xmlns:p14="http://schemas.microsoft.com/office/powerpoint/2010/main" val="3157701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2420015-40E0-212E-8350-AB9145054DEF}"/>
              </a:ext>
            </a:extLst>
          </p:cNvPr>
          <p:cNvSpPr>
            <a:spLocks noGrp="1"/>
          </p:cNvSpPr>
          <p:nvPr>
            <p:ph type="title"/>
          </p:nvPr>
        </p:nvSpPr>
        <p:spPr/>
        <p:txBody>
          <a:bodyPr/>
          <a:lstStyle/>
          <a:p>
            <a:r>
              <a:rPr lang="en-IN" b="1" dirty="0">
                <a:solidFill>
                  <a:srgbClr val="FF0000"/>
                </a:solidFill>
              </a:rPr>
              <a:t>Demodulators –Six port with passive circuits</a:t>
            </a:r>
          </a:p>
        </p:txBody>
      </p:sp>
      <p:sp>
        <p:nvSpPr>
          <p:cNvPr id="4" name="Content Placeholder 3">
            <a:extLst>
              <a:ext uri="{FF2B5EF4-FFF2-40B4-BE49-F238E27FC236}">
                <a16:creationId xmlns:a16="http://schemas.microsoft.com/office/drawing/2014/main" id="{CB4BEBB4-E6AC-7F53-CB7C-0F755C64DF01}"/>
              </a:ext>
            </a:extLst>
          </p:cNvPr>
          <p:cNvSpPr>
            <a:spLocks noGrp="1"/>
          </p:cNvSpPr>
          <p:nvPr>
            <p:ph idx="1"/>
          </p:nvPr>
        </p:nvSpPr>
        <p:spPr/>
        <p:txBody>
          <a:bodyPr>
            <a:normAutofit fontScale="85000" lnSpcReduction="20000"/>
          </a:bodyPr>
          <a:lstStyle/>
          <a:p>
            <a:r>
              <a:rPr lang="en-US" dirty="0"/>
              <a:t>Figure 3.7(a) shows an example of a six-port circuit composed of four Rat-Race couplers and connected by 50 V microstrip transmission lines</a:t>
            </a:r>
          </a:p>
          <a:p>
            <a:r>
              <a:rPr lang="en-US" dirty="0"/>
              <a:t>The Rat-Race couplers are four-port devices used to either equally split an input signal or to combine two signals. </a:t>
            </a:r>
          </a:p>
          <a:p>
            <a:r>
              <a:rPr lang="en-US" dirty="0"/>
              <a:t>An additional benefit of the hybrid ring is to alternately provide equally split but 180 phase-shifted output signals.</a:t>
            </a:r>
          </a:p>
          <a:p>
            <a:r>
              <a:rPr lang="en-US" dirty="0"/>
              <a:t>This four-coupler configuration creates a lossless device with low VSWR (voltage standing wave ratio), excellent phase and amplitude balance, high output isolation, and matched output impedances. </a:t>
            </a:r>
          </a:p>
          <a:p>
            <a:r>
              <a:rPr lang="en-US" dirty="0"/>
              <a:t>The low-loss airline construction also makes the device a perfect choice for combining high-power mixed signals. </a:t>
            </a:r>
          </a:p>
          <a:p>
            <a:r>
              <a:rPr lang="en-US" dirty="0"/>
              <a:t>The incident waves, millimeter wave input, and LO signals are applied to the couplers I and III, respectively. The couplers (I, II) and (II, III) are connected by a transmission line length of 0.25</a:t>
            </a:r>
            <a:r>
              <a:rPr lang="el-GR" dirty="0"/>
              <a:t> λ</a:t>
            </a:r>
            <a:r>
              <a:rPr lang="en-US" dirty="0"/>
              <a:t>, the couplers (I, IV) by </a:t>
            </a:r>
            <a:r>
              <a:rPr lang="el-GR" dirty="0"/>
              <a:t>λ</a:t>
            </a:r>
            <a:r>
              <a:rPr lang="en-US" dirty="0"/>
              <a:t>, and the couplers (III, IV) by 0.5 </a:t>
            </a:r>
            <a:r>
              <a:rPr lang="el-GR" dirty="0"/>
              <a:t>λ</a:t>
            </a:r>
            <a:endParaRPr lang="en-IN" dirty="0"/>
          </a:p>
        </p:txBody>
      </p:sp>
    </p:spTree>
    <p:extLst>
      <p:ext uri="{BB962C8B-B14F-4D97-AF65-F5344CB8AC3E}">
        <p14:creationId xmlns:p14="http://schemas.microsoft.com/office/powerpoint/2010/main" val="3754316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1277-1671-F3FA-8604-7417B0C12D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6F1D64-0825-9ACB-DA6B-DF8E25F06761}"/>
              </a:ext>
            </a:extLst>
          </p:cNvPr>
          <p:cNvSpPr>
            <a:spLocks noGrp="1"/>
          </p:cNvSpPr>
          <p:nvPr>
            <p:ph idx="1"/>
          </p:nvPr>
        </p:nvSpPr>
        <p:spPr/>
        <p:txBody>
          <a:bodyPr/>
          <a:lstStyle/>
          <a:p>
            <a:r>
              <a:rPr lang="en-US" dirty="0"/>
              <a:t>The phases of S51 and S52 are equal as well as phases of S53 and S54. Ports (1, 2) and ports (3, 4) are 90 out of phase over a very wide band, suitable for a high-quality I/Q (in-phase/quadrature-phase) mixer</a:t>
            </a:r>
            <a:endParaRPr lang="en-IN" dirty="0"/>
          </a:p>
        </p:txBody>
      </p:sp>
    </p:spTree>
    <p:extLst>
      <p:ext uri="{BB962C8B-B14F-4D97-AF65-F5344CB8AC3E}">
        <p14:creationId xmlns:p14="http://schemas.microsoft.com/office/powerpoint/2010/main" val="2439417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C2152C-1F4A-9B00-618F-123B912291B4}"/>
              </a:ext>
            </a:extLst>
          </p:cNvPr>
          <p:cNvSpPr>
            <a:spLocks noGrp="1"/>
          </p:cNvSpPr>
          <p:nvPr>
            <p:ph type="title"/>
          </p:nvPr>
        </p:nvSpPr>
        <p:spPr/>
        <p:txBody>
          <a:bodyPr/>
          <a:lstStyle/>
          <a:p>
            <a:r>
              <a:rPr lang="en-IN" b="1" dirty="0">
                <a:solidFill>
                  <a:srgbClr val="FF0000"/>
                </a:solidFill>
              </a:rPr>
              <a:t>Modulators –Six port with passive circuits</a:t>
            </a:r>
          </a:p>
        </p:txBody>
      </p:sp>
      <p:pic>
        <p:nvPicPr>
          <p:cNvPr id="6" name="Picture 5">
            <a:extLst>
              <a:ext uri="{FF2B5EF4-FFF2-40B4-BE49-F238E27FC236}">
                <a16:creationId xmlns:a16="http://schemas.microsoft.com/office/drawing/2014/main" id="{70DFEB89-376F-88CB-8CC0-6632468DF761}"/>
              </a:ext>
            </a:extLst>
          </p:cNvPr>
          <p:cNvPicPr>
            <a:picLocks noChangeAspect="1"/>
          </p:cNvPicPr>
          <p:nvPr/>
        </p:nvPicPr>
        <p:blipFill>
          <a:blip r:embed="rId2"/>
          <a:stretch>
            <a:fillRect/>
          </a:stretch>
        </p:blipFill>
        <p:spPr>
          <a:xfrm>
            <a:off x="1261588" y="1350000"/>
            <a:ext cx="8105508" cy="5508000"/>
          </a:xfrm>
          <a:prstGeom prst="rect">
            <a:avLst/>
          </a:prstGeom>
        </p:spPr>
      </p:pic>
    </p:spTree>
    <p:extLst>
      <p:ext uri="{BB962C8B-B14F-4D97-AF65-F5344CB8AC3E}">
        <p14:creationId xmlns:p14="http://schemas.microsoft.com/office/powerpoint/2010/main" val="1054817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DFE6-2240-33F1-2302-44D5C6ABB70B}"/>
              </a:ext>
            </a:extLst>
          </p:cNvPr>
          <p:cNvSpPr>
            <a:spLocks noGrp="1"/>
          </p:cNvSpPr>
          <p:nvPr>
            <p:ph type="title"/>
          </p:nvPr>
        </p:nvSpPr>
        <p:spPr/>
        <p:txBody>
          <a:bodyPr/>
          <a:lstStyle/>
          <a:p>
            <a:r>
              <a:rPr lang="en-IN" b="1" dirty="0">
                <a:solidFill>
                  <a:srgbClr val="FF0000"/>
                </a:solidFill>
              </a:rPr>
              <a:t>Modulators</a:t>
            </a:r>
          </a:p>
        </p:txBody>
      </p:sp>
      <p:sp>
        <p:nvSpPr>
          <p:cNvPr id="11" name="Content Placeholder 10">
            <a:extLst>
              <a:ext uri="{FF2B5EF4-FFF2-40B4-BE49-F238E27FC236}">
                <a16:creationId xmlns:a16="http://schemas.microsoft.com/office/drawing/2014/main" id="{656980AA-2B5E-2D22-1407-7B2422336CF1}"/>
              </a:ext>
            </a:extLst>
          </p:cNvPr>
          <p:cNvSpPr>
            <a:spLocks noGrp="1"/>
          </p:cNvSpPr>
          <p:nvPr>
            <p:ph idx="1"/>
          </p:nvPr>
        </p:nvSpPr>
        <p:spPr>
          <a:xfrm>
            <a:off x="838200" y="1337945"/>
            <a:ext cx="10515600" cy="3081655"/>
          </a:xfrm>
        </p:spPr>
        <p:txBody>
          <a:bodyPr/>
          <a:lstStyle/>
          <a:p>
            <a:r>
              <a:rPr lang="en-US" dirty="0"/>
              <a:t>Figure 3.9 shows a drawing of a modulator with switches and output terminations (shorts or open circuits) for BPSK/QPSK modulation</a:t>
            </a:r>
          </a:p>
          <a:p>
            <a:r>
              <a:rPr lang="en-US" dirty="0"/>
              <a:t>Terminal circuit shorts provide reflection coefficients (k=1), and terminal open circuits also provide reflection coefficients (k=-1). </a:t>
            </a:r>
          </a:p>
          <a:p>
            <a:r>
              <a:rPr lang="en-US" dirty="0"/>
              <a:t>Lossless passive circuits, with the required reflection coefficients, can be designed as terminations, to act with fast switches and operate a modulator at the desired high rate for QPSK/BPSK data</a:t>
            </a:r>
            <a:endParaRPr lang="en-IN" dirty="0"/>
          </a:p>
        </p:txBody>
      </p:sp>
      <p:pic>
        <p:nvPicPr>
          <p:cNvPr id="13" name="Picture 12">
            <a:extLst>
              <a:ext uri="{FF2B5EF4-FFF2-40B4-BE49-F238E27FC236}">
                <a16:creationId xmlns:a16="http://schemas.microsoft.com/office/drawing/2014/main" id="{DEB204FF-788E-8626-F82F-9B964C58FD65}"/>
              </a:ext>
            </a:extLst>
          </p:cNvPr>
          <p:cNvPicPr>
            <a:picLocks noChangeAspect="1"/>
          </p:cNvPicPr>
          <p:nvPr/>
        </p:nvPicPr>
        <p:blipFill>
          <a:blip r:embed="rId2"/>
          <a:stretch>
            <a:fillRect/>
          </a:stretch>
        </p:blipFill>
        <p:spPr>
          <a:xfrm>
            <a:off x="2751963" y="4331284"/>
            <a:ext cx="7094142" cy="2772000"/>
          </a:xfrm>
          <a:prstGeom prst="rect">
            <a:avLst/>
          </a:prstGeom>
        </p:spPr>
      </p:pic>
    </p:spTree>
    <p:extLst>
      <p:ext uri="{BB962C8B-B14F-4D97-AF65-F5344CB8AC3E}">
        <p14:creationId xmlns:p14="http://schemas.microsoft.com/office/powerpoint/2010/main" val="3905474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B6FD5-A19C-4508-5D76-C58D13A7BA47}"/>
              </a:ext>
            </a:extLst>
          </p:cNvPr>
          <p:cNvSpPr>
            <a:spLocks noGrp="1"/>
          </p:cNvSpPr>
          <p:nvPr>
            <p:ph type="title"/>
          </p:nvPr>
        </p:nvSpPr>
        <p:spPr/>
        <p:txBody>
          <a:bodyPr/>
          <a:lstStyle/>
          <a:p>
            <a:r>
              <a:rPr lang="en-IN" b="1" dirty="0">
                <a:solidFill>
                  <a:srgbClr val="FF0000"/>
                </a:solidFill>
              </a:rPr>
              <a:t>Receiver without Local Oscillator</a:t>
            </a:r>
          </a:p>
        </p:txBody>
      </p:sp>
      <p:sp>
        <p:nvSpPr>
          <p:cNvPr id="3" name="Content Placeholder 2">
            <a:extLst>
              <a:ext uri="{FF2B5EF4-FFF2-40B4-BE49-F238E27FC236}">
                <a16:creationId xmlns:a16="http://schemas.microsoft.com/office/drawing/2014/main" id="{ADADB39B-B6EA-D1BC-2BA8-35BF5425BC78}"/>
              </a:ext>
            </a:extLst>
          </p:cNvPr>
          <p:cNvSpPr>
            <a:spLocks noGrp="1"/>
          </p:cNvSpPr>
          <p:nvPr>
            <p:ph idx="1"/>
          </p:nvPr>
        </p:nvSpPr>
        <p:spPr/>
        <p:txBody>
          <a:bodyPr>
            <a:normAutofit fontScale="92500" lnSpcReduction="20000"/>
          </a:bodyPr>
          <a:lstStyle/>
          <a:p>
            <a:pPr algn="just"/>
            <a:r>
              <a:rPr lang="en-US" dirty="0"/>
              <a:t>In a millimeter wave system, millimeter wave LOs are costly and consume much more DC power than other RF local oscillators.</a:t>
            </a:r>
          </a:p>
          <a:p>
            <a:pPr algn="just"/>
            <a:r>
              <a:rPr lang="en-US" dirty="0"/>
              <a:t>If a millimeter wave receiver can be built without using an LO, the system will save DC power and the cost for the system will be reduced.</a:t>
            </a:r>
          </a:p>
          <a:p>
            <a:pPr algn="just"/>
            <a:r>
              <a:rPr lang="en-US" dirty="0"/>
              <a:t>Such a method and apparatus include the process that begins by generating a charge signal, a data acquisition signal, and a reset signal from an I component and a Q component of an FSK-modulated signal.</a:t>
            </a:r>
          </a:p>
          <a:p>
            <a:pPr algn="just"/>
            <a:r>
              <a:rPr lang="en-US" dirty="0"/>
              <a:t>This process continues by generating a delta frequency signal based on the charge signal, the data acquisition signal, and the reset signal. </a:t>
            </a:r>
          </a:p>
          <a:p>
            <a:pPr algn="just"/>
            <a:r>
              <a:rPr lang="en-US" dirty="0"/>
              <a:t>The delta frequency signal is representative of the frequency difference used within the FSK modulation to differentiate between a logic “1” and a logic “0”. The process then demodulates the delta frequency signal to recapture a </a:t>
            </a:r>
            <a:r>
              <a:rPr lang="en-IN" dirty="0"/>
              <a:t>stream of data</a:t>
            </a:r>
          </a:p>
        </p:txBody>
      </p:sp>
    </p:spTree>
    <p:extLst>
      <p:ext uri="{BB962C8B-B14F-4D97-AF65-F5344CB8AC3E}">
        <p14:creationId xmlns:p14="http://schemas.microsoft.com/office/powerpoint/2010/main" val="399639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F99D41-4CCD-4538-A45C-C0C182C9FB3F}"/>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5AC063D5-9D12-46C6-8DE0-098BF7A01766}"/>
              </a:ext>
            </a:extLst>
          </p:cNvPr>
          <p:cNvSpPr>
            <a:spLocks noGrp="1"/>
          </p:cNvSpPr>
          <p:nvPr>
            <p:ph idx="1"/>
          </p:nvPr>
        </p:nvSpPr>
        <p:spPr/>
        <p:txBody>
          <a:bodyPr/>
          <a:lstStyle/>
          <a:p>
            <a:r>
              <a:rPr lang="en-US" dirty="0"/>
              <a:t>Millimeter wave (MM wave), also known as </a:t>
            </a:r>
            <a:r>
              <a:rPr lang="en-US" i="1" dirty="0"/>
              <a:t>millimeter band</a:t>
            </a:r>
            <a:r>
              <a:rPr lang="en-US" dirty="0"/>
              <a:t>, is the band of spectrum with </a:t>
            </a:r>
            <a:r>
              <a:rPr lang="en-US" u="sng" dirty="0">
                <a:hlinkClick r:id="rId2"/>
              </a:rPr>
              <a:t>wavelengths</a:t>
            </a:r>
            <a:r>
              <a:rPr lang="en-US" dirty="0"/>
              <a:t> between 10 millimeters (30 GHz) and 1 millimeter (300 GHz). It is also known as the extremely high frequency (EHF) band by the International Telecommunication Union (ITU).</a:t>
            </a:r>
            <a:endParaRPr lang="en-IN" dirty="0"/>
          </a:p>
        </p:txBody>
      </p:sp>
    </p:spTree>
    <p:extLst>
      <p:ext uri="{BB962C8B-B14F-4D97-AF65-F5344CB8AC3E}">
        <p14:creationId xmlns:p14="http://schemas.microsoft.com/office/powerpoint/2010/main" val="985133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EFC7E-2252-4B1D-99E5-48E15A0CC1ED}"/>
              </a:ext>
            </a:extLst>
          </p:cNvPr>
          <p:cNvSpPr>
            <a:spLocks noGrp="1"/>
          </p:cNvSpPr>
          <p:nvPr>
            <p:ph type="title"/>
          </p:nvPr>
        </p:nvSpPr>
        <p:spPr/>
        <p:txBody>
          <a:bodyPr/>
          <a:lstStyle/>
          <a:p>
            <a:r>
              <a:rPr lang="en-IN" b="1" dirty="0">
                <a:solidFill>
                  <a:srgbClr val="FF0000"/>
                </a:solidFill>
              </a:rPr>
              <a:t>Conventional FSK-demodulator</a:t>
            </a:r>
          </a:p>
        </p:txBody>
      </p:sp>
      <p:pic>
        <p:nvPicPr>
          <p:cNvPr id="5" name="Content Placeholder 4">
            <a:extLst>
              <a:ext uri="{FF2B5EF4-FFF2-40B4-BE49-F238E27FC236}">
                <a16:creationId xmlns:a16="http://schemas.microsoft.com/office/drawing/2014/main" id="{C2F62492-7F68-D2BD-0428-2172E09893AC}"/>
              </a:ext>
            </a:extLst>
          </p:cNvPr>
          <p:cNvPicPr>
            <a:picLocks noGrp="1" noChangeAspect="1"/>
          </p:cNvPicPr>
          <p:nvPr>
            <p:ph idx="1"/>
          </p:nvPr>
        </p:nvPicPr>
        <p:blipFill>
          <a:blip r:embed="rId2"/>
          <a:stretch>
            <a:fillRect/>
          </a:stretch>
        </p:blipFill>
        <p:spPr>
          <a:xfrm>
            <a:off x="2256050" y="1690688"/>
            <a:ext cx="7467106" cy="2160000"/>
          </a:xfrm>
        </p:spPr>
      </p:pic>
      <p:sp>
        <p:nvSpPr>
          <p:cNvPr id="7" name="TextBox 6">
            <a:extLst>
              <a:ext uri="{FF2B5EF4-FFF2-40B4-BE49-F238E27FC236}">
                <a16:creationId xmlns:a16="http://schemas.microsoft.com/office/drawing/2014/main" id="{384CB30A-1840-4C4F-CC55-0E89D5000FA8}"/>
              </a:ext>
            </a:extLst>
          </p:cNvPr>
          <p:cNvSpPr txBox="1"/>
          <p:nvPr/>
        </p:nvSpPr>
        <p:spPr>
          <a:xfrm>
            <a:off x="1422400" y="4068356"/>
            <a:ext cx="9591040" cy="2585323"/>
          </a:xfrm>
          <a:prstGeom prst="rect">
            <a:avLst/>
          </a:prstGeom>
          <a:noFill/>
        </p:spPr>
        <p:txBody>
          <a:bodyPr wrap="square">
            <a:spAutoFit/>
          </a:bodyPr>
          <a:lstStyle/>
          <a:p>
            <a:pPr marL="285750" indent="-285750" algn="just">
              <a:buFont typeface="Arial" panose="020B0604020202020204" pitchFamily="34" charset="0"/>
              <a:buChar char="•"/>
            </a:pPr>
            <a:r>
              <a:rPr lang="en-US" dirty="0"/>
              <a:t>Figure 3.11 shows a conventional receiver architecture, which includes an antenna for the reception of transmitted signals. The antenna is connected to a mixer via an RF-bandpass filter and a low-noise-amplifier (LNA). </a:t>
            </a:r>
          </a:p>
          <a:p>
            <a:pPr marL="285750" indent="-285750" algn="just">
              <a:buFont typeface="Arial" panose="020B0604020202020204" pitchFamily="34" charset="0"/>
              <a:buChar char="•"/>
            </a:pPr>
            <a:r>
              <a:rPr lang="en-US" dirty="0"/>
              <a:t>The mixer multiplies the signal received by the antenna using a signal generated by a local oscillator to down convert the signal to an intermediate frequency (IF).</a:t>
            </a:r>
          </a:p>
          <a:p>
            <a:pPr marL="285750" indent="-285750" algn="just">
              <a:buFont typeface="Arial" panose="020B0604020202020204" pitchFamily="34" charset="0"/>
              <a:buChar char="•"/>
            </a:pPr>
            <a:r>
              <a:rPr lang="en-IN" dirty="0"/>
              <a:t>The IF signal travels from the mixer, via a channel selection filter and another amplifier, to a conventional FSK demodulator (DEM). </a:t>
            </a:r>
          </a:p>
          <a:p>
            <a:pPr marL="285750" indent="-285750" algn="just">
              <a:buFont typeface="Arial" panose="020B0604020202020204" pitchFamily="34" charset="0"/>
              <a:buChar char="•"/>
            </a:pPr>
            <a:r>
              <a:rPr lang="en-IN" dirty="0"/>
              <a:t>The FSK demodulator receives the FSK input signal i0(t). The differential FSK demodulator demodulates the FSK input signal i0(t) and outputs a low-pass filtered signal </a:t>
            </a:r>
            <a:r>
              <a:rPr lang="en-IN" dirty="0" err="1"/>
              <a:t>rLP</a:t>
            </a:r>
            <a:r>
              <a:rPr lang="en-IN" dirty="0"/>
              <a:t>(t).</a:t>
            </a:r>
          </a:p>
        </p:txBody>
      </p:sp>
    </p:spTree>
    <p:extLst>
      <p:ext uri="{BB962C8B-B14F-4D97-AF65-F5344CB8AC3E}">
        <p14:creationId xmlns:p14="http://schemas.microsoft.com/office/powerpoint/2010/main" val="1455679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12EC04-AC65-D102-1D37-079AD59B24FA}"/>
              </a:ext>
            </a:extLst>
          </p:cNvPr>
          <p:cNvSpPr>
            <a:spLocks noGrp="1"/>
          </p:cNvSpPr>
          <p:nvPr>
            <p:ph type="title"/>
          </p:nvPr>
        </p:nvSpPr>
        <p:spPr/>
        <p:txBody>
          <a:bodyPr/>
          <a:lstStyle/>
          <a:p>
            <a:r>
              <a:rPr lang="en-IN" b="1" dirty="0">
                <a:solidFill>
                  <a:srgbClr val="FF0000"/>
                </a:solidFill>
              </a:rPr>
              <a:t>Differential FSK demodulator</a:t>
            </a:r>
          </a:p>
        </p:txBody>
      </p:sp>
      <p:pic>
        <p:nvPicPr>
          <p:cNvPr id="6" name="Picture 5">
            <a:extLst>
              <a:ext uri="{FF2B5EF4-FFF2-40B4-BE49-F238E27FC236}">
                <a16:creationId xmlns:a16="http://schemas.microsoft.com/office/drawing/2014/main" id="{6CD66E50-6DCB-8DF7-C937-E8E545F2EB3D}"/>
              </a:ext>
            </a:extLst>
          </p:cNvPr>
          <p:cNvPicPr>
            <a:picLocks noChangeAspect="1"/>
          </p:cNvPicPr>
          <p:nvPr/>
        </p:nvPicPr>
        <p:blipFill>
          <a:blip r:embed="rId2"/>
          <a:stretch>
            <a:fillRect/>
          </a:stretch>
        </p:blipFill>
        <p:spPr>
          <a:xfrm>
            <a:off x="2224062" y="1322546"/>
            <a:ext cx="7743876" cy="2232000"/>
          </a:xfrm>
          <a:prstGeom prst="rect">
            <a:avLst/>
          </a:prstGeom>
        </p:spPr>
      </p:pic>
      <p:sp>
        <p:nvSpPr>
          <p:cNvPr id="8" name="TextBox 7">
            <a:extLst>
              <a:ext uri="{FF2B5EF4-FFF2-40B4-BE49-F238E27FC236}">
                <a16:creationId xmlns:a16="http://schemas.microsoft.com/office/drawing/2014/main" id="{5CB060A5-3640-8E62-3265-2A0E9BD62104}"/>
              </a:ext>
            </a:extLst>
          </p:cNvPr>
          <p:cNvSpPr txBox="1"/>
          <p:nvPr/>
        </p:nvSpPr>
        <p:spPr>
          <a:xfrm>
            <a:off x="1391920" y="3727266"/>
            <a:ext cx="9712960" cy="3046988"/>
          </a:xfrm>
          <a:prstGeom prst="rect">
            <a:avLst/>
          </a:prstGeom>
          <a:noFill/>
        </p:spPr>
        <p:txBody>
          <a:bodyPr wrap="square">
            <a:spAutoFit/>
          </a:bodyPr>
          <a:lstStyle/>
          <a:p>
            <a:pPr marL="285750" indent="-285750" algn="just">
              <a:buFont typeface="Arial" panose="020B0604020202020204" pitchFamily="34" charset="0"/>
              <a:buChar char="•"/>
            </a:pPr>
            <a:r>
              <a:rPr lang="en-US" sz="2400" dirty="0"/>
              <a:t>Figure 3.12 shows the internal structure of a differential FSK demodulator. It consists of a phase shifter, a mixer, and a low-pass filter. </a:t>
            </a:r>
          </a:p>
          <a:p>
            <a:pPr marL="285750" indent="-285750" algn="just">
              <a:buFont typeface="Arial" panose="020B0604020202020204" pitchFamily="34" charset="0"/>
              <a:buChar char="•"/>
            </a:pPr>
            <a:r>
              <a:rPr lang="en-US" sz="2400" dirty="0"/>
              <a:t>The input signal i0(t) is supplied to both the phase shifter and the mixer. The phase shifter shifts the phase of the input signal i0(t) by a predetermined number of degrees and outputs a shifted signal i(t) to the mixer. </a:t>
            </a:r>
          </a:p>
          <a:p>
            <a:pPr marL="285750" indent="-285750" algn="just">
              <a:buFont typeface="Arial" panose="020B0604020202020204" pitchFamily="34" charset="0"/>
              <a:buChar char="•"/>
            </a:pPr>
            <a:r>
              <a:rPr lang="en-US" sz="2400" dirty="0"/>
              <a:t>The mixer multiplies the input signal i0(t) by the shifted signal i(t) and outputs a mixed signal r(t) to the low-pass filter.</a:t>
            </a:r>
            <a:endParaRPr lang="en-IN" sz="2400" dirty="0"/>
          </a:p>
        </p:txBody>
      </p:sp>
    </p:spTree>
    <p:extLst>
      <p:ext uri="{BB962C8B-B14F-4D97-AF65-F5344CB8AC3E}">
        <p14:creationId xmlns:p14="http://schemas.microsoft.com/office/powerpoint/2010/main" val="717294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0F2D-EA14-4898-88F2-C6313C061F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2BA8F5-3312-4049-B47F-7D8253522A92}"/>
              </a:ext>
            </a:extLst>
          </p:cNvPr>
          <p:cNvSpPr>
            <a:spLocks noGrp="1"/>
          </p:cNvSpPr>
          <p:nvPr>
            <p:ph idx="1"/>
          </p:nvPr>
        </p:nvSpPr>
        <p:spPr/>
        <p:txBody>
          <a:bodyPr>
            <a:normAutofit fontScale="92500" lnSpcReduction="20000"/>
          </a:bodyPr>
          <a:lstStyle/>
          <a:p>
            <a:r>
              <a:rPr lang="en-US" b="1" dirty="0"/>
              <a:t>Advantages of millimeter wave</a:t>
            </a:r>
          </a:p>
          <a:p>
            <a:r>
              <a:rPr lang="en-US" dirty="0"/>
              <a:t>Millimeter wave is a band of electromagnetic spectrum that can be used in a broad range of products and services, such as high-speed, point-to-point wireless local area networks (</a:t>
            </a:r>
            <a:r>
              <a:rPr lang="en-US" u="sng" dirty="0">
                <a:hlinkClick r:id="rId2"/>
              </a:rPr>
              <a:t>WLANs</a:t>
            </a:r>
            <a:r>
              <a:rPr lang="en-US" dirty="0"/>
              <a:t>) and broadband access. In telecommunications, millimeter wave is used for a variety of services on mobile and wireless networks, as it enables higher data rates than at lower frequencies, such as those used for Wi-Fi and current cellular networks.</a:t>
            </a:r>
          </a:p>
          <a:p>
            <a:r>
              <a:rPr lang="en-US" dirty="0"/>
              <a:t>Propagation restrictions dictate the use of small cell sizes for Wi-Fi and cellular networks. The short propagation distance can increase the number of access points (APs) to cover a large area but also means fewer client devices will share the bandwidth in each cell. </a:t>
            </a:r>
            <a:r>
              <a:rPr lang="en-US" u="sng" dirty="0">
                <a:hlinkClick r:id="rId3"/>
              </a:rPr>
              <a:t>Small cells</a:t>
            </a:r>
            <a:r>
              <a:rPr lang="en-US" dirty="0"/>
              <a:t> also facilitate the reuse of channels across the WLAN coverage area.</a:t>
            </a:r>
          </a:p>
          <a:p>
            <a:r>
              <a:rPr lang="en-US" dirty="0"/>
              <a:t>Antennas for millimeter wave devices are smaller than for other frequencies, making them more suitable for small </a:t>
            </a:r>
            <a:r>
              <a:rPr lang="en-US" u="sng" dirty="0">
                <a:hlinkClick r:id="rId4"/>
              </a:rPr>
              <a:t>internet of things (IoT) devices</a:t>
            </a:r>
            <a:r>
              <a:rPr lang="en-US" dirty="0"/>
              <a:t>.</a:t>
            </a:r>
          </a:p>
          <a:p>
            <a:endParaRPr lang="en-IN" dirty="0"/>
          </a:p>
        </p:txBody>
      </p:sp>
    </p:spTree>
    <p:extLst>
      <p:ext uri="{BB962C8B-B14F-4D97-AF65-F5344CB8AC3E}">
        <p14:creationId xmlns:p14="http://schemas.microsoft.com/office/powerpoint/2010/main" val="3901188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D2B2-8EAC-4521-93B1-EE0260CC54F8}"/>
              </a:ext>
            </a:extLst>
          </p:cNvPr>
          <p:cNvSpPr>
            <a:spLocks noGrp="1"/>
          </p:cNvSpPr>
          <p:nvPr>
            <p:ph type="title"/>
          </p:nvPr>
        </p:nvSpPr>
        <p:spPr/>
        <p:txBody>
          <a:bodyPr/>
          <a:lstStyle/>
          <a:p>
            <a:endParaRPr lang="en-IN"/>
          </a:p>
        </p:txBody>
      </p:sp>
      <p:pic>
        <p:nvPicPr>
          <p:cNvPr id="1026" name="Picture 2" descr="millimeter wave">
            <a:extLst>
              <a:ext uri="{FF2B5EF4-FFF2-40B4-BE49-F238E27FC236}">
                <a16:creationId xmlns:a16="http://schemas.microsoft.com/office/drawing/2014/main" id="{0ABDDFBE-F1DB-407A-98E6-3786C00551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5919" y="3073400"/>
            <a:ext cx="5324475"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43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C0E7-09DC-45AF-85A2-515D02EABD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406946-3051-49D5-AE9A-AC1BFA15EF98}"/>
              </a:ext>
            </a:extLst>
          </p:cNvPr>
          <p:cNvSpPr>
            <a:spLocks noGrp="1"/>
          </p:cNvSpPr>
          <p:nvPr>
            <p:ph idx="1"/>
          </p:nvPr>
        </p:nvSpPr>
        <p:spPr/>
        <p:txBody>
          <a:bodyPr/>
          <a:lstStyle/>
          <a:p>
            <a:r>
              <a:rPr lang="en-US" b="1" dirty="0"/>
              <a:t>Disadvantages of millimeter wave</a:t>
            </a:r>
          </a:p>
          <a:p>
            <a:r>
              <a:rPr lang="en-US" dirty="0"/>
              <a:t>Millimeter waves are absorbed by gases and moisture in the atmosphere, which reduces the range and strength of the waves. Rain and humidity reduce their signal strength and propagation distance, a condition known as </a:t>
            </a:r>
            <a:r>
              <a:rPr lang="en-US" i="1" dirty="0"/>
              <a:t>rain fade</a:t>
            </a:r>
            <a:r>
              <a:rPr lang="en-US" dirty="0"/>
              <a:t>. The propagation distance at the lower frequencies is up to a kilometer, while the higher frequencies travel only a few meters.</a:t>
            </a:r>
          </a:p>
          <a:p>
            <a:r>
              <a:rPr lang="en-US" dirty="0"/>
              <a:t>A millimeter wave travels by line of sight and is blocked or degraded by physical objects like trees, walls and buildings. Its propagation is also affected by proximity to humans and animals, primarily due to their water content.</a:t>
            </a:r>
          </a:p>
          <a:p>
            <a:endParaRPr lang="en-IN" dirty="0"/>
          </a:p>
        </p:txBody>
      </p:sp>
    </p:spTree>
    <p:extLst>
      <p:ext uri="{BB962C8B-B14F-4D97-AF65-F5344CB8AC3E}">
        <p14:creationId xmlns:p14="http://schemas.microsoft.com/office/powerpoint/2010/main" val="3409665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E3BD-1D49-4BF9-8821-A4511096D7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D95077-3A2F-4537-A18C-6DA0A5F4C427}"/>
              </a:ext>
            </a:extLst>
          </p:cNvPr>
          <p:cNvSpPr>
            <a:spLocks noGrp="1"/>
          </p:cNvSpPr>
          <p:nvPr>
            <p:ph idx="1"/>
          </p:nvPr>
        </p:nvSpPr>
        <p:spPr/>
        <p:txBody>
          <a:bodyPr>
            <a:normAutofit fontScale="85000" lnSpcReduction="20000"/>
          </a:bodyPr>
          <a:lstStyle/>
          <a:p>
            <a:r>
              <a:rPr lang="en-US" b="1" dirty="0"/>
              <a:t>Millimeter wave uses</a:t>
            </a:r>
          </a:p>
          <a:p>
            <a:r>
              <a:rPr lang="en-US" dirty="0"/>
              <a:t>Millimeter wave has numerous uses, including telecommunications, short-range radar and airport security scanners. In telecommunications, it is used for high-bandwidth WLANs and short-range personal area networks (PANs). Its high bandwidth capacity is ideal for applications like short-distance wireless transmission of ultra-high definition video and communications from small, low-power IoT devices. The limited propagation distance -- small cell size -- and high data rates make millimeter wave ideal for communications between </a:t>
            </a:r>
            <a:r>
              <a:rPr lang="en-US" u="sng" dirty="0">
                <a:hlinkClick r:id="rId2"/>
              </a:rPr>
              <a:t>autonomous vehicles</a:t>
            </a:r>
            <a:r>
              <a:rPr lang="en-US" dirty="0"/>
              <a:t>.</a:t>
            </a:r>
          </a:p>
          <a:p>
            <a:r>
              <a:rPr lang="en-US" dirty="0"/>
              <a:t>Portions of the millimeter wave bands are being used for the following use cases:</a:t>
            </a:r>
          </a:p>
          <a:p>
            <a:r>
              <a:rPr lang="en-US" dirty="0"/>
              <a:t>Institute of Electrical and Electronics Engineers (IEEE) </a:t>
            </a:r>
            <a:r>
              <a:rPr lang="en-US" u="sng" dirty="0">
                <a:hlinkClick r:id="rId3"/>
              </a:rPr>
              <a:t>802.15</a:t>
            </a:r>
            <a:r>
              <a:rPr lang="en-US" dirty="0"/>
              <a:t> wireless PAN (</a:t>
            </a:r>
            <a:r>
              <a:rPr lang="en-US" u="sng" dirty="0">
                <a:hlinkClick r:id="rId4"/>
              </a:rPr>
              <a:t>WPAN</a:t>
            </a:r>
            <a:r>
              <a:rPr lang="en-US" dirty="0"/>
              <a:t>);</a:t>
            </a:r>
          </a:p>
          <a:p>
            <a:r>
              <a:rPr lang="en-US" dirty="0"/>
              <a:t>IEEE 802.16 wireless metropolitan area network (WMAN), also known as WiMAX&gt; (Worldwide Interoperability for Microwave Access);</a:t>
            </a:r>
          </a:p>
          <a:p>
            <a:r>
              <a:rPr lang="en-US" dirty="0"/>
              <a:t>IEEE 802.11ad multiple gigabit wireless system (MGWS) at 60 GHz; and</a:t>
            </a:r>
          </a:p>
          <a:p>
            <a:r>
              <a:rPr lang="en-US" u="sng" dirty="0">
                <a:hlinkClick r:id="rId5"/>
              </a:rPr>
              <a:t>5G</a:t>
            </a:r>
            <a:r>
              <a:rPr lang="en-US" dirty="0"/>
              <a:t> cellular telecommunications in the 24 GHz to 39 GHz bands.</a:t>
            </a:r>
          </a:p>
          <a:p>
            <a:endParaRPr lang="en-IN" dirty="0"/>
          </a:p>
        </p:txBody>
      </p:sp>
    </p:spTree>
    <p:extLst>
      <p:ext uri="{BB962C8B-B14F-4D97-AF65-F5344CB8AC3E}">
        <p14:creationId xmlns:p14="http://schemas.microsoft.com/office/powerpoint/2010/main" val="1493537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5D35-50DF-4831-88F4-4A939CE64B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0169B3-1372-4511-A562-7A50BAE99487}"/>
              </a:ext>
            </a:extLst>
          </p:cNvPr>
          <p:cNvSpPr>
            <a:spLocks noGrp="1"/>
          </p:cNvSpPr>
          <p:nvPr>
            <p:ph idx="1"/>
          </p:nvPr>
        </p:nvSpPr>
        <p:spPr/>
        <p:txBody>
          <a:bodyPr/>
          <a:lstStyle/>
          <a:p>
            <a:r>
              <a:rPr lang="en-US" b="1" dirty="0"/>
              <a:t>Comparison with other spectrums</a:t>
            </a:r>
          </a:p>
          <a:p>
            <a:r>
              <a:rPr lang="en-US" dirty="0"/>
              <a:t>In comparison, Wi-Fi currently uses frequencies in the 2.4 GHz, 5 GHz and 6 GHz bands, which are known as </a:t>
            </a:r>
            <a:r>
              <a:rPr lang="en-US" i="1" u="sng" dirty="0">
                <a:hlinkClick r:id="rId2"/>
              </a:rPr>
              <a:t>microwave</a:t>
            </a:r>
            <a:r>
              <a:rPr lang="en-US" i="1" dirty="0"/>
              <a:t> bands</a:t>
            </a:r>
            <a:r>
              <a:rPr lang="en-US" dirty="0"/>
              <a:t>. Cellular networks use frequencies in the 600 MHz to 700 MHz and 2.5 GHz to 3.7 GHz bands. These bands propagate farther than millimeter wave but support lower bandwidths. Frequencies above millimeter wave are in the low infrared spectrum and are limited to short, line-of-sight communications.</a:t>
            </a:r>
          </a:p>
          <a:p>
            <a:endParaRPr lang="en-IN" dirty="0"/>
          </a:p>
        </p:txBody>
      </p:sp>
    </p:spTree>
    <p:extLst>
      <p:ext uri="{BB962C8B-B14F-4D97-AF65-F5344CB8AC3E}">
        <p14:creationId xmlns:p14="http://schemas.microsoft.com/office/powerpoint/2010/main" val="325044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EC56-3667-444D-9D27-03A9464A0CF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78422D7-D089-4EFC-9F63-DFAF7610DAB5}"/>
              </a:ext>
            </a:extLst>
          </p:cNvPr>
          <p:cNvSpPr>
            <a:spLocks noGrp="1"/>
          </p:cNvSpPr>
          <p:nvPr>
            <p:ph idx="1"/>
          </p:nvPr>
        </p:nvSpPr>
        <p:spPr/>
        <p:txBody>
          <a:bodyPr/>
          <a:lstStyle/>
          <a:p>
            <a:r>
              <a:rPr lang="en-IN" dirty="0"/>
              <a:t>https://www.techtarget.com/searchnetworking/definition/millimeter-wave-MM-wave</a:t>
            </a:r>
          </a:p>
        </p:txBody>
      </p:sp>
    </p:spTree>
    <p:extLst>
      <p:ext uri="{BB962C8B-B14F-4D97-AF65-F5344CB8AC3E}">
        <p14:creationId xmlns:p14="http://schemas.microsoft.com/office/powerpoint/2010/main" val="1650284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TotalTime>
  <Words>2863</Words>
  <Application>Microsoft Office PowerPoint</Application>
  <PresentationFormat>Widescreen</PresentationFormat>
  <Paragraphs>117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Century Gothic</vt:lpstr>
      <vt:lpstr>Wingdings 3</vt:lpstr>
      <vt:lpstr>Ion Boardroom</vt:lpstr>
      <vt:lpstr>Millimeter wave transmitter </vt:lpstr>
      <vt:lpstr>Millimeter wave transmitter </vt:lpstr>
      <vt:lpstr>PowerPoint Presentation</vt:lpstr>
      <vt:lpstr>PowerPoint Presentation</vt:lpstr>
      <vt:lpstr>PowerPoint Presentation</vt:lpstr>
      <vt:lpstr>PowerPoint Presentation</vt:lpstr>
      <vt:lpstr>PowerPoint Presentation</vt:lpstr>
      <vt:lpstr>PowerPoint Presentation</vt:lpstr>
      <vt:lpstr>References</vt:lpstr>
      <vt:lpstr>Millimeter wave transmitter </vt:lpstr>
      <vt:lpstr>60 GHz Transmitter, receiver and wireless link</vt:lpstr>
      <vt:lpstr>TRANSCEIVER ARCHITECTURE</vt:lpstr>
      <vt:lpstr>Super-heterodyning Architecture</vt:lpstr>
      <vt:lpstr>PowerPoint Presentation</vt:lpstr>
      <vt:lpstr>Super-heterodyning Architecture</vt:lpstr>
      <vt:lpstr>Direct Conversion Architecture</vt:lpstr>
      <vt:lpstr>Limitations of direct conversion</vt:lpstr>
      <vt:lpstr>Direct conversion</vt:lpstr>
      <vt:lpstr>Soft radio</vt:lpstr>
      <vt:lpstr>Transceiver without mixer</vt:lpstr>
      <vt:lpstr>Transceiver without mixer</vt:lpstr>
      <vt:lpstr>Transceiver without mixer</vt:lpstr>
      <vt:lpstr>PowerPoint Presentation</vt:lpstr>
      <vt:lpstr>Demodulators –Six port with passive circuits</vt:lpstr>
      <vt:lpstr>Demodulators –Six port with passive circuits</vt:lpstr>
      <vt:lpstr>PowerPoint Presentation</vt:lpstr>
      <vt:lpstr>Modulators –Six port with passive circuits</vt:lpstr>
      <vt:lpstr>Modulators</vt:lpstr>
      <vt:lpstr>Receiver without Local Oscillator</vt:lpstr>
      <vt:lpstr>Conventional FSK-demodulator</vt:lpstr>
      <vt:lpstr>Differential FSK demodulator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Millimeter wave transmitter </dc:title>
  <dc:creator>nandini manickam</dc:creator>
  <cp:lastModifiedBy>ADMIN</cp:lastModifiedBy>
  <cp:revision>3</cp:revision>
  <dcterms:created xsi:type="dcterms:W3CDTF">2022-09-17T14:33:07Z</dcterms:created>
  <dcterms:modified xsi:type="dcterms:W3CDTF">2023-10-16T09:34:27Z</dcterms:modified>
</cp:coreProperties>
</file>