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5" r:id="rId2"/>
    <p:sldId id="366" r:id="rId3"/>
    <p:sldId id="368" r:id="rId4"/>
    <p:sldId id="367" r:id="rId5"/>
    <p:sldId id="369" r:id="rId6"/>
    <p:sldId id="370" r:id="rId7"/>
    <p:sldId id="371" r:id="rId8"/>
    <p:sldId id="372" r:id="rId9"/>
    <p:sldId id="373" r:id="rId10"/>
    <p:sldId id="3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4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3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8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35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7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8911CD9-2740-4304-8E3A-F9662ADF53AD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4517BF3-C0E0-4B55-B7B5-6EC8A78B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A48865-362A-BB61-29EC-D1FC8127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4784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DEVELOPMENT OF MILLIMETER WAVE STANDARDS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7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2A796C-B9BF-632E-8A0B-CE967FCC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04" y="1557000"/>
            <a:ext cx="9282001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241F-1169-9C47-6053-0CA3CA3A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DEVELOPMENT OF MILLIMETER WAVE STANDARDS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EB55-DFBD-2014-9DFA-B6F69632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825625"/>
            <a:ext cx="6162040" cy="466725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Europe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European Telecommunications Standards Institute (ETSI</a:t>
            </a:r>
            <a:r>
              <a:rPr lang="en-US" dirty="0"/>
              <a:t>) and </a:t>
            </a:r>
            <a:r>
              <a:rPr lang="en-US" dirty="0">
                <a:solidFill>
                  <a:srgbClr val="FF0000"/>
                </a:solidFill>
              </a:rPr>
              <a:t>the European Conference of Postal and Telecommunications Administrations (CEPT) </a:t>
            </a:r>
            <a:r>
              <a:rPr lang="en-US" dirty="0"/>
              <a:t>have been working closely to establish a legal framework for the deployment of unlicensed 60 GHz devices</a:t>
            </a:r>
            <a:endParaRPr lang="en-IN" dirty="0"/>
          </a:p>
          <a:p>
            <a:pPr lvl="1" algn="just"/>
            <a:r>
              <a:rPr lang="en-US" dirty="0"/>
              <a:t>In general, the </a:t>
            </a:r>
            <a:r>
              <a:rPr lang="en-US" b="1" dirty="0">
                <a:solidFill>
                  <a:srgbClr val="FF0000"/>
                </a:solidFill>
              </a:rPr>
              <a:t>59–66 GHz band </a:t>
            </a:r>
            <a:r>
              <a:rPr lang="en-US" dirty="0"/>
              <a:t>has been allocated for mobile services without a specific decision on the regulations, as shown in Figure 1.15. </a:t>
            </a:r>
          </a:p>
          <a:p>
            <a:pPr lvl="1" algn="just"/>
            <a:r>
              <a:rPr lang="en-US" dirty="0"/>
              <a:t>In Recommendation T/R 22–03, the CEPT provisionally recommended the use of the 54.25–66 GHz band for terrestrial and fixed mobile systems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5DBA5-6A13-A72E-4869-D17AC59F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22" y="3429000"/>
            <a:ext cx="5490673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FBA9C-B9F7-8050-EB5C-D1000B7E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49" y="459622"/>
            <a:ext cx="9630102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4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FFFB-809C-6596-99D1-1B90BEEC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6781800" cy="58826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ERC also considered the use of the </a:t>
            </a:r>
            <a:r>
              <a:rPr lang="en-US" dirty="0">
                <a:solidFill>
                  <a:srgbClr val="FF0000"/>
                </a:solidFill>
              </a:rPr>
              <a:t>57–59 GHz </a:t>
            </a:r>
            <a:r>
              <a:rPr lang="en-US" dirty="0"/>
              <a:t>band for fixed services without requiring frequency planning.</a:t>
            </a:r>
          </a:p>
          <a:p>
            <a:pPr algn="just"/>
            <a:r>
              <a:rPr lang="en-US" dirty="0"/>
              <a:t>Later, the </a:t>
            </a:r>
            <a:r>
              <a:rPr lang="en-US" dirty="0">
                <a:solidFill>
                  <a:srgbClr val="FF0000"/>
                </a:solidFill>
              </a:rPr>
              <a:t>Electronic Communications Committee </a:t>
            </a:r>
            <a:r>
              <a:rPr lang="en-US" dirty="0"/>
              <a:t>(ECC) of CEPT recommended the use of point-to-point fixed services in the </a:t>
            </a:r>
            <a:r>
              <a:rPr lang="en-US" dirty="0">
                <a:solidFill>
                  <a:srgbClr val="FF0000"/>
                </a:solidFill>
              </a:rPr>
              <a:t>64–66 GHz band .</a:t>
            </a:r>
          </a:p>
          <a:p>
            <a:pPr algn="just"/>
            <a:r>
              <a:rPr lang="en-US" dirty="0"/>
              <a:t>A few years ago, ETSI proposed 60 GHz regulations to be considered by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ECC of the European Conference of Post and Telecommunications Administrations for WPAN applications .</a:t>
            </a:r>
          </a:p>
          <a:p>
            <a:pPr algn="just"/>
            <a:r>
              <a:rPr lang="en-US" dirty="0"/>
              <a:t> Under this proposal, a 9-GHz unlicensed spectrum has been allocated for 60 GHz operation.</a:t>
            </a:r>
          </a:p>
          <a:p>
            <a:pPr algn="just"/>
            <a:r>
              <a:rPr lang="en-US" dirty="0"/>
              <a:t>The frequency band being considered is 57–66 GHz. The spectrum allocation is shown in Figure 1.16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741DC-A986-3E94-5635-F0FC0C36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822960"/>
            <a:ext cx="4411317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43EDC-BFA6-AD95-F6F0-5CB9E20C0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125419"/>
            <a:ext cx="4235668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5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ED32-FACE-EA0F-78C9-437C5F72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4B60-42F0-F2D9-B7F7-5FFF848A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9987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terms of the power limits, the FCC rules allow emissions with an average power density of </a:t>
            </a:r>
            <a:r>
              <a:rPr lang="en-US" dirty="0">
                <a:solidFill>
                  <a:srgbClr val="FF0000"/>
                </a:solidFill>
              </a:rPr>
              <a:t>9 </a:t>
            </a:r>
            <a:r>
              <a:rPr lang="en-US" dirty="0" err="1">
                <a:solidFill>
                  <a:srgbClr val="FF0000"/>
                </a:solidFill>
              </a:rPr>
              <a:t>mW</a:t>
            </a:r>
            <a:r>
              <a:rPr lang="en-US" dirty="0">
                <a:solidFill>
                  <a:srgbClr val="FF0000"/>
                </a:solidFill>
              </a:rPr>
              <a:t>/cm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at 3 m and a maximum power density of 18 </a:t>
            </a:r>
            <a:r>
              <a:rPr lang="en-US" dirty="0" err="1">
                <a:solidFill>
                  <a:srgbClr val="FF0000"/>
                </a:solidFill>
              </a:rPr>
              <a:t>mW</a:t>
            </a:r>
            <a:r>
              <a:rPr lang="en-US" dirty="0">
                <a:solidFill>
                  <a:srgbClr val="FF0000"/>
                </a:solidFill>
              </a:rPr>
              <a:t>/cm2 at a range of 3 m from the radiating source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These data translate to an average equivalent isotropic radiated power (EIRP) and a maximum EIRP of 40 dBm and 43 dBm, respectively. </a:t>
            </a:r>
          </a:p>
          <a:p>
            <a:pPr algn="just"/>
            <a:r>
              <a:rPr lang="en-US" dirty="0"/>
              <a:t>The FCC also specified a total maximum transmission power of 500 </a:t>
            </a:r>
            <a:r>
              <a:rPr lang="en-US" dirty="0" err="1"/>
              <a:t>mW</a:t>
            </a:r>
            <a:r>
              <a:rPr lang="en-US" dirty="0"/>
              <a:t> for an emission bandwidth greater than 100 </a:t>
            </a:r>
            <a:r>
              <a:rPr lang="en-US" dirty="0" err="1"/>
              <a:t>MHz.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 After taking the RF safety issues into account, the maximum transmission power is limited to 10 dBm. </a:t>
            </a:r>
          </a:p>
          <a:p>
            <a:pPr algn="just"/>
            <a:r>
              <a:rPr lang="en-US" dirty="0"/>
              <a:t>Furthermore, each transmitter must transmit at least one transmitter identification signal within a one-second interval of the signal transmission.</a:t>
            </a:r>
          </a:p>
          <a:p>
            <a:pPr algn="just"/>
            <a:r>
              <a:rPr lang="en-US" dirty="0"/>
              <a:t> It is important to note that the 60 GHz regulations in Canada, which are regulated by Industry Canada Spectrum Management and Telecommunications (IC-SMT) [33], harmonize with the United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79B7-6A8C-16BA-77C5-028FBD6C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880"/>
            <a:ext cx="10515600" cy="548608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FCC announced that the frequency bands found at 71–76 GHz, 81–86 GHz, and 92–95 GHz were available for wireless applications [</a:t>
            </a:r>
          </a:p>
          <a:p>
            <a:pPr algn="just"/>
            <a:r>
              <a:rPr lang="en-US" dirty="0"/>
              <a:t>FCC chairman Michael Powell heralded the ruling as opening a “</a:t>
            </a:r>
            <a:r>
              <a:rPr lang="en-US" dirty="0">
                <a:solidFill>
                  <a:srgbClr val="FF0000"/>
                </a:solidFill>
              </a:rPr>
              <a:t>new frontie</a:t>
            </a:r>
            <a:r>
              <a:rPr lang="en-US" dirty="0"/>
              <a:t>r” in commercial services and products for the U.S. users . </a:t>
            </a:r>
          </a:p>
          <a:p>
            <a:pPr algn="just"/>
            <a:r>
              <a:rPr lang="en-US" dirty="0"/>
              <a:t>The allocation provides the opportunity for a broad range of new products and services, including high-speed, point-to-point WLANs and broadband Internet access at gigabit data rates and beyond.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Japan</a:t>
            </a:r>
          </a:p>
          <a:p>
            <a:pPr lvl="1" algn="just"/>
            <a:r>
              <a:rPr lang="en-US" dirty="0"/>
              <a:t>The Ministry of Public Management, Home Affairs, Posts, and Telecommunications (MPHPT) of Japan issued 60 GHz radio regulations for unlicensed utilization of the 59–66 GHz band</a:t>
            </a:r>
          </a:p>
          <a:p>
            <a:pPr lvl="1" algn="just"/>
            <a:r>
              <a:rPr lang="en-US" dirty="0"/>
              <a:t>However, the 54.25–59 GHz band is allocated for licensed use. The maximum transmission power for this unlicensed use is limited to 10 dBm, with a maximum allowable antenna gain of 47 </a:t>
            </a:r>
            <a:r>
              <a:rPr lang="en-US" dirty="0" err="1"/>
              <a:t>dBi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Unlike the arrangements in North America, the Japanese regulations specified that the maximum transmission bandwidth must not exceed 2.5 GHz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07027D-BEEA-D800-69CD-2BB1DEE1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9" y="990000"/>
            <a:ext cx="9485954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6D5F-5E7F-0841-3E78-E4B305A7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Applications of </a:t>
            </a:r>
            <a:r>
              <a:rPr lang="en-US" b="1" dirty="0" err="1">
                <a:solidFill>
                  <a:srgbClr val="FF0000"/>
                </a:solidFill>
              </a:rPr>
              <a:t>mmWave</a:t>
            </a:r>
            <a:r>
              <a:rPr lang="en-US" b="1" dirty="0">
                <a:solidFill>
                  <a:srgbClr val="FF0000"/>
                </a:solidFill>
              </a:rPr>
              <a:t> Communication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7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9C69-30C0-3393-5332-4F394199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D6724-6BBC-3BD8-DDDF-8DDABD8F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36" y="549812"/>
            <a:ext cx="8325757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634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553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DEVELOPMENT OF MILLIMETER WAVE STANDARDS</vt:lpstr>
      <vt:lpstr>DEVELOPMENT OF MILLIMETER WAVE STANDARDS</vt:lpstr>
      <vt:lpstr>PowerPoint Presentation</vt:lpstr>
      <vt:lpstr>PowerPoint Presentation</vt:lpstr>
      <vt:lpstr>United States</vt:lpstr>
      <vt:lpstr>PowerPoint Presentation</vt:lpstr>
      <vt:lpstr>PowerPoint Presentation</vt:lpstr>
      <vt:lpstr>Applications of mmWave Communication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MILLIMETER WAVE STANDARDS</dc:title>
  <dc:creator>nandini manickam</dc:creator>
  <cp:lastModifiedBy>ADMIN</cp:lastModifiedBy>
  <cp:revision>3</cp:revision>
  <dcterms:created xsi:type="dcterms:W3CDTF">2022-09-17T14:35:37Z</dcterms:created>
  <dcterms:modified xsi:type="dcterms:W3CDTF">2022-11-02T10:16:04Z</dcterms:modified>
</cp:coreProperties>
</file>