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hF25U1Kw76QY3I8vqH5mFEOJX9d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
        <p:nvSpPr>
          <p:cNvPr id="114" name="Google Shape;1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
        <p:nvSpPr>
          <p:cNvPr id="126" name="Google Shape;12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4" name="Google Shape;24;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 name="Google Shape;26;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2208213" y="1916114"/>
            <a:ext cx="7772400" cy="147002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0000"/>
              </a:buClr>
              <a:buSzPts val="6000"/>
              <a:buFont typeface="Arial"/>
              <a:buNone/>
            </a:pPr>
            <a:r>
              <a:rPr lang="en-US" b="1">
                <a:solidFill>
                  <a:srgbClr val="FF0000"/>
                </a:solidFill>
              </a:rPr>
              <a:t>UNIT I – BASICS OF SDN</a:t>
            </a:r>
            <a:endParaRPr>
              <a:solidFill>
                <a:srgbClr val="FF0000"/>
              </a:solidFill>
            </a:endParaRPr>
          </a:p>
        </p:txBody>
      </p:sp>
      <p:sp>
        <p:nvSpPr>
          <p:cNvPr id="89" name="Google Shape;89;p1"/>
          <p:cNvSpPr txBox="1">
            <a:spLocks noGrp="1"/>
          </p:cNvSpPr>
          <p:nvPr>
            <p:ph type="subTitle" idx="1"/>
          </p:nvPr>
        </p:nvSpPr>
        <p:spPr>
          <a:xfrm>
            <a:off x="2135188" y="3429001"/>
            <a:ext cx="7777162" cy="2447925"/>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b="1">
                <a:solidFill>
                  <a:schemeClr val="dk1"/>
                </a:solidFill>
              </a:rPr>
              <a:t>The Genesis of SDN- </a:t>
            </a:r>
            <a:endParaRPr/>
          </a:p>
          <a:p>
            <a:pPr marL="0" lvl="0" indent="0" algn="l" rtl="0">
              <a:lnSpc>
                <a:spcPct val="90000"/>
              </a:lnSpc>
              <a:spcBef>
                <a:spcPts val="1000"/>
              </a:spcBef>
              <a:spcAft>
                <a:spcPts val="0"/>
              </a:spcAft>
              <a:buClr>
                <a:schemeClr val="dk1"/>
              </a:buClr>
              <a:buSzPct val="100000"/>
              <a:buNone/>
            </a:pPr>
            <a:r>
              <a:rPr lang="en-US" b="1">
                <a:solidFill>
                  <a:schemeClr val="dk1"/>
                </a:solidFill>
              </a:rPr>
              <a:t> </a:t>
            </a:r>
            <a:r>
              <a:rPr lang="en-US">
                <a:solidFill>
                  <a:schemeClr val="dk1"/>
                </a:solidFill>
              </a:rPr>
              <a:t>software Defined Networking is Born,</a:t>
            </a:r>
            <a:endParaRPr/>
          </a:p>
          <a:p>
            <a:pPr marL="0" lvl="0" indent="0" algn="l" rtl="0">
              <a:lnSpc>
                <a:spcPct val="90000"/>
              </a:lnSpc>
              <a:spcBef>
                <a:spcPts val="1000"/>
              </a:spcBef>
              <a:spcAft>
                <a:spcPts val="0"/>
              </a:spcAft>
              <a:buClr>
                <a:schemeClr val="dk1"/>
              </a:buClr>
              <a:buSzPct val="100000"/>
              <a:buNone/>
            </a:pPr>
            <a:r>
              <a:rPr lang="en-US">
                <a:solidFill>
                  <a:schemeClr val="dk1"/>
                </a:solidFill>
              </a:rPr>
              <a:t>Sustaining SDN Interoperability, </a:t>
            </a:r>
            <a:endParaRPr/>
          </a:p>
          <a:p>
            <a:pPr marL="0" lvl="0" indent="0" algn="l" rtl="0">
              <a:lnSpc>
                <a:spcPct val="90000"/>
              </a:lnSpc>
              <a:spcBef>
                <a:spcPts val="1000"/>
              </a:spcBef>
              <a:spcAft>
                <a:spcPts val="0"/>
              </a:spcAft>
              <a:buClr>
                <a:schemeClr val="dk1"/>
              </a:buClr>
              <a:buSzPct val="100000"/>
              <a:buNone/>
            </a:pPr>
            <a:r>
              <a:rPr lang="en-US">
                <a:solidFill>
                  <a:schemeClr val="dk1"/>
                </a:solidFill>
              </a:rPr>
              <a:t>Open Source Contributions, </a:t>
            </a:r>
            <a:endParaRPr/>
          </a:p>
          <a:p>
            <a:pPr marL="0" lvl="0" indent="0" algn="l" rtl="0">
              <a:lnSpc>
                <a:spcPct val="90000"/>
              </a:lnSpc>
              <a:spcBef>
                <a:spcPts val="1000"/>
              </a:spcBef>
              <a:spcAft>
                <a:spcPts val="0"/>
              </a:spcAft>
              <a:buClr>
                <a:schemeClr val="dk1"/>
              </a:buClr>
              <a:buSzPct val="100000"/>
              <a:buNone/>
            </a:pPr>
            <a:r>
              <a:rPr lang="en-US">
                <a:solidFill>
                  <a:schemeClr val="dk1"/>
                </a:solidFill>
              </a:rPr>
              <a:t>Legacy Mechanisms Evolve Toward SDN , </a:t>
            </a:r>
            <a:endParaRPr/>
          </a:p>
          <a:p>
            <a:pPr marL="0" lvl="0" indent="0" algn="l" rtl="0">
              <a:lnSpc>
                <a:spcPct val="90000"/>
              </a:lnSpc>
              <a:spcBef>
                <a:spcPts val="1000"/>
              </a:spcBef>
              <a:spcAft>
                <a:spcPts val="0"/>
              </a:spcAft>
              <a:buClr>
                <a:schemeClr val="dk1"/>
              </a:buClr>
              <a:buSzPct val="100000"/>
              <a:buNone/>
            </a:pPr>
            <a:r>
              <a:rPr lang="en-US">
                <a:solidFill>
                  <a:schemeClr val="dk1"/>
                </a:solidFill>
              </a:rPr>
              <a:t>Network  Virtualization</a:t>
            </a:r>
            <a:endParaRPr/>
          </a:p>
          <a:p>
            <a:pPr marL="0" lvl="0" indent="0" algn="l" rtl="0">
              <a:lnSpc>
                <a:spcPct val="90000"/>
              </a:lnSpc>
              <a:spcBef>
                <a:spcPts val="1000"/>
              </a:spcBef>
              <a:spcAft>
                <a:spcPts val="0"/>
              </a:spcAft>
              <a:buClr>
                <a:srgbClr val="C00000"/>
              </a:buClr>
              <a:buSzPct val="100000"/>
              <a:buNone/>
            </a:pPr>
            <a:r>
              <a:rPr lang="en-US" b="1">
                <a:solidFill>
                  <a:srgbClr val="C00000"/>
                </a:solidFill>
              </a:rPr>
              <a:t>Reference:</a:t>
            </a:r>
            <a:r>
              <a:rPr lang="en-US">
                <a:solidFill>
                  <a:schemeClr val="dk1"/>
                </a:solidFill>
              </a:rPr>
              <a:t> </a:t>
            </a:r>
            <a:r>
              <a:rPr lang="en-US" sz="2500" b="1">
                <a:solidFill>
                  <a:srgbClr val="B907AC"/>
                </a:solidFill>
              </a:rPr>
              <a:t>Ref. 1, Ch.3.3, 3.4, 3.5, 3.6, 3.7 </a:t>
            </a:r>
            <a:endParaRPr b="1">
              <a:solidFill>
                <a:srgbClr val="B907AC"/>
              </a:solidFill>
            </a:endParaRPr>
          </a:p>
          <a:p>
            <a:pPr marL="0" lvl="0" indent="0" algn="ctr" rtl="0">
              <a:lnSpc>
                <a:spcPct val="90000"/>
              </a:lnSpc>
              <a:spcBef>
                <a:spcPts val="1000"/>
              </a:spcBef>
              <a:spcAft>
                <a:spcPts val="0"/>
              </a:spcAft>
              <a:buClr>
                <a:schemeClr val="dk1"/>
              </a:buClr>
              <a:buSzPct val="100000"/>
              <a:buNone/>
            </a:pPr>
            <a:endParaRPr>
              <a:solidFill>
                <a:schemeClr val="dk1"/>
              </a:solidFill>
            </a:endParaRPr>
          </a:p>
        </p:txBody>
      </p:sp>
      <p:sp>
        <p:nvSpPr>
          <p:cNvPr id="90" name="Google Shape;90;p1"/>
          <p:cNvSpPr txBox="1"/>
          <p:nvPr/>
        </p:nvSpPr>
        <p:spPr>
          <a:xfrm>
            <a:off x="2309813" y="500064"/>
            <a:ext cx="7772400" cy="1470025"/>
          </a:xfrm>
          <a:prstGeom prst="rect">
            <a:avLst/>
          </a:prstGeom>
          <a:noFill/>
          <a:ln>
            <a:noFill/>
          </a:ln>
        </p:spPr>
        <p:txBody>
          <a:bodyPr spcFirstLastPara="1" wrap="square" lIns="91425" tIns="45700" rIns="91425" bIns="45700" anchor="ctr" anchorCtr="0">
            <a:normAutofit/>
          </a:bodyPr>
          <a:lstStyle/>
          <a:p>
            <a:pPr marL="0" marR="0" lvl="0" indent="0" algn="ctr" rtl="0">
              <a:spcBef>
                <a:spcPts val="0"/>
              </a:spcBef>
              <a:spcAft>
                <a:spcPts val="0"/>
              </a:spcAft>
              <a:buNone/>
            </a:pPr>
            <a:r>
              <a:rPr lang="en-US" sz="4400" b="1" i="0" u="none" strike="noStrike" cap="none">
                <a:solidFill>
                  <a:srgbClr val="1E4E79"/>
                </a:solidFill>
                <a:latin typeface="Arial"/>
                <a:ea typeface="Arial"/>
                <a:cs typeface="Arial"/>
                <a:sym typeface="Arial"/>
              </a:rPr>
              <a:t>UNIT I – SESSION 1</a:t>
            </a:r>
            <a:endParaRPr sz="4400" b="0" i="0" u="none" strike="noStrike" cap="none">
              <a:solidFill>
                <a:srgbClr val="1E4E79"/>
              </a:solidFill>
              <a:latin typeface="Arial"/>
              <a:ea typeface="Arial"/>
              <a:cs typeface="Arial"/>
              <a:sym typeface="Arial"/>
            </a:endParaRPr>
          </a:p>
        </p:txBody>
      </p:sp>
      <p:sp>
        <p:nvSpPr>
          <p:cNvPr id="91" name="Google Shape;91;p1"/>
          <p:cNvSpPr/>
          <p:nvPr/>
        </p:nvSpPr>
        <p:spPr>
          <a:xfrm>
            <a:off x="3595688" y="785813"/>
            <a:ext cx="5072062" cy="857250"/>
          </a:xfrm>
          <a:prstGeom prst="rect">
            <a:avLst/>
          </a:prstGeom>
          <a:solidFill>
            <a:srgbClr val="7030A0"/>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i="0" u="none" strike="noStrike" cap="none">
                <a:solidFill>
                  <a:schemeClr val="lt1"/>
                </a:solidFill>
                <a:latin typeface="Arial"/>
                <a:ea typeface="Arial"/>
                <a:cs typeface="Arial"/>
                <a:sym typeface="Arial"/>
              </a:rPr>
              <a:t>SESSION 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29051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60066"/>
              </a:buClr>
              <a:buSzPts val="2000"/>
              <a:buFont typeface="Arial"/>
              <a:buNone/>
            </a:pPr>
            <a:r>
              <a:rPr lang="en-US" sz="2800" b="1" i="0" u="sng" strike="noStrike" dirty="0">
                <a:solidFill>
                  <a:srgbClr val="FF0000"/>
                </a:solidFill>
                <a:latin typeface="Arial"/>
                <a:ea typeface="Arial"/>
                <a:cs typeface="Arial"/>
                <a:sym typeface="Arial"/>
              </a:rPr>
              <a:t>Software Defined Networking is Born-The Birth of OpenFlow</a:t>
            </a:r>
            <a:endParaRPr sz="2800" u="sng" dirty="0">
              <a:solidFill>
                <a:srgbClr val="FF0000"/>
              </a:solidFill>
              <a:latin typeface="Arial"/>
              <a:ea typeface="Arial"/>
              <a:cs typeface="Arial"/>
              <a:sym typeface="Arial"/>
            </a:endParaRPr>
          </a:p>
        </p:txBody>
      </p:sp>
      <p:sp>
        <p:nvSpPr>
          <p:cNvPr id="97" name="Google Shape;97;p2"/>
          <p:cNvSpPr txBox="1">
            <a:spLocks noGrp="1"/>
          </p:cNvSpPr>
          <p:nvPr>
            <p:ph type="body" idx="2"/>
          </p:nvPr>
        </p:nvSpPr>
        <p:spPr>
          <a:xfrm>
            <a:off x="193039" y="1616075"/>
            <a:ext cx="7305041" cy="5089525"/>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800"/>
              <a:buChar char="•"/>
            </a:pPr>
            <a:r>
              <a:rPr lang="en-US" sz="1800" dirty="0">
                <a:latin typeface="Arial"/>
                <a:ea typeface="Arial"/>
                <a:cs typeface="Arial"/>
                <a:sym typeface="Arial"/>
              </a:rPr>
              <a:t>T</a:t>
            </a:r>
            <a:r>
              <a:rPr lang="en-US" sz="1800" b="0" i="0" u="none" strike="noStrike" dirty="0">
                <a:latin typeface="Arial"/>
                <a:ea typeface="Arial"/>
                <a:cs typeface="Arial"/>
                <a:sym typeface="Arial"/>
              </a:rPr>
              <a:t>he arrival of OpenFlow is the point at which SDN was actually born</a:t>
            </a:r>
            <a:endParaRPr sz="1800" dirty="0"/>
          </a:p>
          <a:p>
            <a:pPr marL="228600" lvl="0" indent="-228600" algn="just" rtl="0">
              <a:lnSpc>
                <a:spcPct val="90000"/>
              </a:lnSpc>
              <a:spcBef>
                <a:spcPts val="1000"/>
              </a:spcBef>
              <a:spcAft>
                <a:spcPts val="0"/>
              </a:spcAft>
              <a:buClr>
                <a:schemeClr val="dk1"/>
              </a:buClr>
              <a:buSzPts val="1800"/>
              <a:buChar char="•"/>
            </a:pPr>
            <a:r>
              <a:rPr lang="en-US" sz="1800" b="1" i="0" u="none" strike="noStrike" dirty="0">
                <a:latin typeface="Arial"/>
                <a:ea typeface="Arial"/>
                <a:cs typeface="Arial"/>
                <a:sym typeface="Arial"/>
              </a:rPr>
              <a:t>OpenFlow is a network communication protocol used between controllers and forwarders in an SDN architecture. OpenFlow introduces the concept of flow table, based on which forwarders forwards data packets. Controllers deploy flow tables on forwarders through OpenFlow interfaces, achieving control on the forwarding plane.</a:t>
            </a:r>
          </a:p>
          <a:p>
            <a:pPr marL="457200" lvl="1" indent="0" algn="just" rtl="0">
              <a:lnSpc>
                <a:spcPct val="90000"/>
              </a:lnSpc>
              <a:spcBef>
                <a:spcPts val="500"/>
              </a:spcBef>
              <a:spcAft>
                <a:spcPts val="0"/>
              </a:spcAft>
              <a:buClr>
                <a:schemeClr val="dk1"/>
              </a:buClr>
              <a:buSzPts val="1400"/>
              <a:buNone/>
            </a:pPr>
            <a:r>
              <a:rPr lang="en-US" sz="1800" b="0" i="0" u="none" strike="noStrike" dirty="0">
                <a:latin typeface="Arial"/>
                <a:ea typeface="Arial"/>
                <a:cs typeface="Arial"/>
                <a:sym typeface="Arial"/>
              </a:rPr>
              <a:t>• </a:t>
            </a:r>
            <a:r>
              <a:rPr lang="en-US" sz="1800" b="1" i="0" u="none" strike="noStrike" dirty="0">
                <a:latin typeface="Arial"/>
                <a:ea typeface="Arial"/>
                <a:cs typeface="Arial"/>
                <a:sym typeface="Arial"/>
              </a:rPr>
              <a:t>The controller populates the switch with flow table entries.</a:t>
            </a:r>
            <a:endParaRPr lang="en-US" sz="1800" b="1" dirty="0"/>
          </a:p>
          <a:p>
            <a:pPr marL="457200" lvl="1" indent="0" algn="just" rtl="0">
              <a:lnSpc>
                <a:spcPct val="90000"/>
              </a:lnSpc>
              <a:spcBef>
                <a:spcPts val="500"/>
              </a:spcBef>
              <a:spcAft>
                <a:spcPts val="0"/>
              </a:spcAft>
              <a:buClr>
                <a:schemeClr val="dk1"/>
              </a:buClr>
              <a:buSzPts val="1400"/>
              <a:buNone/>
            </a:pPr>
            <a:r>
              <a:rPr lang="en-US" sz="1800" b="1" i="0" u="none" strike="noStrike" dirty="0">
                <a:latin typeface="Arial"/>
                <a:ea typeface="Arial"/>
                <a:cs typeface="Arial"/>
                <a:sym typeface="Arial"/>
              </a:rPr>
              <a:t>• The switch evaluates incoming packets and finds a matching flow, then performs the associated action.</a:t>
            </a:r>
            <a:endParaRPr sz="1800" b="1" dirty="0"/>
          </a:p>
          <a:p>
            <a:pPr marL="457200" lvl="1" indent="0" algn="just" rtl="0">
              <a:lnSpc>
                <a:spcPct val="90000"/>
              </a:lnSpc>
              <a:spcBef>
                <a:spcPts val="500"/>
              </a:spcBef>
              <a:spcAft>
                <a:spcPts val="0"/>
              </a:spcAft>
              <a:buClr>
                <a:schemeClr val="dk1"/>
              </a:buClr>
              <a:buSzPts val="1400"/>
              <a:buNone/>
            </a:pPr>
            <a:r>
              <a:rPr lang="en-US" sz="1800" b="1" i="0" u="none" strike="noStrike" dirty="0">
                <a:latin typeface="Arial"/>
                <a:ea typeface="Arial"/>
                <a:cs typeface="Arial"/>
                <a:sym typeface="Arial"/>
              </a:rPr>
              <a:t>• If no match is found, the switch forwards the packet to the controller for instructions on how to deal with the packet.</a:t>
            </a:r>
            <a:endParaRPr sz="1800" b="1" dirty="0"/>
          </a:p>
          <a:p>
            <a:pPr marL="685800" lvl="1" indent="-228600" algn="just" rtl="0">
              <a:lnSpc>
                <a:spcPct val="90000"/>
              </a:lnSpc>
              <a:spcBef>
                <a:spcPts val="500"/>
              </a:spcBef>
              <a:spcAft>
                <a:spcPts val="0"/>
              </a:spcAft>
              <a:buClr>
                <a:schemeClr val="dk1"/>
              </a:buClr>
              <a:buSzPts val="1400"/>
              <a:buChar char="•"/>
            </a:pPr>
            <a:r>
              <a:rPr lang="en-US" sz="1800" b="0" i="0" u="none" strike="noStrike" dirty="0">
                <a:latin typeface="Arial"/>
                <a:ea typeface="Arial"/>
                <a:cs typeface="Arial"/>
                <a:sym typeface="Arial"/>
              </a:rPr>
              <a:t>Typically the controller will update the switch with new flow entries as new packet patterns are received, so that the switch can deal with them locally. </a:t>
            </a:r>
            <a:endParaRPr sz="1800" dirty="0"/>
          </a:p>
        </p:txBody>
      </p:sp>
      <p:sp>
        <p:nvSpPr>
          <p:cNvPr id="98" name="Google Shape;98;p2"/>
          <p:cNvSpPr txBox="1">
            <a:spLocks noGrp="1"/>
          </p:cNvSpPr>
          <p:nvPr>
            <p:ph type="body" idx="3"/>
          </p:nvPr>
        </p:nvSpPr>
        <p:spPr>
          <a:xfrm>
            <a:off x="7345680" y="1247933"/>
            <a:ext cx="4951412" cy="8239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1800"/>
              <a:buNone/>
            </a:pPr>
            <a:r>
              <a:rPr lang="en-US" sz="1800" b="0" i="0" u="none" strike="noStrike">
                <a:latin typeface="Arial"/>
                <a:ea typeface="Arial"/>
                <a:cs typeface="Arial"/>
                <a:sym typeface="Arial"/>
              </a:rPr>
              <a:t>Simple architecture of an OpenFlow solution</a:t>
            </a:r>
            <a:endParaRPr/>
          </a:p>
        </p:txBody>
      </p:sp>
      <p:pic>
        <p:nvPicPr>
          <p:cNvPr id="99" name="Google Shape;99;p2"/>
          <p:cNvPicPr preferRelativeResize="0">
            <a:picLocks noGrp="1"/>
          </p:cNvPicPr>
          <p:nvPr>
            <p:ph type="body" idx="4"/>
          </p:nvPr>
        </p:nvPicPr>
        <p:blipFill rotWithShape="1">
          <a:blip r:embed="rId3">
            <a:alphaModFix/>
          </a:blip>
          <a:srcRect/>
          <a:stretch/>
        </p:blipFill>
        <p:spPr>
          <a:xfrm>
            <a:off x="7498080" y="2691843"/>
            <a:ext cx="4585652" cy="26594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838200" y="222885"/>
            <a:ext cx="10515600" cy="5797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Arial"/>
              <a:buNone/>
            </a:pPr>
            <a:r>
              <a:rPr lang="en-US" sz="2800" b="1" i="0" u="none" strike="noStrike" dirty="0">
                <a:solidFill>
                  <a:srgbClr val="FF0000"/>
                </a:solidFill>
                <a:latin typeface="Arial"/>
                <a:ea typeface="Arial"/>
                <a:cs typeface="Arial"/>
                <a:sym typeface="Arial"/>
              </a:rPr>
              <a:t>Sustaining SDN Interoperability</a:t>
            </a:r>
            <a:endParaRPr sz="2800" dirty="0">
              <a:solidFill>
                <a:srgbClr val="FF0000"/>
              </a:solidFill>
            </a:endParaRPr>
          </a:p>
        </p:txBody>
      </p:sp>
      <p:sp>
        <p:nvSpPr>
          <p:cNvPr id="105" name="Google Shape;105;p3"/>
          <p:cNvSpPr txBox="1">
            <a:spLocks noGrp="1"/>
          </p:cNvSpPr>
          <p:nvPr>
            <p:ph type="body" idx="1"/>
          </p:nvPr>
        </p:nvSpPr>
        <p:spPr>
          <a:xfrm>
            <a:off x="838200" y="802640"/>
            <a:ext cx="10706100" cy="605536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000000"/>
              </a:buClr>
              <a:buSzPts val="1800"/>
              <a:buChar char="•"/>
            </a:pPr>
            <a:r>
              <a:rPr lang="en-US" sz="1800">
                <a:solidFill>
                  <a:srgbClr val="000000"/>
                </a:solidFill>
                <a:latin typeface="Arial"/>
                <a:ea typeface="Arial"/>
                <a:cs typeface="Arial"/>
                <a:sym typeface="Arial"/>
              </a:rPr>
              <a:t>It is  important to ensure that the implementations of the various players in the OpenFlow space adhere to the standards as they are defined, clarify and expand the standards where they are found to be incomplete or imprecise, and in general guarantee interoperability among OpenFlow implementations.</a:t>
            </a:r>
            <a:endParaRPr sz="1800"/>
          </a:p>
          <a:p>
            <a:pPr marL="228600" lvl="0" indent="-228600" algn="just" rtl="0">
              <a:lnSpc>
                <a:spcPct val="90000"/>
              </a:lnSpc>
              <a:spcBef>
                <a:spcPts val="1000"/>
              </a:spcBef>
              <a:spcAft>
                <a:spcPts val="0"/>
              </a:spcAft>
              <a:buClr>
                <a:srgbClr val="000000"/>
              </a:buClr>
              <a:buSzPts val="1800"/>
              <a:buChar char="•"/>
            </a:pPr>
            <a:r>
              <a:rPr lang="en-US" sz="1800" b="1">
                <a:solidFill>
                  <a:srgbClr val="000000"/>
                </a:solidFill>
                <a:latin typeface="Arial"/>
                <a:ea typeface="Arial"/>
                <a:cs typeface="Arial"/>
                <a:sym typeface="Arial"/>
              </a:rPr>
              <a:t>This goal can be achieved in a few ways:</a:t>
            </a:r>
            <a:endParaRPr sz="1800"/>
          </a:p>
          <a:p>
            <a:pPr marL="228600" lvl="0" indent="-228600" algn="just" rtl="0">
              <a:lnSpc>
                <a:spcPct val="90000"/>
              </a:lnSpc>
              <a:spcBef>
                <a:spcPts val="1000"/>
              </a:spcBef>
              <a:spcAft>
                <a:spcPts val="0"/>
              </a:spcAft>
              <a:buClr>
                <a:srgbClr val="000000"/>
              </a:buClr>
              <a:buSzPts val="1800"/>
              <a:buChar char="•"/>
            </a:pPr>
            <a:r>
              <a:rPr lang="en-US" sz="1800" b="1" i="0" u="none" strike="noStrike">
                <a:solidFill>
                  <a:srgbClr val="000000"/>
                </a:solidFill>
                <a:latin typeface="Arial"/>
                <a:ea typeface="Arial"/>
                <a:cs typeface="Arial"/>
                <a:sym typeface="Arial"/>
              </a:rPr>
              <a:t>Plugfests. </a:t>
            </a:r>
            <a:r>
              <a:rPr lang="en-US" sz="1800" b="0" i="0" u="none" strike="noStrike">
                <a:solidFill>
                  <a:srgbClr val="000000"/>
                </a:solidFill>
                <a:latin typeface="Arial"/>
                <a:ea typeface="Arial"/>
                <a:cs typeface="Arial"/>
                <a:sym typeface="Arial"/>
              </a:rPr>
              <a:t>Plugfests, normally staged at conferences, summits, and congresses, are environments in which vendors can bring their devices and software in order to test them with devices and software from other vendors. These are rich opportunities to determine where implementations may be lacking or where the standard itself is unclear and needs to be made more precise and specific.</a:t>
            </a:r>
            <a:endParaRPr sz="1800"/>
          </a:p>
          <a:p>
            <a:pPr marL="228600" lvl="0" indent="-228600" algn="just" rtl="0">
              <a:lnSpc>
                <a:spcPct val="90000"/>
              </a:lnSpc>
              <a:spcBef>
                <a:spcPts val="1000"/>
              </a:spcBef>
              <a:spcAft>
                <a:spcPts val="0"/>
              </a:spcAft>
              <a:buClr>
                <a:srgbClr val="000000"/>
              </a:buClr>
              <a:buSzPts val="1800"/>
              <a:buChar char="•"/>
            </a:pPr>
            <a:r>
              <a:rPr lang="en-US" sz="1800" b="0" i="0" u="none" strike="noStrike">
                <a:solidFill>
                  <a:srgbClr val="000000"/>
                </a:solidFill>
                <a:latin typeface="Arial"/>
                <a:ea typeface="Arial"/>
                <a:cs typeface="Arial"/>
                <a:sym typeface="Arial"/>
              </a:rPr>
              <a:t> </a:t>
            </a:r>
            <a:r>
              <a:rPr lang="en-US" sz="1800" b="1" i="0" u="none" strike="noStrike">
                <a:solidFill>
                  <a:srgbClr val="000000"/>
                </a:solidFill>
                <a:latin typeface="Arial"/>
                <a:ea typeface="Arial"/>
                <a:cs typeface="Arial"/>
                <a:sym typeface="Arial"/>
              </a:rPr>
              <a:t>Interoperability labs. </a:t>
            </a:r>
            <a:r>
              <a:rPr lang="en-US" sz="1800" b="0" i="0" u="none" strike="noStrike">
                <a:solidFill>
                  <a:srgbClr val="000000"/>
                </a:solidFill>
                <a:latin typeface="Arial"/>
                <a:ea typeface="Arial"/>
                <a:cs typeface="Arial"/>
                <a:sym typeface="Arial"/>
              </a:rPr>
              <a:t>Certain institutions have built dedicated test labs for the purpose of testing the interoperability of equipment from various vendors and organizations. One such lab is the </a:t>
            </a:r>
            <a:r>
              <a:rPr lang="en-US" sz="1800" b="0" i="1" u="none" strike="noStrike">
                <a:solidFill>
                  <a:srgbClr val="000000"/>
                </a:solidFill>
                <a:latin typeface="Arial"/>
                <a:ea typeface="Arial"/>
                <a:cs typeface="Arial"/>
                <a:sym typeface="Arial"/>
              </a:rPr>
              <a:t>Indiana Center for Network Translational Research and Education </a:t>
            </a:r>
            <a:r>
              <a:rPr lang="en-US" sz="1800" b="0" i="0" u="none" strike="noStrike">
                <a:solidFill>
                  <a:srgbClr val="000000"/>
                </a:solidFill>
                <a:latin typeface="Arial"/>
                <a:ea typeface="Arial"/>
                <a:cs typeface="Arial"/>
                <a:sym typeface="Arial"/>
              </a:rPr>
              <a:t>(InCNTRE) at Indiana University, which hosts a large collection of vendor devices and controllers as well as experimental devices and controllers from open source contributors. We discuss open source contributions to SDN in the next section.</a:t>
            </a:r>
            <a:endParaRPr sz="1800"/>
          </a:p>
          <a:p>
            <a:pPr marL="228600" lvl="0" indent="-228600" algn="just" rtl="0">
              <a:lnSpc>
                <a:spcPct val="90000"/>
              </a:lnSpc>
              <a:spcBef>
                <a:spcPts val="1000"/>
              </a:spcBef>
              <a:spcAft>
                <a:spcPts val="0"/>
              </a:spcAft>
              <a:buClr>
                <a:srgbClr val="000000"/>
              </a:buClr>
              <a:buSzPts val="1800"/>
              <a:buChar char="•"/>
            </a:pPr>
            <a:r>
              <a:rPr lang="en-US" sz="1800" b="1" i="0" u="none" strike="noStrike">
                <a:solidFill>
                  <a:srgbClr val="000000"/>
                </a:solidFill>
                <a:latin typeface="Arial"/>
                <a:ea typeface="Arial"/>
                <a:cs typeface="Arial"/>
                <a:sym typeface="Arial"/>
              </a:rPr>
              <a:t>Certification programs. </a:t>
            </a:r>
            <a:r>
              <a:rPr lang="en-US" sz="1800" b="0" i="0" u="none" strike="noStrike">
                <a:solidFill>
                  <a:srgbClr val="000000"/>
                </a:solidFill>
                <a:latin typeface="Arial"/>
                <a:ea typeface="Arial"/>
                <a:cs typeface="Arial"/>
                <a:sym typeface="Arial"/>
              </a:rPr>
              <a:t>There is a need for certification of switches so that buyers can know they are getting a switch that is certified to support a particular version or versions of OpenFlow. The ONF has now implemented such a program .</a:t>
            </a:r>
            <a:endParaRPr sz="1800"/>
          </a:p>
          <a:p>
            <a:pPr marL="228600" lvl="0" indent="-228600" algn="just" rtl="0">
              <a:lnSpc>
                <a:spcPct val="90000"/>
              </a:lnSpc>
              <a:spcBef>
                <a:spcPts val="1000"/>
              </a:spcBef>
              <a:spcAft>
                <a:spcPts val="0"/>
              </a:spcAft>
              <a:buClr>
                <a:srgbClr val="000000"/>
              </a:buClr>
              <a:buSzPts val="1800"/>
              <a:buChar char="•"/>
            </a:pPr>
            <a:r>
              <a:rPr lang="en-US" sz="1800" b="1" i="0" u="none" strike="noStrike">
                <a:solidFill>
                  <a:srgbClr val="000000"/>
                </a:solidFill>
                <a:latin typeface="Arial"/>
                <a:ea typeface="Arial"/>
                <a:cs typeface="Arial"/>
                <a:sym typeface="Arial"/>
              </a:rPr>
              <a:t>Education and consulting. </a:t>
            </a:r>
            <a:r>
              <a:rPr lang="en-US" sz="1800" b="0" i="0" u="none" strike="noStrike">
                <a:solidFill>
                  <a:srgbClr val="000000"/>
                </a:solidFill>
                <a:latin typeface="Arial"/>
                <a:ea typeface="Arial"/>
                <a:cs typeface="Arial"/>
                <a:sym typeface="Arial"/>
              </a:rPr>
              <a:t>A complex, game-changing technological shift such as that represented by SDN will not easily permeate a large industry without the existence of an infrastructure to train and advise networking staff about the migration. It is important that a cadre of highly qualified yet vendor-neutral organizations address this need.</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111759"/>
            <a:ext cx="10515600" cy="9855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Arial"/>
              <a:buNone/>
            </a:pPr>
            <a:r>
              <a:rPr lang="en-US" sz="2800" b="1" i="0" u="sng" strike="noStrike" dirty="0">
                <a:solidFill>
                  <a:srgbClr val="FF0000"/>
                </a:solidFill>
                <a:latin typeface="Arial"/>
                <a:ea typeface="Arial"/>
                <a:cs typeface="Arial"/>
                <a:sym typeface="Arial"/>
              </a:rPr>
              <a:t>Open Source Contributions</a:t>
            </a:r>
            <a:endParaRPr sz="2800" u="sng" dirty="0">
              <a:solidFill>
                <a:srgbClr val="FF0000"/>
              </a:solidFill>
            </a:endParaRPr>
          </a:p>
        </p:txBody>
      </p:sp>
      <p:sp>
        <p:nvSpPr>
          <p:cNvPr id="111" name="Google Shape;111;p4"/>
          <p:cNvSpPr txBox="1">
            <a:spLocks noGrp="1"/>
          </p:cNvSpPr>
          <p:nvPr>
            <p:ph type="body" idx="1"/>
          </p:nvPr>
        </p:nvSpPr>
        <p:spPr>
          <a:xfrm>
            <a:off x="754380" y="693879"/>
            <a:ext cx="10683240" cy="5862317"/>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1800"/>
              <a:buChar char="•"/>
            </a:pPr>
            <a:r>
              <a:rPr lang="en-US" sz="1800" b="1" dirty="0"/>
              <a:t>Operating systems</a:t>
            </a:r>
            <a:r>
              <a:rPr lang="en-US" sz="1800" dirty="0"/>
              <a:t>. </a:t>
            </a:r>
            <a:r>
              <a:rPr lang="en-US" sz="1800" b="1" dirty="0"/>
              <a:t>The </a:t>
            </a:r>
            <a:r>
              <a:rPr lang="en-US" sz="1800" b="1" dirty="0">
                <a:solidFill>
                  <a:srgbClr val="FF0000"/>
                </a:solidFill>
              </a:rPr>
              <a:t>Linux</a:t>
            </a:r>
            <a:r>
              <a:rPr lang="en-US" sz="1800" b="1" dirty="0"/>
              <a:t> operating system was developed as open source and is used today to control countless devices that we use every day, from digital video recorders (DVRs) to smartphones.</a:t>
            </a:r>
            <a:endParaRPr sz="1800" b="1" dirty="0"/>
          </a:p>
          <a:p>
            <a:pPr marL="228600" lvl="0" indent="-228600" algn="just" rtl="0">
              <a:lnSpc>
                <a:spcPct val="90000"/>
              </a:lnSpc>
              <a:spcBef>
                <a:spcPts val="1000"/>
              </a:spcBef>
              <a:spcAft>
                <a:spcPts val="0"/>
              </a:spcAft>
              <a:buClr>
                <a:schemeClr val="dk1"/>
              </a:buClr>
              <a:buSzPts val="1800"/>
              <a:buChar char="•"/>
            </a:pPr>
            <a:r>
              <a:rPr lang="en-US" sz="1800" b="1" dirty="0"/>
              <a:t>• Databases</a:t>
            </a:r>
            <a:r>
              <a:rPr lang="en-US" sz="1800" dirty="0"/>
              <a:t>. Many of the websites we visit for news reports or to purchase products store their information and product data in databases that were developed, at least initially, by the open source community</a:t>
            </a:r>
            <a:r>
              <a:rPr lang="en-US" sz="1800" b="1" dirty="0"/>
              <a:t>. </a:t>
            </a:r>
            <a:r>
              <a:rPr lang="en-US" sz="1800" b="1" dirty="0">
                <a:solidFill>
                  <a:srgbClr val="FF0000"/>
                </a:solidFill>
              </a:rPr>
              <a:t>MySQL</a:t>
            </a:r>
            <a:r>
              <a:rPr lang="en-US" sz="1800" b="1" dirty="0"/>
              <a:t> is an example of such an open source database</a:t>
            </a:r>
            <a:r>
              <a:rPr lang="en-US" sz="1800" dirty="0"/>
              <a:t>.</a:t>
            </a:r>
            <a:endParaRPr sz="1800" dirty="0"/>
          </a:p>
          <a:p>
            <a:pPr marL="228600" lvl="0" indent="-228600" algn="just" rtl="0">
              <a:lnSpc>
                <a:spcPct val="90000"/>
              </a:lnSpc>
              <a:spcBef>
                <a:spcPts val="1000"/>
              </a:spcBef>
              <a:spcAft>
                <a:spcPts val="0"/>
              </a:spcAft>
              <a:buClr>
                <a:schemeClr val="dk1"/>
              </a:buClr>
              <a:buSzPts val="1800"/>
              <a:buChar char="•"/>
            </a:pPr>
            <a:r>
              <a:rPr lang="en-US" sz="1800" dirty="0"/>
              <a:t>• </a:t>
            </a:r>
            <a:r>
              <a:rPr lang="en-US" sz="1800" b="1" dirty="0"/>
              <a:t>Servers</a:t>
            </a:r>
            <a:r>
              <a:rPr lang="en-US" sz="1800" dirty="0"/>
              <a:t>. When we access locations on the Internet, many of those servers are running application server software and using tools that have been developed over time by the open source community. For example, </a:t>
            </a:r>
            <a:r>
              <a:rPr lang="en-US" sz="1800" b="1" dirty="0"/>
              <a:t>the open source </a:t>
            </a:r>
            <a:r>
              <a:rPr lang="en-US" sz="1800" b="1" dirty="0">
                <a:solidFill>
                  <a:srgbClr val="FF0000"/>
                </a:solidFill>
              </a:rPr>
              <a:t>Apache Web Server </a:t>
            </a:r>
            <a:r>
              <a:rPr lang="en-US" sz="1800" b="1" dirty="0"/>
              <a:t>is used </a:t>
            </a:r>
            <a:r>
              <a:rPr lang="en-US" sz="1800" dirty="0"/>
              <a:t>in countless applications worldwide.</a:t>
            </a:r>
            <a:endParaRPr sz="1800" dirty="0"/>
          </a:p>
          <a:p>
            <a:pPr marL="228600" lvl="0" indent="-228600" algn="just" rtl="0">
              <a:lnSpc>
                <a:spcPct val="90000"/>
              </a:lnSpc>
              <a:spcBef>
                <a:spcPts val="1000"/>
              </a:spcBef>
              <a:spcAft>
                <a:spcPts val="0"/>
              </a:spcAft>
              <a:buClr>
                <a:schemeClr val="dk1"/>
              </a:buClr>
              <a:buSzPts val="1800"/>
              <a:buChar char="•"/>
            </a:pPr>
            <a:r>
              <a:rPr lang="en-US" sz="1800" b="1" dirty="0"/>
              <a:t>• Security. Applying the open source model is also often considered in order to deliver more secure environments </a:t>
            </a:r>
            <a:r>
              <a:rPr lang="en-US" sz="1800" dirty="0"/>
              <a:t>[20]. Many security products providing antivirus protection and maintaining lists of malicious sites and programs are running open source software to accomplish their tasks. </a:t>
            </a:r>
            <a:r>
              <a:rPr lang="en-US" sz="1800" b="1" dirty="0">
                <a:solidFill>
                  <a:srgbClr val="FF0000"/>
                </a:solidFill>
              </a:rPr>
              <a:t>OpenSSL</a:t>
            </a:r>
            <a:r>
              <a:rPr lang="en-US" sz="1800" b="1" dirty="0"/>
              <a:t> is probably the foremost example of a widely used open source encryption toolkit.</a:t>
            </a:r>
            <a:endParaRPr sz="1800" b="1" dirty="0"/>
          </a:p>
          <a:p>
            <a:pPr marL="228600" lvl="0" indent="-228600" algn="just" rtl="0">
              <a:lnSpc>
                <a:spcPct val="90000"/>
              </a:lnSpc>
              <a:spcBef>
                <a:spcPts val="1000"/>
              </a:spcBef>
              <a:spcAft>
                <a:spcPts val="0"/>
              </a:spcAft>
              <a:buClr>
                <a:schemeClr val="dk1"/>
              </a:buClr>
              <a:buSzPts val="1800"/>
              <a:buChar char="•"/>
            </a:pPr>
            <a:r>
              <a:rPr lang="en-US" sz="1800" dirty="0"/>
              <a:t>• </a:t>
            </a:r>
            <a:r>
              <a:rPr lang="en-US" sz="1800" b="1" dirty="0"/>
              <a:t>File sharing</a:t>
            </a:r>
            <a:r>
              <a:rPr lang="en-US" sz="1800" dirty="0"/>
              <a:t>. </a:t>
            </a:r>
            <a:r>
              <a:rPr lang="en-US" sz="1800" b="1" dirty="0">
                <a:solidFill>
                  <a:srgbClr val="FF0000"/>
                </a:solidFill>
              </a:rPr>
              <a:t>The BitTorrent </a:t>
            </a:r>
            <a:r>
              <a:rPr lang="en-US" sz="1800" b="1" dirty="0"/>
              <a:t>protocol is an example of a hugely successful open protocol used for file sharing</a:t>
            </a:r>
            <a:r>
              <a:rPr lang="en-US" sz="1800" dirty="0"/>
              <a:t>. BitTorrent works as a P2P/overlay network that achieves high-bandwidth file downloading by performing the download of a file piecemeal and in parallel from multiple servers</a:t>
            </a:r>
            <a:endParaRPr sz="1800" dirty="0"/>
          </a:p>
          <a:p>
            <a:pPr marL="228600" lvl="0" indent="-228600" algn="just" rtl="0">
              <a:lnSpc>
                <a:spcPct val="90000"/>
              </a:lnSpc>
              <a:spcBef>
                <a:spcPts val="1000"/>
              </a:spcBef>
              <a:spcAft>
                <a:spcPts val="0"/>
              </a:spcAft>
              <a:buClr>
                <a:schemeClr val="dk1"/>
              </a:buClr>
              <a:buSzPts val="1800"/>
              <a:buChar char="•"/>
            </a:pPr>
            <a:r>
              <a:rPr lang="en-US" sz="1800" b="1" dirty="0"/>
              <a:t>Risk</a:t>
            </a:r>
            <a:r>
              <a:rPr lang="en-US" sz="1800" dirty="0"/>
              <a:t> :The areas of risk include quality, security, timeliness, and support</a:t>
            </a:r>
            <a:endParaRPr sz="1800" dirty="0"/>
          </a:p>
          <a:p>
            <a:pPr marL="228600" lvl="0" indent="-228600" algn="just" rtl="0">
              <a:lnSpc>
                <a:spcPct val="90000"/>
              </a:lnSpc>
              <a:spcBef>
                <a:spcPts val="1000"/>
              </a:spcBef>
              <a:spcAft>
                <a:spcPts val="0"/>
              </a:spcAft>
              <a:buClr>
                <a:schemeClr val="dk1"/>
              </a:buClr>
              <a:buSzPts val="1800"/>
              <a:buChar char="•"/>
            </a:pPr>
            <a:r>
              <a:rPr lang="en-US" sz="1800" b="1" dirty="0"/>
              <a:t>Open Source Contributions to SDN</a:t>
            </a:r>
            <a:r>
              <a:rPr lang="en-US" sz="1800" dirty="0"/>
              <a:t>: Huge advances in SDN technology are attributable to open source projects. Multiple open source implementations of SDN switches, controllers, and applications are available.</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Arial"/>
              <a:buNone/>
            </a:pPr>
            <a:r>
              <a:rPr lang="en-US" sz="2800" b="1" i="0" u="none" strike="noStrike">
                <a:solidFill>
                  <a:srgbClr val="FF0000"/>
                </a:solidFill>
                <a:latin typeface="Arial"/>
                <a:ea typeface="Arial"/>
                <a:cs typeface="Arial"/>
                <a:sym typeface="Arial"/>
              </a:rPr>
              <a:t>Legacy Mechanisms Evolve Toward SDN</a:t>
            </a:r>
            <a:endParaRPr sz="2800">
              <a:solidFill>
                <a:srgbClr val="FF0000"/>
              </a:solidFill>
            </a:endParaRPr>
          </a:p>
        </p:txBody>
      </p:sp>
      <p:sp>
        <p:nvSpPr>
          <p:cNvPr id="117" name="Google Shape;11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00000"/>
              </a:buClr>
              <a:buSzPts val="1800"/>
              <a:buChar char="•"/>
            </a:pPr>
            <a:r>
              <a:rPr lang="en-US" sz="2400" b="0" i="0" u="none" strike="noStrike">
                <a:solidFill>
                  <a:srgbClr val="000000"/>
                </a:solidFill>
                <a:latin typeface="Arial"/>
                <a:ea typeface="Arial"/>
                <a:cs typeface="Arial"/>
                <a:sym typeface="Arial"/>
              </a:rPr>
              <a:t>The urgent need for SDN </a:t>
            </a:r>
            <a:r>
              <a:rPr lang="en-US" sz="2400" b="0" i="0" u="none" strike="noStrike">
                <a:solidFill>
                  <a:srgbClr val="0081AE"/>
                </a:solidFill>
                <a:latin typeface="Arial"/>
                <a:ea typeface="Arial"/>
                <a:cs typeface="Arial"/>
                <a:sym typeface="Arial"/>
              </a:rPr>
              <a:t> </a:t>
            </a:r>
            <a:r>
              <a:rPr lang="en-US" sz="2400" b="0" i="0" u="none" strike="noStrike">
                <a:solidFill>
                  <a:srgbClr val="000000"/>
                </a:solidFill>
                <a:latin typeface="Arial"/>
                <a:ea typeface="Arial"/>
                <a:cs typeface="Arial"/>
                <a:sym typeface="Arial"/>
              </a:rPr>
              <a:t>could not wait for a completely new network paradigm to be fleshed out through years of research and experimentation. It is not surprising, then, that there were early attempts to achieve some SDN-like functionality within the traditional networking model. One such example was Cisco’s </a:t>
            </a:r>
            <a:r>
              <a:rPr lang="en-US" sz="2400" b="0" i="1" u="none" strike="noStrike">
                <a:solidFill>
                  <a:srgbClr val="000000"/>
                </a:solidFill>
                <a:latin typeface="Arial"/>
                <a:ea typeface="Arial"/>
                <a:cs typeface="Arial"/>
                <a:sym typeface="Arial"/>
              </a:rPr>
              <a:t>policy-based routing </a:t>
            </a:r>
            <a:r>
              <a:rPr lang="en-US" sz="2400" b="0" i="0" u="none" strike="noStrike">
                <a:solidFill>
                  <a:srgbClr val="000000"/>
                </a:solidFill>
                <a:latin typeface="Arial"/>
                <a:ea typeface="Arial"/>
                <a:cs typeface="Arial"/>
                <a:sym typeface="Arial"/>
              </a:rPr>
              <a:t>.</a:t>
            </a:r>
            <a:endParaRPr sz="2400"/>
          </a:p>
          <a:p>
            <a:pPr marL="228600" lvl="0" indent="-228600" algn="just" rtl="0">
              <a:lnSpc>
                <a:spcPct val="90000"/>
              </a:lnSpc>
              <a:spcBef>
                <a:spcPts val="1000"/>
              </a:spcBef>
              <a:spcAft>
                <a:spcPts val="0"/>
              </a:spcAft>
              <a:buClr>
                <a:srgbClr val="000000"/>
              </a:buClr>
              <a:buSzPts val="1800"/>
              <a:buChar char="•"/>
            </a:pPr>
            <a:r>
              <a:rPr lang="en-US" sz="2400" b="0" i="0" u="none" strike="noStrike">
                <a:solidFill>
                  <a:srgbClr val="000000"/>
                </a:solidFill>
                <a:latin typeface="Arial"/>
                <a:ea typeface="Arial"/>
                <a:cs typeface="Arial"/>
                <a:sym typeface="Arial"/>
              </a:rPr>
              <a:t>The capabilities of legacy switches were sometimes extended to support detailed policy configuration related to security, QoS, and other areas. </a:t>
            </a:r>
            <a:endParaRPr sz="2400"/>
          </a:p>
          <a:p>
            <a:pPr marL="228600" lvl="0" indent="-228600" algn="just" rtl="0">
              <a:lnSpc>
                <a:spcPct val="90000"/>
              </a:lnSpc>
              <a:spcBef>
                <a:spcPts val="1000"/>
              </a:spcBef>
              <a:spcAft>
                <a:spcPts val="0"/>
              </a:spcAft>
              <a:buClr>
                <a:srgbClr val="000000"/>
              </a:buClr>
              <a:buSzPts val="1800"/>
              <a:buChar char="•"/>
            </a:pPr>
            <a:r>
              <a:rPr lang="en-US" sz="2400" b="0" i="0" u="none" strike="noStrike">
                <a:solidFill>
                  <a:srgbClr val="000000"/>
                </a:solidFill>
                <a:latin typeface="Arial"/>
                <a:ea typeface="Arial"/>
                <a:cs typeface="Arial"/>
                <a:sym typeface="Arial"/>
              </a:rPr>
              <a:t>Old APIs were extended to allow centralized programming of these features. Some SDN providers have based their entire SDN solution on a rich family of extended APIs on legacy switches, orchestrated by a centralized controller</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838200" y="-17510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Arial"/>
              <a:buNone/>
            </a:pPr>
            <a:r>
              <a:rPr lang="en-US" sz="2800" b="1" i="0" u="sng" strike="noStrike" dirty="0">
                <a:solidFill>
                  <a:srgbClr val="FF0000"/>
                </a:solidFill>
                <a:latin typeface="Arial"/>
                <a:ea typeface="Arial"/>
                <a:cs typeface="Arial"/>
                <a:sym typeface="Arial"/>
              </a:rPr>
              <a:t>Network Virtualization</a:t>
            </a:r>
            <a:endParaRPr sz="2800" u="sng" dirty="0">
              <a:solidFill>
                <a:srgbClr val="FF0000"/>
              </a:solidFill>
            </a:endParaRPr>
          </a:p>
        </p:txBody>
      </p:sp>
      <p:sp>
        <p:nvSpPr>
          <p:cNvPr id="123" name="Google Shape;123;p6"/>
          <p:cNvSpPr txBox="1">
            <a:spLocks noGrp="1"/>
          </p:cNvSpPr>
          <p:nvPr>
            <p:ph type="body" idx="1"/>
          </p:nvPr>
        </p:nvSpPr>
        <p:spPr>
          <a:xfrm>
            <a:off x="838200" y="968692"/>
            <a:ext cx="10734040" cy="4920616"/>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000000"/>
              </a:buClr>
              <a:buSzPts val="1800"/>
              <a:buChar char="•"/>
            </a:pPr>
            <a:r>
              <a:rPr lang="en-US" sz="2400" b="0" i="1" u="none" strike="noStrike" dirty="0">
                <a:solidFill>
                  <a:srgbClr val="000000"/>
                </a:solidFill>
                <a:latin typeface="Arial"/>
                <a:ea typeface="Arial"/>
                <a:cs typeface="Arial"/>
                <a:sym typeface="Arial"/>
              </a:rPr>
              <a:t>network virtualization </a:t>
            </a:r>
            <a:r>
              <a:rPr lang="en-US" sz="2400" b="0" i="0" u="none" strike="noStrike" dirty="0">
                <a:solidFill>
                  <a:srgbClr val="000000"/>
                </a:solidFill>
                <a:latin typeface="Arial"/>
                <a:ea typeface="Arial"/>
                <a:cs typeface="Arial"/>
                <a:sym typeface="Arial"/>
              </a:rPr>
              <a:t>lagged behind its compute and storage counterparts and how this has resulted in a strong demand for network virtualization in the data center.</a:t>
            </a:r>
            <a:endParaRPr sz="2400" dirty="0"/>
          </a:p>
          <a:p>
            <a:pPr marL="228600" lvl="0" indent="-228600" algn="just" rtl="0">
              <a:lnSpc>
                <a:spcPct val="90000"/>
              </a:lnSpc>
              <a:spcBef>
                <a:spcPts val="1000"/>
              </a:spcBef>
              <a:spcAft>
                <a:spcPts val="0"/>
              </a:spcAft>
              <a:buClr>
                <a:srgbClr val="000000"/>
              </a:buClr>
              <a:buSzPts val="1800"/>
              <a:buChar char="•"/>
            </a:pPr>
            <a:r>
              <a:rPr lang="en-US" sz="2400" b="0" i="0" u="none" strike="noStrike" dirty="0">
                <a:solidFill>
                  <a:srgbClr val="000000"/>
                </a:solidFill>
                <a:latin typeface="Arial"/>
                <a:ea typeface="Arial"/>
                <a:cs typeface="Arial"/>
                <a:sym typeface="Arial"/>
              </a:rPr>
              <a:t> Network virtualization, in essence, provides a network service that is decoupled from the physical hardware below that offers a feature set identical to the behavior of its physical counterpart. </a:t>
            </a:r>
            <a:endParaRPr sz="2400" dirty="0"/>
          </a:p>
          <a:p>
            <a:pPr marL="228600" lvl="0" indent="-228600" algn="just" rtl="0">
              <a:lnSpc>
                <a:spcPct val="90000"/>
              </a:lnSpc>
              <a:spcBef>
                <a:spcPts val="1000"/>
              </a:spcBef>
              <a:spcAft>
                <a:spcPts val="0"/>
              </a:spcAft>
              <a:buClr>
                <a:srgbClr val="000000"/>
              </a:buClr>
              <a:buSzPts val="1800"/>
              <a:buChar char="•"/>
            </a:pPr>
            <a:r>
              <a:rPr lang="en-US" sz="2400" b="1" i="0" u="none" strike="noStrike" dirty="0">
                <a:solidFill>
                  <a:srgbClr val="000000"/>
                </a:solidFill>
                <a:latin typeface="Arial"/>
                <a:ea typeface="Arial"/>
                <a:cs typeface="Arial"/>
                <a:sym typeface="Arial"/>
              </a:rPr>
              <a:t>An important and early approach to such network virtualization was the </a:t>
            </a:r>
            <a:r>
              <a:rPr lang="en-US" sz="2400" b="1" i="1" u="none" strike="noStrike" dirty="0">
                <a:solidFill>
                  <a:srgbClr val="000000"/>
                </a:solidFill>
                <a:latin typeface="Arial"/>
                <a:ea typeface="Arial"/>
                <a:cs typeface="Arial"/>
                <a:sym typeface="Arial"/>
              </a:rPr>
              <a:t>virtual local area network </a:t>
            </a:r>
            <a:r>
              <a:rPr lang="en-US" sz="2400" b="1" i="0" u="none" strike="noStrike" dirty="0">
                <a:solidFill>
                  <a:srgbClr val="000000"/>
                </a:solidFill>
                <a:latin typeface="Arial"/>
                <a:ea typeface="Arial"/>
                <a:cs typeface="Arial"/>
                <a:sym typeface="Arial"/>
              </a:rPr>
              <a:t>(VLAN).</a:t>
            </a:r>
            <a:r>
              <a:rPr lang="en-US" sz="2400" b="0" i="0" u="none" strike="noStrike" dirty="0">
                <a:solidFill>
                  <a:srgbClr val="000000"/>
                </a:solidFill>
                <a:latin typeface="Arial"/>
                <a:ea typeface="Arial"/>
                <a:cs typeface="Arial"/>
                <a:sym typeface="Arial"/>
              </a:rPr>
              <a:t> VLANs permitted multiple virtual local area networks to co-reside on the same layer two physical network in total isolation from one another. </a:t>
            </a:r>
            <a:endParaRPr sz="2400" dirty="0"/>
          </a:p>
          <a:p>
            <a:pPr marL="228600" lvl="0" indent="-228600" algn="just" rtl="0">
              <a:lnSpc>
                <a:spcPct val="90000"/>
              </a:lnSpc>
              <a:spcBef>
                <a:spcPts val="1000"/>
              </a:spcBef>
              <a:spcAft>
                <a:spcPts val="0"/>
              </a:spcAft>
              <a:buClr>
                <a:srgbClr val="000000"/>
              </a:buClr>
              <a:buSzPts val="1800"/>
              <a:buChar char="•"/>
            </a:pPr>
            <a:r>
              <a:rPr lang="en-US" sz="2400" b="0" i="0" u="none" strike="noStrike" dirty="0">
                <a:solidFill>
                  <a:srgbClr val="000000"/>
                </a:solidFill>
                <a:latin typeface="Arial"/>
                <a:ea typeface="Arial"/>
                <a:cs typeface="Arial"/>
                <a:sym typeface="Arial"/>
              </a:rPr>
              <a:t>Although this technical concept is very sound, the provisioning of VLANs is not particularly dynamic, and they scale only to the extent of a layer two topology. </a:t>
            </a:r>
            <a:endParaRPr sz="2400" dirty="0"/>
          </a:p>
          <a:p>
            <a:pPr marL="228600" lvl="0" indent="-228600" algn="just" rtl="0">
              <a:lnSpc>
                <a:spcPct val="90000"/>
              </a:lnSpc>
              <a:spcBef>
                <a:spcPts val="1000"/>
              </a:spcBef>
              <a:spcAft>
                <a:spcPts val="0"/>
              </a:spcAft>
              <a:buClr>
                <a:srgbClr val="000000"/>
              </a:buClr>
              <a:buSzPts val="1800"/>
              <a:buChar char="•"/>
            </a:pPr>
            <a:r>
              <a:rPr lang="en-US" sz="2400" b="0" i="0" u="none" strike="noStrike" dirty="0">
                <a:solidFill>
                  <a:srgbClr val="000000"/>
                </a:solidFill>
                <a:latin typeface="Arial"/>
                <a:ea typeface="Arial"/>
                <a:cs typeface="Arial"/>
                <a:sym typeface="Arial"/>
              </a:rPr>
              <a:t>Layer three counterparts  based on tunneling scale better than VLANs to larger topologies. Complex systems have evolved to use both VLAN as well as tunneling technologies to provide network virtualization solutions</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563880" y="132081"/>
            <a:ext cx="10515600" cy="1148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Arial"/>
              <a:buNone/>
            </a:pPr>
            <a:r>
              <a:rPr lang="en-US" sz="4400" b="0" i="0" u="none" strike="noStrike" dirty="0" err="1">
                <a:solidFill>
                  <a:srgbClr val="000000"/>
                </a:solidFill>
                <a:latin typeface="Arial"/>
                <a:ea typeface="Arial"/>
                <a:cs typeface="Arial"/>
                <a:sym typeface="Arial"/>
              </a:rPr>
              <a:t>Nicira</a:t>
            </a:r>
            <a:r>
              <a:rPr lang="en-US" dirty="0">
                <a:solidFill>
                  <a:srgbClr val="000000"/>
                </a:solidFill>
                <a:latin typeface="Arial"/>
                <a:ea typeface="Arial"/>
                <a:cs typeface="Arial"/>
                <a:sym typeface="Arial"/>
              </a:rPr>
              <a:t>-NV</a:t>
            </a:r>
            <a:endParaRPr dirty="0"/>
          </a:p>
        </p:txBody>
      </p:sp>
      <p:sp>
        <p:nvSpPr>
          <p:cNvPr id="129" name="Google Shape;129;p7"/>
          <p:cNvSpPr txBox="1">
            <a:spLocks noGrp="1"/>
          </p:cNvSpPr>
          <p:nvPr>
            <p:ph type="body" idx="1"/>
          </p:nvPr>
        </p:nvSpPr>
        <p:spPr>
          <a:xfrm>
            <a:off x="660400" y="1155064"/>
            <a:ext cx="10967720" cy="516445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0000"/>
              </a:buClr>
              <a:buSzPts val="1800"/>
              <a:buChar char="•"/>
            </a:pPr>
            <a:r>
              <a:rPr lang="en-US" sz="2000" b="1" i="0" u="none" strike="noStrike" dirty="0">
                <a:solidFill>
                  <a:srgbClr val="000000"/>
                </a:solidFill>
                <a:latin typeface="Arial"/>
                <a:ea typeface="Arial"/>
                <a:cs typeface="Arial"/>
                <a:sym typeface="Arial"/>
              </a:rPr>
              <a:t>One of the most successful commercial endeavors in this space was </a:t>
            </a:r>
            <a:r>
              <a:rPr lang="en-US" sz="2000" b="1" i="0" u="none" strike="noStrike" dirty="0" err="1">
                <a:solidFill>
                  <a:srgbClr val="000000"/>
                </a:solidFill>
                <a:latin typeface="Arial"/>
                <a:ea typeface="Arial"/>
                <a:cs typeface="Arial"/>
                <a:sym typeface="Arial"/>
              </a:rPr>
              <a:t>Nicira</a:t>
            </a:r>
            <a:r>
              <a:rPr lang="en-US" sz="2000" b="1" i="0" u="none" strike="noStrike" dirty="0">
                <a:solidFill>
                  <a:srgbClr val="000000"/>
                </a:solidFill>
                <a:latin typeface="Arial"/>
                <a:ea typeface="Arial"/>
                <a:cs typeface="Arial"/>
                <a:sym typeface="Arial"/>
              </a:rPr>
              <a:t>, now part of VMware</a:t>
            </a:r>
            <a:r>
              <a:rPr lang="en-US" sz="2000" b="0" i="0" u="none" strike="noStrike" dirty="0">
                <a:solidFill>
                  <a:srgbClr val="000000"/>
                </a:solidFill>
                <a:latin typeface="Arial"/>
                <a:ea typeface="Arial"/>
                <a:cs typeface="Arial"/>
                <a:sym typeface="Arial"/>
              </a:rPr>
              <a:t>.</a:t>
            </a:r>
            <a:endParaRPr sz="2000" dirty="0"/>
          </a:p>
          <a:p>
            <a:pPr marL="228600" lvl="0" indent="-228600" algn="l" rtl="0">
              <a:lnSpc>
                <a:spcPct val="90000"/>
              </a:lnSpc>
              <a:spcBef>
                <a:spcPts val="1000"/>
              </a:spcBef>
              <a:spcAft>
                <a:spcPts val="0"/>
              </a:spcAft>
              <a:buClr>
                <a:srgbClr val="000000"/>
              </a:buClr>
              <a:buSzPts val="1800"/>
              <a:buChar char="•"/>
            </a:pPr>
            <a:r>
              <a:rPr lang="en-US" sz="2000" b="0" i="0" u="none" strike="noStrike" dirty="0">
                <a:solidFill>
                  <a:srgbClr val="000000"/>
                </a:solidFill>
                <a:latin typeface="Arial"/>
                <a:ea typeface="Arial"/>
                <a:cs typeface="Arial"/>
                <a:sym typeface="Arial"/>
              </a:rPr>
              <a:t>Early on, </a:t>
            </a:r>
            <a:r>
              <a:rPr lang="en-US" sz="2000" b="0" i="0" u="none" strike="noStrike" dirty="0" err="1">
                <a:solidFill>
                  <a:srgbClr val="000000"/>
                </a:solidFill>
                <a:latin typeface="Arial"/>
                <a:ea typeface="Arial"/>
                <a:cs typeface="Arial"/>
                <a:sym typeface="Arial"/>
              </a:rPr>
              <a:t>Nicira</a:t>
            </a:r>
            <a:r>
              <a:rPr lang="en-US" sz="2000" b="0" i="0" u="none" strike="noStrike" dirty="0">
                <a:solidFill>
                  <a:srgbClr val="000000"/>
                </a:solidFill>
                <a:latin typeface="Arial"/>
                <a:ea typeface="Arial"/>
                <a:cs typeface="Arial"/>
                <a:sym typeface="Arial"/>
              </a:rPr>
              <a:t> claimed that there were seven properties of network virtualization:</a:t>
            </a:r>
            <a:endParaRPr sz="2000" dirty="0"/>
          </a:p>
          <a:p>
            <a:pPr marL="228600" lvl="0" indent="-228600" algn="l" rtl="0">
              <a:lnSpc>
                <a:spcPct val="90000"/>
              </a:lnSpc>
              <a:spcBef>
                <a:spcPts val="1000"/>
              </a:spcBef>
              <a:spcAft>
                <a:spcPts val="0"/>
              </a:spcAft>
              <a:buClr>
                <a:srgbClr val="000000"/>
              </a:buClr>
              <a:buSzPts val="1800"/>
              <a:buChar char="•"/>
            </a:pPr>
            <a:r>
              <a:rPr lang="en-US" sz="2000" b="1" i="0" u="none" strike="noStrike" dirty="0">
                <a:solidFill>
                  <a:srgbClr val="000000"/>
                </a:solidFill>
                <a:latin typeface="Arial"/>
                <a:ea typeface="Arial"/>
                <a:cs typeface="Arial"/>
                <a:sym typeface="Arial"/>
              </a:rPr>
              <a:t>1. </a:t>
            </a:r>
            <a:r>
              <a:rPr lang="en-US" sz="2000" b="0" i="0" u="none" strike="noStrike" dirty="0">
                <a:solidFill>
                  <a:srgbClr val="000000"/>
                </a:solidFill>
                <a:latin typeface="Arial"/>
                <a:ea typeface="Arial"/>
                <a:cs typeface="Arial"/>
                <a:sym typeface="Arial"/>
              </a:rPr>
              <a:t>Independence from network hardware</a:t>
            </a:r>
            <a:endParaRPr sz="2000" dirty="0"/>
          </a:p>
          <a:p>
            <a:pPr marL="228600" lvl="0" indent="-228600" algn="l" rtl="0">
              <a:lnSpc>
                <a:spcPct val="90000"/>
              </a:lnSpc>
              <a:spcBef>
                <a:spcPts val="1000"/>
              </a:spcBef>
              <a:spcAft>
                <a:spcPts val="0"/>
              </a:spcAft>
              <a:buClr>
                <a:srgbClr val="000000"/>
              </a:buClr>
              <a:buSzPts val="1800"/>
              <a:buChar char="•"/>
            </a:pPr>
            <a:r>
              <a:rPr lang="en-US" sz="2000" b="1" i="0" u="none" strike="noStrike" dirty="0">
                <a:solidFill>
                  <a:srgbClr val="000000"/>
                </a:solidFill>
                <a:latin typeface="Arial"/>
                <a:ea typeface="Arial"/>
                <a:cs typeface="Arial"/>
                <a:sym typeface="Arial"/>
              </a:rPr>
              <a:t>2. </a:t>
            </a:r>
            <a:r>
              <a:rPr lang="en-US" sz="2000" b="0" i="0" u="none" strike="noStrike" dirty="0">
                <a:solidFill>
                  <a:srgbClr val="000000"/>
                </a:solidFill>
                <a:latin typeface="Arial"/>
                <a:ea typeface="Arial"/>
                <a:cs typeface="Arial"/>
                <a:sym typeface="Arial"/>
              </a:rPr>
              <a:t>Faithful reproduction of the physical network service model</a:t>
            </a:r>
            <a:endParaRPr sz="2000" dirty="0"/>
          </a:p>
          <a:p>
            <a:pPr marL="228600" lvl="0" indent="-228600" algn="l" rtl="0">
              <a:lnSpc>
                <a:spcPct val="90000"/>
              </a:lnSpc>
              <a:spcBef>
                <a:spcPts val="1000"/>
              </a:spcBef>
              <a:spcAft>
                <a:spcPts val="0"/>
              </a:spcAft>
              <a:buClr>
                <a:srgbClr val="000000"/>
              </a:buClr>
              <a:buSzPts val="1800"/>
              <a:buChar char="•"/>
            </a:pPr>
            <a:r>
              <a:rPr lang="en-US" sz="2000" b="1" i="0" u="none" strike="noStrike" dirty="0">
                <a:solidFill>
                  <a:srgbClr val="000000"/>
                </a:solidFill>
                <a:latin typeface="Arial"/>
                <a:ea typeface="Arial"/>
                <a:cs typeface="Arial"/>
                <a:sym typeface="Arial"/>
              </a:rPr>
              <a:t>3. </a:t>
            </a:r>
            <a:r>
              <a:rPr lang="en-US" sz="2000" b="0" i="0" u="none" strike="noStrike" dirty="0">
                <a:solidFill>
                  <a:srgbClr val="000000"/>
                </a:solidFill>
                <a:latin typeface="Arial"/>
                <a:ea typeface="Arial"/>
                <a:cs typeface="Arial"/>
                <a:sym typeface="Arial"/>
              </a:rPr>
              <a:t>Following an operational model of compute virtualization</a:t>
            </a:r>
            <a:endParaRPr sz="2000" dirty="0"/>
          </a:p>
          <a:p>
            <a:pPr marL="228600" lvl="0" indent="-228600" algn="l" rtl="0">
              <a:lnSpc>
                <a:spcPct val="90000"/>
              </a:lnSpc>
              <a:spcBef>
                <a:spcPts val="1000"/>
              </a:spcBef>
              <a:spcAft>
                <a:spcPts val="0"/>
              </a:spcAft>
              <a:buClr>
                <a:srgbClr val="000000"/>
              </a:buClr>
              <a:buSzPts val="1800"/>
              <a:buChar char="•"/>
            </a:pPr>
            <a:r>
              <a:rPr lang="en-US" sz="2000" b="1" i="0" u="none" strike="noStrike" dirty="0">
                <a:solidFill>
                  <a:srgbClr val="000000"/>
                </a:solidFill>
                <a:latin typeface="Arial"/>
                <a:ea typeface="Arial"/>
                <a:cs typeface="Arial"/>
                <a:sym typeface="Arial"/>
              </a:rPr>
              <a:t>4. </a:t>
            </a:r>
            <a:r>
              <a:rPr lang="en-US" sz="2000" b="0" i="0" u="none" strike="noStrike" dirty="0">
                <a:solidFill>
                  <a:srgbClr val="000000"/>
                </a:solidFill>
                <a:latin typeface="Arial"/>
                <a:ea typeface="Arial"/>
                <a:cs typeface="Arial"/>
                <a:sym typeface="Arial"/>
              </a:rPr>
              <a:t>Compatibility with any hypervisor platform</a:t>
            </a:r>
            <a:endParaRPr sz="2000" dirty="0"/>
          </a:p>
          <a:p>
            <a:pPr marL="228600" lvl="0" indent="-228600" algn="l" rtl="0">
              <a:lnSpc>
                <a:spcPct val="90000"/>
              </a:lnSpc>
              <a:spcBef>
                <a:spcPts val="1000"/>
              </a:spcBef>
              <a:spcAft>
                <a:spcPts val="0"/>
              </a:spcAft>
              <a:buClr>
                <a:srgbClr val="000000"/>
              </a:buClr>
              <a:buSzPts val="1800"/>
              <a:buChar char="•"/>
            </a:pPr>
            <a:r>
              <a:rPr lang="en-US" sz="2000" b="1" i="0" u="none" strike="noStrike" dirty="0">
                <a:solidFill>
                  <a:srgbClr val="000000"/>
                </a:solidFill>
                <a:latin typeface="Arial"/>
                <a:ea typeface="Arial"/>
                <a:cs typeface="Arial"/>
                <a:sym typeface="Arial"/>
              </a:rPr>
              <a:t>5. </a:t>
            </a:r>
            <a:r>
              <a:rPr lang="en-US" sz="2000" b="0" i="0" u="none" strike="noStrike" dirty="0">
                <a:solidFill>
                  <a:srgbClr val="000000"/>
                </a:solidFill>
                <a:latin typeface="Arial"/>
                <a:ea typeface="Arial"/>
                <a:cs typeface="Arial"/>
                <a:sym typeface="Arial"/>
              </a:rPr>
              <a:t>Secure isolation among virtual networks, the physical networks, and the control plane</a:t>
            </a:r>
            <a:endParaRPr sz="2000" dirty="0"/>
          </a:p>
          <a:p>
            <a:pPr marL="228600" lvl="0" indent="-228600" algn="l" rtl="0">
              <a:lnSpc>
                <a:spcPct val="90000"/>
              </a:lnSpc>
              <a:spcBef>
                <a:spcPts val="1000"/>
              </a:spcBef>
              <a:spcAft>
                <a:spcPts val="0"/>
              </a:spcAft>
              <a:buClr>
                <a:srgbClr val="000000"/>
              </a:buClr>
              <a:buSzPts val="1800"/>
              <a:buChar char="•"/>
            </a:pPr>
            <a:r>
              <a:rPr lang="en-US" sz="2000" b="1" i="0" u="none" strike="noStrike" dirty="0">
                <a:solidFill>
                  <a:srgbClr val="000000"/>
                </a:solidFill>
                <a:latin typeface="Arial"/>
                <a:ea typeface="Arial"/>
                <a:cs typeface="Arial"/>
                <a:sym typeface="Arial"/>
              </a:rPr>
              <a:t>6. </a:t>
            </a:r>
            <a:r>
              <a:rPr lang="en-US" sz="2000" b="0" i="0" u="none" strike="noStrike" dirty="0">
                <a:solidFill>
                  <a:srgbClr val="000000"/>
                </a:solidFill>
                <a:latin typeface="Arial"/>
                <a:ea typeface="Arial"/>
                <a:cs typeface="Arial"/>
                <a:sym typeface="Arial"/>
              </a:rPr>
              <a:t>Cloud performance and scale</a:t>
            </a:r>
            <a:endParaRPr sz="2000" dirty="0"/>
          </a:p>
          <a:p>
            <a:pPr marL="228600" lvl="0" indent="-228600" algn="l" rtl="0">
              <a:lnSpc>
                <a:spcPct val="90000"/>
              </a:lnSpc>
              <a:spcBef>
                <a:spcPts val="1000"/>
              </a:spcBef>
              <a:spcAft>
                <a:spcPts val="0"/>
              </a:spcAft>
              <a:buClr>
                <a:srgbClr val="000000"/>
              </a:buClr>
              <a:buSzPts val="1800"/>
              <a:buChar char="•"/>
            </a:pPr>
            <a:r>
              <a:rPr lang="en-US" sz="2000" b="1" i="0" u="none" strike="noStrike" dirty="0">
                <a:solidFill>
                  <a:srgbClr val="000000"/>
                </a:solidFill>
                <a:latin typeface="Arial"/>
                <a:ea typeface="Arial"/>
                <a:cs typeface="Arial"/>
                <a:sym typeface="Arial"/>
              </a:rPr>
              <a:t>7. </a:t>
            </a:r>
            <a:r>
              <a:rPr lang="en-US" sz="2000" b="0" i="0" u="none" strike="noStrike" dirty="0">
                <a:solidFill>
                  <a:srgbClr val="000000"/>
                </a:solidFill>
                <a:latin typeface="Arial"/>
                <a:ea typeface="Arial"/>
                <a:cs typeface="Arial"/>
                <a:sym typeface="Arial"/>
              </a:rPr>
              <a:t>Programmatic network provisioning and control</a:t>
            </a:r>
            <a:endParaRPr sz="2000" dirty="0"/>
          </a:p>
          <a:p>
            <a:pPr marL="228600" lvl="0" indent="-228600" algn="l" rtl="0">
              <a:lnSpc>
                <a:spcPct val="90000"/>
              </a:lnSpc>
              <a:spcBef>
                <a:spcPts val="1000"/>
              </a:spcBef>
              <a:spcAft>
                <a:spcPts val="0"/>
              </a:spcAft>
              <a:buClr>
                <a:schemeClr val="dk1"/>
              </a:buClr>
              <a:buSzPts val="1800"/>
              <a:buChar char="•"/>
            </a:pPr>
            <a:r>
              <a:rPr lang="en-US" sz="2000" b="0" i="0" u="none" strike="noStrike" dirty="0">
                <a:latin typeface="Arial"/>
                <a:ea typeface="Arial"/>
                <a:cs typeface="Arial"/>
                <a:sym typeface="Arial"/>
              </a:rPr>
              <a:t>Several of these characteristics closely resemble what we have said is required from an SDN solution. SDN promises to provide a mechanism for automating the network and abstracting the physical hardware below from the Software Defined Network above.</a:t>
            </a:r>
          </a:p>
          <a:p>
            <a:pPr marL="228600" lvl="0" indent="-228600" algn="l" rtl="0">
              <a:lnSpc>
                <a:spcPct val="90000"/>
              </a:lnSpc>
              <a:spcBef>
                <a:spcPts val="1000"/>
              </a:spcBef>
              <a:spcAft>
                <a:spcPts val="0"/>
              </a:spcAft>
              <a:buClr>
                <a:schemeClr val="dk1"/>
              </a:buClr>
              <a:buSzPts val="1800"/>
              <a:buChar char="•"/>
            </a:pPr>
            <a:r>
              <a:rPr lang="en-US" sz="2000" dirty="0" err="1"/>
              <a:t>Nicira</a:t>
            </a:r>
            <a:r>
              <a:rPr lang="en-US" sz="2000" dirty="0"/>
              <a:t> is a company focused on software-defined networking (SDN) and network virtualization. </a:t>
            </a:r>
            <a:r>
              <a:rPr lang="en-US" sz="2000" dirty="0" err="1"/>
              <a:t>Nicira</a:t>
            </a:r>
            <a:r>
              <a:rPr lang="en-US" sz="2000" dirty="0"/>
              <a:t> created their own proprietary versions of the OpenFlow, Open </a:t>
            </a:r>
            <a:r>
              <a:rPr lang="en-US" sz="2000" dirty="0" err="1"/>
              <a:t>vSwitch</a:t>
            </a:r>
            <a:r>
              <a:rPr lang="en-US" sz="2000" dirty="0"/>
              <a:t>, and OpenStack networking projects.[1]</a:t>
            </a:r>
          </a:p>
          <a:p>
            <a:pPr marL="228600" lvl="0" indent="-228600" algn="l" rtl="0">
              <a:lnSpc>
                <a:spcPct val="90000"/>
              </a:lnSpc>
              <a:spcBef>
                <a:spcPts val="1000"/>
              </a:spcBef>
              <a:spcAft>
                <a:spcPts val="0"/>
              </a:spcAft>
              <a:buClr>
                <a:schemeClr val="dk1"/>
              </a:buClr>
              <a:buSzPts val="1800"/>
              <a:buChar char="•"/>
            </a:pP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1271</Words>
  <Application>Microsoft Office PowerPoint</Application>
  <PresentationFormat>Widescreen</PresentationFormat>
  <Paragraphs>55</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Office Theme</vt:lpstr>
      <vt:lpstr>UNIT I – BASICS OF SDN</vt:lpstr>
      <vt:lpstr>Software Defined Networking is Born-The Birth of OpenFlow</vt:lpstr>
      <vt:lpstr>Sustaining SDN Interoperability</vt:lpstr>
      <vt:lpstr>Open Source Contributions</vt:lpstr>
      <vt:lpstr>Legacy Mechanisms Evolve Toward SDN</vt:lpstr>
      <vt:lpstr>Network Virtualization</vt:lpstr>
      <vt:lpstr>Nicira-NV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 BASICS OF SDN</dc:title>
  <dc:creator>VIJAYAKUMAR PONNUSAMY</dc:creator>
  <cp:lastModifiedBy>Debarati Nath</cp:lastModifiedBy>
  <cp:revision>4</cp:revision>
  <dcterms:created xsi:type="dcterms:W3CDTF">2021-07-19T01:35:50Z</dcterms:created>
  <dcterms:modified xsi:type="dcterms:W3CDTF">2024-07-24T05:24:03Z</dcterms:modified>
</cp:coreProperties>
</file>