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84"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embeddedFontLst>
    <p:embeddedFont>
      <p:font typeface="EB Garamond"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shknZfqYornxO0EVZOXt5uOnX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650460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7wnztxyv74g"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www.youtube.com/watch?v=2TeWpWVHV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7wnztxyv74g" TargetMode="External"/><Relationship Id="rId4" Type="http://schemas.openxmlformats.org/officeDocument/2006/relationships/hyperlink" Target="https://www.youtube.com/watch?v=P9ZMugAf9lU&amp;t=44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208213" y="1916114"/>
            <a:ext cx="7772400" cy="14700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0000"/>
              </a:buClr>
              <a:buSzPts val="6000"/>
              <a:buFont typeface="Arial"/>
              <a:buNone/>
            </a:pPr>
            <a:r>
              <a:rPr lang="en-US" b="1">
                <a:solidFill>
                  <a:srgbClr val="FF0000"/>
                </a:solidFill>
              </a:rPr>
              <a:t>UNIT I – BASICS OF SDN</a:t>
            </a:r>
            <a:endParaRPr>
              <a:solidFill>
                <a:srgbClr val="FF0000"/>
              </a:solidFill>
            </a:endParaRPr>
          </a:p>
        </p:txBody>
      </p:sp>
      <p:sp>
        <p:nvSpPr>
          <p:cNvPr id="89" name="Google Shape;89;p1"/>
          <p:cNvSpPr txBox="1">
            <a:spLocks noGrp="1"/>
          </p:cNvSpPr>
          <p:nvPr>
            <p:ph type="subTitle" idx="1"/>
          </p:nvPr>
        </p:nvSpPr>
        <p:spPr>
          <a:xfrm>
            <a:off x="2135188" y="3429001"/>
            <a:ext cx="7777162" cy="24479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400" b="1" i="0" u="none" strike="noStrike" dirty="0">
                <a:latin typeface="Arial"/>
                <a:ea typeface="Arial"/>
                <a:cs typeface="Arial"/>
                <a:sym typeface="Arial"/>
              </a:rPr>
              <a:t>1.Control and data planes</a:t>
            </a:r>
            <a:endParaRPr b="1" dirty="0">
              <a:solidFill>
                <a:schemeClr val="dk1"/>
              </a:solidFill>
            </a:endParaRPr>
          </a:p>
          <a:p>
            <a:pPr marL="0" lvl="0" indent="0" algn="l" rtl="0">
              <a:lnSpc>
                <a:spcPct val="90000"/>
              </a:lnSpc>
              <a:spcBef>
                <a:spcPts val="1000"/>
              </a:spcBef>
              <a:spcAft>
                <a:spcPts val="0"/>
              </a:spcAft>
              <a:buClr>
                <a:schemeClr val="dk1"/>
              </a:buClr>
              <a:buSzPct val="100000"/>
              <a:buNone/>
            </a:pPr>
            <a:r>
              <a:rPr lang="en-US" b="1" dirty="0">
                <a:solidFill>
                  <a:schemeClr val="dk1"/>
                </a:solidFill>
              </a:rPr>
              <a:t>2.The Control Plane</a:t>
            </a:r>
            <a:endParaRPr dirty="0"/>
          </a:p>
          <a:p>
            <a:pPr marL="0" lvl="0" indent="0" algn="l" rtl="0">
              <a:lnSpc>
                <a:spcPct val="90000"/>
              </a:lnSpc>
              <a:spcBef>
                <a:spcPts val="1000"/>
              </a:spcBef>
              <a:spcAft>
                <a:spcPts val="0"/>
              </a:spcAft>
              <a:buClr>
                <a:schemeClr val="dk1"/>
              </a:buClr>
              <a:buSzPct val="100000"/>
              <a:buNone/>
            </a:pPr>
            <a:r>
              <a:rPr lang="en-US" b="1" dirty="0">
                <a:solidFill>
                  <a:schemeClr val="dk1"/>
                </a:solidFill>
              </a:rPr>
              <a:t>3.Data Plane </a:t>
            </a:r>
            <a:endParaRPr dirty="0"/>
          </a:p>
          <a:p>
            <a:pPr marL="0" lvl="0" indent="0" algn="l" rtl="0">
              <a:lnSpc>
                <a:spcPct val="90000"/>
              </a:lnSpc>
              <a:spcBef>
                <a:spcPts val="1000"/>
              </a:spcBef>
              <a:spcAft>
                <a:spcPts val="0"/>
              </a:spcAft>
              <a:buClr>
                <a:schemeClr val="dk1"/>
              </a:buClr>
              <a:buSzPct val="100000"/>
              <a:buNone/>
            </a:pPr>
            <a:r>
              <a:rPr lang="en-US" b="1" dirty="0">
                <a:solidFill>
                  <a:schemeClr val="dk1"/>
                </a:solidFill>
              </a:rPr>
              <a:t>4.Moving Information Between Planes </a:t>
            </a:r>
            <a:endParaRPr dirty="0"/>
          </a:p>
          <a:p>
            <a:pPr marL="0" lvl="0" indent="0" algn="l" rtl="0">
              <a:lnSpc>
                <a:spcPct val="90000"/>
              </a:lnSpc>
              <a:spcBef>
                <a:spcPts val="1000"/>
              </a:spcBef>
              <a:spcAft>
                <a:spcPts val="0"/>
              </a:spcAft>
              <a:buClr>
                <a:schemeClr val="dk1"/>
              </a:buClr>
              <a:buSzPct val="100000"/>
              <a:buNone/>
            </a:pPr>
            <a:r>
              <a:rPr lang="en-US" b="1" dirty="0">
                <a:solidFill>
                  <a:schemeClr val="dk1"/>
                </a:solidFill>
              </a:rPr>
              <a:t>5.Separation Importance</a:t>
            </a:r>
            <a:endParaRPr dirty="0"/>
          </a:p>
          <a:p>
            <a:pPr marL="0" lvl="0" indent="0" algn="l" rtl="0">
              <a:lnSpc>
                <a:spcPct val="90000"/>
              </a:lnSpc>
              <a:spcBef>
                <a:spcPts val="1000"/>
              </a:spcBef>
              <a:spcAft>
                <a:spcPts val="0"/>
              </a:spcAft>
              <a:buClr>
                <a:srgbClr val="C00000"/>
              </a:buClr>
              <a:buSzPct val="100000"/>
              <a:buNone/>
            </a:pPr>
            <a:r>
              <a:rPr lang="en-US" b="1" dirty="0">
                <a:solidFill>
                  <a:srgbClr val="C00000"/>
                </a:solidFill>
              </a:rPr>
              <a:t>Reference:</a:t>
            </a:r>
            <a:r>
              <a:rPr lang="en-US" dirty="0">
                <a:solidFill>
                  <a:schemeClr val="dk1"/>
                </a:solidFill>
              </a:rPr>
              <a:t> </a:t>
            </a:r>
            <a:r>
              <a:rPr lang="en-US" sz="2500" b="1" dirty="0">
                <a:solidFill>
                  <a:srgbClr val="B907AC"/>
                </a:solidFill>
              </a:rPr>
              <a:t>Ref. 2, Ch.2 (Page. 11 to Page 28)  </a:t>
            </a:r>
            <a:endParaRPr b="1" dirty="0">
              <a:solidFill>
                <a:srgbClr val="B907AC"/>
              </a:solidFill>
            </a:endParaRPr>
          </a:p>
          <a:p>
            <a:pPr marL="0" lvl="0" indent="0" algn="ctr" rtl="0">
              <a:lnSpc>
                <a:spcPct val="90000"/>
              </a:lnSpc>
              <a:spcBef>
                <a:spcPts val="1000"/>
              </a:spcBef>
              <a:spcAft>
                <a:spcPts val="0"/>
              </a:spcAft>
              <a:buClr>
                <a:schemeClr val="dk1"/>
              </a:buClr>
              <a:buSzPct val="100000"/>
              <a:buNone/>
            </a:pPr>
            <a:endParaRPr dirty="0">
              <a:solidFill>
                <a:schemeClr val="dk1"/>
              </a:solidFill>
            </a:endParaRPr>
          </a:p>
        </p:txBody>
      </p:sp>
      <p:sp>
        <p:nvSpPr>
          <p:cNvPr id="90" name="Google Shape;90;p1"/>
          <p:cNvSpPr txBox="1"/>
          <p:nvPr/>
        </p:nvSpPr>
        <p:spPr>
          <a:xfrm>
            <a:off x="2309813" y="500064"/>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4400" b="1" i="0" u="none" strike="noStrike" cap="none">
                <a:solidFill>
                  <a:srgbClr val="1E4E79"/>
                </a:solidFill>
                <a:latin typeface="Arial"/>
                <a:ea typeface="Arial"/>
                <a:cs typeface="Arial"/>
                <a:sym typeface="Arial"/>
              </a:rPr>
              <a:t>UNIT I – SESSION 1</a:t>
            </a:r>
            <a:endParaRPr sz="4400" b="0" i="0" u="none" strike="noStrike" cap="none">
              <a:solidFill>
                <a:srgbClr val="1E4E79"/>
              </a:solidFill>
              <a:latin typeface="Arial"/>
              <a:ea typeface="Arial"/>
              <a:cs typeface="Arial"/>
              <a:sym typeface="Arial"/>
            </a:endParaRPr>
          </a:p>
        </p:txBody>
      </p:sp>
      <p:sp>
        <p:nvSpPr>
          <p:cNvPr id="91" name="Google Shape;91;p1"/>
          <p:cNvSpPr/>
          <p:nvPr/>
        </p:nvSpPr>
        <p:spPr>
          <a:xfrm>
            <a:off x="3595688" y="785813"/>
            <a:ext cx="5072062" cy="857250"/>
          </a:xfrm>
          <a:prstGeom prst="rect">
            <a:avLst/>
          </a:prstGeom>
          <a:solidFill>
            <a:srgbClr val="7030A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lt1"/>
                </a:solidFill>
                <a:latin typeface="Arial"/>
                <a:ea typeface="Arial"/>
                <a:cs typeface="Arial"/>
                <a:sym typeface="Arial"/>
              </a:rPr>
              <a:t>SESSION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dirty="0">
                <a:latin typeface="Arial"/>
                <a:ea typeface="Arial"/>
                <a:cs typeface="Arial"/>
                <a:sym typeface="Arial"/>
              </a:rPr>
              <a:t>Control and data planes of a typical network device</a:t>
            </a:r>
            <a:endParaRPr sz="3200" dirty="0">
              <a:latin typeface="Arial"/>
              <a:ea typeface="Arial"/>
              <a:cs typeface="Arial"/>
              <a:sym typeface="Arial"/>
            </a:endParaRPr>
          </a:p>
        </p:txBody>
      </p:sp>
      <p:sp>
        <p:nvSpPr>
          <p:cNvPr id="143" name="Google Shape;143;p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Clr>
                <a:schemeClr val="dk1"/>
              </a:buClr>
              <a:buSzPts val="2400"/>
              <a:buNone/>
            </a:pPr>
            <a:endParaRPr/>
          </a:p>
        </p:txBody>
      </p:sp>
      <p:sp>
        <p:nvSpPr>
          <p:cNvPr id="144" name="Google Shape;144;p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0000"/>
              </a:lnSpc>
              <a:spcBef>
                <a:spcPts val="1000"/>
              </a:spcBef>
              <a:spcAft>
                <a:spcPts val="0"/>
              </a:spcAft>
              <a:buClr>
                <a:schemeClr val="dk1"/>
              </a:buClr>
              <a:buSzPts val="1800"/>
              <a:buNone/>
            </a:pPr>
            <a:r>
              <a:rPr lang="en-US" sz="1800">
                <a:latin typeface="Arial"/>
                <a:ea typeface="Arial"/>
                <a:cs typeface="Arial"/>
                <a:sym typeface="Arial"/>
              </a:rPr>
              <a:t>Because some  services have very tight performance loops (for short event detection times they are almost invariably local to the data plane—regardless of the strategy chosen for the control plane. </a:t>
            </a:r>
            <a:endParaRPr/>
          </a:p>
          <a:p>
            <a:pPr marL="0" lvl="0" indent="0" algn="just" rtl="0">
              <a:lnSpc>
                <a:spcPct val="110000"/>
              </a:lnSpc>
              <a:spcBef>
                <a:spcPts val="1000"/>
              </a:spcBef>
              <a:spcAft>
                <a:spcPts val="0"/>
              </a:spcAft>
              <a:buClr>
                <a:schemeClr val="dk1"/>
              </a:buClr>
              <a:buSzPts val="1800"/>
              <a:buNone/>
            </a:pPr>
            <a:r>
              <a:rPr lang="en-US" sz="1800">
                <a:latin typeface="Arial"/>
                <a:ea typeface="Arial"/>
                <a:cs typeface="Arial"/>
                <a:sym typeface="Arial"/>
              </a:rPr>
              <a:t>This is depicted in Figure  by showing the various routing protocols as well as RIB-to-FIB control that comprises the heart of the control plane. Note that we do not stipulate where the control and data planes reside, only that the data plane resides on the line card (shown in Figure the LC box),and the control plane is situated on the route processor (denoted by the RP box).</a:t>
            </a:r>
            <a:endParaRPr sz="1800">
              <a:latin typeface="Arial"/>
              <a:ea typeface="Arial"/>
              <a:cs typeface="Arial"/>
              <a:sym typeface="Arial"/>
            </a:endParaRPr>
          </a:p>
        </p:txBody>
      </p:sp>
      <p:sp>
        <p:nvSpPr>
          <p:cNvPr id="145" name="Google Shape;145;p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Clr>
                <a:schemeClr val="dk1"/>
              </a:buClr>
              <a:buSzPts val="2400"/>
              <a:buNone/>
            </a:pPr>
            <a:endParaRPr/>
          </a:p>
        </p:txBody>
      </p:sp>
      <p:sp>
        <p:nvSpPr>
          <p:cNvPr id="146" name="Google Shape;146;p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a:p>
        </p:txBody>
      </p:sp>
      <p:pic>
        <p:nvPicPr>
          <p:cNvPr id="147" name="Google Shape;147;p9"/>
          <p:cNvPicPr preferRelativeResize="0"/>
          <p:nvPr/>
        </p:nvPicPr>
        <p:blipFill rotWithShape="1">
          <a:blip r:embed="rId3">
            <a:alphaModFix/>
          </a:blip>
          <a:srcRect/>
          <a:stretch/>
        </p:blipFill>
        <p:spPr>
          <a:xfrm>
            <a:off x="6302650" y="2582550"/>
            <a:ext cx="5052649" cy="368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dirty="0">
                <a:latin typeface="Arial"/>
                <a:ea typeface="Arial"/>
                <a:cs typeface="Arial"/>
                <a:sym typeface="Arial"/>
              </a:rPr>
              <a:t>3.</a:t>
            </a:r>
            <a:r>
              <a:rPr lang="en-US" sz="3600" u="sng" dirty="0">
                <a:latin typeface="Arial"/>
                <a:ea typeface="Arial"/>
                <a:cs typeface="Arial"/>
                <a:sym typeface="Arial"/>
              </a:rPr>
              <a:t>Data Plane</a:t>
            </a:r>
            <a:endParaRPr sz="3600" u="sng" dirty="0">
              <a:latin typeface="Arial"/>
              <a:ea typeface="Arial"/>
              <a:cs typeface="Arial"/>
              <a:sym typeface="Arial"/>
            </a:endParaRPr>
          </a:p>
        </p:txBody>
      </p:sp>
      <p:sp>
        <p:nvSpPr>
          <p:cNvPr id="153" name="Google Shape;153;p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1000"/>
              </a:spcBef>
              <a:spcAft>
                <a:spcPts val="0"/>
              </a:spcAft>
              <a:buClr>
                <a:schemeClr val="dk1"/>
              </a:buClr>
              <a:buSzPts val="707"/>
              <a:buFont typeface="Arial"/>
              <a:buNone/>
            </a:pPr>
            <a:r>
              <a:rPr lang="en-US" sz="1800" b="1" dirty="0">
                <a:latin typeface="Arial"/>
                <a:ea typeface="Arial"/>
                <a:cs typeface="Arial"/>
                <a:sym typeface="Arial"/>
              </a:rPr>
              <a:t>In contrast to the control plane, which determines how packets should be forwarded, the data plane actually forwards the packets. The data plane is also called the forwarding plane.</a:t>
            </a:r>
          </a:p>
          <a:p>
            <a:pPr marL="0" lvl="0" indent="0" algn="just" rtl="0">
              <a:lnSpc>
                <a:spcPct val="90000"/>
              </a:lnSpc>
              <a:spcBef>
                <a:spcPts val="1000"/>
              </a:spcBef>
              <a:spcAft>
                <a:spcPts val="0"/>
              </a:spcAft>
              <a:buClr>
                <a:schemeClr val="dk1"/>
              </a:buClr>
              <a:buSzPts val="707"/>
              <a:buFont typeface="Arial"/>
              <a:buNone/>
            </a:pPr>
            <a:r>
              <a:rPr lang="en-US" sz="1800" b="1" dirty="0">
                <a:latin typeface="Arial"/>
                <a:ea typeface="Arial"/>
                <a:cs typeface="Arial"/>
                <a:sym typeface="Arial"/>
              </a:rPr>
              <a:t> Routing table, forwarding table and the routing logic constitute the data plane function</a:t>
            </a:r>
          </a:p>
          <a:p>
            <a:pPr marL="0" lvl="0" indent="0" algn="just" rtl="0">
              <a:lnSpc>
                <a:spcPct val="90000"/>
              </a:lnSpc>
              <a:spcBef>
                <a:spcPts val="1000"/>
              </a:spcBef>
              <a:spcAft>
                <a:spcPts val="0"/>
              </a:spcAft>
              <a:buClr>
                <a:schemeClr val="dk1"/>
              </a:buClr>
              <a:buSzPts val="707"/>
              <a:buFont typeface="Arial"/>
              <a:buNone/>
            </a:pPr>
            <a:r>
              <a:rPr lang="en-US" sz="1800" b="1" dirty="0">
                <a:latin typeface="Arial"/>
                <a:ea typeface="Arial"/>
                <a:cs typeface="Arial"/>
                <a:sym typeface="Arial"/>
              </a:rPr>
              <a:t>The data plane handles incoming datagrams (on the wire, fiber, or in wireless media) through a series of link-level operations that collect the datagram and perform </a:t>
            </a:r>
            <a:r>
              <a:rPr lang="en-US" sz="1800" b="1" dirty="0">
                <a:solidFill>
                  <a:srgbClr val="FF0000"/>
                </a:solidFill>
                <a:latin typeface="Arial"/>
                <a:ea typeface="Arial"/>
                <a:cs typeface="Arial"/>
                <a:sym typeface="Arial"/>
              </a:rPr>
              <a:t>basic sanity checks</a:t>
            </a:r>
            <a:r>
              <a:rPr lang="en-US" sz="1800" b="1" dirty="0">
                <a:latin typeface="Arial"/>
                <a:ea typeface="Arial"/>
                <a:cs typeface="Arial"/>
                <a:sym typeface="Arial"/>
              </a:rPr>
              <a:t>. </a:t>
            </a:r>
            <a:endParaRPr b="1" dirty="0"/>
          </a:p>
          <a:p>
            <a:pPr marL="0" lvl="0" indent="0" algn="just" rtl="0">
              <a:lnSpc>
                <a:spcPct val="90000"/>
              </a:lnSpc>
              <a:spcBef>
                <a:spcPts val="1000"/>
              </a:spcBef>
              <a:spcAft>
                <a:spcPts val="0"/>
              </a:spcAft>
              <a:buClr>
                <a:schemeClr val="dk1"/>
              </a:buClr>
              <a:buSzPts val="707"/>
              <a:buFont typeface="Arial"/>
              <a:buNone/>
            </a:pPr>
            <a:r>
              <a:rPr lang="en-US" sz="1800" b="1" dirty="0">
                <a:latin typeface="Arial"/>
                <a:ea typeface="Arial"/>
                <a:cs typeface="Arial"/>
                <a:sym typeface="Arial"/>
              </a:rPr>
              <a:t>A well-formed (i.e</a:t>
            </a:r>
            <a:r>
              <a:rPr lang="en-US" sz="1800" b="1" dirty="0">
                <a:solidFill>
                  <a:srgbClr val="FF0000"/>
                </a:solidFill>
                <a:latin typeface="Arial"/>
                <a:ea typeface="Arial"/>
                <a:cs typeface="Arial"/>
                <a:sym typeface="Arial"/>
              </a:rPr>
              <a:t>., correct</a:t>
            </a:r>
            <a:r>
              <a:rPr lang="en-US" sz="1800" b="1" dirty="0">
                <a:latin typeface="Arial"/>
                <a:ea typeface="Arial"/>
                <a:cs typeface="Arial"/>
                <a:sym typeface="Arial"/>
              </a:rPr>
              <a:t>) datagram  is processed in the data plane by performing lookups in the FIB table (or tables, in some implementations) that are programmed earlier by the control plane. </a:t>
            </a:r>
            <a:r>
              <a:rPr lang="en-US" sz="1800" dirty="0">
                <a:latin typeface="Arial"/>
                <a:ea typeface="Arial"/>
                <a:cs typeface="Arial"/>
                <a:sym typeface="Arial"/>
              </a:rPr>
              <a:t>This is sometimes referred to as </a:t>
            </a:r>
            <a:r>
              <a:rPr lang="en-US" sz="1800" dirty="0">
                <a:solidFill>
                  <a:srgbClr val="FF0000"/>
                </a:solidFill>
                <a:latin typeface="Arial"/>
                <a:ea typeface="Arial"/>
                <a:cs typeface="Arial"/>
                <a:sym typeface="Arial"/>
              </a:rPr>
              <a:t>the fast path for packet processing </a:t>
            </a:r>
            <a:r>
              <a:rPr lang="en-US" sz="1800" dirty="0">
                <a:latin typeface="Arial"/>
                <a:ea typeface="Arial"/>
                <a:cs typeface="Arial"/>
                <a:sym typeface="Arial"/>
              </a:rPr>
              <a:t>because it needs no further interrogation other than identifying the packet’s destination using the preprogrammed FIB. </a:t>
            </a:r>
            <a:endParaRPr dirty="0"/>
          </a:p>
          <a:p>
            <a:pPr marL="0" lvl="0" indent="0" algn="just" rtl="0">
              <a:lnSpc>
                <a:spcPct val="90000"/>
              </a:lnSpc>
              <a:spcBef>
                <a:spcPts val="1000"/>
              </a:spcBef>
              <a:spcAft>
                <a:spcPts val="0"/>
              </a:spcAft>
              <a:buClr>
                <a:schemeClr val="dk1"/>
              </a:buClr>
              <a:buSzPts val="707"/>
              <a:buFont typeface="Arial"/>
              <a:buNone/>
            </a:pPr>
            <a:r>
              <a:rPr lang="en-US" sz="1800" dirty="0">
                <a:latin typeface="Arial"/>
                <a:ea typeface="Arial"/>
                <a:cs typeface="Arial"/>
                <a:sym typeface="Arial"/>
              </a:rPr>
              <a:t>The one exception to this processing is when packets cannot be matched to those rules, such as when an unknown destination is detected, and these packets are sent to the route processor where the control plane can further process them using the RIB.</a:t>
            </a:r>
            <a:endParaRPr sz="1800" dirty="0">
              <a:latin typeface="Arial"/>
              <a:ea typeface="Arial"/>
              <a:cs typeface="Arial"/>
              <a:sym typeface="Arial"/>
            </a:endParaRPr>
          </a:p>
          <a:p>
            <a:pPr marL="0" lvl="0" indent="0" algn="just" rtl="0">
              <a:lnSpc>
                <a:spcPct val="90000"/>
              </a:lnSpc>
              <a:spcBef>
                <a:spcPts val="1000"/>
              </a:spcBef>
              <a:spcAft>
                <a:spcPts val="0"/>
              </a:spcAft>
              <a:buClr>
                <a:schemeClr val="dk1"/>
              </a:buClr>
              <a:buSzPts val="1800"/>
              <a:buNone/>
            </a:pPr>
            <a:r>
              <a:rPr lang="en-US" sz="1800" dirty="0">
                <a:latin typeface="Arial"/>
                <a:ea typeface="Arial"/>
                <a:cs typeface="Arial"/>
                <a:sym typeface="Arial"/>
              </a:rPr>
              <a:t> It is important to understand that FIB tables could reside in a </a:t>
            </a:r>
            <a:r>
              <a:rPr lang="en-US" sz="1800" dirty="0">
                <a:solidFill>
                  <a:srgbClr val="FF0000"/>
                </a:solidFill>
                <a:latin typeface="Arial"/>
                <a:ea typeface="Arial"/>
                <a:cs typeface="Arial"/>
                <a:sym typeface="Arial"/>
              </a:rPr>
              <a:t>number of forwarding targets—</a:t>
            </a:r>
            <a:r>
              <a:rPr lang="en-US" sz="1800" dirty="0">
                <a:latin typeface="Arial"/>
                <a:ea typeface="Arial"/>
                <a:cs typeface="Arial"/>
                <a:sym typeface="Arial"/>
              </a:rPr>
              <a:t>software, hardware-accelerated software (GPU/CPU, as exemplified by Intel or ARM), commodity silicon (NPU, as exemplified by Broadcom, Intel, or Marvell, in the Ethernet switch market), FPGA and specialized silicon (ASICs like the Juniper Trio), or any combination4—depending on the network element design.</a:t>
            </a:r>
            <a:endParaRPr sz="1800" dirty="0">
              <a:latin typeface="Arial"/>
              <a:ea typeface="Arial"/>
              <a:cs typeface="Arial"/>
              <a:sym typeface="Arial"/>
            </a:endParaRPr>
          </a:p>
        </p:txBody>
      </p:sp>
      <p:sp>
        <p:nvSpPr>
          <p:cNvPr id="3" name="TextBox 2">
            <a:extLst>
              <a:ext uri="{FF2B5EF4-FFF2-40B4-BE49-F238E27FC236}">
                <a16:creationId xmlns:a16="http://schemas.microsoft.com/office/drawing/2014/main" id="{E8C755EB-B603-805B-AA0A-4A9471FD94ED}"/>
              </a:ext>
            </a:extLst>
          </p:cNvPr>
          <p:cNvSpPr txBox="1"/>
          <p:nvPr/>
        </p:nvSpPr>
        <p:spPr>
          <a:xfrm>
            <a:off x="983432" y="6311625"/>
            <a:ext cx="6093500" cy="307777"/>
          </a:xfrm>
          <a:prstGeom prst="rect">
            <a:avLst/>
          </a:prstGeom>
          <a:noFill/>
        </p:spPr>
        <p:txBody>
          <a:bodyPr wrap="square">
            <a:spAutoFit/>
          </a:bodyPr>
          <a:lstStyle/>
          <a:p>
            <a:r>
              <a:rPr lang="en-IN" dirty="0"/>
              <a:t>https://www.youtube.com/watch?v=FVKUip3cE08&amp;t=201s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u="sng" dirty="0">
                <a:latin typeface="Arial"/>
                <a:ea typeface="Arial"/>
                <a:cs typeface="Arial"/>
                <a:sym typeface="Arial"/>
              </a:rPr>
              <a:t>Data plane functionality</a:t>
            </a:r>
            <a:endParaRPr u="sng" dirty="0"/>
          </a:p>
        </p:txBody>
      </p:sp>
      <p:sp>
        <p:nvSpPr>
          <p:cNvPr id="159" name="Google Shape;15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dirty="0">
                <a:latin typeface="Arial"/>
                <a:ea typeface="Arial"/>
                <a:cs typeface="Arial"/>
                <a:sym typeface="Arial"/>
              </a:rPr>
              <a:t>Forwarding functionality, including the logic and tables for choosing how to deal with incoming packets based on characteristics such as MAC address, IP address, and VLAN ID, resides in the forwarding plane. </a:t>
            </a:r>
            <a:endParaRPr b="1" dirty="0"/>
          </a:p>
          <a:p>
            <a:pPr marL="228600" lvl="0" indent="-228600" algn="l" rtl="0">
              <a:lnSpc>
                <a:spcPct val="90000"/>
              </a:lnSpc>
              <a:spcBef>
                <a:spcPts val="1000"/>
              </a:spcBef>
              <a:spcAft>
                <a:spcPts val="0"/>
              </a:spcAft>
              <a:buClr>
                <a:schemeClr val="dk1"/>
              </a:buClr>
              <a:buSzPts val="2000"/>
              <a:buChar char="•"/>
            </a:pPr>
            <a:r>
              <a:rPr lang="en-US" sz="2000" b="1" dirty="0">
                <a:latin typeface="Arial"/>
                <a:ea typeface="Arial"/>
                <a:cs typeface="Arial"/>
                <a:sym typeface="Arial"/>
              </a:rPr>
              <a:t>The fundamental actions performed by the forwarding plane can be described by the way it dispenses with arriving packets. It may forward, drop, consume, or replicate an incoming packet</a:t>
            </a:r>
            <a:r>
              <a:rPr lang="en-US" sz="2000" dirty="0">
                <a:latin typeface="Arial"/>
                <a:ea typeface="Arial"/>
                <a:cs typeface="Arial"/>
                <a:sym typeface="Arial"/>
              </a:rPr>
              <a:t>. For basic forwarding, the device determines the correct output port by performing a lookup in the address table in the hardware ASIC. </a:t>
            </a:r>
            <a:endParaRPr dirty="0"/>
          </a:p>
          <a:p>
            <a:pPr marL="571500" lvl="0" indent="-457200" algn="l" rtl="0">
              <a:lnSpc>
                <a:spcPct val="90000"/>
              </a:lnSpc>
              <a:spcBef>
                <a:spcPts val="1000"/>
              </a:spcBef>
              <a:spcAft>
                <a:spcPts val="0"/>
              </a:spcAft>
              <a:buClr>
                <a:schemeClr val="dk1"/>
              </a:buClr>
              <a:buSzPts val="2000"/>
              <a:buChar char="•"/>
            </a:pPr>
            <a:r>
              <a:rPr lang="en-US" sz="2000" dirty="0">
                <a:latin typeface="Arial"/>
                <a:ea typeface="Arial"/>
                <a:cs typeface="Arial"/>
                <a:sym typeface="Arial"/>
              </a:rPr>
              <a:t>A packet may be dropped due to buffer overflow conditions or due to specific filtering resulting from a QoS rate-limiting function, for example. Special-case packets that require processing by the control or management planes are consumed and passed to the appropriate plane.</a:t>
            </a:r>
            <a:endParaRPr dirty="0"/>
          </a:p>
          <a:p>
            <a:pPr marL="571500" lvl="0" indent="-457200" algn="l" rtl="0">
              <a:lnSpc>
                <a:spcPct val="90000"/>
              </a:lnSpc>
              <a:spcBef>
                <a:spcPts val="1000"/>
              </a:spcBef>
              <a:spcAft>
                <a:spcPts val="0"/>
              </a:spcAft>
              <a:buClr>
                <a:schemeClr val="dk1"/>
              </a:buClr>
              <a:buSzPts val="2000"/>
              <a:buChar char="•"/>
            </a:pPr>
            <a:r>
              <a:rPr lang="en-US" sz="2000" dirty="0">
                <a:latin typeface="Arial"/>
                <a:ea typeface="Arial"/>
                <a:cs typeface="Arial"/>
                <a:sym typeface="Arial"/>
              </a:rPr>
              <a:t> Finally, a special case of forwarding pertains to multicast, where the incoming packet must be replicated before forwarding the various copies out different output ports.</a:t>
            </a:r>
            <a:endParaRPr sz="2000"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t>3.1.</a:t>
            </a:r>
            <a:r>
              <a:rPr lang="en-US" u="sng" dirty="0"/>
              <a:t>Software and hardware forwarding </a:t>
            </a:r>
            <a:endParaRPr u="sng" dirty="0"/>
          </a:p>
        </p:txBody>
      </p:sp>
      <p:sp>
        <p:nvSpPr>
          <p:cNvPr id="165" name="Google Shape;165;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1000"/>
              </a:spcBef>
              <a:spcAft>
                <a:spcPts val="0"/>
              </a:spcAft>
              <a:buClr>
                <a:schemeClr val="dk1"/>
              </a:buClr>
              <a:buSzPct val="100000"/>
              <a:buFont typeface="Noto Sans Symbols"/>
              <a:buChar char="▪"/>
            </a:pPr>
            <a:r>
              <a:rPr lang="en-US" sz="1800">
                <a:latin typeface="Arial"/>
                <a:ea typeface="Arial"/>
                <a:cs typeface="Arial"/>
                <a:sym typeface="Arial"/>
              </a:rPr>
              <a:t>The software path - </a:t>
            </a:r>
            <a:r>
              <a:rPr lang="en-US" sz="1800">
                <a:solidFill>
                  <a:srgbClr val="FF0000"/>
                </a:solidFill>
                <a:latin typeface="Arial"/>
                <a:ea typeface="Arial"/>
                <a:cs typeface="Arial"/>
                <a:sym typeface="Arial"/>
              </a:rPr>
              <a:t>exemplified by CPU-driven forwarding </a:t>
            </a:r>
            <a:r>
              <a:rPr lang="en-US" sz="1800">
                <a:latin typeface="Arial"/>
                <a:ea typeface="Arial"/>
                <a:cs typeface="Arial"/>
                <a:sym typeface="Arial"/>
              </a:rPr>
              <a:t>of the modern dedicated network element (e.g., router or switch), which trades off </a:t>
            </a:r>
            <a:r>
              <a:rPr lang="en-US" sz="1800">
                <a:solidFill>
                  <a:srgbClr val="FF0000"/>
                </a:solidFill>
                <a:latin typeface="Arial"/>
                <a:ea typeface="Arial"/>
                <a:cs typeface="Arial"/>
                <a:sym typeface="Arial"/>
              </a:rPr>
              <a:t>a processor intensive lookup for </a:t>
            </a:r>
            <a:r>
              <a:rPr lang="en-US" sz="1800">
                <a:latin typeface="Arial"/>
                <a:ea typeface="Arial"/>
                <a:cs typeface="Arial"/>
                <a:sym typeface="Arial"/>
              </a:rPr>
              <a:t>the seemingly limitless table storage of processor memory.</a:t>
            </a:r>
            <a:endParaRPr/>
          </a:p>
          <a:p>
            <a:pPr marL="285750" lvl="0" indent="-285750" algn="just" rtl="0">
              <a:lnSpc>
                <a:spcPct val="90000"/>
              </a:lnSpc>
              <a:spcBef>
                <a:spcPts val="1000"/>
              </a:spcBef>
              <a:spcAft>
                <a:spcPts val="0"/>
              </a:spcAft>
              <a:buClr>
                <a:schemeClr val="dk1"/>
              </a:buClr>
              <a:buSzPct val="39285"/>
              <a:buFont typeface="Noto Sans Symbols"/>
              <a:buChar char="▪"/>
            </a:pPr>
            <a:r>
              <a:rPr lang="en-US" sz="1800">
                <a:latin typeface="Arial"/>
                <a:ea typeface="Arial"/>
                <a:cs typeface="Arial"/>
                <a:sym typeface="Arial"/>
              </a:rPr>
              <a:t> lookups in hardware tables have proven to result in </a:t>
            </a:r>
            <a:r>
              <a:rPr lang="en-US" sz="1800">
                <a:solidFill>
                  <a:srgbClr val="FF0000"/>
                </a:solidFill>
                <a:latin typeface="Arial"/>
                <a:ea typeface="Arial"/>
                <a:cs typeface="Arial"/>
                <a:sym typeface="Arial"/>
              </a:rPr>
              <a:t>much higher packet forwarding performance </a:t>
            </a:r>
            <a:r>
              <a:rPr lang="en-US" sz="1800">
                <a:latin typeface="Arial"/>
                <a:ea typeface="Arial"/>
                <a:cs typeface="Arial"/>
                <a:sym typeface="Arial"/>
              </a:rPr>
              <a:t>and therefore have dominated network element designs, </a:t>
            </a:r>
            <a:r>
              <a:rPr lang="en-US" sz="1800">
                <a:solidFill>
                  <a:srgbClr val="FF0000"/>
                </a:solidFill>
                <a:latin typeface="Arial"/>
                <a:ea typeface="Arial"/>
                <a:cs typeface="Arial"/>
                <a:sym typeface="Arial"/>
              </a:rPr>
              <a:t>particularly for higher bandwidth network elements</a:t>
            </a:r>
            <a:r>
              <a:rPr lang="en-US" sz="1800">
                <a:latin typeface="Arial"/>
                <a:ea typeface="Arial"/>
                <a:cs typeface="Arial"/>
                <a:sym typeface="Arial"/>
              </a:rPr>
              <a:t>. </a:t>
            </a:r>
            <a:endParaRPr/>
          </a:p>
          <a:p>
            <a:pPr marL="285750" lvl="0" indent="-285750" algn="r" rtl="0">
              <a:lnSpc>
                <a:spcPct val="90000"/>
              </a:lnSpc>
              <a:spcBef>
                <a:spcPts val="1000"/>
              </a:spcBef>
              <a:spcAft>
                <a:spcPts val="0"/>
              </a:spcAft>
              <a:buClr>
                <a:schemeClr val="dk1"/>
              </a:buClr>
              <a:buSzPct val="39285"/>
              <a:buFont typeface="Noto Sans Symbols"/>
              <a:buChar char="▪"/>
            </a:pPr>
            <a:r>
              <a:rPr lang="en-US" sz="1800">
                <a:latin typeface="Arial"/>
                <a:ea typeface="Arial"/>
                <a:cs typeface="Arial"/>
                <a:sym typeface="Arial"/>
              </a:rPr>
              <a:t>However, recent advances in </a:t>
            </a:r>
            <a:r>
              <a:rPr lang="en-US" sz="1800">
                <a:solidFill>
                  <a:srgbClr val="FF0000"/>
                </a:solidFill>
                <a:latin typeface="Arial"/>
                <a:ea typeface="Arial"/>
                <a:cs typeface="Arial"/>
                <a:sym typeface="Arial"/>
              </a:rPr>
              <a:t>the I/O processing of generic processors</a:t>
            </a:r>
            <a:r>
              <a:rPr lang="en-US" sz="1800">
                <a:latin typeface="Arial"/>
                <a:ea typeface="Arial"/>
                <a:cs typeface="Arial"/>
                <a:sym typeface="Arial"/>
              </a:rPr>
              <a:t>, spurred on by the </a:t>
            </a:r>
            <a:r>
              <a:rPr lang="en-US" sz="1800">
                <a:solidFill>
                  <a:srgbClr val="FF0000"/>
                </a:solidFill>
                <a:latin typeface="Arial"/>
                <a:ea typeface="Arial"/>
                <a:cs typeface="Arial"/>
                <a:sym typeface="Arial"/>
              </a:rPr>
              <a:t>growth and innovation in cloud computing</a:t>
            </a:r>
            <a:r>
              <a:rPr lang="en-US" sz="1800">
                <a:latin typeface="Arial"/>
                <a:ea typeface="Arial"/>
                <a:cs typeface="Arial"/>
                <a:sym typeface="Arial"/>
              </a:rPr>
              <a:t>, are giving purpose-built designs, particularly in the mid-to-low performance ranges, quite a run for the money.</a:t>
            </a:r>
            <a:endParaRPr sz="1800">
              <a:latin typeface="Arial"/>
              <a:ea typeface="Arial"/>
              <a:cs typeface="Arial"/>
              <a:sym typeface="Arial"/>
            </a:endParaRPr>
          </a:p>
          <a:p>
            <a:pPr marL="285750" lvl="0" indent="-285750" algn="just" rtl="0">
              <a:lnSpc>
                <a:spcPct val="90000"/>
              </a:lnSpc>
              <a:spcBef>
                <a:spcPts val="1000"/>
              </a:spcBef>
              <a:spcAft>
                <a:spcPts val="0"/>
              </a:spcAft>
              <a:buClr>
                <a:schemeClr val="dk1"/>
              </a:buClr>
              <a:buSzPct val="100000"/>
              <a:buFont typeface="Noto Sans Symbols"/>
              <a:buChar char="▪"/>
            </a:pPr>
            <a:r>
              <a:rPr lang="en-US" sz="1800">
                <a:latin typeface="Arial"/>
                <a:ea typeface="Arial"/>
                <a:cs typeface="Arial"/>
                <a:sym typeface="Arial"/>
              </a:rPr>
              <a:t>The differences in hardware forwarding designs are spread across a variety of factors, including (board and rack) space, </a:t>
            </a:r>
            <a:r>
              <a:rPr lang="en-US" sz="1800">
                <a:solidFill>
                  <a:srgbClr val="FF0000"/>
                </a:solidFill>
                <a:latin typeface="Arial"/>
                <a:ea typeface="Arial"/>
                <a:cs typeface="Arial"/>
                <a:sym typeface="Arial"/>
              </a:rPr>
              <a:t>budget, power utilization, and throughput target requirements</a:t>
            </a:r>
            <a:r>
              <a:rPr lang="en-US" sz="1800">
                <a:latin typeface="Arial"/>
                <a:ea typeface="Arial"/>
                <a:cs typeface="Arial"/>
                <a:sym typeface="Arial"/>
              </a:rPr>
              <a:t>. </a:t>
            </a:r>
            <a:endParaRPr/>
          </a:p>
          <a:p>
            <a:pPr marL="285750" lvl="0" indent="-285750" algn="just" rtl="0">
              <a:lnSpc>
                <a:spcPct val="90000"/>
              </a:lnSpc>
              <a:spcBef>
                <a:spcPts val="1000"/>
              </a:spcBef>
              <a:spcAft>
                <a:spcPts val="0"/>
              </a:spcAft>
              <a:buClr>
                <a:schemeClr val="dk1"/>
              </a:buClr>
              <a:buSzPct val="100000"/>
              <a:buFont typeface="Noto Sans Symbols"/>
              <a:buChar char="▪"/>
            </a:pPr>
            <a:r>
              <a:rPr lang="en-US" sz="1800">
                <a:latin typeface="Arial"/>
                <a:ea typeface="Arial"/>
                <a:cs typeface="Arial"/>
                <a:sym typeface="Arial"/>
              </a:rPr>
              <a:t>These can lead to differences in the type (speed, width, size, and location) of memory as well as a budget of operation (number, sequence, or type of operations performed on the packet) to maintain forwarding at line rate (i.e., close to the maximum signaled or theoretical throughput for an interface) for a specific target packet size (or blend). </a:t>
            </a:r>
            <a:endParaRPr/>
          </a:p>
          <a:p>
            <a:pPr marL="285750" lvl="0" indent="-285750" algn="just" rtl="0">
              <a:lnSpc>
                <a:spcPct val="90000"/>
              </a:lnSpc>
              <a:spcBef>
                <a:spcPts val="1000"/>
              </a:spcBef>
              <a:spcAft>
                <a:spcPts val="0"/>
              </a:spcAft>
              <a:buClr>
                <a:schemeClr val="dk1"/>
              </a:buClr>
              <a:buSzPct val="100000"/>
              <a:buFont typeface="Noto Sans Symbols"/>
              <a:buChar char="▪"/>
            </a:pPr>
            <a:r>
              <a:rPr lang="en-US" sz="1800">
                <a:latin typeface="Arial"/>
                <a:ea typeface="Arial"/>
                <a:cs typeface="Arial"/>
                <a:sym typeface="Arial"/>
              </a:rPr>
              <a:t>Ultimately, this leads to differences in forwarding feature support and forwarding scale (e.g., number of forwarding entries, number of tables) among the designs</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71" name="Google Shape;171;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ts val="668"/>
              <a:buFont typeface="Arial"/>
              <a:buNone/>
            </a:pPr>
            <a:r>
              <a:rPr lang="en-US" sz="1700">
                <a:latin typeface="Arial"/>
                <a:ea typeface="Arial"/>
                <a:cs typeface="Arial"/>
                <a:sym typeface="Arial"/>
              </a:rPr>
              <a:t>The </a:t>
            </a:r>
            <a:r>
              <a:rPr lang="en-US" sz="1700">
                <a:solidFill>
                  <a:srgbClr val="FF0000"/>
                </a:solidFill>
                <a:latin typeface="Arial"/>
                <a:ea typeface="Arial"/>
                <a:cs typeface="Arial"/>
                <a:sym typeface="Arial"/>
              </a:rPr>
              <a:t>typical actions </a:t>
            </a:r>
            <a:r>
              <a:rPr lang="en-US" sz="1700">
                <a:latin typeface="Arial"/>
                <a:ea typeface="Arial"/>
                <a:cs typeface="Arial"/>
                <a:sym typeface="Arial"/>
              </a:rPr>
              <a:t>resulting from the data plane forwarding lookup are </a:t>
            </a:r>
            <a:r>
              <a:rPr lang="en-US" sz="1700">
                <a:solidFill>
                  <a:srgbClr val="FF0000"/>
                </a:solidFill>
                <a:latin typeface="Arial"/>
                <a:ea typeface="Arial"/>
                <a:cs typeface="Arial"/>
                <a:sym typeface="Arial"/>
              </a:rPr>
              <a:t>forward (and in special cases such as multicast, replicate), drop, re-mark, count, and queue.</a:t>
            </a:r>
            <a:r>
              <a:rPr lang="en-US" sz="1700">
                <a:latin typeface="Arial"/>
                <a:ea typeface="Arial"/>
                <a:cs typeface="Arial"/>
                <a:sym typeface="Arial"/>
              </a:rPr>
              <a:t> Some of these actions may be combined or chained together. </a:t>
            </a:r>
            <a:endParaRPr/>
          </a:p>
          <a:p>
            <a:pPr marL="0" lvl="0" indent="0" algn="just" rtl="0">
              <a:lnSpc>
                <a:spcPct val="90000"/>
              </a:lnSpc>
              <a:spcBef>
                <a:spcPts val="1000"/>
              </a:spcBef>
              <a:spcAft>
                <a:spcPts val="0"/>
              </a:spcAft>
              <a:buClr>
                <a:schemeClr val="dk1"/>
              </a:buClr>
              <a:buSzPts val="668"/>
              <a:buFont typeface="Arial"/>
              <a:buNone/>
            </a:pPr>
            <a:r>
              <a:rPr lang="en-US" sz="1700">
                <a:latin typeface="Arial"/>
                <a:ea typeface="Arial"/>
                <a:cs typeface="Arial"/>
                <a:sym typeface="Arial"/>
              </a:rPr>
              <a:t>In some cases, the forward decision returns a local port, indicating the traffic is destined for a locally running process such</a:t>
            </a:r>
            <a:endParaRPr sz="1700">
              <a:latin typeface="Arial"/>
              <a:ea typeface="Arial"/>
              <a:cs typeface="Arial"/>
              <a:sym typeface="Arial"/>
            </a:endParaRPr>
          </a:p>
          <a:p>
            <a:pPr marL="0" lvl="0" indent="0" algn="just" rtl="0">
              <a:lnSpc>
                <a:spcPct val="90000"/>
              </a:lnSpc>
              <a:spcBef>
                <a:spcPts val="1000"/>
              </a:spcBef>
              <a:spcAft>
                <a:spcPts val="0"/>
              </a:spcAft>
              <a:buClr>
                <a:schemeClr val="dk1"/>
              </a:buClr>
              <a:buSzPts val="668"/>
              <a:buFont typeface="Arial"/>
              <a:buNone/>
            </a:pPr>
            <a:r>
              <a:rPr lang="en-US" sz="1700">
                <a:latin typeface="Arial"/>
                <a:ea typeface="Arial"/>
                <a:cs typeface="Arial"/>
                <a:sym typeface="Arial"/>
              </a:rPr>
              <a:t>as OSPF or BGP. These datagrams take what is referred to as the </a:t>
            </a:r>
            <a:r>
              <a:rPr lang="en-US" sz="1700">
                <a:solidFill>
                  <a:srgbClr val="FF0000"/>
                </a:solidFill>
                <a:latin typeface="Arial"/>
                <a:ea typeface="Arial"/>
                <a:cs typeface="Arial"/>
                <a:sym typeface="Arial"/>
              </a:rPr>
              <a:t>punt path </a:t>
            </a:r>
            <a:r>
              <a:rPr lang="en-US" sz="1700">
                <a:latin typeface="Arial"/>
                <a:ea typeface="Arial"/>
                <a:cs typeface="Arial"/>
                <a:sym typeface="Arial"/>
              </a:rPr>
              <a:t>whereby they leave the hardware-forwarding path and are forwarded to the route processor using an internal communications channel. This path is generally a relatively low-throughput path, as it is not designed for high-throughput packet forwarding of normal traffic.</a:t>
            </a:r>
            <a:endParaRPr sz="1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Arial"/>
              <a:buNone/>
            </a:pPr>
            <a:r>
              <a:rPr lang="en-US" sz="2400">
                <a:latin typeface="Arial"/>
                <a:ea typeface="Arial"/>
                <a:cs typeface="Arial"/>
                <a:sym typeface="Arial"/>
              </a:rPr>
              <a:t>3.2.Generic example of  ingress feature application on a traditional router/switch</a:t>
            </a:r>
            <a:endParaRPr sz="2400"/>
          </a:p>
        </p:txBody>
      </p:sp>
      <p:sp>
        <p:nvSpPr>
          <p:cNvPr id="177" name="Google Shape;177;p14"/>
          <p:cNvSpPr txBox="1">
            <a:spLocks noGrp="1"/>
          </p:cNvSpPr>
          <p:nvPr>
            <p:ph type="body" idx="1"/>
          </p:nvPr>
        </p:nvSpPr>
        <p:spPr>
          <a:xfrm>
            <a:off x="193040" y="1371600"/>
            <a:ext cx="7030720" cy="53848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629"/>
              <a:buFont typeface="Arial"/>
              <a:buNone/>
            </a:pPr>
            <a:r>
              <a:rPr lang="en-US" sz="1600">
                <a:latin typeface="Arial"/>
                <a:ea typeface="Arial"/>
                <a:cs typeface="Arial"/>
                <a:sym typeface="Arial"/>
              </a:rPr>
              <a:t>In addition to the forwarding decision, the data plane may implement some small </a:t>
            </a:r>
            <a:r>
              <a:rPr lang="en-US" sz="1600">
                <a:solidFill>
                  <a:srgbClr val="FF0000"/>
                </a:solidFill>
                <a:latin typeface="Arial"/>
                <a:ea typeface="Arial"/>
                <a:cs typeface="Arial"/>
                <a:sym typeface="Arial"/>
              </a:rPr>
              <a:t>services/ features commonly referred to as forwarding features </a:t>
            </a:r>
            <a:r>
              <a:rPr lang="en-US" sz="1600">
                <a:latin typeface="Arial"/>
                <a:ea typeface="Arial"/>
                <a:cs typeface="Arial"/>
                <a:sym typeface="Arial"/>
              </a:rPr>
              <a:t>(exemplified by Access Control Lists and QoS/Policy). In some systems, these features use their own discrete tables, while others perform as extensions to the forwarding tables (increasing entry width).</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Additionally, different designs can implement different features and forwarding operation order (Figure ). Some ordering may make some feature operations exclusive of others.</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With these features, you can  locally alter or preempt the outcome of the forwarding lookup. For example:</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 </a:t>
            </a:r>
            <a:r>
              <a:rPr lang="en-US" sz="1600">
                <a:solidFill>
                  <a:srgbClr val="FF0000"/>
                </a:solidFill>
                <a:latin typeface="Arial"/>
                <a:ea typeface="Arial"/>
                <a:cs typeface="Arial"/>
                <a:sym typeface="Arial"/>
              </a:rPr>
              <a:t>An access control list</a:t>
            </a:r>
            <a:r>
              <a:rPr lang="en-US" sz="1600">
                <a:latin typeface="Arial"/>
                <a:ea typeface="Arial"/>
                <a:cs typeface="Arial"/>
                <a:sym typeface="Arial"/>
              </a:rPr>
              <a:t> entry may specify a drop action for a specific matching flow</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(note that in the ACL, a wider set of parameters may be involved in the forwarding</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decision). In its absence, there may have been a legitimate forwarding entry and</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thus the packet would NOT be dropped.</a:t>
            </a:r>
            <a:endParaRPr sz="1600">
              <a:latin typeface="Arial"/>
              <a:ea typeface="Arial"/>
              <a:cs typeface="Arial"/>
              <a:sym typeface="Arial"/>
            </a:endParaRPr>
          </a:p>
          <a:p>
            <a:pPr marL="0" lvl="0" indent="0" algn="just" rtl="0">
              <a:lnSpc>
                <a:spcPct val="90000"/>
              </a:lnSpc>
              <a:spcBef>
                <a:spcPts val="1000"/>
              </a:spcBef>
              <a:spcAft>
                <a:spcPts val="0"/>
              </a:spcAft>
              <a:buClr>
                <a:schemeClr val="dk1"/>
              </a:buClr>
              <a:buSzPts val="629"/>
              <a:buNone/>
            </a:pPr>
            <a:r>
              <a:rPr lang="en-US" sz="1600">
                <a:latin typeface="Arial"/>
                <a:ea typeface="Arial"/>
                <a:cs typeface="Arial"/>
                <a:sym typeface="Arial"/>
              </a:rPr>
              <a:t>• A QOS policy can ultimately </a:t>
            </a:r>
            <a:r>
              <a:rPr lang="en-US" sz="1600">
                <a:solidFill>
                  <a:srgbClr val="FF0000"/>
                </a:solidFill>
                <a:latin typeface="Arial"/>
                <a:ea typeface="Arial"/>
                <a:cs typeface="Arial"/>
                <a:sym typeface="Arial"/>
              </a:rPr>
              <a:t>map a flow to a queue </a:t>
            </a:r>
            <a:r>
              <a:rPr lang="en-US" sz="1600">
                <a:latin typeface="Arial"/>
                <a:ea typeface="Arial"/>
                <a:cs typeface="Arial"/>
                <a:sym typeface="Arial"/>
              </a:rPr>
              <a:t>on egress or remark its type of service (TOS)/class of service(COS) to normalize service with policies across the network. And, like the ACL,it may mark the packet to be dropped (shaped) regardless of the existing forwarding entry for the destination/flow.</a:t>
            </a:r>
            <a:endParaRPr sz="1600">
              <a:latin typeface="Arial"/>
              <a:ea typeface="Arial"/>
              <a:cs typeface="Arial"/>
              <a:sym typeface="Arial"/>
            </a:endParaRPr>
          </a:p>
        </p:txBody>
      </p:sp>
      <p:sp>
        <p:nvSpPr>
          <p:cNvPr id="178" name="Google Shape;178;p14"/>
          <p:cNvSpPr txBox="1">
            <a:spLocks noGrp="1"/>
          </p:cNvSpPr>
          <p:nvPr>
            <p:ph type="body" idx="2"/>
          </p:nvPr>
        </p:nvSpPr>
        <p:spPr>
          <a:xfrm>
            <a:off x="7472680" y="1745965"/>
            <a:ext cx="5181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a:p>
        </p:txBody>
      </p:sp>
      <p:pic>
        <p:nvPicPr>
          <p:cNvPr id="179" name="Google Shape;179;p14"/>
          <p:cNvPicPr preferRelativeResize="0"/>
          <p:nvPr/>
        </p:nvPicPr>
        <p:blipFill rotWithShape="1">
          <a:blip r:embed="rId3">
            <a:alphaModFix/>
          </a:blip>
          <a:srcRect/>
          <a:stretch/>
        </p:blipFill>
        <p:spPr>
          <a:xfrm>
            <a:off x="7629385" y="2093940"/>
            <a:ext cx="4183855" cy="365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623392"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1100"/>
              <a:buFont typeface="Arial"/>
              <a:buNone/>
            </a:pPr>
            <a:r>
              <a:rPr lang="en-US" sz="3200" dirty="0">
                <a:latin typeface="Arial"/>
                <a:ea typeface="Arial"/>
                <a:cs typeface="Arial"/>
                <a:sym typeface="Arial"/>
              </a:rPr>
              <a:t>4.</a:t>
            </a:r>
            <a:r>
              <a:rPr lang="en-US" sz="3200" u="sng" dirty="0">
                <a:latin typeface="Arial"/>
                <a:ea typeface="Arial"/>
                <a:cs typeface="Arial"/>
                <a:sym typeface="Arial"/>
              </a:rPr>
              <a:t>Moving Information Between Planes</a:t>
            </a:r>
            <a:endParaRPr sz="3200" u="sng" dirty="0">
              <a:latin typeface="Arial"/>
              <a:ea typeface="Arial"/>
              <a:cs typeface="Arial"/>
              <a:sym typeface="Arial"/>
            </a:endParaRPr>
          </a:p>
        </p:txBody>
      </p:sp>
      <p:sp>
        <p:nvSpPr>
          <p:cNvPr id="185" name="Google Shape;185;p15"/>
          <p:cNvSpPr txBox="1">
            <a:spLocks noGrp="1"/>
          </p:cNvSpPr>
          <p:nvPr>
            <p:ph type="body" idx="1"/>
          </p:nvPr>
        </p:nvSpPr>
        <p:spPr>
          <a:xfrm>
            <a:off x="623392" y="892175"/>
            <a:ext cx="10515600" cy="507365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943"/>
              <a:buFont typeface="Arial"/>
              <a:buNone/>
            </a:pPr>
            <a:r>
              <a:rPr lang="en-US" sz="2400" dirty="0">
                <a:latin typeface="Arial"/>
                <a:ea typeface="Arial"/>
                <a:cs typeface="Arial"/>
                <a:sym typeface="Arial"/>
              </a:rPr>
              <a:t>The internal function of  larger, </a:t>
            </a:r>
            <a:r>
              <a:rPr lang="en-US" sz="2400" dirty="0" err="1">
                <a:latin typeface="Arial"/>
                <a:ea typeface="Arial"/>
                <a:cs typeface="Arial"/>
                <a:sym typeface="Arial"/>
              </a:rPr>
              <a:t>multislot</a:t>
            </a:r>
            <a:r>
              <a:rPr lang="en-US" sz="2400" dirty="0">
                <a:latin typeface="Arial"/>
                <a:ea typeface="Arial"/>
                <a:cs typeface="Arial"/>
                <a:sym typeface="Arial"/>
              </a:rPr>
              <a:t>/</a:t>
            </a:r>
            <a:r>
              <a:rPr lang="en-US" sz="2400" dirty="0" err="1">
                <a:latin typeface="Arial"/>
                <a:ea typeface="Arial"/>
                <a:cs typeface="Arial"/>
                <a:sym typeface="Arial"/>
              </a:rPr>
              <a:t>multicard</a:t>
            </a:r>
            <a:r>
              <a:rPr lang="en-US" sz="2400" dirty="0">
                <a:latin typeface="Arial"/>
                <a:ea typeface="Arial"/>
                <a:cs typeface="Arial"/>
                <a:sym typeface="Arial"/>
              </a:rPr>
              <a:t> (chassis-based) </a:t>
            </a:r>
            <a:r>
              <a:rPr lang="en-US" sz="2400" dirty="0">
                <a:solidFill>
                  <a:srgbClr val="FF0000"/>
                </a:solidFill>
                <a:latin typeface="Arial"/>
                <a:ea typeface="Arial"/>
                <a:cs typeface="Arial"/>
                <a:sym typeface="Arial"/>
              </a:rPr>
              <a:t>distributed forwarding systems of today </a:t>
            </a:r>
            <a:r>
              <a:rPr lang="en-US" sz="2400" dirty="0">
                <a:latin typeface="Arial"/>
                <a:ea typeface="Arial"/>
                <a:cs typeface="Arial"/>
                <a:sym typeface="Arial"/>
              </a:rPr>
              <a:t>mimic some of the </a:t>
            </a:r>
            <a:r>
              <a:rPr lang="en-US" sz="2400" dirty="0">
                <a:solidFill>
                  <a:srgbClr val="FF0000"/>
                </a:solidFill>
                <a:latin typeface="Arial"/>
                <a:ea typeface="Arial"/>
                <a:cs typeface="Arial"/>
                <a:sym typeface="Arial"/>
              </a:rPr>
              <a:t>behaviors of the logically centralized </a:t>
            </a:r>
            <a:r>
              <a:rPr lang="en-US" sz="2400" dirty="0">
                <a:latin typeface="Arial"/>
                <a:ea typeface="Arial"/>
                <a:cs typeface="Arial"/>
                <a:sym typeface="Arial"/>
              </a:rPr>
              <a:t>but physically distributed control mechanisms of SDN. Particularly those aspects of the distribution of tables and their instantiation in hardware . </a:t>
            </a:r>
            <a:endParaRPr dirty="0"/>
          </a:p>
          <a:p>
            <a:pPr marL="0" lvl="0" indent="0" algn="just" rtl="0">
              <a:lnSpc>
                <a:spcPct val="90000"/>
              </a:lnSpc>
              <a:spcBef>
                <a:spcPts val="1000"/>
              </a:spcBef>
              <a:spcAft>
                <a:spcPts val="0"/>
              </a:spcAft>
              <a:buClr>
                <a:schemeClr val="dk1"/>
              </a:buClr>
              <a:buSzPts val="943"/>
              <a:buFont typeface="Arial"/>
              <a:buNone/>
            </a:pPr>
            <a:r>
              <a:rPr lang="en-US" sz="2400" dirty="0">
                <a:solidFill>
                  <a:srgbClr val="FF0000"/>
                </a:solidFill>
                <a:latin typeface="Arial"/>
                <a:ea typeface="Arial"/>
                <a:cs typeface="Arial"/>
                <a:sym typeface="Arial"/>
              </a:rPr>
              <a:t>Why communication and information movement?</a:t>
            </a:r>
            <a:endParaRPr dirty="0"/>
          </a:p>
          <a:p>
            <a:pPr marL="0" lvl="0" indent="0" algn="just" rtl="0">
              <a:lnSpc>
                <a:spcPct val="90000"/>
              </a:lnSpc>
              <a:spcBef>
                <a:spcPts val="1000"/>
              </a:spcBef>
              <a:spcAft>
                <a:spcPts val="0"/>
              </a:spcAft>
              <a:buClr>
                <a:schemeClr val="dk1"/>
              </a:buClr>
              <a:buSzPts val="943"/>
              <a:buFont typeface="Arial"/>
              <a:buNone/>
            </a:pPr>
            <a:r>
              <a:rPr lang="en-US" sz="2400" dirty="0">
                <a:latin typeface="Arial"/>
                <a:ea typeface="Arial"/>
                <a:cs typeface="Arial"/>
                <a:sym typeface="Arial"/>
              </a:rPr>
              <a:t>An examination of the inner workings of a typical distributed switch reveals a number of functions and behaviors that mimic those of an externalized control plane. For example, in systems where the control plane resides on an independent processor/line card and data planes exist on other, independent line cards, certain behaviors around the communication between these elements must exist for the system to be resilient and fault tolerant. </a:t>
            </a:r>
            <a:endParaRPr dirty="0"/>
          </a:p>
          <a:p>
            <a:pPr marL="0" lvl="0" indent="0" algn="just" rtl="0">
              <a:lnSpc>
                <a:spcPct val="90000"/>
              </a:lnSpc>
              <a:spcBef>
                <a:spcPts val="1000"/>
              </a:spcBef>
              <a:spcAft>
                <a:spcPts val="0"/>
              </a:spcAft>
              <a:buClr>
                <a:schemeClr val="dk1"/>
              </a:buClr>
              <a:buSzPts val="943"/>
              <a:buFont typeface="Arial"/>
              <a:buNone/>
            </a:pPr>
            <a:r>
              <a:rPr lang="en-US" sz="2400" dirty="0">
                <a:latin typeface="Arial"/>
                <a:ea typeface="Arial"/>
                <a:cs typeface="Arial"/>
                <a:sym typeface="Arial"/>
              </a:rPr>
              <a:t>It is worth investigating whether or not all of these are needed if the control plane is removed from the chassis and relocated further away (i.e., logically or strictly centralized).</a:t>
            </a:r>
            <a:endParaRPr sz="2400" dirty="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838200" y="365125"/>
            <a:ext cx="10515600" cy="7638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u="sng" dirty="0">
                <a:latin typeface="Arial"/>
                <a:ea typeface="Arial"/>
                <a:cs typeface="Arial"/>
                <a:sym typeface="Arial"/>
              </a:rPr>
              <a:t>Information exchanges between planes  </a:t>
            </a:r>
            <a:endParaRPr sz="3200" u="sng" dirty="0">
              <a:latin typeface="Arial"/>
              <a:ea typeface="Arial"/>
              <a:cs typeface="Arial"/>
              <a:sym typeface="Arial"/>
            </a:endParaRPr>
          </a:p>
        </p:txBody>
      </p:sp>
      <p:sp>
        <p:nvSpPr>
          <p:cNvPr id="191" name="Google Shape;191;p16"/>
          <p:cNvSpPr txBox="1">
            <a:spLocks noGrp="1"/>
          </p:cNvSpPr>
          <p:nvPr>
            <p:ph type="body" idx="1"/>
          </p:nvPr>
        </p:nvSpPr>
        <p:spPr>
          <a:xfrm>
            <a:off x="838200" y="1212980"/>
            <a:ext cx="10515600" cy="5523722"/>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90000"/>
              </a:lnSpc>
              <a:spcBef>
                <a:spcPts val="1000"/>
              </a:spcBef>
              <a:spcAft>
                <a:spcPts val="0"/>
              </a:spcAft>
              <a:buClr>
                <a:schemeClr val="dk1"/>
              </a:buClr>
              <a:buSzPct val="100000"/>
              <a:buNone/>
            </a:pPr>
            <a:r>
              <a:rPr lang="en-US" sz="1700" dirty="0">
                <a:latin typeface="Arial"/>
                <a:ea typeface="Arial"/>
                <a:cs typeface="Arial"/>
                <a:sym typeface="Arial"/>
              </a:rPr>
              <a:t>   </a:t>
            </a:r>
            <a:r>
              <a:rPr lang="en-US" sz="2900" dirty="0">
                <a:latin typeface="Arial"/>
                <a:ea typeface="Arial"/>
                <a:cs typeface="Arial"/>
                <a:sym typeface="Arial"/>
              </a:rPr>
              <a:t> </a:t>
            </a:r>
            <a:r>
              <a:rPr lang="en-US" sz="2900" b="1" dirty="0">
                <a:latin typeface="Arial"/>
                <a:ea typeface="Arial"/>
                <a:cs typeface="Arial"/>
                <a:sym typeface="Arial"/>
              </a:rPr>
              <a:t>basic packet forwarding: When the data plane is instructed by the control plane to forward packets, does the data plane listen? And does it listen for each and every packet it receives? </a:t>
            </a:r>
          </a:p>
          <a:p>
            <a:pPr marL="228600" lvl="0" indent="-228612" algn="just" rtl="0">
              <a:lnSpc>
                <a:spcPct val="90000"/>
              </a:lnSpc>
              <a:spcBef>
                <a:spcPts val="1000"/>
              </a:spcBef>
              <a:spcAft>
                <a:spcPts val="0"/>
              </a:spcAft>
              <a:buClr>
                <a:srgbClr val="FF0000"/>
              </a:buClr>
              <a:buSzPct val="39285"/>
              <a:buChar char="•"/>
            </a:pPr>
            <a:r>
              <a:rPr lang="en-US" sz="2900" b="1" dirty="0">
                <a:solidFill>
                  <a:srgbClr val="FF0000"/>
                </a:solidFill>
                <a:latin typeface="Arial"/>
                <a:ea typeface="Arial"/>
                <a:cs typeface="Arial"/>
                <a:sym typeface="Arial"/>
              </a:rPr>
              <a:t>mechanisms for detecting forwarding table distribution errors </a:t>
            </a:r>
            <a:r>
              <a:rPr lang="en-US" sz="2900" b="1" dirty="0">
                <a:latin typeface="Arial"/>
                <a:ea typeface="Arial"/>
                <a:cs typeface="Arial"/>
                <a:sym typeface="Arial"/>
              </a:rPr>
              <a:t>can be embedded in the data (e.g., table versioning) or in the transfer mechanism (e.g., signing the table with some form of hash or cookie generated from its contents). Such mechanisms ensure that the distributed software versions of the table are synchronized and correct once programmed. </a:t>
            </a:r>
            <a:endParaRPr sz="2900" b="1" dirty="0">
              <a:latin typeface="Arial"/>
              <a:ea typeface="Arial"/>
              <a:cs typeface="Arial"/>
              <a:sym typeface="Arial"/>
            </a:endParaRPr>
          </a:p>
          <a:p>
            <a:pPr marL="228600" lvl="0" indent="-228631" algn="just" rtl="0">
              <a:lnSpc>
                <a:spcPct val="90000"/>
              </a:lnSpc>
              <a:spcBef>
                <a:spcPts val="1000"/>
              </a:spcBef>
              <a:spcAft>
                <a:spcPts val="0"/>
              </a:spcAft>
              <a:buClr>
                <a:srgbClr val="FF0000"/>
              </a:buClr>
              <a:buSzPct val="100000"/>
              <a:buChar char="•"/>
            </a:pPr>
            <a:r>
              <a:rPr lang="en-US" sz="2900" dirty="0">
                <a:solidFill>
                  <a:srgbClr val="FF0000"/>
                </a:solidFill>
                <a:latin typeface="Arial"/>
                <a:ea typeface="Arial"/>
                <a:cs typeface="Arial"/>
                <a:sym typeface="Arial"/>
              </a:rPr>
              <a:t>verification routines </a:t>
            </a:r>
            <a:r>
              <a:rPr lang="en-US" sz="2900" dirty="0">
                <a:latin typeface="Arial"/>
                <a:ea typeface="Arial"/>
                <a:cs typeface="Arial"/>
                <a:sym typeface="Arial"/>
              </a:rPr>
              <a:t>between the software version of the table and the hardware version are implemented in the memory driver software (specific to the forwarding hardware).</a:t>
            </a:r>
            <a:endParaRPr dirty="0"/>
          </a:p>
          <a:p>
            <a:pPr marL="228600" lvl="0" indent="-228631" algn="just" rtl="0">
              <a:lnSpc>
                <a:spcPct val="90000"/>
              </a:lnSpc>
              <a:spcBef>
                <a:spcPts val="1000"/>
              </a:spcBef>
              <a:spcAft>
                <a:spcPts val="0"/>
              </a:spcAft>
              <a:buClr>
                <a:schemeClr val="dk1"/>
              </a:buClr>
              <a:buSzPct val="100000"/>
              <a:buChar char="•"/>
            </a:pPr>
            <a:r>
              <a:rPr lang="en-US" sz="2900" dirty="0">
                <a:latin typeface="Arial"/>
                <a:ea typeface="Arial"/>
                <a:cs typeface="Arial"/>
                <a:sym typeface="Arial"/>
              </a:rPr>
              <a:t>Some vendors have implemented routines to verify hardware </a:t>
            </a:r>
            <a:r>
              <a:rPr lang="en-US" sz="2900" dirty="0">
                <a:solidFill>
                  <a:srgbClr val="FF0000"/>
                </a:solidFill>
                <a:latin typeface="Arial"/>
                <a:ea typeface="Arial"/>
                <a:cs typeface="Arial"/>
                <a:sym typeface="Arial"/>
              </a:rPr>
              <a:t>entries post facto</a:t>
            </a:r>
            <a:r>
              <a:rPr lang="en-US" sz="2900" dirty="0">
                <a:latin typeface="Arial"/>
                <a:ea typeface="Arial"/>
                <a:cs typeface="Arial"/>
                <a:sym typeface="Arial"/>
              </a:rPr>
              <a:t>—after the control plane programs the data plane—checking for soft errors in the forwarding chip and ancillary memories. In these cases, there are associated routines to mark bad blocks, move entries, and references. </a:t>
            </a:r>
            <a:endParaRPr dirty="0"/>
          </a:p>
          <a:p>
            <a:pPr marL="228600" lvl="0" indent="-228631" algn="just" rtl="0">
              <a:lnSpc>
                <a:spcPct val="90000"/>
              </a:lnSpc>
              <a:spcBef>
                <a:spcPts val="1000"/>
              </a:spcBef>
              <a:spcAft>
                <a:spcPts val="0"/>
              </a:spcAft>
              <a:buClr>
                <a:schemeClr val="dk1"/>
              </a:buClr>
              <a:buSzPct val="100000"/>
              <a:buChar char="•"/>
            </a:pPr>
            <a:r>
              <a:rPr lang="en-US" sz="2900" dirty="0">
                <a:latin typeface="Arial"/>
                <a:ea typeface="Arial"/>
                <a:cs typeface="Arial"/>
                <a:sym typeface="Arial"/>
              </a:rPr>
              <a:t>In general, these hardware verification routines are expensive, so they are often implemented as a background (a.k.a. scavenger) processes.</a:t>
            </a:r>
            <a:endParaRPr dirty="0"/>
          </a:p>
          <a:p>
            <a:pPr marL="228600" lvl="0" indent="-228631" algn="just" rtl="0">
              <a:lnSpc>
                <a:spcPct val="90000"/>
              </a:lnSpc>
              <a:spcBef>
                <a:spcPts val="1000"/>
              </a:spcBef>
              <a:spcAft>
                <a:spcPts val="0"/>
              </a:spcAft>
              <a:buClr>
                <a:schemeClr val="dk1"/>
              </a:buClr>
              <a:buSzPct val="100000"/>
              <a:buChar char="•"/>
            </a:pPr>
            <a:r>
              <a:rPr lang="en-US" sz="2900" dirty="0">
                <a:latin typeface="Arial"/>
                <a:ea typeface="Arial"/>
                <a:cs typeface="Arial"/>
                <a:sym typeface="Arial"/>
              </a:rPr>
              <a:t> </a:t>
            </a:r>
            <a:r>
              <a:rPr lang="en-US" sz="2900" dirty="0">
                <a:solidFill>
                  <a:srgbClr val="FF0000"/>
                </a:solidFill>
                <a:latin typeface="Arial"/>
                <a:ea typeface="Arial"/>
                <a:cs typeface="Arial"/>
                <a:sym typeface="Arial"/>
              </a:rPr>
              <a:t>The transfer and memory write routines are  optimized </a:t>
            </a:r>
            <a:r>
              <a:rPr lang="en-US" sz="2900" dirty="0">
                <a:latin typeface="Arial"/>
                <a:ea typeface="Arial"/>
                <a:cs typeface="Arial"/>
                <a:sym typeface="Arial"/>
              </a:rPr>
              <a:t>to reduce transaction overhead, commonly by batching and bulking techniques .</a:t>
            </a:r>
            <a:endParaRPr dirty="0"/>
          </a:p>
          <a:p>
            <a:pPr marL="228600" lvl="0" indent="-228631" algn="just" rtl="0">
              <a:lnSpc>
                <a:spcPct val="90000"/>
              </a:lnSpc>
              <a:spcBef>
                <a:spcPts val="1000"/>
              </a:spcBef>
              <a:spcAft>
                <a:spcPts val="0"/>
              </a:spcAft>
              <a:buClr>
                <a:schemeClr val="dk1"/>
              </a:buClr>
              <a:buSzPct val="100000"/>
              <a:buChar char="•"/>
            </a:pPr>
            <a:r>
              <a:rPr lang="en-US" sz="2900" b="1" dirty="0">
                <a:latin typeface="Arial"/>
                <a:ea typeface="Arial"/>
                <a:cs typeface="Arial"/>
                <a:sym typeface="Arial"/>
              </a:rPr>
              <a:t>Some </a:t>
            </a:r>
            <a:r>
              <a:rPr lang="en-US" sz="2900" b="1" dirty="0" err="1">
                <a:solidFill>
                  <a:srgbClr val="FF0000"/>
                </a:solidFill>
                <a:latin typeface="Arial"/>
                <a:ea typeface="Arial"/>
                <a:cs typeface="Arial"/>
                <a:sym typeface="Arial"/>
              </a:rPr>
              <a:t>multislot</a:t>
            </a:r>
            <a:r>
              <a:rPr lang="en-US" sz="2900" b="1" dirty="0">
                <a:solidFill>
                  <a:srgbClr val="FF0000"/>
                </a:solidFill>
                <a:latin typeface="Arial"/>
                <a:ea typeface="Arial"/>
                <a:cs typeface="Arial"/>
                <a:sym typeface="Arial"/>
              </a:rPr>
              <a:t>/</a:t>
            </a:r>
            <a:r>
              <a:rPr lang="en-US" sz="2900" b="1" dirty="0" err="1">
                <a:solidFill>
                  <a:srgbClr val="FF0000"/>
                </a:solidFill>
                <a:latin typeface="Arial"/>
                <a:ea typeface="Arial"/>
                <a:cs typeface="Arial"/>
                <a:sym typeface="Arial"/>
              </a:rPr>
              <a:t>multicard</a:t>
            </a:r>
            <a:r>
              <a:rPr lang="en-US" sz="2900" b="1" dirty="0">
                <a:solidFill>
                  <a:srgbClr val="FF0000"/>
                </a:solidFill>
                <a:latin typeface="Arial"/>
                <a:ea typeface="Arial"/>
                <a:cs typeface="Arial"/>
                <a:sym typeface="Arial"/>
              </a:rPr>
              <a:t> systems do two-stage lookups </a:t>
            </a:r>
            <a:r>
              <a:rPr lang="en-US" sz="2900" b="1" dirty="0">
                <a:latin typeface="Arial"/>
                <a:ea typeface="Arial"/>
                <a:cs typeface="Arial"/>
                <a:sym typeface="Arial"/>
              </a:rPr>
              <a:t>wherein the first stage at entrance simply identifies the outgoing slot/card on which a secondary lookup is performed.</a:t>
            </a:r>
            <a:endParaRPr b="1" dirty="0"/>
          </a:p>
          <a:p>
            <a:pPr marL="228600" lvl="0" indent="-228631" algn="just" rtl="0">
              <a:lnSpc>
                <a:spcPct val="90000"/>
              </a:lnSpc>
              <a:spcBef>
                <a:spcPts val="1000"/>
              </a:spcBef>
              <a:spcAft>
                <a:spcPts val="0"/>
              </a:spcAft>
              <a:buClr>
                <a:schemeClr val="dk1"/>
              </a:buClr>
              <a:buSzPct val="100000"/>
              <a:buChar char="•"/>
            </a:pPr>
            <a:r>
              <a:rPr lang="en-US" sz="2900" dirty="0">
                <a:latin typeface="Arial"/>
                <a:ea typeface="Arial"/>
                <a:cs typeface="Arial"/>
                <a:sym typeface="Arial"/>
              </a:rPr>
              <a:t>Depending on how it’s implemented, </a:t>
            </a:r>
            <a:r>
              <a:rPr lang="en-US" sz="2900" dirty="0">
                <a:solidFill>
                  <a:srgbClr val="FF0000"/>
                </a:solidFill>
                <a:latin typeface="Arial"/>
                <a:ea typeface="Arial"/>
                <a:cs typeface="Arial"/>
                <a:sym typeface="Arial"/>
              </a:rPr>
              <a:t>two-stage lookups can enable an optimization that allows a phenomenon called localization to reduce the egress FIB size</a:t>
            </a:r>
            <a:r>
              <a:rPr lang="en-US" sz="2900" dirty="0">
                <a:latin typeface="Arial"/>
                <a:ea typeface="Arial"/>
                <a:cs typeface="Arial"/>
                <a:sym typeface="Arial"/>
              </a:rPr>
              <a:t>. In these cases, scenarios around two-stage asynchronous loss may occur that require some attention and are in fact difficult to detect until they fail. </a:t>
            </a:r>
            <a:endParaRPr sz="29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4.1.Two-stage lookup-</a:t>
            </a:r>
            <a:r>
              <a:rPr lang="en-US" sz="1800" b="0" i="1" u="none" strike="noStrike">
                <a:latin typeface="EB Garamond"/>
                <a:ea typeface="EB Garamond"/>
                <a:cs typeface="EB Garamond"/>
                <a:sym typeface="EB Garamond"/>
              </a:rPr>
              <a:t> </a:t>
            </a:r>
            <a:r>
              <a:rPr lang="en-US" sz="3600">
                <a:latin typeface="Arial"/>
                <a:ea typeface="Arial"/>
                <a:cs typeface="Arial"/>
                <a:sym typeface="Arial"/>
              </a:rPr>
              <a:t>Two-stage asynchronous loss</a:t>
            </a:r>
            <a:endParaRPr sz="3600">
              <a:latin typeface="Arial"/>
              <a:ea typeface="Arial"/>
              <a:cs typeface="Arial"/>
              <a:sym typeface="Arial"/>
            </a:endParaRPr>
          </a:p>
        </p:txBody>
      </p:sp>
      <p:sp>
        <p:nvSpPr>
          <p:cNvPr id="197" name="Google Shape;197;p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1000"/>
              </a:spcBef>
              <a:spcAft>
                <a:spcPts val="0"/>
              </a:spcAft>
              <a:buClr>
                <a:schemeClr val="dk1"/>
              </a:buClr>
              <a:buSzPts val="786"/>
              <a:buFont typeface="Arial"/>
              <a:buNone/>
            </a:pPr>
            <a:r>
              <a:rPr lang="en-US" sz="2000">
                <a:latin typeface="Arial"/>
                <a:ea typeface="Arial"/>
                <a:cs typeface="Arial"/>
                <a:sym typeface="Arial"/>
              </a:rPr>
              <a:t>The left side of Figure shows a multislot router/switch that does a two-stage lookup.</a:t>
            </a:r>
            <a:endParaRPr sz="2000">
              <a:latin typeface="Arial"/>
              <a:ea typeface="Arial"/>
              <a:cs typeface="Arial"/>
              <a:sym typeface="Arial"/>
            </a:endParaRPr>
          </a:p>
          <a:p>
            <a:pPr marL="0" lvl="0" indent="0" algn="just" rtl="0">
              <a:lnSpc>
                <a:spcPct val="90000"/>
              </a:lnSpc>
              <a:spcBef>
                <a:spcPts val="1000"/>
              </a:spcBef>
              <a:spcAft>
                <a:spcPts val="0"/>
              </a:spcAft>
              <a:buClr>
                <a:schemeClr val="dk1"/>
              </a:buClr>
              <a:buSzPts val="2000"/>
              <a:buNone/>
            </a:pPr>
            <a:r>
              <a:rPr lang="en-US" sz="2000">
                <a:latin typeface="Arial"/>
                <a:ea typeface="Arial"/>
                <a:cs typeface="Arial"/>
                <a:sym typeface="Arial"/>
              </a:rPr>
              <a:t>When link A-B comes up, the resulting FIB ingress lookup on card 1 changes from card 3 to card 2. If the update to card 2 happens after 1 and 3, then the secondary lookup (on egress) will fail. </a:t>
            </a:r>
            <a:endParaRPr/>
          </a:p>
          <a:p>
            <a:pPr marL="0" lvl="0" indent="0" algn="just" rtl="0">
              <a:lnSpc>
                <a:spcPct val="90000"/>
              </a:lnSpc>
              <a:spcBef>
                <a:spcPts val="1000"/>
              </a:spcBef>
              <a:spcAft>
                <a:spcPts val="0"/>
              </a:spcAft>
              <a:buClr>
                <a:schemeClr val="dk1"/>
              </a:buClr>
              <a:buSzPts val="2000"/>
              <a:buNone/>
            </a:pPr>
            <a:r>
              <a:rPr lang="en-US" sz="2000">
                <a:latin typeface="Arial"/>
                <a:ea typeface="Arial"/>
                <a:cs typeface="Arial"/>
                <a:sym typeface="Arial"/>
              </a:rPr>
              <a:t>Similarly, in an SDN environment (shown in the cloud on the right side), if the tunnel connecting A and B changes from interface 3 (respectively) to interface 2 on these systems (due to an administrative or network event)—then the mapping of flows from 1–3 to 1–2 on these elements has to be synchronized by the application on the SDN controller (CP).</a:t>
            </a:r>
            <a:endParaRPr sz="2000">
              <a:latin typeface="Arial"/>
              <a:ea typeface="Arial"/>
              <a:cs typeface="Arial"/>
              <a:sym typeface="Arial"/>
            </a:endParaRPr>
          </a:p>
        </p:txBody>
      </p:sp>
      <p:sp>
        <p:nvSpPr>
          <p:cNvPr id="198" name="Google Shape;198;p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a:p>
        </p:txBody>
      </p:sp>
      <p:pic>
        <p:nvPicPr>
          <p:cNvPr id="199" name="Google Shape;199;p17"/>
          <p:cNvPicPr preferRelativeResize="0"/>
          <p:nvPr/>
        </p:nvPicPr>
        <p:blipFill rotWithShape="1">
          <a:blip r:embed="rId3">
            <a:alphaModFix/>
          </a:blip>
          <a:srcRect/>
          <a:stretch/>
        </p:blipFill>
        <p:spPr>
          <a:xfrm>
            <a:off x="6548037" y="2077295"/>
            <a:ext cx="4429925" cy="2867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839788" y="365125"/>
            <a:ext cx="10515600" cy="823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dirty="0">
                <a:latin typeface="Arial"/>
                <a:ea typeface="Arial"/>
                <a:cs typeface="Arial"/>
                <a:sym typeface="Arial"/>
              </a:rPr>
              <a:t>5.</a:t>
            </a:r>
            <a:r>
              <a:rPr lang="en-US" sz="3200" u="sng" dirty="0">
                <a:latin typeface="Arial"/>
                <a:ea typeface="Arial"/>
                <a:cs typeface="Arial"/>
                <a:sym typeface="Arial"/>
              </a:rPr>
              <a:t>Why Can Separation Be Important?</a:t>
            </a:r>
            <a:endParaRPr sz="3200" u="sng" dirty="0">
              <a:latin typeface="Arial"/>
              <a:ea typeface="Arial"/>
              <a:cs typeface="Arial"/>
              <a:sym typeface="Arial"/>
            </a:endParaRPr>
          </a:p>
        </p:txBody>
      </p:sp>
      <p:sp>
        <p:nvSpPr>
          <p:cNvPr id="205" name="Google Shape;205;p18"/>
          <p:cNvSpPr txBox="1">
            <a:spLocks noGrp="1"/>
          </p:cNvSpPr>
          <p:nvPr>
            <p:ph type="body" idx="1"/>
          </p:nvPr>
        </p:nvSpPr>
        <p:spPr>
          <a:xfrm>
            <a:off x="930619" y="980728"/>
            <a:ext cx="5157900" cy="559537"/>
          </a:xfrm>
          <a:prstGeom prst="rect">
            <a:avLst/>
          </a:prstGeom>
          <a:noFill/>
          <a:ln>
            <a:noFill/>
          </a:ln>
        </p:spPr>
        <p:txBody>
          <a:bodyPr spcFirstLastPara="1" wrap="square" lIns="91425" tIns="45700" rIns="91425" bIns="45700" anchor="b" anchorCtr="0">
            <a:normAutofit fontScale="85000" lnSpcReduction="10000"/>
          </a:bodyPr>
          <a:lstStyle/>
          <a:p>
            <a:pPr marL="0" lvl="0" indent="0" algn="just" rtl="0">
              <a:lnSpc>
                <a:spcPct val="90000"/>
              </a:lnSpc>
              <a:spcBef>
                <a:spcPts val="1000"/>
              </a:spcBef>
              <a:spcAft>
                <a:spcPts val="0"/>
              </a:spcAft>
              <a:buClr>
                <a:schemeClr val="dk1"/>
              </a:buClr>
              <a:buSzPts val="2400"/>
              <a:buNone/>
            </a:pPr>
            <a:r>
              <a:rPr lang="en-US" b="0" dirty="0">
                <a:latin typeface="Arial"/>
                <a:ea typeface="Arial"/>
                <a:cs typeface="Arial"/>
                <a:sym typeface="Arial"/>
              </a:rPr>
              <a:t>Separation of the control and data planes</a:t>
            </a:r>
            <a:endParaRPr b="0" dirty="0">
              <a:latin typeface="Arial"/>
              <a:ea typeface="Arial"/>
              <a:cs typeface="Arial"/>
              <a:sym typeface="Arial"/>
            </a:endParaRPr>
          </a:p>
        </p:txBody>
      </p:sp>
      <p:sp>
        <p:nvSpPr>
          <p:cNvPr id="206" name="Google Shape;206;p18"/>
          <p:cNvSpPr txBox="1">
            <a:spLocks noGrp="1"/>
          </p:cNvSpPr>
          <p:nvPr>
            <p:ph type="body" idx="2"/>
          </p:nvPr>
        </p:nvSpPr>
        <p:spPr>
          <a:xfrm>
            <a:off x="899319" y="1110561"/>
            <a:ext cx="10656812" cy="4766711"/>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1400"/>
              <a:buNone/>
            </a:pPr>
            <a:endParaRPr lang="en-US" sz="1800" dirty="0">
              <a:latin typeface="Times New Roman" panose="02020603050405020304" pitchFamily="18" charset="0"/>
              <a:cs typeface="Times New Roman" panose="02020603050405020304" pitchFamily="18" charset="0"/>
              <a:sym typeface="Arial"/>
            </a:endParaRPr>
          </a:p>
          <a:p>
            <a:pPr marL="0" lvl="0" indent="0" algn="just" rtl="0">
              <a:lnSpc>
                <a:spcPct val="90000"/>
              </a:lnSpc>
              <a:spcBef>
                <a:spcPts val="1000"/>
              </a:spcBef>
              <a:spcAft>
                <a:spcPts val="0"/>
              </a:spcAft>
              <a:buClr>
                <a:schemeClr val="dk1"/>
              </a:buClr>
              <a:buSzPts val="1400"/>
              <a:buNone/>
            </a:pPr>
            <a:r>
              <a:rPr lang="en-US" sz="1800" b="1" dirty="0">
                <a:latin typeface="Times New Roman" panose="02020603050405020304" pitchFamily="18" charset="0"/>
                <a:cs typeface="Times New Roman" panose="02020603050405020304" pitchFamily="18" charset="0"/>
                <a:sym typeface="Arial"/>
              </a:rPr>
              <a:t>Usually, the control plane is separated from the data plane, allowing it to become more efficient and scalable. Furthermore, there are distributed and centralized control planes. Those centralized planes are managed by a central controller responsible for making decisions and managing the behavior of network devices.</a:t>
            </a:r>
          </a:p>
          <a:p>
            <a:pPr marL="0" lvl="0" indent="0" algn="just" rtl="0">
              <a:lnSpc>
                <a:spcPct val="90000"/>
              </a:lnSpc>
              <a:spcBef>
                <a:spcPts val="1000"/>
              </a:spcBef>
              <a:spcAft>
                <a:spcPts val="0"/>
              </a:spcAft>
              <a:buClr>
                <a:schemeClr val="dk1"/>
              </a:buClr>
              <a:buSzPts val="1400"/>
              <a:buNone/>
            </a:pPr>
            <a:r>
              <a:rPr lang="en-US" sz="1800" b="1" dirty="0">
                <a:latin typeface="Times New Roman" panose="02020603050405020304" pitchFamily="18" charset="0"/>
                <a:cs typeface="Times New Roman" panose="02020603050405020304" pitchFamily="18" charset="0"/>
                <a:sym typeface="Arial"/>
              </a:rPr>
              <a:t>. For example, any </a:t>
            </a:r>
            <a:r>
              <a:rPr lang="en-US" sz="1800" b="1" dirty="0" err="1">
                <a:latin typeface="Times New Roman" panose="02020603050405020304" pitchFamily="18" charset="0"/>
                <a:cs typeface="Times New Roman" panose="02020603050405020304" pitchFamily="18" charset="0"/>
                <a:sym typeface="Arial"/>
              </a:rPr>
              <a:t>multislot</a:t>
            </a:r>
            <a:r>
              <a:rPr lang="en-US" sz="1800" b="1" dirty="0">
                <a:latin typeface="Times New Roman" panose="02020603050405020304" pitchFamily="18" charset="0"/>
                <a:cs typeface="Times New Roman" panose="02020603050405020304" pitchFamily="18" charset="0"/>
                <a:sym typeface="Arial"/>
              </a:rPr>
              <a:t> router/switch built in the last 10 years or so has its control plane (i.e., its brain) executing on a dedicated processor/card (often two for redundancy) and the switching functions of the data plane executing independently on one or more line cards, each of which has a dedicated processor and/or packet processor. </a:t>
            </a:r>
          </a:p>
          <a:p>
            <a:pPr marL="0" lvl="0" indent="0" algn="just" rtl="0">
              <a:lnSpc>
                <a:spcPct val="90000"/>
              </a:lnSpc>
              <a:spcBef>
                <a:spcPts val="1000"/>
              </a:spcBef>
              <a:spcAft>
                <a:spcPts val="0"/>
              </a:spcAft>
              <a:buClr>
                <a:schemeClr val="dk1"/>
              </a:buClr>
              <a:buSzPts val="1400"/>
              <a:buNone/>
            </a:pPr>
            <a:r>
              <a:rPr lang="en-US" sz="1800" dirty="0">
                <a:latin typeface="Times New Roman" panose="02020603050405020304" pitchFamily="18" charset="0"/>
                <a:cs typeface="Times New Roman" panose="02020603050405020304" pitchFamily="18" charset="0"/>
                <a:sym typeface="Arial"/>
              </a:rPr>
              <a:t>Figure  illustrates this by showing the route processor engine (denoted as the route processor box).</a:t>
            </a:r>
            <a:endParaRPr sz="1800" dirty="0">
              <a:latin typeface="Times New Roman" panose="02020603050405020304" pitchFamily="18" charset="0"/>
              <a:cs typeface="Times New Roman" panose="02020603050405020304" pitchFamily="18" charset="0"/>
              <a:sym typeface="Arial"/>
            </a:endParaRPr>
          </a:p>
          <a:p>
            <a:pPr marL="0" lvl="0" indent="0" algn="just" rtl="0">
              <a:lnSpc>
                <a:spcPct val="90000"/>
              </a:lnSpc>
              <a:spcBef>
                <a:spcPts val="1000"/>
              </a:spcBef>
              <a:spcAft>
                <a:spcPts val="0"/>
              </a:spcAft>
              <a:buClr>
                <a:schemeClr val="dk1"/>
              </a:buClr>
              <a:buSzPts val="550"/>
              <a:buFont typeface="Arial"/>
              <a:buNone/>
            </a:pPr>
            <a:r>
              <a:rPr lang="en-US" sz="1800" dirty="0">
                <a:latin typeface="Times New Roman" panose="02020603050405020304" pitchFamily="18" charset="0"/>
                <a:cs typeface="Times New Roman" panose="02020603050405020304" pitchFamily="18" charset="0"/>
                <a:sym typeface="Arial"/>
              </a:rPr>
              <a:t>In Figure , the data plane is implemented in the lower box, which would be a separate line card with dedicated port processing ASICs connected to the ingress and egress ports on the line card (i.e., Ethernet interfaces). </a:t>
            </a:r>
            <a:endParaRPr sz="18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550"/>
              <a:buFont typeface="Arial"/>
              <a:buNone/>
            </a:pPr>
            <a:r>
              <a:rPr lang="en-US" sz="1800" dirty="0">
                <a:latin typeface="Times New Roman" panose="02020603050405020304" pitchFamily="18" charset="0"/>
                <a:cs typeface="Times New Roman" panose="02020603050405020304" pitchFamily="18" charset="0"/>
                <a:sym typeface="Arial"/>
              </a:rPr>
              <a:t>Under normal operation, the ports  have forwarding tables that dictate how they process inbound-to-outbound interface switching. These tables are populated and managed by the route processor’s CPU/control plane program or programs. </a:t>
            </a:r>
            <a:endParaRPr sz="18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550"/>
              <a:buFont typeface="Arial"/>
              <a:buNone/>
            </a:pPr>
            <a:r>
              <a:rPr lang="en-US" sz="1800" dirty="0">
                <a:latin typeface="Times New Roman" panose="02020603050405020304" pitchFamily="18" charset="0"/>
                <a:cs typeface="Times New Roman" panose="02020603050405020304" pitchFamily="18" charset="0"/>
                <a:sym typeface="Arial"/>
              </a:rPr>
              <a:t>When control plane messages or unknown packets are received on these interfaces, they are generally pushed up to the route processor for further processing. </a:t>
            </a:r>
            <a:r>
              <a:rPr lang="en-US" sz="1800" dirty="0">
                <a:solidFill>
                  <a:srgbClr val="FF0000"/>
                </a:solidFill>
                <a:latin typeface="Times New Roman" panose="02020603050405020304" pitchFamily="18" charset="0"/>
                <a:cs typeface="Times New Roman" panose="02020603050405020304" pitchFamily="18" charset="0"/>
                <a:sym typeface="Arial"/>
              </a:rPr>
              <a:t>Think of the route processor and line cards as being connected over a small but high-speed, internal network </a:t>
            </a:r>
            <a:r>
              <a:rPr lang="en-US" sz="1800" dirty="0">
                <a:latin typeface="Times New Roman" panose="02020603050405020304" pitchFamily="18" charset="0"/>
                <a:cs typeface="Times New Roman" panose="02020603050405020304" pitchFamily="18" charset="0"/>
                <a:sym typeface="Arial"/>
              </a:rPr>
              <a:t>because in reality this is in fact how modern switches are built.</a:t>
            </a:r>
            <a:endParaRPr sz="1800" dirty="0">
              <a:latin typeface="Times New Roman" panose="02020603050405020304" pitchFamily="18" charset="0"/>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A0AF4198-833E-A7A3-2814-17E6723A012E}"/>
              </a:ext>
            </a:extLst>
          </p:cNvPr>
          <p:cNvSpPr txBox="1"/>
          <p:nvPr/>
        </p:nvSpPr>
        <p:spPr>
          <a:xfrm>
            <a:off x="7536160" y="158532"/>
            <a:ext cx="6093500" cy="523220"/>
          </a:xfrm>
          <a:prstGeom prst="rect">
            <a:avLst/>
          </a:prstGeom>
          <a:noFill/>
        </p:spPr>
        <p:txBody>
          <a:bodyPr wrap="square">
            <a:spAutoFit/>
          </a:bodyPr>
          <a:lstStyle/>
          <a:p>
            <a:r>
              <a:rPr lang="en-IN" dirty="0">
                <a:hlinkClick r:id="rId3"/>
              </a:rPr>
              <a:t>https://www.youtube.com/watch?v=7wnztxyv74g</a:t>
            </a:r>
            <a:endParaRPr lang="en-IN" dirty="0"/>
          </a:p>
          <a:p>
            <a:r>
              <a:rPr lang="en-IN" dirty="0">
                <a:hlinkClick r:id="rId4"/>
              </a:rPr>
              <a:t>https://www.youtube.com/watch?v=2TeWpWVHVCE</a:t>
            </a:r>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4400" b="0" i="0" u="sng" strike="noStrike" dirty="0">
                <a:latin typeface="Arial"/>
                <a:ea typeface="Arial"/>
                <a:cs typeface="Arial"/>
                <a:sym typeface="Arial"/>
              </a:rPr>
              <a:t>Control  and data planes</a:t>
            </a:r>
            <a:r>
              <a:rPr lang="en-US" sz="4000" u="sng" dirty="0">
                <a:latin typeface="Arial"/>
                <a:ea typeface="Arial"/>
                <a:cs typeface="Arial"/>
                <a:sym typeface="Arial"/>
              </a:rPr>
              <a:t> </a:t>
            </a:r>
            <a:endParaRPr u="sng" dirty="0">
              <a:latin typeface="Arial"/>
              <a:ea typeface="Arial"/>
              <a:cs typeface="Arial"/>
              <a:sym typeface="Arial"/>
            </a:endParaRPr>
          </a:p>
        </p:txBody>
      </p:sp>
      <p:sp>
        <p:nvSpPr>
          <p:cNvPr id="97" name="Google Shape;97;p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81081"/>
              <a:buChar char="•"/>
            </a:pPr>
            <a:r>
              <a:rPr lang="en-US" sz="2400" b="0" i="0" u="none" strike="noStrike">
                <a:latin typeface="Arial"/>
                <a:ea typeface="Arial"/>
                <a:cs typeface="Arial"/>
                <a:sym typeface="Arial"/>
              </a:rPr>
              <a:t>SDN is the </a:t>
            </a:r>
            <a:r>
              <a:rPr lang="en-US" sz="2400">
                <a:latin typeface="Arial"/>
                <a:ea typeface="Arial"/>
                <a:cs typeface="Arial"/>
                <a:sym typeface="Arial"/>
              </a:rPr>
              <a:t>potential </a:t>
            </a:r>
            <a:r>
              <a:rPr lang="en-US" sz="2400" b="0" i="0" u="none" strike="noStrike">
                <a:latin typeface="Arial"/>
                <a:ea typeface="Arial"/>
                <a:cs typeface="Arial"/>
                <a:sym typeface="Arial"/>
              </a:rPr>
              <a:t>advantage in the separation of a network device’s control and data planes. </a:t>
            </a:r>
            <a:endParaRPr sz="2400"/>
          </a:p>
          <a:p>
            <a:pPr marL="228600" lvl="0" indent="-228600" algn="just" rtl="0">
              <a:lnSpc>
                <a:spcPct val="90000"/>
              </a:lnSpc>
              <a:spcBef>
                <a:spcPts val="1000"/>
              </a:spcBef>
              <a:spcAft>
                <a:spcPts val="0"/>
              </a:spcAft>
              <a:buClr>
                <a:schemeClr val="dk1"/>
              </a:buClr>
              <a:buSzPct val="81081"/>
              <a:buChar char="•"/>
            </a:pPr>
            <a:r>
              <a:rPr lang="en-US" sz="2400" b="0" i="0" u="none" strike="noStrike">
                <a:latin typeface="Arial"/>
                <a:ea typeface="Arial"/>
                <a:cs typeface="Arial"/>
                <a:sym typeface="Arial"/>
              </a:rPr>
              <a:t>This separation affords a network operator certain advantages in terms of centralized or semi-centralized programmatic control. </a:t>
            </a:r>
            <a:endParaRPr sz="2400"/>
          </a:p>
          <a:p>
            <a:pPr marL="228600" lvl="0" indent="-228600" algn="just" rtl="0">
              <a:lnSpc>
                <a:spcPct val="90000"/>
              </a:lnSpc>
              <a:spcBef>
                <a:spcPts val="1000"/>
              </a:spcBef>
              <a:spcAft>
                <a:spcPts val="0"/>
              </a:spcAft>
              <a:buClr>
                <a:schemeClr val="dk1"/>
              </a:buClr>
              <a:buSzPct val="81081"/>
              <a:buChar char="•"/>
            </a:pPr>
            <a:r>
              <a:rPr lang="en-US" sz="2400" b="0" i="0" u="none" strike="noStrike">
                <a:latin typeface="Arial"/>
                <a:ea typeface="Arial"/>
                <a:cs typeface="Arial"/>
                <a:sym typeface="Arial"/>
              </a:rPr>
              <a:t>It also has a potential economic advantage based on the ability to consolidate in one or a few places what is often a considerably complex piece of software to configure and </a:t>
            </a:r>
            <a:r>
              <a:rPr lang="en-US" sz="2400" b="0" i="0" u="none" strike="noStrike">
                <a:solidFill>
                  <a:srgbClr val="FF0000"/>
                </a:solidFill>
                <a:latin typeface="Arial"/>
                <a:ea typeface="Arial"/>
                <a:cs typeface="Arial"/>
                <a:sym typeface="Arial"/>
              </a:rPr>
              <a:t>control onto less expensive</a:t>
            </a:r>
            <a:r>
              <a:rPr lang="en-US" sz="2400" b="0" i="0" u="none" strike="noStrike">
                <a:latin typeface="Arial"/>
                <a:ea typeface="Arial"/>
                <a:cs typeface="Arial"/>
                <a:sym typeface="Arial"/>
              </a:rPr>
              <a:t>, so-called </a:t>
            </a:r>
            <a:r>
              <a:rPr lang="en-US" sz="2400" b="0" i="0" u="none" strike="noStrike">
                <a:solidFill>
                  <a:srgbClr val="FF0000"/>
                </a:solidFill>
                <a:latin typeface="Arial"/>
                <a:ea typeface="Arial"/>
                <a:cs typeface="Arial"/>
                <a:sym typeface="Arial"/>
              </a:rPr>
              <a:t>commodity hardware</a:t>
            </a:r>
            <a:endParaRPr sz="2400">
              <a:solidFill>
                <a:srgbClr val="FF0000"/>
              </a:solidFill>
            </a:endParaRPr>
          </a:p>
        </p:txBody>
      </p:sp>
      <p:pic>
        <p:nvPicPr>
          <p:cNvPr id="98" name="Google Shape;98;p2" descr="A three-layer software-defined networking (SDN) architecture. | Download  Scientific Diagram"/>
          <p:cNvPicPr preferRelativeResize="0">
            <a:picLocks noGrp="1"/>
          </p:cNvPicPr>
          <p:nvPr>
            <p:ph type="body" idx="2"/>
          </p:nvPr>
        </p:nvPicPr>
        <p:blipFill rotWithShape="1">
          <a:blip r:embed="rId3">
            <a:alphaModFix/>
          </a:blip>
          <a:srcRect/>
          <a:stretch/>
        </p:blipFill>
        <p:spPr>
          <a:xfrm>
            <a:off x="7110412" y="1464817"/>
            <a:ext cx="3933409" cy="4160490"/>
          </a:xfrm>
          <a:prstGeom prst="rect">
            <a:avLst/>
          </a:prstGeom>
          <a:noFill/>
          <a:ln>
            <a:noFill/>
          </a:ln>
        </p:spPr>
      </p:pic>
      <p:sp>
        <p:nvSpPr>
          <p:cNvPr id="3" name="TextBox 2">
            <a:extLst>
              <a:ext uri="{FF2B5EF4-FFF2-40B4-BE49-F238E27FC236}">
                <a16:creationId xmlns:a16="http://schemas.microsoft.com/office/drawing/2014/main" id="{11A9249B-3B3E-050A-EB23-56F7CD743EF3}"/>
              </a:ext>
            </a:extLst>
          </p:cNvPr>
          <p:cNvSpPr txBox="1"/>
          <p:nvPr/>
        </p:nvSpPr>
        <p:spPr>
          <a:xfrm>
            <a:off x="1016912" y="6158011"/>
            <a:ext cx="6093500" cy="523220"/>
          </a:xfrm>
          <a:prstGeom prst="rect">
            <a:avLst/>
          </a:prstGeom>
          <a:noFill/>
        </p:spPr>
        <p:txBody>
          <a:bodyPr wrap="square">
            <a:spAutoFit/>
          </a:bodyPr>
          <a:lstStyle/>
          <a:p>
            <a:r>
              <a:rPr lang="en-IN" dirty="0">
                <a:hlinkClick r:id="rId4"/>
              </a:rPr>
              <a:t>https://www.youtube.com/watch?v=P9ZMugAf9lU&amp;t=44s</a:t>
            </a:r>
            <a:endParaRPr lang="en-IN" dirty="0"/>
          </a:p>
          <a:p>
            <a:r>
              <a:rPr lang="en-IN" dirty="0">
                <a:hlinkClick r:id="rId5"/>
              </a:rPr>
              <a:t>https://www.youtube.com/watch?v=7wnztxyv74g</a:t>
            </a:r>
            <a:r>
              <a:rPr lang="en-IN"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body" idx="1"/>
          </p:nvPr>
        </p:nvSpPr>
        <p:spPr>
          <a:xfrm>
            <a:off x="4290" y="-15061"/>
            <a:ext cx="8465904" cy="5926456"/>
          </a:xfrm>
          <a:prstGeom prst="rect">
            <a:avLst/>
          </a:prstGeom>
          <a:noFill/>
          <a:ln>
            <a:noFill/>
          </a:ln>
        </p:spPr>
        <p:txBody>
          <a:bodyPr spcFirstLastPara="1" wrap="square" lIns="91425" tIns="45700" rIns="91425" bIns="45700" anchor="t" anchorCtr="0">
            <a:noAutofit/>
          </a:bodyPr>
          <a:lstStyle/>
          <a:p>
            <a:pPr marL="342900" lvl="0" indent="-228600" algn="just" rtl="0">
              <a:lnSpc>
                <a:spcPct val="90000"/>
              </a:lnSpc>
              <a:spcBef>
                <a:spcPts val="1000"/>
              </a:spcBef>
              <a:spcAft>
                <a:spcPts val="0"/>
              </a:spcAft>
              <a:buClr>
                <a:schemeClr val="dk1"/>
              </a:buClr>
              <a:buSzPts val="786"/>
              <a:buChar char="•"/>
            </a:pPr>
            <a:r>
              <a:rPr lang="en-US" sz="2000" dirty="0">
                <a:latin typeface="Arial"/>
                <a:ea typeface="Arial"/>
                <a:cs typeface="Arial"/>
                <a:sym typeface="Arial"/>
              </a:rPr>
              <a:t>In addition to this, some protocols are actually designed with this architecture in mind to optimize and enhance their behavior. For example, the Multiprotocol Label Switching (MPLS) protocol </a:t>
            </a:r>
            <a:r>
              <a:rPr lang="en-US" sz="2000" dirty="0">
                <a:solidFill>
                  <a:srgbClr val="FF0000"/>
                </a:solidFill>
                <a:latin typeface="Arial"/>
                <a:ea typeface="Arial"/>
                <a:cs typeface="Arial"/>
                <a:sym typeface="Arial"/>
              </a:rPr>
              <a:t>carries control traffic using the IP protocol suite</a:t>
            </a:r>
            <a:r>
              <a:rPr lang="en-US" sz="2000" dirty="0">
                <a:latin typeface="Arial"/>
                <a:ea typeface="Arial"/>
                <a:cs typeface="Arial"/>
                <a:sym typeface="Arial"/>
              </a:rPr>
              <a:t>, which ideally would be implemented on a dedicated route processor engine running a general-purpose CPU, while </a:t>
            </a:r>
            <a:r>
              <a:rPr lang="en-US" sz="2000" dirty="0">
                <a:solidFill>
                  <a:srgbClr val="FF0000"/>
                </a:solidFill>
                <a:latin typeface="Arial"/>
                <a:ea typeface="Arial"/>
                <a:cs typeface="Arial"/>
                <a:sym typeface="Arial"/>
              </a:rPr>
              <a:t>leveraging a fixed label-based switching </a:t>
            </a:r>
            <a:r>
              <a:rPr lang="en-US" sz="2000" dirty="0">
                <a:latin typeface="Arial"/>
                <a:ea typeface="Arial"/>
                <a:cs typeface="Arial"/>
                <a:sym typeface="Arial"/>
              </a:rPr>
              <a:t>paradigm that is best </a:t>
            </a:r>
            <a:r>
              <a:rPr lang="en-US" sz="2000" dirty="0">
                <a:solidFill>
                  <a:srgbClr val="FF0000"/>
                </a:solidFill>
                <a:latin typeface="Arial"/>
                <a:ea typeface="Arial"/>
                <a:cs typeface="Arial"/>
                <a:sym typeface="Arial"/>
              </a:rPr>
              <a:t>suited to more simplified yet far higher-performance packet processor </a:t>
            </a:r>
            <a:r>
              <a:rPr lang="en-US" sz="2000" dirty="0">
                <a:latin typeface="Arial"/>
                <a:ea typeface="Arial"/>
                <a:cs typeface="Arial"/>
                <a:sym typeface="Arial"/>
              </a:rPr>
              <a:t>engine on a different line card.</a:t>
            </a:r>
            <a:endParaRPr sz="2000" dirty="0">
              <a:latin typeface="Arial"/>
              <a:ea typeface="Arial"/>
              <a:cs typeface="Arial"/>
              <a:sym typeface="Arial"/>
            </a:endParaRPr>
          </a:p>
          <a:p>
            <a:pPr marL="342900" lvl="0" indent="-228600" algn="just" rtl="0">
              <a:lnSpc>
                <a:spcPct val="90000"/>
              </a:lnSpc>
              <a:spcBef>
                <a:spcPts val="1000"/>
              </a:spcBef>
              <a:spcAft>
                <a:spcPts val="0"/>
              </a:spcAft>
              <a:buClr>
                <a:schemeClr val="dk1"/>
              </a:buClr>
              <a:buSzPts val="786"/>
              <a:buChar char="•"/>
            </a:pPr>
            <a:r>
              <a:rPr lang="en-US" sz="2000" dirty="0">
                <a:latin typeface="Arial"/>
                <a:ea typeface="Arial"/>
                <a:cs typeface="Arial"/>
                <a:sym typeface="Arial"/>
              </a:rPr>
              <a:t>In addition to those components and a lot of internal infrastructure that was largely hidden from the external observer of those systems, the resulting packaging of these components led to the proliferation of purpose-driven network elements. </a:t>
            </a:r>
            <a:endParaRPr dirty="0"/>
          </a:p>
          <a:p>
            <a:pPr marL="342900" lvl="0" indent="-228600" algn="just" rtl="0">
              <a:lnSpc>
                <a:spcPct val="90000"/>
              </a:lnSpc>
              <a:spcBef>
                <a:spcPts val="1000"/>
              </a:spcBef>
              <a:spcAft>
                <a:spcPts val="0"/>
              </a:spcAft>
              <a:buClr>
                <a:schemeClr val="dk1"/>
              </a:buClr>
              <a:buSzPts val="786"/>
              <a:buChar char="•"/>
            </a:pPr>
            <a:r>
              <a:rPr lang="en-US" sz="2000" dirty="0">
                <a:latin typeface="Arial"/>
                <a:ea typeface="Arial"/>
                <a:cs typeface="Arial"/>
                <a:sym typeface="Arial"/>
              </a:rPr>
              <a:t>These elements were often built on the same hardware family base and varied in throughput efficiency (and complexity) based on the emphasis on balance between service, management, control, and data planes. </a:t>
            </a:r>
            <a:endParaRPr dirty="0"/>
          </a:p>
          <a:p>
            <a:pPr marL="342900" lvl="0" indent="-228600" algn="just" rtl="0">
              <a:lnSpc>
                <a:spcPct val="90000"/>
              </a:lnSpc>
              <a:spcBef>
                <a:spcPts val="1000"/>
              </a:spcBef>
              <a:spcAft>
                <a:spcPts val="0"/>
              </a:spcAft>
              <a:buClr>
                <a:schemeClr val="dk1"/>
              </a:buClr>
              <a:buSzPts val="786"/>
              <a:buChar char="•"/>
            </a:pPr>
            <a:r>
              <a:rPr lang="en-US" sz="2000" dirty="0">
                <a:latin typeface="Arial"/>
                <a:ea typeface="Arial"/>
                <a:cs typeface="Arial"/>
                <a:sym typeface="Arial"/>
              </a:rPr>
              <a:t>The </a:t>
            </a:r>
            <a:r>
              <a:rPr lang="en-US" sz="2000" dirty="0">
                <a:solidFill>
                  <a:srgbClr val="FF0000"/>
                </a:solidFill>
                <a:latin typeface="Arial"/>
                <a:ea typeface="Arial"/>
                <a:cs typeface="Arial"/>
                <a:sym typeface="Arial"/>
              </a:rPr>
              <a:t>interdependencies created by this very tight coupling of planes create problems </a:t>
            </a:r>
            <a:r>
              <a:rPr lang="en-US" sz="2000" dirty="0">
                <a:latin typeface="Arial"/>
                <a:ea typeface="Arial"/>
                <a:cs typeface="Arial"/>
                <a:sym typeface="Arial"/>
              </a:rPr>
              <a:t>(motivation) that revolve around innovation, stability, and scale that ultimately leads to high-performance in all of these areas. </a:t>
            </a:r>
            <a:endParaRPr dirty="0"/>
          </a:p>
          <a:p>
            <a:pPr marL="342900" lvl="0" indent="-228600" algn="just" rtl="0">
              <a:lnSpc>
                <a:spcPct val="90000"/>
              </a:lnSpc>
              <a:spcBef>
                <a:spcPts val="1000"/>
              </a:spcBef>
              <a:spcAft>
                <a:spcPts val="0"/>
              </a:spcAft>
              <a:buClr>
                <a:schemeClr val="dk1"/>
              </a:buClr>
              <a:buSzPts val="786"/>
              <a:buChar char="•"/>
            </a:pPr>
            <a:r>
              <a:rPr lang="en-US" sz="2000" dirty="0">
                <a:latin typeface="Arial"/>
                <a:ea typeface="Arial"/>
                <a:cs typeface="Arial"/>
                <a:sym typeface="Arial"/>
              </a:rPr>
              <a:t>However, </a:t>
            </a:r>
            <a:r>
              <a:rPr lang="en-US" sz="2000" dirty="0">
                <a:solidFill>
                  <a:srgbClr val="FF0000"/>
                </a:solidFill>
                <a:latin typeface="Arial"/>
                <a:ea typeface="Arial"/>
                <a:cs typeface="Arial"/>
                <a:sym typeface="Arial"/>
              </a:rPr>
              <a:t>these designs suffer from high cost due to their enormous complexity, which is one motivational angle for SDN</a:t>
            </a:r>
            <a:r>
              <a:rPr lang="en-US" sz="2000" dirty="0">
                <a:latin typeface="Arial"/>
                <a:ea typeface="Arial"/>
                <a:cs typeface="Arial"/>
                <a:sym typeface="Arial"/>
              </a:rPr>
              <a:t>. </a:t>
            </a:r>
            <a:endParaRPr dirty="0"/>
          </a:p>
        </p:txBody>
      </p:sp>
      <p:pic>
        <p:nvPicPr>
          <p:cNvPr id="209" name="Google Shape;209;p18"/>
          <p:cNvPicPr preferRelativeResize="0"/>
          <p:nvPr/>
        </p:nvPicPr>
        <p:blipFill rotWithShape="1">
          <a:blip r:embed="rId3">
            <a:alphaModFix/>
          </a:blip>
          <a:srcRect/>
          <a:stretch/>
        </p:blipFill>
        <p:spPr>
          <a:xfrm>
            <a:off x="8470194" y="1916832"/>
            <a:ext cx="3721806" cy="3684600"/>
          </a:xfrm>
          <a:prstGeom prst="rect">
            <a:avLst/>
          </a:prstGeom>
          <a:noFill/>
          <a:ln>
            <a:noFill/>
          </a:ln>
        </p:spPr>
      </p:pic>
      <p:sp>
        <p:nvSpPr>
          <p:cNvPr id="207" name="Google Shape;207;p18"/>
          <p:cNvSpPr txBox="1">
            <a:spLocks/>
          </p:cNvSpPr>
          <p:nvPr/>
        </p:nvSpPr>
        <p:spPr>
          <a:xfrm>
            <a:off x="8470194" y="940403"/>
            <a:ext cx="5183100" cy="67885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90000"/>
              </a:lnSpc>
              <a:spcBef>
                <a:spcPts val="1000"/>
              </a:spcBef>
              <a:buClr>
                <a:schemeClr val="dk1"/>
              </a:buClr>
              <a:buSzPts val="2400"/>
            </a:pPr>
            <a:r>
              <a:rPr lang="en-US"/>
              <a:t>Control and data plane example implementation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1100"/>
              <a:buFont typeface="Arial"/>
              <a:buNone/>
            </a:pPr>
            <a:r>
              <a:rPr lang="en-US" sz="4000">
                <a:latin typeface="Arial"/>
                <a:ea typeface="Arial"/>
                <a:cs typeface="Arial"/>
                <a:sym typeface="Arial"/>
              </a:rPr>
              <a:t>5.1.Scale Matters</a:t>
            </a:r>
            <a:endParaRPr/>
          </a:p>
        </p:txBody>
      </p:sp>
      <p:sp>
        <p:nvSpPr>
          <p:cNvPr id="220" name="Google Shape;220;p20"/>
          <p:cNvSpPr txBox="1">
            <a:spLocks noGrp="1"/>
          </p:cNvSpPr>
          <p:nvPr>
            <p:ph type="body" idx="1"/>
          </p:nvPr>
        </p:nvSpPr>
        <p:spPr>
          <a:xfrm>
            <a:off x="746760" y="1253400"/>
            <a:ext cx="10515600" cy="5452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707"/>
              <a:buFont typeface="Arial"/>
              <a:buNone/>
            </a:pPr>
            <a:r>
              <a:rPr lang="en-US" sz="1800">
                <a:latin typeface="Arial"/>
                <a:ea typeface="Arial"/>
                <a:cs typeface="Arial"/>
                <a:sym typeface="Arial"/>
              </a:rPr>
              <a:t>The scalability of a routing and switching system can take place in myriad ways, coupled with issues that might range from raw packet forwarding performance to power consumption, just to name a few. Ultimately, these scaling issues revolve around a number of trade-offs that tug between cost and performance:</a:t>
            </a:r>
            <a:endParaRPr sz="1800">
              <a:latin typeface="Arial"/>
              <a:ea typeface="Arial"/>
              <a:cs typeface="Arial"/>
              <a:sym typeface="Arial"/>
            </a:endParaRPr>
          </a:p>
          <a:p>
            <a:pPr marL="0" lvl="0" indent="0" algn="just" rtl="0">
              <a:lnSpc>
                <a:spcPct val="90000"/>
              </a:lnSpc>
              <a:spcBef>
                <a:spcPts val="1000"/>
              </a:spcBef>
              <a:spcAft>
                <a:spcPts val="0"/>
              </a:spcAft>
              <a:buClr>
                <a:schemeClr val="dk1"/>
              </a:buClr>
              <a:buSzPts val="707"/>
              <a:buFont typeface="Arial"/>
              <a:buNone/>
            </a:pPr>
            <a:r>
              <a:rPr lang="en-US" sz="1800">
                <a:latin typeface="Arial"/>
                <a:ea typeface="Arial"/>
                <a:cs typeface="Arial"/>
                <a:sym typeface="Arial"/>
              </a:rPr>
              <a:t>• </a:t>
            </a:r>
            <a:r>
              <a:rPr lang="en-US" sz="1800">
                <a:solidFill>
                  <a:srgbClr val="FF0000"/>
                </a:solidFill>
                <a:latin typeface="Arial"/>
                <a:ea typeface="Arial"/>
                <a:cs typeface="Arial"/>
                <a:sym typeface="Arial"/>
              </a:rPr>
              <a:t>The service cards </a:t>
            </a:r>
            <a:r>
              <a:rPr lang="en-US" sz="1800">
                <a:latin typeface="Arial"/>
                <a:ea typeface="Arial"/>
                <a:cs typeface="Arial"/>
                <a:sym typeface="Arial"/>
              </a:rPr>
              <a:t>are limited to a certain amount of subscriber/flow/service state that they can support for a particular generation of the card. Further, because service cards (particularly those that use special embedded CPUs) have to use a vendor specific system interconnection and switching fabric, there is a significant lag between the availability of a new family of processors (or new processors within the family currently employed on the card) and a new service card that takes advantage of that innovation. </a:t>
            </a:r>
            <a:endParaRPr sz="1800">
              <a:latin typeface="Arial"/>
              <a:ea typeface="Arial"/>
              <a:cs typeface="Arial"/>
              <a:sym typeface="Arial"/>
            </a:endParaRPr>
          </a:p>
          <a:p>
            <a:pPr marL="0" lvl="0" indent="0" algn="just" rtl="0">
              <a:lnSpc>
                <a:spcPct val="90000"/>
              </a:lnSpc>
              <a:spcBef>
                <a:spcPts val="1000"/>
              </a:spcBef>
              <a:spcAft>
                <a:spcPts val="0"/>
              </a:spcAft>
              <a:buClr>
                <a:schemeClr val="dk1"/>
              </a:buClr>
              <a:buSzPts val="707"/>
              <a:buFont typeface="Arial"/>
              <a:buNone/>
            </a:pPr>
            <a:r>
              <a:rPr lang="en-US" sz="1800">
                <a:latin typeface="Arial"/>
                <a:ea typeface="Arial"/>
                <a:cs typeface="Arial"/>
                <a:sym typeface="Arial"/>
              </a:rPr>
              <a:t>The bottom line here is that it takes considerable time to do additional custom design. This unfortunately leads to added system cost.</a:t>
            </a:r>
            <a:endParaRPr sz="1800">
              <a:latin typeface="Arial"/>
              <a:ea typeface="Arial"/>
              <a:cs typeface="Arial"/>
              <a:sym typeface="Arial"/>
            </a:endParaRPr>
          </a:p>
          <a:p>
            <a:pPr marL="0" lvl="0" indent="0" algn="just" rtl="0">
              <a:lnSpc>
                <a:spcPct val="90000"/>
              </a:lnSpc>
              <a:spcBef>
                <a:spcPts val="1000"/>
              </a:spcBef>
              <a:spcAft>
                <a:spcPts val="0"/>
              </a:spcAft>
              <a:buClr>
                <a:srgbClr val="FF0000"/>
              </a:buClr>
              <a:buSzPts val="1800"/>
              <a:buNone/>
            </a:pPr>
            <a:r>
              <a:rPr lang="en-US" sz="1800">
                <a:solidFill>
                  <a:srgbClr val="FF0000"/>
                </a:solidFill>
                <a:latin typeface="Arial"/>
                <a:ea typeface="Arial"/>
                <a:cs typeface="Arial"/>
                <a:sym typeface="Arial"/>
              </a:rPr>
              <a:t>• Forwarding cards </a:t>
            </a:r>
            <a:r>
              <a:rPr lang="en-US" sz="1800">
                <a:latin typeface="Arial"/>
                <a:ea typeface="Arial"/>
                <a:cs typeface="Arial"/>
                <a:sym typeface="Arial"/>
              </a:rPr>
              <a:t>could support a certain </a:t>
            </a:r>
            <a:r>
              <a:rPr lang="en-US" sz="1800">
                <a:solidFill>
                  <a:srgbClr val="FF0000"/>
                </a:solidFill>
                <a:latin typeface="Arial"/>
                <a:ea typeface="Arial"/>
                <a:cs typeface="Arial"/>
                <a:sym typeface="Arial"/>
              </a:rPr>
              <a:t>scale of forwarding entries for a particular generation of forwarding chip design</a:t>
            </a:r>
            <a:r>
              <a:rPr lang="en-US" sz="1800">
                <a:latin typeface="Arial"/>
                <a:ea typeface="Arial"/>
                <a:cs typeface="Arial"/>
                <a:sym typeface="Arial"/>
              </a:rPr>
              <a:t>, but some of these cards have separate, local slave or peer processors to the control processor on the control board, and these in turn have local processing limitations of their own—for example, running flow sampling on the forwarding card CPU in some designs could drive the local CPU utilization up and consume the CPU processing budget for the system.</a:t>
            </a:r>
            <a:endParaRPr sz="1800">
              <a:latin typeface="Arial"/>
              <a:ea typeface="Arial"/>
              <a:cs typeface="Arial"/>
              <a:sym typeface="Arial"/>
            </a:endParaRPr>
          </a:p>
          <a:p>
            <a:pPr marL="0" lvl="0" indent="0" algn="just" rtl="0">
              <a:lnSpc>
                <a:spcPct val="90000"/>
              </a:lnSpc>
              <a:spcBef>
                <a:spcPts val="1000"/>
              </a:spcBef>
              <a:spcAft>
                <a:spcPts val="0"/>
              </a:spcAft>
              <a:buClr>
                <a:srgbClr val="FF0000"/>
              </a:buClr>
              <a:buSzPts val="1800"/>
              <a:buNone/>
            </a:pPr>
            <a:r>
              <a:rPr lang="en-US" sz="1800">
                <a:solidFill>
                  <a:srgbClr val="FF0000"/>
                </a:solidFill>
                <a:latin typeface="Arial"/>
                <a:ea typeface="Arial"/>
                <a:cs typeface="Arial"/>
                <a:sym typeface="Arial"/>
              </a:rPr>
              <a:t>The control card memories </a:t>
            </a:r>
            <a:r>
              <a:rPr lang="en-US" sz="1800">
                <a:latin typeface="Arial"/>
                <a:ea typeface="Arial"/>
                <a:cs typeface="Arial"/>
                <a:sym typeface="Arial"/>
              </a:rPr>
              <a:t>can handle a certain route scale or other state and have processing limitations based on the generation of the CPU complex on the card, but this memory is also used to store control protocol state and management such  as BFD or SNMP.   This memory is  most expensive.</a:t>
            </a: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1100"/>
              <a:buFont typeface="Arial"/>
              <a:buNone/>
            </a:pPr>
            <a:r>
              <a:rPr lang="en-US" sz="4000">
                <a:latin typeface="Arial"/>
                <a:ea typeface="Arial"/>
                <a:cs typeface="Arial"/>
                <a:sym typeface="Arial"/>
              </a:rPr>
              <a:t>5.2.Evolution</a:t>
            </a:r>
            <a:endParaRPr sz="4000">
              <a:latin typeface="Arial"/>
              <a:ea typeface="Arial"/>
              <a:cs typeface="Arial"/>
              <a:sym typeface="Arial"/>
            </a:endParaRPr>
          </a:p>
        </p:txBody>
      </p:sp>
      <p:sp>
        <p:nvSpPr>
          <p:cNvPr id="226" name="Google Shape;226;p21"/>
          <p:cNvSpPr txBox="1">
            <a:spLocks noGrp="1"/>
          </p:cNvSpPr>
          <p:nvPr>
            <p:ph type="body" idx="1"/>
          </p:nvPr>
        </p:nvSpPr>
        <p:spPr>
          <a:xfrm>
            <a:off x="838200" y="1239520"/>
            <a:ext cx="10744200" cy="5059680"/>
          </a:xfrm>
          <a:prstGeom prst="rect">
            <a:avLst/>
          </a:prstGeom>
          <a:noFill/>
          <a:ln>
            <a:noFill/>
          </a:ln>
        </p:spPr>
        <p:txBody>
          <a:bodyPr spcFirstLastPara="1" wrap="square" lIns="91425" tIns="45700" rIns="91425" bIns="45700" anchor="t" anchorCtr="0">
            <a:normAutofit fontScale="92500" lnSpcReduction="20000"/>
          </a:bodyPr>
          <a:lstStyle/>
          <a:p>
            <a:pPr marL="342900" lvl="0" indent="-228600" algn="just" rtl="0">
              <a:lnSpc>
                <a:spcPct val="90000"/>
              </a:lnSpc>
              <a:spcBef>
                <a:spcPts val="1000"/>
              </a:spcBef>
              <a:spcAft>
                <a:spcPts val="0"/>
              </a:spcAft>
              <a:buClr>
                <a:schemeClr val="dk1"/>
              </a:buClr>
              <a:buSzPct val="39285"/>
              <a:buChar char="•"/>
            </a:pPr>
            <a:r>
              <a:rPr lang="en-US" sz="2400">
                <a:latin typeface="Arial"/>
                <a:ea typeface="Arial"/>
                <a:cs typeface="Arial"/>
                <a:sym typeface="Arial"/>
              </a:rPr>
              <a:t>The network operator had to </a:t>
            </a:r>
            <a:r>
              <a:rPr lang="en-US" sz="2400">
                <a:solidFill>
                  <a:srgbClr val="FF0000"/>
                </a:solidFill>
                <a:latin typeface="Arial"/>
                <a:ea typeface="Arial"/>
                <a:cs typeface="Arial"/>
                <a:sym typeface="Arial"/>
              </a:rPr>
              <a:t>follow a hardware upgrade path to solve the scale or processing related problems of the control plane. </a:t>
            </a:r>
            <a:r>
              <a:rPr lang="en-US" sz="2400">
                <a:latin typeface="Arial"/>
                <a:ea typeface="Arial"/>
                <a:cs typeface="Arial"/>
                <a:sym typeface="Arial"/>
              </a:rPr>
              <a:t>While doing this, the </a:t>
            </a:r>
            <a:r>
              <a:rPr lang="en-US" sz="2400">
                <a:solidFill>
                  <a:srgbClr val="FF0000"/>
                </a:solidFill>
                <a:latin typeface="Arial"/>
                <a:ea typeface="Arial"/>
                <a:cs typeface="Arial"/>
                <a:sym typeface="Arial"/>
              </a:rPr>
              <a:t>operator had to keep an eye on the forwarding card scale as well as the price-to-performance numbers </a:t>
            </a:r>
            <a:r>
              <a:rPr lang="en-US" sz="2400">
                <a:latin typeface="Arial"/>
                <a:ea typeface="Arial"/>
                <a:cs typeface="Arial"/>
                <a:sym typeface="Arial"/>
              </a:rPr>
              <a:t>to pick just the right time to participate in an upgrade. </a:t>
            </a:r>
            <a:endParaRPr/>
          </a:p>
          <a:p>
            <a:pPr marL="342900" lvl="0" indent="-228600" algn="just" rtl="0">
              <a:lnSpc>
                <a:spcPct val="90000"/>
              </a:lnSpc>
              <a:spcBef>
                <a:spcPts val="1000"/>
              </a:spcBef>
              <a:spcAft>
                <a:spcPts val="0"/>
              </a:spcAft>
              <a:buClr>
                <a:schemeClr val="dk1"/>
              </a:buClr>
              <a:buSzPct val="39285"/>
              <a:buChar char="•"/>
            </a:pPr>
            <a:r>
              <a:rPr lang="en-US" sz="2400">
                <a:latin typeface="Arial"/>
                <a:ea typeface="Arial"/>
                <a:cs typeface="Arial"/>
                <a:sym typeface="Arial"/>
              </a:rPr>
              <a:t>One way equipment vendors tried to help this situation was by separating the </a:t>
            </a:r>
            <a:r>
              <a:rPr lang="en-US" sz="2400">
                <a:solidFill>
                  <a:srgbClr val="FF0000"/>
                </a:solidFill>
                <a:latin typeface="Arial"/>
                <a:ea typeface="Arial"/>
                <a:cs typeface="Arial"/>
                <a:sym typeface="Arial"/>
              </a:rPr>
              <a:t>control and data planes apart so that they could evolve and scale independently—or at least much better than if they were combined.</a:t>
            </a:r>
            <a:endParaRPr sz="2400">
              <a:solidFill>
                <a:srgbClr val="FF0000"/>
              </a:solidFill>
              <a:latin typeface="Arial"/>
              <a:ea typeface="Arial"/>
              <a:cs typeface="Arial"/>
              <a:sym typeface="Arial"/>
            </a:endParaRPr>
          </a:p>
          <a:p>
            <a:pPr marL="342900" lvl="0" indent="-228600" algn="just" rtl="0">
              <a:lnSpc>
                <a:spcPct val="90000"/>
              </a:lnSpc>
              <a:spcBef>
                <a:spcPts val="1000"/>
              </a:spcBef>
              <a:spcAft>
                <a:spcPts val="0"/>
              </a:spcAft>
              <a:buClr>
                <a:schemeClr val="dk1"/>
              </a:buClr>
              <a:buSzPct val="39285"/>
              <a:buChar char="•"/>
            </a:pPr>
            <a:r>
              <a:rPr lang="en-US" sz="2400">
                <a:latin typeface="Arial"/>
                <a:ea typeface="Arial"/>
                <a:cs typeface="Arial"/>
                <a:sym typeface="Arial"/>
              </a:rPr>
              <a:t>Further, dissecting the control plane from the management processes further provides some level of scale impact isolation by running those user-level processes on COTS hardware within the router/switch, or even remotely.</a:t>
            </a:r>
            <a:endParaRPr sz="2400">
              <a:latin typeface="Arial"/>
              <a:ea typeface="Arial"/>
              <a:cs typeface="Arial"/>
              <a:sym typeface="Arial"/>
            </a:endParaRPr>
          </a:p>
          <a:p>
            <a:pPr marL="342900" lvl="0" indent="-228600" algn="just" rtl="0">
              <a:lnSpc>
                <a:spcPct val="90000"/>
              </a:lnSpc>
              <a:spcBef>
                <a:spcPts val="1000"/>
              </a:spcBef>
              <a:spcAft>
                <a:spcPts val="0"/>
              </a:spcAft>
              <a:buClr>
                <a:srgbClr val="FF0000"/>
              </a:buClr>
              <a:buSzPct val="39285"/>
              <a:buChar char="•"/>
            </a:pPr>
            <a:r>
              <a:rPr lang="en-US" sz="2400">
                <a:solidFill>
                  <a:srgbClr val="FF0000"/>
                </a:solidFill>
                <a:latin typeface="Arial"/>
                <a:ea typeface="Arial"/>
                <a:cs typeface="Arial"/>
                <a:sym typeface="Arial"/>
              </a:rPr>
              <a:t>Hardware forwarding components will still follow an upgrade cycle of their own to deal with forwarding scale regardless of the control plane (i.e., route processor) configuration.</a:t>
            </a:r>
            <a:endParaRPr sz="2400">
              <a:solidFill>
                <a:srgbClr val="FF0000"/>
              </a:solidFill>
              <a:latin typeface="Arial"/>
              <a:ea typeface="Arial"/>
              <a:cs typeface="Arial"/>
              <a:sym typeface="Arial"/>
            </a:endParaRPr>
          </a:p>
          <a:p>
            <a:pPr marL="342900" lvl="0" indent="-228600" algn="just" rtl="0">
              <a:lnSpc>
                <a:spcPct val="90000"/>
              </a:lnSpc>
              <a:spcBef>
                <a:spcPts val="1000"/>
              </a:spcBef>
              <a:spcAft>
                <a:spcPts val="0"/>
              </a:spcAft>
              <a:buClr>
                <a:schemeClr val="dk1"/>
              </a:buClr>
              <a:buSzPct val="39285"/>
              <a:buChar char="•"/>
            </a:pPr>
            <a:r>
              <a:rPr lang="en-US" sz="2400">
                <a:latin typeface="Arial"/>
                <a:ea typeface="Arial"/>
                <a:cs typeface="Arial"/>
                <a:sym typeface="Arial"/>
              </a:rPr>
              <a:t>Upgrades due to bandwidth/throughput demands of a forwarding platform are part of a normal aggregation scheme, where great parts of the lower speed forwarding components are typically repositioned at layers closer to the edges of the network (this is potentially a more likely scenario as their function becomes more generic). </a:t>
            </a:r>
            <a:endParaRPr sz="2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990"/>
              <a:buFont typeface="Arial"/>
              <a:buNone/>
            </a:pPr>
            <a:r>
              <a:rPr lang="en-US" sz="2400">
                <a:latin typeface="Arial"/>
                <a:ea typeface="Arial"/>
                <a:cs typeface="Arial"/>
                <a:sym typeface="Arial"/>
              </a:rPr>
              <a:t>Separating the integrated management, control, service, and forwarding planes so that they can scale independently</a:t>
            </a:r>
            <a:endParaRPr sz="2400">
              <a:latin typeface="Arial"/>
              <a:ea typeface="Arial"/>
              <a:cs typeface="Arial"/>
              <a:sym typeface="Arial"/>
            </a:endParaRPr>
          </a:p>
        </p:txBody>
      </p:sp>
      <p:sp>
        <p:nvSpPr>
          <p:cNvPr id="232" name="Google Shape;232;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a:p>
        </p:txBody>
      </p:sp>
      <p:pic>
        <p:nvPicPr>
          <p:cNvPr id="233" name="Google Shape;233;p22"/>
          <p:cNvPicPr preferRelativeResize="0"/>
          <p:nvPr/>
        </p:nvPicPr>
        <p:blipFill rotWithShape="1">
          <a:blip r:embed="rId3">
            <a:alphaModFix/>
          </a:blip>
          <a:srcRect/>
          <a:stretch/>
        </p:blipFill>
        <p:spPr>
          <a:xfrm>
            <a:off x="3424225" y="1825622"/>
            <a:ext cx="5343525" cy="4351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5.3.Cost</a:t>
            </a:r>
            <a:endParaRPr sz="3200">
              <a:latin typeface="Arial"/>
              <a:ea typeface="Arial"/>
              <a:cs typeface="Arial"/>
              <a:sym typeface="Arial"/>
            </a:endParaRPr>
          </a:p>
        </p:txBody>
      </p:sp>
      <p:sp>
        <p:nvSpPr>
          <p:cNvPr id="239" name="Google Shape;239;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1000"/>
              </a:spcBef>
              <a:spcAft>
                <a:spcPts val="0"/>
              </a:spcAft>
              <a:buClr>
                <a:schemeClr val="dk1"/>
              </a:buClr>
              <a:buSzPts val="786"/>
              <a:buFont typeface="Courier New"/>
              <a:buChar char="o"/>
            </a:pPr>
            <a:r>
              <a:rPr lang="en-US" sz="2000">
                <a:latin typeface="Arial"/>
                <a:ea typeface="Arial"/>
                <a:cs typeface="Arial"/>
                <a:sym typeface="Arial"/>
              </a:rPr>
              <a:t>Cost has capital (CAPEX) and operational (OPEX) components. </a:t>
            </a:r>
            <a:endParaRPr/>
          </a:p>
          <a:p>
            <a:pPr marL="285750" lvl="0" indent="-285750" algn="just" rtl="0">
              <a:lnSpc>
                <a:spcPct val="90000"/>
              </a:lnSpc>
              <a:spcBef>
                <a:spcPts val="1000"/>
              </a:spcBef>
              <a:spcAft>
                <a:spcPts val="0"/>
              </a:spcAft>
              <a:buClr>
                <a:schemeClr val="dk1"/>
              </a:buClr>
              <a:buSzPts val="786"/>
              <a:buFont typeface="Courier New"/>
              <a:buChar char="o"/>
            </a:pPr>
            <a:r>
              <a:rPr lang="en-US" sz="2000">
                <a:latin typeface="Arial"/>
                <a:ea typeface="Arial"/>
                <a:cs typeface="Arial"/>
                <a:sym typeface="Arial"/>
              </a:rPr>
              <a:t>Cost is driven by its companions: scale (a CAPEX driver), complexity, and stability (OPEX drivers). </a:t>
            </a:r>
            <a:endParaRPr/>
          </a:p>
          <a:p>
            <a:pPr marL="285750" lvl="0" indent="-285750" algn="just" rtl="0">
              <a:lnSpc>
                <a:spcPct val="90000"/>
              </a:lnSpc>
              <a:spcBef>
                <a:spcPts val="1000"/>
              </a:spcBef>
              <a:spcAft>
                <a:spcPts val="0"/>
              </a:spcAft>
              <a:buClr>
                <a:schemeClr val="dk1"/>
              </a:buClr>
              <a:buSzPts val="786"/>
              <a:buFont typeface="Courier New"/>
              <a:buChar char="o"/>
            </a:pPr>
            <a:r>
              <a:rPr lang="en-US" sz="2000">
                <a:latin typeface="Arial"/>
                <a:ea typeface="Arial"/>
                <a:cs typeface="Arial"/>
                <a:sym typeface="Arial"/>
              </a:rPr>
              <a:t> CAPEX—for many customers (particularly service providers or large enterprises with data center operations), the cost of processing power is very cheap on generic compute (COTS) in comparison to the </a:t>
            </a:r>
            <a:r>
              <a:rPr lang="en-US" sz="2000">
                <a:solidFill>
                  <a:srgbClr val="FF0000"/>
                </a:solidFill>
                <a:latin typeface="Arial"/>
                <a:ea typeface="Arial"/>
                <a:cs typeface="Arial"/>
                <a:sym typeface="Arial"/>
              </a:rPr>
              <a:t>cost of processing and control cards drive </a:t>
            </a:r>
            <a:r>
              <a:rPr lang="en-US" sz="2000">
                <a:latin typeface="Arial"/>
                <a:ea typeface="Arial"/>
                <a:cs typeface="Arial"/>
                <a:sym typeface="Arial"/>
              </a:rPr>
              <a:t>some of this cost differential. </a:t>
            </a:r>
            <a:endParaRPr/>
          </a:p>
          <a:p>
            <a:pPr marL="285750" lvl="0" indent="-285750" algn="just" rtl="0">
              <a:lnSpc>
                <a:spcPct val="90000"/>
              </a:lnSpc>
              <a:spcBef>
                <a:spcPts val="1000"/>
              </a:spcBef>
              <a:spcAft>
                <a:spcPts val="0"/>
              </a:spcAft>
              <a:buClr>
                <a:schemeClr val="dk1"/>
              </a:buClr>
              <a:buSzPts val="786"/>
              <a:buFont typeface="Courier New"/>
              <a:buChar char="o"/>
            </a:pPr>
            <a:r>
              <a:rPr lang="en-US" sz="2000">
                <a:latin typeface="Arial"/>
                <a:ea typeface="Arial"/>
                <a:cs typeface="Arial"/>
                <a:sym typeface="Arial"/>
              </a:rPr>
              <a:t>This cost differential is also driven by a margin expectation of the vendor for </a:t>
            </a:r>
            <a:r>
              <a:rPr lang="en-US" sz="2000">
                <a:solidFill>
                  <a:srgbClr val="FF0000"/>
                </a:solidFill>
                <a:latin typeface="Arial"/>
                <a:ea typeface="Arial"/>
                <a:cs typeface="Arial"/>
                <a:sym typeface="Arial"/>
              </a:rPr>
              <a:t>the operating system (those control, management, and service processes), which are not always licensed separately.</a:t>
            </a:r>
            <a:endParaRPr sz="2000">
              <a:solidFill>
                <a:srgbClr val="FF0000"/>
              </a:solidFill>
              <a:latin typeface="Arial"/>
              <a:ea typeface="Arial"/>
              <a:cs typeface="Arial"/>
              <a:sym typeface="Arial"/>
            </a:endParaRPr>
          </a:p>
          <a:p>
            <a:pPr marL="285750" lvl="0" indent="-285750" algn="just" rtl="0">
              <a:lnSpc>
                <a:spcPct val="90000"/>
              </a:lnSpc>
              <a:spcBef>
                <a:spcPts val="1000"/>
              </a:spcBef>
              <a:spcAft>
                <a:spcPts val="0"/>
              </a:spcAft>
              <a:buClr>
                <a:schemeClr val="dk1"/>
              </a:buClr>
              <a:buSzPts val="786"/>
              <a:buFont typeface="Courier New"/>
              <a:buChar char="o"/>
            </a:pPr>
            <a:r>
              <a:rPr lang="en-US" sz="2000">
                <a:latin typeface="Arial"/>
                <a:ea typeface="Arial"/>
                <a:cs typeface="Arial"/>
                <a:sym typeface="Arial"/>
              </a:rPr>
              <a:t>It’s a way to recover their investment in their intellectual property and fund ongoing maintenance and development.</a:t>
            </a:r>
            <a:endParaRPr sz="2000">
              <a:latin typeface="Arial"/>
              <a:ea typeface="Arial"/>
              <a:cs typeface="Arial"/>
              <a:sym typeface="Arial"/>
            </a:endParaRPr>
          </a:p>
          <a:p>
            <a:pPr marL="285750" lvl="0" indent="-285750" algn="just" rtl="0">
              <a:lnSpc>
                <a:spcPct val="90000"/>
              </a:lnSpc>
              <a:spcBef>
                <a:spcPts val="1000"/>
              </a:spcBef>
              <a:spcAft>
                <a:spcPts val="0"/>
              </a:spcAft>
              <a:buClr>
                <a:schemeClr val="dk1"/>
              </a:buClr>
              <a:buSzPts val="786"/>
              <a:buFont typeface="Courier New"/>
              <a:buChar char="o"/>
            </a:pPr>
            <a:r>
              <a:rPr lang="en-US" sz="2000">
                <a:latin typeface="Arial"/>
                <a:ea typeface="Arial"/>
                <a:cs typeface="Arial"/>
                <a:sym typeface="Arial"/>
              </a:rPr>
              <a:t>While SDN will definitely </a:t>
            </a:r>
            <a:r>
              <a:rPr lang="en-US" sz="2000">
                <a:solidFill>
                  <a:srgbClr val="FF0000"/>
                </a:solidFill>
                <a:latin typeface="Arial"/>
                <a:ea typeface="Arial"/>
                <a:cs typeface="Arial"/>
                <a:sym typeface="Arial"/>
              </a:rPr>
              <a:t>reduce the hardware integration component of this cost</a:t>
            </a:r>
            <a:r>
              <a:rPr lang="en-US" sz="2000">
                <a:latin typeface="Arial"/>
                <a:ea typeface="Arial"/>
                <a:cs typeface="Arial"/>
                <a:sym typeface="Arial"/>
              </a:rPr>
              <a:t>, the component that is the vendor’s intellectual property (control or service) </a:t>
            </a:r>
            <a:r>
              <a:rPr lang="en-US" sz="2000">
                <a:solidFill>
                  <a:srgbClr val="FF0000"/>
                </a:solidFill>
                <a:latin typeface="Arial"/>
                <a:ea typeface="Arial"/>
                <a:cs typeface="Arial"/>
                <a:sym typeface="Arial"/>
              </a:rPr>
              <a:t>may be repriced to what the vendor perceives as its true value </a:t>
            </a:r>
            <a:r>
              <a:rPr lang="en-US" sz="2000">
                <a:latin typeface="Arial"/>
                <a:ea typeface="Arial"/>
                <a:cs typeface="Arial"/>
                <a:sym typeface="Arial"/>
              </a:rPr>
              <a:t>(to be tested by the market). Additionally, an </a:t>
            </a:r>
            <a:r>
              <a:rPr lang="en-US" sz="2000">
                <a:solidFill>
                  <a:srgbClr val="FF0000"/>
                </a:solidFill>
                <a:latin typeface="Arial"/>
                <a:ea typeface="Arial"/>
                <a:cs typeface="Arial"/>
                <a:sym typeface="Arial"/>
              </a:rPr>
              <a:t>integration cost will remain in the software components</a:t>
            </a:r>
            <a:r>
              <a:rPr lang="en-US" sz="2000">
                <a:latin typeface="Arial"/>
                <a:ea typeface="Arial"/>
                <a:cs typeface="Arial"/>
                <a:sym typeface="Arial"/>
              </a:rPr>
              <a:t>.</a:t>
            </a:r>
            <a:endParaRPr sz="20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5.4.Innovation</a:t>
            </a:r>
            <a:endParaRPr sz="3600">
              <a:latin typeface="Arial"/>
              <a:ea typeface="Arial"/>
              <a:cs typeface="Arial"/>
              <a:sym typeface="Arial"/>
            </a:endParaRPr>
          </a:p>
        </p:txBody>
      </p:sp>
      <p:sp>
        <p:nvSpPr>
          <p:cNvPr id="245" name="Google Shape;245;p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342900" lvl="0" indent="-228600" algn="just" rtl="0">
              <a:lnSpc>
                <a:spcPct val="90000"/>
              </a:lnSpc>
              <a:spcBef>
                <a:spcPts val="1000"/>
              </a:spcBef>
              <a:spcAft>
                <a:spcPts val="0"/>
              </a:spcAft>
              <a:buClr>
                <a:schemeClr val="dk1"/>
              </a:buClr>
              <a:buSzPts val="1800"/>
              <a:buChar char="•"/>
            </a:pPr>
            <a:r>
              <a:rPr lang="en-US" sz="2000">
                <a:latin typeface="Arial"/>
                <a:ea typeface="Arial"/>
                <a:cs typeface="Arial"/>
                <a:sym typeface="Arial"/>
              </a:rPr>
              <a:t> There are innovation benefits from the separation of the control and data planes (the argument is stronger when considering the separation of the service plane as well). </a:t>
            </a:r>
            <a:endParaRPr/>
          </a:p>
          <a:p>
            <a:pPr marL="342900" lvl="0" indent="-228600" algn="just" rtl="0">
              <a:lnSpc>
                <a:spcPct val="90000"/>
              </a:lnSpc>
              <a:spcBef>
                <a:spcPts val="1000"/>
              </a:spcBef>
              <a:spcAft>
                <a:spcPts val="0"/>
              </a:spcAft>
              <a:buClr>
                <a:schemeClr val="dk1"/>
              </a:buClr>
              <a:buSzPts val="1800"/>
              <a:buChar char="•"/>
            </a:pPr>
            <a:r>
              <a:rPr lang="en-US" sz="2000">
                <a:latin typeface="Arial"/>
                <a:ea typeface="Arial"/>
                <a:cs typeface="Arial"/>
                <a:sym typeface="Arial"/>
              </a:rPr>
              <a:t>Separation can benefit the consumer by changing the software release model in a way that enables innovations in either plane to proceed independently from each other (as compared to the current model in which innovations in either plane are gated by the build cycle of the multipurpose integrated monolith).</a:t>
            </a:r>
            <a:endParaRPr sz="2000">
              <a:latin typeface="Arial"/>
              <a:ea typeface="Arial"/>
              <a:cs typeface="Arial"/>
              <a:sym typeface="Arial"/>
            </a:endParaRPr>
          </a:p>
          <a:p>
            <a:pPr marL="342900" lvl="0" indent="-228600" algn="just" rtl="0">
              <a:lnSpc>
                <a:spcPct val="90000"/>
              </a:lnSpc>
              <a:spcBef>
                <a:spcPts val="1000"/>
              </a:spcBef>
              <a:spcAft>
                <a:spcPts val="0"/>
              </a:spcAft>
              <a:buClr>
                <a:schemeClr val="dk1"/>
              </a:buClr>
              <a:buSzPts val="1800"/>
              <a:buChar char="•"/>
            </a:pPr>
            <a:r>
              <a:rPr lang="en-US" sz="2000">
                <a:latin typeface="Arial"/>
                <a:ea typeface="Arial"/>
                <a:cs typeface="Arial"/>
                <a:sym typeface="Arial"/>
              </a:rPr>
              <a:t>More relevant to the control/data separation would be the ability to support the introduction of new hardware in the forwarding plane without having to iterate the control plane (for example, the physical handling of the device would be innovation in the data plane component via new drivers).</a:t>
            </a:r>
            <a:endParaRPr sz="2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5.5.Stability</a:t>
            </a:r>
            <a:endParaRPr/>
          </a:p>
        </p:txBody>
      </p:sp>
      <p:sp>
        <p:nvSpPr>
          <p:cNvPr id="251" name="Google Shape;251;p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1000"/>
              </a:spcBef>
              <a:spcAft>
                <a:spcPts val="0"/>
              </a:spcAft>
              <a:buClr>
                <a:schemeClr val="dk1"/>
              </a:buClr>
              <a:buSzPts val="786"/>
              <a:buFont typeface="Arial"/>
              <a:buNone/>
            </a:pPr>
            <a:r>
              <a:rPr lang="en-US" sz="2000" b="1">
                <a:latin typeface="Arial"/>
                <a:ea typeface="Arial"/>
                <a:cs typeface="Arial"/>
                <a:sym typeface="Arial"/>
              </a:rPr>
              <a:t>Issues in separation:  </a:t>
            </a:r>
            <a:r>
              <a:rPr lang="en-US" sz="2000">
                <a:latin typeface="Arial"/>
                <a:ea typeface="Arial"/>
                <a:cs typeface="Arial"/>
                <a:sym typeface="Arial"/>
              </a:rPr>
              <a:t>separation of  planes in an SDN , there will probably be some subcomponents of the control plane that cannot be centralized and that there will be a local agent (perhaps more than one) that accepts forwarding modifications and/or aggregates management information back to the central control point. </a:t>
            </a:r>
            <a:endParaRPr/>
          </a:p>
          <a:p>
            <a:pPr marL="342900" lvl="0" indent="-228600" algn="just" rtl="0">
              <a:lnSpc>
                <a:spcPct val="90000"/>
              </a:lnSpc>
              <a:spcBef>
                <a:spcPts val="1000"/>
              </a:spcBef>
              <a:spcAft>
                <a:spcPts val="0"/>
              </a:spcAft>
              <a:buClr>
                <a:schemeClr val="dk1"/>
              </a:buClr>
              <a:buSzPts val="786"/>
              <a:buChar char="•"/>
            </a:pPr>
            <a:r>
              <a:rPr lang="en-US" sz="2000">
                <a:latin typeface="Arial"/>
                <a:ea typeface="Arial"/>
                <a:cs typeface="Arial"/>
                <a:sym typeface="Arial"/>
              </a:rPr>
              <a:t>In spite of these realities, by separating the control and data planes</a:t>
            </a:r>
            <a:r>
              <a:rPr lang="en-US" sz="2000">
                <a:solidFill>
                  <a:srgbClr val="FF0000"/>
                </a:solidFill>
                <a:latin typeface="Arial"/>
                <a:ea typeface="Arial"/>
                <a:cs typeface="Arial"/>
                <a:sym typeface="Arial"/>
              </a:rPr>
              <a:t>, the forwarding elements may become more stable by virtue of having a smaller and less volatile codebase. </a:t>
            </a:r>
            <a:endParaRPr/>
          </a:p>
          <a:p>
            <a:pPr marL="342900" lvl="0" indent="-228600" algn="just" rtl="0">
              <a:lnSpc>
                <a:spcPct val="90000"/>
              </a:lnSpc>
              <a:spcBef>
                <a:spcPts val="1000"/>
              </a:spcBef>
              <a:spcAft>
                <a:spcPts val="0"/>
              </a:spcAft>
              <a:buClr>
                <a:schemeClr val="dk1"/>
              </a:buClr>
              <a:buSzPts val="786"/>
              <a:buChar char="•"/>
            </a:pPr>
            <a:r>
              <a:rPr lang="en-US" sz="2000">
                <a:latin typeface="Arial"/>
                <a:ea typeface="Arial"/>
                <a:cs typeface="Arial"/>
                <a:sym typeface="Arial"/>
              </a:rPr>
              <a:t>The gradual development of features in areas like Multiprotocol Label Switching (MPLS) followed a meandering path of feature upgrades  bloats the code bases of existing implementations. This bloat leads to overly complex and ultimately fragile. </a:t>
            </a:r>
            <a:endParaRPr/>
          </a:p>
          <a:p>
            <a:pPr marL="342900" lvl="0" indent="-228600" algn="just" rtl="0">
              <a:lnSpc>
                <a:spcPct val="90000"/>
              </a:lnSpc>
              <a:spcBef>
                <a:spcPts val="1000"/>
              </a:spcBef>
              <a:spcAft>
                <a:spcPts val="0"/>
              </a:spcAft>
              <a:buClr>
                <a:schemeClr val="dk1"/>
              </a:buClr>
              <a:buSzPts val="786"/>
              <a:buChar char="•"/>
            </a:pPr>
            <a:r>
              <a:rPr lang="en-US" sz="2000">
                <a:latin typeface="Arial"/>
                <a:ea typeface="Arial"/>
                <a:cs typeface="Arial"/>
                <a:sym typeface="Arial"/>
              </a:rPr>
              <a:t>The same functionality using </a:t>
            </a:r>
            <a:r>
              <a:rPr lang="en-US" sz="2000">
                <a:solidFill>
                  <a:srgbClr val="FF0000"/>
                </a:solidFill>
                <a:latin typeface="Arial"/>
                <a:ea typeface="Arial"/>
                <a:cs typeface="Arial"/>
                <a:sym typeface="Arial"/>
              </a:rPr>
              <a:t>centralized label distribution </a:t>
            </a:r>
            <a:r>
              <a:rPr lang="en-US" sz="2000">
                <a:latin typeface="Arial"/>
                <a:ea typeface="Arial"/>
                <a:cs typeface="Arial"/>
                <a:sym typeface="Arial"/>
              </a:rPr>
              <a:t>to emulate the functionality of the distributed LDP or RSVP and a </a:t>
            </a:r>
            <a:r>
              <a:rPr lang="en-US" sz="2000">
                <a:solidFill>
                  <a:srgbClr val="FF0000"/>
                </a:solidFill>
                <a:latin typeface="Arial"/>
                <a:ea typeface="Arial"/>
                <a:cs typeface="Arial"/>
                <a:sym typeface="Arial"/>
              </a:rPr>
              <a:t>centralized knowledge of network topology </a:t>
            </a:r>
            <a:r>
              <a:rPr lang="en-US" sz="2000">
                <a:latin typeface="Arial"/>
                <a:ea typeface="Arial"/>
                <a:cs typeface="Arial"/>
                <a:sym typeface="Arial"/>
              </a:rPr>
              <a:t>could be done with a codebase at </a:t>
            </a:r>
            <a:r>
              <a:rPr lang="en-US" sz="2000">
                <a:solidFill>
                  <a:srgbClr val="FF0000"/>
                </a:solidFill>
                <a:latin typeface="Arial"/>
                <a:ea typeface="Arial"/>
                <a:cs typeface="Arial"/>
                <a:sym typeface="Arial"/>
              </a:rPr>
              <a:t>least an order of magnitude smaller than </a:t>
            </a:r>
            <a:r>
              <a:rPr lang="en-US" sz="2000">
                <a:latin typeface="Arial"/>
                <a:ea typeface="Arial"/>
                <a:cs typeface="Arial"/>
                <a:sym typeface="Arial"/>
              </a:rPr>
              <a:t>currently available commercial codebases.</a:t>
            </a:r>
            <a:endParaRPr/>
          </a:p>
          <a:p>
            <a:pPr marL="342900" lvl="0" indent="-228600" algn="just" rtl="0">
              <a:lnSpc>
                <a:spcPct val="90000"/>
              </a:lnSpc>
              <a:spcBef>
                <a:spcPts val="1000"/>
              </a:spcBef>
              <a:spcAft>
                <a:spcPts val="0"/>
              </a:spcAft>
              <a:buClr>
                <a:schemeClr val="dk1"/>
              </a:buClr>
              <a:buSzPts val="786"/>
              <a:buChar char="•"/>
            </a:pPr>
            <a:r>
              <a:rPr lang="en-US" sz="2000">
                <a:latin typeface="Arial"/>
                <a:ea typeface="Arial"/>
                <a:cs typeface="Arial"/>
                <a:sym typeface="Arial"/>
              </a:rPr>
              <a:t>The natural claim is that in </a:t>
            </a:r>
            <a:r>
              <a:rPr lang="en-US" sz="2000">
                <a:solidFill>
                  <a:srgbClr val="FF0000"/>
                </a:solidFill>
                <a:latin typeface="Arial"/>
                <a:ea typeface="Arial"/>
                <a:cs typeface="Arial"/>
                <a:sym typeface="Arial"/>
              </a:rPr>
              <a:t>a highly prescriptive and centralized control system, the network behavior can approach that of completely static forwarding, which is arguably stable.</a:t>
            </a:r>
            <a:endParaRPr sz="2000">
              <a:solidFill>
                <a:srgbClr val="FF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5.6.Complexity and its resulting fragility</a:t>
            </a:r>
            <a:endParaRPr sz="3200">
              <a:latin typeface="Arial"/>
              <a:ea typeface="Arial"/>
              <a:cs typeface="Arial"/>
              <a:sym typeface="Arial"/>
            </a:endParaRPr>
          </a:p>
        </p:txBody>
      </p:sp>
      <p:sp>
        <p:nvSpPr>
          <p:cNvPr id="257" name="Google Shape;257;p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1000"/>
              </a:spcBef>
              <a:spcAft>
                <a:spcPts val="0"/>
              </a:spcAft>
              <a:buClr>
                <a:schemeClr val="dk1"/>
              </a:buClr>
              <a:buSzPts val="786"/>
              <a:buFont typeface="Arial"/>
              <a:buNone/>
            </a:pPr>
            <a:r>
              <a:rPr lang="en-US" sz="2000">
                <a:latin typeface="Arial"/>
                <a:ea typeface="Arial"/>
                <a:cs typeface="Arial"/>
                <a:sym typeface="Arial"/>
              </a:rPr>
              <a:t>The question of how many control planes and where these control planes are </a:t>
            </a:r>
            <a:r>
              <a:rPr lang="en-US" sz="2000">
                <a:solidFill>
                  <a:srgbClr val="FF0000"/>
                </a:solidFill>
                <a:latin typeface="Arial"/>
                <a:ea typeface="Arial"/>
                <a:cs typeface="Arial"/>
                <a:sym typeface="Arial"/>
              </a:rPr>
              <a:t>located directly impacts the scale, performance, and resilien</a:t>
            </a:r>
            <a:r>
              <a:rPr lang="en-US" sz="2000">
                <a:latin typeface="Arial"/>
                <a:ea typeface="Arial"/>
                <a:cs typeface="Arial"/>
                <a:sym typeface="Arial"/>
              </a:rPr>
              <a:t>cy—or lack thereof, </a:t>
            </a:r>
            <a:r>
              <a:rPr lang="en-US" sz="2000">
                <a:solidFill>
                  <a:srgbClr val="FF0000"/>
                </a:solidFill>
                <a:latin typeface="Arial"/>
                <a:ea typeface="Arial"/>
                <a:cs typeface="Arial"/>
                <a:sym typeface="Arial"/>
              </a:rPr>
              <a:t>which we refer to as fragility—of a network</a:t>
            </a:r>
            <a:r>
              <a:rPr lang="en-US" sz="2000">
                <a:latin typeface="Arial"/>
                <a:ea typeface="Arial"/>
                <a:cs typeface="Arial"/>
                <a:sym typeface="Arial"/>
              </a:rPr>
              <a:t>. </a:t>
            </a:r>
            <a:endParaRPr/>
          </a:p>
          <a:p>
            <a:pPr marL="0" lvl="0" indent="0" algn="just" rtl="0">
              <a:lnSpc>
                <a:spcPct val="90000"/>
              </a:lnSpc>
              <a:spcBef>
                <a:spcPts val="1000"/>
              </a:spcBef>
              <a:spcAft>
                <a:spcPts val="0"/>
              </a:spcAft>
              <a:buClr>
                <a:schemeClr val="dk1"/>
              </a:buClr>
              <a:buSzPts val="786"/>
              <a:buFont typeface="Arial"/>
              <a:buNone/>
            </a:pPr>
            <a:r>
              <a:rPr lang="en-US" sz="2000">
                <a:latin typeface="Arial"/>
                <a:ea typeface="Arial"/>
                <a:cs typeface="Arial"/>
                <a:sym typeface="Arial"/>
              </a:rPr>
              <a:t>network operators plan on deploying enough devices within a network to handle some percentage of peak demand. In traditional routing and switching systems, it’s important to understand how much localized forwarding throughput demand can be satisfied without increasing the number of managed devices and their resulting control protocol entities in the network. </a:t>
            </a:r>
            <a:endParaRPr/>
          </a:p>
          <a:p>
            <a:pPr marL="0" lvl="0" indent="0" algn="just" rtl="0">
              <a:lnSpc>
                <a:spcPct val="90000"/>
              </a:lnSpc>
              <a:spcBef>
                <a:spcPts val="1000"/>
              </a:spcBef>
              <a:spcAft>
                <a:spcPts val="0"/>
              </a:spcAft>
              <a:buClr>
                <a:schemeClr val="dk1"/>
              </a:buClr>
              <a:buSzPts val="786"/>
              <a:buFont typeface="Arial"/>
              <a:buNone/>
            </a:pPr>
            <a:r>
              <a:rPr lang="en-US" sz="2000">
                <a:latin typeface="Arial"/>
                <a:ea typeface="Arial"/>
                <a:cs typeface="Arial"/>
                <a:sym typeface="Arial"/>
              </a:rPr>
              <a:t> for each device deployed, a control plane instance will be brought up to control the data plane within that chassis</a:t>
            </a:r>
            <a:endParaRPr/>
          </a:p>
          <a:p>
            <a:pPr marL="0" lvl="0" indent="0" algn="just" rtl="0">
              <a:lnSpc>
                <a:spcPct val="90000"/>
              </a:lnSpc>
              <a:spcBef>
                <a:spcPts val="1000"/>
              </a:spcBef>
              <a:spcAft>
                <a:spcPts val="0"/>
              </a:spcAft>
              <a:buClr>
                <a:schemeClr val="dk1"/>
              </a:buClr>
              <a:buSzPts val="786"/>
              <a:buFont typeface="Arial"/>
              <a:buNone/>
            </a:pPr>
            <a:r>
              <a:rPr lang="en-US" sz="2000">
                <a:latin typeface="Arial"/>
                <a:ea typeface="Arial"/>
                <a:cs typeface="Arial"/>
                <a:sym typeface="Arial"/>
              </a:rPr>
              <a:t> how does this additional control plane impact the scale of the overall network control plane for such things as network convergence (i.e., the time it takes for the entirety of running control planes to achieve and agreed upon a loop-freestate of the network)? </a:t>
            </a:r>
            <a:endParaRPr/>
          </a:p>
          <a:p>
            <a:pPr marL="0" lvl="0" indent="0" algn="just" rtl="0">
              <a:lnSpc>
                <a:spcPct val="90000"/>
              </a:lnSpc>
              <a:spcBef>
                <a:spcPts val="1000"/>
              </a:spcBef>
              <a:spcAft>
                <a:spcPts val="0"/>
              </a:spcAft>
              <a:buClr>
                <a:schemeClr val="dk1"/>
              </a:buClr>
              <a:buSzPts val="786"/>
              <a:buFont typeface="Arial"/>
              <a:buNone/>
            </a:pPr>
            <a:r>
              <a:rPr lang="en-US" sz="2000">
                <a:latin typeface="Arial"/>
                <a:ea typeface="Arial"/>
                <a:cs typeface="Arial"/>
                <a:sym typeface="Arial"/>
              </a:rPr>
              <a:t>it does impact the resiliency and performance of the overall system, and the greater the number of control planes, the potential at least exists for additional fragility in the system.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Complexity handling -The cluster and multichassis system designs</a:t>
            </a:r>
            <a:endParaRPr sz="3200">
              <a:latin typeface="Arial"/>
              <a:ea typeface="Arial"/>
              <a:cs typeface="Arial"/>
              <a:sym typeface="Arial"/>
            </a:endParaRPr>
          </a:p>
        </p:txBody>
      </p:sp>
      <p:sp>
        <p:nvSpPr>
          <p:cNvPr id="263" name="Google Shape;263;p27"/>
          <p:cNvSpPr txBox="1">
            <a:spLocks noGrp="1"/>
          </p:cNvSpPr>
          <p:nvPr>
            <p:ph type="body" idx="2"/>
          </p:nvPr>
        </p:nvSpPr>
        <p:spPr>
          <a:xfrm>
            <a:off x="839788" y="1681163"/>
            <a:ext cx="5332324" cy="4508512"/>
          </a:xfrm>
          <a:prstGeom prst="rect">
            <a:avLst/>
          </a:prstGeom>
          <a:noFill/>
          <a:ln>
            <a:noFill/>
          </a:ln>
        </p:spPr>
        <p:txBody>
          <a:bodyPr spcFirstLastPara="1" wrap="square" lIns="91425" tIns="45700" rIns="91425" bIns="45700" anchor="t" anchorCtr="0">
            <a:normAutofit fontScale="32500" lnSpcReduction="20000"/>
          </a:bodyPr>
          <a:lstStyle/>
          <a:p>
            <a:pPr marL="571500" lvl="0" indent="-571500" algn="just" rtl="0">
              <a:lnSpc>
                <a:spcPct val="90000"/>
              </a:lnSpc>
              <a:spcBef>
                <a:spcPts val="1000"/>
              </a:spcBef>
              <a:spcAft>
                <a:spcPts val="0"/>
              </a:spcAft>
              <a:buClr>
                <a:srgbClr val="C00000"/>
              </a:buClr>
              <a:buSzPct val="76000"/>
              <a:buFont typeface="Arial"/>
              <a:buChar char="•"/>
            </a:pPr>
            <a:r>
              <a:rPr lang="en-US" sz="3600">
                <a:latin typeface="Arial"/>
                <a:ea typeface="Arial"/>
                <a:cs typeface="Arial"/>
                <a:sym typeface="Arial"/>
              </a:rPr>
              <a:t>Initially, an effort to curtail the growth of control planes was addressed by creating small clusters of systems from stand-alone elements. </a:t>
            </a:r>
            <a:endParaRPr/>
          </a:p>
          <a:p>
            <a:pPr marL="571500" lvl="0" indent="-571500" algn="just" rtl="0">
              <a:lnSpc>
                <a:spcPct val="90000"/>
              </a:lnSpc>
              <a:spcBef>
                <a:spcPts val="1000"/>
              </a:spcBef>
              <a:spcAft>
                <a:spcPts val="0"/>
              </a:spcAft>
              <a:buClr>
                <a:srgbClr val="C00000"/>
              </a:buClr>
              <a:buSzPct val="76000"/>
              <a:buFont typeface="Arial"/>
              <a:buChar char="•"/>
            </a:pPr>
            <a:r>
              <a:rPr lang="en-US" sz="3600">
                <a:latin typeface="Arial"/>
                <a:ea typeface="Arial"/>
                <a:cs typeface="Arial"/>
                <a:sym typeface="Arial"/>
              </a:rPr>
              <a:t>Each element of the cluster was bonded by a common inter-chassis data and control fabric that was commonly implemented as a small, dedicated switched Ethernet network. </a:t>
            </a:r>
            <a:endParaRPr/>
          </a:p>
          <a:p>
            <a:pPr marL="571500" lvl="0" indent="-571500" algn="just" rtl="0">
              <a:lnSpc>
                <a:spcPct val="90000"/>
              </a:lnSpc>
              <a:spcBef>
                <a:spcPts val="1000"/>
              </a:spcBef>
              <a:spcAft>
                <a:spcPts val="0"/>
              </a:spcAft>
              <a:buClr>
                <a:srgbClr val="C00000"/>
              </a:buClr>
              <a:buSzPct val="76000"/>
              <a:buFont typeface="Arial"/>
              <a:buChar char="•"/>
            </a:pPr>
            <a:r>
              <a:rPr lang="en-US" sz="3600">
                <a:latin typeface="Arial"/>
                <a:ea typeface="Arial"/>
                <a:cs typeface="Arial"/>
                <a:sym typeface="Arial"/>
              </a:rPr>
              <a:t>The multichassis system took this concept a step further by providing an </a:t>
            </a:r>
            <a:r>
              <a:rPr lang="en-US" sz="3600">
                <a:solidFill>
                  <a:srgbClr val="FF0000"/>
                </a:solidFill>
                <a:latin typeface="Arial"/>
                <a:ea typeface="Arial"/>
                <a:cs typeface="Arial"/>
                <a:sym typeface="Arial"/>
              </a:rPr>
              <a:t>interconnecting fabric between the shelves and thus behaved as a single logical system, controlled by a single control plane. </a:t>
            </a:r>
            <a:endParaRPr/>
          </a:p>
          <a:p>
            <a:pPr marL="571500" lvl="0" indent="-571500" algn="just" rtl="0">
              <a:lnSpc>
                <a:spcPct val="90000"/>
              </a:lnSpc>
              <a:spcBef>
                <a:spcPts val="1000"/>
              </a:spcBef>
              <a:spcAft>
                <a:spcPts val="0"/>
              </a:spcAft>
              <a:buClr>
                <a:srgbClr val="C00000"/>
              </a:buClr>
              <a:buSzPct val="76000"/>
              <a:buFont typeface="Arial"/>
              <a:buChar char="•"/>
            </a:pPr>
            <a:r>
              <a:rPr lang="en-US" sz="3600">
                <a:latin typeface="Arial"/>
                <a:ea typeface="Arial"/>
                <a:cs typeface="Arial"/>
                <a:sym typeface="Arial"/>
              </a:rPr>
              <a:t>Connectivity between the shelves was, however, implemented through external (network) ports, and the centralized control plane uses multiple virtual control plane instances—one per shelf. </a:t>
            </a:r>
            <a:endParaRPr/>
          </a:p>
          <a:p>
            <a:pPr marL="571500" lvl="0" indent="-571500" algn="just" rtl="0">
              <a:lnSpc>
                <a:spcPct val="90000"/>
              </a:lnSpc>
              <a:spcBef>
                <a:spcPts val="1000"/>
              </a:spcBef>
              <a:spcAft>
                <a:spcPts val="0"/>
              </a:spcAft>
              <a:buClr>
                <a:srgbClr val="C00000"/>
              </a:buClr>
              <a:buSzPct val="76000"/>
              <a:buFont typeface="Arial"/>
              <a:buChar char="•"/>
            </a:pPr>
            <a:r>
              <a:rPr lang="en-US" sz="3600">
                <a:latin typeface="Arial"/>
                <a:ea typeface="Arial"/>
                <a:cs typeface="Arial"/>
                <a:sym typeface="Arial"/>
              </a:rPr>
              <a:t>It was also managed as such it revealed a single IP address to the network operator, giving them one logical entity to manage. Figure demonstrates both approaches.</a:t>
            </a:r>
            <a:endParaRPr/>
          </a:p>
          <a:p>
            <a:pPr marL="571500" lvl="0" indent="-571500" algn="just" rtl="0">
              <a:lnSpc>
                <a:spcPct val="90000"/>
              </a:lnSpc>
              <a:spcBef>
                <a:spcPts val="1000"/>
              </a:spcBef>
              <a:spcAft>
                <a:spcPts val="0"/>
              </a:spcAft>
              <a:buClr>
                <a:srgbClr val="C00000"/>
              </a:buClr>
              <a:buSzPct val="76000"/>
              <a:buFont typeface="Arial"/>
              <a:buChar char="•"/>
            </a:pPr>
            <a:r>
              <a:rPr lang="en-US" sz="3600">
                <a:latin typeface="Arial"/>
                <a:ea typeface="Arial"/>
                <a:cs typeface="Arial"/>
                <a:sym typeface="Arial"/>
              </a:rPr>
              <a:t>an </a:t>
            </a:r>
            <a:r>
              <a:rPr lang="en-US" sz="3600">
                <a:solidFill>
                  <a:srgbClr val="FF0000"/>
                </a:solidFill>
                <a:latin typeface="Arial"/>
                <a:ea typeface="Arial"/>
                <a:cs typeface="Arial"/>
                <a:sym typeface="Arial"/>
              </a:rPr>
              <a:t>external control plane constructed </a:t>
            </a:r>
            <a:r>
              <a:rPr lang="en-US" sz="3600">
                <a:latin typeface="Arial"/>
                <a:ea typeface="Arial"/>
                <a:cs typeface="Arial"/>
                <a:sym typeface="Arial"/>
              </a:rPr>
              <a:t>of an interconnecting </a:t>
            </a:r>
            <a:r>
              <a:rPr lang="en-US" sz="3600">
                <a:solidFill>
                  <a:srgbClr val="FF0000"/>
                </a:solidFill>
                <a:latin typeface="Arial"/>
                <a:ea typeface="Arial"/>
                <a:cs typeface="Arial"/>
                <a:sym typeface="Arial"/>
              </a:rPr>
              <a:t>Control Ethernet network </a:t>
            </a:r>
            <a:r>
              <a:rPr lang="en-US" sz="3600">
                <a:latin typeface="Arial"/>
                <a:ea typeface="Arial"/>
                <a:cs typeface="Arial"/>
                <a:sym typeface="Arial"/>
              </a:rPr>
              <a:t>(implemented via redundant Ethernet switches) allows the flow of external control protocol packets forwarding </a:t>
            </a:r>
            <a:r>
              <a:rPr lang="en-US" sz="3600">
                <a:solidFill>
                  <a:srgbClr val="FF0000"/>
                </a:solidFill>
                <a:latin typeface="Arial"/>
                <a:ea typeface="Arial"/>
                <a:cs typeface="Arial"/>
                <a:sym typeface="Arial"/>
              </a:rPr>
              <a:t>table updates and infrastructure management messaging between processors on the line card (port) shelves and the control processors (e.g., route engine).</a:t>
            </a:r>
            <a:endParaRPr/>
          </a:p>
          <a:p>
            <a:pPr marL="571500" lvl="0" indent="-502005" algn="just" rtl="0">
              <a:lnSpc>
                <a:spcPct val="90000"/>
              </a:lnSpc>
              <a:spcBef>
                <a:spcPts val="1000"/>
              </a:spcBef>
              <a:spcAft>
                <a:spcPts val="0"/>
              </a:spcAft>
              <a:buClr>
                <a:srgbClr val="C00000"/>
              </a:buClr>
              <a:buSzPct val="76000"/>
              <a:buFont typeface="Arial"/>
              <a:buNone/>
            </a:pPr>
            <a:endParaRPr sz="3600">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a:p>
        </p:txBody>
      </p:sp>
      <p:pic>
        <p:nvPicPr>
          <p:cNvPr id="264" name="Google Shape;264;p27"/>
          <p:cNvPicPr preferRelativeResize="0"/>
          <p:nvPr/>
        </p:nvPicPr>
        <p:blipFill rotWithShape="1">
          <a:blip r:embed="rId3">
            <a:alphaModFix/>
          </a:blip>
          <a:srcRect/>
          <a:stretch/>
        </p:blipFill>
        <p:spPr>
          <a:xfrm>
            <a:off x="6746982" y="1690825"/>
            <a:ext cx="4953606" cy="45085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3200">
                <a:latin typeface="Arial"/>
                <a:ea typeface="Arial"/>
                <a:cs typeface="Arial"/>
                <a:sym typeface="Arial"/>
              </a:rPr>
              <a:t>Complexity handling-Process interaction in an IGP/BGP/MPLS network</a:t>
            </a:r>
            <a:endParaRPr sz="3200">
              <a:latin typeface="Arial"/>
              <a:ea typeface="Arial"/>
              <a:cs typeface="Arial"/>
              <a:sym typeface="Arial"/>
            </a:endParaRPr>
          </a:p>
        </p:txBody>
      </p:sp>
      <p:sp>
        <p:nvSpPr>
          <p:cNvPr id="270" name="Google Shape;270;p28"/>
          <p:cNvSpPr txBox="1">
            <a:spLocks noGrp="1"/>
          </p:cNvSpPr>
          <p:nvPr>
            <p:ph type="body" idx="2"/>
          </p:nvPr>
        </p:nvSpPr>
        <p:spPr>
          <a:xfrm>
            <a:off x="438539" y="1408922"/>
            <a:ext cx="5733661" cy="4780753"/>
          </a:xfrm>
          <a:prstGeom prst="rect">
            <a:avLst/>
          </a:prstGeom>
          <a:noFill/>
          <a:ln>
            <a:noFill/>
          </a:ln>
        </p:spPr>
        <p:txBody>
          <a:bodyPr spcFirstLastPara="1" wrap="square" lIns="91425" tIns="45700" rIns="91425" bIns="45700" anchor="t" anchorCtr="0">
            <a:normAutofit lnSpcReduction="10000"/>
          </a:bodyPr>
          <a:lstStyle/>
          <a:p>
            <a:pPr marL="342900" lvl="0" indent="-228600" algn="just" rtl="0">
              <a:lnSpc>
                <a:spcPct val="90000"/>
              </a:lnSpc>
              <a:spcBef>
                <a:spcPts val="1000"/>
              </a:spcBef>
              <a:spcAft>
                <a:spcPts val="0"/>
              </a:spcAft>
              <a:buClr>
                <a:schemeClr val="dk1"/>
              </a:buClr>
              <a:buSzPts val="786"/>
              <a:buChar char="•"/>
            </a:pPr>
            <a:r>
              <a:rPr lang="en-US" sz="2000">
                <a:latin typeface="Arial"/>
                <a:ea typeface="Arial"/>
                <a:cs typeface="Arial"/>
                <a:sym typeface="Arial"/>
              </a:rPr>
              <a:t>Two strategies to  the control of these systems: 1.distributing processing across the control points in the chassis (process placement) to more fully utilize the processing power (and spread the scale)</a:t>
            </a:r>
            <a:endParaRPr/>
          </a:p>
          <a:p>
            <a:pPr marL="457200" lvl="1" indent="0" algn="just" rtl="0">
              <a:lnSpc>
                <a:spcPct val="90000"/>
              </a:lnSpc>
              <a:spcBef>
                <a:spcPts val="1000"/>
              </a:spcBef>
              <a:spcAft>
                <a:spcPts val="0"/>
              </a:spcAft>
              <a:buClr>
                <a:schemeClr val="dk1"/>
              </a:buClr>
              <a:buSzPts val="786"/>
              <a:buNone/>
            </a:pPr>
            <a:r>
              <a:rPr lang="en-US" sz="2000">
                <a:latin typeface="Arial"/>
                <a:ea typeface="Arial"/>
                <a:cs typeface="Arial"/>
                <a:sym typeface="Arial"/>
              </a:rPr>
              <a:t>2.centralizing the processing on an  outboard control system (that is wired into the control fabric of the system)- potentially moves the scale point to one more modular and technologically </a:t>
            </a:r>
            <a:endParaRPr/>
          </a:p>
          <a:p>
            <a:pPr marL="228600" lvl="0" indent="-228600" algn="just" rtl="0">
              <a:lnSpc>
                <a:spcPct val="90000"/>
              </a:lnSpc>
              <a:spcBef>
                <a:spcPts val="1000"/>
              </a:spcBef>
              <a:spcAft>
                <a:spcPts val="0"/>
              </a:spcAft>
              <a:buClr>
                <a:schemeClr val="dk1"/>
              </a:buClr>
              <a:buSzPts val="2000"/>
              <a:buChar char="•"/>
            </a:pPr>
            <a:r>
              <a:rPr lang="en-US" sz="2000">
                <a:latin typeface="Arial"/>
                <a:ea typeface="Arial"/>
                <a:cs typeface="Arial"/>
                <a:sym typeface="Arial"/>
              </a:rPr>
              <a:t>There is also the potential to reduce the number and interaction of protocols required to create forwarding state in the elements</a:t>
            </a:r>
            <a:endParaRPr/>
          </a:p>
          <a:p>
            <a:pPr marL="228600" lvl="0" indent="-228600" algn="just" rtl="0">
              <a:lnSpc>
                <a:spcPct val="90000"/>
              </a:lnSpc>
              <a:spcBef>
                <a:spcPts val="1000"/>
              </a:spcBef>
              <a:spcAft>
                <a:spcPts val="0"/>
              </a:spcAft>
              <a:buClr>
                <a:schemeClr val="dk1"/>
              </a:buClr>
              <a:buSzPts val="2000"/>
              <a:buChar char="•"/>
            </a:pPr>
            <a:r>
              <a:rPr lang="en-US" sz="2000">
                <a:latin typeface="Arial"/>
                <a:ea typeface="Arial"/>
                <a:cs typeface="Arial"/>
                <a:sym typeface="Arial"/>
              </a:rPr>
              <a:t>Figure  shows the process interaction in an IGP/BGP/MPLS network to learn/advertise prefixes and label bindings to populate forwarding in the data plane.</a:t>
            </a:r>
            <a:endParaRPr/>
          </a:p>
        </p:txBody>
      </p:sp>
      <p:sp>
        <p:nvSpPr>
          <p:cNvPr id="271" name="Google Shape;271;p28"/>
          <p:cNvSpPr txBox="1">
            <a:spLocks noGrp="1"/>
          </p:cNvSpPr>
          <p:nvPr>
            <p:ph type="body" idx="4"/>
          </p:nvPr>
        </p:nvSpPr>
        <p:spPr>
          <a:xfrm>
            <a:off x="6512766" y="1690825"/>
            <a:ext cx="5183100" cy="424890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a:p>
        </p:txBody>
      </p:sp>
      <p:pic>
        <p:nvPicPr>
          <p:cNvPr id="272" name="Google Shape;272;p28"/>
          <p:cNvPicPr preferRelativeResize="0"/>
          <p:nvPr/>
        </p:nvPicPr>
        <p:blipFill rotWithShape="1">
          <a:blip r:embed="rId3">
            <a:alphaModFix/>
          </a:blip>
          <a:srcRect/>
          <a:stretch/>
        </p:blipFill>
        <p:spPr>
          <a:xfrm>
            <a:off x="6573449" y="1408922"/>
            <a:ext cx="5103845" cy="4248908"/>
          </a:xfrm>
          <a:prstGeom prst="rect">
            <a:avLst/>
          </a:prstGeom>
          <a:noFill/>
          <a:ln>
            <a:noFill/>
          </a:ln>
        </p:spPr>
      </p:pic>
      <p:sp>
        <p:nvSpPr>
          <p:cNvPr id="273" name="Google Shape;273;p28"/>
          <p:cNvSpPr txBox="1"/>
          <p:nvPr/>
        </p:nvSpPr>
        <p:spPr>
          <a:xfrm>
            <a:off x="6096000" y="5928065"/>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Label Distribution Protocol (LDP) is a protocol in which routers capable of Multiprotocol Label Switching (MPLS) exchange label mapping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t>1.</a:t>
            </a:r>
            <a:r>
              <a:rPr lang="en-US" u="sng" dirty="0"/>
              <a:t>Control plane and its functionality</a:t>
            </a:r>
            <a:endParaRPr u="sng" dirty="0"/>
          </a:p>
        </p:txBody>
      </p:sp>
      <p:sp>
        <p:nvSpPr>
          <p:cNvPr id="104" name="Google Shape;10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b="1" i="0" u="none" strike="noStrike">
                <a:latin typeface="Arial"/>
                <a:ea typeface="Arial"/>
                <a:cs typeface="Arial"/>
                <a:sym typeface="Arial"/>
              </a:rPr>
              <a:t>The control plane is the part of a network that controls how data packets are forwarded — meaning how data is sent from one place to another. </a:t>
            </a:r>
          </a:p>
          <a:p>
            <a:pPr marL="228600" lvl="0" indent="-228600" algn="l" rtl="0">
              <a:lnSpc>
                <a:spcPct val="90000"/>
              </a:lnSpc>
              <a:spcBef>
                <a:spcPts val="0"/>
              </a:spcBef>
              <a:spcAft>
                <a:spcPts val="0"/>
              </a:spcAft>
              <a:buClr>
                <a:schemeClr val="dk1"/>
              </a:buClr>
              <a:buSzPts val="1800"/>
              <a:buChar char="•"/>
            </a:pPr>
            <a:endParaRPr lang="en-US" sz="1800" b="1" i="0" u="none" strike="noStrike">
              <a:latin typeface="Arial"/>
              <a:ea typeface="Arial"/>
              <a:cs typeface="Arial"/>
              <a:sym typeface="Arial"/>
            </a:endParaRPr>
          </a:p>
          <a:p>
            <a:pPr marL="228600" lvl="0" indent="-228600" algn="l" rtl="0">
              <a:lnSpc>
                <a:spcPct val="90000"/>
              </a:lnSpc>
              <a:spcBef>
                <a:spcPts val="0"/>
              </a:spcBef>
              <a:spcAft>
                <a:spcPts val="0"/>
              </a:spcAft>
              <a:buClr>
                <a:schemeClr val="dk1"/>
              </a:buClr>
              <a:buSzPts val="1800"/>
              <a:buChar char="•"/>
            </a:pPr>
            <a:r>
              <a:rPr lang="en-US" sz="1800" b="1" i="0" u="none" strike="noStrike">
                <a:latin typeface="Arial"/>
                <a:ea typeface="Arial"/>
                <a:cs typeface="Arial"/>
                <a:sym typeface="Arial"/>
              </a:rPr>
              <a:t>The process of creating a routing table, for example, is considered part of the control plane. </a:t>
            </a:r>
          </a:p>
          <a:p>
            <a:pPr marL="228600" lvl="0" indent="-228600" algn="l" rtl="0">
              <a:lnSpc>
                <a:spcPct val="90000"/>
              </a:lnSpc>
              <a:spcBef>
                <a:spcPts val="0"/>
              </a:spcBef>
              <a:spcAft>
                <a:spcPts val="0"/>
              </a:spcAft>
              <a:buClr>
                <a:schemeClr val="dk1"/>
              </a:buClr>
              <a:buSzPts val="1800"/>
              <a:buChar char="•"/>
            </a:pPr>
            <a:endParaRPr lang="en-US" sz="1800" b="1"/>
          </a:p>
          <a:p>
            <a:pPr marL="228600" lvl="0" indent="-228600" algn="l" rtl="0">
              <a:lnSpc>
                <a:spcPct val="90000"/>
              </a:lnSpc>
              <a:spcBef>
                <a:spcPts val="0"/>
              </a:spcBef>
              <a:spcAft>
                <a:spcPts val="0"/>
              </a:spcAft>
              <a:buClr>
                <a:schemeClr val="dk1"/>
              </a:buClr>
              <a:buSzPts val="1800"/>
              <a:buChar char="•"/>
            </a:pPr>
            <a:r>
              <a:rPr lang="en-US" sz="1800" b="1" i="0" u="none" strike="noStrike">
                <a:latin typeface="Arial"/>
                <a:ea typeface="Arial"/>
                <a:cs typeface="Arial"/>
                <a:sym typeface="Arial"/>
              </a:rPr>
              <a:t>Routers use various protocols to identify network paths, and they store these paths in routing tables.</a:t>
            </a:r>
          </a:p>
          <a:p>
            <a:pPr marL="228600" lvl="0" indent="-228600" algn="l" rtl="0">
              <a:lnSpc>
                <a:spcPct val="90000"/>
              </a:lnSpc>
              <a:spcBef>
                <a:spcPts val="0"/>
              </a:spcBef>
              <a:spcAft>
                <a:spcPts val="0"/>
              </a:spcAft>
              <a:buClr>
                <a:schemeClr val="dk1"/>
              </a:buClr>
              <a:buSzPts val="1800"/>
              <a:buChar char="•"/>
            </a:pPr>
            <a:endParaRPr lang="en-US" sz="1800" b="1"/>
          </a:p>
          <a:p>
            <a:pPr marL="228600" lvl="0" indent="-228600" algn="l" rtl="0">
              <a:lnSpc>
                <a:spcPct val="90000"/>
              </a:lnSpc>
              <a:spcBef>
                <a:spcPts val="0"/>
              </a:spcBef>
              <a:spcAft>
                <a:spcPts val="0"/>
              </a:spcAft>
              <a:buClr>
                <a:schemeClr val="dk1"/>
              </a:buClr>
              <a:buSzPts val="1800"/>
              <a:buChar char="•"/>
            </a:pPr>
            <a:endParaRPr lang="en-US" sz="1800" b="1" i="0" u="none" strike="noStrike">
              <a:latin typeface="Arial"/>
              <a:ea typeface="Arial"/>
              <a:cs typeface="Arial"/>
              <a:sym typeface="Arial"/>
            </a:endParaRPr>
          </a:p>
          <a:p>
            <a:pPr marL="228600" lvl="0" indent="-228600" algn="l" rtl="0">
              <a:lnSpc>
                <a:spcPct val="90000"/>
              </a:lnSpc>
              <a:spcBef>
                <a:spcPts val="0"/>
              </a:spcBef>
              <a:spcAft>
                <a:spcPts val="0"/>
              </a:spcAft>
              <a:buClr>
                <a:schemeClr val="dk1"/>
              </a:buClr>
              <a:buSzPts val="1800"/>
              <a:buChar char="•"/>
            </a:pPr>
            <a:r>
              <a:rPr lang="en-US" sz="1800" b="1" i="0" u="none" strike="noStrike">
                <a:latin typeface="Arial"/>
                <a:ea typeface="Arial"/>
                <a:cs typeface="Arial"/>
                <a:sym typeface="Arial"/>
              </a:rPr>
              <a:t>The protocols, logic, and algorithms that are used to program the forwarding plane reside in the    control plane. Many of these protocols and algorithms require global knowledge of the network. </a:t>
            </a:r>
            <a:endParaRPr lang="en-US" b="1"/>
          </a:p>
          <a:p>
            <a:pPr marL="228600" lvl="0" indent="-228600" algn="l" rtl="0">
              <a:lnSpc>
                <a:spcPct val="90000"/>
              </a:lnSpc>
              <a:spcBef>
                <a:spcPts val="1000"/>
              </a:spcBef>
              <a:spcAft>
                <a:spcPts val="0"/>
              </a:spcAft>
              <a:buClr>
                <a:schemeClr val="dk1"/>
              </a:buClr>
              <a:buSzPts val="1800"/>
              <a:buChar char="•"/>
            </a:pPr>
            <a:r>
              <a:rPr lang="en-US" sz="1800" b="1" i="0" u="none" strike="noStrike">
                <a:latin typeface="Arial"/>
                <a:ea typeface="Arial"/>
                <a:cs typeface="Arial"/>
                <a:sym typeface="Arial"/>
              </a:rPr>
              <a:t>The control plane determines how the forwarding tables and logic in the data plane should be programmed or configured. </a:t>
            </a:r>
            <a:endParaRPr lang="en-US" b="1"/>
          </a:p>
          <a:p>
            <a:pPr marL="0" lvl="0" indent="0" algn="l" rtl="0">
              <a:lnSpc>
                <a:spcPct val="90000"/>
              </a:lnSpc>
              <a:spcBef>
                <a:spcPts val="1000"/>
              </a:spcBef>
              <a:spcAft>
                <a:spcPts val="0"/>
              </a:spcAft>
              <a:buClr>
                <a:schemeClr val="dk1"/>
              </a:buClr>
              <a:buSzPts val="1800"/>
              <a:buNone/>
            </a:pPr>
            <a:r>
              <a:rPr lang="en-US" sz="1800" b="0" i="0" u="none" strike="noStrike">
                <a:latin typeface="Arial"/>
                <a:ea typeface="Arial"/>
                <a:cs typeface="Arial"/>
                <a:sym typeface="Arial"/>
              </a:rPr>
              <a:t>.</a:t>
            </a:r>
            <a:endParaRPr lang="en-US" dirty="0"/>
          </a:p>
        </p:txBody>
      </p:sp>
      <p:sp>
        <p:nvSpPr>
          <p:cNvPr id="3" name="TextBox 2">
            <a:extLst>
              <a:ext uri="{FF2B5EF4-FFF2-40B4-BE49-F238E27FC236}">
                <a16:creationId xmlns:a16="http://schemas.microsoft.com/office/drawing/2014/main" id="{AFA6CCDF-C5B0-9158-49CF-E618CDE4801F}"/>
              </a:ext>
            </a:extLst>
          </p:cNvPr>
          <p:cNvSpPr txBox="1"/>
          <p:nvPr/>
        </p:nvSpPr>
        <p:spPr>
          <a:xfrm>
            <a:off x="1271464" y="5869186"/>
            <a:ext cx="6093500" cy="307777"/>
          </a:xfrm>
          <a:prstGeom prst="rect">
            <a:avLst/>
          </a:prstGeom>
          <a:noFill/>
        </p:spPr>
        <p:txBody>
          <a:bodyPr wrap="square">
            <a:spAutoFit/>
          </a:bodyPr>
          <a:lstStyle/>
          <a:p>
            <a:r>
              <a:rPr lang="en-IN" dirty="0"/>
              <a:t>https://www.youtube.com/watch?v=FVKUip3cE08&amp;t=201s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7" name="TextBox 6"/>
          <p:cNvSpPr txBox="1"/>
          <p:nvPr/>
        </p:nvSpPr>
        <p:spPr>
          <a:xfrm>
            <a:off x="1487488" y="2132856"/>
            <a:ext cx="9721080" cy="954107"/>
          </a:xfrm>
          <a:prstGeom prst="rect">
            <a:avLst/>
          </a:prstGeom>
          <a:noFill/>
        </p:spPr>
        <p:txBody>
          <a:bodyPr wrap="square" rtlCol="0">
            <a:spAutoFit/>
          </a:bodyPr>
          <a:lstStyle/>
          <a:p>
            <a:r>
              <a:rPr lang="en-US" b="1" dirty="0"/>
              <a:t>1. What is a 'plane' in networking?</a:t>
            </a:r>
          </a:p>
          <a:p>
            <a:r>
              <a:rPr lang="en-IN" dirty="0"/>
              <a:t>2. </a:t>
            </a:r>
            <a:r>
              <a:rPr lang="en-US" b="1" dirty="0"/>
              <a:t>What protocols do routers use to create their routing tables?</a:t>
            </a:r>
          </a:p>
          <a:p>
            <a:r>
              <a:rPr lang="en-IN" dirty="0"/>
              <a:t>3. </a:t>
            </a:r>
            <a:r>
              <a:rPr lang="en-IN" b="1" dirty="0"/>
              <a:t>What is network topology?</a:t>
            </a:r>
          </a:p>
          <a:p>
            <a:endParaRPr lang="en-IN" dirty="0"/>
          </a:p>
        </p:txBody>
      </p:sp>
    </p:spTree>
    <p:extLst>
      <p:ext uri="{BB962C8B-B14F-4D97-AF65-F5344CB8AC3E}">
        <p14:creationId xmlns:p14="http://schemas.microsoft.com/office/powerpoint/2010/main" val="302791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7321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endParaRPr>
              <a:solidFill>
                <a:srgbClr val="FF0000"/>
              </a:solidFill>
            </a:endParaRPr>
          </a:p>
        </p:txBody>
      </p:sp>
      <p:sp>
        <p:nvSpPr>
          <p:cNvPr id="110" name="Google Shape;110;p4"/>
          <p:cNvSpPr txBox="1">
            <a:spLocks noGrp="1"/>
          </p:cNvSpPr>
          <p:nvPr>
            <p:ph type="body" idx="1"/>
          </p:nvPr>
        </p:nvSpPr>
        <p:spPr>
          <a:xfrm>
            <a:off x="838200" y="1209051"/>
            <a:ext cx="5405100" cy="52365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b="1" i="0" u="none" strike="noStrike" dirty="0">
                <a:solidFill>
                  <a:schemeClr val="tx1"/>
                </a:solidFill>
                <a:latin typeface="Arial"/>
                <a:ea typeface="Arial"/>
                <a:cs typeface="Arial"/>
                <a:sym typeface="Arial"/>
              </a:rPr>
              <a:t>At a very high level, the control plane establishes the local data set used to create the forwarding table entries, which are in turn used by the data plane.</a:t>
            </a:r>
          </a:p>
          <a:p>
            <a:pPr marL="228600" lvl="0" indent="-228600" algn="just" rtl="0">
              <a:lnSpc>
                <a:spcPct val="90000"/>
              </a:lnSpc>
              <a:spcBef>
                <a:spcPts val="0"/>
              </a:spcBef>
              <a:spcAft>
                <a:spcPts val="0"/>
              </a:spcAft>
              <a:buClr>
                <a:schemeClr val="dk1"/>
              </a:buClr>
              <a:buSzPts val="1800"/>
              <a:buChar char="•"/>
            </a:pPr>
            <a:endParaRPr lang="en-US" sz="2000" dirty="0">
              <a:solidFill>
                <a:srgbClr val="FF0000"/>
              </a:solidFill>
            </a:endParaRPr>
          </a:p>
          <a:p>
            <a:pPr marL="228600" lvl="0" indent="-228600" algn="just" rtl="0">
              <a:lnSpc>
                <a:spcPct val="90000"/>
              </a:lnSpc>
              <a:spcBef>
                <a:spcPts val="0"/>
              </a:spcBef>
              <a:spcAft>
                <a:spcPts val="0"/>
              </a:spcAft>
              <a:buClr>
                <a:schemeClr val="dk1"/>
              </a:buClr>
              <a:buSzPts val="1800"/>
              <a:buChar char="•"/>
            </a:pPr>
            <a:r>
              <a:rPr lang="en-US" sz="2000" b="1" i="0" u="none" strike="noStrike" dirty="0">
                <a:latin typeface="Arial"/>
                <a:ea typeface="Arial"/>
                <a:cs typeface="Arial"/>
                <a:sym typeface="Arial"/>
              </a:rPr>
              <a:t>The data set used to store the network topology is called the routing information base (RIB). </a:t>
            </a:r>
            <a:r>
              <a:rPr lang="en-US" sz="2000" b="0" i="0" u="none" strike="noStrike" dirty="0">
                <a:latin typeface="Arial"/>
                <a:ea typeface="Arial"/>
                <a:cs typeface="Arial"/>
                <a:sym typeface="Arial"/>
              </a:rPr>
              <a:t>The RIB is often kept consistent (i.e., </a:t>
            </a:r>
            <a:r>
              <a:rPr lang="en-US" sz="2000" b="0" i="0" u="none" strike="noStrike" dirty="0">
                <a:solidFill>
                  <a:srgbClr val="FF0000"/>
                </a:solidFill>
                <a:latin typeface="Arial"/>
                <a:ea typeface="Arial"/>
                <a:cs typeface="Arial"/>
                <a:sym typeface="Arial"/>
              </a:rPr>
              <a:t>loop-free)</a:t>
            </a:r>
            <a:r>
              <a:rPr lang="en-US" sz="2000" b="0" i="0" u="none" strike="noStrike" dirty="0">
                <a:latin typeface="Arial"/>
                <a:ea typeface="Arial"/>
                <a:cs typeface="Arial"/>
                <a:sym typeface="Arial"/>
              </a:rPr>
              <a:t> through the </a:t>
            </a:r>
            <a:r>
              <a:rPr lang="en-US" sz="2000" b="0" i="0" u="none" strike="noStrike" dirty="0">
                <a:solidFill>
                  <a:srgbClr val="FF0000"/>
                </a:solidFill>
                <a:latin typeface="Arial"/>
                <a:ea typeface="Arial"/>
                <a:cs typeface="Arial"/>
                <a:sym typeface="Arial"/>
              </a:rPr>
              <a:t>exchange of information between </a:t>
            </a:r>
            <a:r>
              <a:rPr lang="en-US" sz="2000" b="0" i="0" u="none" strike="noStrike" dirty="0">
                <a:latin typeface="Arial"/>
                <a:ea typeface="Arial"/>
                <a:cs typeface="Arial"/>
                <a:sym typeface="Arial"/>
              </a:rPr>
              <a:t>other instances of control planes within the network. </a:t>
            </a:r>
            <a:endParaRPr sz="2000" dirty="0"/>
          </a:p>
          <a:p>
            <a:pPr marL="228600" lvl="0" indent="-228600" algn="just" rtl="0">
              <a:lnSpc>
                <a:spcPct val="90000"/>
              </a:lnSpc>
              <a:spcBef>
                <a:spcPts val="1000"/>
              </a:spcBef>
              <a:spcAft>
                <a:spcPts val="0"/>
              </a:spcAft>
              <a:buClr>
                <a:schemeClr val="dk1"/>
              </a:buClr>
              <a:buSzPts val="1800"/>
              <a:buChar char="•"/>
            </a:pPr>
            <a:r>
              <a:rPr lang="en-US" sz="2000" b="1" i="0" u="none" strike="noStrike" dirty="0">
                <a:latin typeface="Arial"/>
                <a:ea typeface="Arial"/>
                <a:cs typeface="Arial"/>
                <a:sym typeface="Arial"/>
              </a:rPr>
              <a:t>Forwarding table entries are commonly called the forwarding information base (FIB) and are often mirrored between the control and data planes of a typical device</a:t>
            </a:r>
            <a:r>
              <a:rPr lang="en-US" sz="2000" b="0" i="0" u="none" strike="noStrike" dirty="0">
                <a:latin typeface="Arial"/>
                <a:ea typeface="Arial"/>
                <a:cs typeface="Arial"/>
                <a:sym typeface="Arial"/>
              </a:rPr>
              <a:t>. </a:t>
            </a:r>
            <a:r>
              <a:rPr lang="en-US" sz="2000" b="0" i="0" u="none" strike="noStrike" dirty="0">
                <a:solidFill>
                  <a:srgbClr val="FF0000"/>
                </a:solidFill>
                <a:latin typeface="Arial"/>
                <a:ea typeface="Arial"/>
                <a:cs typeface="Arial"/>
                <a:sym typeface="Arial"/>
              </a:rPr>
              <a:t>The FIB is programmed once the RIB is deemed consistent and stable.</a:t>
            </a:r>
            <a:endParaRPr sz="2000" dirty="0">
              <a:solidFill>
                <a:srgbClr val="FF0000"/>
              </a:solidFill>
            </a:endParaRPr>
          </a:p>
        </p:txBody>
      </p:sp>
      <p:pic>
        <p:nvPicPr>
          <p:cNvPr id="111" name="Google Shape;111;p4"/>
          <p:cNvPicPr preferRelativeResize="0">
            <a:picLocks noGrp="1"/>
          </p:cNvPicPr>
          <p:nvPr>
            <p:ph type="body" idx="2"/>
          </p:nvPr>
        </p:nvPicPr>
        <p:blipFill rotWithShape="1">
          <a:blip r:embed="rId3">
            <a:alphaModFix/>
          </a:blip>
          <a:srcRect/>
          <a:stretch/>
        </p:blipFill>
        <p:spPr>
          <a:xfrm>
            <a:off x="6816080" y="1484784"/>
            <a:ext cx="4451995" cy="45835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0064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400" b="0" i="0" u="none" strike="noStrike" dirty="0">
                <a:latin typeface="Arial"/>
                <a:ea typeface="Arial"/>
                <a:cs typeface="Arial"/>
                <a:sym typeface="Arial"/>
              </a:rPr>
              <a:t>1.1 The mechanics of the control and data planes  in switch </a:t>
            </a:r>
            <a:endParaRPr sz="2400" dirty="0"/>
          </a:p>
        </p:txBody>
      </p:sp>
      <p:sp>
        <p:nvSpPr>
          <p:cNvPr id="117" name="Google Shape;117;p5"/>
          <p:cNvSpPr txBox="1">
            <a:spLocks noGrp="1"/>
          </p:cNvSpPr>
          <p:nvPr>
            <p:ph type="body" idx="1"/>
          </p:nvPr>
        </p:nvSpPr>
        <p:spPr>
          <a:xfrm>
            <a:off x="838200" y="1371600"/>
            <a:ext cx="5181600" cy="504825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US" sz="1800" b="0" i="0" u="none" strike="noStrike">
                <a:latin typeface="Arial"/>
                <a:ea typeface="Arial"/>
                <a:cs typeface="Arial"/>
                <a:sym typeface="Arial"/>
              </a:rPr>
              <a:t>At the top of the figure, a network of switches is shown, with an expansion of the details of the control and data planes of two of those switches (noted as A and B).</a:t>
            </a:r>
            <a:endParaRPr>
              <a:latin typeface="Arial"/>
              <a:ea typeface="Arial"/>
              <a:cs typeface="Arial"/>
              <a:sym typeface="Arial"/>
            </a:endParaRPr>
          </a:p>
          <a:p>
            <a:pPr marL="228600" lvl="0" indent="-228600" algn="just" rtl="0">
              <a:lnSpc>
                <a:spcPct val="90000"/>
              </a:lnSpc>
              <a:spcBef>
                <a:spcPts val="1000"/>
              </a:spcBef>
              <a:spcAft>
                <a:spcPts val="0"/>
              </a:spcAft>
              <a:buClr>
                <a:schemeClr val="dk1"/>
              </a:buClr>
              <a:buSzPct val="100000"/>
              <a:buChar char="•"/>
            </a:pPr>
            <a:r>
              <a:rPr lang="en-US" sz="1800" b="0" i="0" u="none" strike="noStrike">
                <a:latin typeface="Arial"/>
                <a:ea typeface="Arial"/>
                <a:cs typeface="Arial"/>
                <a:sym typeface="Arial"/>
              </a:rPr>
              <a:t> In the figure, packets are received by switch A on the leftmost control plane and ultimately forwarded to switch B on the righthand side of the figure. </a:t>
            </a:r>
            <a:endParaRPr>
              <a:latin typeface="Arial"/>
              <a:ea typeface="Arial"/>
              <a:cs typeface="Arial"/>
              <a:sym typeface="Arial"/>
            </a:endParaRPr>
          </a:p>
          <a:p>
            <a:pPr marL="228600" lvl="0" indent="-228600" algn="just" rtl="0">
              <a:lnSpc>
                <a:spcPct val="90000"/>
              </a:lnSpc>
              <a:spcBef>
                <a:spcPts val="1000"/>
              </a:spcBef>
              <a:spcAft>
                <a:spcPts val="0"/>
              </a:spcAft>
              <a:buClr>
                <a:schemeClr val="dk1"/>
              </a:buClr>
              <a:buSzPct val="100000"/>
              <a:buChar char="•"/>
            </a:pPr>
            <a:r>
              <a:rPr lang="en-US" sz="1800" b="0" i="0" u="none" strike="noStrike">
                <a:latin typeface="Arial"/>
                <a:ea typeface="Arial"/>
                <a:cs typeface="Arial"/>
                <a:sym typeface="Arial"/>
              </a:rPr>
              <a:t>Inside each expansion, note that the control and data planes are separated, with the </a:t>
            </a:r>
            <a:r>
              <a:rPr lang="en-US" sz="1800" b="0" i="0" u="none" strike="noStrike">
                <a:solidFill>
                  <a:srgbClr val="FF0000"/>
                </a:solidFill>
                <a:latin typeface="Arial"/>
                <a:ea typeface="Arial"/>
                <a:cs typeface="Arial"/>
                <a:sym typeface="Arial"/>
              </a:rPr>
              <a:t>control plane executing on its own processor/card and the data plane executing on a separate one. Both are contained within a single chassis</a:t>
            </a:r>
            <a:endParaRPr>
              <a:solidFill>
                <a:srgbClr val="FF0000"/>
              </a:solidFill>
              <a:latin typeface="Arial"/>
              <a:ea typeface="Arial"/>
              <a:cs typeface="Arial"/>
              <a:sym typeface="Arial"/>
            </a:endParaRPr>
          </a:p>
          <a:p>
            <a:pPr marL="228600" lvl="0" indent="-228600" algn="just" rtl="0">
              <a:lnSpc>
                <a:spcPct val="90000"/>
              </a:lnSpc>
              <a:spcBef>
                <a:spcPts val="1000"/>
              </a:spcBef>
              <a:spcAft>
                <a:spcPts val="0"/>
              </a:spcAft>
              <a:buClr>
                <a:schemeClr val="dk1"/>
              </a:buClr>
              <a:buSzPct val="100000"/>
              <a:buChar char="•"/>
            </a:pPr>
            <a:r>
              <a:rPr lang="en-US" sz="1800" b="0" i="0" u="none" strike="noStrike">
                <a:latin typeface="Arial"/>
                <a:ea typeface="Arial"/>
                <a:cs typeface="Arial"/>
                <a:sym typeface="Arial"/>
              </a:rPr>
              <a:t>In the figure, packets are received on the input ports of the line card where the data plane resides. If, for example, a packet is received that comes from an unknown MAC address, it is punted or redirected (4) to the control plane of the device, where it is learned, processed, and later forwarded onward. </a:t>
            </a:r>
            <a:endParaRPr>
              <a:latin typeface="Arial"/>
              <a:ea typeface="Arial"/>
              <a:cs typeface="Arial"/>
              <a:sym typeface="Arial"/>
            </a:endParaRPr>
          </a:p>
          <a:p>
            <a:pPr marL="228600" lvl="0" indent="-228600" algn="just" rtl="0">
              <a:lnSpc>
                <a:spcPct val="90000"/>
              </a:lnSpc>
              <a:spcBef>
                <a:spcPts val="1000"/>
              </a:spcBef>
              <a:spcAft>
                <a:spcPts val="0"/>
              </a:spcAft>
              <a:buClr>
                <a:schemeClr val="dk1"/>
              </a:buClr>
              <a:buSzPct val="100000"/>
              <a:buChar char="•"/>
            </a:pPr>
            <a:r>
              <a:rPr lang="en-US" sz="1800" b="0" i="0" u="none" strike="noStrike">
                <a:latin typeface="Arial"/>
                <a:ea typeface="Arial"/>
                <a:cs typeface="Arial"/>
                <a:sym typeface="Arial"/>
              </a:rPr>
              <a:t>This same treatment is </a:t>
            </a:r>
            <a:r>
              <a:rPr lang="en-US" sz="1800" b="0" i="0" u="none" strike="noStrike">
                <a:solidFill>
                  <a:srgbClr val="FF0000"/>
                </a:solidFill>
                <a:latin typeface="Arial"/>
                <a:ea typeface="Arial"/>
                <a:cs typeface="Arial"/>
                <a:sym typeface="Arial"/>
              </a:rPr>
              <a:t>given to control traffic such as routing protocol messages (e.g., OSPF link-state advertisements</a:t>
            </a:r>
            <a:r>
              <a:rPr lang="en-US" sz="1800" b="0" i="0" u="none" strike="noStrike">
                <a:latin typeface="Arial"/>
                <a:ea typeface="Arial"/>
                <a:cs typeface="Arial"/>
                <a:sym typeface="Arial"/>
              </a:rPr>
              <a:t>). Once a packet has been delivered to the control plane, the information contained therein is processed and possibly results in an alteration of the RIB as well as the transmission of additional messages to its peers, alerting them of this update (i.e., a new route is learned). When the RIB becomes stable, the FIB is updated in both the control plane and the data plane. Subsequently, forwarding will be updated and reflect these changes.</a:t>
            </a:r>
            <a:endParaRPr/>
          </a:p>
        </p:txBody>
      </p:sp>
      <p:pic>
        <p:nvPicPr>
          <p:cNvPr id="118" name="Google Shape;118;p5"/>
          <p:cNvPicPr preferRelativeResize="0">
            <a:picLocks noGrp="1"/>
          </p:cNvPicPr>
          <p:nvPr>
            <p:ph type="body" idx="2"/>
          </p:nvPr>
        </p:nvPicPr>
        <p:blipFill rotWithShape="1">
          <a:blip r:embed="rId3">
            <a:alphaModFix/>
          </a:blip>
          <a:srcRect/>
          <a:stretch/>
        </p:blipFill>
        <p:spPr>
          <a:xfrm>
            <a:off x="6816080" y="1628800"/>
            <a:ext cx="4381027" cy="44395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24" name="Google Shape;124;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1800"/>
              <a:buChar char="•"/>
            </a:pPr>
            <a:r>
              <a:rPr lang="en-US" sz="1800" b="0" i="0" u="none" strike="noStrike">
                <a:latin typeface="Arial"/>
                <a:ea typeface="Arial"/>
                <a:cs typeface="Arial"/>
                <a:sym typeface="Arial"/>
              </a:rPr>
              <a:t>However, in this case, because the packet received was one of an unlearned MAC address, </a:t>
            </a:r>
            <a:r>
              <a:rPr lang="en-US" sz="1800" b="0" i="0" u="none" strike="noStrike">
                <a:solidFill>
                  <a:srgbClr val="FF0000"/>
                </a:solidFill>
                <a:latin typeface="Arial"/>
                <a:ea typeface="Arial"/>
                <a:cs typeface="Arial"/>
                <a:sym typeface="Arial"/>
              </a:rPr>
              <a:t>the control plane returns the packet (C) to the data plane (2), which forwards the packet accordingly (3). </a:t>
            </a:r>
            <a:endParaRPr>
              <a:solidFill>
                <a:srgbClr val="FF0000"/>
              </a:solidFill>
            </a:endParaRPr>
          </a:p>
          <a:p>
            <a:pPr marL="228600" lvl="0" indent="-228600" algn="just" rtl="0">
              <a:lnSpc>
                <a:spcPct val="90000"/>
              </a:lnSpc>
              <a:spcBef>
                <a:spcPts val="1000"/>
              </a:spcBef>
              <a:spcAft>
                <a:spcPts val="0"/>
              </a:spcAft>
              <a:buClr>
                <a:schemeClr val="dk1"/>
              </a:buClr>
              <a:buSzPts val="1800"/>
              <a:buChar char="•"/>
            </a:pPr>
            <a:r>
              <a:rPr lang="en-US" sz="1800" b="0" i="0" u="none" strike="noStrike">
                <a:latin typeface="Arial"/>
                <a:ea typeface="Arial"/>
                <a:cs typeface="Arial"/>
                <a:sym typeface="Arial"/>
              </a:rPr>
              <a:t>If additional </a:t>
            </a:r>
            <a:r>
              <a:rPr lang="en-US" sz="1800" b="0" i="0" u="none" strike="noStrike">
                <a:solidFill>
                  <a:srgbClr val="FF0000"/>
                </a:solidFill>
                <a:latin typeface="Arial"/>
                <a:ea typeface="Arial"/>
                <a:cs typeface="Arial"/>
                <a:sym typeface="Arial"/>
              </a:rPr>
              <a:t>FIB programming is needed, this also takes place in the (C) step, </a:t>
            </a:r>
            <a:r>
              <a:rPr lang="en-US" sz="1800" b="0" i="0" u="none" strike="noStrike">
                <a:latin typeface="Arial"/>
                <a:ea typeface="Arial"/>
                <a:cs typeface="Arial"/>
                <a:sym typeface="Arial"/>
              </a:rPr>
              <a:t>which would be the case for now the MAC addresses source has been learned. </a:t>
            </a:r>
            <a:endParaRPr/>
          </a:p>
          <a:p>
            <a:pPr marL="228600" lvl="0" indent="-228600" algn="just" rtl="0">
              <a:lnSpc>
                <a:spcPct val="90000"/>
              </a:lnSpc>
              <a:spcBef>
                <a:spcPts val="1000"/>
              </a:spcBef>
              <a:spcAft>
                <a:spcPts val="0"/>
              </a:spcAft>
              <a:buClr>
                <a:schemeClr val="dk1"/>
              </a:buClr>
              <a:buSzPts val="1800"/>
              <a:buChar char="•"/>
            </a:pPr>
            <a:r>
              <a:rPr lang="en-US" sz="1800" b="0" i="0" u="none" strike="noStrike">
                <a:latin typeface="Arial"/>
                <a:ea typeface="Arial"/>
                <a:cs typeface="Arial"/>
                <a:sym typeface="Arial"/>
              </a:rPr>
              <a:t>The same algorithm for packet processing happens in the next switch to the right</a:t>
            </a:r>
            <a:endParaRPr/>
          </a:p>
        </p:txBody>
      </p:sp>
      <p:pic>
        <p:nvPicPr>
          <p:cNvPr id="125" name="Google Shape;125;p6"/>
          <p:cNvPicPr preferRelativeResize="0">
            <a:picLocks noGrp="1"/>
          </p:cNvPicPr>
          <p:nvPr>
            <p:ph type="body" idx="2"/>
          </p:nvPr>
        </p:nvPicPr>
        <p:blipFill rotWithShape="1">
          <a:blip r:embed="rId3">
            <a:alphaModFix/>
          </a:blip>
          <a:srcRect/>
          <a:stretch/>
        </p:blipFill>
        <p:spPr>
          <a:xfrm>
            <a:off x="6328893" y="1934235"/>
            <a:ext cx="4868214" cy="41341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358451"/>
            <a:ext cx="9361040" cy="649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24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sz="4400" dirty="0">
                <a:latin typeface="Arial"/>
                <a:ea typeface="Arial"/>
                <a:cs typeface="Arial"/>
                <a:sym typeface="Arial"/>
              </a:rPr>
              <a:t>2.</a:t>
            </a:r>
            <a:r>
              <a:rPr lang="en-US" sz="4400" u="sng" dirty="0">
                <a:latin typeface="Arial"/>
                <a:ea typeface="Arial"/>
                <a:cs typeface="Arial"/>
                <a:sym typeface="Arial"/>
              </a:rPr>
              <a:t>Control plane for the Internet</a:t>
            </a:r>
            <a:endParaRPr u="sng" dirty="0"/>
          </a:p>
        </p:txBody>
      </p:sp>
      <p:sp>
        <p:nvSpPr>
          <p:cNvPr id="131" name="Google Shape;131;p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ts val="1800"/>
              <a:buNone/>
            </a:pPr>
            <a:r>
              <a:rPr lang="en-US" sz="1800" b="1" dirty="0">
                <a:latin typeface="Arial"/>
                <a:ea typeface="Arial"/>
                <a:cs typeface="Arial"/>
                <a:sym typeface="Arial"/>
              </a:rPr>
              <a:t>The </a:t>
            </a:r>
            <a:r>
              <a:rPr lang="en-US" sz="1800" b="1" dirty="0">
                <a:solidFill>
                  <a:srgbClr val="FF0000"/>
                </a:solidFill>
                <a:latin typeface="Arial"/>
                <a:ea typeface="Arial"/>
                <a:cs typeface="Arial"/>
                <a:sym typeface="Arial"/>
              </a:rPr>
              <a:t>control plane for the Internet is some combination of layer 2 or layer 3 control planes</a:t>
            </a:r>
            <a:endParaRPr sz="1800" b="1" dirty="0">
              <a:solidFill>
                <a:srgbClr val="FF0000"/>
              </a:solidFill>
              <a:latin typeface="Arial"/>
              <a:ea typeface="Arial"/>
              <a:cs typeface="Arial"/>
              <a:sym typeface="Arial"/>
            </a:endParaRPr>
          </a:p>
          <a:p>
            <a:pPr marL="0" lvl="0" indent="0" algn="just" rtl="0">
              <a:lnSpc>
                <a:spcPct val="90000"/>
              </a:lnSpc>
              <a:spcBef>
                <a:spcPts val="1000"/>
              </a:spcBef>
              <a:spcAft>
                <a:spcPts val="0"/>
              </a:spcAft>
              <a:buClr>
                <a:schemeClr val="dk1"/>
              </a:buClr>
              <a:buSzPts val="1800"/>
              <a:buNone/>
            </a:pPr>
            <a:r>
              <a:rPr lang="en-US" sz="1800" b="1" dirty="0">
                <a:latin typeface="Arial"/>
                <a:ea typeface="Arial"/>
                <a:cs typeface="Arial"/>
                <a:sym typeface="Arial"/>
              </a:rPr>
              <a:t>A layer 2 control plane focuses on hardware or physical layer addresses such as IEEE MAC addresses. A layer 3 control plane is built to facilitate network layer addresses such as those of the IP protocol. </a:t>
            </a:r>
            <a:endParaRPr sz="1800" b="1" dirty="0">
              <a:latin typeface="Arial"/>
              <a:ea typeface="Arial"/>
              <a:cs typeface="Arial"/>
              <a:sym typeface="Arial"/>
            </a:endParaRPr>
          </a:p>
          <a:p>
            <a:pPr marL="0" lvl="0" indent="0" algn="just" rtl="0">
              <a:lnSpc>
                <a:spcPct val="90000"/>
              </a:lnSpc>
              <a:spcBef>
                <a:spcPts val="1000"/>
              </a:spcBef>
              <a:spcAft>
                <a:spcPts val="0"/>
              </a:spcAft>
              <a:buClr>
                <a:schemeClr val="dk1"/>
              </a:buClr>
              <a:buSzPts val="1800"/>
              <a:buNone/>
            </a:pPr>
            <a:r>
              <a:rPr lang="en-US" sz="1800" dirty="0">
                <a:latin typeface="Arial"/>
                <a:ea typeface="Arial"/>
                <a:cs typeface="Arial"/>
                <a:sym typeface="Arial"/>
              </a:rPr>
              <a:t>In a layer 2 network, the behaviors around learning </a:t>
            </a:r>
            <a:r>
              <a:rPr lang="en-US" sz="1800" dirty="0">
                <a:solidFill>
                  <a:srgbClr val="FF0000"/>
                </a:solidFill>
                <a:latin typeface="Arial"/>
                <a:ea typeface="Arial"/>
                <a:cs typeface="Arial"/>
                <a:sym typeface="Arial"/>
              </a:rPr>
              <a:t>MAC addresses, the </a:t>
            </a:r>
            <a:r>
              <a:rPr lang="en-US" sz="1800" dirty="0">
                <a:latin typeface="Arial"/>
                <a:ea typeface="Arial"/>
                <a:cs typeface="Arial"/>
                <a:sym typeface="Arial"/>
              </a:rPr>
              <a:t>mechanisms used to </a:t>
            </a:r>
            <a:r>
              <a:rPr lang="en-US" sz="1800" dirty="0">
                <a:solidFill>
                  <a:srgbClr val="FF0000"/>
                </a:solidFill>
                <a:latin typeface="Arial"/>
                <a:ea typeface="Arial"/>
                <a:cs typeface="Arial"/>
                <a:sym typeface="Arial"/>
              </a:rPr>
              <a:t>guarantee an acyclic graph (familiar to most readers through the Spanning Tree Protocol</a:t>
            </a:r>
            <a:r>
              <a:rPr lang="en-US" sz="1800" dirty="0">
                <a:latin typeface="Arial"/>
                <a:ea typeface="Arial"/>
                <a:cs typeface="Arial"/>
                <a:sym typeface="Arial"/>
              </a:rPr>
              <a:t>), and flooding of BUM (broadcast, unicast unknown, and multicast) traffic create their own scalability challenges and also reveal their scalability limitations.</a:t>
            </a:r>
            <a:endParaRPr sz="1800" dirty="0">
              <a:latin typeface="Arial"/>
              <a:ea typeface="Arial"/>
              <a:cs typeface="Arial"/>
              <a:sym typeface="Arial"/>
            </a:endParaRPr>
          </a:p>
          <a:p>
            <a:pPr marL="0" lvl="0" indent="0" algn="just" rtl="0">
              <a:lnSpc>
                <a:spcPct val="90000"/>
              </a:lnSpc>
              <a:spcBef>
                <a:spcPts val="1000"/>
              </a:spcBef>
              <a:spcAft>
                <a:spcPts val="0"/>
              </a:spcAft>
              <a:buClr>
                <a:schemeClr val="dk1"/>
              </a:buClr>
              <a:buSzPts val="1800"/>
              <a:buNone/>
            </a:pPr>
            <a:r>
              <a:rPr lang="en-US" sz="1800" dirty="0">
                <a:latin typeface="Arial"/>
                <a:ea typeface="Arial"/>
                <a:cs typeface="Arial"/>
                <a:sym typeface="Arial"/>
              </a:rPr>
              <a:t>In a layer 2 network, forwarding focuses on the </a:t>
            </a:r>
            <a:r>
              <a:rPr lang="en-US" sz="1800" dirty="0">
                <a:solidFill>
                  <a:srgbClr val="FF0000"/>
                </a:solidFill>
                <a:latin typeface="Arial"/>
                <a:ea typeface="Arial"/>
                <a:cs typeface="Arial"/>
                <a:sym typeface="Arial"/>
              </a:rPr>
              <a:t>reachability of MAC addresses</a:t>
            </a:r>
            <a:r>
              <a:rPr lang="en-US" sz="1800" dirty="0">
                <a:latin typeface="Arial"/>
                <a:ea typeface="Arial"/>
                <a:cs typeface="Arial"/>
                <a:sym typeface="Arial"/>
              </a:rPr>
              <a:t>. Thus, </a:t>
            </a:r>
            <a:r>
              <a:rPr lang="en-US" sz="1800" b="1" dirty="0">
                <a:latin typeface="Arial"/>
                <a:ea typeface="Arial"/>
                <a:cs typeface="Arial"/>
                <a:sym typeface="Arial"/>
              </a:rPr>
              <a:t>layer 2 networks primarily deal with the storage of MAC addresses for forwarding purposes.</a:t>
            </a:r>
            <a:endParaRPr sz="1800" b="1" dirty="0">
              <a:latin typeface="Arial"/>
              <a:ea typeface="Arial"/>
              <a:cs typeface="Arial"/>
              <a:sym typeface="Arial"/>
            </a:endParaRPr>
          </a:p>
          <a:p>
            <a:pPr marL="0" lvl="0" indent="0" algn="just" rtl="0">
              <a:lnSpc>
                <a:spcPct val="90000"/>
              </a:lnSpc>
              <a:spcBef>
                <a:spcPts val="1000"/>
              </a:spcBef>
              <a:spcAft>
                <a:spcPts val="0"/>
              </a:spcAft>
              <a:buClr>
                <a:schemeClr val="dk1"/>
              </a:buClr>
              <a:buSzPts val="1800"/>
              <a:buNone/>
            </a:pPr>
            <a:r>
              <a:rPr lang="en-US" sz="1800" b="1" dirty="0">
                <a:latin typeface="Arial"/>
                <a:ea typeface="Arial"/>
                <a:cs typeface="Arial"/>
                <a:sym typeface="Arial"/>
              </a:rPr>
              <a:t>In a layer 3 network, forwarding focuses on the </a:t>
            </a:r>
            <a:r>
              <a:rPr lang="en-US" sz="1800" b="1" dirty="0">
                <a:solidFill>
                  <a:srgbClr val="FF0000"/>
                </a:solidFill>
                <a:latin typeface="Arial"/>
                <a:ea typeface="Arial"/>
                <a:cs typeface="Arial"/>
                <a:sym typeface="Arial"/>
              </a:rPr>
              <a:t>reachability of network addresses</a:t>
            </a:r>
            <a:r>
              <a:rPr lang="en-US" sz="1800" b="1" dirty="0">
                <a:latin typeface="Arial"/>
                <a:ea typeface="Arial"/>
                <a:cs typeface="Arial"/>
                <a:sym typeface="Arial"/>
              </a:rPr>
              <a:t>. </a:t>
            </a:r>
            <a:r>
              <a:rPr lang="en-US" sz="1800" dirty="0">
                <a:latin typeface="Arial"/>
                <a:ea typeface="Arial"/>
                <a:cs typeface="Arial"/>
                <a:sym typeface="Arial"/>
              </a:rPr>
              <a:t>Layer 3 network reachability information primarily concerns itself with the </a:t>
            </a:r>
            <a:r>
              <a:rPr lang="en-US" sz="1800" dirty="0">
                <a:solidFill>
                  <a:srgbClr val="FF0000"/>
                </a:solidFill>
                <a:latin typeface="Arial"/>
                <a:ea typeface="Arial"/>
                <a:cs typeface="Arial"/>
                <a:sym typeface="Arial"/>
              </a:rPr>
              <a:t>reachability of a destination IP prefix</a:t>
            </a:r>
            <a:r>
              <a:rPr lang="en-US" sz="1800" dirty="0">
                <a:latin typeface="Arial"/>
                <a:ea typeface="Arial"/>
                <a:cs typeface="Arial"/>
                <a:sym typeface="Arial"/>
              </a:rPr>
              <a:t>. This includes network prefixes across a number of address families for both unicast and multicast. </a:t>
            </a:r>
            <a:r>
              <a:rPr lang="en-US" sz="1800" dirty="0">
                <a:solidFill>
                  <a:srgbClr val="FF0000"/>
                </a:solidFill>
                <a:latin typeface="Arial"/>
                <a:ea typeface="Arial"/>
                <a:cs typeface="Arial"/>
                <a:sym typeface="Arial"/>
              </a:rPr>
              <a:t>In all modern cases, layer 3 networking is used to segment or stitch together layer 2 domains in order to overcome layer 2 scale problems</a:t>
            </a:r>
            <a:endParaRPr sz="1800" dirty="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37" name="Google Shape;137;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1000"/>
              </a:spcBef>
              <a:spcAft>
                <a:spcPts val="0"/>
              </a:spcAft>
              <a:buClr>
                <a:schemeClr val="dk1"/>
              </a:buClr>
              <a:buSzPct val="100000"/>
              <a:buNone/>
            </a:pPr>
            <a:r>
              <a:rPr lang="en-US" sz="1800">
                <a:latin typeface="Arial"/>
                <a:ea typeface="Arial"/>
                <a:cs typeface="Arial"/>
                <a:sym typeface="Arial"/>
              </a:rPr>
              <a:t>Layer 3 routers are </a:t>
            </a:r>
            <a:r>
              <a:rPr lang="en-US" sz="1800">
                <a:solidFill>
                  <a:srgbClr val="FF0000"/>
                </a:solidFill>
                <a:latin typeface="Arial"/>
                <a:ea typeface="Arial"/>
                <a:cs typeface="Arial"/>
                <a:sym typeface="Arial"/>
              </a:rPr>
              <a:t>connected together to form larger networks</a:t>
            </a:r>
            <a:r>
              <a:rPr lang="en-US" sz="1800">
                <a:latin typeface="Arial"/>
                <a:ea typeface="Arial"/>
                <a:cs typeface="Arial"/>
                <a:sym typeface="Arial"/>
              </a:rPr>
              <a:t>—or really different subnetwork address ranges. Larger networks connect to other networks via </a:t>
            </a:r>
            <a:r>
              <a:rPr lang="en-US" sz="1800">
                <a:solidFill>
                  <a:srgbClr val="FF0000"/>
                </a:solidFill>
                <a:latin typeface="Arial"/>
                <a:ea typeface="Arial"/>
                <a:cs typeface="Arial"/>
                <a:sym typeface="Arial"/>
              </a:rPr>
              <a:t>gateway routers that </a:t>
            </a:r>
            <a:r>
              <a:rPr lang="en-US" sz="1800">
                <a:latin typeface="Arial"/>
                <a:ea typeface="Arial"/>
                <a:cs typeface="Arial"/>
                <a:sym typeface="Arial"/>
              </a:rPr>
              <a:t>often specialize in simply interconnecting large networks.</a:t>
            </a:r>
            <a:endParaRPr sz="1800">
              <a:latin typeface="Arial"/>
              <a:ea typeface="Arial"/>
              <a:cs typeface="Arial"/>
              <a:sym typeface="Arial"/>
            </a:endParaRPr>
          </a:p>
          <a:p>
            <a:pPr marL="0" lvl="0" indent="0" algn="just" rtl="0">
              <a:lnSpc>
                <a:spcPct val="90000"/>
              </a:lnSpc>
              <a:spcBef>
                <a:spcPts val="1000"/>
              </a:spcBef>
              <a:spcAft>
                <a:spcPts val="0"/>
              </a:spcAft>
              <a:buClr>
                <a:schemeClr val="dk1"/>
              </a:buClr>
              <a:buSzPct val="100000"/>
              <a:buNone/>
            </a:pPr>
            <a:r>
              <a:rPr lang="en-US" sz="1800">
                <a:latin typeface="Arial"/>
                <a:ea typeface="Arial"/>
                <a:cs typeface="Arial"/>
                <a:sym typeface="Arial"/>
              </a:rPr>
              <a:t> The router routes traffic between networks at layer 3 and will only forward packets at layer 2 </a:t>
            </a:r>
            <a:r>
              <a:rPr lang="en-US" sz="1800">
                <a:solidFill>
                  <a:srgbClr val="FF0000"/>
                </a:solidFill>
                <a:latin typeface="Arial"/>
                <a:ea typeface="Arial"/>
                <a:cs typeface="Arial"/>
                <a:sym typeface="Arial"/>
              </a:rPr>
              <a:t>when it knows the packet has arrived at the final destination layer 3 network that must then be delivered to a specific host</a:t>
            </a:r>
            <a:r>
              <a:rPr lang="en-US" sz="1800">
                <a:latin typeface="Arial"/>
                <a:ea typeface="Arial"/>
                <a:cs typeface="Arial"/>
                <a:sym typeface="Arial"/>
              </a:rPr>
              <a:t>. </a:t>
            </a:r>
            <a:endParaRPr/>
          </a:p>
          <a:p>
            <a:pPr marL="0" lvl="0" indent="0" algn="just" rtl="0">
              <a:lnSpc>
                <a:spcPct val="90000"/>
              </a:lnSpc>
              <a:spcBef>
                <a:spcPts val="1000"/>
              </a:spcBef>
              <a:spcAft>
                <a:spcPts val="0"/>
              </a:spcAft>
              <a:buClr>
                <a:schemeClr val="dk1"/>
              </a:buClr>
              <a:buSzPct val="100000"/>
              <a:buNone/>
            </a:pPr>
            <a:r>
              <a:rPr lang="en-US" sz="1800">
                <a:latin typeface="Arial"/>
                <a:ea typeface="Arial"/>
                <a:cs typeface="Arial"/>
                <a:sym typeface="Arial"/>
              </a:rPr>
              <a:t>Some notable blurring of these lines occurs with the Multiprotocol Label Switching (MPLS) protocol, the Ethernet Virtual Private Network (EVPN) protocol, and the Locator/ ID Separation Protocol (LISP). </a:t>
            </a:r>
            <a:endParaRPr sz="1800">
              <a:latin typeface="Arial"/>
              <a:ea typeface="Arial"/>
              <a:cs typeface="Arial"/>
              <a:sym typeface="Arial"/>
            </a:endParaRPr>
          </a:p>
          <a:p>
            <a:pPr marL="0" lvl="0" indent="0" algn="just" rtl="0">
              <a:lnSpc>
                <a:spcPct val="90000"/>
              </a:lnSpc>
              <a:spcBef>
                <a:spcPts val="1000"/>
              </a:spcBef>
              <a:spcAft>
                <a:spcPts val="0"/>
              </a:spcAft>
              <a:buClr>
                <a:schemeClr val="dk1"/>
              </a:buClr>
              <a:buSzPct val="100000"/>
              <a:buNone/>
            </a:pPr>
            <a:r>
              <a:rPr lang="en-US" sz="1800">
                <a:latin typeface="Arial"/>
                <a:ea typeface="Arial"/>
                <a:cs typeface="Arial"/>
                <a:sym typeface="Arial"/>
              </a:rPr>
              <a:t>The MPLS protocol—really a suite of protocols— was formed on the basis of combining the best parts of layer 2 forwarding (or switching) with the best parts of layer 3 IP routing to form a technology that shares the </a:t>
            </a:r>
            <a:r>
              <a:rPr lang="en-US" sz="1800">
                <a:solidFill>
                  <a:srgbClr val="FF0000"/>
                </a:solidFill>
                <a:latin typeface="Arial"/>
                <a:ea typeface="Arial"/>
                <a:cs typeface="Arial"/>
                <a:sym typeface="Arial"/>
              </a:rPr>
              <a:t>extremely fast-packet forwarding that ATM invented with the very flexible and complex path signaling techniques </a:t>
            </a:r>
            <a:r>
              <a:rPr lang="en-US" sz="1800">
                <a:latin typeface="Arial"/>
                <a:ea typeface="Arial"/>
                <a:cs typeface="Arial"/>
                <a:sym typeface="Arial"/>
              </a:rPr>
              <a:t>adopted from the IP world. </a:t>
            </a:r>
            <a:endParaRPr sz="1800">
              <a:latin typeface="Arial"/>
              <a:ea typeface="Arial"/>
              <a:cs typeface="Arial"/>
              <a:sym typeface="Arial"/>
            </a:endParaRPr>
          </a:p>
          <a:p>
            <a:pPr marL="0" lvl="0" indent="0" algn="just" rtl="0">
              <a:lnSpc>
                <a:spcPct val="90000"/>
              </a:lnSpc>
              <a:spcBef>
                <a:spcPts val="1000"/>
              </a:spcBef>
              <a:spcAft>
                <a:spcPts val="0"/>
              </a:spcAft>
              <a:buClr>
                <a:schemeClr val="dk1"/>
              </a:buClr>
              <a:buSzPct val="100000"/>
              <a:buNone/>
            </a:pPr>
            <a:r>
              <a:rPr lang="en-US" sz="1800">
                <a:latin typeface="Arial"/>
                <a:ea typeface="Arial"/>
                <a:cs typeface="Arial"/>
                <a:sym typeface="Arial"/>
              </a:rPr>
              <a:t>The EVPN protocol is an attempt to solve the </a:t>
            </a:r>
            <a:r>
              <a:rPr lang="en-US" sz="1800">
                <a:solidFill>
                  <a:srgbClr val="FF0000"/>
                </a:solidFill>
                <a:latin typeface="Arial"/>
                <a:ea typeface="Arial"/>
                <a:cs typeface="Arial"/>
                <a:sym typeface="Arial"/>
              </a:rPr>
              <a:t>layer 2 networking scale problems </a:t>
            </a:r>
            <a:r>
              <a:rPr lang="en-US" sz="1800">
                <a:latin typeface="Arial"/>
                <a:ea typeface="Arial"/>
                <a:cs typeface="Arial"/>
                <a:sym typeface="Arial"/>
              </a:rPr>
              <a:t> by </a:t>
            </a:r>
            <a:r>
              <a:rPr lang="en-US" sz="1800">
                <a:solidFill>
                  <a:srgbClr val="FF0000"/>
                </a:solidFill>
                <a:latin typeface="Arial"/>
                <a:ea typeface="Arial"/>
                <a:cs typeface="Arial"/>
                <a:sym typeface="Arial"/>
              </a:rPr>
              <a:t>effectively tunneling distant layer 2 bridges together</a:t>
            </a:r>
            <a:r>
              <a:rPr lang="en-US" sz="1800">
                <a:latin typeface="Arial"/>
                <a:ea typeface="Arial"/>
                <a:cs typeface="Arial"/>
                <a:sym typeface="Arial"/>
              </a:rPr>
              <a:t> </a:t>
            </a:r>
            <a:r>
              <a:rPr lang="en-US" sz="1800">
                <a:solidFill>
                  <a:srgbClr val="FF0000"/>
                </a:solidFill>
                <a:latin typeface="Arial"/>
                <a:ea typeface="Arial"/>
                <a:cs typeface="Arial"/>
                <a:sym typeface="Arial"/>
              </a:rPr>
              <a:t>over an MPLS (or GRE) infrastructure</a:t>
            </a:r>
            <a:r>
              <a:rPr lang="en-US" sz="1800">
                <a:latin typeface="Arial"/>
                <a:ea typeface="Arial"/>
                <a:cs typeface="Arial"/>
                <a:sym typeface="Arial"/>
              </a:rPr>
              <a:t>—only  layer 2 addressing and reachability information exchanged over these tunnels and thus does </a:t>
            </a:r>
            <a:r>
              <a:rPr lang="en-US" sz="1800">
                <a:solidFill>
                  <a:srgbClr val="FF0000"/>
                </a:solidFill>
                <a:latin typeface="Arial"/>
                <a:ea typeface="Arial"/>
                <a:cs typeface="Arial"/>
                <a:sym typeface="Arial"/>
              </a:rPr>
              <a:t>not contaminate (or affect) the scale of the underlying layer 3 networks</a:t>
            </a:r>
            <a:endParaRPr/>
          </a:p>
          <a:p>
            <a:pPr marL="0" lvl="0" indent="0" algn="just" rtl="0">
              <a:lnSpc>
                <a:spcPct val="90000"/>
              </a:lnSpc>
              <a:spcBef>
                <a:spcPts val="1000"/>
              </a:spcBef>
              <a:spcAft>
                <a:spcPts val="0"/>
              </a:spcAft>
              <a:buClr>
                <a:schemeClr val="dk1"/>
              </a:buClr>
              <a:buSzPct val="100000"/>
              <a:buNone/>
            </a:pPr>
            <a:r>
              <a:rPr lang="en-US" sz="1800">
                <a:latin typeface="Arial"/>
                <a:ea typeface="Arial"/>
                <a:cs typeface="Arial"/>
                <a:sym typeface="Arial"/>
              </a:rPr>
              <a:t>LISP attempts to solve some of the shortcomings of the </a:t>
            </a:r>
            <a:r>
              <a:rPr lang="en-US" sz="1800">
                <a:solidFill>
                  <a:srgbClr val="FF0000"/>
                </a:solidFill>
                <a:latin typeface="Arial"/>
                <a:ea typeface="Arial"/>
                <a:cs typeface="Arial"/>
                <a:sym typeface="Arial"/>
              </a:rPr>
              <a:t>general distributed control plane model </a:t>
            </a:r>
            <a:r>
              <a:rPr lang="en-US" sz="1800">
                <a:latin typeface="Arial"/>
                <a:ea typeface="Arial"/>
                <a:cs typeface="Arial"/>
                <a:sym typeface="Arial"/>
              </a:rPr>
              <a:t>as applied to multihoming, adding new addressing domains and separating the site address from the provider in a new map and encapsulation control and forwarding protocol.</a:t>
            </a:r>
            <a:endParaRPr sz="1800">
              <a:solidFill>
                <a:srgbClr val="FF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5379</Words>
  <Application>Microsoft Office PowerPoint</Application>
  <PresentationFormat>Widescreen</PresentationFormat>
  <Paragraphs>174</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Noto Sans Symbols</vt:lpstr>
      <vt:lpstr>EB Garamond</vt:lpstr>
      <vt:lpstr>Times New Roman</vt:lpstr>
      <vt:lpstr>Courier New</vt:lpstr>
      <vt:lpstr>Office Theme</vt:lpstr>
      <vt:lpstr>UNIT I – BASICS OF SDN</vt:lpstr>
      <vt:lpstr>Control  and data planes </vt:lpstr>
      <vt:lpstr>1.Control plane and its functionality</vt:lpstr>
      <vt:lpstr>PowerPoint Presentation</vt:lpstr>
      <vt:lpstr>1.1 The mechanics of the control and data planes  in switch </vt:lpstr>
      <vt:lpstr>PowerPoint Presentation</vt:lpstr>
      <vt:lpstr>PowerPoint Presentation</vt:lpstr>
      <vt:lpstr>2.Control plane for the Internet</vt:lpstr>
      <vt:lpstr>PowerPoint Presentation</vt:lpstr>
      <vt:lpstr>Control and data planes of a typical network device</vt:lpstr>
      <vt:lpstr>3.Data Plane</vt:lpstr>
      <vt:lpstr>Data plane functionality</vt:lpstr>
      <vt:lpstr>3.1.Software and hardware forwarding </vt:lpstr>
      <vt:lpstr>PowerPoint Presentation</vt:lpstr>
      <vt:lpstr>3.2.Generic example of  ingress feature application on a traditional router/switch</vt:lpstr>
      <vt:lpstr>4.Moving Information Between Planes</vt:lpstr>
      <vt:lpstr>Information exchanges between planes  </vt:lpstr>
      <vt:lpstr>4.1.Two-stage lookup- Two-stage asynchronous loss</vt:lpstr>
      <vt:lpstr>5.Why Can Separation Be Important?</vt:lpstr>
      <vt:lpstr>PowerPoint Presentation</vt:lpstr>
      <vt:lpstr>5.1.Scale Matters</vt:lpstr>
      <vt:lpstr>5.2.Evolution</vt:lpstr>
      <vt:lpstr>Separating the integrated management, control, service, and forwarding planes so that they can scale independently</vt:lpstr>
      <vt:lpstr>5.3.Cost</vt:lpstr>
      <vt:lpstr>5.4.Innovation</vt:lpstr>
      <vt:lpstr>5.5.Stability</vt:lpstr>
      <vt:lpstr>5.6.Complexity and its resulting fragility</vt:lpstr>
      <vt:lpstr>Complexity handling -The cluster and multichassis system designs</vt:lpstr>
      <vt:lpstr>Complexity handling-Process interaction in an IGP/BGP/MPLS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BASICS OF SDN</dc:title>
  <dc:creator>VIJAYAKUMAR PONNUSAMY</dc:creator>
  <cp:lastModifiedBy>Debarati Nath</cp:lastModifiedBy>
  <cp:revision>8</cp:revision>
  <dcterms:created xsi:type="dcterms:W3CDTF">2021-07-26T22:54:00Z</dcterms:created>
  <dcterms:modified xsi:type="dcterms:W3CDTF">2024-07-24T06:36:47Z</dcterms:modified>
</cp:coreProperties>
</file>