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cMBPO7525nYJfoFCygxs7WeUD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796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4212" y="19161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 I – BASICS OF SDN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11187" y="3429000"/>
            <a:ext cx="7777162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Open Flow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 Protocol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 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FAWG (Forwarding Abstraction Workgroup)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i="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B907AC"/>
                </a:solidFill>
                <a:latin typeface="Arial"/>
                <a:ea typeface="Arial"/>
                <a:cs typeface="Arial"/>
                <a:sym typeface="Arial"/>
              </a:rPr>
              <a:t>Ref. 2, Ch. 3 (Page. 47 to Page 57)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i="0" u="none">
              <a:solidFill>
                <a:srgbClr val="B907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85812" y="5000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UNIT I – SESSION 1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071687" y="785812"/>
            <a:ext cx="5072062" cy="85725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574" y="274638"/>
            <a:ext cx="8078996" cy="63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Wire Protocol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OpenFlow protocol is extensible through an EXPERIMENTER extension (which can be public or private) for control messages, flow match fields, meter operation, statistics, and vendor-specific extensions (which can be public or private). 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entries can be prioritized (in case of overlapping entries) and have a timed expiry (saving clean-up operation in some cases, and setting a drop dead efficacy for flows in one of the controller loss scenarios). 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OpenFlow supports PHYSICAL, LOGICAL, and RESERVED port types. These ports are used as ingress, egress, or bidirectional structures. </a:t>
            </a:r>
            <a:endParaRPr b="1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Reserved Ports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RESERVED ports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IN_PORT and ANY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self-explanatory. 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required to create a multitable pipeline (OpenFlow supports up to 255 untyped tables with arbitrary GoTo ordering). 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remaining RESERVED ports enable important (and interesting) behaviors.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0" y="2276475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Logical Ports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468312" y="3068637"/>
            <a:ext cx="8172450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An egress-only port,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logical port allows OpenFlow applications access ports (and thus processes) of the element host OS.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An egress-only port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logical port allows the switch to function like a traditional Ethernet switch (with associated flooding/learning behaviors). According to the protocol functional specification, this port is only supported by a Hybrid switch.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 An egress-only port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logical port uses the replication engine of the network element to send the packet out all standard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nonreserved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ports.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differs from ALL (another reserved port) in that ALL includes the ingress port.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leverages the element packet replication engine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the flow rule to forward packets (over the control channel) from data path to the controller (and the reverse). This enables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PACKET_IN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PACKET_OUT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behavior.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forwarding paradigm offers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modes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proactive (pre-provisioned) and reactive (data-plane driven). 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Proactive mode,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control program places forwarding en‐ tries ahead of demand. 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Reactive Mode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 the flow does not match an existing entry, the operator has two (global) options—to drop the flow or to use the PACKET_IN option to make a decision to create a flow entry that accommodates the packet (with either a positive/ forward or negative/disposition).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395287" y="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 u="sng" dirty="0"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57200" y="692150"/>
            <a:ext cx="8229600" cy="543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spcBef>
                <a:spcPts val="0"/>
              </a:spcBef>
              <a:buSzPts val="2000"/>
            </a:pPr>
            <a:r>
              <a:rPr lang="en-US" sz="1800" b="1" dirty="0"/>
              <a:t>Replication in Software-Defined Networking (SDN) refers to the mechanisms and strategies used to duplicate data or control information to ensure reliability, fault tolerance, and load balancing in an SDN environment.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OpenFlow provides several mechanisms for packet replication.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b="1" dirty="0"/>
          </a:p>
          <a:p>
            <a:pPr marL="342900" algn="just">
              <a:spcBef>
                <a:spcPts val="400"/>
              </a:spcBef>
              <a:buSzPts val="2000"/>
            </a:pPr>
            <a:r>
              <a:rPr lang="en-US" sz="1800" b="1" dirty="0"/>
              <a:t>Group tables are a powerful feature in OpenFlow that enable more complex action behaviors, including packet replication</a:t>
            </a:r>
            <a:r>
              <a:rPr lang="en-US" sz="1800" dirty="0"/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tables allow the grouping of ports into an output port set to support multicasting, multipath, indirection, and fast-failover.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group table is essentially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of action buckets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(where ostensibly one of the actions is output, and an egress port is indicated). There are four group table types, but only two are required.</a:t>
            </a:r>
            <a:endParaRPr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Used for multicast all action buckets in the list have to be executed. </a:t>
            </a:r>
            <a:endParaRPr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Used to simulate the next hop convergence behavior in IP forwarding for faster convergence.</a:t>
            </a:r>
            <a:endParaRPr sz="1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lists in the Apply action (the Apply action was a singleton in OpenFlow version 1.0) allow successive replications by creating using a list of output/port actions.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348456" y="222069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FAWG (Forwarding Abstraction Workgroup)</a:t>
            </a:r>
            <a:endParaRPr u="sng" dirty="0"/>
          </a:p>
        </p:txBody>
      </p:sp>
      <p:pic>
        <p:nvPicPr>
          <p:cNvPr id="174" name="Google Shape;17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6914" y="992776"/>
            <a:ext cx="5698404" cy="167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446087" y="2746806"/>
            <a:ext cx="8424862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communication protocol that enables the control of network devices, such as switches and routers, by external software controllers. 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FAWG focuses specifically on defining and filtering the abstraction of forwarding behaviors (such as packet matching, modification, and forwarding) within the OpenFlow framework.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is to standardizing the interfaces between the control plane and the forwarding plane in Software-Defined Networking (SDN).</a:t>
            </a:r>
          </a:p>
          <a:p>
            <a:pPr indent="-127000" algn="just"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for an OpenFlow switch works well on a software-based switch or a hardware forwarding entity that conforms to some simplifying assumptions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large, wide, deep, and multi-entrant memories like a TCAM). </a:t>
            </a:r>
            <a:endParaRPr lang="en-US" sz="2000"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body" idx="1"/>
          </p:nvPr>
        </p:nvSpPr>
        <p:spPr>
          <a:xfrm>
            <a:off x="468312" y="333375"/>
            <a:ext cx="822960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separate workgroup, FAWG, is attempting a first-generation, negotiated switch model through table type patterns (TTPs).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FAWG has developed a process of building, identifying (uniquely), and sharing TTPs.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negotiation algorithm (built on a Yang model) and messaging to establish an agreed TTP between controller and switch is also being developed (a potential addition to of-config version 1.4).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TTP model is a predefined switch behavior model (e.g., HVPLS_over_TE forwarder and L2+L3+ACL) represented by certain table profiles (match/mask and action) and table interconnections (a logical pipeline that embodies a personality).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profiles may differ based on the element’s role in the service flow (e.g., for the HVPLS forwarder, whether the element is head-end, mid-point, or egress).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model contributions suggest further extensions may be required to achieve TTP in OpenFlow version 1.3.x.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FAWG is successful, it may be possible for applications above the controller to be aware of element capabilities, at least from a behavior profile perspective.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/>
          </a:p>
          <a:p>
            <a:r>
              <a:rPr lang="en-US" sz="2000" b="1" dirty="0"/>
              <a:t>Table Type Patterns (TTPs)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Templates that describe the structure and capabilities of the forwarding tables within a network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TTPs define how forwarding tables are organized and how they can be programmed by the control plane.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Open Flow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 Flow</a:t>
            </a:r>
            <a:endParaRPr u="sng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OpenFlow was originally imagined and implemented as part of network research at Stanford University. </a:t>
            </a:r>
            <a:endParaRPr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original focus was to allow the creation of experimental protocols on campus networks that could be used for research and experimentation. </a:t>
            </a:r>
            <a:endParaRPr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to that, universities had to create their own experimentation platforms from scratch. </a:t>
            </a:r>
            <a:endParaRPr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evolved from this initial kernel of an idea was a view that OpenFlow could replace the functionality of layer 2 and layer 3 protocols completely in commercial switches and routers.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is commonly referred to as the clean slate proposition.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Open Flow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68312" y="90805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2011, a nonprofit consortium called the Open Networking Foundation (ONF) was formed by a group of service providers to commercialize, standardize, and promote the use of OpenFlow in production networks.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ONF is a new type of Standards Development Organization in that it has a very active marketing department that is used to promote the OpenFlow protocol and other SDN-related efforts.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organization hosts an annual conference called the Open Networking Summit as part of these efforts.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larger picture, the ONF has to be credited with bringing attention to the phenomenon of software-defined networks.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Key Components of Open Flow Model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468312" y="90805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components of the OpenFlow model, as shown in Figure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become at least part of the common definition of SDN, mainly: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of the control and data planes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 the case of the ONF, the control plane is managed on a logically centralized controller system).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standardized protocol between controller and an agent on the network element for instantiating state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 the case of OpenFlow, forwarding state).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network programmability ( the capability of configuring and managing network devices and services using software-based methods rather than traditional manual configuration)  from a centralized view via a modern, extensible API.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Key Components of Open Flow Model</a:t>
            </a:r>
            <a:endParaRPr/>
          </a:p>
        </p:txBody>
      </p:sp>
      <p:pic>
        <p:nvPicPr>
          <p:cNvPr id="117" name="Google Shape;11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1512" y="1125537"/>
            <a:ext cx="7861300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323850" y="5157787"/>
            <a:ext cx="856932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OpenFlow is a set of protocols and an API (An API (Application Programming Interface) is a set of rules and protocols for building and interacting with software applications.)</a:t>
            </a:r>
            <a:endParaRPr b="1" dirty="0"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another way, the controller does nothing without an application program giving instructions on which flows go on which elements.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OpenFlow protocols are currently divided in two parts:</a:t>
            </a:r>
            <a:endParaRPr dirty="0"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400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wire protocol (currently version 1.3.x) for establishing a control session, defining a message structure for exchanging flow modifications (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flowmods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collecting statistics, and defining the fundamental structure of a switch (ports and tables). 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endParaRPr lang="en-US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configuration and management protocol, of config (currently version 1.1) based on NETCONF (NETCONF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(Network Configuration Protocol)  is a protocol defined by the IETF to “install, manipulate, and delete the configuration of network devices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allocate physical switch ports to a particular controller, define high availability (active/standby) and behaviors on controller connection failure.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OpenFlow can configure the basic operation of OpenFlow command/control it cannot (yet) boot or maintain (manage in an FCAPS context) an element.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Wire Protocol</a:t>
            </a:r>
            <a:endParaRPr u="sng" dirty="0"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en-US" sz="1800" b="1" dirty="0"/>
              <a:t>The OpenFlow Wire Protocol is a fundamental component of the OpenFlow specification, which plays a key role in Software-Defined Networking (SDN). This protocol defines the communication between an OpenFlow controller and an OpenFlow-compatible switch, allowing for dynamic network management and configuration.</a:t>
            </a: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introduces the concept of </a:t>
            </a:r>
            <a:r>
              <a:rPr lang="en-US" sz="1800" b="1" i="0" u="none" dirty="0">
                <a:solidFill>
                  <a:schemeClr val="dk1"/>
                </a:solidFill>
              </a:rPr>
              <a:t>substituting ephemeral state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(flow entries are not stored in permanent storage on the network element) for the rigid and unstandardized semantics of various vendors’ protocol configuration.</a:t>
            </a:r>
            <a:endParaRPr sz="1800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network engineers, the ultimate result of such configuration is to create forwarding state (albeit distributed and learned in a distributed control environment). </a:t>
            </a:r>
            <a:endParaRPr sz="1800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for many, the </a:t>
            </a:r>
            <a:r>
              <a:rPr lang="en-US" sz="1800" b="1" i="0" u="none" dirty="0">
                <a:solidFill>
                  <a:schemeClr val="dk1"/>
                </a:solidFill>
              </a:rPr>
              <a:t>test of proper configuration is to verify forwarding state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(looking at routing, forwarding, or bridging tables). </a:t>
            </a:r>
            <a:endParaRPr sz="1800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course, this shifts some of the management burden to the controller(s)—at least the maintenance of this state versus the distributed management of configuration stanzas on the network elements.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Wire Protocol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95287" y="692150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in an OpenFlow flow entry, the entire packet header (at least the layer 2 and layer 3 fields) are available for </a:t>
            </a:r>
            <a:r>
              <a:rPr lang="en-US" sz="2400" b="1" i="0" u="none" dirty="0">
                <a:solidFill>
                  <a:schemeClr val="dk1"/>
                </a:solidFill>
              </a:rPr>
              <a:t>match and modify actions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shown in Figure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the field matches can be masked.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have evolved over the different releases of OpenFlow.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complexity of implementing the L2+L3+ACL forwarding functionality (with next hop abstraction for fast convergence) can be. </a:t>
            </a:r>
            <a:endParaRPr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combination of primitives supported from table to table leads to a very broad combination of contingencies to support.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1833</Words>
  <Application>Microsoft Office PowerPoint</Application>
  <PresentationFormat>On-screen Show (4:3)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Noto Sans Symbols</vt:lpstr>
      <vt:lpstr>Office Theme</vt:lpstr>
      <vt:lpstr>UNIT I – BASICS OF SDN</vt:lpstr>
      <vt:lpstr>Introduction to Open Flow</vt:lpstr>
      <vt:lpstr> Open Flow</vt:lpstr>
      <vt:lpstr> Open Flow</vt:lpstr>
      <vt:lpstr> Key Components of Open Flow Model</vt:lpstr>
      <vt:lpstr> Key Components of Open Flow Model</vt:lpstr>
      <vt:lpstr> OpenFlow protocols are currently divided in two parts:</vt:lpstr>
      <vt:lpstr> Wire Protocol</vt:lpstr>
      <vt:lpstr> Wire Protocol</vt:lpstr>
      <vt:lpstr>PowerPoint Presentation</vt:lpstr>
      <vt:lpstr> Wire Protocol</vt:lpstr>
      <vt:lpstr> Reserved Ports</vt:lpstr>
      <vt:lpstr> </vt:lpstr>
      <vt:lpstr>Replication</vt:lpstr>
      <vt:lpstr>FAWG (Forwarding Abstraction Workgroup)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– BASICS OF SDN</dc:title>
  <dc:creator>Nithya</dc:creator>
  <cp:lastModifiedBy>Debarati Nath</cp:lastModifiedBy>
  <cp:revision>8</cp:revision>
  <dcterms:created xsi:type="dcterms:W3CDTF">2020-08-03T20:57:34Z</dcterms:created>
  <dcterms:modified xsi:type="dcterms:W3CDTF">2024-07-30T09:06:07Z</dcterms:modified>
</cp:coreProperties>
</file>