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73"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dbV0iVkM3bAuiITtx1uOM1yha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364"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78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8" name="Google Shape;68;p2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9" name="Google Shape;69;p2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0" name="Google Shape;70;p2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1" name="Google Shape;7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7" name="Google Shape;7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 name="Google Shape;2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3"/>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24"/>
          <p:cNvSpPr>
            <a:spLocks noGrp="1"/>
          </p:cNvSpPr>
          <p:nvPr>
            <p:ph type="pic" idx="2"/>
          </p:nvPr>
        </p:nvSpPr>
        <p:spPr>
          <a:xfrm>
            <a:off x="1792288" y="612775"/>
            <a:ext cx="5486400" cy="4114800"/>
          </a:xfrm>
          <a:prstGeom prst="rect">
            <a:avLst/>
          </a:prstGeom>
          <a:noFill/>
          <a:ln>
            <a:noFill/>
          </a:ln>
        </p:spPr>
      </p:sp>
      <p:sp>
        <p:nvSpPr>
          <p:cNvPr id="45" name="Google Shape;45;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6" name="Google Shape;4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68312" y="1700212"/>
            <a:ext cx="8162925"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Calibri"/>
              <a:buNone/>
            </a:pPr>
            <a:r>
              <a:rPr lang="en-US" sz="3600" b="1" i="0" u="none">
                <a:solidFill>
                  <a:srgbClr val="FF0000"/>
                </a:solidFill>
                <a:latin typeface="Calibri"/>
                <a:ea typeface="Calibri"/>
                <a:cs typeface="Calibri"/>
                <a:sym typeface="Calibri"/>
              </a:rPr>
              <a:t>UNIT III – OpenFlow, Programmability and the Management Interface</a:t>
            </a:r>
            <a:endParaRPr/>
          </a:p>
        </p:txBody>
      </p:sp>
      <p:sp>
        <p:nvSpPr>
          <p:cNvPr id="85" name="Google Shape;85;p1"/>
          <p:cNvSpPr txBox="1">
            <a:spLocks noGrp="1"/>
          </p:cNvSpPr>
          <p:nvPr>
            <p:ph type="subTitle" idx="1"/>
          </p:nvPr>
        </p:nvSpPr>
        <p:spPr>
          <a:xfrm>
            <a:off x="611187" y="3141662"/>
            <a:ext cx="8208962" cy="2519362"/>
          </a:xfrm>
          <a:prstGeom prst="rect">
            <a:avLst/>
          </a:prstGeom>
          <a:noFill/>
          <a:ln>
            <a:noFill/>
          </a:ln>
        </p:spPr>
        <p:txBody>
          <a:bodyPr spcFirstLastPara="1" wrap="square" lIns="91425" tIns="45700" rIns="91425" bIns="45700" anchor="t" anchorCtr="0">
            <a:noAutofit/>
          </a:bodyPr>
          <a:lstStyle/>
          <a:p>
            <a:pPr marL="0" lvl="0" indent="-127000" algn="l" rtl="0">
              <a:lnSpc>
                <a:spcPct val="100000"/>
              </a:lnSpc>
              <a:spcBef>
                <a:spcPts val="0"/>
              </a:spcBef>
              <a:spcAft>
                <a:spcPts val="0"/>
              </a:spcAft>
              <a:buClr>
                <a:schemeClr val="dk1"/>
              </a:buClr>
              <a:buSzPts val="2000"/>
              <a:buFont typeface="Arial"/>
              <a:buChar char="•"/>
            </a:pPr>
            <a:r>
              <a:rPr lang="en-US" sz="2000" b="0" i="0" u="none" dirty="0" smtClean="0">
                <a:solidFill>
                  <a:schemeClr val="dk1"/>
                </a:solidFill>
                <a:latin typeface="Bookman Old Style"/>
                <a:ea typeface="Bookman Old Style"/>
                <a:cs typeface="Bookman Old Style"/>
                <a:sym typeface="Bookman Old Style"/>
              </a:rPr>
              <a:t> </a:t>
            </a:r>
            <a:r>
              <a:rPr lang="en-US" sz="2000" b="0" i="0" u="none" dirty="0" err="1" smtClean="0">
                <a:solidFill>
                  <a:schemeClr val="dk1"/>
                </a:solidFill>
                <a:latin typeface="Bookman Old Style"/>
                <a:ea typeface="Bookman Old Style"/>
                <a:cs typeface="Bookman Old Style"/>
                <a:sym typeface="Bookman Old Style"/>
              </a:rPr>
              <a:t>OpenFlow</a:t>
            </a:r>
            <a:r>
              <a:rPr lang="en-US" sz="2000" b="0" i="0" u="none" dirty="0" smtClean="0">
                <a:solidFill>
                  <a:schemeClr val="dk1"/>
                </a:solidFill>
                <a:latin typeface="Bookman Old Style"/>
                <a:ea typeface="Bookman Old Style"/>
                <a:cs typeface="Bookman Old Style"/>
                <a:sym typeface="Bookman Old Style"/>
              </a:rPr>
              <a:t> </a:t>
            </a:r>
            <a:r>
              <a:rPr lang="en-US" sz="2000" b="0" i="0" u="none" dirty="0">
                <a:solidFill>
                  <a:schemeClr val="dk1"/>
                </a:solidFill>
                <a:latin typeface="Bookman Old Style"/>
                <a:ea typeface="Bookman Old Style"/>
                <a:cs typeface="Bookman Old Style"/>
                <a:sym typeface="Bookman Old Style"/>
              </a:rPr>
              <a:t>1.0 and </a:t>
            </a:r>
            <a:r>
              <a:rPr lang="en-US" sz="2000" b="0" i="0" u="none" dirty="0" err="1">
                <a:solidFill>
                  <a:schemeClr val="dk1"/>
                </a:solidFill>
                <a:latin typeface="Bookman Old Style"/>
                <a:ea typeface="Bookman Old Style"/>
                <a:cs typeface="Bookman Old Style"/>
                <a:sym typeface="Bookman Old Style"/>
              </a:rPr>
              <a:t>OpenFlow</a:t>
            </a:r>
            <a:r>
              <a:rPr lang="en-US" sz="2000" b="0" i="0" u="none" dirty="0">
                <a:solidFill>
                  <a:schemeClr val="dk1"/>
                </a:solidFill>
                <a:latin typeface="Bookman Old Style"/>
                <a:ea typeface="Bookman Old Style"/>
                <a:cs typeface="Bookman Old Style"/>
                <a:sym typeface="Bookman Old Style"/>
              </a:rPr>
              <a:t> Basics-</a:t>
            </a:r>
            <a:endParaRPr dirty="0"/>
          </a:p>
          <a:p>
            <a:pPr marL="0" lvl="0" indent="-1270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Bookman Old Style"/>
                <a:ea typeface="Bookman Old Style"/>
                <a:cs typeface="Bookman Old Style"/>
                <a:sym typeface="Bookman Old Style"/>
              </a:rPr>
              <a:t> Ports and Port Queues</a:t>
            </a:r>
            <a:endParaRPr dirty="0"/>
          </a:p>
          <a:p>
            <a:pPr marL="0" lvl="0" indent="-1270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Bookman Old Style"/>
                <a:ea typeface="Bookman Old Style"/>
                <a:cs typeface="Bookman Old Style"/>
                <a:sym typeface="Bookman Old Style"/>
              </a:rPr>
              <a:t> Flow Table</a:t>
            </a:r>
            <a:endParaRPr dirty="0"/>
          </a:p>
          <a:p>
            <a:pPr marL="0" lvl="0" indent="-1270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Bookman Old Style"/>
                <a:ea typeface="Bookman Old Style"/>
                <a:cs typeface="Bookman Old Style"/>
                <a:sym typeface="Bookman Old Style"/>
              </a:rPr>
              <a:t> Packet Matching</a:t>
            </a:r>
            <a:endParaRPr dirty="0"/>
          </a:p>
          <a:p>
            <a:pPr marL="0" lvl="0" indent="-1270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Bookman Old Style"/>
                <a:ea typeface="Bookman Old Style"/>
                <a:cs typeface="Bookman Old Style"/>
                <a:sym typeface="Bookman Old Style"/>
              </a:rPr>
              <a:t> Actions and Packet Forwarding</a:t>
            </a:r>
            <a:endParaRPr dirty="0"/>
          </a:p>
          <a:p>
            <a:pPr marL="0" lvl="0" indent="-1270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Bookman Old Style"/>
                <a:ea typeface="Bookman Old Style"/>
                <a:cs typeface="Bookman Old Style"/>
                <a:sym typeface="Bookman Old Style"/>
              </a:rPr>
              <a:t> Messaging Between Controller and Switch</a:t>
            </a:r>
            <a:endParaRPr dirty="0"/>
          </a:p>
          <a:p>
            <a:pPr marL="0" lvl="0" indent="0" algn="l" rtl="0">
              <a:lnSpc>
                <a:spcPct val="100000"/>
              </a:lnSpc>
              <a:spcBef>
                <a:spcPts val="640"/>
              </a:spcBef>
              <a:spcAft>
                <a:spcPts val="0"/>
              </a:spcAft>
              <a:buClr>
                <a:srgbClr val="888888"/>
              </a:buClr>
              <a:buSzPts val="3200"/>
              <a:buFont typeface="Arial"/>
              <a:buNone/>
            </a:pPr>
            <a:endParaRPr sz="3200" b="0" i="0" u="none" dirty="0">
              <a:solidFill>
                <a:schemeClr val="dk1"/>
              </a:solidFill>
              <a:latin typeface="Bookman Old Style"/>
              <a:ea typeface="Bookman Old Style"/>
              <a:cs typeface="Bookman Old Style"/>
              <a:sym typeface="Bookman Old Style"/>
            </a:endParaRPr>
          </a:p>
          <a:p>
            <a:pPr marL="0" lvl="0" indent="0" algn="r" rtl="0">
              <a:lnSpc>
                <a:spcPct val="100000"/>
              </a:lnSpc>
              <a:spcBef>
                <a:spcPts val="0"/>
              </a:spcBef>
              <a:spcAft>
                <a:spcPts val="0"/>
              </a:spcAft>
              <a:buClr>
                <a:srgbClr val="C00000"/>
              </a:buClr>
              <a:buSzPts val="2400"/>
              <a:buNone/>
            </a:pPr>
            <a:r>
              <a:rPr lang="en-US" sz="2400" b="1" i="0" u="none" dirty="0">
                <a:solidFill>
                  <a:srgbClr val="C00000"/>
                </a:solidFill>
                <a:latin typeface="Calibri"/>
                <a:ea typeface="Calibri"/>
                <a:cs typeface="Calibri"/>
                <a:sym typeface="Calibri"/>
              </a:rPr>
              <a:t>Reference:</a:t>
            </a:r>
            <a:r>
              <a:rPr lang="en-US" sz="2400" b="0" i="0" u="none" dirty="0">
                <a:solidFill>
                  <a:schemeClr val="dk1"/>
                </a:solidFill>
                <a:latin typeface="Calibri"/>
                <a:ea typeface="Calibri"/>
                <a:cs typeface="Calibri"/>
                <a:sym typeface="Calibri"/>
              </a:rPr>
              <a:t> </a:t>
            </a:r>
            <a:r>
              <a:rPr lang="en-US" sz="2400" b="1" i="0" u="none" dirty="0">
                <a:solidFill>
                  <a:srgbClr val="B907AC"/>
                </a:solidFill>
                <a:latin typeface="Calibri"/>
                <a:ea typeface="Calibri"/>
                <a:cs typeface="Calibri"/>
                <a:sym typeface="Calibri"/>
              </a:rPr>
              <a:t>Ref. 1, Ch. 5.3 to 5.3.5</a:t>
            </a:r>
            <a:endParaRPr dirty="0"/>
          </a:p>
        </p:txBody>
      </p:sp>
      <p:sp>
        <p:nvSpPr>
          <p:cNvPr id="86" name="Google Shape;86;p1"/>
          <p:cNvSpPr txBox="1"/>
          <p:nvPr/>
        </p:nvSpPr>
        <p:spPr>
          <a:xfrm>
            <a:off x="785812" y="500062"/>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215968"/>
              </a:buClr>
              <a:buSzPts val="4400"/>
              <a:buFont typeface="Calibri"/>
              <a:buNone/>
            </a:pPr>
            <a:r>
              <a:rPr lang="en-US" sz="4400" b="1" i="0" u="none" strike="noStrike" cap="none">
                <a:solidFill>
                  <a:srgbClr val="215968"/>
                </a:solidFill>
                <a:latin typeface="Calibri"/>
                <a:ea typeface="Calibri"/>
                <a:cs typeface="Calibri"/>
                <a:sym typeface="Calibri"/>
              </a:rPr>
              <a:t>UNIT I – SESSION 1</a:t>
            </a:r>
            <a:endParaRPr/>
          </a:p>
        </p:txBody>
      </p:sp>
      <p:sp>
        <p:nvSpPr>
          <p:cNvPr id="87" name="Google Shape;87;p1"/>
          <p:cNvSpPr txBox="1"/>
          <p:nvPr/>
        </p:nvSpPr>
        <p:spPr>
          <a:xfrm>
            <a:off x="2124075" y="549275"/>
            <a:ext cx="5072062" cy="857250"/>
          </a:xfrm>
          <a:prstGeom prst="rect">
            <a:avLst/>
          </a:prstGeom>
          <a:solidFill>
            <a:srgbClr val="7030A0"/>
          </a:solid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Bookman Old Style"/>
              <a:buNone/>
            </a:pPr>
            <a:r>
              <a:rPr lang="en-US" sz="4800" b="1" i="0" u="none" strike="noStrike" cap="none">
                <a:solidFill>
                  <a:schemeClr val="lt1"/>
                </a:solidFill>
                <a:latin typeface="Bookman Old Style"/>
                <a:ea typeface="Bookman Old Style"/>
                <a:cs typeface="Bookman Old Style"/>
                <a:sym typeface="Bookman Old Style"/>
              </a:rPr>
              <a:t>SESSION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body" idx="1"/>
          </p:nvPr>
        </p:nvSpPr>
        <p:spPr>
          <a:xfrm>
            <a:off x="437832" y="152400"/>
            <a:ext cx="8229600" cy="5866765"/>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1" i="0" u="none" strike="noStrike" cap="none" dirty="0">
                <a:solidFill>
                  <a:srgbClr val="0070C0"/>
                </a:solidFill>
                <a:latin typeface="Calibri"/>
                <a:ea typeface="Calibri"/>
                <a:cs typeface="Calibri"/>
                <a:sym typeface="Calibri"/>
              </a:rPr>
              <a:t>ALL</a:t>
            </a:r>
            <a:r>
              <a:rPr lang="en-US" sz="2400" b="0" i="0" u="none" strike="noStrike" cap="none" dirty="0">
                <a:solidFill>
                  <a:schemeClr val="dk1"/>
                </a:solidFill>
                <a:latin typeface="Calibri"/>
                <a:ea typeface="Calibri"/>
                <a:cs typeface="Calibri"/>
                <a:sym typeface="Calibri"/>
              </a:rPr>
              <a:t> is used to </a:t>
            </a:r>
            <a:r>
              <a:rPr lang="en-US" sz="2400" b="1" i="1" u="none" strike="noStrike" cap="none" dirty="0">
                <a:solidFill>
                  <a:schemeClr val="dk1"/>
                </a:solidFill>
                <a:latin typeface="Calibri"/>
                <a:ea typeface="Calibri"/>
                <a:cs typeface="Calibri"/>
                <a:sym typeface="Calibri"/>
              </a:rPr>
              <a:t>flood a packet out all ports </a:t>
            </a:r>
            <a:r>
              <a:rPr lang="en-US" sz="2400" b="0" i="0" u="none" strike="noStrike" cap="none" dirty="0">
                <a:solidFill>
                  <a:schemeClr val="dk1"/>
                </a:solidFill>
                <a:latin typeface="Calibri"/>
                <a:ea typeface="Calibri"/>
                <a:cs typeface="Calibri"/>
                <a:sym typeface="Calibri"/>
              </a:rPr>
              <a:t>on the switch except the input port. This provides rudimentary </a:t>
            </a:r>
            <a:r>
              <a:rPr lang="en-US" sz="2400" b="1" i="1" u="none" strike="noStrike" cap="none" dirty="0">
                <a:solidFill>
                  <a:schemeClr val="dk1"/>
                </a:solidFill>
                <a:latin typeface="Calibri"/>
                <a:ea typeface="Calibri"/>
                <a:cs typeface="Calibri"/>
                <a:sym typeface="Calibri"/>
              </a:rPr>
              <a:t>broadcast capability </a:t>
            </a:r>
            <a:r>
              <a:rPr lang="en-US" sz="2400" b="0" i="0" u="none" strike="noStrike" cap="none" dirty="0">
                <a:solidFill>
                  <a:schemeClr val="dk1"/>
                </a:solidFill>
                <a:latin typeface="Calibri"/>
                <a:ea typeface="Calibri"/>
                <a:cs typeface="Calibri"/>
                <a:sym typeface="Calibri"/>
              </a:rPr>
              <a:t>to the </a:t>
            </a:r>
            <a:r>
              <a:rPr lang="en-US" sz="2400" b="0" i="0" u="none" strike="noStrike" cap="none" dirty="0" err="1">
                <a:solidFill>
                  <a:schemeClr val="dk1"/>
                </a:solidFill>
                <a:latin typeface="Calibri"/>
                <a:ea typeface="Calibri"/>
                <a:cs typeface="Calibri"/>
                <a:sym typeface="Calibri"/>
              </a:rPr>
              <a:t>OpenFlow</a:t>
            </a:r>
            <a:r>
              <a:rPr lang="en-US" sz="2400" b="0" i="0" u="none" strike="noStrike" cap="none" dirty="0">
                <a:solidFill>
                  <a:schemeClr val="dk1"/>
                </a:solidFill>
                <a:latin typeface="Calibri"/>
                <a:ea typeface="Calibri"/>
                <a:cs typeface="Calibri"/>
                <a:sym typeface="Calibri"/>
              </a:rPr>
              <a:t> switch. </a:t>
            </a:r>
            <a:endParaRPr sz="4000" dirty="0"/>
          </a:p>
          <a:p>
            <a:pPr marL="342900" marR="0" lvl="0" indent="-342900" algn="just" rtl="0">
              <a:spcBef>
                <a:spcPts val="360"/>
              </a:spcBef>
              <a:spcAft>
                <a:spcPts val="0"/>
              </a:spcAft>
              <a:buClr>
                <a:schemeClr val="dk1"/>
              </a:buClr>
              <a:buSzPts val="1800"/>
              <a:buFont typeface="Arial"/>
              <a:buChar char="•"/>
            </a:pPr>
            <a:r>
              <a:rPr lang="en-US" sz="2400" b="1" i="0" u="none" strike="noStrike" cap="none" dirty="0">
                <a:solidFill>
                  <a:srgbClr val="0070C0"/>
                </a:solidFill>
                <a:latin typeface="Calibri"/>
                <a:ea typeface="Calibri"/>
                <a:cs typeface="Calibri"/>
                <a:sym typeface="Calibri"/>
              </a:rPr>
              <a:t>CONTROLLER</a:t>
            </a:r>
            <a:r>
              <a:rPr lang="en-US" sz="2400" b="0" i="0" u="none" strike="noStrike" cap="none" dirty="0">
                <a:solidFill>
                  <a:schemeClr val="dk1"/>
                </a:solidFill>
                <a:latin typeface="Calibri"/>
                <a:ea typeface="Calibri"/>
                <a:cs typeface="Calibri"/>
                <a:sym typeface="Calibri"/>
              </a:rPr>
              <a:t> indicates that the switch should forward this packet to the </a:t>
            </a:r>
            <a:r>
              <a:rPr lang="en-US" sz="2400" b="0" i="0" u="none" strike="noStrike" cap="none" dirty="0" err="1">
                <a:solidFill>
                  <a:schemeClr val="dk1"/>
                </a:solidFill>
                <a:latin typeface="Calibri"/>
                <a:ea typeface="Calibri"/>
                <a:cs typeface="Calibri"/>
                <a:sym typeface="Calibri"/>
              </a:rPr>
              <a:t>OpenFlow</a:t>
            </a:r>
            <a:r>
              <a:rPr lang="en-US" sz="2400" b="0" i="0" u="none" strike="noStrike" cap="none" dirty="0">
                <a:solidFill>
                  <a:schemeClr val="dk1"/>
                </a:solidFill>
                <a:latin typeface="Calibri"/>
                <a:ea typeface="Calibri"/>
                <a:cs typeface="Calibri"/>
                <a:sym typeface="Calibri"/>
              </a:rPr>
              <a:t> controller.</a:t>
            </a:r>
            <a:endParaRPr sz="4000" dirty="0"/>
          </a:p>
          <a:p>
            <a:pPr marL="342900" marR="0" lvl="0" indent="-342900" algn="just" rtl="0">
              <a:spcBef>
                <a:spcPts val="360"/>
              </a:spcBef>
              <a:spcAft>
                <a:spcPts val="0"/>
              </a:spcAft>
              <a:buClr>
                <a:schemeClr val="dk1"/>
              </a:buClr>
              <a:buSzPts val="1800"/>
              <a:buFont typeface="Arial"/>
              <a:buChar char="•"/>
            </a:pPr>
            <a:r>
              <a:rPr lang="en-US" sz="2400" b="1" i="0" u="none" strike="noStrike" cap="none" dirty="0">
                <a:solidFill>
                  <a:srgbClr val="0070C0"/>
                </a:solidFill>
                <a:latin typeface="Calibri"/>
                <a:ea typeface="Calibri"/>
                <a:cs typeface="Calibri"/>
                <a:sym typeface="Calibri"/>
              </a:rPr>
              <a:t>IN_PORT</a:t>
            </a:r>
            <a:r>
              <a:rPr lang="en-US" sz="2400" b="0" i="0" u="none" strike="noStrike" cap="none" dirty="0">
                <a:solidFill>
                  <a:schemeClr val="dk1"/>
                </a:solidFill>
                <a:latin typeface="Calibri"/>
                <a:ea typeface="Calibri"/>
                <a:cs typeface="Calibri"/>
                <a:sym typeface="Calibri"/>
              </a:rPr>
              <a:t> instructs the switch to</a:t>
            </a:r>
            <a:r>
              <a:rPr lang="en-US" sz="2400" b="0" i="1" u="none" strike="noStrike" cap="none" dirty="0">
                <a:solidFill>
                  <a:schemeClr val="dk1"/>
                </a:solidFill>
                <a:latin typeface="Calibri"/>
                <a:ea typeface="Calibri"/>
                <a:cs typeface="Calibri"/>
                <a:sym typeface="Calibri"/>
              </a:rPr>
              <a:t> forward the packet back out of the port on which it arrived</a:t>
            </a:r>
            <a:r>
              <a:rPr lang="en-US" sz="2400" b="0" i="0" u="none" strike="noStrike" cap="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Effectively</a:t>
            </a:r>
            <a:r>
              <a:rPr lang="en-US" sz="2400" b="1" i="0" u="none" strike="noStrike" cap="none" dirty="0">
                <a:solidFill>
                  <a:schemeClr val="dk1"/>
                </a:solidFill>
                <a:latin typeface="Calibri"/>
                <a:ea typeface="Calibri"/>
                <a:cs typeface="Calibri"/>
                <a:sym typeface="Calibri"/>
              </a:rPr>
              <a:t>, IN_PORT </a:t>
            </a:r>
            <a:r>
              <a:rPr lang="en-US" sz="2400" b="0" i="0" u="none" strike="noStrike" cap="none" dirty="0">
                <a:solidFill>
                  <a:schemeClr val="dk1"/>
                </a:solidFill>
                <a:latin typeface="Calibri"/>
                <a:ea typeface="Calibri"/>
                <a:cs typeface="Calibri"/>
                <a:sym typeface="Calibri"/>
              </a:rPr>
              <a:t>normally creates a </a:t>
            </a:r>
            <a:r>
              <a:rPr lang="en-US" sz="2400" b="1" i="1" u="none" strike="noStrike" cap="none" dirty="0">
                <a:solidFill>
                  <a:schemeClr val="dk1"/>
                </a:solidFill>
                <a:latin typeface="Calibri"/>
                <a:ea typeface="Calibri"/>
                <a:cs typeface="Calibri"/>
                <a:sym typeface="Calibri"/>
              </a:rPr>
              <a:t>loopback situation</a:t>
            </a:r>
            <a:r>
              <a:rPr lang="en-US" sz="2400" b="0" i="0" u="none" strike="noStrike" cap="none" dirty="0">
                <a:solidFill>
                  <a:schemeClr val="dk1"/>
                </a:solidFill>
                <a:latin typeface="Calibri"/>
                <a:ea typeface="Calibri"/>
                <a:cs typeface="Calibri"/>
                <a:sym typeface="Calibri"/>
              </a:rPr>
              <a:t>, which could be useful for certain scenarios. </a:t>
            </a:r>
            <a:endParaRPr sz="4000" dirty="0"/>
          </a:p>
          <a:p>
            <a:pPr marL="342900" marR="0" lvl="0" indent="-342900" algn="just" rtl="0">
              <a:spcBef>
                <a:spcPts val="360"/>
              </a:spcBef>
              <a:spcAft>
                <a:spcPts val="0"/>
              </a:spcAft>
              <a:buClr>
                <a:schemeClr val="dk1"/>
              </a:buClr>
              <a:buSzPts val="1800"/>
              <a:buFont typeface="Arial"/>
              <a:buChar char="•"/>
            </a:pPr>
            <a:r>
              <a:rPr lang="en-US" sz="2400" b="1" i="0" u="none" strike="noStrike" cap="none" dirty="0">
                <a:solidFill>
                  <a:schemeClr val="dk1"/>
                </a:solidFill>
                <a:latin typeface="Calibri"/>
                <a:ea typeface="Calibri"/>
                <a:cs typeface="Calibri"/>
                <a:sym typeface="Calibri"/>
              </a:rPr>
              <a:t>One scenario </a:t>
            </a:r>
            <a:r>
              <a:rPr lang="en-US" sz="2400" b="0" i="0" u="none" strike="noStrike" cap="none" dirty="0">
                <a:solidFill>
                  <a:schemeClr val="dk1"/>
                </a:solidFill>
                <a:latin typeface="Calibri"/>
                <a:ea typeface="Calibri"/>
                <a:cs typeface="Calibri"/>
                <a:sym typeface="Calibri"/>
              </a:rPr>
              <a:t>in which this is useful is the case of an 802.11 wireless port. In this case, it is quite normal to receive a packet from that port from one host and to forward it to the receiving host via the same port.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This needs to be done very carefully so as not to create </a:t>
            </a:r>
            <a:r>
              <a:rPr lang="en-US" sz="2400" b="1" i="0" u="none" strike="noStrike" cap="none" dirty="0">
                <a:solidFill>
                  <a:schemeClr val="dk1"/>
                </a:solidFill>
                <a:latin typeface="Calibri"/>
                <a:ea typeface="Calibri"/>
                <a:cs typeface="Calibri"/>
                <a:sym typeface="Calibri"/>
              </a:rPr>
              <a:t>unintended loopback situations</a:t>
            </a:r>
            <a:r>
              <a:rPr lang="en-US" sz="2400" b="0" i="0" u="none" strike="noStrike" cap="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Thus the protocol requires explicit stipulation of this intent via this special virtual port. </a:t>
            </a:r>
            <a:endParaRPr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body" idx="1"/>
          </p:nvPr>
        </p:nvSpPr>
        <p:spPr>
          <a:xfrm>
            <a:off x="453072" y="351155"/>
            <a:ext cx="8229600" cy="6308725"/>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200" b="1" i="0" u="none" strike="noStrike" cap="none" dirty="0" smtClean="0">
                <a:solidFill>
                  <a:schemeClr val="dk1"/>
                </a:solidFill>
                <a:sym typeface="Calibri"/>
              </a:rPr>
              <a:t>Another instance </a:t>
            </a:r>
            <a:r>
              <a:rPr lang="en-US" sz="2200" b="0" i="0" u="none" strike="noStrike" cap="none" dirty="0" smtClean="0">
                <a:solidFill>
                  <a:schemeClr val="dk1"/>
                </a:solidFill>
                <a:sym typeface="Calibri"/>
              </a:rPr>
              <a:t>when </a:t>
            </a:r>
            <a:r>
              <a:rPr lang="en-US" sz="2200" b="1" i="0" u="none" strike="noStrike" cap="none" dirty="0" smtClean="0">
                <a:solidFill>
                  <a:srgbClr val="0070C0"/>
                </a:solidFill>
                <a:sym typeface="Calibri"/>
              </a:rPr>
              <a:t>IN_PORT</a:t>
            </a:r>
            <a:r>
              <a:rPr lang="en-US" sz="2200" b="0" i="0" u="none" strike="noStrike" cap="none" dirty="0" smtClean="0">
                <a:solidFill>
                  <a:schemeClr val="dk1"/>
                </a:solidFill>
                <a:sym typeface="Calibri"/>
              </a:rPr>
              <a:t> is required is </a:t>
            </a:r>
            <a:r>
              <a:rPr lang="en-US" sz="2200" b="1" i="0" u="none" strike="noStrike" cap="none" dirty="0" smtClean="0">
                <a:solidFill>
                  <a:schemeClr val="dk1"/>
                </a:solidFill>
                <a:sym typeface="Calibri"/>
              </a:rPr>
              <a:t>edge virtual bridging (EVB). </a:t>
            </a:r>
            <a:endParaRPr sz="2200" b="1" dirty="0" smtClean="0"/>
          </a:p>
          <a:p>
            <a:pPr marL="342900" marR="0" lvl="0" indent="-342900" algn="just" rtl="0">
              <a:spcBef>
                <a:spcPts val="360"/>
              </a:spcBef>
              <a:spcAft>
                <a:spcPts val="0"/>
              </a:spcAft>
              <a:buClr>
                <a:schemeClr val="dk1"/>
              </a:buClr>
              <a:buSzPts val="1800"/>
              <a:buFont typeface="Arial"/>
              <a:buChar char="•"/>
            </a:pPr>
            <a:r>
              <a:rPr lang="en-US" sz="2200" b="0" i="0" u="none" strike="noStrike" cap="none" dirty="0" smtClean="0">
                <a:solidFill>
                  <a:schemeClr val="dk1"/>
                </a:solidFill>
                <a:sym typeface="Calibri"/>
              </a:rPr>
              <a:t>EVB defines a reflective relay service between </a:t>
            </a:r>
            <a:r>
              <a:rPr lang="en-US" sz="2200" b="1" i="0" u="none" strike="noStrike" cap="none" dirty="0" smtClean="0">
                <a:solidFill>
                  <a:schemeClr val="dk1"/>
                </a:solidFill>
                <a:sym typeface="Calibri"/>
              </a:rPr>
              <a:t>a physical switch in a data center</a:t>
            </a:r>
            <a:r>
              <a:rPr lang="en-US" sz="2200" b="0" i="0" u="none" strike="noStrike" cap="none" dirty="0" smtClean="0">
                <a:solidFill>
                  <a:schemeClr val="dk1"/>
                </a:solidFill>
                <a:sym typeface="Calibri"/>
              </a:rPr>
              <a:t> and </a:t>
            </a:r>
            <a:r>
              <a:rPr lang="en-US" sz="2200" b="1" i="0" u="none" strike="noStrike" cap="none" dirty="0" smtClean="0">
                <a:solidFill>
                  <a:schemeClr val="dk1"/>
                </a:solidFill>
                <a:sym typeface="Calibri"/>
              </a:rPr>
              <a:t>a lightweight virtual switch </a:t>
            </a:r>
            <a:r>
              <a:rPr lang="en-US" sz="2200" b="0" i="0" u="none" strike="noStrike" cap="none" dirty="0" smtClean="0">
                <a:solidFill>
                  <a:schemeClr val="dk1"/>
                </a:solidFill>
                <a:sym typeface="Calibri"/>
              </a:rPr>
              <a:t>within the server known as a </a:t>
            </a:r>
            <a:r>
              <a:rPr lang="en-US" sz="2200" b="1" i="0" u="none" strike="noStrike" cap="none" dirty="0" smtClean="0">
                <a:solidFill>
                  <a:schemeClr val="dk1"/>
                </a:solidFill>
                <a:sym typeface="Calibri"/>
              </a:rPr>
              <a:t>virtual edge port aggregator (VEPA)</a:t>
            </a:r>
            <a:r>
              <a:rPr lang="en-US" sz="2200" b="0" i="0" u="none" strike="noStrike" cap="none" dirty="0" smtClean="0">
                <a:solidFill>
                  <a:schemeClr val="dk1"/>
                </a:solidFill>
                <a:sym typeface="Calibri"/>
              </a:rPr>
              <a:t>. </a:t>
            </a:r>
            <a:endParaRPr sz="2200" dirty="0" smtClean="0"/>
          </a:p>
          <a:p>
            <a:pPr marL="342900" marR="0" lvl="0" indent="-342900" algn="just" rtl="0">
              <a:spcBef>
                <a:spcPts val="360"/>
              </a:spcBef>
              <a:spcAft>
                <a:spcPts val="0"/>
              </a:spcAft>
              <a:buClr>
                <a:schemeClr val="dk1"/>
              </a:buClr>
              <a:buSzPts val="1800"/>
              <a:buFont typeface="Arial"/>
              <a:buChar char="•"/>
            </a:pPr>
            <a:r>
              <a:rPr lang="en-US" sz="2200" b="0" i="0" u="none" strike="noStrike" cap="none" dirty="0" smtClean="0">
                <a:solidFill>
                  <a:schemeClr val="dk1"/>
                </a:solidFill>
                <a:sym typeface="Calibri"/>
              </a:rPr>
              <a:t>The standard IEEE 802.1Q bridge at the edge of the network will reflect packets back out the port on which they arrive to allow two virtual machines on the same server to talk to one another. </a:t>
            </a:r>
            <a:endParaRPr sz="2200" dirty="0" smtClean="0"/>
          </a:p>
          <a:p>
            <a:pPr marL="342900" marR="0" lvl="0" indent="-342900" algn="just" rtl="0">
              <a:spcBef>
                <a:spcPts val="360"/>
              </a:spcBef>
              <a:spcAft>
                <a:spcPts val="0"/>
              </a:spcAft>
              <a:buClr>
                <a:schemeClr val="dk1"/>
              </a:buClr>
              <a:buSzPts val="1800"/>
              <a:buFont typeface="Arial"/>
              <a:buChar char="•"/>
            </a:pPr>
            <a:r>
              <a:rPr lang="en-US" sz="2200" b="0" i="0" u="none" strike="noStrike" cap="none" dirty="0" smtClean="0">
                <a:solidFill>
                  <a:schemeClr val="dk1"/>
                </a:solidFill>
                <a:sym typeface="Calibri"/>
              </a:rPr>
              <a:t>This reflective relay service can be supported by the IN_PORT destination in </a:t>
            </a:r>
            <a:r>
              <a:rPr lang="en-US" sz="2200" b="0" i="0" u="none" strike="noStrike" cap="none" dirty="0" err="1" smtClean="0">
                <a:solidFill>
                  <a:schemeClr val="dk1"/>
                </a:solidFill>
                <a:sym typeface="Calibri"/>
              </a:rPr>
              <a:t>OpenFlow</a:t>
            </a:r>
            <a:r>
              <a:rPr lang="en-US" sz="2200" b="0" i="0" u="none" strike="noStrike" cap="none" dirty="0" smtClean="0">
                <a:solidFill>
                  <a:schemeClr val="dk1"/>
                </a:solidFill>
                <a:sym typeface="Calibri"/>
              </a:rPr>
              <a:t> rules.</a:t>
            </a:r>
            <a:endParaRPr sz="2200" dirty="0" smtClean="0"/>
          </a:p>
          <a:p>
            <a:pPr marL="342900" marR="0" lvl="0" indent="-342900" algn="just" rtl="0">
              <a:spcBef>
                <a:spcPts val="360"/>
              </a:spcBef>
              <a:spcAft>
                <a:spcPts val="0"/>
              </a:spcAft>
              <a:buClr>
                <a:schemeClr val="dk1"/>
              </a:buClr>
              <a:buSzPts val="1800"/>
              <a:buFont typeface="Arial"/>
              <a:buChar char="•"/>
            </a:pPr>
            <a:r>
              <a:rPr lang="en-US" sz="2200" b="0" i="0" u="none" strike="noStrike" cap="none" dirty="0" smtClean="0">
                <a:solidFill>
                  <a:schemeClr val="dk1"/>
                </a:solidFill>
                <a:sym typeface="Calibri"/>
              </a:rPr>
              <a:t>Finally, there is the </a:t>
            </a:r>
            <a:r>
              <a:rPr lang="en-US" sz="2200" b="1" i="0" u="none" strike="noStrike" cap="none" dirty="0" smtClean="0">
                <a:solidFill>
                  <a:srgbClr val="0070C0"/>
                </a:solidFill>
                <a:sym typeface="Calibri"/>
              </a:rPr>
              <a:t>TABLE</a:t>
            </a:r>
            <a:r>
              <a:rPr lang="en-US" sz="2200" b="0" i="0" u="none" strike="noStrike" cap="none" dirty="0" smtClean="0">
                <a:solidFill>
                  <a:schemeClr val="dk1"/>
                </a:solidFill>
                <a:sym typeface="Calibri"/>
              </a:rPr>
              <a:t> virtual port, which only applies to packets that the </a:t>
            </a:r>
            <a:r>
              <a:rPr lang="en-US" sz="2200" b="1" i="1" u="none" strike="noStrike" cap="none" dirty="0" smtClean="0">
                <a:solidFill>
                  <a:schemeClr val="dk1"/>
                </a:solidFill>
                <a:sym typeface="Calibri"/>
              </a:rPr>
              <a:t>controller sends to the switch</a:t>
            </a:r>
            <a:r>
              <a:rPr lang="en-US" sz="2200" b="0" i="0" u="none" strike="noStrike" cap="none" dirty="0" smtClean="0">
                <a:solidFill>
                  <a:schemeClr val="dk1"/>
                </a:solidFill>
                <a:sym typeface="Calibri"/>
              </a:rPr>
              <a:t>. </a:t>
            </a:r>
            <a:endParaRPr sz="2200" dirty="0" smtClean="0"/>
          </a:p>
          <a:p>
            <a:pPr marL="342900" marR="0" lvl="0" indent="-342900" algn="just" rtl="0">
              <a:spcBef>
                <a:spcPts val="360"/>
              </a:spcBef>
              <a:spcAft>
                <a:spcPts val="0"/>
              </a:spcAft>
              <a:buClr>
                <a:schemeClr val="dk1"/>
              </a:buClr>
              <a:buSzPts val="1800"/>
              <a:buFont typeface="Arial"/>
              <a:buChar char="•"/>
            </a:pPr>
            <a:r>
              <a:rPr lang="en-US" sz="2200" b="0" i="0" u="none" strike="noStrike" cap="none" dirty="0" smtClean="0">
                <a:solidFill>
                  <a:schemeClr val="dk1"/>
                </a:solidFill>
                <a:sym typeface="Calibri"/>
              </a:rPr>
              <a:t>Such packets arrive as part of the </a:t>
            </a:r>
            <a:r>
              <a:rPr lang="en-US" sz="2200" b="1" i="0" u="none" strike="noStrike" cap="none" dirty="0" smtClean="0">
                <a:solidFill>
                  <a:schemeClr val="dk1"/>
                </a:solidFill>
                <a:sym typeface="Calibri"/>
              </a:rPr>
              <a:t>PACKET_OUT</a:t>
            </a:r>
            <a:r>
              <a:rPr lang="en-US" sz="2200" b="0" i="0" u="none" strike="noStrike" cap="none" dirty="0" smtClean="0">
                <a:solidFill>
                  <a:schemeClr val="dk1"/>
                </a:solidFill>
                <a:sym typeface="Calibri"/>
              </a:rPr>
              <a:t> message from the controller, which includes an action list.</a:t>
            </a:r>
            <a:endParaRPr sz="2200" dirty="0" smtClean="0"/>
          </a:p>
          <a:p>
            <a:pPr marL="342900" marR="0" lvl="0" indent="-342900" algn="just" rtl="0">
              <a:spcBef>
                <a:spcPts val="360"/>
              </a:spcBef>
              <a:spcAft>
                <a:spcPts val="0"/>
              </a:spcAft>
              <a:buClr>
                <a:schemeClr val="dk1"/>
              </a:buClr>
              <a:buSzPts val="1800"/>
              <a:buFont typeface="Arial"/>
              <a:buChar char="•"/>
            </a:pPr>
            <a:r>
              <a:rPr lang="en-US" sz="2200" dirty="0" smtClean="0"/>
              <a:t>T</a:t>
            </a:r>
            <a:r>
              <a:rPr lang="en-US" sz="2200" b="0" i="0" u="none" strike="noStrike" cap="none" dirty="0" smtClean="0">
                <a:solidFill>
                  <a:schemeClr val="dk1"/>
                </a:solidFill>
                <a:sym typeface="Calibri"/>
              </a:rPr>
              <a:t>his action list will generally contain an output action, which will specify a port number. </a:t>
            </a:r>
            <a:endParaRPr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body" idx="1"/>
          </p:nvPr>
        </p:nvSpPr>
        <p:spPr>
          <a:xfrm>
            <a:off x="407352" y="563880"/>
            <a:ext cx="8229600" cy="544004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360"/>
              </a:spcBef>
              <a:spcAft>
                <a:spcPts val="0"/>
              </a:spcAft>
              <a:buClr>
                <a:schemeClr val="dk1"/>
              </a:buClr>
              <a:buSzPts val="1800"/>
              <a:buFont typeface="Arial"/>
              <a:buChar char="•"/>
            </a:pPr>
            <a:r>
              <a:rPr lang="en-US" sz="2000" b="0" i="0" u="none" strike="noStrike" cap="none" dirty="0" smtClean="0">
                <a:solidFill>
                  <a:schemeClr val="dk1"/>
                </a:solidFill>
                <a:latin typeface="Calibri"/>
                <a:ea typeface="Calibri"/>
                <a:cs typeface="Calibri"/>
                <a:sym typeface="Calibri"/>
              </a:rPr>
              <a:t>These </a:t>
            </a:r>
            <a:r>
              <a:rPr lang="en-US" sz="2000" b="0" i="0" u="none" strike="noStrike" cap="none" dirty="0">
                <a:solidFill>
                  <a:schemeClr val="dk1"/>
                </a:solidFill>
                <a:latin typeface="Calibri"/>
                <a:ea typeface="Calibri"/>
                <a:cs typeface="Calibri"/>
                <a:sym typeface="Calibri"/>
              </a:rPr>
              <a:t>two options are depicted in the two Y paths shown in Figure. There are two additional virtual ports, but support for these is optional in V.1.0. </a:t>
            </a:r>
            <a:endParaRPr sz="3600" dirty="0"/>
          </a:p>
          <a:p>
            <a:pPr marL="342900" marR="0" lvl="0" indent="-342900" algn="just" rtl="0">
              <a:lnSpc>
                <a:spcPct val="150000"/>
              </a:lnSpc>
              <a:spcBef>
                <a:spcPts val="360"/>
              </a:spcBef>
              <a:spcAft>
                <a:spcPts val="0"/>
              </a:spcAft>
              <a:buClr>
                <a:schemeClr val="dk1"/>
              </a:buClr>
              <a:buSzPts val="1800"/>
              <a:buFont typeface="Arial"/>
              <a:buChar char="•"/>
            </a:pPr>
            <a:r>
              <a:rPr lang="en-US" sz="2000" b="0" i="0" u="none" strike="noStrike" cap="none" dirty="0">
                <a:solidFill>
                  <a:schemeClr val="dk1"/>
                </a:solidFill>
                <a:latin typeface="Calibri"/>
                <a:ea typeface="Calibri"/>
                <a:cs typeface="Calibri"/>
                <a:sym typeface="Calibri"/>
              </a:rPr>
              <a:t>The first is the </a:t>
            </a:r>
            <a:r>
              <a:rPr lang="en-US" sz="2000" b="1" i="0" u="none" strike="noStrike" cap="none" dirty="0">
                <a:solidFill>
                  <a:schemeClr val="dk1"/>
                </a:solidFill>
                <a:latin typeface="Calibri"/>
                <a:ea typeface="Calibri"/>
                <a:cs typeface="Calibri"/>
                <a:sym typeface="Calibri"/>
              </a:rPr>
              <a:t>NORMAL virtual port. </a:t>
            </a:r>
            <a:r>
              <a:rPr lang="en-US" sz="2000" b="0" i="0" u="none" strike="noStrike" cap="none" dirty="0">
                <a:solidFill>
                  <a:schemeClr val="dk1"/>
                </a:solidFill>
                <a:latin typeface="Calibri"/>
                <a:ea typeface="Calibri"/>
                <a:cs typeface="Calibri"/>
                <a:sym typeface="Calibri"/>
              </a:rPr>
              <a:t>When the output action forwards a packet to the NORMAL virtual port, it sends the packet to the legacy forwarding logic of the switch. </a:t>
            </a:r>
            <a:endParaRPr sz="3600" dirty="0"/>
          </a:p>
          <a:p>
            <a:pPr marL="342900" marR="0" lvl="0" indent="-342900" algn="just" rtl="0">
              <a:lnSpc>
                <a:spcPct val="150000"/>
              </a:lnSpc>
              <a:spcBef>
                <a:spcPts val="360"/>
              </a:spcBef>
              <a:spcAft>
                <a:spcPts val="0"/>
              </a:spcAft>
              <a:buClr>
                <a:schemeClr val="dk1"/>
              </a:buClr>
              <a:buSzPts val="1800"/>
              <a:buFont typeface="Arial"/>
              <a:buChar char="•"/>
            </a:pPr>
            <a:r>
              <a:rPr lang="en-US" sz="2000" b="0" i="0" u="none" strike="noStrike" cap="none" dirty="0">
                <a:solidFill>
                  <a:schemeClr val="dk1"/>
                </a:solidFill>
                <a:latin typeface="Calibri"/>
                <a:ea typeface="Calibri"/>
                <a:cs typeface="Calibri"/>
                <a:sym typeface="Calibri"/>
              </a:rPr>
              <a:t>We contrast this with the </a:t>
            </a:r>
            <a:r>
              <a:rPr lang="en-US" sz="2000" b="1" i="0" u="none" strike="noStrike" cap="none" dirty="0">
                <a:solidFill>
                  <a:schemeClr val="dk1"/>
                </a:solidFill>
                <a:latin typeface="Calibri"/>
                <a:ea typeface="Calibri"/>
                <a:cs typeface="Calibri"/>
                <a:sym typeface="Calibri"/>
              </a:rPr>
              <a:t>LOCAL virtual port</a:t>
            </a:r>
            <a:r>
              <a:rPr lang="en-US" sz="2000" b="0" i="0" u="none" strike="noStrike" cap="none" dirty="0">
                <a:solidFill>
                  <a:schemeClr val="dk1"/>
                </a:solidFill>
                <a:latin typeface="Calibri"/>
                <a:ea typeface="Calibri"/>
                <a:cs typeface="Calibri"/>
                <a:sym typeface="Calibri"/>
              </a:rPr>
              <a:t>, which designates that the packet be passed to the local </a:t>
            </a:r>
            <a:r>
              <a:rPr lang="en-US" sz="2000" b="0" i="0" u="none" strike="noStrike" cap="none" dirty="0" err="1">
                <a:solidFill>
                  <a:schemeClr val="dk1"/>
                </a:solidFill>
                <a:latin typeface="Calibri"/>
                <a:ea typeface="Calibri"/>
                <a:cs typeface="Calibri"/>
                <a:sym typeface="Calibri"/>
              </a:rPr>
              <a:t>OpenFlow</a:t>
            </a:r>
            <a:r>
              <a:rPr lang="en-US" sz="2000" b="0" i="0" u="none" strike="noStrike" cap="none" dirty="0">
                <a:solidFill>
                  <a:schemeClr val="dk1"/>
                </a:solidFill>
                <a:latin typeface="Calibri"/>
                <a:ea typeface="Calibri"/>
                <a:cs typeface="Calibri"/>
                <a:sym typeface="Calibri"/>
              </a:rPr>
              <a:t> control processing. </a:t>
            </a:r>
            <a:endParaRPr sz="3600" dirty="0"/>
          </a:p>
          <a:p>
            <a:pPr marL="342900" marR="0" lvl="0" indent="-342900" algn="just" rtl="0">
              <a:lnSpc>
                <a:spcPct val="150000"/>
              </a:lnSpc>
              <a:spcBef>
                <a:spcPts val="360"/>
              </a:spcBef>
              <a:spcAft>
                <a:spcPts val="0"/>
              </a:spcAft>
              <a:buClr>
                <a:schemeClr val="dk1"/>
              </a:buClr>
              <a:buSzPts val="1800"/>
              <a:buFont typeface="Arial"/>
              <a:buChar char="•"/>
            </a:pPr>
            <a:r>
              <a:rPr lang="en-US" sz="2000" b="0" i="0" u="none" strike="noStrike" cap="none" dirty="0">
                <a:solidFill>
                  <a:schemeClr val="dk1"/>
                </a:solidFill>
                <a:latin typeface="Calibri"/>
                <a:ea typeface="Calibri"/>
                <a:cs typeface="Calibri"/>
                <a:sym typeface="Calibri"/>
              </a:rPr>
              <a:t>Conversely, packets for which matching rules indicate NORMAL as the output port will remain in the ASIC to be looked up in other forwarding tables that are populated by the local (non-</a:t>
            </a:r>
            <a:r>
              <a:rPr lang="en-US" sz="2000" b="0" i="0" u="none" strike="noStrike" cap="none" dirty="0" err="1">
                <a:solidFill>
                  <a:schemeClr val="dk1"/>
                </a:solidFill>
                <a:latin typeface="Calibri"/>
                <a:ea typeface="Calibri"/>
                <a:cs typeface="Calibri"/>
                <a:sym typeface="Calibri"/>
              </a:rPr>
              <a:t>OpenFlow</a:t>
            </a:r>
            <a:r>
              <a:rPr lang="en-US" sz="2000" b="0" i="0" u="none" strike="noStrike" cap="none" dirty="0">
                <a:solidFill>
                  <a:schemeClr val="dk1"/>
                </a:solidFill>
                <a:latin typeface="Calibri"/>
                <a:ea typeface="Calibri"/>
                <a:cs typeface="Calibri"/>
                <a:sym typeface="Calibri"/>
              </a:rPr>
              <a:t>) control plane. </a:t>
            </a:r>
            <a:endParaRPr sz="3600" dirty="0"/>
          </a:p>
          <a:p>
            <a:pPr marL="342900" marR="0" lvl="0" indent="-342900" algn="just" rtl="0">
              <a:lnSpc>
                <a:spcPct val="150000"/>
              </a:lnSpc>
              <a:spcBef>
                <a:spcPts val="360"/>
              </a:spcBef>
              <a:spcAft>
                <a:spcPts val="0"/>
              </a:spcAft>
              <a:buClr>
                <a:schemeClr val="dk1"/>
              </a:buClr>
              <a:buSzPts val="1800"/>
              <a:buFont typeface="Arial"/>
              <a:buChar char="•"/>
            </a:pPr>
            <a:r>
              <a:rPr lang="en-US" sz="2000" b="0" i="0" u="none" strike="noStrike" cap="none" dirty="0">
                <a:solidFill>
                  <a:schemeClr val="dk1"/>
                </a:solidFill>
                <a:latin typeface="Calibri"/>
                <a:ea typeface="Calibri"/>
                <a:cs typeface="Calibri"/>
                <a:sym typeface="Calibri"/>
              </a:rPr>
              <a:t>The remaining virtual port is </a:t>
            </a:r>
            <a:r>
              <a:rPr lang="en-US" sz="2000" b="1" i="0" u="none" strike="noStrike" cap="none" dirty="0">
                <a:solidFill>
                  <a:schemeClr val="dk1"/>
                </a:solidFill>
                <a:latin typeface="Calibri"/>
                <a:ea typeface="Calibri"/>
                <a:cs typeface="Calibri"/>
                <a:sym typeface="Calibri"/>
              </a:rPr>
              <a:t>FLOOD</a:t>
            </a:r>
            <a:r>
              <a:rPr lang="en-US" sz="2000" b="0" i="0" u="none" strike="noStrike" cap="none" dirty="0">
                <a:solidFill>
                  <a:schemeClr val="dk1"/>
                </a:solidFill>
                <a:latin typeface="Calibri"/>
                <a:ea typeface="Calibri"/>
                <a:cs typeface="Calibri"/>
                <a:sym typeface="Calibri"/>
              </a:rPr>
              <a:t>. In this case, the switch sends a copy of the packet out all ports except the ingress port.</a:t>
            </a:r>
            <a:endParaRPr sz="3600" dirty="0"/>
          </a:p>
          <a:p>
            <a:pPr marL="342900" marR="0" lvl="0" indent="-228600" algn="l" rtl="0">
              <a:spcBef>
                <a:spcPts val="360"/>
              </a:spcBef>
              <a:spcAft>
                <a:spcPts val="0"/>
              </a:spcAft>
              <a:buClr>
                <a:schemeClr val="dk1"/>
              </a:buClr>
              <a:buSzPts val="1800"/>
              <a:buFont typeface="Arial"/>
              <a:buNone/>
            </a:pPr>
            <a:endParaRPr sz="1800" b="0" i="0" u="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559752" y="213360"/>
            <a:ext cx="8229600" cy="6207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dirty="0">
                <a:solidFill>
                  <a:srgbClr val="FF0000"/>
                </a:solidFill>
                <a:latin typeface="Calibri"/>
                <a:ea typeface="Calibri"/>
                <a:cs typeface="Calibri"/>
                <a:sym typeface="Calibri"/>
              </a:rPr>
              <a:t>Messaging between Controller and Switch</a:t>
            </a:r>
            <a:endParaRPr dirty="0"/>
          </a:p>
        </p:txBody>
      </p:sp>
      <p:sp>
        <p:nvSpPr>
          <p:cNvPr id="151" name="Google Shape;151;p12"/>
          <p:cNvSpPr txBox="1">
            <a:spLocks noGrp="1"/>
          </p:cNvSpPr>
          <p:nvPr>
            <p:ph type="body" idx="1"/>
          </p:nvPr>
        </p:nvSpPr>
        <p:spPr>
          <a:xfrm>
            <a:off x="559752" y="945515"/>
            <a:ext cx="8229600" cy="575945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messaging between the controller and switch is transmitted over </a:t>
            </a:r>
            <a:r>
              <a:rPr lang="en-US" sz="2400" b="1" i="0" u="none" dirty="0">
                <a:solidFill>
                  <a:schemeClr val="dk1"/>
                </a:solidFill>
                <a:latin typeface="Calibri"/>
                <a:ea typeface="Calibri"/>
                <a:cs typeface="Calibri"/>
                <a:sym typeface="Calibri"/>
              </a:rPr>
              <a:t>a secure channel</a:t>
            </a:r>
            <a:r>
              <a:rPr lang="en-US" sz="2400" b="0" i="0" u="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This secure channel is implemented via an </a:t>
            </a:r>
            <a:r>
              <a:rPr lang="en-US" sz="2400" b="1" i="0" u="none" dirty="0">
                <a:solidFill>
                  <a:schemeClr val="dk1"/>
                </a:solidFill>
                <a:latin typeface="Calibri"/>
                <a:ea typeface="Calibri"/>
                <a:cs typeface="Calibri"/>
                <a:sym typeface="Calibri"/>
              </a:rPr>
              <a:t>initial TLS connection over TCP</a:t>
            </a:r>
            <a:r>
              <a:rPr lang="en-US" sz="2400" b="0" i="0" u="none" dirty="0">
                <a:solidFill>
                  <a:schemeClr val="dk1"/>
                </a:solidFill>
                <a:latin typeface="Calibri"/>
                <a:ea typeface="Calibri"/>
                <a:cs typeface="Calibri"/>
                <a:sym typeface="Calibri"/>
              </a:rPr>
              <a:t>. (Subsequent versions of </a:t>
            </a:r>
            <a:r>
              <a:rPr lang="en-US" sz="2400" b="0" i="0" u="none" dirty="0" err="1">
                <a:solidFill>
                  <a:schemeClr val="dk1"/>
                </a:solidFill>
                <a:latin typeface="Calibri"/>
                <a:ea typeface="Calibri"/>
                <a:cs typeface="Calibri"/>
                <a:sym typeface="Calibri"/>
              </a:rPr>
              <a:t>OpenFlow</a:t>
            </a:r>
            <a:r>
              <a:rPr lang="en-US" sz="2400" b="0" i="0" u="none" dirty="0">
                <a:solidFill>
                  <a:schemeClr val="dk1"/>
                </a:solidFill>
                <a:latin typeface="Calibri"/>
                <a:ea typeface="Calibri"/>
                <a:cs typeface="Calibri"/>
                <a:sym typeface="Calibri"/>
              </a:rPr>
              <a:t> allow for multiple connections within one secure channel.)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If the switch knows the </a:t>
            </a:r>
            <a:r>
              <a:rPr lang="en-US" sz="2400" b="1" i="0" u="none" dirty="0">
                <a:solidFill>
                  <a:schemeClr val="dk1"/>
                </a:solidFill>
                <a:latin typeface="Calibri"/>
                <a:ea typeface="Calibri"/>
                <a:cs typeface="Calibri"/>
                <a:sym typeface="Calibri"/>
              </a:rPr>
              <a:t>IP address</a:t>
            </a:r>
            <a:r>
              <a:rPr lang="en-US" sz="2400" b="0" i="0" u="none" dirty="0">
                <a:solidFill>
                  <a:schemeClr val="dk1"/>
                </a:solidFill>
                <a:latin typeface="Calibri"/>
                <a:ea typeface="Calibri"/>
                <a:cs typeface="Calibri"/>
                <a:sym typeface="Calibri"/>
              </a:rPr>
              <a:t> of the controller, the switch will initiate this connection.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Each message between controller and switch starts with the </a:t>
            </a:r>
            <a:r>
              <a:rPr lang="en-US" sz="2400" b="1" i="0" u="none" dirty="0" err="1">
                <a:solidFill>
                  <a:schemeClr val="dk1"/>
                </a:solidFill>
                <a:latin typeface="Calibri"/>
                <a:ea typeface="Calibri"/>
                <a:cs typeface="Calibri"/>
                <a:sym typeface="Calibri"/>
              </a:rPr>
              <a:t>OpenFlow</a:t>
            </a:r>
            <a:r>
              <a:rPr lang="en-US" sz="2400" b="1" i="0" u="none" dirty="0">
                <a:solidFill>
                  <a:schemeClr val="dk1"/>
                </a:solidFill>
                <a:latin typeface="Calibri"/>
                <a:ea typeface="Calibri"/>
                <a:cs typeface="Calibri"/>
                <a:sym typeface="Calibri"/>
              </a:rPr>
              <a:t> header</a:t>
            </a:r>
            <a:r>
              <a:rPr lang="en-US" sz="2400" b="0" i="0" u="none" dirty="0">
                <a:solidFill>
                  <a:schemeClr val="dk1"/>
                </a:solidFill>
                <a:latin typeface="Calibri"/>
                <a:ea typeface="Calibri"/>
                <a:cs typeface="Calibri"/>
                <a:sym typeface="Calibri"/>
              </a:rPr>
              <a:t>. This header specifies the </a:t>
            </a:r>
            <a:r>
              <a:rPr lang="en-US" sz="2400" b="1" i="0" u="none" dirty="0" err="1">
                <a:solidFill>
                  <a:schemeClr val="dk1"/>
                </a:solidFill>
                <a:latin typeface="Calibri"/>
                <a:ea typeface="Calibri"/>
                <a:cs typeface="Calibri"/>
                <a:sym typeface="Calibri"/>
              </a:rPr>
              <a:t>OpenFlow</a:t>
            </a:r>
            <a:r>
              <a:rPr lang="en-US" sz="2400" b="1" i="0" u="none" dirty="0">
                <a:solidFill>
                  <a:schemeClr val="dk1"/>
                </a:solidFill>
                <a:latin typeface="Calibri"/>
                <a:ea typeface="Calibri"/>
                <a:cs typeface="Calibri"/>
                <a:sym typeface="Calibri"/>
              </a:rPr>
              <a:t> version number</a:t>
            </a:r>
            <a:r>
              <a:rPr lang="en-US" sz="2400" b="0" i="0" u="none" dirty="0">
                <a:solidFill>
                  <a:schemeClr val="dk1"/>
                </a:solidFill>
                <a:latin typeface="Calibri"/>
                <a:ea typeface="Calibri"/>
                <a:cs typeface="Calibri"/>
                <a:sym typeface="Calibri"/>
              </a:rPr>
              <a:t>, the </a:t>
            </a:r>
            <a:r>
              <a:rPr lang="en-US" sz="2400" b="1" i="0" u="none" dirty="0">
                <a:solidFill>
                  <a:schemeClr val="dk1"/>
                </a:solidFill>
                <a:latin typeface="Calibri"/>
                <a:ea typeface="Calibri"/>
                <a:cs typeface="Calibri"/>
                <a:sym typeface="Calibri"/>
              </a:rPr>
              <a:t>message type</a:t>
            </a:r>
            <a:r>
              <a:rPr lang="en-US" sz="2400" b="0" i="0" u="none" dirty="0">
                <a:solidFill>
                  <a:schemeClr val="dk1"/>
                </a:solidFill>
                <a:latin typeface="Calibri"/>
                <a:ea typeface="Calibri"/>
                <a:cs typeface="Calibri"/>
                <a:sym typeface="Calibri"/>
              </a:rPr>
              <a:t>, the length of the message, and the </a:t>
            </a:r>
            <a:r>
              <a:rPr lang="en-US" sz="2400" b="1" i="0" u="none" dirty="0">
                <a:solidFill>
                  <a:schemeClr val="dk1"/>
                </a:solidFill>
                <a:latin typeface="Calibri"/>
                <a:ea typeface="Calibri"/>
                <a:cs typeface="Calibri"/>
                <a:sym typeface="Calibri"/>
              </a:rPr>
              <a:t>transaction ID of the message</a:t>
            </a:r>
            <a:r>
              <a:rPr lang="en-US" sz="2400" b="0" i="0" u="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various message types in V.1.0 fall into three general categories</a:t>
            </a:r>
            <a:r>
              <a:rPr lang="en-US" sz="2400" b="1" i="0" u="none" dirty="0">
                <a:solidFill>
                  <a:schemeClr val="dk1"/>
                </a:solidFill>
                <a:latin typeface="Calibri"/>
                <a:ea typeface="Calibri"/>
                <a:cs typeface="Calibri"/>
                <a:sym typeface="Calibri"/>
              </a:rPr>
              <a:t>: symmetric, controller-switch, and </a:t>
            </a:r>
            <a:r>
              <a:rPr lang="en-US" sz="2400" b="1" i="0" u="none" dirty="0" err="1">
                <a:solidFill>
                  <a:schemeClr val="dk1"/>
                </a:solidFill>
                <a:latin typeface="Calibri"/>
                <a:ea typeface="Calibri"/>
                <a:cs typeface="Calibri"/>
                <a:sym typeface="Calibri"/>
              </a:rPr>
              <a:t>async</a:t>
            </a:r>
            <a:r>
              <a:rPr lang="en-US" sz="2400" b="1" i="0" u="none" dirty="0">
                <a:solidFill>
                  <a:schemeClr val="dk1"/>
                </a:solidFill>
                <a:latin typeface="Calibri"/>
                <a:ea typeface="Calibri"/>
                <a:cs typeface="Calibri"/>
                <a:sym typeface="Calibri"/>
              </a:rPr>
              <a:t>. </a:t>
            </a:r>
            <a:endParaRPr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468312" y="247967"/>
            <a:ext cx="8229600" cy="6207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dirty="0">
                <a:solidFill>
                  <a:srgbClr val="FF0000"/>
                </a:solidFill>
                <a:latin typeface="Calibri"/>
                <a:ea typeface="Calibri"/>
                <a:cs typeface="Calibri"/>
                <a:sym typeface="Calibri"/>
              </a:rPr>
              <a:t>Messaging between Controller and Switch</a:t>
            </a:r>
            <a:endParaRPr dirty="0"/>
          </a:p>
        </p:txBody>
      </p:sp>
      <p:sp>
        <p:nvSpPr>
          <p:cNvPr id="157" name="Google Shape;157;p13"/>
          <p:cNvSpPr txBox="1">
            <a:spLocks noGrp="1"/>
          </p:cNvSpPr>
          <p:nvPr>
            <p:ph type="body" idx="1"/>
          </p:nvPr>
        </p:nvSpPr>
        <p:spPr>
          <a:xfrm>
            <a:off x="468312" y="899159"/>
            <a:ext cx="8229600" cy="5409565"/>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1" i="0" u="none" dirty="0">
                <a:solidFill>
                  <a:schemeClr val="dk1"/>
                </a:solidFill>
                <a:latin typeface="Calibri"/>
                <a:ea typeface="Calibri"/>
                <a:cs typeface="Calibri"/>
                <a:sym typeface="Calibri"/>
              </a:rPr>
              <a:t>Symmetric messages </a:t>
            </a:r>
            <a:r>
              <a:rPr lang="en-US" sz="2400" b="0" i="0" u="none" dirty="0">
                <a:solidFill>
                  <a:schemeClr val="dk1"/>
                </a:solidFill>
                <a:latin typeface="Calibri"/>
                <a:ea typeface="Calibri"/>
                <a:cs typeface="Calibri"/>
                <a:sym typeface="Calibri"/>
              </a:rPr>
              <a:t>may be sent by either the controller or the switch without having been solicited by the other.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a:t>
            </a:r>
            <a:r>
              <a:rPr lang="en-US" sz="2400" b="1" i="0" u="none" dirty="0">
                <a:solidFill>
                  <a:srgbClr val="0070C0"/>
                </a:solidFill>
                <a:latin typeface="Calibri"/>
                <a:ea typeface="Calibri"/>
                <a:cs typeface="Calibri"/>
                <a:sym typeface="Calibri"/>
              </a:rPr>
              <a:t>HELLO</a:t>
            </a:r>
            <a:r>
              <a:rPr lang="en-US" sz="2400" b="0" i="0" u="none" dirty="0">
                <a:solidFill>
                  <a:schemeClr val="dk1"/>
                </a:solidFill>
                <a:latin typeface="Calibri"/>
                <a:ea typeface="Calibri"/>
                <a:cs typeface="Calibri"/>
                <a:sym typeface="Calibri"/>
              </a:rPr>
              <a:t> messages are exchanged after the secure channel has been established to determine the </a:t>
            </a:r>
            <a:r>
              <a:rPr lang="en-US" sz="2400" b="1" i="0" u="none" dirty="0">
                <a:solidFill>
                  <a:schemeClr val="dk1"/>
                </a:solidFill>
                <a:latin typeface="Calibri"/>
                <a:ea typeface="Calibri"/>
                <a:cs typeface="Calibri"/>
                <a:sym typeface="Calibri"/>
              </a:rPr>
              <a:t>highest </a:t>
            </a:r>
            <a:r>
              <a:rPr lang="en-US" sz="2400" b="1" i="0" u="none" dirty="0" err="1">
                <a:solidFill>
                  <a:schemeClr val="dk1"/>
                </a:solidFill>
                <a:latin typeface="Calibri"/>
                <a:ea typeface="Calibri"/>
                <a:cs typeface="Calibri"/>
                <a:sym typeface="Calibri"/>
              </a:rPr>
              <a:t>OpenFlow</a:t>
            </a:r>
            <a:r>
              <a:rPr lang="en-US" sz="2400" b="1" i="0" u="none" dirty="0">
                <a:solidFill>
                  <a:schemeClr val="dk1"/>
                </a:solidFill>
                <a:latin typeface="Calibri"/>
                <a:ea typeface="Calibri"/>
                <a:cs typeface="Calibri"/>
                <a:sym typeface="Calibri"/>
              </a:rPr>
              <a:t> version number</a:t>
            </a:r>
            <a:r>
              <a:rPr lang="en-US" sz="2400" b="0" i="0" u="none" dirty="0">
                <a:solidFill>
                  <a:schemeClr val="dk1"/>
                </a:solidFill>
                <a:latin typeface="Calibri"/>
                <a:ea typeface="Calibri"/>
                <a:cs typeface="Calibri"/>
                <a:sym typeface="Calibri"/>
              </a:rPr>
              <a:t> supported by the peers.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protocol specifies that the lower of the two versions is to be used for controller-switch communication over this secure channel instance. </a:t>
            </a:r>
            <a:endParaRPr sz="4000" dirty="0"/>
          </a:p>
          <a:p>
            <a:pPr marL="342900" marR="0" lvl="0" indent="-342900" algn="just" rtl="0">
              <a:spcBef>
                <a:spcPts val="360"/>
              </a:spcBef>
              <a:spcAft>
                <a:spcPts val="0"/>
              </a:spcAft>
              <a:buClr>
                <a:schemeClr val="dk1"/>
              </a:buClr>
              <a:buSzPts val="1800"/>
              <a:buFont typeface="Arial"/>
              <a:buChar char="•"/>
            </a:pPr>
            <a:r>
              <a:rPr lang="en-US" sz="2400" b="1" i="0" u="none" dirty="0">
                <a:solidFill>
                  <a:srgbClr val="0070C0"/>
                </a:solidFill>
                <a:latin typeface="Calibri"/>
                <a:ea typeface="Calibri"/>
                <a:cs typeface="Calibri"/>
                <a:sym typeface="Calibri"/>
              </a:rPr>
              <a:t>ECHO</a:t>
            </a:r>
            <a:r>
              <a:rPr lang="en-US" sz="2400" b="0" i="0" u="none" dirty="0">
                <a:solidFill>
                  <a:schemeClr val="dk1"/>
                </a:solidFill>
                <a:latin typeface="Calibri"/>
                <a:ea typeface="Calibri"/>
                <a:cs typeface="Calibri"/>
                <a:sym typeface="Calibri"/>
              </a:rPr>
              <a:t> messages are used by either side during the life of the channel to ascertain that the </a:t>
            </a:r>
            <a:r>
              <a:rPr lang="en-US" sz="2400" b="1" i="0" u="none" dirty="0">
                <a:solidFill>
                  <a:schemeClr val="dk1"/>
                </a:solidFill>
                <a:latin typeface="Calibri"/>
                <a:ea typeface="Calibri"/>
                <a:cs typeface="Calibri"/>
                <a:sym typeface="Calibri"/>
              </a:rPr>
              <a:t>connection is still alive </a:t>
            </a:r>
            <a:r>
              <a:rPr lang="en-US" sz="2400" b="0" i="0" u="none" dirty="0">
                <a:solidFill>
                  <a:schemeClr val="dk1"/>
                </a:solidFill>
                <a:latin typeface="Calibri"/>
                <a:ea typeface="Calibri"/>
                <a:cs typeface="Calibri"/>
                <a:sym typeface="Calibri"/>
              </a:rPr>
              <a:t>and to measure the current latency or bandwidth of the connection.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a:t>
            </a:r>
            <a:r>
              <a:rPr lang="en-US" sz="2400" b="1" i="0" u="none" dirty="0">
                <a:solidFill>
                  <a:srgbClr val="0070C0"/>
                </a:solidFill>
                <a:latin typeface="Calibri"/>
                <a:ea typeface="Calibri"/>
                <a:cs typeface="Calibri"/>
                <a:sym typeface="Calibri"/>
              </a:rPr>
              <a:t>VENDOR</a:t>
            </a:r>
            <a:r>
              <a:rPr lang="en-US" sz="2400" b="0" i="0" u="none" dirty="0">
                <a:solidFill>
                  <a:schemeClr val="dk1"/>
                </a:solidFill>
                <a:latin typeface="Calibri"/>
                <a:ea typeface="Calibri"/>
                <a:cs typeface="Calibri"/>
                <a:sym typeface="Calibri"/>
              </a:rPr>
              <a:t> messages are available for vendor-specific experimentation or enhancements</a:t>
            </a:r>
            <a:endParaRPr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a:spLocks noGrp="1"/>
          </p:cNvSpPr>
          <p:nvPr>
            <p:ph type="title"/>
          </p:nvPr>
        </p:nvSpPr>
        <p:spPr>
          <a:xfrm>
            <a:off x="395287" y="0"/>
            <a:ext cx="8229600" cy="6207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a:solidFill>
                  <a:srgbClr val="FF0000"/>
                </a:solidFill>
                <a:latin typeface="Calibri"/>
                <a:ea typeface="Calibri"/>
                <a:cs typeface="Calibri"/>
                <a:sym typeface="Calibri"/>
              </a:rPr>
              <a:t>Messaging between Controller and Switch</a:t>
            </a:r>
            <a:endParaRPr/>
          </a:p>
        </p:txBody>
      </p:sp>
      <p:sp>
        <p:nvSpPr>
          <p:cNvPr id="163" name="Google Shape;163;p14"/>
          <p:cNvSpPr txBox="1">
            <a:spLocks noGrp="1"/>
          </p:cNvSpPr>
          <p:nvPr>
            <p:ph type="body" idx="1"/>
          </p:nvPr>
        </p:nvSpPr>
        <p:spPr>
          <a:xfrm>
            <a:off x="395287" y="677544"/>
            <a:ext cx="8229600" cy="575945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1" i="0" u="none" dirty="0" err="1">
                <a:solidFill>
                  <a:schemeClr val="dk1"/>
                </a:solidFill>
                <a:latin typeface="Calibri"/>
                <a:ea typeface="Calibri"/>
                <a:cs typeface="Calibri"/>
                <a:sym typeface="Calibri"/>
              </a:rPr>
              <a:t>Async</a:t>
            </a:r>
            <a:r>
              <a:rPr lang="en-US" sz="2400" b="1" i="0" u="none" dirty="0">
                <a:solidFill>
                  <a:schemeClr val="dk1"/>
                </a:solidFill>
                <a:latin typeface="Calibri"/>
                <a:ea typeface="Calibri"/>
                <a:cs typeface="Calibri"/>
                <a:sym typeface="Calibri"/>
              </a:rPr>
              <a:t> messages </a:t>
            </a:r>
            <a:r>
              <a:rPr lang="en-US" sz="2400" b="0" i="0" u="none" dirty="0">
                <a:solidFill>
                  <a:schemeClr val="dk1"/>
                </a:solidFill>
                <a:latin typeface="Calibri"/>
                <a:ea typeface="Calibri"/>
                <a:cs typeface="Calibri"/>
                <a:sym typeface="Calibri"/>
              </a:rPr>
              <a:t>are sent from the switch to the controller without having been solicited by the controller.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a:t>
            </a:r>
            <a:r>
              <a:rPr lang="en-US" sz="2400" b="1" i="0" u="none" dirty="0">
                <a:solidFill>
                  <a:srgbClr val="0070C0"/>
                </a:solidFill>
                <a:latin typeface="Calibri"/>
                <a:ea typeface="Calibri"/>
                <a:cs typeface="Calibri"/>
                <a:sym typeface="Calibri"/>
              </a:rPr>
              <a:t>PACKET_IN</a:t>
            </a:r>
            <a:r>
              <a:rPr lang="en-US" sz="2400" b="0" i="0" u="none" dirty="0">
                <a:solidFill>
                  <a:schemeClr val="dk1"/>
                </a:solidFill>
                <a:latin typeface="Calibri"/>
                <a:ea typeface="Calibri"/>
                <a:cs typeface="Calibri"/>
                <a:sym typeface="Calibri"/>
              </a:rPr>
              <a:t> message is the way the switch </a:t>
            </a:r>
            <a:r>
              <a:rPr lang="en-US" sz="2400" b="1" i="0" u="none" dirty="0">
                <a:solidFill>
                  <a:schemeClr val="dk1"/>
                </a:solidFill>
                <a:latin typeface="Calibri"/>
                <a:ea typeface="Calibri"/>
                <a:cs typeface="Calibri"/>
                <a:sym typeface="Calibri"/>
              </a:rPr>
              <a:t>passes data packets back to the controller</a:t>
            </a:r>
            <a:r>
              <a:rPr lang="en-US" sz="2400" b="0" i="0" u="none" dirty="0">
                <a:solidFill>
                  <a:schemeClr val="dk1"/>
                </a:solidFill>
                <a:latin typeface="Calibri"/>
                <a:ea typeface="Calibri"/>
                <a:cs typeface="Calibri"/>
                <a:sym typeface="Calibri"/>
              </a:rPr>
              <a:t> for exception handling.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Control plane traffic will usually be sent back to the controller via this message.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switch can inform the controller that a flow entry is removed from the flow table via the </a:t>
            </a:r>
            <a:r>
              <a:rPr lang="en-US" sz="2400" b="1" i="0" u="none" dirty="0">
                <a:solidFill>
                  <a:schemeClr val="dk1"/>
                </a:solidFill>
                <a:latin typeface="Calibri"/>
                <a:ea typeface="Calibri"/>
                <a:cs typeface="Calibri"/>
                <a:sym typeface="Calibri"/>
              </a:rPr>
              <a:t>FLOW_REMOVED</a:t>
            </a:r>
            <a:r>
              <a:rPr lang="en-US" sz="2400" b="0" i="0" u="none" dirty="0">
                <a:solidFill>
                  <a:schemeClr val="dk1"/>
                </a:solidFill>
                <a:latin typeface="Calibri"/>
                <a:ea typeface="Calibri"/>
                <a:cs typeface="Calibri"/>
                <a:sym typeface="Calibri"/>
              </a:rPr>
              <a:t> message. </a:t>
            </a:r>
            <a:endParaRPr sz="4000" dirty="0"/>
          </a:p>
          <a:p>
            <a:pPr marL="342900" marR="0" lvl="0" indent="-342900" algn="just" rtl="0">
              <a:spcBef>
                <a:spcPts val="360"/>
              </a:spcBef>
              <a:spcAft>
                <a:spcPts val="0"/>
              </a:spcAft>
              <a:buClr>
                <a:schemeClr val="dk1"/>
              </a:buClr>
              <a:buSzPts val="1800"/>
              <a:buFont typeface="Arial"/>
              <a:buChar char="•"/>
            </a:pPr>
            <a:r>
              <a:rPr lang="en-US" sz="2400" b="1" i="0" u="none" dirty="0">
                <a:solidFill>
                  <a:schemeClr val="dk1"/>
                </a:solidFill>
                <a:latin typeface="Calibri"/>
                <a:ea typeface="Calibri"/>
                <a:cs typeface="Calibri"/>
                <a:sym typeface="Calibri"/>
              </a:rPr>
              <a:t>PORT_STATUS</a:t>
            </a:r>
            <a:r>
              <a:rPr lang="en-US" sz="2400" b="0" i="0" u="none" dirty="0">
                <a:solidFill>
                  <a:schemeClr val="dk1"/>
                </a:solidFill>
                <a:latin typeface="Calibri"/>
                <a:ea typeface="Calibri"/>
                <a:cs typeface="Calibri"/>
                <a:sym typeface="Calibri"/>
              </a:rPr>
              <a:t> is used to communicate changes in port status, whether by direct user intervention or by a physical change in the communications medium itself.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Finally, the switch uses the </a:t>
            </a:r>
            <a:r>
              <a:rPr lang="en-US" sz="2400" b="1" i="0" u="none" dirty="0">
                <a:solidFill>
                  <a:schemeClr val="dk1"/>
                </a:solidFill>
                <a:latin typeface="Calibri"/>
                <a:ea typeface="Calibri"/>
                <a:cs typeface="Calibri"/>
                <a:sym typeface="Calibri"/>
              </a:rPr>
              <a:t>ERROR</a:t>
            </a:r>
            <a:r>
              <a:rPr lang="en-US" sz="2400" b="0" i="0" u="none" dirty="0">
                <a:solidFill>
                  <a:schemeClr val="dk1"/>
                </a:solidFill>
                <a:latin typeface="Calibri"/>
                <a:ea typeface="Calibri"/>
                <a:cs typeface="Calibri"/>
                <a:sym typeface="Calibri"/>
              </a:rPr>
              <a:t> message to notify the controller of problems.</a:t>
            </a:r>
            <a:endParaRPr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395287" y="0"/>
            <a:ext cx="8229600" cy="6207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a:solidFill>
                  <a:srgbClr val="FF0000"/>
                </a:solidFill>
                <a:latin typeface="Calibri"/>
                <a:ea typeface="Calibri"/>
                <a:cs typeface="Calibri"/>
                <a:sym typeface="Calibri"/>
              </a:rPr>
              <a:t>Messaging between Controller and Switch</a:t>
            </a:r>
            <a:endParaRPr/>
          </a:p>
        </p:txBody>
      </p:sp>
      <p:sp>
        <p:nvSpPr>
          <p:cNvPr id="169" name="Google Shape;169;p15"/>
          <p:cNvSpPr txBox="1">
            <a:spLocks noGrp="1"/>
          </p:cNvSpPr>
          <p:nvPr>
            <p:ph type="body" idx="1"/>
          </p:nvPr>
        </p:nvSpPr>
        <p:spPr>
          <a:xfrm>
            <a:off x="468312" y="549275"/>
            <a:ext cx="8229600" cy="575945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1" i="0" u="none" dirty="0">
                <a:solidFill>
                  <a:schemeClr val="dk1"/>
                </a:solidFill>
                <a:latin typeface="Calibri"/>
                <a:ea typeface="Calibri"/>
                <a:cs typeface="Calibri"/>
                <a:sym typeface="Calibri"/>
              </a:rPr>
              <a:t>Controller-switch</a:t>
            </a:r>
            <a:r>
              <a:rPr lang="en-US" sz="2400" b="0" i="0" u="none" dirty="0">
                <a:solidFill>
                  <a:schemeClr val="dk1"/>
                </a:solidFill>
                <a:latin typeface="Calibri"/>
                <a:ea typeface="Calibri"/>
                <a:cs typeface="Calibri"/>
                <a:sym typeface="Calibri"/>
              </a:rPr>
              <a:t> is the broadest category of </a:t>
            </a:r>
            <a:r>
              <a:rPr lang="en-US" sz="2400" b="0" i="0" u="none" dirty="0" err="1">
                <a:solidFill>
                  <a:schemeClr val="dk1"/>
                </a:solidFill>
                <a:latin typeface="Calibri"/>
                <a:ea typeface="Calibri"/>
                <a:cs typeface="Calibri"/>
                <a:sym typeface="Calibri"/>
              </a:rPr>
              <a:t>OpenFlow</a:t>
            </a:r>
            <a:r>
              <a:rPr lang="en-US" sz="2400" b="0" i="0" u="none" dirty="0">
                <a:solidFill>
                  <a:schemeClr val="dk1"/>
                </a:solidFill>
                <a:latin typeface="Calibri"/>
                <a:ea typeface="Calibri"/>
                <a:cs typeface="Calibri"/>
                <a:sym typeface="Calibri"/>
              </a:rPr>
              <a:t> messages.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They can be divided into </a:t>
            </a:r>
            <a:r>
              <a:rPr lang="en-US" sz="2400" b="1" i="0" u="none" dirty="0">
                <a:solidFill>
                  <a:schemeClr val="dk1"/>
                </a:solidFill>
                <a:latin typeface="Calibri"/>
                <a:ea typeface="Calibri"/>
                <a:cs typeface="Calibri"/>
                <a:sym typeface="Calibri"/>
              </a:rPr>
              <a:t>five</a:t>
            </a:r>
            <a:r>
              <a:rPr lang="en-US" sz="2400" b="0" i="0" u="none" dirty="0">
                <a:solidFill>
                  <a:schemeClr val="dk1"/>
                </a:solidFill>
                <a:latin typeface="Calibri"/>
                <a:ea typeface="Calibri"/>
                <a:cs typeface="Calibri"/>
                <a:sym typeface="Calibri"/>
              </a:rPr>
              <a:t> subcategories: </a:t>
            </a:r>
            <a:r>
              <a:rPr lang="en-US" sz="2400" b="1" i="0" u="none" dirty="0">
                <a:solidFill>
                  <a:schemeClr val="accent6">
                    <a:lumMod val="50000"/>
                  </a:schemeClr>
                </a:solidFill>
                <a:sym typeface="Calibri"/>
              </a:rPr>
              <a:t>switch configuration, command from controller, statistics, queue configuration, and barrier. </a:t>
            </a:r>
            <a:endParaRPr sz="4000" dirty="0">
              <a:solidFill>
                <a:schemeClr val="accent6">
                  <a:lumMod val="50000"/>
                </a:schemeClr>
              </a:solidFill>
            </a:endParaRPr>
          </a:p>
          <a:p>
            <a:pPr marL="342900" marR="0" lvl="0" indent="-342900" algn="just" rtl="0">
              <a:spcBef>
                <a:spcPts val="360"/>
              </a:spcBef>
              <a:spcAft>
                <a:spcPts val="0"/>
              </a:spcAft>
              <a:buClr>
                <a:schemeClr val="dk1"/>
              </a:buClr>
              <a:buSzPts val="1800"/>
              <a:buFont typeface="Arial"/>
              <a:buChar char="•"/>
            </a:pPr>
            <a:r>
              <a:rPr lang="en-US" sz="2400" b="1" i="0" u="sng" dirty="0">
                <a:solidFill>
                  <a:schemeClr val="dk1"/>
                </a:solidFill>
                <a:latin typeface="Calibri"/>
                <a:ea typeface="Calibri"/>
                <a:cs typeface="Calibri"/>
                <a:sym typeface="Calibri"/>
              </a:rPr>
              <a:t>The switch configuration </a:t>
            </a:r>
            <a:r>
              <a:rPr lang="en-US" sz="2400" b="0" i="0" u="none" dirty="0">
                <a:solidFill>
                  <a:schemeClr val="dk1"/>
                </a:solidFill>
                <a:latin typeface="Calibri"/>
                <a:ea typeface="Calibri"/>
                <a:cs typeface="Calibri"/>
                <a:sym typeface="Calibri"/>
              </a:rPr>
              <a:t>messages consist of </a:t>
            </a:r>
            <a:r>
              <a:rPr lang="en-US" sz="2400" b="1" i="0" u="none" dirty="0">
                <a:solidFill>
                  <a:schemeClr val="dk1"/>
                </a:solidFill>
                <a:latin typeface="Calibri"/>
                <a:ea typeface="Calibri"/>
                <a:cs typeface="Calibri"/>
                <a:sym typeface="Calibri"/>
              </a:rPr>
              <a:t>a unidirectional configuration message</a:t>
            </a:r>
            <a:r>
              <a:rPr lang="en-US" sz="2400" b="0" i="0" u="none" dirty="0">
                <a:solidFill>
                  <a:schemeClr val="dk1"/>
                </a:solidFill>
                <a:latin typeface="Calibri"/>
                <a:ea typeface="Calibri"/>
                <a:cs typeface="Calibri"/>
                <a:sym typeface="Calibri"/>
              </a:rPr>
              <a:t> and two request-reply message pairs. </a:t>
            </a:r>
            <a:r>
              <a:rPr lang="en-US" sz="2400" b="0" i="0" u="none" dirty="0" smtClean="0">
                <a:solidFill>
                  <a:schemeClr val="dk1"/>
                </a:solidFill>
                <a:latin typeface="Calibri"/>
                <a:ea typeface="Calibri"/>
                <a:cs typeface="Calibri"/>
                <a:sym typeface="Calibri"/>
              </a:rPr>
              <a:t>The </a:t>
            </a:r>
            <a:r>
              <a:rPr lang="en-US" sz="2400" b="0" i="0" u="none" dirty="0">
                <a:solidFill>
                  <a:schemeClr val="dk1"/>
                </a:solidFill>
                <a:latin typeface="Calibri"/>
                <a:ea typeface="Calibri"/>
                <a:cs typeface="Calibri"/>
                <a:sym typeface="Calibri"/>
              </a:rPr>
              <a:t>controller uses the unidirectional message, </a:t>
            </a:r>
            <a:r>
              <a:rPr lang="en-US" sz="2400" b="1" i="0" u="none" dirty="0">
                <a:solidFill>
                  <a:schemeClr val="dk1"/>
                </a:solidFill>
                <a:latin typeface="Calibri"/>
                <a:ea typeface="Calibri"/>
                <a:cs typeface="Calibri"/>
                <a:sym typeface="Calibri"/>
              </a:rPr>
              <a:t>SET_CONFIG </a:t>
            </a:r>
            <a:r>
              <a:rPr lang="en-US" sz="2400" b="0" i="0" u="none" dirty="0">
                <a:solidFill>
                  <a:schemeClr val="dk1"/>
                </a:solidFill>
                <a:latin typeface="Calibri"/>
                <a:ea typeface="Calibri"/>
                <a:cs typeface="Calibri"/>
                <a:sym typeface="Calibri"/>
              </a:rPr>
              <a:t>to set configuration parameters in the switch.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We see the </a:t>
            </a:r>
            <a:r>
              <a:rPr lang="en-US" sz="2400" b="1" i="0" u="none" dirty="0">
                <a:solidFill>
                  <a:schemeClr val="dk1"/>
                </a:solidFill>
                <a:latin typeface="Calibri"/>
                <a:ea typeface="Calibri"/>
                <a:cs typeface="Calibri"/>
                <a:sym typeface="Calibri"/>
              </a:rPr>
              <a:t>SET_CONFIG</a:t>
            </a:r>
            <a:r>
              <a:rPr lang="en-US" sz="2400" b="0" i="0" u="none" dirty="0">
                <a:solidFill>
                  <a:schemeClr val="dk1"/>
                </a:solidFill>
                <a:latin typeface="Calibri"/>
                <a:ea typeface="Calibri"/>
                <a:cs typeface="Calibri"/>
                <a:sym typeface="Calibri"/>
              </a:rPr>
              <a:t> message sent during the initialization phase of the controller-switch dialogue.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controller uses the </a:t>
            </a:r>
            <a:r>
              <a:rPr lang="en-US" sz="2400" b="1" i="0" u="none" dirty="0">
                <a:solidFill>
                  <a:schemeClr val="dk1"/>
                </a:solidFill>
                <a:latin typeface="Calibri"/>
                <a:ea typeface="Calibri"/>
                <a:cs typeface="Calibri"/>
                <a:sym typeface="Calibri"/>
              </a:rPr>
              <a:t>FEATURES </a:t>
            </a:r>
            <a:r>
              <a:rPr lang="en-US" sz="2400" b="0" i="0" u="none" dirty="0">
                <a:solidFill>
                  <a:schemeClr val="dk1"/>
                </a:solidFill>
                <a:latin typeface="Calibri"/>
                <a:ea typeface="Calibri"/>
                <a:cs typeface="Calibri"/>
                <a:sym typeface="Calibri"/>
              </a:rPr>
              <a:t>message pair to interrogate the switch about which features it supports.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Similarly, the </a:t>
            </a:r>
            <a:r>
              <a:rPr lang="en-US" sz="2400" b="1" i="0" u="none" dirty="0">
                <a:solidFill>
                  <a:schemeClr val="dk1"/>
                </a:solidFill>
                <a:latin typeface="Calibri"/>
                <a:ea typeface="Calibri"/>
                <a:cs typeface="Calibri"/>
                <a:sym typeface="Calibri"/>
              </a:rPr>
              <a:t>GET_CONFIG</a:t>
            </a:r>
            <a:r>
              <a:rPr lang="en-US" sz="2400" b="0" i="0" u="none" dirty="0">
                <a:solidFill>
                  <a:schemeClr val="dk1"/>
                </a:solidFill>
                <a:latin typeface="Calibri"/>
                <a:ea typeface="Calibri"/>
                <a:cs typeface="Calibri"/>
                <a:sym typeface="Calibri"/>
              </a:rPr>
              <a:t> message pair is used to retrieve a switch’s configuration settings</a:t>
            </a:r>
            <a:endParaRPr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body" idx="1"/>
          </p:nvPr>
        </p:nvSpPr>
        <p:spPr>
          <a:xfrm>
            <a:off x="468312" y="188912"/>
            <a:ext cx="8229600" cy="6119812"/>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There are </a:t>
            </a:r>
            <a:r>
              <a:rPr lang="en-US" sz="2400" b="1" i="0" u="none" dirty="0">
                <a:solidFill>
                  <a:schemeClr val="dk1"/>
                </a:solidFill>
                <a:latin typeface="Calibri"/>
                <a:ea typeface="Calibri"/>
                <a:cs typeface="Calibri"/>
                <a:sym typeface="Calibri"/>
              </a:rPr>
              <a:t>three</a:t>
            </a:r>
            <a:r>
              <a:rPr lang="en-US" sz="2400" b="0" i="0" u="none" dirty="0">
                <a:solidFill>
                  <a:schemeClr val="dk1"/>
                </a:solidFill>
                <a:latin typeface="Calibri"/>
                <a:ea typeface="Calibri"/>
                <a:cs typeface="Calibri"/>
                <a:sym typeface="Calibri"/>
              </a:rPr>
              <a:t> messages comprising the </a:t>
            </a:r>
            <a:r>
              <a:rPr lang="en-US" sz="2400" b="1" u="sng" dirty="0">
                <a:solidFill>
                  <a:schemeClr val="dk1"/>
                </a:solidFill>
                <a:latin typeface="Calibri"/>
                <a:ea typeface="Calibri"/>
                <a:cs typeface="Calibri"/>
                <a:sym typeface="Calibri"/>
              </a:rPr>
              <a:t>command from controller category</a:t>
            </a:r>
            <a:r>
              <a:rPr lang="en-US" sz="2400" b="0" i="0" u="none" dirty="0">
                <a:solidFill>
                  <a:schemeClr val="dk1"/>
                </a:solidFill>
                <a:latin typeface="Calibri"/>
                <a:ea typeface="Calibri"/>
                <a:cs typeface="Calibri"/>
                <a:sym typeface="Calibri"/>
              </a:rPr>
              <a:t>. </a:t>
            </a:r>
            <a:endParaRPr lang="en-US" sz="2400" b="0" i="0" u="none" dirty="0" smtClean="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1800"/>
              <a:buFont typeface="Arial"/>
              <a:buChar char="•"/>
            </a:pPr>
            <a:r>
              <a:rPr lang="en-US" sz="2400" b="0" i="0" u="none" dirty="0" smtClean="0">
                <a:solidFill>
                  <a:schemeClr val="dk1"/>
                </a:solidFill>
                <a:latin typeface="Calibri"/>
                <a:ea typeface="Calibri"/>
                <a:cs typeface="Calibri"/>
                <a:sym typeface="Calibri"/>
              </a:rPr>
              <a:t>The </a:t>
            </a:r>
            <a:r>
              <a:rPr lang="en-US" sz="2400" b="0" i="0" u="none" dirty="0">
                <a:solidFill>
                  <a:schemeClr val="dk1"/>
                </a:solidFill>
                <a:latin typeface="Calibri"/>
                <a:ea typeface="Calibri"/>
                <a:cs typeface="Calibri"/>
                <a:sym typeface="Calibri"/>
              </a:rPr>
              <a:t>controller uses </a:t>
            </a:r>
            <a:r>
              <a:rPr lang="en-US" sz="2400" b="1" i="0" u="none" dirty="0">
                <a:solidFill>
                  <a:schemeClr val="dk1"/>
                </a:solidFill>
                <a:latin typeface="Calibri"/>
                <a:ea typeface="Calibri"/>
                <a:cs typeface="Calibri"/>
                <a:sym typeface="Calibri"/>
              </a:rPr>
              <a:t>PACKET_OUT</a:t>
            </a:r>
            <a:r>
              <a:rPr lang="en-US" sz="2400" b="0" i="0" u="none" dirty="0">
                <a:solidFill>
                  <a:schemeClr val="dk1"/>
                </a:solidFill>
                <a:latin typeface="Calibri"/>
                <a:ea typeface="Calibri"/>
                <a:cs typeface="Calibri"/>
                <a:sym typeface="Calibri"/>
              </a:rPr>
              <a:t> to send data packets to the switch for forwarding out through the data plane.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controller modifies existing flow entries in the switch via the </a:t>
            </a:r>
            <a:r>
              <a:rPr lang="en-US" sz="2400" b="1" i="0" u="none" dirty="0">
                <a:solidFill>
                  <a:schemeClr val="dk1"/>
                </a:solidFill>
                <a:latin typeface="Calibri"/>
                <a:ea typeface="Calibri"/>
                <a:cs typeface="Calibri"/>
                <a:sym typeface="Calibri"/>
              </a:rPr>
              <a:t>FLOW_MOD </a:t>
            </a:r>
            <a:r>
              <a:rPr lang="en-US" sz="2400" b="0" i="0" u="none" dirty="0">
                <a:solidFill>
                  <a:schemeClr val="dk1"/>
                </a:solidFill>
                <a:latin typeface="Calibri"/>
                <a:ea typeface="Calibri"/>
                <a:cs typeface="Calibri"/>
                <a:sym typeface="Calibri"/>
              </a:rPr>
              <a:t>message. </a:t>
            </a:r>
            <a:endParaRPr sz="4000" dirty="0"/>
          </a:p>
          <a:p>
            <a:pPr marL="342900" marR="0" lvl="0" indent="-342900" algn="just" rtl="0">
              <a:spcBef>
                <a:spcPts val="360"/>
              </a:spcBef>
              <a:spcAft>
                <a:spcPts val="0"/>
              </a:spcAft>
              <a:buClr>
                <a:schemeClr val="dk1"/>
              </a:buClr>
              <a:buSzPts val="1800"/>
              <a:buFont typeface="Arial"/>
              <a:buChar char="•"/>
            </a:pPr>
            <a:r>
              <a:rPr lang="en-US" sz="2400" b="1" i="0" u="none" dirty="0">
                <a:solidFill>
                  <a:schemeClr val="dk1"/>
                </a:solidFill>
                <a:latin typeface="Calibri"/>
                <a:ea typeface="Calibri"/>
                <a:cs typeface="Calibri"/>
                <a:sym typeface="Calibri"/>
              </a:rPr>
              <a:t>PORT_MOD</a:t>
            </a:r>
            <a:r>
              <a:rPr lang="en-US" sz="2400" b="0" i="0" u="none" dirty="0">
                <a:solidFill>
                  <a:schemeClr val="dk1"/>
                </a:solidFill>
                <a:latin typeface="Calibri"/>
                <a:ea typeface="Calibri"/>
                <a:cs typeface="Calibri"/>
                <a:sym typeface="Calibri"/>
              </a:rPr>
              <a:t> is used to modify the status of an </a:t>
            </a:r>
            <a:r>
              <a:rPr lang="en-US" sz="2400" b="0" i="0" u="none" dirty="0" err="1">
                <a:solidFill>
                  <a:schemeClr val="dk1"/>
                </a:solidFill>
                <a:latin typeface="Calibri"/>
                <a:ea typeface="Calibri"/>
                <a:cs typeface="Calibri"/>
                <a:sym typeface="Calibri"/>
              </a:rPr>
              <a:t>OpenFlow</a:t>
            </a:r>
            <a:r>
              <a:rPr lang="en-US" sz="2400" b="0" i="0" u="none" dirty="0">
                <a:solidFill>
                  <a:schemeClr val="dk1"/>
                </a:solidFill>
                <a:latin typeface="Calibri"/>
                <a:ea typeface="Calibri"/>
                <a:cs typeface="Calibri"/>
                <a:sym typeface="Calibri"/>
              </a:rPr>
              <a:t> port. </a:t>
            </a:r>
            <a:endParaRPr sz="4000" dirty="0"/>
          </a:p>
          <a:p>
            <a:pPr marL="342900" marR="0" lvl="0" indent="-342900" algn="just" rtl="0">
              <a:spcBef>
                <a:spcPts val="360"/>
              </a:spcBef>
              <a:spcAft>
                <a:spcPts val="0"/>
              </a:spcAft>
              <a:buClr>
                <a:schemeClr val="dk1"/>
              </a:buClr>
              <a:buSzPts val="1800"/>
              <a:buFont typeface="Arial"/>
              <a:buChar char="•"/>
            </a:pPr>
            <a:r>
              <a:rPr lang="en-US" sz="2400" b="1" i="0" u="sng" dirty="0">
                <a:solidFill>
                  <a:schemeClr val="dk1"/>
                </a:solidFill>
                <a:latin typeface="Calibri"/>
                <a:ea typeface="Calibri"/>
                <a:cs typeface="Calibri"/>
                <a:sym typeface="Calibri"/>
              </a:rPr>
              <a:t>Statistics</a:t>
            </a:r>
            <a:r>
              <a:rPr lang="en-US" sz="2400" b="0" i="0" u="none" dirty="0">
                <a:solidFill>
                  <a:schemeClr val="dk1"/>
                </a:solidFill>
                <a:latin typeface="Calibri"/>
                <a:ea typeface="Calibri"/>
                <a:cs typeface="Calibri"/>
                <a:sym typeface="Calibri"/>
              </a:rPr>
              <a:t> are obtained from the switch by the controller via the </a:t>
            </a:r>
            <a:r>
              <a:rPr lang="en-US" sz="2400" b="1" i="0" u="none" dirty="0">
                <a:solidFill>
                  <a:schemeClr val="dk1"/>
                </a:solidFill>
                <a:latin typeface="Calibri"/>
                <a:ea typeface="Calibri"/>
                <a:cs typeface="Calibri"/>
                <a:sym typeface="Calibri"/>
              </a:rPr>
              <a:t>STATS</a:t>
            </a:r>
            <a:r>
              <a:rPr lang="en-US" sz="2400" b="0" i="0" u="none" dirty="0">
                <a:solidFill>
                  <a:schemeClr val="dk1"/>
                </a:solidFill>
                <a:latin typeface="Calibri"/>
                <a:ea typeface="Calibri"/>
                <a:cs typeface="Calibri"/>
                <a:sym typeface="Calibri"/>
              </a:rPr>
              <a:t> message pair. </a:t>
            </a:r>
            <a:endParaRPr sz="4000" dirty="0"/>
          </a:p>
          <a:p>
            <a:pPr marL="342900" marR="0" lvl="0" indent="-342900" algn="just" rtl="0">
              <a:spcBef>
                <a:spcPts val="360"/>
              </a:spcBef>
              <a:spcAft>
                <a:spcPts val="0"/>
              </a:spcAft>
              <a:buClr>
                <a:schemeClr val="dk1"/>
              </a:buClr>
              <a:buSzPts val="1800"/>
              <a:buFont typeface="Arial"/>
              <a:buChar char="•"/>
            </a:pPr>
            <a:r>
              <a:rPr lang="en-US" sz="2400" b="0" i="0" u="sng" dirty="0">
                <a:solidFill>
                  <a:schemeClr val="dk1"/>
                </a:solidFill>
                <a:latin typeface="Calibri"/>
                <a:ea typeface="Calibri"/>
                <a:cs typeface="Calibri"/>
                <a:sym typeface="Calibri"/>
              </a:rPr>
              <a:t>The </a:t>
            </a:r>
            <a:r>
              <a:rPr lang="en-US" sz="2400" b="1" i="0" u="sng" dirty="0">
                <a:solidFill>
                  <a:schemeClr val="dk1"/>
                </a:solidFill>
                <a:latin typeface="Calibri"/>
                <a:ea typeface="Calibri"/>
                <a:cs typeface="Calibri"/>
                <a:sym typeface="Calibri"/>
              </a:rPr>
              <a:t>BARRIER</a:t>
            </a:r>
            <a:r>
              <a:rPr lang="en-US" sz="2400" b="0" i="0" u="sng" dirty="0">
                <a:solidFill>
                  <a:schemeClr val="dk1"/>
                </a:solidFill>
                <a:latin typeface="Calibri"/>
                <a:ea typeface="Calibri"/>
                <a:cs typeface="Calibri"/>
                <a:sym typeface="Calibri"/>
              </a:rPr>
              <a:t> </a:t>
            </a:r>
            <a:r>
              <a:rPr lang="en-US" sz="2400" b="0" i="0" u="none" dirty="0">
                <a:solidFill>
                  <a:schemeClr val="dk1"/>
                </a:solidFill>
                <a:latin typeface="Calibri"/>
                <a:ea typeface="Calibri"/>
                <a:cs typeface="Calibri"/>
                <a:sym typeface="Calibri"/>
              </a:rPr>
              <a:t>message pair is </a:t>
            </a:r>
            <a:r>
              <a:rPr lang="en-US" sz="2400" b="1" i="0" u="none" dirty="0">
                <a:solidFill>
                  <a:schemeClr val="dk1"/>
                </a:solidFill>
                <a:latin typeface="Calibri"/>
                <a:ea typeface="Calibri"/>
                <a:cs typeface="Calibri"/>
                <a:sym typeface="Calibri"/>
              </a:rPr>
              <a:t>used by the controller</a:t>
            </a:r>
            <a:r>
              <a:rPr lang="en-US" sz="2400" b="0" i="0" u="none" dirty="0">
                <a:solidFill>
                  <a:schemeClr val="dk1"/>
                </a:solidFill>
                <a:latin typeface="Calibri"/>
                <a:ea typeface="Calibri"/>
                <a:cs typeface="Calibri"/>
                <a:sym typeface="Calibri"/>
              </a:rPr>
              <a:t> to ensure that a particular </a:t>
            </a:r>
            <a:r>
              <a:rPr lang="en-US" sz="2400" b="0" i="0" u="none" dirty="0" err="1">
                <a:solidFill>
                  <a:schemeClr val="dk1"/>
                </a:solidFill>
                <a:latin typeface="Calibri"/>
                <a:ea typeface="Calibri"/>
                <a:cs typeface="Calibri"/>
                <a:sym typeface="Calibri"/>
              </a:rPr>
              <a:t>OpenFlow</a:t>
            </a:r>
            <a:r>
              <a:rPr lang="en-US" sz="2400" b="0" i="0" u="none" dirty="0">
                <a:solidFill>
                  <a:schemeClr val="dk1"/>
                </a:solidFill>
                <a:latin typeface="Calibri"/>
                <a:ea typeface="Calibri"/>
                <a:cs typeface="Calibri"/>
                <a:sym typeface="Calibri"/>
              </a:rPr>
              <a:t> command from </a:t>
            </a:r>
            <a:r>
              <a:rPr lang="en-US" sz="2400" b="1" i="0" u="none" dirty="0">
                <a:solidFill>
                  <a:schemeClr val="dk1"/>
                </a:solidFill>
                <a:latin typeface="Calibri"/>
                <a:ea typeface="Calibri"/>
                <a:cs typeface="Calibri"/>
                <a:sym typeface="Calibri"/>
              </a:rPr>
              <a:t>the controller has finished executing on the switch</a:t>
            </a:r>
            <a:r>
              <a:rPr lang="en-US" sz="2400" b="0" i="0" u="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The switch must complete execution of all commands received prior to the </a:t>
            </a:r>
            <a:r>
              <a:rPr lang="en-US" sz="2400" b="1" i="0" u="none" dirty="0">
                <a:solidFill>
                  <a:schemeClr val="dk1"/>
                </a:solidFill>
                <a:latin typeface="Calibri"/>
                <a:ea typeface="Calibri"/>
                <a:cs typeface="Calibri"/>
                <a:sym typeface="Calibri"/>
              </a:rPr>
              <a:t>BARRIER_REQUEST</a:t>
            </a:r>
            <a:r>
              <a:rPr lang="en-US" sz="2400" b="0" i="0" u="none" dirty="0">
                <a:solidFill>
                  <a:schemeClr val="dk1"/>
                </a:solidFill>
                <a:latin typeface="Calibri"/>
                <a:ea typeface="Calibri"/>
                <a:cs typeface="Calibri"/>
                <a:sym typeface="Calibri"/>
              </a:rPr>
              <a:t> before executing any commands received after it, and the switch notifies the controller of having completed such preceding commands via the BARRIER_REPLY message sent back to the controller.</a:t>
            </a:r>
            <a:endParaRPr sz="4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body" idx="1"/>
          </p:nvPr>
        </p:nvSpPr>
        <p:spPr>
          <a:xfrm>
            <a:off x="468312" y="838201"/>
            <a:ext cx="8229600" cy="537972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0" i="0" u="none" dirty="0">
                <a:solidFill>
                  <a:schemeClr val="dk1"/>
                </a:solidFill>
                <a:sym typeface="Calibri"/>
              </a:rPr>
              <a:t>The </a:t>
            </a:r>
            <a:r>
              <a:rPr lang="en-US" sz="2400" b="1" i="0" u="none" dirty="0">
                <a:solidFill>
                  <a:schemeClr val="dk1"/>
                </a:solidFill>
                <a:sym typeface="Calibri"/>
              </a:rPr>
              <a:t>QUEUE_GET_CONFIG_REQUEST</a:t>
            </a:r>
            <a:r>
              <a:rPr lang="en-US" sz="2400" b="0" i="0" u="none" dirty="0">
                <a:solidFill>
                  <a:schemeClr val="dk1"/>
                </a:solidFill>
                <a:sym typeface="Calibri"/>
              </a:rPr>
              <a:t> and </a:t>
            </a:r>
            <a:r>
              <a:rPr lang="en-US" sz="2400" b="1" i="0" u="none" dirty="0">
                <a:solidFill>
                  <a:schemeClr val="dk1"/>
                </a:solidFill>
                <a:sym typeface="Calibri"/>
              </a:rPr>
              <a:t>QUEUE_GET_CONFIG_REPLY</a:t>
            </a:r>
            <a:r>
              <a:rPr lang="en-US" sz="2400" b="0" i="0" u="none" dirty="0">
                <a:solidFill>
                  <a:schemeClr val="dk1"/>
                </a:solidFill>
                <a:sym typeface="Calibri"/>
              </a:rPr>
              <a:t> message pair is the mechanism by which the controller learns from the switch how a given </a:t>
            </a:r>
            <a:r>
              <a:rPr lang="en-US" sz="2400" b="1" i="0" u="none" dirty="0">
                <a:solidFill>
                  <a:schemeClr val="dk1"/>
                </a:solidFill>
                <a:sym typeface="Calibri"/>
              </a:rPr>
              <a:t>queue is configured</a:t>
            </a:r>
            <a:r>
              <a:rPr lang="en-US" sz="2400" b="0" i="0" u="none" dirty="0">
                <a:solidFill>
                  <a:schemeClr val="dk1"/>
                </a:solidFill>
                <a:sym typeface="Calibri"/>
              </a:rPr>
              <a:t>. </a:t>
            </a:r>
            <a:endParaRPr sz="2400" dirty="0"/>
          </a:p>
          <a:p>
            <a:pPr marL="342900" marR="0" lvl="0" indent="-342900" algn="just" rtl="0">
              <a:spcBef>
                <a:spcPts val="360"/>
              </a:spcBef>
              <a:spcAft>
                <a:spcPts val="0"/>
              </a:spcAft>
              <a:buClr>
                <a:schemeClr val="dk1"/>
              </a:buClr>
              <a:buSzPts val="1800"/>
              <a:buFont typeface="Arial"/>
              <a:buChar char="•"/>
            </a:pPr>
            <a:r>
              <a:rPr lang="en-US" sz="2400" b="1" i="1" u="none" dirty="0">
                <a:solidFill>
                  <a:schemeClr val="dk1"/>
                </a:solidFill>
                <a:sym typeface="Calibri"/>
              </a:rPr>
              <a:t>With this information, the controller can intelligently map certain flows to specific queues to achieve desired </a:t>
            </a:r>
            <a:r>
              <a:rPr lang="en-US" sz="2400" b="1" i="1" u="none" dirty="0" err="1">
                <a:solidFill>
                  <a:schemeClr val="dk1"/>
                </a:solidFill>
                <a:sym typeface="Calibri"/>
              </a:rPr>
              <a:t>QoS</a:t>
            </a:r>
            <a:r>
              <a:rPr lang="en-US" sz="2400" b="1" i="1" u="none" dirty="0">
                <a:solidFill>
                  <a:schemeClr val="dk1"/>
                </a:solidFill>
                <a:sym typeface="Calibri"/>
              </a:rPr>
              <a:t> levels</a:t>
            </a:r>
            <a:r>
              <a:rPr lang="en-US" sz="2400" b="0" i="0" u="none" dirty="0">
                <a:solidFill>
                  <a:schemeClr val="dk1"/>
                </a:solidFill>
                <a:sym typeface="Calibri"/>
              </a:rPr>
              <a:t>.</a:t>
            </a:r>
            <a:endParaRPr sz="24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In the event that the </a:t>
            </a:r>
            <a:r>
              <a:rPr lang="en-US" sz="2400" b="1" i="0" u="none" dirty="0">
                <a:solidFill>
                  <a:schemeClr val="dk1"/>
                </a:solidFill>
                <a:latin typeface="Calibri"/>
                <a:ea typeface="Calibri"/>
                <a:cs typeface="Calibri"/>
                <a:sym typeface="Calibri"/>
              </a:rPr>
              <a:t>HELLO</a:t>
            </a:r>
            <a:r>
              <a:rPr lang="en-US" sz="2400" b="0" i="0" u="none" dirty="0">
                <a:solidFill>
                  <a:schemeClr val="dk1"/>
                </a:solidFill>
                <a:latin typeface="Calibri"/>
                <a:ea typeface="Calibri"/>
                <a:cs typeface="Calibri"/>
                <a:sym typeface="Calibri"/>
              </a:rPr>
              <a:t> protocol detects a loss of the connection between controller and switch, the V.1.0 specification prescribes that </a:t>
            </a:r>
            <a:r>
              <a:rPr lang="en-US" sz="2400" b="1" i="1" u="none" dirty="0">
                <a:solidFill>
                  <a:schemeClr val="dk1"/>
                </a:solidFill>
                <a:latin typeface="Calibri"/>
                <a:ea typeface="Calibri"/>
                <a:cs typeface="Calibri"/>
                <a:sym typeface="Calibri"/>
              </a:rPr>
              <a:t>the switch should enter emergency mode and reset the TCP connection</a:t>
            </a:r>
            <a:r>
              <a:rPr lang="en-US" sz="2400" b="0" i="0" u="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0" i="0" u="none" dirty="0">
                <a:solidFill>
                  <a:schemeClr val="dk1"/>
                </a:solidFill>
                <a:latin typeface="Calibri"/>
                <a:ea typeface="Calibri"/>
                <a:cs typeface="Calibri"/>
                <a:sym typeface="Calibri"/>
              </a:rPr>
              <a:t>At this time </a:t>
            </a:r>
            <a:r>
              <a:rPr lang="en-US" sz="2400" b="1" i="1" u="none" dirty="0">
                <a:solidFill>
                  <a:schemeClr val="dk1"/>
                </a:solidFill>
                <a:latin typeface="Calibri"/>
                <a:ea typeface="Calibri"/>
                <a:cs typeface="Calibri"/>
                <a:sym typeface="Calibri"/>
              </a:rPr>
              <a:t>all flows are to be deleted </a:t>
            </a:r>
            <a:r>
              <a:rPr lang="en-US" sz="2400" b="0" i="0" u="none" dirty="0">
                <a:solidFill>
                  <a:schemeClr val="dk1"/>
                </a:solidFill>
                <a:latin typeface="Calibri"/>
                <a:ea typeface="Calibri"/>
                <a:cs typeface="Calibri"/>
                <a:sym typeface="Calibri"/>
              </a:rPr>
              <a:t>except special flows that are marked as being part of the emergency flow cache. </a:t>
            </a: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395287" y="0"/>
            <a:ext cx="8229600" cy="85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a:solidFill>
                  <a:srgbClr val="FF0000"/>
                </a:solidFill>
                <a:latin typeface="Calibri"/>
                <a:ea typeface="Calibri"/>
                <a:cs typeface="Calibri"/>
                <a:sym typeface="Calibri"/>
              </a:rPr>
              <a:t>Ports and Ports Queue</a:t>
            </a:r>
            <a:endParaRPr/>
          </a:p>
        </p:txBody>
      </p:sp>
      <p:sp>
        <p:nvSpPr>
          <p:cNvPr id="93" name="Google Shape;93;p2"/>
          <p:cNvSpPr txBox="1">
            <a:spLocks noGrp="1"/>
          </p:cNvSpPr>
          <p:nvPr>
            <p:ph type="body" idx="1"/>
          </p:nvPr>
        </p:nvSpPr>
        <p:spPr>
          <a:xfrm>
            <a:off x="468312" y="1112520"/>
            <a:ext cx="8229600" cy="5196204"/>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The </a:t>
            </a:r>
            <a:r>
              <a:rPr lang="en-US" sz="2400" b="0" i="0" u="none" strike="noStrike" cap="none" dirty="0" err="1">
                <a:solidFill>
                  <a:schemeClr val="dk1"/>
                </a:solidFill>
                <a:latin typeface="Calibri"/>
                <a:ea typeface="Calibri"/>
                <a:cs typeface="Calibri"/>
                <a:sym typeface="Calibri"/>
              </a:rPr>
              <a:t>OpenFlow</a:t>
            </a:r>
            <a:r>
              <a:rPr lang="en-US" sz="2400" b="0" i="0" u="none" strike="noStrike" cap="none" dirty="0">
                <a:solidFill>
                  <a:schemeClr val="dk1"/>
                </a:solidFill>
                <a:latin typeface="Calibri"/>
                <a:ea typeface="Calibri"/>
                <a:cs typeface="Calibri"/>
                <a:sym typeface="Calibri"/>
              </a:rPr>
              <a:t> specification defines the concept of an </a:t>
            </a:r>
            <a:r>
              <a:rPr lang="en-US" sz="2400" b="0" i="0" u="none" strike="noStrike" cap="none" dirty="0" err="1">
                <a:solidFill>
                  <a:schemeClr val="dk1"/>
                </a:solidFill>
                <a:latin typeface="Calibri"/>
                <a:ea typeface="Calibri"/>
                <a:cs typeface="Calibri"/>
                <a:sym typeface="Calibri"/>
              </a:rPr>
              <a:t>OpenFlow</a:t>
            </a:r>
            <a:r>
              <a:rPr lang="en-US" sz="2400" b="0" i="0" u="none" strike="noStrike" cap="none" dirty="0">
                <a:solidFill>
                  <a:schemeClr val="dk1"/>
                </a:solidFill>
                <a:latin typeface="Calibri"/>
                <a:ea typeface="Calibri"/>
                <a:cs typeface="Calibri"/>
                <a:sym typeface="Calibri"/>
              </a:rPr>
              <a:t> port. </a:t>
            </a:r>
            <a:r>
              <a:rPr lang="en-US" sz="2400" b="1" i="1" u="none" strike="noStrike" cap="none" dirty="0" smtClean="0">
                <a:solidFill>
                  <a:schemeClr val="dk1"/>
                </a:solidFill>
                <a:latin typeface="Calibri"/>
                <a:ea typeface="Calibri"/>
                <a:cs typeface="Calibri"/>
                <a:sym typeface="Calibri"/>
              </a:rPr>
              <a:t>An </a:t>
            </a:r>
            <a:r>
              <a:rPr lang="en-US" sz="2400" b="1" i="1" u="none" strike="noStrike" cap="none" dirty="0" err="1">
                <a:solidFill>
                  <a:schemeClr val="dk1"/>
                </a:solidFill>
                <a:latin typeface="Calibri"/>
                <a:ea typeface="Calibri"/>
                <a:cs typeface="Calibri"/>
                <a:sym typeface="Calibri"/>
              </a:rPr>
              <a:t>OpenFlow</a:t>
            </a:r>
            <a:r>
              <a:rPr lang="en-US" sz="2400" b="1" i="1" u="none" strike="noStrike" cap="none" dirty="0">
                <a:solidFill>
                  <a:schemeClr val="dk1"/>
                </a:solidFill>
                <a:latin typeface="Calibri"/>
                <a:ea typeface="Calibri"/>
                <a:cs typeface="Calibri"/>
                <a:sym typeface="Calibri"/>
              </a:rPr>
              <a:t> V.1.0 port corresponds to a physical port</a:t>
            </a:r>
            <a:r>
              <a:rPr lang="en-US" sz="2400" b="0" i="0" u="none" strike="noStrike" cap="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For many years, </a:t>
            </a:r>
            <a:r>
              <a:rPr lang="en-US" sz="2400" b="1" i="1" u="none" strike="noStrike" cap="none" dirty="0">
                <a:solidFill>
                  <a:schemeClr val="dk1"/>
                </a:solidFill>
                <a:latin typeface="Calibri"/>
                <a:ea typeface="Calibri"/>
                <a:cs typeface="Calibri"/>
                <a:sym typeface="Calibri"/>
              </a:rPr>
              <a:t>sophisticated switches </a:t>
            </a:r>
            <a:r>
              <a:rPr lang="en-US" sz="2400" b="0" i="0" u="none" strike="noStrike" cap="none" dirty="0">
                <a:solidFill>
                  <a:schemeClr val="dk1"/>
                </a:solidFill>
                <a:latin typeface="Calibri"/>
                <a:ea typeface="Calibri"/>
                <a:cs typeface="Calibri"/>
                <a:sym typeface="Calibri"/>
              </a:rPr>
              <a:t>have supported multiple queues per physical port. These queues are generally served by </a:t>
            </a:r>
            <a:r>
              <a:rPr lang="en-US" sz="2400" b="1" i="1" u="none" strike="noStrike" cap="none" dirty="0">
                <a:solidFill>
                  <a:schemeClr val="tx1"/>
                </a:solidFill>
                <a:latin typeface="Calibri"/>
                <a:ea typeface="Calibri"/>
                <a:cs typeface="Calibri"/>
                <a:sym typeface="Calibri"/>
              </a:rPr>
              <a:t>scheduling algorithms </a:t>
            </a:r>
            <a:r>
              <a:rPr lang="en-US" sz="2400" b="0" i="0" u="none" strike="noStrike" cap="none" dirty="0">
                <a:solidFill>
                  <a:schemeClr val="dk1"/>
                </a:solidFill>
                <a:latin typeface="Calibri"/>
                <a:ea typeface="Calibri"/>
                <a:cs typeface="Calibri"/>
                <a:sym typeface="Calibri"/>
              </a:rPr>
              <a:t>that allow the provisioning of different quality of service (</a:t>
            </a:r>
            <a:r>
              <a:rPr lang="en-US" sz="2400" b="0" i="0" u="none" strike="noStrike" cap="none" dirty="0" err="1">
                <a:solidFill>
                  <a:schemeClr val="dk1"/>
                </a:solidFill>
                <a:latin typeface="Calibri"/>
                <a:ea typeface="Calibri"/>
                <a:cs typeface="Calibri"/>
                <a:sym typeface="Calibri"/>
              </a:rPr>
              <a:t>QoS</a:t>
            </a:r>
            <a:r>
              <a:rPr lang="en-US" sz="2400" b="0" i="0" u="none" strike="noStrike" cap="none" dirty="0">
                <a:solidFill>
                  <a:schemeClr val="dk1"/>
                </a:solidFill>
                <a:latin typeface="Calibri"/>
                <a:ea typeface="Calibri"/>
                <a:cs typeface="Calibri"/>
                <a:sym typeface="Calibri"/>
              </a:rPr>
              <a:t>) levels for different types of packets.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err="1">
                <a:solidFill>
                  <a:schemeClr val="dk1"/>
                </a:solidFill>
                <a:latin typeface="Calibri"/>
                <a:ea typeface="Calibri"/>
                <a:cs typeface="Calibri"/>
                <a:sym typeface="Calibri"/>
              </a:rPr>
              <a:t>OpenFlow</a:t>
            </a:r>
            <a:r>
              <a:rPr lang="en-US" sz="2400" b="0" i="0" u="none" strike="noStrike" cap="none" dirty="0">
                <a:solidFill>
                  <a:schemeClr val="dk1"/>
                </a:solidFill>
                <a:latin typeface="Calibri"/>
                <a:ea typeface="Calibri"/>
                <a:cs typeface="Calibri"/>
                <a:sym typeface="Calibri"/>
              </a:rPr>
              <a:t> embraces this concept and permits a flow to be mapped to an </a:t>
            </a:r>
            <a:r>
              <a:rPr lang="en-US" sz="2400" b="1" i="1" u="none" strike="noStrike" cap="none" dirty="0">
                <a:solidFill>
                  <a:schemeClr val="dk1"/>
                </a:solidFill>
                <a:latin typeface="Calibri"/>
                <a:ea typeface="Calibri"/>
                <a:cs typeface="Calibri"/>
                <a:sym typeface="Calibri"/>
              </a:rPr>
              <a:t>already defined queue at an output port</a:t>
            </a:r>
            <a:r>
              <a:rPr lang="en-US" sz="2400" b="0" i="0" u="none" strike="noStrike" cap="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Thus, the output of a packet on port N may include specifying onto which queue on port N the packet should be placed. </a:t>
            </a:r>
            <a:endParaRPr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395287" y="0"/>
            <a:ext cx="8229600" cy="85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a:solidFill>
                  <a:srgbClr val="FF0000"/>
                </a:solidFill>
                <a:latin typeface="Calibri"/>
                <a:ea typeface="Calibri"/>
                <a:cs typeface="Calibri"/>
                <a:sym typeface="Calibri"/>
              </a:rPr>
              <a:t>Ports and Ports Queue</a:t>
            </a:r>
            <a:endParaRPr/>
          </a:p>
        </p:txBody>
      </p:sp>
      <p:sp>
        <p:nvSpPr>
          <p:cNvPr id="2" name="Text Placeholder 1"/>
          <p:cNvSpPr>
            <a:spLocks noGrp="1"/>
          </p:cNvSpPr>
          <p:nvPr>
            <p:ph type="body" idx="1"/>
          </p:nvPr>
        </p:nvSpPr>
        <p:spPr/>
        <p:txBody>
          <a:bodyPr/>
          <a:lstStyle/>
          <a:p>
            <a:endParaRPr lang="en-IN"/>
          </a:p>
        </p:txBody>
      </p:sp>
      <p:pic>
        <p:nvPicPr>
          <p:cNvPr id="3" name="Picture 2"/>
          <p:cNvPicPr>
            <a:picLocks noChangeAspect="1"/>
          </p:cNvPicPr>
          <p:nvPr/>
        </p:nvPicPr>
        <p:blipFill>
          <a:blip r:embed="rId3"/>
          <a:stretch>
            <a:fillRect/>
          </a:stretch>
        </p:blipFill>
        <p:spPr>
          <a:xfrm>
            <a:off x="1249680" y="1093470"/>
            <a:ext cx="7437120" cy="4914900"/>
          </a:xfrm>
          <a:prstGeom prst="rect">
            <a:avLst/>
          </a:prstGeom>
        </p:spPr>
      </p:pic>
    </p:spTree>
    <p:extLst>
      <p:ext uri="{BB962C8B-B14F-4D97-AF65-F5344CB8AC3E}">
        <p14:creationId xmlns:p14="http://schemas.microsoft.com/office/powerpoint/2010/main" val="269152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dirty="0">
                <a:solidFill>
                  <a:srgbClr val="FF0000"/>
                </a:solidFill>
                <a:latin typeface="Calibri"/>
                <a:ea typeface="Calibri"/>
                <a:cs typeface="Calibri"/>
                <a:sym typeface="Calibri"/>
              </a:rPr>
              <a:t>Open Flow </a:t>
            </a:r>
            <a:r>
              <a:rPr lang="en-US" sz="3200" b="1" i="0" u="none" dirty="0" err="1" smtClean="0">
                <a:solidFill>
                  <a:srgbClr val="FF0000"/>
                </a:solidFill>
                <a:latin typeface="Calibri"/>
                <a:ea typeface="Calibri"/>
                <a:cs typeface="Calibri"/>
                <a:sym typeface="Calibri"/>
              </a:rPr>
              <a:t>Ver</a:t>
            </a:r>
            <a:r>
              <a:rPr lang="en-US" sz="3200" b="1" i="0" u="none" dirty="0" smtClean="0">
                <a:solidFill>
                  <a:srgbClr val="FF0000"/>
                </a:solidFill>
                <a:latin typeface="Calibri"/>
                <a:ea typeface="Calibri"/>
                <a:cs typeface="Calibri"/>
                <a:sym typeface="Calibri"/>
              </a:rPr>
              <a:t> 1.0 </a:t>
            </a:r>
            <a:r>
              <a:rPr lang="en-US" sz="3200" b="1" i="0" u="none" dirty="0">
                <a:solidFill>
                  <a:srgbClr val="FF0000"/>
                </a:solidFill>
                <a:latin typeface="Calibri"/>
                <a:ea typeface="Calibri"/>
                <a:cs typeface="Calibri"/>
                <a:sym typeface="Calibri"/>
              </a:rPr>
              <a:t>Flow Table</a:t>
            </a:r>
            <a:endParaRPr dirty="0"/>
          </a:p>
        </p:txBody>
      </p:sp>
      <p:pic>
        <p:nvPicPr>
          <p:cNvPr id="105" name="Google Shape;105;p4" descr="321.png"/>
          <p:cNvPicPr preferRelativeResize="0">
            <a:picLocks noGrp="1"/>
          </p:cNvPicPr>
          <p:nvPr>
            <p:ph type="body" idx="1"/>
          </p:nvPr>
        </p:nvPicPr>
        <p:blipFill rotWithShape="1">
          <a:blip r:embed="rId3">
            <a:alphaModFix/>
          </a:blip>
          <a:srcRect/>
          <a:stretch/>
        </p:blipFill>
        <p:spPr>
          <a:xfrm>
            <a:off x="323850" y="1484312"/>
            <a:ext cx="8474075" cy="2520950"/>
          </a:xfrm>
          <a:prstGeom prst="rect">
            <a:avLst/>
          </a:prstGeom>
          <a:noFill/>
          <a:ln>
            <a:noFill/>
          </a:ln>
        </p:spPr>
      </p:pic>
      <p:pic>
        <p:nvPicPr>
          <p:cNvPr id="106" name="Google Shape;106;p4" descr="322.png"/>
          <p:cNvPicPr preferRelativeResize="0">
            <a:picLocks noGrp="1"/>
          </p:cNvPicPr>
          <p:nvPr>
            <p:ph type="body" idx="2"/>
          </p:nvPr>
        </p:nvPicPr>
        <p:blipFill rotWithShape="1">
          <a:blip r:embed="rId4">
            <a:alphaModFix/>
          </a:blip>
          <a:srcRect/>
          <a:stretch/>
        </p:blipFill>
        <p:spPr>
          <a:xfrm>
            <a:off x="3492500" y="4652962"/>
            <a:ext cx="4038600" cy="1379537"/>
          </a:xfrm>
          <a:prstGeom prst="rect">
            <a:avLst/>
          </a:prstGeom>
          <a:noFill/>
          <a:ln>
            <a:noFill/>
          </a:ln>
        </p:spPr>
      </p:pic>
      <p:sp>
        <p:nvSpPr>
          <p:cNvPr id="107" name="Google Shape;107;p4"/>
          <p:cNvSpPr txBox="1"/>
          <p:nvPr/>
        </p:nvSpPr>
        <p:spPr>
          <a:xfrm>
            <a:off x="179387" y="4724400"/>
            <a:ext cx="2957512" cy="5857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Basic Flow Entry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395287" y="0"/>
            <a:ext cx="8229600" cy="85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a:solidFill>
                  <a:srgbClr val="FF0000"/>
                </a:solidFill>
                <a:latin typeface="Calibri"/>
                <a:ea typeface="Calibri"/>
                <a:cs typeface="Calibri"/>
                <a:sym typeface="Calibri"/>
              </a:rPr>
              <a:t>Flow Table</a:t>
            </a:r>
            <a:endParaRPr/>
          </a:p>
        </p:txBody>
      </p:sp>
      <p:sp>
        <p:nvSpPr>
          <p:cNvPr id="99" name="Google Shape;99;p3"/>
          <p:cNvSpPr txBox="1">
            <a:spLocks noGrp="1"/>
          </p:cNvSpPr>
          <p:nvPr>
            <p:ph type="body" idx="1"/>
          </p:nvPr>
        </p:nvSpPr>
        <p:spPr>
          <a:xfrm>
            <a:off x="468312" y="836612"/>
            <a:ext cx="8229600" cy="5472112"/>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The flow table lies at the core of the definition of an </a:t>
            </a:r>
            <a:r>
              <a:rPr lang="en-US" sz="2400" b="0" i="0" u="none" strike="noStrike" cap="none" dirty="0" err="1">
                <a:solidFill>
                  <a:schemeClr val="dk1"/>
                </a:solidFill>
                <a:latin typeface="Calibri"/>
                <a:ea typeface="Calibri"/>
                <a:cs typeface="Calibri"/>
                <a:sym typeface="Calibri"/>
              </a:rPr>
              <a:t>OpenFlow</a:t>
            </a:r>
            <a:r>
              <a:rPr lang="en-US" sz="2400" b="0" i="0" u="none" strike="noStrike" cap="none" dirty="0">
                <a:solidFill>
                  <a:schemeClr val="dk1"/>
                </a:solidFill>
                <a:latin typeface="Calibri"/>
                <a:ea typeface="Calibri"/>
                <a:cs typeface="Calibri"/>
                <a:sym typeface="Calibri"/>
              </a:rPr>
              <a:t> switch.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We depict a generic flow table in Figure.</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 A flow table consists of </a:t>
            </a:r>
            <a:r>
              <a:rPr lang="en-US" sz="2400" b="1" i="0" u="none" strike="noStrike" cap="none" dirty="0">
                <a:solidFill>
                  <a:schemeClr val="dk1"/>
                </a:solidFill>
                <a:latin typeface="Calibri"/>
                <a:ea typeface="Calibri"/>
                <a:cs typeface="Calibri"/>
                <a:sym typeface="Calibri"/>
              </a:rPr>
              <a:t>flow entries</a:t>
            </a:r>
            <a:r>
              <a:rPr lang="en-US" sz="2400" b="0" i="0" u="none" strike="noStrike" cap="none" dirty="0">
                <a:solidFill>
                  <a:schemeClr val="dk1"/>
                </a:solidFill>
                <a:latin typeface="Calibri"/>
                <a:ea typeface="Calibri"/>
                <a:cs typeface="Calibri"/>
                <a:sym typeface="Calibri"/>
              </a:rPr>
              <a:t>, a flow entry consists of </a:t>
            </a:r>
            <a:r>
              <a:rPr lang="en-US" sz="2400" b="1" i="0" u="none" strike="noStrike" cap="none" dirty="0">
                <a:solidFill>
                  <a:schemeClr val="dk1"/>
                </a:solidFill>
                <a:latin typeface="Calibri"/>
                <a:ea typeface="Calibri"/>
                <a:cs typeface="Calibri"/>
                <a:sym typeface="Calibri"/>
              </a:rPr>
              <a:t>header fields</a:t>
            </a:r>
            <a:r>
              <a:rPr lang="en-US" sz="2400" b="0" i="0" u="none" strike="noStrike" cap="none" dirty="0">
                <a:solidFill>
                  <a:schemeClr val="dk1"/>
                </a:solidFill>
                <a:latin typeface="Calibri"/>
                <a:ea typeface="Calibri"/>
                <a:cs typeface="Calibri"/>
                <a:sym typeface="Calibri"/>
              </a:rPr>
              <a:t>, </a:t>
            </a:r>
            <a:r>
              <a:rPr lang="en-US" sz="2400" b="1" i="0" u="none" strike="noStrike" cap="none" dirty="0">
                <a:solidFill>
                  <a:schemeClr val="dk1"/>
                </a:solidFill>
                <a:latin typeface="Calibri"/>
                <a:ea typeface="Calibri"/>
                <a:cs typeface="Calibri"/>
                <a:sym typeface="Calibri"/>
              </a:rPr>
              <a:t>counters</a:t>
            </a:r>
            <a:r>
              <a:rPr lang="en-US" sz="2400" b="0" i="0" u="none" strike="noStrike" cap="none" dirty="0">
                <a:solidFill>
                  <a:schemeClr val="dk1"/>
                </a:solidFill>
                <a:latin typeface="Calibri"/>
                <a:ea typeface="Calibri"/>
                <a:cs typeface="Calibri"/>
                <a:sym typeface="Calibri"/>
              </a:rPr>
              <a:t>, and </a:t>
            </a:r>
            <a:r>
              <a:rPr lang="en-US" sz="2400" b="1" i="0" u="none" strike="noStrike" cap="none" dirty="0">
                <a:solidFill>
                  <a:schemeClr val="dk1"/>
                </a:solidFill>
                <a:latin typeface="Calibri"/>
                <a:ea typeface="Calibri"/>
                <a:cs typeface="Calibri"/>
                <a:sym typeface="Calibri"/>
              </a:rPr>
              <a:t>actions</a:t>
            </a:r>
            <a:r>
              <a:rPr lang="en-US" sz="2400" b="0" i="0" u="none" strike="noStrike" cap="none" dirty="0">
                <a:solidFill>
                  <a:schemeClr val="dk1"/>
                </a:solidFill>
                <a:latin typeface="Calibri"/>
                <a:ea typeface="Calibri"/>
                <a:cs typeface="Calibri"/>
                <a:sym typeface="Calibri"/>
              </a:rPr>
              <a:t> associated with that entry.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The header fields are used as </a:t>
            </a:r>
            <a:r>
              <a:rPr lang="en-US" sz="2400" b="1" i="0" u="none" strike="noStrike" cap="none" dirty="0">
                <a:solidFill>
                  <a:schemeClr val="dk1"/>
                </a:solidFill>
                <a:latin typeface="Calibri"/>
                <a:ea typeface="Calibri"/>
                <a:cs typeface="Calibri"/>
                <a:sym typeface="Calibri"/>
              </a:rPr>
              <a:t>match criteria </a:t>
            </a:r>
            <a:r>
              <a:rPr lang="en-US" sz="2400" b="0" i="0" u="none" strike="noStrike" cap="none" dirty="0">
                <a:solidFill>
                  <a:schemeClr val="dk1"/>
                </a:solidFill>
                <a:latin typeface="Calibri"/>
                <a:ea typeface="Calibri"/>
                <a:cs typeface="Calibri"/>
                <a:sym typeface="Calibri"/>
              </a:rPr>
              <a:t>to determine whether an incoming packet matches this entry.  If a match exists, the packet belongs to this flow.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The counters are used to </a:t>
            </a:r>
            <a:r>
              <a:rPr lang="en-US" sz="2400" b="1" i="0" u="none" strike="noStrike" cap="none" dirty="0">
                <a:solidFill>
                  <a:schemeClr val="dk1"/>
                </a:solidFill>
                <a:latin typeface="Calibri"/>
                <a:ea typeface="Calibri"/>
                <a:cs typeface="Calibri"/>
                <a:sym typeface="Calibri"/>
              </a:rPr>
              <a:t>track statistics </a:t>
            </a:r>
            <a:r>
              <a:rPr lang="en-US" sz="2400" b="0" i="0" u="none" strike="noStrike" cap="none" dirty="0">
                <a:solidFill>
                  <a:schemeClr val="dk1"/>
                </a:solidFill>
                <a:latin typeface="Calibri"/>
                <a:ea typeface="Calibri"/>
                <a:cs typeface="Calibri"/>
                <a:sym typeface="Calibri"/>
              </a:rPr>
              <a:t>relative to this flow, such as how many packets have been forwarded or dropped for this flow.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The actions fields prescribe </a:t>
            </a:r>
            <a:r>
              <a:rPr lang="en-US" sz="2400" b="0" i="1" u="none" strike="noStrike" cap="none" dirty="0">
                <a:solidFill>
                  <a:schemeClr val="dk1"/>
                </a:solidFill>
                <a:latin typeface="Calibri"/>
                <a:ea typeface="Calibri"/>
                <a:cs typeface="Calibri"/>
                <a:sym typeface="Calibri"/>
              </a:rPr>
              <a:t>what the switch should do </a:t>
            </a:r>
            <a:r>
              <a:rPr lang="en-US" sz="2400" b="0" i="0" u="none" strike="noStrike" cap="none" dirty="0">
                <a:solidFill>
                  <a:schemeClr val="dk1"/>
                </a:solidFill>
                <a:latin typeface="Calibri"/>
                <a:ea typeface="Calibri"/>
                <a:cs typeface="Calibri"/>
                <a:sym typeface="Calibri"/>
              </a:rPr>
              <a:t>with a packet matching this entry. </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395287" y="0"/>
            <a:ext cx="8229600" cy="6207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a:solidFill>
                  <a:srgbClr val="FF0000"/>
                </a:solidFill>
                <a:latin typeface="Calibri"/>
                <a:ea typeface="Calibri"/>
                <a:cs typeface="Calibri"/>
                <a:sym typeface="Calibri"/>
              </a:rPr>
              <a:t>Packet Matching</a:t>
            </a:r>
            <a:endParaRPr/>
          </a:p>
        </p:txBody>
      </p:sp>
      <p:sp>
        <p:nvSpPr>
          <p:cNvPr id="113" name="Google Shape;113;p5"/>
          <p:cNvSpPr txBox="1">
            <a:spLocks noGrp="1"/>
          </p:cNvSpPr>
          <p:nvPr>
            <p:ph type="body" idx="1"/>
          </p:nvPr>
        </p:nvSpPr>
        <p:spPr>
          <a:xfrm>
            <a:off x="468312" y="549275"/>
            <a:ext cx="8229600" cy="575945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Wingdings" panose="05000000000000000000" pitchFamily="2" charset="2"/>
              <a:buChar char="q"/>
            </a:pPr>
            <a:r>
              <a:rPr lang="en-US" sz="2400" b="0" i="0" u="none" strike="noStrike" cap="none" dirty="0">
                <a:solidFill>
                  <a:schemeClr val="dk1"/>
                </a:solidFill>
                <a:latin typeface="Calibri"/>
                <a:ea typeface="Calibri"/>
                <a:cs typeface="Calibri"/>
                <a:sym typeface="Calibri"/>
              </a:rPr>
              <a:t>When a packet arrives at the </a:t>
            </a:r>
            <a:r>
              <a:rPr lang="en-US" sz="2400" b="0" i="0" u="none" strike="noStrike" cap="none" dirty="0" err="1">
                <a:solidFill>
                  <a:schemeClr val="dk1"/>
                </a:solidFill>
                <a:latin typeface="Calibri"/>
                <a:ea typeface="Calibri"/>
                <a:cs typeface="Calibri"/>
                <a:sym typeface="Calibri"/>
              </a:rPr>
              <a:t>OpenFlow</a:t>
            </a:r>
            <a:r>
              <a:rPr lang="en-US" sz="2400" b="0" i="0" u="none" strike="noStrike" cap="none" dirty="0">
                <a:solidFill>
                  <a:schemeClr val="dk1"/>
                </a:solidFill>
                <a:latin typeface="Calibri"/>
                <a:ea typeface="Calibri"/>
                <a:cs typeface="Calibri"/>
                <a:sym typeface="Calibri"/>
              </a:rPr>
              <a:t> switch from an input </a:t>
            </a:r>
            <a:r>
              <a:rPr lang="en-US" sz="2400" b="0" i="0" u="none" strike="noStrike" cap="none" dirty="0" smtClean="0">
                <a:solidFill>
                  <a:schemeClr val="dk1"/>
                </a:solidFill>
                <a:latin typeface="Calibri"/>
                <a:ea typeface="Calibri"/>
                <a:cs typeface="Calibri"/>
                <a:sym typeface="Calibri"/>
              </a:rPr>
              <a:t>port, </a:t>
            </a:r>
            <a:r>
              <a:rPr lang="en-US" sz="2400" b="1" i="1" u="none" strike="noStrike" cap="none" dirty="0" smtClean="0">
                <a:solidFill>
                  <a:schemeClr val="dk1"/>
                </a:solidFill>
                <a:latin typeface="Calibri"/>
                <a:ea typeface="Calibri"/>
                <a:cs typeface="Calibri"/>
                <a:sym typeface="Calibri"/>
              </a:rPr>
              <a:t>it </a:t>
            </a:r>
            <a:r>
              <a:rPr lang="en-US" sz="2400" b="1" i="1" u="none" strike="noStrike" cap="none" dirty="0">
                <a:solidFill>
                  <a:schemeClr val="dk1"/>
                </a:solidFill>
                <a:latin typeface="Calibri"/>
                <a:ea typeface="Calibri"/>
                <a:cs typeface="Calibri"/>
                <a:sym typeface="Calibri"/>
              </a:rPr>
              <a:t>is matched against the flow table </a:t>
            </a:r>
            <a:r>
              <a:rPr lang="en-US" sz="2400" b="0" i="0" u="none" strike="noStrike" cap="none" dirty="0">
                <a:solidFill>
                  <a:schemeClr val="dk1"/>
                </a:solidFill>
                <a:latin typeface="Calibri"/>
                <a:ea typeface="Calibri"/>
                <a:cs typeface="Calibri"/>
                <a:sym typeface="Calibri"/>
              </a:rPr>
              <a:t>to determine whether there is a matching flow entry. </a:t>
            </a:r>
            <a:endParaRPr sz="4000" dirty="0"/>
          </a:p>
          <a:p>
            <a:pPr marL="342900" marR="0" lvl="0" indent="-342900" algn="just" rtl="0">
              <a:spcBef>
                <a:spcPts val="360"/>
              </a:spcBef>
              <a:spcAft>
                <a:spcPts val="0"/>
              </a:spcAft>
              <a:buClr>
                <a:schemeClr val="dk1"/>
              </a:buClr>
              <a:buSzPts val="1800"/>
              <a:buFont typeface="Wingdings" panose="05000000000000000000" pitchFamily="2" charset="2"/>
              <a:buChar char="q"/>
            </a:pPr>
            <a:r>
              <a:rPr lang="en-US" sz="2400" b="0" i="0" u="none" strike="noStrike" cap="none" dirty="0">
                <a:solidFill>
                  <a:schemeClr val="dk1"/>
                </a:solidFill>
                <a:latin typeface="Calibri"/>
                <a:ea typeface="Calibri"/>
                <a:cs typeface="Calibri"/>
                <a:sym typeface="Calibri"/>
              </a:rPr>
              <a:t>The following match fields associated with the incoming packet may be used for matching against flow entries: </a:t>
            </a:r>
            <a:endParaRPr sz="4000" dirty="0"/>
          </a:p>
          <a:p>
            <a:pPr marL="342900" marR="0" lvl="0" indent="-342900" algn="just" rtl="0">
              <a:spcBef>
                <a:spcPts val="360"/>
              </a:spcBef>
              <a:spcAft>
                <a:spcPts val="0"/>
              </a:spcAft>
              <a:buClr>
                <a:schemeClr val="dk1"/>
              </a:buClr>
              <a:buSzPts val="1800"/>
              <a:buFont typeface="Arial"/>
              <a:buNone/>
            </a:pPr>
            <a:r>
              <a:rPr lang="en-US" sz="2400" b="0" i="0" u="none" strike="noStrike" cap="none" dirty="0">
                <a:solidFill>
                  <a:schemeClr val="dk1"/>
                </a:solidFill>
                <a:latin typeface="Calibri"/>
                <a:ea typeface="Calibri"/>
                <a:cs typeface="Calibri"/>
                <a:sym typeface="Calibri"/>
              </a:rPr>
              <a:t>	• Switch input port • VLAN ID • VLAN priority • Ethernet source address • Ethernet destination address • Ethernet frame type • IP source address • IP destination address • IP protocol • IP Type of Service (</a:t>
            </a:r>
            <a:r>
              <a:rPr lang="en-US" sz="2400" b="0" i="0" u="none" strike="noStrike" cap="none" dirty="0" err="1">
                <a:solidFill>
                  <a:schemeClr val="dk1"/>
                </a:solidFill>
                <a:latin typeface="Calibri"/>
                <a:ea typeface="Calibri"/>
                <a:cs typeface="Calibri"/>
                <a:sym typeface="Calibri"/>
              </a:rPr>
              <a:t>ToS</a:t>
            </a:r>
            <a:r>
              <a:rPr lang="en-US" sz="2400" b="0" i="0" u="none" strike="noStrike" cap="none" dirty="0">
                <a:solidFill>
                  <a:schemeClr val="dk1"/>
                </a:solidFill>
                <a:latin typeface="Calibri"/>
                <a:ea typeface="Calibri"/>
                <a:cs typeface="Calibri"/>
                <a:sym typeface="Calibri"/>
              </a:rPr>
              <a:t>) bits • TCP/UDP source port • TCP/UDP destination port.</a:t>
            </a:r>
            <a:endParaRPr sz="4000" dirty="0"/>
          </a:p>
          <a:p>
            <a:pPr marL="342900" marR="0" lvl="0" indent="-342900" algn="just" rtl="0">
              <a:spcBef>
                <a:spcPts val="360"/>
              </a:spcBef>
              <a:spcAft>
                <a:spcPts val="0"/>
              </a:spcAft>
              <a:buClr>
                <a:schemeClr val="dk1"/>
              </a:buClr>
              <a:buSzPts val="1800"/>
              <a:buFont typeface="Noto Sans Symbols"/>
              <a:buChar char="✔"/>
            </a:pPr>
            <a:r>
              <a:rPr lang="en-US" sz="2400" b="0" i="0" u="none" strike="noStrike" cap="none" dirty="0">
                <a:solidFill>
                  <a:schemeClr val="dk1"/>
                </a:solidFill>
                <a:latin typeface="Calibri"/>
                <a:ea typeface="Calibri"/>
                <a:cs typeface="Calibri"/>
                <a:sym typeface="Calibri"/>
              </a:rPr>
              <a:t>These </a:t>
            </a:r>
            <a:r>
              <a:rPr lang="en-US" sz="2400" b="1" i="0" u="none" strike="noStrike" cap="none" dirty="0">
                <a:solidFill>
                  <a:schemeClr val="dk1"/>
                </a:solidFill>
                <a:latin typeface="Calibri"/>
                <a:ea typeface="Calibri"/>
                <a:cs typeface="Calibri"/>
                <a:sym typeface="Calibri"/>
              </a:rPr>
              <a:t>12 match fields</a:t>
            </a:r>
            <a:r>
              <a:rPr lang="en-US" sz="2400" b="0" i="0" u="none" strike="noStrike" cap="none" dirty="0">
                <a:solidFill>
                  <a:schemeClr val="dk1"/>
                </a:solidFill>
                <a:latin typeface="Calibri"/>
                <a:ea typeface="Calibri"/>
                <a:cs typeface="Calibri"/>
                <a:sym typeface="Calibri"/>
              </a:rPr>
              <a:t> are collectively referred to as the basic 12-tuple of match fields. </a:t>
            </a:r>
            <a:endParaRPr sz="4000" dirty="0"/>
          </a:p>
          <a:p>
            <a:pPr marL="342900" marR="0" lvl="0" indent="-342900" algn="just" rtl="0">
              <a:spcBef>
                <a:spcPts val="360"/>
              </a:spcBef>
              <a:spcAft>
                <a:spcPts val="0"/>
              </a:spcAft>
              <a:buClr>
                <a:schemeClr val="dk1"/>
              </a:buClr>
              <a:buSzPts val="1800"/>
              <a:buFont typeface="Noto Sans Symbols"/>
              <a:buChar char="✔"/>
            </a:pPr>
            <a:r>
              <a:rPr lang="en-US" sz="2400" b="0" i="0" u="none" strike="noStrike" cap="none" dirty="0">
                <a:solidFill>
                  <a:schemeClr val="dk1"/>
                </a:solidFill>
                <a:latin typeface="Calibri"/>
                <a:ea typeface="Calibri"/>
                <a:cs typeface="Calibri"/>
                <a:sym typeface="Calibri"/>
              </a:rPr>
              <a:t>The flow entry’s match fields may be </a:t>
            </a:r>
            <a:r>
              <a:rPr lang="en-US" sz="2400" b="1" i="0" u="none" strike="noStrike" cap="none" dirty="0" err="1">
                <a:solidFill>
                  <a:schemeClr val="dk1"/>
                </a:solidFill>
                <a:latin typeface="Calibri"/>
                <a:ea typeface="Calibri"/>
                <a:cs typeface="Calibri"/>
                <a:sym typeface="Calibri"/>
              </a:rPr>
              <a:t>wildcarded</a:t>
            </a:r>
            <a:r>
              <a:rPr lang="en-US" sz="2400" b="0" i="0" u="none" strike="noStrike" cap="none" dirty="0">
                <a:solidFill>
                  <a:schemeClr val="dk1"/>
                </a:solidFill>
                <a:latin typeface="Calibri"/>
                <a:ea typeface="Calibri"/>
                <a:cs typeface="Calibri"/>
                <a:sym typeface="Calibri"/>
              </a:rPr>
              <a:t> using a bit mask, meaning that any value that matches on the unmasked bits in the incoming packet’s match fields will be a match. </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395287" y="0"/>
            <a:ext cx="8229600" cy="6207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dirty="0" smtClean="0">
                <a:solidFill>
                  <a:srgbClr val="FF0000"/>
                </a:solidFill>
                <a:latin typeface="Calibri"/>
                <a:ea typeface="Calibri"/>
                <a:cs typeface="Calibri"/>
                <a:sym typeface="Calibri"/>
              </a:rPr>
              <a:t>Packet Matching</a:t>
            </a:r>
            <a:endParaRPr dirty="0"/>
          </a:p>
        </p:txBody>
      </p:sp>
      <p:sp>
        <p:nvSpPr>
          <p:cNvPr id="119" name="Google Shape;119;p6"/>
          <p:cNvSpPr txBox="1">
            <a:spLocks noGrp="1"/>
          </p:cNvSpPr>
          <p:nvPr>
            <p:ph type="body" idx="1"/>
          </p:nvPr>
        </p:nvSpPr>
        <p:spPr>
          <a:xfrm>
            <a:off x="395287" y="441960"/>
            <a:ext cx="8229600" cy="5410358"/>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1" i="1" u="none" strike="noStrike" cap="none" dirty="0" smtClean="0">
                <a:solidFill>
                  <a:schemeClr val="dk1"/>
                </a:solidFill>
                <a:sym typeface="Calibri"/>
              </a:rPr>
              <a:t>Flow entries are processed in order</a:t>
            </a:r>
            <a:r>
              <a:rPr lang="en-US" sz="2400" b="1" i="0" u="none" strike="noStrike" cap="none" dirty="0" smtClean="0">
                <a:solidFill>
                  <a:schemeClr val="dk1"/>
                </a:solidFill>
                <a:sym typeface="Calibri"/>
              </a:rPr>
              <a:t>, </a:t>
            </a:r>
            <a:r>
              <a:rPr lang="en-US" sz="2400" b="0" i="0" u="none" strike="noStrike" cap="none" dirty="0" smtClean="0">
                <a:solidFill>
                  <a:schemeClr val="dk1"/>
                </a:solidFill>
                <a:sym typeface="Calibri"/>
              </a:rPr>
              <a:t>and </a:t>
            </a:r>
            <a:r>
              <a:rPr lang="en-US" sz="2400" b="1" i="1" u="none" strike="noStrike" cap="none" dirty="0" smtClean="0">
                <a:solidFill>
                  <a:schemeClr val="dk1"/>
                </a:solidFill>
                <a:sym typeface="Calibri"/>
              </a:rPr>
              <a:t>once a match is found, no further match attempts</a:t>
            </a:r>
            <a:r>
              <a:rPr lang="en-US" sz="2400" b="1" i="0" u="none" strike="noStrike" cap="none" dirty="0" smtClean="0">
                <a:solidFill>
                  <a:schemeClr val="dk1"/>
                </a:solidFill>
                <a:sym typeface="Calibri"/>
              </a:rPr>
              <a:t> </a:t>
            </a:r>
            <a:r>
              <a:rPr lang="en-US" sz="2400" b="0" i="0" u="none" strike="noStrike" cap="none" dirty="0" smtClean="0">
                <a:solidFill>
                  <a:schemeClr val="dk1"/>
                </a:solidFill>
                <a:sym typeface="Calibri"/>
              </a:rPr>
              <a:t>are made against that flow table. </a:t>
            </a:r>
            <a:endParaRPr sz="2400" dirty="0" smtClean="0"/>
          </a:p>
          <a:p>
            <a:pPr marL="342900" marR="0" lvl="0" indent="-342900" algn="just" rtl="0">
              <a:spcBef>
                <a:spcPts val="360"/>
              </a:spcBef>
              <a:spcAft>
                <a:spcPts val="0"/>
              </a:spcAft>
              <a:buClr>
                <a:schemeClr val="dk1"/>
              </a:buClr>
              <a:buSzPts val="1800"/>
              <a:buFont typeface="Arial"/>
              <a:buChar char="•"/>
            </a:pPr>
            <a:r>
              <a:rPr lang="en-US" sz="2400" b="0" i="0" u="none" strike="noStrike" cap="none" dirty="0" smtClean="0">
                <a:solidFill>
                  <a:schemeClr val="dk1"/>
                </a:solidFill>
                <a:sym typeface="Calibri"/>
              </a:rPr>
              <a:t>For this reason, it is possible for there to be </a:t>
            </a:r>
            <a:r>
              <a:rPr lang="en-US" sz="2400" b="1" i="1" u="none" strike="noStrike" cap="none" dirty="0" smtClean="0">
                <a:solidFill>
                  <a:schemeClr val="dk1"/>
                </a:solidFill>
                <a:sym typeface="Calibri"/>
              </a:rPr>
              <a:t>multiple matching flow entries</a:t>
            </a:r>
            <a:r>
              <a:rPr lang="en-US" sz="2400" b="0" i="0" u="none" strike="noStrike" cap="none" dirty="0" smtClean="0">
                <a:solidFill>
                  <a:schemeClr val="dk1"/>
                </a:solidFill>
                <a:sym typeface="Calibri"/>
              </a:rPr>
              <a:t> for a packet to be present in a flow table.</a:t>
            </a:r>
            <a:endParaRPr sz="2400" dirty="0" smtClean="0"/>
          </a:p>
          <a:p>
            <a:pPr marL="342900" marR="0" lvl="0" indent="-342900" algn="just" rtl="0">
              <a:spcBef>
                <a:spcPts val="360"/>
              </a:spcBef>
              <a:spcAft>
                <a:spcPts val="0"/>
              </a:spcAft>
              <a:buClr>
                <a:schemeClr val="dk1"/>
              </a:buClr>
              <a:buSzPts val="1800"/>
              <a:buFont typeface="Arial"/>
              <a:buChar char="•"/>
            </a:pPr>
            <a:r>
              <a:rPr lang="en-US" sz="2400" b="1" i="1" u="none" strike="noStrike" cap="none" dirty="0" smtClean="0">
                <a:solidFill>
                  <a:schemeClr val="dk1"/>
                </a:solidFill>
                <a:sym typeface="Calibri"/>
              </a:rPr>
              <a:t>Only the first flow entry</a:t>
            </a:r>
            <a:r>
              <a:rPr lang="en-US" sz="2400" b="0" i="0" u="none" strike="noStrike" cap="none" dirty="0" smtClean="0">
                <a:solidFill>
                  <a:schemeClr val="dk1"/>
                </a:solidFill>
                <a:sym typeface="Calibri"/>
              </a:rPr>
              <a:t> to match is meaningful; the others will not be found, because packet matching stops upon the first match.</a:t>
            </a:r>
            <a:endParaRPr sz="2400" dirty="0" smtClean="0"/>
          </a:p>
          <a:p>
            <a:pPr marL="342900" marR="0" lvl="0" indent="-342900" algn="just" rtl="0">
              <a:spcBef>
                <a:spcPts val="360"/>
              </a:spcBef>
              <a:spcAft>
                <a:spcPts val="0"/>
              </a:spcAft>
              <a:buClr>
                <a:schemeClr val="dk1"/>
              </a:buClr>
              <a:buSzPts val="1800"/>
              <a:buFont typeface="Arial"/>
              <a:buChar char="•"/>
            </a:pPr>
            <a:r>
              <a:rPr lang="en-US" sz="2400" i="1" u="none" strike="noStrike" cap="none" dirty="0" smtClean="0">
                <a:solidFill>
                  <a:srgbClr val="002060"/>
                </a:solidFill>
                <a:sym typeface="Calibri"/>
              </a:rPr>
              <a:t>The ONF has defined three different types of conformance in its V.1.0 conformance-testing program. </a:t>
            </a:r>
            <a:endParaRPr sz="2400" i="1" dirty="0" smtClean="0">
              <a:solidFill>
                <a:srgbClr val="002060"/>
              </a:solidFill>
            </a:endParaRPr>
          </a:p>
          <a:p>
            <a:pPr marL="342900" marR="0" lvl="0" indent="-342900" algn="just" rtl="0">
              <a:spcBef>
                <a:spcPts val="360"/>
              </a:spcBef>
              <a:spcAft>
                <a:spcPts val="0"/>
              </a:spcAft>
              <a:buClr>
                <a:schemeClr val="dk1"/>
              </a:buClr>
              <a:buSzPts val="1800"/>
              <a:buFont typeface="Arial"/>
              <a:buChar char="•"/>
            </a:pPr>
            <a:r>
              <a:rPr lang="en-US" sz="2400" b="0" i="0" u="none" strike="noStrike" cap="none" dirty="0" smtClean="0">
                <a:solidFill>
                  <a:schemeClr val="dk1"/>
                </a:solidFill>
                <a:sym typeface="Calibri"/>
              </a:rPr>
              <a:t>The three levels are full conformance, meaning all 12 match fields are supported; layer two conformance, when only </a:t>
            </a:r>
            <a:r>
              <a:rPr lang="en-US" sz="2400" b="1" i="0" u="none" strike="noStrike" cap="none" dirty="0" smtClean="0">
                <a:solidFill>
                  <a:schemeClr val="dk1"/>
                </a:solidFill>
                <a:sym typeface="Calibri"/>
              </a:rPr>
              <a:t>the layer 2 header field matching is supported</a:t>
            </a:r>
            <a:r>
              <a:rPr lang="en-US" sz="2400" b="0" i="0" u="none" strike="noStrike" cap="none" dirty="0" smtClean="0">
                <a:solidFill>
                  <a:schemeClr val="dk1"/>
                </a:solidFill>
                <a:sym typeface="Calibri"/>
              </a:rPr>
              <a:t>; and, finally, layer three conformance, when </a:t>
            </a:r>
            <a:r>
              <a:rPr lang="en-US" sz="2400" b="1" i="0" u="none" strike="noStrike" cap="none" dirty="0" smtClean="0">
                <a:solidFill>
                  <a:schemeClr val="dk1"/>
                </a:solidFill>
                <a:sym typeface="Calibri"/>
              </a:rPr>
              <a:t>only layer 3 header field matching </a:t>
            </a:r>
            <a:r>
              <a:rPr lang="en-US" sz="2400" b="0" i="0" u="none" strike="noStrike" cap="none" dirty="0" smtClean="0">
                <a:solidFill>
                  <a:schemeClr val="dk1"/>
                </a:solidFill>
                <a:sym typeface="Calibri"/>
              </a:rPr>
              <a:t>is supported. </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body" idx="1"/>
          </p:nvPr>
        </p:nvSpPr>
        <p:spPr>
          <a:xfrm>
            <a:off x="468312" y="333375"/>
            <a:ext cx="8229600" cy="597535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200" b="0" i="0" u="none" strike="noStrike" cap="none" dirty="0">
                <a:solidFill>
                  <a:schemeClr val="dk1"/>
                </a:solidFill>
                <a:sym typeface="Calibri"/>
              </a:rPr>
              <a:t>If the end of the flow table is reached without finding a match, this is called a </a:t>
            </a:r>
            <a:r>
              <a:rPr lang="en-US" sz="2200" b="1" i="0" u="none" strike="noStrike" cap="none" dirty="0">
                <a:solidFill>
                  <a:schemeClr val="dk1"/>
                </a:solidFill>
                <a:sym typeface="Calibri"/>
              </a:rPr>
              <a:t>table miss. </a:t>
            </a:r>
            <a:r>
              <a:rPr lang="en-US" sz="2200" b="1" i="1" u="none" strike="noStrike" cap="none" dirty="0" smtClean="0">
                <a:solidFill>
                  <a:schemeClr val="dk1"/>
                </a:solidFill>
                <a:sym typeface="Calibri"/>
              </a:rPr>
              <a:t>In </a:t>
            </a:r>
            <a:r>
              <a:rPr lang="en-US" sz="2200" b="1" i="1" u="none" strike="noStrike" cap="none" dirty="0">
                <a:solidFill>
                  <a:schemeClr val="dk1"/>
                </a:solidFill>
                <a:sym typeface="Calibri"/>
              </a:rPr>
              <a:t>the event of a table miss in V.1.0, the packet is forwarded to the controller</a:t>
            </a:r>
            <a:r>
              <a:rPr lang="en-US" sz="2200" b="0" i="0" u="none" strike="noStrike" cap="none" dirty="0">
                <a:solidFill>
                  <a:schemeClr val="dk1"/>
                </a:solidFill>
                <a:sym typeface="Calibri"/>
              </a:rPr>
              <a:t>. </a:t>
            </a:r>
            <a:endParaRPr sz="2200" dirty="0"/>
          </a:p>
          <a:p>
            <a:pPr marL="342900" marR="0" lvl="0" indent="-342900" algn="just" rtl="0">
              <a:spcBef>
                <a:spcPts val="360"/>
              </a:spcBef>
              <a:spcAft>
                <a:spcPts val="0"/>
              </a:spcAft>
              <a:buClr>
                <a:schemeClr val="dk1"/>
              </a:buClr>
              <a:buSzPts val="1800"/>
              <a:buFont typeface="Arial"/>
              <a:buChar char="•"/>
            </a:pPr>
            <a:r>
              <a:rPr lang="en-US" sz="2200" b="0" i="0" u="none" strike="noStrike" cap="none" dirty="0">
                <a:solidFill>
                  <a:schemeClr val="dk1"/>
                </a:solidFill>
                <a:sym typeface="Calibri"/>
              </a:rPr>
              <a:t>If a matching flow entry is found, the actions associated with that flow entry determine how the packet is handled. </a:t>
            </a:r>
            <a:endParaRPr sz="2200" dirty="0"/>
          </a:p>
          <a:p>
            <a:pPr marL="342900" marR="0" lvl="0" indent="-342900" algn="just" rtl="0">
              <a:spcBef>
                <a:spcPts val="360"/>
              </a:spcBef>
              <a:spcAft>
                <a:spcPts val="0"/>
              </a:spcAft>
              <a:buClr>
                <a:schemeClr val="dk1"/>
              </a:buClr>
              <a:buSzPts val="1800"/>
              <a:buFont typeface="Arial"/>
              <a:buChar char="•"/>
            </a:pPr>
            <a:r>
              <a:rPr lang="en-US" sz="2200" b="0" i="0" u="none" strike="noStrike" cap="none" dirty="0">
                <a:solidFill>
                  <a:schemeClr val="dk1"/>
                </a:solidFill>
                <a:sym typeface="Calibri"/>
              </a:rPr>
              <a:t>The most basic action prescribed by an </a:t>
            </a:r>
            <a:r>
              <a:rPr lang="en-US" sz="2200" b="0" i="0" u="none" strike="noStrike" cap="none" dirty="0" err="1">
                <a:solidFill>
                  <a:schemeClr val="dk1"/>
                </a:solidFill>
                <a:sym typeface="Calibri"/>
              </a:rPr>
              <a:t>OpenFlow</a:t>
            </a:r>
            <a:r>
              <a:rPr lang="en-US" sz="2200" b="0" i="0" u="none" strike="noStrike" cap="none" dirty="0">
                <a:solidFill>
                  <a:schemeClr val="dk1"/>
                </a:solidFill>
                <a:sym typeface="Calibri"/>
              </a:rPr>
              <a:t> switch entry is how to forward this packet. </a:t>
            </a:r>
            <a:endParaRPr sz="2200" dirty="0"/>
          </a:p>
          <a:p>
            <a:pPr marL="342900" marR="0" lvl="0" indent="-342900" algn="just" rtl="0">
              <a:spcBef>
                <a:spcPts val="360"/>
              </a:spcBef>
              <a:spcAft>
                <a:spcPts val="0"/>
              </a:spcAft>
              <a:buClr>
                <a:schemeClr val="dk1"/>
              </a:buClr>
              <a:buSzPts val="1800"/>
              <a:buFont typeface="Arial"/>
              <a:buChar char="•"/>
            </a:pPr>
            <a:r>
              <a:rPr lang="en-US" sz="2200" b="0" i="0" u="none" strike="noStrike" cap="none" dirty="0">
                <a:solidFill>
                  <a:schemeClr val="dk1"/>
                </a:solidFill>
                <a:sym typeface="Calibri"/>
              </a:rPr>
              <a:t>A good abstraction hides the details of the thing being abstracted while still permitting sufficiently fine-grained control to accomplish the needed tasks. </a:t>
            </a:r>
            <a:endParaRPr sz="2200" dirty="0"/>
          </a:p>
          <a:p>
            <a:pPr marL="342900" marR="0" lvl="0" indent="-342900" algn="just" rtl="0">
              <a:spcBef>
                <a:spcPts val="360"/>
              </a:spcBef>
              <a:spcAft>
                <a:spcPts val="0"/>
              </a:spcAft>
              <a:buClr>
                <a:schemeClr val="dk1"/>
              </a:buClr>
              <a:buSzPts val="1800"/>
              <a:buFont typeface="Arial"/>
              <a:buChar char="•"/>
            </a:pPr>
            <a:r>
              <a:rPr lang="en-US" sz="2200" b="0" i="0" u="none" strike="noStrike" cap="none" dirty="0">
                <a:solidFill>
                  <a:schemeClr val="dk1"/>
                </a:solidFill>
                <a:sym typeface="Calibri"/>
              </a:rPr>
              <a:t>As richer functionality is added in later versions of the </a:t>
            </a:r>
            <a:r>
              <a:rPr lang="en-US" sz="2200" b="0" i="0" u="none" strike="noStrike" cap="none" dirty="0" err="1">
                <a:solidFill>
                  <a:schemeClr val="dk1"/>
                </a:solidFill>
                <a:sym typeface="Calibri"/>
              </a:rPr>
              <a:t>OpenFlow</a:t>
            </a:r>
            <a:r>
              <a:rPr lang="en-US" sz="2200" b="0" i="0" u="none" strike="noStrike" cap="none" dirty="0">
                <a:solidFill>
                  <a:schemeClr val="dk1"/>
                </a:solidFill>
                <a:sym typeface="Calibri"/>
              </a:rPr>
              <a:t> protocol, we will see that the specification outpaces the reality of today’s hardware.</a:t>
            </a:r>
            <a:endParaRPr sz="2200" dirty="0"/>
          </a:p>
          <a:p>
            <a:pPr marL="342900" marR="0" lvl="0" indent="-342900" algn="just" rtl="0">
              <a:spcBef>
                <a:spcPts val="360"/>
              </a:spcBef>
              <a:spcAft>
                <a:spcPts val="0"/>
              </a:spcAft>
              <a:buClr>
                <a:schemeClr val="dk1"/>
              </a:buClr>
              <a:buSzPts val="1800"/>
              <a:buFont typeface="Arial"/>
              <a:buChar char="•"/>
            </a:pPr>
            <a:r>
              <a:rPr lang="en-US" sz="2200" b="0" i="0" u="none" strike="noStrike" cap="none" dirty="0">
                <a:solidFill>
                  <a:schemeClr val="dk1"/>
                </a:solidFill>
                <a:sym typeface="Calibri"/>
              </a:rPr>
              <a:t> At that point, it is no longer providing a clean abstraction for current implementations but specifying behavior for switching hardware that has yet to be built</a:t>
            </a:r>
            <a:endParaRPr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395287" y="0"/>
            <a:ext cx="8229600" cy="6207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i="0" u="none">
                <a:solidFill>
                  <a:srgbClr val="FF0000"/>
                </a:solidFill>
                <a:latin typeface="Calibri"/>
                <a:ea typeface="Calibri"/>
                <a:cs typeface="Calibri"/>
                <a:sym typeface="Calibri"/>
              </a:rPr>
              <a:t>Actions and Packet Forwarding</a:t>
            </a:r>
            <a:endParaRPr/>
          </a:p>
        </p:txBody>
      </p:sp>
      <p:sp>
        <p:nvSpPr>
          <p:cNvPr id="130" name="Google Shape;130;p8"/>
          <p:cNvSpPr txBox="1">
            <a:spLocks noGrp="1"/>
          </p:cNvSpPr>
          <p:nvPr>
            <p:ph type="body" idx="1"/>
          </p:nvPr>
        </p:nvSpPr>
        <p:spPr>
          <a:xfrm>
            <a:off x="468312" y="792479"/>
            <a:ext cx="8229600" cy="5516245"/>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The required actions that must be supported by a flow entry are </a:t>
            </a:r>
            <a:r>
              <a:rPr lang="en-US" sz="2400" b="0" i="1" u="none" strike="noStrike" cap="none" dirty="0">
                <a:solidFill>
                  <a:schemeClr val="dk1"/>
                </a:solidFill>
                <a:latin typeface="Calibri"/>
                <a:ea typeface="Calibri"/>
                <a:cs typeface="Calibri"/>
                <a:sym typeface="Calibri"/>
              </a:rPr>
              <a:t>to either output (forward) </a:t>
            </a:r>
            <a:r>
              <a:rPr lang="en-US" sz="2400" b="0" i="0" u="none" strike="noStrike" cap="none" dirty="0">
                <a:solidFill>
                  <a:schemeClr val="dk1"/>
                </a:solidFill>
                <a:latin typeface="Calibri"/>
                <a:ea typeface="Calibri"/>
                <a:cs typeface="Calibri"/>
                <a:sym typeface="Calibri"/>
              </a:rPr>
              <a:t>or </a:t>
            </a:r>
            <a:r>
              <a:rPr lang="en-US" sz="2400" b="0" i="1" u="none" strike="noStrike" cap="none" dirty="0">
                <a:solidFill>
                  <a:schemeClr val="dk1"/>
                </a:solidFill>
                <a:latin typeface="Calibri"/>
                <a:ea typeface="Calibri"/>
                <a:cs typeface="Calibri"/>
                <a:sym typeface="Calibri"/>
              </a:rPr>
              <a:t>drop the matched packet</a:t>
            </a:r>
            <a:r>
              <a:rPr lang="en-US" sz="2400" b="0" i="0" u="none" strike="noStrike" cap="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The most common case is that the output action specifies a </a:t>
            </a:r>
            <a:r>
              <a:rPr lang="en-US" sz="2400" b="1" i="1" u="none" strike="noStrike" cap="none" dirty="0">
                <a:solidFill>
                  <a:schemeClr val="dk1"/>
                </a:solidFill>
                <a:latin typeface="Calibri"/>
                <a:ea typeface="Calibri"/>
                <a:cs typeface="Calibri"/>
                <a:sym typeface="Calibri"/>
              </a:rPr>
              <a:t>physical port </a:t>
            </a:r>
            <a:r>
              <a:rPr lang="en-US" sz="2400" b="0" i="0" u="none" strike="noStrike" cap="none" dirty="0">
                <a:solidFill>
                  <a:schemeClr val="dk1"/>
                </a:solidFill>
                <a:latin typeface="Calibri"/>
                <a:ea typeface="Calibri"/>
                <a:cs typeface="Calibri"/>
                <a:sym typeface="Calibri"/>
              </a:rPr>
              <a:t>on which the packet should be forwarded. </a:t>
            </a:r>
            <a:endParaRPr sz="4000" dirty="0"/>
          </a:p>
          <a:p>
            <a:pPr marL="342900" marR="0" lvl="0" indent="-342900" algn="just" rtl="0">
              <a:spcBef>
                <a:spcPts val="36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There are, however, </a:t>
            </a:r>
            <a:r>
              <a:rPr lang="en-US" sz="2400" b="1" i="0" u="none" strike="noStrike" cap="none" dirty="0">
                <a:solidFill>
                  <a:schemeClr val="dk1"/>
                </a:solidFill>
                <a:latin typeface="Calibri"/>
                <a:ea typeface="Calibri"/>
                <a:cs typeface="Calibri"/>
                <a:sym typeface="Calibri"/>
              </a:rPr>
              <a:t>five</a:t>
            </a:r>
            <a:r>
              <a:rPr lang="en-US" sz="2400" b="0" i="0" u="none" strike="noStrike" cap="none" dirty="0">
                <a:solidFill>
                  <a:schemeClr val="dk1"/>
                </a:solidFill>
                <a:latin typeface="Calibri"/>
                <a:ea typeface="Calibri"/>
                <a:cs typeface="Calibri"/>
                <a:sym typeface="Calibri"/>
              </a:rPr>
              <a:t> special virtual ports defined in V.1.0 that have special significance for the output action. They are </a:t>
            </a:r>
            <a:r>
              <a:rPr lang="en-US" sz="2400" b="1" i="0" u="none" strike="noStrike" cap="none" dirty="0">
                <a:solidFill>
                  <a:schemeClr val="dk1"/>
                </a:solidFill>
                <a:latin typeface="Calibri"/>
                <a:ea typeface="Calibri"/>
                <a:cs typeface="Calibri"/>
                <a:sym typeface="Calibri"/>
              </a:rPr>
              <a:t>LOCAL, ALL, CONTROLLER, IN_PORT, and TABLE</a:t>
            </a:r>
            <a:r>
              <a:rPr lang="en-US" sz="2400" b="0" i="0" u="none" strike="noStrike" cap="none" dirty="0">
                <a:solidFill>
                  <a:schemeClr val="dk1"/>
                </a:solidFill>
                <a:latin typeface="Calibri"/>
                <a:ea typeface="Calibri"/>
                <a:cs typeface="Calibri"/>
                <a:sym typeface="Calibri"/>
              </a:rPr>
              <a:t>. </a:t>
            </a:r>
            <a:endParaRPr sz="4000" dirty="0"/>
          </a:p>
          <a:p>
            <a:pPr marL="342900" marR="0" lvl="0" indent="-342900" algn="just" rtl="0">
              <a:spcBef>
                <a:spcPts val="360"/>
              </a:spcBef>
              <a:spcAft>
                <a:spcPts val="0"/>
              </a:spcAft>
              <a:buClr>
                <a:schemeClr val="dk1"/>
              </a:buClr>
              <a:buSzPts val="1800"/>
              <a:buFont typeface="Arial"/>
              <a:buChar char="•"/>
            </a:pPr>
            <a:r>
              <a:rPr lang="en-US" sz="2400" b="1" i="0" u="none" strike="noStrike" cap="none" dirty="0" smtClean="0">
                <a:solidFill>
                  <a:srgbClr val="0070C0"/>
                </a:solidFill>
                <a:latin typeface="Calibri"/>
                <a:ea typeface="Calibri"/>
                <a:cs typeface="Calibri"/>
                <a:sym typeface="Calibri"/>
              </a:rPr>
              <a:t>LOCAL</a:t>
            </a:r>
            <a:r>
              <a:rPr lang="en-US" sz="2400" b="0" i="0" u="none" strike="noStrike" cap="none" dirty="0" smtClean="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is used when </a:t>
            </a:r>
            <a:r>
              <a:rPr lang="en-US" sz="2400" b="0" i="0" u="none" strike="noStrike" cap="none" dirty="0" err="1">
                <a:solidFill>
                  <a:schemeClr val="dk1"/>
                </a:solidFill>
                <a:latin typeface="Calibri"/>
                <a:ea typeface="Calibri"/>
                <a:cs typeface="Calibri"/>
                <a:sym typeface="Calibri"/>
              </a:rPr>
              <a:t>OpenFlow</a:t>
            </a:r>
            <a:r>
              <a:rPr lang="en-US" sz="2400" b="0" i="0" u="none" strike="noStrike" cap="none" dirty="0">
                <a:solidFill>
                  <a:schemeClr val="dk1"/>
                </a:solidFill>
                <a:latin typeface="Calibri"/>
                <a:ea typeface="Calibri"/>
                <a:cs typeface="Calibri"/>
                <a:sym typeface="Calibri"/>
              </a:rPr>
              <a:t> messages from the </a:t>
            </a:r>
            <a:r>
              <a:rPr lang="en-US" sz="2400" b="1" i="0" u="none" strike="noStrike" cap="none" dirty="0">
                <a:solidFill>
                  <a:schemeClr val="dk1"/>
                </a:solidFill>
                <a:latin typeface="Calibri"/>
                <a:ea typeface="Calibri"/>
                <a:cs typeface="Calibri"/>
                <a:sym typeface="Calibri"/>
              </a:rPr>
              <a:t>controller are received on a port </a:t>
            </a:r>
            <a:r>
              <a:rPr lang="en-US" sz="2400" b="0" i="0" u="none" strike="noStrike" cap="none" dirty="0">
                <a:solidFill>
                  <a:schemeClr val="dk1"/>
                </a:solidFill>
                <a:latin typeface="Calibri"/>
                <a:ea typeface="Calibri"/>
                <a:cs typeface="Calibri"/>
                <a:sym typeface="Calibri"/>
              </a:rPr>
              <a:t>that is receiving packets switched by the </a:t>
            </a:r>
            <a:r>
              <a:rPr lang="en-US" sz="2400" b="0" i="0" u="none" strike="noStrike" cap="none" dirty="0" err="1">
                <a:solidFill>
                  <a:schemeClr val="dk1"/>
                </a:solidFill>
                <a:latin typeface="Calibri"/>
                <a:ea typeface="Calibri"/>
                <a:cs typeface="Calibri"/>
                <a:sym typeface="Calibri"/>
              </a:rPr>
              <a:t>OpenFlow</a:t>
            </a:r>
            <a:r>
              <a:rPr lang="en-US" sz="2400" b="0" i="0" u="none" strike="noStrike" cap="none" dirty="0">
                <a:solidFill>
                  <a:schemeClr val="dk1"/>
                </a:solidFill>
                <a:latin typeface="Calibri"/>
                <a:ea typeface="Calibri"/>
                <a:cs typeface="Calibri"/>
                <a:sym typeface="Calibri"/>
              </a:rPr>
              <a:t> data plane. </a:t>
            </a:r>
            <a:endParaRPr sz="4000" dirty="0"/>
          </a:p>
          <a:p>
            <a:pPr marL="342900" marR="0" lvl="0" indent="-342900" algn="just" rtl="0">
              <a:spcBef>
                <a:spcPts val="360"/>
              </a:spcBef>
              <a:spcAft>
                <a:spcPts val="0"/>
              </a:spcAft>
              <a:buClr>
                <a:schemeClr val="dk1"/>
              </a:buClr>
              <a:buSzPts val="1800"/>
              <a:buFont typeface="Arial"/>
              <a:buChar char="•"/>
            </a:pPr>
            <a:r>
              <a:rPr lang="en-US" sz="2400" b="1" i="0" u="none" strike="noStrike" cap="none" dirty="0">
                <a:solidFill>
                  <a:srgbClr val="0070C0"/>
                </a:solidFill>
                <a:latin typeface="Calibri"/>
                <a:ea typeface="Calibri"/>
                <a:cs typeface="Calibri"/>
                <a:sym typeface="Calibri"/>
              </a:rPr>
              <a:t>LOCAL</a:t>
            </a:r>
            <a:r>
              <a:rPr lang="en-US" sz="2400" b="0" i="0" u="none" strike="noStrike" cap="none" dirty="0">
                <a:solidFill>
                  <a:srgbClr val="0070C0"/>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indicates that the packet needs to be processed by the local </a:t>
            </a:r>
            <a:r>
              <a:rPr lang="en-US" sz="2400" b="1" i="0" u="none" strike="noStrike" cap="none" dirty="0" err="1">
                <a:solidFill>
                  <a:schemeClr val="dk1"/>
                </a:solidFill>
                <a:latin typeface="Calibri"/>
                <a:ea typeface="Calibri"/>
                <a:cs typeface="Calibri"/>
                <a:sym typeface="Calibri"/>
              </a:rPr>
              <a:t>OpenFlow</a:t>
            </a:r>
            <a:r>
              <a:rPr lang="en-US" sz="2400" b="1" i="0" u="none" strike="noStrike" cap="none" dirty="0">
                <a:solidFill>
                  <a:schemeClr val="dk1"/>
                </a:solidFill>
                <a:latin typeface="Calibri"/>
                <a:ea typeface="Calibri"/>
                <a:cs typeface="Calibri"/>
                <a:sym typeface="Calibri"/>
              </a:rPr>
              <a:t> control software</a:t>
            </a:r>
            <a:r>
              <a:rPr lang="en-US" sz="2000" b="0" i="0" u="none" strike="noStrike" cap="none" dirty="0">
                <a:solidFill>
                  <a:schemeClr val="dk1"/>
                </a:solidFill>
                <a:latin typeface="Calibri"/>
                <a:ea typeface="Calibri"/>
                <a:cs typeface="Calibri"/>
                <a:sym typeface="Calibri"/>
              </a:rPr>
              <a:t>. </a:t>
            </a:r>
            <a:endParaRPr sz="36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2053</Words>
  <Application>Microsoft Office PowerPoint</Application>
  <PresentationFormat>On-screen Show (4:3)</PresentationFormat>
  <Paragraphs>106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Noto Sans Symbols</vt:lpstr>
      <vt:lpstr>Wingdings</vt:lpstr>
      <vt:lpstr>Office Theme</vt:lpstr>
      <vt:lpstr>UNIT III – OpenFlow, Programmability and the Management Interface</vt:lpstr>
      <vt:lpstr>Ports and Ports Queue</vt:lpstr>
      <vt:lpstr>Ports and Ports Queue</vt:lpstr>
      <vt:lpstr>Open Flow Ver 1.0 Flow Table</vt:lpstr>
      <vt:lpstr>Flow Table</vt:lpstr>
      <vt:lpstr>Packet Matching</vt:lpstr>
      <vt:lpstr>Packet Matching</vt:lpstr>
      <vt:lpstr>PowerPoint Presentation</vt:lpstr>
      <vt:lpstr>Actions and Packet Forwarding</vt:lpstr>
      <vt:lpstr>PowerPoint Presentation</vt:lpstr>
      <vt:lpstr>PowerPoint Presentation</vt:lpstr>
      <vt:lpstr>PowerPoint Presentation</vt:lpstr>
      <vt:lpstr>Messaging between Controller and Switch</vt:lpstr>
      <vt:lpstr>Messaging between Controller and Switch</vt:lpstr>
      <vt:lpstr>Messaging between Controller and Switch</vt:lpstr>
      <vt:lpstr>Messaging between Controller and Switch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 OpenFlow, Programmability and the Management Interface</dc:title>
  <dc:creator>Nithya</dc:creator>
  <cp:lastModifiedBy>Parthiban i</cp:lastModifiedBy>
  <cp:revision>12</cp:revision>
  <dcterms:created xsi:type="dcterms:W3CDTF">2020-08-03T20:57:34Z</dcterms:created>
  <dcterms:modified xsi:type="dcterms:W3CDTF">2024-06-20T06:35:54Z</dcterms:modified>
</cp:coreProperties>
</file>