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8" r:id="rId23"/>
    <p:sldId id="278" r:id="rId24"/>
    <p:sldId id="266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ZAnVPntYpU3uPH+AzOpdiIaA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2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42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dfba00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dfba00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dfba005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bdfba005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dfba00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dfba00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dfba005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dfba005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dfba005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dfba005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1bfb8f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1bfb8f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1bfb8f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1bfb8f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1bfb8f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1bfb8f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10287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lang="en-US" sz="4000" b="1" i="0" u="none" strike="noStrik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Bookman Old Style"/>
                <a:sym typeface="Bookman Old Style"/>
              </a:rPr>
              <a:t>Introduction to Network Programmability and The Management Interface, The Application-Network Divide</a:t>
            </a:r>
            <a:endParaRPr sz="115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486400" y="5029200"/>
            <a:ext cx="6172200" cy="13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Ref</a:t>
            </a:r>
            <a:r>
              <a:rPr lang="en-US" dirty="0"/>
              <a:t>. 2, Ch.5 (Page. 117 to Page 121)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533400"/>
            <a:ext cx="9144000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SESSION 4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Modern Programmatic Interfaces- Publish and Subscribe Interfaces, XMPP, Google’s Protocol Buffers ,</a:t>
            </a:r>
            <a:b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Thrift ,JSON</a:t>
            </a:r>
            <a:r>
              <a:rPr lang="en-US" sz="4400" b="0" i="0" u="none" strike="noStrik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400" b="0" i="0" u="none" strike="noStrik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1800" b="0" i="0" u="none" strike="noStrik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dirty="0"/>
          </a:p>
        </p:txBody>
      </p:sp>
      <p:sp>
        <p:nvSpPr>
          <p:cNvPr id="144" name="Google Shape;144;p2"/>
          <p:cNvSpPr txBox="1">
            <a:spLocks noGrp="1"/>
          </p:cNvSpPr>
          <p:nvPr>
            <p:ph type="subTitle" idx="1"/>
          </p:nvPr>
        </p:nvSpPr>
        <p:spPr>
          <a:xfrm>
            <a:off x="2438400" y="5410200"/>
            <a:ext cx="9144000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Ref. 2, Ch.5 (Page. 132 to Page 143)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Programmatic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668000" cy="4486275"/>
          </a:xfrm>
        </p:spPr>
        <p:txBody>
          <a:bodyPr>
            <a:normAutofit/>
          </a:bodyPr>
          <a:lstStyle/>
          <a:p>
            <a:r>
              <a:rPr lang="en-US" dirty="0"/>
              <a:t>new interfaces </a:t>
            </a:r>
            <a:r>
              <a:rPr lang="en-US" dirty="0" smtClean="0"/>
              <a:t>and </a:t>
            </a:r>
            <a:r>
              <a:rPr lang="en-GB" dirty="0" smtClean="0"/>
              <a:t>concepts </a:t>
            </a:r>
            <a:r>
              <a:rPr lang="en-GB" dirty="0"/>
              <a:t>are those that </a:t>
            </a:r>
            <a:r>
              <a:rPr lang="en-GB" b="1" dirty="0"/>
              <a:t>enable and encourage network programmability</a:t>
            </a:r>
            <a:r>
              <a:rPr lang="en-GB" dirty="0"/>
              <a:t> in the </a:t>
            </a:r>
            <a:r>
              <a:rPr lang="en-GB" dirty="0" smtClean="0"/>
              <a:t>best sense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interfaces exhibit most if not all of the key attributes we </a:t>
            </a:r>
            <a:r>
              <a:rPr lang="en-GB" dirty="0" smtClean="0"/>
              <a:t>spelled out </a:t>
            </a:r>
            <a:r>
              <a:rPr lang="en-GB" dirty="0"/>
              <a:t>in the introduction earlier</a:t>
            </a:r>
            <a:r>
              <a:rPr lang="en-GB" b="1" dirty="0"/>
              <a:t>: bidirectional, application-friendly, and self-describing</a:t>
            </a:r>
            <a:r>
              <a:rPr lang="en-GB" dirty="0"/>
              <a:t>.</a:t>
            </a:r>
          </a:p>
          <a:p>
            <a:r>
              <a:rPr lang="en-GB" dirty="0"/>
              <a:t>They also incorporate </a:t>
            </a:r>
            <a:r>
              <a:rPr lang="en-GB" b="1" dirty="0">
                <a:solidFill>
                  <a:srgbClr val="002060"/>
                </a:solidFill>
              </a:rPr>
              <a:t>robust data models </a:t>
            </a:r>
            <a:r>
              <a:rPr lang="en-GB" dirty="0"/>
              <a:t>that can translate into </a:t>
            </a:r>
            <a:r>
              <a:rPr lang="en-GB" b="1" dirty="0"/>
              <a:t>data-driven </a:t>
            </a:r>
            <a:r>
              <a:rPr lang="en-GB" b="1" dirty="0" err="1" smtClean="0"/>
              <a:t>behavior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dirty="0"/>
              <a:t>rapid implementation</a:t>
            </a:r>
            <a:r>
              <a:rPr lang="en-GB" dirty="0"/>
              <a:t>, and of course are easily developed by communities of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7709"/>
            <a:ext cx="10515600" cy="1043781"/>
          </a:xfrm>
        </p:spPr>
        <p:txBody>
          <a:bodyPr/>
          <a:lstStyle/>
          <a:p>
            <a:r>
              <a:rPr lang="en-US" dirty="0" smtClean="0"/>
              <a:t>Publish and Subscribe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10896600" cy="4351338"/>
          </a:xfrm>
        </p:spPr>
        <p:txBody>
          <a:bodyPr>
            <a:noAutofit/>
          </a:bodyPr>
          <a:lstStyle/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interfaces, or simply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pub-sub</a:t>
            </a:r>
            <a:r>
              <a:rPr lang="en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more commonly known, is a messaging pattern whereby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senders of messages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en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publishers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messages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(called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subscribers)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Senders do not program the messages to be sent directly to specific receivers but rather </a:t>
            </a:r>
            <a:r>
              <a:rPr lang="en-GB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published messages into classes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</a:t>
            </a:r>
            <a:r>
              <a:rPr lang="en-GB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subscribers express interest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one or more classes, and thereby only receive messages that are in the </a:t>
            </a:r>
            <a:r>
              <a:rPr lang="en-GB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of messages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interested in.</a:t>
            </a:r>
          </a:p>
          <a:p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bus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in which messages are placed on the bus,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subscribers simply receive them.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provides greater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scalability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more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network topology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a point-to-point system would due to properties such as lower state management requirements.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typically receive only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the total messages published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it simultaneously lowers the burden of an application around message processing and lessens the overall system load of message delivery, maintenance, and accounting. 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selecting messages for reception and processing is called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filtering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two common forms of filtering are called </a:t>
            </a:r>
            <a:r>
              <a:rPr lang="en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topic-based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2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0"/>
            <a:ext cx="10515600" cy="1325563"/>
          </a:xfrm>
        </p:spPr>
        <p:txBody>
          <a:bodyPr/>
          <a:lstStyle/>
          <a:p>
            <a:r>
              <a:rPr lang="en-US" dirty="0"/>
              <a:t>topic-based </a:t>
            </a:r>
            <a:r>
              <a:rPr lang="en-US" dirty="0" smtClean="0"/>
              <a:t>&amp;</a:t>
            </a:r>
            <a:r>
              <a:rPr lang="en-GB" dirty="0"/>
              <a:t> content-based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838200"/>
            <a:ext cx="11277600" cy="5257800"/>
          </a:xfrm>
        </p:spPr>
        <p:txBody>
          <a:bodyPr>
            <a:noAutofit/>
          </a:bodyPr>
          <a:lstStyle/>
          <a:p>
            <a:r>
              <a:rPr lang="en-GB" sz="2400" dirty="0"/>
              <a:t>publishes messages to topics that represent </a:t>
            </a:r>
            <a:r>
              <a:rPr lang="en-GB" sz="2400" b="1" dirty="0"/>
              <a:t>logical sets or </a:t>
            </a:r>
            <a:r>
              <a:rPr lang="en-GB" sz="2400" b="1" dirty="0" smtClean="0"/>
              <a:t>are analogous </a:t>
            </a:r>
            <a:r>
              <a:rPr lang="en-GB" sz="2400" dirty="0"/>
              <a:t>to logical channels in a broadcast system. Subscribers in a </a:t>
            </a:r>
            <a:r>
              <a:rPr lang="en-GB" sz="2400" b="1" dirty="0"/>
              <a:t>topic-based </a:t>
            </a:r>
            <a:r>
              <a:rPr lang="en-GB" sz="2400" b="1" dirty="0" smtClean="0"/>
              <a:t>system </a:t>
            </a:r>
            <a:r>
              <a:rPr lang="en-GB" sz="2400" dirty="0" smtClean="0"/>
              <a:t>will </a:t>
            </a:r>
            <a:r>
              <a:rPr lang="en-GB" sz="2400" dirty="0"/>
              <a:t>receive all messages published </a:t>
            </a:r>
            <a:r>
              <a:rPr lang="en-GB" sz="2400" b="1" dirty="0"/>
              <a:t>to the topics to which they subscribe</a:t>
            </a:r>
            <a:r>
              <a:rPr lang="en-GB" sz="2400" dirty="0"/>
              <a:t>, but no others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/>
              <a:t>content-based system </a:t>
            </a:r>
            <a:r>
              <a:rPr lang="en-GB" sz="2400" dirty="0"/>
              <a:t>only delivers messages to a subscriber if the </a:t>
            </a:r>
            <a:r>
              <a:rPr lang="en-GB" sz="2400" dirty="0" smtClean="0"/>
              <a:t>attributes or </a:t>
            </a:r>
            <a:r>
              <a:rPr lang="en-GB" sz="2400" dirty="0"/>
              <a:t>content of those messages match constraints defined by the subscriber. </a:t>
            </a:r>
            <a:r>
              <a:rPr lang="en-GB" sz="2400" dirty="0" smtClean="0"/>
              <a:t>This is </a:t>
            </a:r>
            <a:r>
              <a:rPr lang="en-GB" sz="2400" dirty="0"/>
              <a:t>analogous to setting up search filters for email messages with matches on certain </a:t>
            </a:r>
            <a:r>
              <a:rPr lang="en-GB" sz="2400" dirty="0" smtClean="0"/>
              <a:t>fields </a:t>
            </a:r>
            <a:r>
              <a:rPr lang="en-US" sz="2400" dirty="0" smtClean="0"/>
              <a:t>of </a:t>
            </a:r>
            <a:r>
              <a:rPr lang="en-US" sz="2400" dirty="0"/>
              <a:t>a message</a:t>
            </a:r>
            <a:r>
              <a:rPr lang="en-US" sz="2400" dirty="0" smtClean="0"/>
              <a:t>.</a:t>
            </a:r>
          </a:p>
          <a:p>
            <a:r>
              <a:rPr lang="en-GB" sz="2400" dirty="0"/>
              <a:t>many messaging systems support a hybrid of the two </a:t>
            </a:r>
            <a:r>
              <a:rPr lang="en-GB" sz="2400" dirty="0" smtClean="0"/>
              <a:t>approaches in </a:t>
            </a:r>
            <a:r>
              <a:rPr lang="en-GB" sz="2400" dirty="0"/>
              <a:t>that publishers can post messages to a topic, and subscribers may </a:t>
            </a:r>
            <a:r>
              <a:rPr lang="en-GB" sz="2400" dirty="0" smtClean="0"/>
              <a:t>simultaneously </a:t>
            </a:r>
            <a:r>
              <a:rPr lang="en-GB" sz="2400" b="1" dirty="0" smtClean="0"/>
              <a:t>register </a:t>
            </a:r>
            <a:r>
              <a:rPr lang="en-GB" sz="2400" b="1" dirty="0"/>
              <a:t>content-based subscriptions to </a:t>
            </a:r>
            <a:r>
              <a:rPr lang="en-GB" sz="2400" b="1" dirty="0" smtClean="0"/>
              <a:t>topics</a:t>
            </a:r>
          </a:p>
          <a:p>
            <a:r>
              <a:rPr lang="en-GB" sz="2400" dirty="0"/>
              <a:t>broker </a:t>
            </a:r>
            <a:r>
              <a:rPr lang="en-GB" sz="2400" dirty="0" smtClean="0"/>
              <a:t> based: publishers </a:t>
            </a:r>
            <a:r>
              <a:rPr lang="en-GB" sz="2400" dirty="0"/>
              <a:t>post messages to an intermediary message broker or event bus. </a:t>
            </a:r>
            <a:r>
              <a:rPr lang="en-GB" sz="2400" dirty="0" smtClean="0"/>
              <a:t>The broker </a:t>
            </a:r>
            <a:r>
              <a:rPr lang="en-GB" sz="2400" dirty="0"/>
              <a:t>normally performs a </a:t>
            </a:r>
            <a:r>
              <a:rPr lang="en-GB" sz="2400" b="1" dirty="0"/>
              <a:t>store and forward function </a:t>
            </a:r>
            <a:r>
              <a:rPr lang="en-GB" sz="2400" dirty="0"/>
              <a:t>in order to buffer messages </a:t>
            </a:r>
            <a:r>
              <a:rPr lang="en-GB" sz="2400" dirty="0" smtClean="0"/>
              <a:t>so that </a:t>
            </a:r>
            <a:r>
              <a:rPr lang="en-GB" sz="2400" dirty="0"/>
              <a:t>they are not lost in case of </a:t>
            </a:r>
            <a:r>
              <a:rPr lang="en-GB" sz="2400" dirty="0" smtClean="0"/>
              <a:t>congestion</a:t>
            </a:r>
          </a:p>
          <a:p>
            <a:r>
              <a:rPr lang="en-GB" sz="2400" dirty="0"/>
              <a:t>Some frameworks and software products </a:t>
            </a:r>
            <a:r>
              <a:rPr lang="en-GB" sz="2400" dirty="0" smtClean="0"/>
              <a:t>use </a:t>
            </a:r>
            <a:r>
              <a:rPr lang="en-GB" sz="2400" b="1" dirty="0" smtClean="0"/>
              <a:t>XML </a:t>
            </a:r>
            <a:r>
              <a:rPr lang="en-GB" sz="2400" b="1" dirty="0"/>
              <a:t>configuration files </a:t>
            </a:r>
            <a:r>
              <a:rPr lang="en-GB" sz="2400" dirty="0"/>
              <a:t>to register subscribers, providing what we have been calling </a:t>
            </a:r>
            <a:r>
              <a:rPr lang="en-GB" sz="2400" dirty="0" smtClean="0"/>
              <a:t>a </a:t>
            </a:r>
            <a:r>
              <a:rPr lang="en-GB" sz="2400" i="1" dirty="0" smtClean="0"/>
              <a:t>data-driven </a:t>
            </a:r>
            <a:r>
              <a:rPr lang="en-GB" sz="2400" dirty="0"/>
              <a:t>approach that can dynamically adjust depending on system attributes, configuration</a:t>
            </a:r>
            <a:r>
              <a:rPr lang="en-GB" sz="2400" dirty="0" smtClean="0"/>
              <a:t>, </a:t>
            </a:r>
            <a:r>
              <a:rPr lang="en-US" sz="2400" dirty="0" smtClean="0"/>
              <a:t>or </a:t>
            </a:r>
            <a:r>
              <a:rPr lang="en-US" sz="2400" dirty="0"/>
              <a:t>local conditions.</a:t>
            </a:r>
          </a:p>
        </p:txBody>
      </p:sp>
    </p:spTree>
    <p:extLst>
      <p:ext uri="{BB962C8B-B14F-4D97-AF65-F5344CB8AC3E}">
        <p14:creationId xmlns:p14="http://schemas.microsoft.com/office/powerpoint/2010/main" val="95387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and </a:t>
            </a:r>
            <a:r>
              <a:rPr lang="en-GB" dirty="0" err="1" smtClean="0"/>
              <a:t>disvantages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pub-sub model provides the opportunity for </a:t>
            </a:r>
            <a:r>
              <a:rPr lang="en-GB" b="1" dirty="0"/>
              <a:t>better scalability than </a:t>
            </a:r>
            <a:r>
              <a:rPr lang="en-GB" b="1" dirty="0" smtClean="0"/>
              <a:t>traditional tightly </a:t>
            </a:r>
            <a:r>
              <a:rPr lang="en-GB" b="1" dirty="0"/>
              <a:t>coupled client-server approaches </a:t>
            </a:r>
            <a:r>
              <a:rPr lang="en-GB" dirty="0"/>
              <a:t>in that parallel operation, message caching</a:t>
            </a:r>
            <a:r>
              <a:rPr lang="en-GB" dirty="0" smtClean="0"/>
              <a:t>, and </a:t>
            </a:r>
            <a:r>
              <a:rPr lang="en-GB" dirty="0"/>
              <a:t>tree-based or network-based routing are possible within this system</a:t>
            </a:r>
            <a:endParaRPr lang="en-GB" dirty="0" smtClean="0"/>
          </a:p>
          <a:p>
            <a:pPr algn="just"/>
            <a:r>
              <a:rPr lang="en-GB" dirty="0" smtClean="0"/>
              <a:t>One </a:t>
            </a:r>
            <a:r>
              <a:rPr lang="en-GB" dirty="0"/>
              <a:t>of most serious problems with the pub-sub approach is the decoupling of </a:t>
            </a:r>
            <a:r>
              <a:rPr lang="en-GB" dirty="0" smtClean="0"/>
              <a:t>the </a:t>
            </a:r>
            <a:r>
              <a:rPr lang="en-US" dirty="0" smtClean="0"/>
              <a:t>publisher </a:t>
            </a:r>
            <a:r>
              <a:rPr lang="en-US" dirty="0"/>
              <a:t>from the </a:t>
            </a:r>
            <a:r>
              <a:rPr lang="en-US" dirty="0" smtClean="0"/>
              <a:t>subscriber </a:t>
            </a:r>
            <a:r>
              <a:rPr lang="en-GB" dirty="0" smtClean="0"/>
              <a:t>pub-sub </a:t>
            </a:r>
            <a:r>
              <a:rPr lang="en-GB" dirty="0"/>
              <a:t>system so-designed cannot guarantee delivery of messages </a:t>
            </a:r>
            <a:r>
              <a:rPr lang="en-GB" dirty="0" smtClean="0"/>
              <a:t>to any </a:t>
            </a:r>
            <a:r>
              <a:rPr lang="en-GB" dirty="0"/>
              <a:t>applications that might require such </a:t>
            </a:r>
            <a:r>
              <a:rPr lang="en-GB" b="1" dirty="0"/>
              <a:t>assured delivery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If </a:t>
            </a:r>
            <a:r>
              <a:rPr lang="en-GB" dirty="0"/>
              <a:t>publishers or </a:t>
            </a:r>
            <a:r>
              <a:rPr lang="en-GB" dirty="0" smtClean="0"/>
              <a:t>subscribers are </a:t>
            </a:r>
            <a:r>
              <a:rPr lang="en-GB" dirty="0"/>
              <a:t>unaware of this limitation, then </a:t>
            </a:r>
            <a:r>
              <a:rPr lang="en-GB" b="1" dirty="0"/>
              <a:t>synchronization</a:t>
            </a:r>
            <a:r>
              <a:rPr lang="en-GB" dirty="0"/>
              <a:t> and other consistency issues </a:t>
            </a:r>
            <a:r>
              <a:rPr lang="en-GB" dirty="0" smtClean="0"/>
              <a:t>might </a:t>
            </a:r>
            <a:r>
              <a:rPr lang="en-US" dirty="0" smtClean="0"/>
              <a:t>arise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3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152400"/>
            <a:ext cx="10515600" cy="1325563"/>
          </a:xfrm>
        </p:spPr>
        <p:txBody>
          <a:bodyPr/>
          <a:lstStyle/>
          <a:p>
            <a:r>
              <a:rPr lang="en-US" dirty="0"/>
              <a:t>XMPP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10515600" cy="5867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Extensible Messaging and Presence Protocol (XMPP) is </a:t>
            </a:r>
            <a:r>
              <a:rPr lang="en-GB" dirty="0" smtClean="0"/>
              <a:t>an example </a:t>
            </a:r>
            <a:r>
              <a:rPr lang="en-GB" dirty="0"/>
              <a:t>of a </a:t>
            </a:r>
            <a:r>
              <a:rPr lang="en-GB" b="1" dirty="0"/>
              <a:t>pub-sub protocol</a:t>
            </a:r>
            <a:r>
              <a:rPr lang="en-GB" dirty="0"/>
              <a:t> and has been used to implement a number of </a:t>
            </a:r>
            <a:r>
              <a:rPr lang="en-GB" dirty="0" smtClean="0"/>
              <a:t>publish subscribe systems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XMPP </a:t>
            </a:r>
            <a:r>
              <a:rPr lang="en-GB" dirty="0"/>
              <a:t>is a communications protocol based on XML [</a:t>
            </a:r>
            <a:r>
              <a:rPr lang="en-GB" dirty="0" smtClean="0"/>
              <a:t>Extensible </a:t>
            </a:r>
            <a:r>
              <a:rPr lang="en-GB" dirty="0" err="1" smtClean="0"/>
              <a:t>Markup</a:t>
            </a:r>
            <a:r>
              <a:rPr lang="en-GB" dirty="0" smtClean="0"/>
              <a:t> </a:t>
            </a:r>
            <a:r>
              <a:rPr lang="en-GB" dirty="0"/>
              <a:t>Language] 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protocol can be used to provide near </a:t>
            </a:r>
            <a:r>
              <a:rPr lang="en-GB" b="1" dirty="0"/>
              <a:t>real-time instant messaging</a:t>
            </a:r>
            <a:r>
              <a:rPr lang="en-GB" dirty="0" smtClean="0"/>
              <a:t>, presence </a:t>
            </a:r>
            <a:r>
              <a:rPr lang="en-GB" dirty="0"/>
              <a:t>information, or just about any information really that needs to </a:t>
            </a:r>
            <a:r>
              <a:rPr lang="en-GB" dirty="0" smtClean="0"/>
              <a:t>be extended </a:t>
            </a:r>
            <a:r>
              <a:rPr lang="en-GB" dirty="0"/>
              <a:t>to a subscription group</a:t>
            </a:r>
            <a:r>
              <a:rPr lang="en-GB" dirty="0" smtClean="0"/>
              <a:t>.</a:t>
            </a:r>
          </a:p>
          <a:p>
            <a:r>
              <a:rPr lang="en-GB" dirty="0"/>
              <a:t>XMPP is an </a:t>
            </a:r>
            <a:r>
              <a:rPr lang="en-GB" b="1" dirty="0"/>
              <a:t>open protocol standardized at the </a:t>
            </a:r>
            <a:r>
              <a:rPr lang="en-GB" b="1" dirty="0" smtClean="0"/>
              <a:t>IETF</a:t>
            </a:r>
          </a:p>
          <a:p>
            <a:r>
              <a:rPr lang="en-US" dirty="0"/>
              <a:t>Many </a:t>
            </a:r>
            <a:r>
              <a:rPr lang="en-US" dirty="0" smtClean="0"/>
              <a:t>implementations </a:t>
            </a:r>
            <a:r>
              <a:rPr lang="en-GB" dirty="0" smtClean="0"/>
              <a:t>have </a:t>
            </a:r>
            <a:r>
              <a:rPr lang="en-GB" dirty="0"/>
              <a:t>been developed and distributed that are in use, such as </a:t>
            </a:r>
            <a:r>
              <a:rPr lang="en-GB" b="1" dirty="0"/>
              <a:t>Jabber</a:t>
            </a:r>
            <a:r>
              <a:rPr lang="en-GB" dirty="0"/>
              <a:t>, </a:t>
            </a:r>
            <a:r>
              <a:rPr lang="en-GB" b="1" dirty="0"/>
              <a:t>Google Talk</a:t>
            </a:r>
            <a:r>
              <a:rPr lang="en-GB" dirty="0" smtClean="0"/>
              <a:t>, </a:t>
            </a:r>
            <a:r>
              <a:rPr lang="en-US" dirty="0" smtClean="0"/>
              <a:t>and </a:t>
            </a:r>
            <a:r>
              <a:rPr lang="en-US" b="1" dirty="0"/>
              <a:t>Facebook </a:t>
            </a:r>
            <a:r>
              <a:rPr lang="en-US" b="1" dirty="0" smtClean="0"/>
              <a:t>Messenger</a:t>
            </a:r>
          </a:p>
          <a:p>
            <a:r>
              <a:rPr lang="en-GB" dirty="0"/>
              <a:t>The server itself acts like the </a:t>
            </a:r>
            <a:r>
              <a:rPr lang="en-GB" b="1" dirty="0" smtClean="0"/>
              <a:t>message broker </a:t>
            </a:r>
            <a:r>
              <a:rPr lang="en-GB" dirty="0"/>
              <a:t>we described in the pub-sub section. It handles all of the </a:t>
            </a:r>
            <a:r>
              <a:rPr lang="en-GB" b="1" dirty="0"/>
              <a:t>registration and </a:t>
            </a:r>
            <a:r>
              <a:rPr lang="en-GB" b="1" dirty="0" smtClean="0"/>
              <a:t>message passing </a:t>
            </a:r>
            <a:r>
              <a:rPr lang="en-GB" dirty="0"/>
              <a:t>required. </a:t>
            </a:r>
            <a:endParaRPr lang="en-GB" dirty="0" smtClean="0"/>
          </a:p>
          <a:p>
            <a:r>
              <a:rPr lang="en-GB" dirty="0" smtClean="0"/>
              <a:t>Publishers </a:t>
            </a:r>
            <a:r>
              <a:rPr lang="en-GB" dirty="0"/>
              <a:t>and subscribers all register with the server using </a:t>
            </a:r>
            <a:r>
              <a:rPr lang="en-GB" b="1" dirty="0"/>
              <a:t>a </a:t>
            </a:r>
            <a:r>
              <a:rPr lang="en-GB" b="1" dirty="0" smtClean="0"/>
              <a:t>topic based approach </a:t>
            </a:r>
            <a:r>
              <a:rPr lang="en-GB" dirty="0"/>
              <a:t>in that they filter based on participating in what is </a:t>
            </a:r>
            <a:r>
              <a:rPr lang="en-GB" b="1" dirty="0"/>
              <a:t>effectively a </a:t>
            </a:r>
            <a:r>
              <a:rPr lang="en-GB" b="1" dirty="0" smtClean="0"/>
              <a:t>group </a:t>
            </a:r>
            <a:r>
              <a:rPr lang="en-US" b="1" dirty="0" smtClean="0"/>
              <a:t>conversation</a:t>
            </a:r>
          </a:p>
          <a:p>
            <a:r>
              <a:rPr lang="en-US" dirty="0"/>
              <a:t>The architecture </a:t>
            </a:r>
            <a:r>
              <a:rPr lang="en-US" dirty="0" smtClean="0"/>
              <a:t>is </a:t>
            </a:r>
            <a:r>
              <a:rPr lang="en-GB" dirty="0" smtClean="0"/>
              <a:t>decentralized </a:t>
            </a:r>
            <a:r>
              <a:rPr lang="en-GB" dirty="0"/>
              <a:t>by design in that there is </a:t>
            </a:r>
            <a:r>
              <a:rPr lang="en-GB" b="1" dirty="0"/>
              <a:t>no global authoritative </a:t>
            </a:r>
            <a:r>
              <a:rPr lang="en-GB" dirty="0" smtClean="0"/>
              <a:t>server In </a:t>
            </a:r>
            <a:r>
              <a:rPr lang="en-GB" dirty="0"/>
              <a:t>the XMPP architecture, every user in the system has a unique </a:t>
            </a:r>
            <a:r>
              <a:rPr lang="en-GB" b="1" dirty="0"/>
              <a:t>Jabber ID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use </a:t>
            </a:r>
            <a:r>
              <a:rPr lang="en-GB" dirty="0" smtClean="0"/>
              <a:t>the term </a:t>
            </a:r>
            <a:r>
              <a:rPr lang="en-GB" dirty="0"/>
              <a:t>user here loosely, as it really is either an application that acts as a publisher, subscriber</a:t>
            </a:r>
            <a:r>
              <a:rPr lang="en-GB" dirty="0" smtClean="0"/>
              <a:t>, or </a:t>
            </a:r>
            <a:r>
              <a:rPr lang="en-GB" dirty="0"/>
              <a:t>both in the pub-sub paradigm</a:t>
            </a:r>
            <a:r>
              <a:rPr lang="en-GB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GB" dirty="0" smtClean="0"/>
              <a:t>original </a:t>
            </a:r>
            <a:r>
              <a:rPr lang="en-GB" dirty="0"/>
              <a:t>specification, XMPP could use HTTP in two ways: either in </a:t>
            </a:r>
            <a:r>
              <a:rPr lang="en-GB" b="1" dirty="0"/>
              <a:t>polling mode </a:t>
            </a:r>
            <a:r>
              <a:rPr lang="en-GB" dirty="0" smtClean="0"/>
              <a:t>or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binding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26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Protocol Buffers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7442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Protocol buffers are Google’s language-neutral, platform-neutral, extensible </a:t>
            </a:r>
            <a:r>
              <a:rPr lang="en-GB" sz="2400" dirty="0" smtClean="0"/>
              <a:t>mechanism for </a:t>
            </a:r>
            <a:r>
              <a:rPr lang="en-GB" sz="2400" b="1" dirty="0"/>
              <a:t>serializing structured data</a:t>
            </a:r>
            <a:r>
              <a:rPr lang="en-GB" sz="2400" dirty="0"/>
              <a:t>. Google invented protocol buffers as a </a:t>
            </a:r>
            <a:r>
              <a:rPr lang="en-GB" sz="2400" dirty="0" smtClean="0"/>
              <a:t>refinement to </a:t>
            </a:r>
            <a:r>
              <a:rPr lang="en-GB" sz="2400" dirty="0"/>
              <a:t>deficiencies their coders found in both </a:t>
            </a:r>
            <a:r>
              <a:rPr lang="en-GB" sz="2400" b="1" dirty="0"/>
              <a:t>XML and JSON</a:t>
            </a:r>
            <a:r>
              <a:rPr lang="en-GB" sz="2400" dirty="0" smtClean="0"/>
              <a:t>.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/>
              <a:t>The major refinement of protocol buffers has been to make </a:t>
            </a:r>
            <a:r>
              <a:rPr lang="en-GB" sz="2400" b="1" dirty="0"/>
              <a:t>XML smaller </a:t>
            </a:r>
            <a:r>
              <a:rPr lang="en-GB" sz="2400" dirty="0"/>
              <a:t>and </a:t>
            </a:r>
            <a:r>
              <a:rPr lang="en-GB" sz="2400" dirty="0" smtClean="0"/>
              <a:t>denser through </a:t>
            </a:r>
            <a:r>
              <a:rPr lang="en-GB" sz="2400" dirty="0"/>
              <a:t>the use of a </a:t>
            </a:r>
            <a:r>
              <a:rPr lang="en-GB" sz="2400" b="1" dirty="0"/>
              <a:t>binary encoding</a:t>
            </a:r>
            <a:r>
              <a:rPr lang="en-GB" sz="2400" dirty="0"/>
              <a:t>. One of the downsides to using XML is that </a:t>
            </a:r>
            <a:r>
              <a:rPr lang="en-GB" sz="2400" dirty="0" smtClean="0"/>
              <a:t>while it </a:t>
            </a:r>
            <a:r>
              <a:rPr lang="en-GB" sz="2400" dirty="0"/>
              <a:t>is presented in a human-readable format, it is </a:t>
            </a:r>
            <a:r>
              <a:rPr lang="en-GB" sz="2400" b="1" dirty="0"/>
              <a:t>quite verbose </a:t>
            </a:r>
            <a:r>
              <a:rPr lang="en-GB" sz="2400" dirty="0"/>
              <a:t>in terms of the </a:t>
            </a:r>
            <a:r>
              <a:rPr lang="en-GB" sz="2400" dirty="0" smtClean="0"/>
              <a:t>amount of </a:t>
            </a:r>
            <a:r>
              <a:rPr lang="en-GB" sz="2400" dirty="0"/>
              <a:t>characters that need to be transmitted to convey the </a:t>
            </a:r>
            <a:r>
              <a:rPr lang="en-GB" sz="2400" dirty="0" smtClean="0"/>
              <a:t>same information </a:t>
            </a:r>
            <a:r>
              <a:rPr lang="en-GB" sz="2400" dirty="0"/>
              <a:t>that one </a:t>
            </a:r>
            <a:r>
              <a:rPr lang="en-GB" sz="2400" dirty="0" smtClean="0"/>
              <a:t>would with </a:t>
            </a:r>
            <a:r>
              <a:rPr lang="en-GB" sz="2400" dirty="0"/>
              <a:t>a comparative binary format.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10515600" cy="4351338"/>
          </a:xfrm>
        </p:spPr>
        <p:txBody>
          <a:bodyPr>
            <a:noAutofit/>
          </a:bodyPr>
          <a:lstStyle/>
          <a:p>
            <a:r>
              <a:rPr lang="en-GB" sz="1400" dirty="0"/>
              <a:t>There is a single way of defining a structured data format that then is exchanged </a:t>
            </a:r>
            <a:r>
              <a:rPr lang="en-GB" sz="1400" dirty="0" smtClean="0"/>
              <a:t>and serialized </a:t>
            </a:r>
            <a:r>
              <a:rPr lang="en-GB" sz="1400" dirty="0"/>
              <a:t>in protocol buffers. This is done by defining a </a:t>
            </a:r>
            <a:r>
              <a:rPr lang="en-GB" sz="1400" i="1" dirty="0"/>
              <a:t>buffer message type </a:t>
            </a:r>
            <a:r>
              <a:rPr lang="en-GB" sz="1400" dirty="0" smtClean="0"/>
              <a:t>in </a:t>
            </a:r>
            <a:r>
              <a:rPr lang="en-US" sz="1400" dirty="0" smtClean="0"/>
              <a:t>a </a:t>
            </a:r>
            <a:r>
              <a:rPr lang="en-US" sz="1400" i="1" dirty="0"/>
              <a:t>.proto </a:t>
            </a:r>
            <a:r>
              <a:rPr lang="en-US" sz="1400" dirty="0"/>
              <a:t>file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message </a:t>
            </a:r>
            <a:r>
              <a:rPr lang="en-US" sz="1400" dirty="0" err="1"/>
              <a:t>PersonalRecord</a:t>
            </a:r>
            <a:r>
              <a:rPr lang="en-US" sz="1400" dirty="0"/>
              <a:t> {</a:t>
            </a:r>
          </a:p>
          <a:p>
            <a:r>
              <a:rPr lang="en-US" sz="1400" dirty="0"/>
              <a:t>required string </a:t>
            </a:r>
            <a:r>
              <a:rPr lang="en-US" sz="1400" dirty="0" err="1"/>
              <a:t>nameFirst</a:t>
            </a:r>
            <a:r>
              <a:rPr lang="en-US" sz="1400" dirty="0"/>
              <a:t> = 1;</a:t>
            </a:r>
          </a:p>
          <a:p>
            <a:r>
              <a:rPr lang="en-US" sz="1400" dirty="0"/>
              <a:t>required string </a:t>
            </a:r>
            <a:r>
              <a:rPr lang="en-US" sz="1400" dirty="0" err="1"/>
              <a:t>nameLast</a:t>
            </a:r>
            <a:r>
              <a:rPr lang="en-US" sz="1400" dirty="0"/>
              <a:t> = 2;</a:t>
            </a:r>
          </a:p>
          <a:p>
            <a:r>
              <a:rPr lang="en-US" sz="1400" dirty="0"/>
              <a:t>required string </a:t>
            </a:r>
            <a:r>
              <a:rPr lang="en-US" sz="1400" dirty="0" err="1"/>
              <a:t>streetAddress</a:t>
            </a:r>
            <a:r>
              <a:rPr lang="en-US" sz="1400" dirty="0"/>
              <a:t> = 3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optional string </a:t>
            </a:r>
            <a:r>
              <a:rPr lang="en-US" sz="1400" dirty="0" err="1"/>
              <a:t>emailAddress</a:t>
            </a:r>
            <a:r>
              <a:rPr lang="en-US" sz="1400" dirty="0"/>
              <a:t> = 3;</a:t>
            </a:r>
          </a:p>
          <a:p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/>
              <a:t>PhoneType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MOBILE = 0;</a:t>
            </a:r>
          </a:p>
          <a:p>
            <a:r>
              <a:rPr lang="en-US" sz="1400" dirty="0"/>
              <a:t>HOME = 1;</a:t>
            </a:r>
          </a:p>
          <a:p>
            <a:r>
              <a:rPr lang="en-US" sz="1400" dirty="0"/>
              <a:t>WORK = 2;</a:t>
            </a:r>
          </a:p>
          <a:p>
            <a:r>
              <a:rPr lang="en-US" sz="1400" dirty="0"/>
              <a:t>HOME_OFFICE = 3;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message </a:t>
            </a:r>
            <a:r>
              <a:rPr lang="en-US" sz="1400" dirty="0" err="1"/>
              <a:t>PhoneNumber</a:t>
            </a:r>
            <a:r>
              <a:rPr lang="en-US" sz="1400" dirty="0"/>
              <a:t> {</a:t>
            </a:r>
          </a:p>
          <a:p>
            <a:r>
              <a:rPr lang="en-US" sz="1400" dirty="0"/>
              <a:t>required string </a:t>
            </a:r>
            <a:r>
              <a:rPr lang="en-US" sz="1400" dirty="0" err="1"/>
              <a:t>internationalNumber</a:t>
            </a:r>
            <a:r>
              <a:rPr lang="en-US" sz="1400" dirty="0"/>
              <a:t> = 1;</a:t>
            </a:r>
          </a:p>
          <a:p>
            <a:r>
              <a:rPr lang="en-US" sz="1400" dirty="0"/>
              <a:t>optional </a:t>
            </a:r>
            <a:r>
              <a:rPr lang="en-US" sz="1400" dirty="0" err="1"/>
              <a:t>PhoneType</a:t>
            </a:r>
            <a:r>
              <a:rPr lang="en-US" sz="1400" dirty="0"/>
              <a:t> type = 2 [default = MOBILE];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repeated </a:t>
            </a:r>
            <a:r>
              <a:rPr lang="en-US" sz="1400" dirty="0" err="1"/>
              <a:t>PhoneNumber</a:t>
            </a:r>
            <a:r>
              <a:rPr lang="en-US" sz="1400" dirty="0"/>
              <a:t> phone = 4;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5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i="1" dirty="0"/>
              <a:t>Once </a:t>
            </a:r>
            <a:r>
              <a:rPr lang="en-US" sz="2400" b="1" i="1" dirty="0" smtClean="0"/>
              <a:t>messages </a:t>
            </a:r>
            <a:r>
              <a:rPr lang="en-GB" sz="2400" b="1" i="1" dirty="0" smtClean="0"/>
              <a:t>have </a:t>
            </a:r>
            <a:r>
              <a:rPr lang="en-GB" sz="2400" b="1" i="1" dirty="0"/>
              <a:t>been defined, one of the protocol buffer compilers is run for a particular </a:t>
            </a:r>
            <a:r>
              <a:rPr lang="en-GB" sz="2400" b="1" i="1" dirty="0" smtClean="0"/>
              <a:t>target language</a:t>
            </a:r>
            <a:r>
              <a:rPr lang="en-GB" sz="2400" b="1" i="1" dirty="0"/>
              <a:t>. </a:t>
            </a:r>
            <a:endParaRPr lang="en-GB" sz="2400" b="1" i="1" dirty="0" smtClean="0"/>
          </a:p>
          <a:p>
            <a:r>
              <a:rPr lang="en-GB" sz="2400" dirty="0" smtClean="0"/>
              <a:t>This </a:t>
            </a:r>
            <a:r>
              <a:rPr lang="en-GB" sz="2400" dirty="0"/>
              <a:t>compiler is fed the </a:t>
            </a:r>
            <a:r>
              <a:rPr lang="en-GB" sz="2400" i="1" dirty="0"/>
              <a:t>.proto </a:t>
            </a:r>
            <a:r>
              <a:rPr lang="en-GB" sz="2400" dirty="0"/>
              <a:t>file or files as input, and that generates </a:t>
            </a:r>
            <a:r>
              <a:rPr lang="en-GB" sz="2400" dirty="0" smtClean="0"/>
              <a:t>data access </a:t>
            </a:r>
            <a:r>
              <a:rPr lang="en-GB" sz="2400" dirty="0"/>
              <a:t>classes. Part of this process generates access functions for each field (</a:t>
            </a:r>
            <a:r>
              <a:rPr lang="en-GB" sz="2400" b="1" dirty="0"/>
              <a:t>i.e., query</a:t>
            </a:r>
            <a:r>
              <a:rPr lang="en-GB" sz="2400" b="1" dirty="0" smtClean="0"/>
              <a:t>() or </a:t>
            </a:r>
            <a:r>
              <a:rPr lang="en-GB" sz="2400" b="1" dirty="0" err="1"/>
              <a:t>set_query</a:t>
            </a:r>
            <a:r>
              <a:rPr lang="en-GB" sz="2400" b="1" dirty="0"/>
              <a:t>()) </a:t>
            </a:r>
            <a:r>
              <a:rPr lang="en-GB" sz="2400" dirty="0"/>
              <a:t>as well as methods to serialize or parse the already defined data </a:t>
            </a:r>
            <a:r>
              <a:rPr lang="en-GB" sz="2400" dirty="0" smtClean="0"/>
              <a:t>structures </a:t>
            </a:r>
            <a:r>
              <a:rPr lang="en-US" sz="2400" dirty="0" smtClean="0"/>
              <a:t>to/from </a:t>
            </a:r>
            <a:r>
              <a:rPr lang="en-US" sz="2400" dirty="0"/>
              <a:t>raw </a:t>
            </a:r>
            <a:r>
              <a:rPr lang="en-US" sz="2400" dirty="0" smtClean="0"/>
              <a:t>bytes</a:t>
            </a:r>
          </a:p>
          <a:p>
            <a:r>
              <a:rPr lang="en-GB" sz="2400" dirty="0"/>
              <a:t>Getting back to the example, if you examine the newly generated C++ code, you </a:t>
            </a:r>
            <a:r>
              <a:rPr lang="en-GB" sz="2400" dirty="0" smtClean="0"/>
              <a:t>can imagine </a:t>
            </a:r>
            <a:r>
              <a:rPr lang="en-GB" sz="2400" dirty="0"/>
              <a:t>populating these classes and using them to transmit a message such as </a:t>
            </a:r>
            <a:r>
              <a:rPr lang="en-GB" sz="2400" dirty="0" smtClean="0"/>
              <a:t>the </a:t>
            </a:r>
            <a:r>
              <a:rPr lang="en-US" sz="2400" dirty="0" smtClean="0"/>
              <a:t>following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PersonalRecord</a:t>
            </a:r>
            <a:r>
              <a:rPr lang="en-US" sz="2400" dirty="0"/>
              <a:t> </a:t>
            </a:r>
            <a:r>
              <a:rPr lang="en-US" sz="2400" dirty="0" err="1"/>
              <a:t>personalRec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personalRec.set_name</a:t>
            </a:r>
            <a:r>
              <a:rPr lang="en-US" sz="2400" dirty="0"/>
              <a:t>("David Blowfish");</a:t>
            </a:r>
          </a:p>
          <a:p>
            <a:r>
              <a:rPr lang="en-US" sz="2400" dirty="0" err="1"/>
              <a:t>personalRec.set_id</a:t>
            </a:r>
            <a:r>
              <a:rPr lang="en-US" sz="2400" dirty="0"/>
              <a:t>(420420420420);</a:t>
            </a:r>
          </a:p>
          <a:p>
            <a:r>
              <a:rPr lang="en-US" sz="2400" dirty="0" err="1"/>
              <a:t>personalRec.set_email</a:t>
            </a:r>
            <a:r>
              <a:rPr lang="en-US" sz="2400" dirty="0"/>
              <a:t>("blowfish@lovestogrowgrapes.com");</a:t>
            </a:r>
          </a:p>
          <a:p>
            <a:r>
              <a:rPr lang="en-GB" sz="2400" dirty="0" err="1"/>
              <a:t>fstream</a:t>
            </a:r>
            <a:r>
              <a:rPr lang="en-GB" sz="2400" dirty="0"/>
              <a:t> output("</a:t>
            </a:r>
            <a:r>
              <a:rPr lang="en-GB" sz="2400" dirty="0" err="1"/>
              <a:t>someFile</a:t>
            </a:r>
            <a:r>
              <a:rPr lang="en-GB" sz="2400" dirty="0"/>
              <a:t>", </a:t>
            </a:r>
            <a:r>
              <a:rPr lang="en-GB" sz="2400" dirty="0" err="1"/>
              <a:t>ios</a:t>
            </a:r>
            <a:r>
              <a:rPr lang="en-GB" sz="2400" dirty="0"/>
              <a:t>::out | </a:t>
            </a:r>
            <a:r>
              <a:rPr lang="en-GB" sz="2400" dirty="0" err="1"/>
              <a:t>ios</a:t>
            </a:r>
            <a:r>
              <a:rPr lang="en-GB" sz="2400" dirty="0"/>
              <a:t>::binary);</a:t>
            </a:r>
          </a:p>
          <a:p>
            <a:r>
              <a:rPr lang="en-US" sz="2400" dirty="0" err="1"/>
              <a:t>personalRec.SerializeToOstream</a:t>
            </a:r>
            <a:r>
              <a:rPr lang="en-US" sz="2400" dirty="0"/>
              <a:t>(&amp;output);</a:t>
            </a:r>
          </a:p>
        </p:txBody>
      </p:sp>
    </p:spTree>
    <p:extLst>
      <p:ext uri="{BB962C8B-B14F-4D97-AF65-F5344CB8AC3E}">
        <p14:creationId xmlns:p14="http://schemas.microsoft.com/office/powerpoint/2010/main" val="10378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037"/>
            <a:ext cx="10515600" cy="1325563"/>
          </a:xfrm>
        </p:spPr>
        <p:txBody>
          <a:bodyPr/>
          <a:lstStyle/>
          <a:p>
            <a:r>
              <a:rPr lang="en-US" dirty="0"/>
              <a:t>Thrift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199"/>
            <a:ext cx="6159922" cy="3878263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Thrift </a:t>
            </a:r>
            <a:r>
              <a:rPr lang="en-GB" sz="2000" dirty="0"/>
              <a:t>is an interface definition language that is used to define and create services </a:t>
            </a:r>
            <a:r>
              <a:rPr lang="en-GB" sz="2000" dirty="0" smtClean="0"/>
              <a:t>for </a:t>
            </a:r>
            <a:r>
              <a:rPr lang="en-US" sz="2000" b="1" dirty="0" smtClean="0"/>
              <a:t>numerous </a:t>
            </a:r>
            <a:r>
              <a:rPr lang="en-US" sz="2000" b="1" dirty="0"/>
              <a:t>languages</a:t>
            </a:r>
            <a:r>
              <a:rPr lang="en-US" sz="2000" dirty="0"/>
              <a:t>.</a:t>
            </a:r>
          </a:p>
          <a:p>
            <a:pPr algn="just"/>
            <a:r>
              <a:rPr lang="en-GB" sz="2000" dirty="0"/>
              <a:t>Like protocol buffers, it too is used as a </a:t>
            </a:r>
            <a:r>
              <a:rPr lang="en-GB" sz="2000" b="1" dirty="0"/>
              <a:t>remote procedure call (RPC) framework</a:t>
            </a:r>
            <a:r>
              <a:rPr lang="en-GB" sz="2000" dirty="0"/>
              <a:t>. </a:t>
            </a:r>
            <a:r>
              <a:rPr lang="en-GB" sz="2000" dirty="0" smtClean="0"/>
              <a:t>Like protocol </a:t>
            </a:r>
            <a:r>
              <a:rPr lang="en-GB" sz="2000" dirty="0"/>
              <a:t>buffers, Thrift was developed to address the growing needs of a </a:t>
            </a:r>
            <a:r>
              <a:rPr lang="en-GB" sz="2000" dirty="0" smtClean="0"/>
              <a:t>burgeoning </a:t>
            </a:r>
            <a:r>
              <a:rPr lang="en-US" sz="2000" dirty="0" smtClean="0"/>
              <a:t>application </a:t>
            </a:r>
            <a:r>
              <a:rPr lang="en-US" sz="2000" dirty="0"/>
              <a:t>content service </a:t>
            </a:r>
            <a:r>
              <a:rPr lang="en-US" sz="2000" dirty="0" smtClean="0"/>
              <a:t>provider—</a:t>
            </a:r>
            <a:r>
              <a:rPr lang="en-US" sz="2000" b="1" dirty="0" smtClean="0"/>
              <a:t>Facebook</a:t>
            </a:r>
            <a:r>
              <a:rPr lang="en-US" sz="2000" dirty="0" smtClean="0"/>
              <a:t>.</a:t>
            </a:r>
          </a:p>
          <a:p>
            <a:pPr algn="just"/>
            <a:r>
              <a:rPr lang="en-GB" sz="2000" dirty="0" smtClean="0"/>
              <a:t>Fig shows </a:t>
            </a:r>
            <a:r>
              <a:rPr lang="en-GB" sz="2000" dirty="0"/>
              <a:t>the functional architecture of a Thrift client and server. The </a:t>
            </a:r>
            <a:r>
              <a:rPr lang="en-GB" sz="2000" dirty="0" smtClean="0"/>
              <a:t>service client </a:t>
            </a:r>
            <a:r>
              <a:rPr lang="en-GB" sz="2000" dirty="0"/>
              <a:t>and read()/write() code is generated from the </a:t>
            </a:r>
            <a:r>
              <a:rPr lang="en-GB" sz="2000" b="1" dirty="0"/>
              <a:t>Thrift service definition file. </a:t>
            </a:r>
            <a:endParaRPr lang="en-GB" sz="2000" b="1" dirty="0" smtClean="0"/>
          </a:p>
          <a:p>
            <a:pPr algn="just"/>
            <a:r>
              <a:rPr lang="en-GB" sz="2000" dirty="0" smtClean="0"/>
              <a:t>This  file </a:t>
            </a:r>
            <a:r>
              <a:rPr lang="en-GB" sz="2000" dirty="0"/>
              <a:t>is fed to the Thrift compiler that then generates client and processor code that </a:t>
            </a:r>
            <a:r>
              <a:rPr lang="en-GB" sz="2000" dirty="0" smtClean="0"/>
              <a:t>is later </a:t>
            </a:r>
            <a:r>
              <a:rPr lang="en-GB" sz="2000" dirty="0"/>
              <a:t>incorporated into the client and server code. </a:t>
            </a:r>
            <a:endParaRPr lang="en-GB" sz="2000" dirty="0" smtClean="0"/>
          </a:p>
          <a:p>
            <a:pPr algn="just"/>
            <a:r>
              <a:rPr lang="en-GB" sz="2000" dirty="0" smtClean="0"/>
              <a:t>The </a:t>
            </a:r>
            <a:r>
              <a:rPr lang="en-GB" sz="2000" dirty="0"/>
              <a:t>protocol and transport </a:t>
            </a:r>
            <a:r>
              <a:rPr lang="en-GB" sz="2000" dirty="0" smtClean="0"/>
              <a:t>layer shown </a:t>
            </a:r>
            <a:r>
              <a:rPr lang="en-GB" sz="2000" dirty="0"/>
              <a:t>in the figure are part of the runtime library that comes as a precompiled </a:t>
            </a:r>
            <a:r>
              <a:rPr lang="en-GB" sz="2000" dirty="0" smtClean="0"/>
              <a:t>library included </a:t>
            </a:r>
            <a:r>
              <a:rPr lang="en-GB" sz="2000" dirty="0"/>
              <a:t>into the client and server base.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18" y="1828800"/>
            <a:ext cx="3849415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3322" y="1371600"/>
            <a:ext cx="3945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Apache Thrift API client/server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dfba0058_0_0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10515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Google Shape;91;gebdfba0058_0_0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47880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concept of programmability can exist in a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of network devices and software components</a:t>
            </a:r>
            <a:endParaRPr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differs now is in specifically how those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exist in real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 only managed, but also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interacted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with. Regardless of the type of target, the goal is to make it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easily programmable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to facilitate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bidirectional channel of communication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it and the other piece of software communicating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forms what we refer to 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tightly coupled feedback loop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these elements.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concept is in  fact quite different from the traditional network management paradigm, 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manager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agent communicated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a relatively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loose fashion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considerable lag between operations—including cases where essentially no feedback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existed.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Thrift service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/>
              <a:t>This is an example of a Thrift service description file:</a:t>
            </a:r>
          </a:p>
          <a:p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PhoneType</a:t>
            </a:r>
            <a:r>
              <a:rPr lang="en-US" sz="2000" dirty="0"/>
              <a:t> {</a:t>
            </a:r>
          </a:p>
          <a:p>
            <a:r>
              <a:rPr lang="en-US" sz="2000" dirty="0"/>
              <a:t>HOME,</a:t>
            </a:r>
          </a:p>
          <a:p>
            <a:r>
              <a:rPr lang="en-US" sz="2000" dirty="0"/>
              <a:t>WORK,</a:t>
            </a:r>
          </a:p>
          <a:p>
            <a:r>
              <a:rPr lang="en-US" sz="2000" dirty="0"/>
              <a:t>MOBILE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struct</a:t>
            </a:r>
            <a:r>
              <a:rPr lang="en-US" sz="2000" dirty="0"/>
              <a:t> Phone {</a:t>
            </a:r>
          </a:p>
          <a:p>
            <a:r>
              <a:rPr lang="en-US" sz="2000" dirty="0"/>
              <a:t>1: i32 id,</a:t>
            </a:r>
          </a:p>
          <a:p>
            <a:r>
              <a:rPr lang="en-US" sz="2000" dirty="0"/>
              <a:t>2: string </a:t>
            </a:r>
            <a:r>
              <a:rPr lang="en-US" sz="2000" dirty="0" err="1"/>
              <a:t>phoneNum</a:t>
            </a:r>
            <a:r>
              <a:rPr lang="en-US" sz="2000" dirty="0"/>
              <a:t>,</a:t>
            </a:r>
          </a:p>
          <a:p>
            <a:r>
              <a:rPr lang="en-US" sz="2000" dirty="0"/>
              <a:t>3: </a:t>
            </a:r>
            <a:r>
              <a:rPr lang="en-US" sz="2000" dirty="0" err="1"/>
              <a:t>PhoneType</a:t>
            </a:r>
            <a:r>
              <a:rPr lang="en-US" sz="2000" dirty="0"/>
              <a:t> type</a:t>
            </a:r>
          </a:p>
          <a:p>
            <a:r>
              <a:rPr lang="en-US" sz="2000" dirty="0"/>
              <a:t>}</a:t>
            </a:r>
          </a:p>
          <a:p>
            <a:r>
              <a:rPr lang="en-GB" sz="2000" dirty="0"/>
              <a:t>As you can see, this code is quite similar to how </a:t>
            </a:r>
            <a:r>
              <a:rPr lang="en-GB" sz="2000" b="1" dirty="0"/>
              <a:t>structures would be defined in C</a:t>
            </a:r>
            <a:r>
              <a:rPr lang="en-GB" sz="2000" b="1" dirty="0" smtClean="0"/>
              <a:t>++, </a:t>
            </a:r>
            <a:r>
              <a:rPr lang="en-GB" sz="2000" dirty="0" smtClean="0"/>
              <a:t>which </a:t>
            </a:r>
            <a:r>
              <a:rPr lang="en-GB" sz="2000" dirty="0"/>
              <a:t>(for those familiar with that language) should be straightforward.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84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39495"/>
            <a:ext cx="6934200" cy="4351338"/>
          </a:xfrm>
        </p:spPr>
        <p:txBody>
          <a:bodyPr>
            <a:noAutofit/>
          </a:bodyPr>
          <a:lstStyle/>
          <a:p>
            <a:r>
              <a:rPr lang="en-GB" sz="2400" dirty="0" smtClean="0"/>
              <a:t>JavaScript Object Notation, or JSON as it is more commonly known as, is a </a:t>
            </a:r>
            <a:r>
              <a:rPr lang="en-GB" sz="2400" b="1" dirty="0" smtClean="0"/>
              <a:t>lightweight data-interchange format</a:t>
            </a:r>
            <a:r>
              <a:rPr lang="en-GB" sz="2400" dirty="0" smtClean="0"/>
              <a:t>. </a:t>
            </a:r>
          </a:p>
          <a:p>
            <a:r>
              <a:rPr lang="en-GB" sz="2400" dirty="0" smtClean="0"/>
              <a:t>One of the main appeals of JSON is that being based on </a:t>
            </a:r>
            <a:r>
              <a:rPr lang="en-GB" sz="2400" b="1" dirty="0" smtClean="0"/>
              <a:t>XML</a:t>
            </a:r>
            <a:r>
              <a:rPr lang="en-GB" sz="2400" dirty="0" smtClean="0"/>
              <a:t>, it is easy for humans to read and write. </a:t>
            </a:r>
          </a:p>
          <a:p>
            <a:r>
              <a:rPr lang="en-GB" sz="2400" dirty="0" smtClean="0"/>
              <a:t> It is relatively easy for </a:t>
            </a:r>
            <a:r>
              <a:rPr lang="en-GB" sz="2400" b="1" dirty="0" smtClean="0"/>
              <a:t>machines to parse </a:t>
            </a:r>
            <a:r>
              <a:rPr lang="en-GB" sz="2400" dirty="0" smtClean="0"/>
              <a:t>and generate. JSON is a text format that is completely language independent but uses conventions that are familiar to programmers of the C-family of languages, including C, C++, C#, Java, JavaScript, Perl, and Python.</a:t>
            </a:r>
          </a:p>
          <a:p>
            <a:r>
              <a:rPr lang="en-US" sz="2400" dirty="0" smtClean="0"/>
              <a:t>{"menu": {</a:t>
            </a:r>
          </a:p>
          <a:p>
            <a:r>
              <a:rPr lang="en-US" sz="2400" dirty="0" smtClean="0"/>
              <a:t>"header": "SVG Viewer",</a:t>
            </a:r>
          </a:p>
          <a:p>
            <a:r>
              <a:rPr lang="en-US" sz="2400" dirty="0" smtClean="0"/>
              <a:t>"items": [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8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1981200" y="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200" dirty="0" smtClean="0"/>
              <a:t>{"id": "Open"},</a:t>
            </a:r>
          </a:p>
          <a:p>
            <a:r>
              <a:rPr lang="en-US" sz="1200" dirty="0" smtClean="0"/>
              <a:t>{"id": "</a:t>
            </a:r>
            <a:r>
              <a:rPr lang="en-US" sz="1200" dirty="0" err="1" smtClean="0"/>
              <a:t>OpenNew</a:t>
            </a:r>
            <a:r>
              <a:rPr lang="en-US" sz="1200" dirty="0" smtClean="0"/>
              <a:t>", "label": "Open New"},</a:t>
            </a:r>
          </a:p>
          <a:p>
            <a:r>
              <a:rPr lang="en-US" sz="1200" dirty="0" smtClean="0"/>
              <a:t>null,</a:t>
            </a:r>
          </a:p>
          <a:p>
            <a:r>
              <a:rPr lang="nl-NL" sz="1200" dirty="0" smtClean="0"/>
              <a:t>{"id": "ZoomIn", "label": "Zoom In"},</a:t>
            </a:r>
          </a:p>
          <a:p>
            <a:r>
              <a:rPr lang="en-US" sz="1200" dirty="0" smtClean="0"/>
              <a:t>{"id": "</a:t>
            </a:r>
            <a:r>
              <a:rPr lang="en-US" sz="1200" dirty="0" err="1" smtClean="0"/>
              <a:t>ZoomOut</a:t>
            </a:r>
            <a:r>
              <a:rPr lang="en-US" sz="1200" dirty="0" smtClean="0"/>
              <a:t>", "label": "Zoom Out"},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OriginalView</a:t>
            </a:r>
            <a:r>
              <a:rPr lang="en-GB" sz="1200" dirty="0" smtClean="0"/>
              <a:t>", "label": "Original View"},</a:t>
            </a:r>
          </a:p>
          <a:p>
            <a:r>
              <a:rPr lang="en-US" sz="1200" dirty="0" smtClean="0"/>
              <a:t>null,</a:t>
            </a:r>
          </a:p>
          <a:p>
            <a:r>
              <a:rPr lang="en-US" sz="1200" dirty="0" smtClean="0"/>
              <a:t>{"id": "Quality"},</a:t>
            </a:r>
          </a:p>
          <a:p>
            <a:r>
              <a:rPr lang="en-US" sz="1200" dirty="0" smtClean="0"/>
              <a:t>{"id": "Pause"},</a:t>
            </a:r>
          </a:p>
          <a:p>
            <a:r>
              <a:rPr lang="en-US" sz="1200" dirty="0" smtClean="0"/>
              <a:t>{"id": "Mute"},</a:t>
            </a:r>
          </a:p>
          <a:p>
            <a:r>
              <a:rPr lang="en-US" sz="1200" dirty="0" smtClean="0"/>
              <a:t>null,</a:t>
            </a:r>
          </a:p>
          <a:p>
            <a:r>
              <a:rPr lang="en-US" sz="1200" dirty="0" smtClean="0"/>
              <a:t>{"id": "Find", "label": "Find..."},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FindAgain</a:t>
            </a:r>
            <a:r>
              <a:rPr lang="en-GB" sz="1200" dirty="0" smtClean="0"/>
              <a:t>", "label": "Find Again"},</a:t>
            </a:r>
          </a:p>
          <a:p>
            <a:r>
              <a:rPr lang="en-US" sz="1200" dirty="0" smtClean="0"/>
              <a:t>{"id": "Copy"},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CopyAgain</a:t>
            </a:r>
            <a:r>
              <a:rPr lang="en-GB" sz="1200" dirty="0" smtClean="0"/>
              <a:t>", "label": "Copy Again"},</a:t>
            </a:r>
          </a:p>
          <a:p>
            <a:r>
              <a:rPr lang="en-US" sz="1200" dirty="0" smtClean="0"/>
              <a:t>{"id": "</a:t>
            </a:r>
            <a:r>
              <a:rPr lang="en-US" sz="1200" dirty="0" err="1" smtClean="0"/>
              <a:t>CopySVG</a:t>
            </a:r>
            <a:r>
              <a:rPr lang="en-US" sz="1200" dirty="0" smtClean="0"/>
              <a:t>", "label": "Copy SVG"},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ViewSVG</a:t>
            </a:r>
            <a:r>
              <a:rPr lang="en-GB" sz="1200" dirty="0" smtClean="0"/>
              <a:t>", "label": "View SVG"},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ViewSource</a:t>
            </a:r>
            <a:r>
              <a:rPr lang="en-GB" sz="1200" dirty="0" smtClean="0"/>
              <a:t>", "label": "View Source"},</a:t>
            </a:r>
          </a:p>
          <a:p>
            <a:r>
              <a:rPr lang="en-GB" sz="1200" dirty="0" smtClean="0"/>
              <a:t>{"id": "</a:t>
            </a:r>
            <a:r>
              <a:rPr lang="en-GB" sz="1200" dirty="0" err="1" smtClean="0"/>
              <a:t>SaveAs</a:t>
            </a:r>
            <a:r>
              <a:rPr lang="en-GB" sz="1200" dirty="0" smtClean="0"/>
              <a:t>", "label": "Save As"},</a:t>
            </a:r>
          </a:p>
          <a:p>
            <a:r>
              <a:rPr lang="en-US" sz="1200" dirty="0" smtClean="0"/>
              <a:t>null,</a:t>
            </a:r>
          </a:p>
          <a:p>
            <a:r>
              <a:rPr lang="en-US" sz="1200" dirty="0" smtClean="0"/>
              <a:t>{"id": "Help"},</a:t>
            </a:r>
          </a:p>
          <a:p>
            <a:r>
              <a:rPr lang="en-GB" sz="1200" dirty="0" smtClean="0"/>
              <a:t>{"id": "About", "label": "About Adobe CVG Viewer..."}</a:t>
            </a:r>
          </a:p>
          <a:p>
            <a:r>
              <a:rPr lang="en-US" sz="1200" dirty="0" smtClean="0"/>
              <a:t>]  }}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877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to the Routing </a:t>
            </a:r>
            <a:r>
              <a:rPr lang="en-GB" dirty="0" smtClean="0"/>
              <a:t>System (I2RS)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5181600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First, the interface is a modern programmatic interface much in the sense that </a:t>
            </a:r>
            <a:r>
              <a:rPr lang="en-GB" dirty="0" smtClean="0"/>
              <a:t>we have </a:t>
            </a:r>
            <a:r>
              <a:rPr lang="en-GB" dirty="0"/>
              <a:t>been discussing in this chapter (meaning that it is asynchronous and </a:t>
            </a:r>
            <a:r>
              <a:rPr lang="en-GB" dirty="0" smtClean="0"/>
              <a:t>offers fast</a:t>
            </a:r>
            <a:r>
              <a:rPr lang="en-GB" dirty="0"/>
              <a:t>, interactive access). </a:t>
            </a:r>
            <a:r>
              <a:rPr lang="en-GB" b="1" i="1" dirty="0"/>
              <a:t>It should be self-describing and easily consumed </a:t>
            </a:r>
            <a:r>
              <a:rPr lang="en-GB" b="1" i="1" dirty="0" smtClean="0"/>
              <a:t>and/or manipulated </a:t>
            </a:r>
            <a:r>
              <a:rPr lang="en-GB" b="1" i="1" dirty="0"/>
              <a:t>by modern applications and programming methods</a:t>
            </a:r>
            <a:r>
              <a:rPr lang="en-GB" b="1" i="1" dirty="0" smtClean="0"/>
              <a:t>.</a:t>
            </a:r>
          </a:p>
          <a:p>
            <a:pPr algn="just"/>
            <a:r>
              <a:rPr lang="en-GB" dirty="0"/>
              <a:t>Second, </a:t>
            </a:r>
            <a:r>
              <a:rPr lang="en-GB" b="1" dirty="0"/>
              <a:t>the I2RS gives access to information and state </a:t>
            </a:r>
            <a:r>
              <a:rPr lang="en-GB" dirty="0"/>
              <a:t>that is not normally </a:t>
            </a:r>
            <a:r>
              <a:rPr lang="en-GB" dirty="0" err="1" smtClean="0"/>
              <a:t>modeled</a:t>
            </a:r>
            <a:r>
              <a:rPr lang="en-GB" dirty="0" smtClean="0"/>
              <a:t> or </a:t>
            </a:r>
            <a:r>
              <a:rPr lang="en-GB" dirty="0"/>
              <a:t>manipulated by existing implementations or configuration protocols. For example</a:t>
            </a:r>
            <a:r>
              <a:rPr lang="en-GB" dirty="0" smtClean="0"/>
              <a:t>, this </a:t>
            </a:r>
            <a:r>
              <a:rPr lang="en-GB" dirty="0"/>
              <a:t>might be the </a:t>
            </a:r>
            <a:r>
              <a:rPr lang="en-GB" b="1" dirty="0"/>
              <a:t>active forwarding </a:t>
            </a:r>
            <a:r>
              <a:rPr lang="en-GB" dirty="0"/>
              <a:t>table of a device.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Third, the I2RS gives applications the ability to learn </a:t>
            </a:r>
            <a:r>
              <a:rPr lang="en-GB" b="1" dirty="0"/>
              <a:t>additional, structured information</a:t>
            </a:r>
            <a:r>
              <a:rPr lang="en-GB" dirty="0" smtClean="0"/>
              <a:t>, such </a:t>
            </a:r>
            <a:r>
              <a:rPr lang="en-GB" dirty="0"/>
              <a:t>as </a:t>
            </a:r>
            <a:r>
              <a:rPr lang="en-GB" b="1" dirty="0"/>
              <a:t>topology</a:t>
            </a:r>
            <a:r>
              <a:rPr lang="en-GB" dirty="0"/>
              <a:t> and </a:t>
            </a:r>
            <a:r>
              <a:rPr lang="en-GB" b="1" dirty="0"/>
              <a:t>events</a:t>
            </a:r>
            <a:r>
              <a:rPr lang="en-GB" dirty="0"/>
              <a:t>, from a device. This information will be </a:t>
            </a:r>
            <a:r>
              <a:rPr lang="en-GB" dirty="0" smtClean="0"/>
              <a:t>offered in </a:t>
            </a:r>
            <a:r>
              <a:rPr lang="en-GB" dirty="0"/>
              <a:t>a manner that is filterable in order to </a:t>
            </a:r>
            <a:r>
              <a:rPr lang="en-GB" b="1" dirty="0"/>
              <a:t>support flexibility, scalability </a:t>
            </a:r>
            <a:r>
              <a:rPr lang="en-GB" dirty="0"/>
              <a:t>and </a:t>
            </a:r>
            <a:r>
              <a:rPr lang="en-GB" b="1" dirty="0"/>
              <a:t>ease </a:t>
            </a:r>
            <a:r>
              <a:rPr lang="en-GB" b="1" dirty="0" smtClean="0"/>
              <a:t>of </a:t>
            </a:r>
            <a:r>
              <a:rPr lang="en-US" b="1" dirty="0" smtClean="0"/>
              <a:t>consumption </a:t>
            </a:r>
            <a:r>
              <a:rPr lang="en-US" dirty="0"/>
              <a:t>by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72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I2RS 143</a:t>
            </a:r>
            <a:b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Modern Orchestration- OpenStack, </a:t>
            </a:r>
            <a:r>
              <a:rPr lang="en-US" sz="4400" b="1" i="0" u="none" strike="noStrike" dirty="0" err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CloudStack</a:t>
            </a:r>
            <a:r>
              <a:rPr lang="en-US" sz="4400" b="1" i="0" u="none" strike="noStrike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lang="en-US" sz="4400" b="1" i="0" u="none" strike="noStrike" dirty="0" smtClean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puppet</a:t>
            </a:r>
            <a:endParaRPr sz="13800" b="1" dirty="0">
              <a:solidFill>
                <a:srgbClr val="FF0000"/>
              </a:solidFill>
            </a:endParaRPr>
          </a:p>
        </p:txBody>
      </p:sp>
      <p:sp>
        <p:nvSpPr>
          <p:cNvPr id="150" name="Google Shape;150;p3"/>
          <p:cNvSpPr txBox="1">
            <a:spLocks noGrp="1"/>
          </p:cNvSpPr>
          <p:nvPr>
            <p:ph type="subTitle" idx="1"/>
          </p:nvPr>
        </p:nvSpPr>
        <p:spPr>
          <a:xfrm>
            <a:off x="2743200" y="5638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Ref. 2, Ch.5 (Page. 143 to Page 155)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6832"/>
            <a:ext cx="10515600" cy="1325563"/>
          </a:xfrm>
        </p:spPr>
        <p:txBody>
          <a:bodyPr/>
          <a:lstStyle/>
          <a:p>
            <a:r>
              <a:rPr lang="en-US" dirty="0"/>
              <a:t>Modern Orchestration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513" y="997902"/>
            <a:ext cx="567868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i="1" dirty="0" err="1" smtClean="0"/>
              <a:t>OpenStack</a:t>
            </a:r>
            <a:endParaRPr lang="en-US" sz="2000" b="1" i="1" dirty="0" smtClean="0"/>
          </a:p>
          <a:p>
            <a:pPr algn="just">
              <a:lnSpc>
                <a:spcPct val="100000"/>
              </a:lnSpc>
            </a:pPr>
            <a:r>
              <a:rPr lang="en-GB" sz="2000" dirty="0" smtClean="0"/>
              <a:t>OpenStack </a:t>
            </a:r>
            <a:r>
              <a:rPr lang="en-GB" sz="2000" dirty="0"/>
              <a:t>is a </a:t>
            </a:r>
            <a:r>
              <a:rPr lang="en-GB" sz="2000" b="1" dirty="0"/>
              <a:t>global collaboration </a:t>
            </a:r>
            <a:r>
              <a:rPr lang="en-GB" sz="2000" dirty="0"/>
              <a:t>whose aim is to produce the open standard </a:t>
            </a:r>
            <a:r>
              <a:rPr lang="en-GB" sz="2000" dirty="0" smtClean="0"/>
              <a:t>cloud operating </a:t>
            </a:r>
            <a:r>
              <a:rPr lang="en-GB" sz="2000" dirty="0"/>
              <a:t>system for both public and private clouds. </a:t>
            </a:r>
            <a:r>
              <a:rPr lang="en-GB" sz="2000" dirty="0" err="1"/>
              <a:t>OpenStack</a:t>
            </a:r>
            <a:r>
              <a:rPr lang="en-GB" sz="2000" dirty="0"/>
              <a:t> is a freely available</a:t>
            </a:r>
            <a:r>
              <a:rPr lang="en-GB" sz="2000" dirty="0" smtClean="0"/>
              <a:t>, </a:t>
            </a:r>
            <a:r>
              <a:rPr lang="en-GB" sz="2000" b="1" dirty="0" smtClean="0"/>
              <a:t>Apache-licensed </a:t>
            </a:r>
            <a:r>
              <a:rPr lang="en-GB" sz="2000" b="1" dirty="0"/>
              <a:t>software system </a:t>
            </a:r>
            <a:r>
              <a:rPr lang="en-GB" sz="2000" dirty="0"/>
              <a:t>that can be used to build massively scalable </a:t>
            </a:r>
            <a:r>
              <a:rPr lang="en-GB" sz="2000" dirty="0" smtClean="0"/>
              <a:t>cloud </a:t>
            </a:r>
            <a:r>
              <a:rPr lang="en-US" sz="2000" dirty="0" smtClean="0"/>
              <a:t>environments.</a:t>
            </a:r>
          </a:p>
          <a:p>
            <a:pPr>
              <a:lnSpc>
                <a:spcPct val="100000"/>
              </a:lnSpc>
            </a:pPr>
            <a:r>
              <a:rPr lang="en-GB" sz="2000" b="1" i="1" dirty="0"/>
              <a:t>Nova</a:t>
            </a:r>
            <a:r>
              <a:rPr lang="en-GB" sz="2000" i="1" dirty="0"/>
              <a:t> </a:t>
            </a:r>
            <a:r>
              <a:rPr lang="en-GB" sz="2000" dirty="0"/>
              <a:t>is open source software designed to provision </a:t>
            </a:r>
            <a:r>
              <a:rPr lang="en-GB" sz="2000" b="1" dirty="0"/>
              <a:t>and manage large networks </a:t>
            </a:r>
            <a:r>
              <a:rPr lang="en-GB" sz="2000" b="1" dirty="0" smtClean="0"/>
              <a:t>of virtual </a:t>
            </a:r>
            <a:r>
              <a:rPr lang="en-GB" sz="2000" b="1" dirty="0"/>
              <a:t>machines,</a:t>
            </a:r>
            <a:r>
              <a:rPr lang="en-GB" sz="2000" dirty="0"/>
              <a:t> creating a redundant and scalable cloud-computing platform. </a:t>
            </a:r>
            <a:endParaRPr lang="en-GB" sz="2000" dirty="0" smtClean="0"/>
          </a:p>
          <a:p>
            <a:pPr>
              <a:lnSpc>
                <a:spcPct val="100000"/>
              </a:lnSpc>
            </a:pPr>
            <a:r>
              <a:rPr lang="en-GB" sz="2000" dirty="0" smtClean="0"/>
              <a:t>The </a:t>
            </a:r>
            <a:r>
              <a:rPr lang="en-GB" sz="2000" dirty="0"/>
              <a:t>software provides control panels and APIs required to orchestrate a </a:t>
            </a:r>
            <a:r>
              <a:rPr lang="en-GB" sz="2000" dirty="0" smtClean="0"/>
              <a:t>cloud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Nova is written in Python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2" y="2057400"/>
            <a:ext cx="4764283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81800" y="1304166"/>
            <a:ext cx="3616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Components of the </a:t>
            </a:r>
            <a:r>
              <a:rPr lang="en-GB" i="1" dirty="0" err="1"/>
              <a:t>OpenStack</a:t>
            </a:r>
            <a:r>
              <a:rPr lang="en-GB" i="1" dirty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33400"/>
            <a:ext cx="10515600" cy="6019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b="1" i="1" dirty="0"/>
              <a:t>Swift and Cinder </a:t>
            </a:r>
            <a:r>
              <a:rPr lang="en-GB" dirty="0"/>
              <a:t>is open source software for creating </a:t>
            </a:r>
            <a:r>
              <a:rPr lang="en-GB" b="1" dirty="0">
                <a:solidFill>
                  <a:srgbClr val="0070C0"/>
                </a:solidFill>
              </a:rPr>
              <a:t>redundant, scalable data </a:t>
            </a:r>
            <a:r>
              <a:rPr lang="en-GB" b="1" dirty="0" smtClean="0">
                <a:solidFill>
                  <a:srgbClr val="0070C0"/>
                </a:solidFill>
              </a:rPr>
              <a:t>storage using </a:t>
            </a:r>
            <a:r>
              <a:rPr lang="en-GB" b="1" dirty="0">
                <a:solidFill>
                  <a:srgbClr val="0070C0"/>
                </a:solidFill>
              </a:rPr>
              <a:t>clusters of standard servers</a:t>
            </a:r>
            <a:r>
              <a:rPr lang="en-GB" dirty="0"/>
              <a:t> to store multiple blocks of accessible data. </a:t>
            </a:r>
            <a:endParaRPr lang="en-GB" dirty="0" smtClean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is not </a:t>
            </a:r>
            <a:r>
              <a:rPr lang="en-GB" dirty="0" smtClean="0"/>
              <a:t>a file system </a:t>
            </a:r>
            <a:r>
              <a:rPr lang="en-GB" dirty="0"/>
              <a:t>or real-time data system, but rather a long-term storage system for </a:t>
            </a:r>
            <a:r>
              <a:rPr lang="en-GB" dirty="0" smtClean="0"/>
              <a:t>large amounts </a:t>
            </a:r>
            <a:r>
              <a:rPr lang="en-GB" dirty="0"/>
              <a:t>of static data that can be retrieved or updated. </a:t>
            </a:r>
            <a:r>
              <a:rPr lang="en-GB" dirty="0">
                <a:solidFill>
                  <a:srgbClr val="0070C0"/>
                </a:solidFill>
              </a:rPr>
              <a:t>Object Storage </a:t>
            </a:r>
            <a:r>
              <a:rPr lang="en-GB" dirty="0"/>
              <a:t>uses a </a:t>
            </a:r>
            <a:r>
              <a:rPr lang="en-GB" dirty="0" smtClean="0"/>
              <a:t>distributed architecture </a:t>
            </a:r>
            <a:r>
              <a:rPr lang="en-GB" dirty="0"/>
              <a:t>in order to not have a central point of failure. This also affords the </a:t>
            </a:r>
            <a:r>
              <a:rPr lang="en-GB" dirty="0" smtClean="0"/>
              <a:t>user greater </a:t>
            </a:r>
            <a:r>
              <a:rPr lang="en-GB" dirty="0"/>
              <a:t>flexibility of deployment options, as well as the obvious scalability, redundancy</a:t>
            </a:r>
            <a:r>
              <a:rPr lang="en-GB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performance.</a:t>
            </a:r>
          </a:p>
          <a:p>
            <a:pPr algn="just"/>
            <a:r>
              <a:rPr lang="en-GB" b="1" i="1" dirty="0"/>
              <a:t>Glance </a:t>
            </a:r>
            <a:r>
              <a:rPr lang="en-GB" dirty="0"/>
              <a:t>provides </a:t>
            </a:r>
            <a:r>
              <a:rPr lang="en-GB" b="1" dirty="0">
                <a:solidFill>
                  <a:srgbClr val="0070C0"/>
                </a:solidFill>
              </a:rPr>
              <a:t>discovery, registration, and delivery services for virtual disk images</a:t>
            </a:r>
            <a:r>
              <a:rPr lang="en-GB" dirty="0" smtClean="0"/>
              <a:t>. The </a:t>
            </a:r>
            <a:r>
              <a:rPr lang="en-GB" dirty="0"/>
              <a:t>Image Service API server provides a well-defined </a:t>
            </a:r>
            <a:r>
              <a:rPr lang="en-GB" dirty="0" err="1"/>
              <a:t>RESTful</a:t>
            </a:r>
            <a:r>
              <a:rPr lang="en-GB" dirty="0"/>
              <a:t> web services </a:t>
            </a:r>
            <a:r>
              <a:rPr lang="en-GB" dirty="0" smtClean="0"/>
              <a:t>interface for </a:t>
            </a:r>
            <a:r>
              <a:rPr lang="en-GB" dirty="0"/>
              <a:t>querying information about virtual disk images. </a:t>
            </a:r>
            <a:endParaRPr lang="en-GB" dirty="0" smtClean="0"/>
          </a:p>
          <a:p>
            <a:pPr algn="just"/>
            <a:r>
              <a:rPr lang="en-GB" dirty="0" smtClean="0"/>
              <a:t>These </a:t>
            </a:r>
            <a:r>
              <a:rPr lang="en-GB" dirty="0"/>
              <a:t>disk images may be </a:t>
            </a:r>
            <a:r>
              <a:rPr lang="en-GB" dirty="0" smtClean="0"/>
              <a:t>stored in </a:t>
            </a:r>
            <a:r>
              <a:rPr lang="en-GB" dirty="0"/>
              <a:t>a variety of backend stores, including </a:t>
            </a:r>
            <a:r>
              <a:rPr lang="en-GB" dirty="0" err="1"/>
              <a:t>OpenStack</a:t>
            </a:r>
            <a:r>
              <a:rPr lang="en-GB" dirty="0"/>
              <a:t> Object Storage. Clients can </a:t>
            </a:r>
            <a:r>
              <a:rPr lang="en-GB" dirty="0" smtClean="0"/>
              <a:t>register new </a:t>
            </a:r>
            <a:r>
              <a:rPr lang="en-GB" dirty="0"/>
              <a:t>virtual disk images with the Image Service, query for information on </a:t>
            </a:r>
            <a:r>
              <a:rPr lang="en-GB" dirty="0" smtClean="0"/>
              <a:t>publicly available </a:t>
            </a:r>
            <a:r>
              <a:rPr lang="en-GB" dirty="0"/>
              <a:t>disk images, and use the Image Service’s client library for streaming </a:t>
            </a:r>
            <a:r>
              <a:rPr lang="en-GB" dirty="0" smtClean="0"/>
              <a:t>virtual disk </a:t>
            </a:r>
            <a:r>
              <a:rPr lang="en-GB" dirty="0"/>
              <a:t>images. These images can then be referenced later much in the way a menu of </a:t>
            </a:r>
            <a:r>
              <a:rPr lang="en-GB" dirty="0" smtClean="0"/>
              <a:t>dishes can </a:t>
            </a:r>
            <a:r>
              <a:rPr lang="en-GB" dirty="0"/>
              <a:t>be made available to a diner in a restaurant</a:t>
            </a:r>
            <a:r>
              <a:rPr lang="en-GB" dirty="0" smtClean="0"/>
              <a:t>.</a:t>
            </a:r>
          </a:p>
          <a:p>
            <a:pPr algn="just"/>
            <a:r>
              <a:rPr lang="en-GB" b="1" i="1" dirty="0">
                <a:solidFill>
                  <a:schemeClr val="tx1"/>
                </a:solidFill>
              </a:rPr>
              <a:t>Quantum</a:t>
            </a:r>
            <a:r>
              <a:rPr lang="en-GB" i="1" dirty="0"/>
              <a:t> </a:t>
            </a:r>
            <a:r>
              <a:rPr lang="en-GB" dirty="0"/>
              <a:t>provides the API that builds required </a:t>
            </a:r>
            <a:r>
              <a:rPr lang="en-GB" b="1" dirty="0">
                <a:solidFill>
                  <a:srgbClr val="0070C0"/>
                </a:solidFill>
              </a:rPr>
              <a:t>network connectivity between Open</a:t>
            </a:r>
            <a:r>
              <a:rPr lang="en-GB" b="1" dirty="0" smtClean="0">
                <a:solidFill>
                  <a:srgbClr val="0070C0"/>
                </a:solidFill>
              </a:rPr>
              <a:t>‐ Stack </a:t>
            </a:r>
            <a:r>
              <a:rPr lang="en-GB" b="1" dirty="0">
                <a:solidFill>
                  <a:srgbClr val="0070C0"/>
                </a:solidFill>
              </a:rPr>
              <a:t>physical nodes </a:t>
            </a:r>
            <a:r>
              <a:rPr lang="en-GB" dirty="0"/>
              <a:t>(i.e., between the </a:t>
            </a:r>
            <a:r>
              <a:rPr lang="en-GB" dirty="0" err="1"/>
              <a:t>vNICs</a:t>
            </a:r>
            <a:r>
              <a:rPr lang="en-GB" dirty="0"/>
              <a:t> managed by </a:t>
            </a:r>
            <a:r>
              <a:rPr lang="en-GB" dirty="0" err="1"/>
              <a:t>Openstack</a:t>
            </a:r>
            <a:r>
              <a:rPr lang="en-GB" dirty="0"/>
              <a:t> </a:t>
            </a:r>
            <a:r>
              <a:rPr lang="en-GB" dirty="0" smtClean="0"/>
              <a:t>Nova—providing them </a:t>
            </a:r>
            <a:r>
              <a:rPr lang="en-GB" dirty="0"/>
              <a:t>network as a service functionality).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 err="1" smtClean="0"/>
              <a:t>CloudStack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b="1" dirty="0"/>
              <a:t>Cloud Orchestration platform</a:t>
            </a:r>
            <a:r>
              <a:rPr lang="en-GB" dirty="0"/>
              <a:t> that pools computing resources to </a:t>
            </a:r>
            <a:r>
              <a:rPr lang="en-GB" dirty="0" smtClean="0"/>
              <a:t>build public</a:t>
            </a:r>
            <a:r>
              <a:rPr lang="en-GB" dirty="0"/>
              <a:t>, private, and hybrid </a:t>
            </a:r>
            <a:r>
              <a:rPr lang="en-GB" b="1" dirty="0"/>
              <a:t>Infrastructure as a Service </a:t>
            </a:r>
            <a:r>
              <a:rPr lang="en-GB" dirty="0"/>
              <a:t>(IaaS) clouds. </a:t>
            </a:r>
            <a:endParaRPr lang="en-GB" dirty="0" smtClean="0"/>
          </a:p>
          <a:p>
            <a:pPr algn="just"/>
            <a:r>
              <a:rPr lang="en-GB" dirty="0" err="1" smtClean="0"/>
              <a:t>CloudStack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very similar </a:t>
            </a:r>
            <a:r>
              <a:rPr lang="en-GB" dirty="0"/>
              <a:t>to </a:t>
            </a:r>
            <a:r>
              <a:rPr lang="en-GB" dirty="0" err="1"/>
              <a:t>OpenStack</a:t>
            </a:r>
            <a:r>
              <a:rPr lang="en-GB" dirty="0"/>
              <a:t> in that it manages the network, storage, and compute nodes </a:t>
            </a:r>
            <a:r>
              <a:rPr lang="en-GB" dirty="0" smtClean="0"/>
              <a:t>that make </a:t>
            </a:r>
            <a:r>
              <a:rPr lang="en-GB" dirty="0"/>
              <a:t>up a </a:t>
            </a:r>
            <a:r>
              <a:rPr lang="en-GB" b="1" dirty="0"/>
              <a:t>cloud infrastructure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dirty="0" err="1"/>
              <a:t>CloudStack</a:t>
            </a:r>
            <a:r>
              <a:rPr lang="en-GB" dirty="0"/>
              <a:t> cloud has a hierarchical structure </a:t>
            </a:r>
            <a:r>
              <a:rPr lang="en-GB" dirty="0" smtClean="0"/>
              <a:t>that enables </a:t>
            </a:r>
            <a:r>
              <a:rPr lang="en-GB" dirty="0"/>
              <a:t>it to scale to manage large numbers of physical servers, all from a single </a:t>
            </a:r>
            <a:r>
              <a:rPr lang="en-GB" dirty="0" smtClean="0"/>
              <a:t>management </a:t>
            </a:r>
            <a:r>
              <a:rPr lang="en-US" dirty="0" smtClean="0"/>
              <a:t>interface.</a:t>
            </a:r>
          </a:p>
          <a:p>
            <a:pPr algn="just"/>
            <a:r>
              <a:rPr lang="en-GB" dirty="0"/>
              <a:t>The </a:t>
            </a:r>
            <a:r>
              <a:rPr lang="en-GB" dirty="0" err="1"/>
              <a:t>CloudStack</a:t>
            </a:r>
            <a:r>
              <a:rPr lang="en-GB" dirty="0"/>
              <a:t> architecture is comprised of some basic elements: </a:t>
            </a:r>
            <a:r>
              <a:rPr lang="en-GB" b="1" dirty="0"/>
              <a:t>pods</a:t>
            </a:r>
            <a:r>
              <a:rPr lang="en-GB" dirty="0"/>
              <a:t>, clusters, </a:t>
            </a:r>
            <a:r>
              <a:rPr lang="en-GB" dirty="0" smtClean="0"/>
              <a:t>and secondary </a:t>
            </a:r>
            <a:r>
              <a:rPr lang="en-GB" dirty="0"/>
              <a:t>and primary storage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 </a:t>
            </a:r>
            <a:r>
              <a:rPr lang="en-GB" b="1" i="1" dirty="0"/>
              <a:t>A pod is hardware that has been configured to </a:t>
            </a:r>
            <a:r>
              <a:rPr lang="en-GB" b="1" i="1" dirty="0" smtClean="0"/>
              <a:t>form clusters</a:t>
            </a:r>
            <a:r>
              <a:rPr lang="en-GB" dirty="0"/>
              <a:t>. A pod is most usually a data </a:t>
            </a:r>
            <a:r>
              <a:rPr lang="en-GB" dirty="0" err="1"/>
              <a:t>center</a:t>
            </a:r>
            <a:r>
              <a:rPr lang="en-GB" dirty="0"/>
              <a:t> rack containing one or more clusters </a:t>
            </a:r>
            <a:r>
              <a:rPr lang="en-GB" dirty="0" smtClean="0"/>
              <a:t>and </a:t>
            </a:r>
            <a:r>
              <a:rPr lang="en-GB" dirty="0"/>
              <a:t>connectivity to a layer 2 switch that is shared by all clusters in that pod. It is </a:t>
            </a:r>
            <a:r>
              <a:rPr lang="en-GB" dirty="0" smtClean="0"/>
              <a:t>important in </a:t>
            </a:r>
            <a:r>
              <a:rPr lang="en-GB" dirty="0"/>
              <a:t>the </a:t>
            </a:r>
            <a:r>
              <a:rPr lang="en-GB" dirty="0" err="1"/>
              <a:t>CloudStack</a:t>
            </a:r>
            <a:r>
              <a:rPr lang="en-GB" dirty="0"/>
              <a:t> architecture that end users are unaware of and have no visibility </a:t>
            </a:r>
            <a:r>
              <a:rPr lang="en-GB" dirty="0" smtClean="0"/>
              <a:t>of </a:t>
            </a:r>
            <a:r>
              <a:rPr lang="en-US" dirty="0" smtClean="0"/>
              <a:t>pods.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1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60960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dirty="0" smtClean="0"/>
              <a:t>cluster </a:t>
            </a:r>
            <a:r>
              <a:rPr lang="en-GB" sz="2000" dirty="0" smtClean="0"/>
              <a:t>is </a:t>
            </a:r>
            <a:r>
              <a:rPr lang="en-GB" sz="2000" dirty="0"/>
              <a:t>a group of identical hosts running a </a:t>
            </a:r>
            <a:r>
              <a:rPr lang="en-GB" sz="2400" b="1" dirty="0"/>
              <a:t>common hypervisor</a:t>
            </a:r>
            <a:r>
              <a:rPr lang="en-GB" sz="2000" dirty="0"/>
              <a:t>. For example, a cluster </a:t>
            </a:r>
            <a:r>
              <a:rPr lang="en-GB" sz="2000" dirty="0" smtClean="0"/>
              <a:t>could be </a:t>
            </a:r>
            <a:r>
              <a:rPr lang="en-GB" sz="2000" dirty="0"/>
              <a:t>a </a:t>
            </a:r>
            <a:r>
              <a:rPr lang="en-GB" sz="2000" b="1" dirty="0"/>
              <a:t>VMware cluster pre-configured in </a:t>
            </a:r>
            <a:r>
              <a:rPr lang="en-GB" sz="2000" b="1" dirty="0" err="1"/>
              <a:t>vCenter</a:t>
            </a:r>
            <a:r>
              <a:rPr lang="en-GB" sz="2000" dirty="0"/>
              <a:t>. </a:t>
            </a:r>
            <a:endParaRPr lang="en-GB" sz="2000" dirty="0" smtClean="0"/>
          </a:p>
          <a:p>
            <a:pPr algn="just"/>
            <a:r>
              <a:rPr lang="en-GB" sz="2000" dirty="0" smtClean="0"/>
              <a:t>Each </a:t>
            </a:r>
            <a:r>
              <a:rPr lang="en-GB" sz="2000" dirty="0"/>
              <a:t>cluster has a </a:t>
            </a:r>
            <a:r>
              <a:rPr lang="en-GB" sz="2000" dirty="0">
                <a:solidFill>
                  <a:srgbClr val="0070C0"/>
                </a:solidFill>
              </a:rPr>
              <a:t>dedicated </a:t>
            </a:r>
            <a:r>
              <a:rPr lang="en-GB" sz="2000" dirty="0" smtClean="0">
                <a:solidFill>
                  <a:srgbClr val="0070C0"/>
                </a:solidFill>
              </a:rPr>
              <a:t>primary storage </a:t>
            </a:r>
            <a:r>
              <a:rPr lang="en-GB" sz="2000" dirty="0">
                <a:solidFill>
                  <a:srgbClr val="0070C0"/>
                </a:solidFill>
              </a:rPr>
              <a:t>device</a:t>
            </a:r>
            <a:r>
              <a:rPr lang="en-GB" sz="2000" dirty="0"/>
              <a:t>. This storage device is where the virtual machine instances are </a:t>
            </a:r>
            <a:r>
              <a:rPr lang="en-GB" sz="2000" dirty="0" smtClean="0"/>
              <a:t>hosted and </a:t>
            </a:r>
            <a:r>
              <a:rPr lang="en-GB" sz="2000" dirty="0"/>
              <a:t>launched from. With multiple hosts within a cluster, high availability and </a:t>
            </a:r>
            <a:r>
              <a:rPr lang="en-GB" sz="2000" dirty="0" smtClean="0"/>
              <a:t>load balancing </a:t>
            </a:r>
            <a:r>
              <a:rPr lang="en-GB" sz="2000" dirty="0"/>
              <a:t>are standard features of a </a:t>
            </a:r>
            <a:r>
              <a:rPr lang="en-GB" sz="2000" dirty="0" err="1"/>
              <a:t>CloudStack</a:t>
            </a:r>
            <a:r>
              <a:rPr lang="en-GB" sz="2000" dirty="0"/>
              <a:t> </a:t>
            </a:r>
            <a:r>
              <a:rPr lang="en-GB" sz="2000" dirty="0" smtClean="0"/>
              <a:t>deployment</a:t>
            </a:r>
          </a:p>
          <a:p>
            <a:pPr algn="just"/>
            <a:r>
              <a:rPr lang="en-GB" sz="2000" dirty="0"/>
              <a:t>The secondary storage system is used to </a:t>
            </a:r>
            <a:r>
              <a:rPr lang="en-GB" sz="2000" dirty="0">
                <a:solidFill>
                  <a:srgbClr val="0070C0"/>
                </a:solidFill>
              </a:rPr>
              <a:t>store virtual machine templates</a:t>
            </a:r>
            <a:r>
              <a:rPr lang="en-GB" sz="2000" dirty="0"/>
              <a:t>, ISO images</a:t>
            </a:r>
            <a:r>
              <a:rPr lang="en-GB" sz="2000" dirty="0" smtClean="0"/>
              <a:t>, and </a:t>
            </a:r>
            <a:r>
              <a:rPr lang="en-GB" sz="2000" dirty="0"/>
              <a:t>snapshots. These are used later to launch instances of VMs. The storage is </a:t>
            </a:r>
            <a:r>
              <a:rPr lang="en-GB" sz="2000" dirty="0" smtClean="0"/>
              <a:t>available to </a:t>
            </a:r>
            <a:r>
              <a:rPr lang="en-GB" sz="2000" dirty="0"/>
              <a:t>all pods in a zone. </a:t>
            </a:r>
            <a:endParaRPr lang="en-GB" sz="2000" dirty="0" smtClean="0"/>
          </a:p>
          <a:p>
            <a:pPr algn="just"/>
            <a:r>
              <a:rPr lang="en-GB" sz="2000" dirty="0" smtClean="0"/>
              <a:t>Storage </a:t>
            </a:r>
            <a:r>
              <a:rPr lang="en-GB" sz="2000" dirty="0"/>
              <a:t>can also be replicated between availability zones, </a:t>
            </a:r>
            <a:r>
              <a:rPr lang="en-GB" sz="2000" dirty="0" smtClean="0"/>
              <a:t>thereby providing </a:t>
            </a:r>
            <a:r>
              <a:rPr lang="en-GB" sz="2000" dirty="0"/>
              <a:t>a common storage platform throughout the whole cloud. This can also </a:t>
            </a:r>
            <a:r>
              <a:rPr lang="en-GB" sz="2000" dirty="0" smtClean="0"/>
              <a:t>be </a:t>
            </a:r>
            <a:r>
              <a:rPr lang="en-US" sz="2000" dirty="0" smtClean="0"/>
              <a:t>automated</a:t>
            </a:r>
            <a:r>
              <a:rPr lang="en-US" sz="2000" dirty="0"/>
              <a:t>.</a:t>
            </a:r>
          </a:p>
          <a:p>
            <a:pPr algn="just"/>
            <a:r>
              <a:rPr lang="en-GB" sz="2000" dirty="0"/>
              <a:t>Primary storage is unique to each cluster and is used to host the virtual machine instances.</a:t>
            </a:r>
          </a:p>
          <a:p>
            <a:pPr algn="just"/>
            <a:r>
              <a:rPr lang="en-GB" sz="2000" dirty="0"/>
              <a:t>Since primary storage is a critical component, it is often built on </a:t>
            </a:r>
            <a:r>
              <a:rPr lang="en-GB" sz="2000" b="1" dirty="0" err="1" smtClean="0"/>
              <a:t>highperformance</a:t>
            </a:r>
            <a:r>
              <a:rPr lang="en-GB" sz="2000" b="1" dirty="0" smtClean="0"/>
              <a:t> hardware </a:t>
            </a:r>
            <a:r>
              <a:rPr lang="en-GB" sz="2000" dirty="0"/>
              <a:t>with multiple high-speed disks that afford the system an </a:t>
            </a:r>
            <a:r>
              <a:rPr lang="en-GB" sz="2000" dirty="0" smtClean="0"/>
              <a:t>element of </a:t>
            </a:r>
            <a:r>
              <a:rPr lang="en-GB" sz="2000" dirty="0"/>
              <a:t>both redundancy and higher-performance.</a:t>
            </a:r>
          </a:p>
          <a:p>
            <a:pPr algn="just"/>
            <a:r>
              <a:rPr lang="en-GB" sz="2000" dirty="0"/>
              <a:t>Secondary storage uses the </a:t>
            </a:r>
            <a:r>
              <a:rPr lang="en-GB" sz="2000" b="1" dirty="0"/>
              <a:t>Network File System </a:t>
            </a:r>
            <a:r>
              <a:rPr lang="en-GB" sz="2000" dirty="0"/>
              <a:t>(NFS). NFS is a widely deployed </a:t>
            </a:r>
            <a:r>
              <a:rPr lang="en-GB" sz="2000" dirty="0" err="1" smtClean="0"/>
              <a:t>filesystem</a:t>
            </a:r>
            <a:r>
              <a:rPr lang="en-GB" sz="2000" dirty="0" smtClean="0"/>
              <a:t> with </a:t>
            </a:r>
            <a:r>
              <a:rPr lang="en-GB" sz="2000" dirty="0"/>
              <a:t>built-in networking capabilities, thus any host in the zone can </a:t>
            </a:r>
            <a:r>
              <a:rPr lang="en-GB" sz="2000" dirty="0" smtClean="0"/>
              <a:t>access </a:t>
            </a:r>
            <a:r>
              <a:rPr lang="en-US" sz="2000" dirty="0" err="1" smtClean="0"/>
              <a:t>CloudStack</a:t>
            </a:r>
            <a:r>
              <a:rPr lang="en-US" sz="2000" dirty="0" smtClean="0"/>
              <a:t> </a:t>
            </a:r>
            <a:r>
              <a:rPr lang="en-US" sz="2000" dirty="0"/>
              <a:t>storage.</a:t>
            </a:r>
          </a:p>
        </p:txBody>
      </p:sp>
    </p:spTree>
    <p:extLst>
      <p:ext uri="{BB962C8B-B14F-4D97-AF65-F5344CB8AC3E}">
        <p14:creationId xmlns:p14="http://schemas.microsoft.com/office/powerpoint/2010/main" val="416885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51816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Puppet </a:t>
            </a:r>
            <a:r>
              <a:rPr lang="en-GB" dirty="0"/>
              <a:t>is one of a group of IT automation software tools </a:t>
            </a:r>
            <a:r>
              <a:rPr lang="en-GB" dirty="0" smtClean="0"/>
              <a:t>that </a:t>
            </a:r>
            <a:r>
              <a:rPr lang="en-GB" dirty="0"/>
              <a:t>help </a:t>
            </a:r>
            <a:r>
              <a:rPr lang="en-GB" dirty="0">
                <a:solidFill>
                  <a:srgbClr val="0070C0"/>
                </a:solidFill>
              </a:rPr>
              <a:t>system administrators </a:t>
            </a:r>
            <a:r>
              <a:rPr lang="en-GB" dirty="0"/>
              <a:t>manage infrastructure throughout </a:t>
            </a:r>
            <a:r>
              <a:rPr lang="en-GB" dirty="0" smtClean="0"/>
              <a:t>its lifecycle</a:t>
            </a:r>
            <a:r>
              <a:rPr lang="en-GB" dirty="0"/>
              <a:t>, from provisioning and configuration to </a:t>
            </a:r>
            <a:r>
              <a:rPr lang="en-GB" dirty="0">
                <a:solidFill>
                  <a:srgbClr val="0070C0"/>
                </a:solidFill>
              </a:rPr>
              <a:t>patch management and </a:t>
            </a:r>
            <a:r>
              <a:rPr lang="en-GB" dirty="0" smtClean="0">
                <a:solidFill>
                  <a:srgbClr val="0070C0"/>
                </a:solidFill>
              </a:rPr>
              <a:t> compliance</a:t>
            </a:r>
          </a:p>
          <a:p>
            <a:pPr algn="just"/>
            <a:r>
              <a:rPr lang="en-GB" dirty="0"/>
              <a:t>See Figure </a:t>
            </a:r>
            <a:r>
              <a:rPr lang="en-GB" dirty="0" smtClean="0"/>
              <a:t> </a:t>
            </a:r>
            <a:r>
              <a:rPr lang="en-GB" dirty="0"/>
              <a:t>for a sketch of the Puppet </a:t>
            </a:r>
            <a:r>
              <a:rPr lang="en-GB" dirty="0" err="1"/>
              <a:t>DevOps</a:t>
            </a:r>
            <a:r>
              <a:rPr lang="en-GB" dirty="0"/>
              <a:t> management cycle. Puppet </a:t>
            </a:r>
            <a:r>
              <a:rPr lang="en-GB" dirty="0" smtClean="0"/>
              <a:t>allows IT </a:t>
            </a:r>
            <a:r>
              <a:rPr lang="en-GB" dirty="0"/>
              <a:t>administrators to </a:t>
            </a:r>
            <a:r>
              <a:rPr lang="en-GB" dirty="0">
                <a:solidFill>
                  <a:srgbClr val="0070C0"/>
                </a:solidFill>
              </a:rPr>
              <a:t>automate repetitive tasks</a:t>
            </a:r>
            <a:r>
              <a:rPr lang="en-GB" dirty="0"/>
              <a:t>, quickly deploy critical applications, </a:t>
            </a:r>
            <a:r>
              <a:rPr lang="en-GB" dirty="0" smtClean="0"/>
              <a:t>and </a:t>
            </a:r>
            <a:r>
              <a:rPr lang="en-US" dirty="0" smtClean="0"/>
              <a:t>proactively </a:t>
            </a:r>
            <a:r>
              <a:rPr lang="en-US" dirty="0"/>
              <a:t>manage change servers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76114"/>
            <a:ext cx="5943600" cy="470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29400" y="533400"/>
            <a:ext cx="3817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Puppet </a:t>
            </a:r>
            <a:r>
              <a:rPr lang="en-GB" i="1" dirty="0" err="1"/>
              <a:t>DevOps</a:t>
            </a:r>
            <a:r>
              <a:rPr lang="en-GB" i="1" dirty="0"/>
              <a:t> high-level management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dfba0058_0_9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and their requirements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Google Shape;97;gebdfba0058_0_9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864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realize this new paradigm of communication and interaction,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tightly coupled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bidirectional programmatic interfaces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needed. 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interfaces also need to be readily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rapidly implemented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 as to encourage their use and ubiquitous deployment. 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interfaces have been commonly referred to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 friendly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interfaces also need to be developed by communities of developers in order to make them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robust, secure,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widely used. 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 need to provide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self describing capabilities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that applications can easily and dynamically learn and understand the capabilities of a network element without having to be recompiled. 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net effect then will be interfaces that one can safely code to and that are portable across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 controller platforms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Puppet uses a declarative, model-based approach to </a:t>
            </a:r>
            <a:r>
              <a:rPr lang="en-GB" dirty="0">
                <a:solidFill>
                  <a:srgbClr val="0070C0"/>
                </a:solidFill>
              </a:rPr>
              <a:t>IT automation</a:t>
            </a:r>
            <a:r>
              <a:rPr lang="en-GB" dirty="0"/>
              <a:t>. This language </a:t>
            </a:r>
            <a:r>
              <a:rPr lang="en-GB" dirty="0" smtClean="0"/>
              <a:t>allows an </a:t>
            </a:r>
            <a:r>
              <a:rPr lang="en-GB" dirty="0"/>
              <a:t>IT administrator to easily define the desired state of the infrastructure’s </a:t>
            </a:r>
            <a:r>
              <a:rPr lang="en-GB" dirty="0" smtClean="0"/>
              <a:t>configuration using </a:t>
            </a:r>
            <a:r>
              <a:rPr lang="en-GB" dirty="0"/>
              <a:t>Puppet’s declarative configuration language. </a:t>
            </a:r>
            <a:endParaRPr lang="en-GB" dirty="0" smtClean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allows an </a:t>
            </a:r>
            <a:r>
              <a:rPr lang="en-GB" dirty="0" smtClean="0"/>
              <a:t>administrator to </a:t>
            </a:r>
            <a:r>
              <a:rPr lang="en-GB" b="1" dirty="0">
                <a:solidFill>
                  <a:srgbClr val="0070C0"/>
                </a:solidFill>
              </a:rPr>
              <a:t>simulate configuration changes </a:t>
            </a:r>
            <a:r>
              <a:rPr lang="en-GB" dirty="0"/>
              <a:t>before enforcing them. It enables the enforcement </a:t>
            </a:r>
            <a:r>
              <a:rPr lang="en-GB" dirty="0" smtClean="0"/>
              <a:t>of the </a:t>
            </a:r>
            <a:r>
              <a:rPr lang="en-GB" dirty="0"/>
              <a:t>desired state of deployed infrastructure automatically. </a:t>
            </a:r>
            <a:endParaRPr lang="en-GB" dirty="0" smtClean="0"/>
          </a:p>
          <a:p>
            <a:pPr algn="just"/>
            <a:r>
              <a:rPr lang="en-GB" dirty="0" smtClean="0"/>
              <a:t>Administrators </a:t>
            </a:r>
            <a:r>
              <a:rPr lang="en-GB" dirty="0"/>
              <a:t>can use </a:t>
            </a:r>
            <a:r>
              <a:rPr lang="en-GB" dirty="0" smtClean="0"/>
              <a:t>this to </a:t>
            </a:r>
            <a:r>
              <a:rPr lang="en-GB" b="1" dirty="0">
                <a:solidFill>
                  <a:srgbClr val="0070C0"/>
                </a:solidFill>
              </a:rPr>
              <a:t>correcting any configuration changes </a:t>
            </a:r>
            <a:r>
              <a:rPr lang="en-GB" dirty="0"/>
              <a:t>as well. Finally, Puppet provides reports for </a:t>
            </a:r>
            <a:r>
              <a:rPr lang="en-GB" dirty="0" smtClean="0"/>
              <a:t>an administrator </a:t>
            </a:r>
            <a:r>
              <a:rPr lang="en-GB" dirty="0"/>
              <a:t>that can then be used to detect differences between actual and </a:t>
            </a:r>
            <a:r>
              <a:rPr lang="en-GB" dirty="0" smtClean="0"/>
              <a:t>desired states </a:t>
            </a:r>
            <a:r>
              <a:rPr lang="en-GB" dirty="0"/>
              <a:t>and any changes made to enforce the desired state of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5791200" cy="5491163"/>
          </a:xfrm>
        </p:spPr>
        <p:txBody>
          <a:bodyPr>
            <a:noAutofit/>
          </a:bodyPr>
          <a:lstStyle/>
          <a:p>
            <a:pPr algn="just"/>
            <a:r>
              <a:rPr lang="en-GB" sz="2000" dirty="0"/>
              <a:t>Once configured, the Puppet agent on each infrastructure node communicates </a:t>
            </a:r>
            <a:r>
              <a:rPr lang="en-GB" sz="2000" dirty="0" smtClean="0"/>
              <a:t>regularly with </a:t>
            </a:r>
            <a:r>
              <a:rPr lang="en-GB" sz="2000" dirty="0"/>
              <a:t>the Puppet master server to automatically inform it of its state. </a:t>
            </a:r>
            <a:endParaRPr lang="en-GB" sz="2000" dirty="0" smtClean="0"/>
          </a:p>
          <a:p>
            <a:pPr algn="just"/>
            <a:r>
              <a:rPr lang="en-GB" sz="2000" dirty="0" smtClean="0"/>
              <a:t>The </a:t>
            </a:r>
            <a:r>
              <a:rPr lang="en-GB" sz="2000" dirty="0"/>
              <a:t>Puppet </a:t>
            </a:r>
            <a:r>
              <a:rPr lang="en-GB" sz="2000" dirty="0" smtClean="0"/>
              <a:t>master can </a:t>
            </a:r>
            <a:r>
              <a:rPr lang="en-GB" sz="2000" dirty="0"/>
              <a:t>then choose to enforce the desired states of the nodes by </a:t>
            </a:r>
            <a:r>
              <a:rPr lang="en-GB" sz="2000" b="1" i="1" dirty="0"/>
              <a:t>instructing them to do so</a:t>
            </a:r>
            <a:r>
              <a:rPr lang="en-GB" sz="2000" b="1" i="1" dirty="0" smtClean="0"/>
              <a:t>, or </a:t>
            </a:r>
            <a:r>
              <a:rPr lang="en-GB" sz="2000" b="1" i="1" dirty="0"/>
              <a:t>simply monitor</a:t>
            </a:r>
            <a:r>
              <a:rPr lang="en-GB" sz="2000" dirty="0"/>
              <a:t> and report their deviations from the expected configurations. </a:t>
            </a:r>
            <a:endParaRPr lang="en-GB" sz="2000" dirty="0" smtClean="0"/>
          </a:p>
          <a:p>
            <a:pPr algn="just"/>
            <a:r>
              <a:rPr lang="en-GB" sz="2000" dirty="0" smtClean="0"/>
              <a:t>The Puppet </a:t>
            </a:r>
            <a:r>
              <a:rPr lang="en-GB" sz="2000" dirty="0"/>
              <a:t>agent on the node sends what the </a:t>
            </a:r>
            <a:r>
              <a:rPr lang="en-GB" sz="2000" b="1" i="1" dirty="0"/>
              <a:t>Puppet architecture calls facts </a:t>
            </a:r>
            <a:r>
              <a:rPr lang="en-GB" sz="2000" dirty="0"/>
              <a:t>or data </a:t>
            </a:r>
            <a:r>
              <a:rPr lang="en-GB" sz="2000" dirty="0" smtClean="0"/>
              <a:t>about the </a:t>
            </a:r>
            <a:r>
              <a:rPr lang="en-GB" sz="2000" dirty="0"/>
              <a:t>node’s state back to the Puppet master server. </a:t>
            </a:r>
            <a:endParaRPr lang="en-GB" sz="2000" dirty="0" smtClean="0"/>
          </a:p>
          <a:p>
            <a:pPr algn="just"/>
            <a:r>
              <a:rPr lang="en-GB" sz="2000" dirty="0" smtClean="0"/>
              <a:t>This </a:t>
            </a:r>
            <a:r>
              <a:rPr lang="en-GB" sz="2000" dirty="0"/>
              <a:t>is done at regular intervals, </a:t>
            </a:r>
            <a:r>
              <a:rPr lang="en-GB" sz="2000" dirty="0" smtClean="0"/>
              <a:t>or based </a:t>
            </a:r>
            <a:r>
              <a:rPr lang="en-GB" sz="2000" dirty="0"/>
              <a:t>on an event occurring. Using these facts, the Puppet master server compiles </a:t>
            </a:r>
            <a:r>
              <a:rPr lang="en-GB" sz="2000" dirty="0" smtClean="0"/>
              <a:t>what is </a:t>
            </a:r>
            <a:r>
              <a:rPr lang="en-GB" sz="2000" dirty="0"/>
              <a:t>referred to as a </a:t>
            </a:r>
            <a:r>
              <a:rPr lang="en-GB" sz="2000" b="1" i="1" dirty="0" err="1"/>
              <a:t>catalog</a:t>
            </a:r>
            <a:r>
              <a:rPr lang="en-GB" sz="2000" dirty="0"/>
              <a:t>, or a detailed data set about how the node should be configured.</a:t>
            </a:r>
          </a:p>
          <a:p>
            <a:pPr algn="just"/>
            <a:r>
              <a:rPr lang="en-GB" sz="2000" dirty="0"/>
              <a:t>This information is periodically sent back to the Puppet agent. See Figure </a:t>
            </a:r>
            <a:r>
              <a:rPr lang="en-GB" sz="2000" dirty="0" smtClean="0"/>
              <a:t>for a sketch </a:t>
            </a:r>
            <a:r>
              <a:rPr lang="en-GB" sz="2000" dirty="0"/>
              <a:t>of the Puppet configuration/provisioning cycle</a:t>
            </a:r>
            <a:r>
              <a:rPr lang="en-GB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5314950" cy="50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35040" y="531911"/>
            <a:ext cx="4055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Puppet configuration/provisioning cycle (specific)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dfba0058_0_14"/>
          <p:cNvSpPr txBox="1">
            <a:spLocks noGrp="1"/>
          </p:cNvSpPr>
          <p:nvPr>
            <p:ph type="title"/>
          </p:nvPr>
        </p:nvSpPr>
        <p:spPr>
          <a:xfrm>
            <a:off x="381000" y="15240"/>
            <a:ext cx="10515600" cy="89916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Management Interface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Google Shape;103;gebdfba0058_0_14"/>
          <p:cNvSpPr txBox="1">
            <a:spLocks noGrp="1"/>
          </p:cNvSpPr>
          <p:nvPr>
            <p:ph type="body" idx="1"/>
          </p:nvPr>
        </p:nvSpPr>
        <p:spPr>
          <a:xfrm>
            <a:off x="914400" y="464820"/>
            <a:ext cx="10820400" cy="53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interfaces allow network operators to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 network devices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their networks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2575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interfaces generally provide the operator with a consistent operational view of a device, including its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operational 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2575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management interface typically consists of two key elements: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protocol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message format specification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PROTOCOLS:</a:t>
            </a:r>
          </a:p>
          <a:p>
            <a:pPr marL="457200" lvl="0" indent="-325755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describes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 syntax and semantics associated with sending or receiving specific messages that either the manager or network element generates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2575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messages often contain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or responses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earlier queries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25755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some cases, these messages can be emitted without a direct query—as is the case with events (notifications) that are emitted asynchronously in response to some event within the network element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dfba0058_0_23"/>
          <p:cNvSpPr txBox="1">
            <a:spLocks noGrp="1"/>
          </p:cNvSpPr>
          <p:nvPr>
            <p:ph type="body" idx="1"/>
          </p:nvPr>
        </p:nvSpPr>
        <p:spPr>
          <a:xfrm>
            <a:off x="838200" y="228600"/>
            <a:ext cx="10515600" cy="5948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 dirty="0" smtClean="0"/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MESSAGE FORMAT AND THE MEANING OF  MESSAGES: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 interfaces define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data 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can be used 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directory of information available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network operator.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some cases, these can also be used to describe how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manager might construct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commands between it and the device.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data model also typically describes the relationship between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manageable objects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within the system. For example,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system’s name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might be kept in an object called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associated with another object called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sysUpTime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indicating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length of time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has been running.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Both of these objects would be related in that they are contained within the parent object called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represents the entire system.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dfba0058_0_2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 to Application-Network Divide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gebdfba0058_0_2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10515600" cy="548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modern network elements (e.g., routers, switches, or firewalls) supported a small set of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traditional interfaces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were used to communicate with those elements.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typically included a proprietary command-line interface (CLI),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CORBA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more recently, some form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NETCONF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languages have a few key traits: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they are very static in nature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require a priori data 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and declaration.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interfaces used to converse with a network element had to be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pre programmed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rather than being learned on-the-fly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 of the languages used to define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structure of messages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-built protocols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often used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binary encodings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-compact on the wire, but  difficult to program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1bfb8f35_0_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Application-Network Divide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Google Shape;121;gf01bfb8f35_0_9"/>
          <p:cNvSpPr txBox="1">
            <a:spLocks noGrp="1"/>
          </p:cNvSpPr>
          <p:nvPr>
            <p:ph type="body" idx="1"/>
          </p:nvPr>
        </p:nvSpPr>
        <p:spPr>
          <a:xfrm>
            <a:off x="609600" y="871704"/>
            <a:ext cx="5911450" cy="568149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182" algn="just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system (EMS) acted as a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between the network elements and the applications.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Unfortunately, the EMS (or NMS) generally did not expose the network elements or the services they provided in any sort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 friendly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meaning that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coding toward these interfaces and paradigms was cumbersome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ultimately resulted in long periods of time between an application signaling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desire to do something and that something actually happening. This is we call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application-network divide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illustrated in Figure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" name="Google Shape;123;gf01bfb8f3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050" y="2354250"/>
            <a:ext cx="4304525" cy="2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1bfb8f3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Solution  for solve cumbersome coding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Google Shape;129;gf01bfb8f35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interfaces that are application-friendly RESTful (representational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state transfer) interfaces.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interfaces are generally defined using modern approaches such as JSON (JavaScript Object Notation).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JSON solves many of the shortcomings just described because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its schema is defined using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human-readable XML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self-referential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hierarchical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easily  built into Java applications—the most common application programming language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01bfb8f35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losely </a:t>
            </a:r>
            <a:r>
              <a:rPr lang="en-US" dirty="0"/>
              <a:t>coupled interaction between applications and the network elements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f01bfb8f35_0_36"/>
          <p:cNvSpPr txBox="1">
            <a:spLocks noGrp="1"/>
          </p:cNvSpPr>
          <p:nvPr>
            <p:ph type="body" idx="1"/>
          </p:nvPr>
        </p:nvSpPr>
        <p:spPr>
          <a:xfrm>
            <a:off x="381000" y="1260294"/>
            <a:ext cx="8153400" cy="491190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application-network feedback </a:t>
            </a:r>
            <a:r>
              <a:rPr lang="en-US" sz="2200" b="1" dirty="0" smtClean="0">
                <a:solidFill>
                  <a:srgbClr val="0070C0"/>
                </a:solidFill>
              </a:rPr>
              <a:t>loop</a:t>
            </a:r>
            <a:r>
              <a:rPr lang="en-US" sz="2200" dirty="0" smtClean="0"/>
              <a:t> </a:t>
            </a:r>
            <a:r>
              <a:rPr lang="en-US" sz="2200" dirty="0" smtClean="0"/>
              <a:t>provisioning</a:t>
            </a:r>
            <a:r>
              <a:rPr lang="en-US" sz="2200" dirty="0"/>
              <a:t>, analysis, and optimization represent three common and general actions </a:t>
            </a:r>
            <a:endParaRPr sz="2200" dirty="0"/>
          </a:p>
          <a:p>
            <a:pPr marL="342900" algn="just">
              <a:buSzPct val="39285"/>
              <a:buFont typeface="Wingdings" panose="05000000000000000000" pitchFamily="2" charset="2"/>
              <a:buChar char="q"/>
            </a:pPr>
            <a:r>
              <a:rPr lang="en-US" sz="2200" b="1" dirty="0"/>
              <a:t>A</a:t>
            </a:r>
            <a:r>
              <a:rPr lang="en-US" sz="2200" b="1" dirty="0" smtClean="0"/>
              <a:t>ct </a:t>
            </a:r>
            <a:r>
              <a:rPr lang="en-US" sz="2200" b="1" dirty="0"/>
              <a:t>of provisioning</a:t>
            </a:r>
            <a:r>
              <a:rPr lang="en-US" sz="2200" dirty="0"/>
              <a:t> : an application indicates a desire to do something, </a:t>
            </a:r>
            <a:r>
              <a:rPr lang="en-US" sz="2200" i="1" dirty="0">
                <a:solidFill>
                  <a:schemeClr val="tx1"/>
                </a:solidFill>
              </a:rPr>
              <a:t>change something</a:t>
            </a:r>
            <a:r>
              <a:rPr lang="en-US" sz="2200" dirty="0"/>
              <a:t>, or generally affect </a:t>
            </a:r>
            <a:r>
              <a:rPr lang="en-US" sz="2200" i="1" dirty="0"/>
              <a:t>the behavior of the network</a:t>
            </a:r>
            <a:endParaRPr sz="2200" i="1" dirty="0"/>
          </a:p>
          <a:p>
            <a:pPr marL="342900" algn="just"/>
            <a:r>
              <a:rPr lang="en-US" sz="2200" b="1" dirty="0"/>
              <a:t>The analysis phase</a:t>
            </a:r>
            <a:r>
              <a:rPr lang="en-US" sz="2200" dirty="0"/>
              <a:t> : one of monitoring or </a:t>
            </a:r>
            <a:r>
              <a:rPr lang="en-US" sz="2200" i="1" dirty="0"/>
              <a:t>gathering feedback from network elements</a:t>
            </a:r>
            <a:r>
              <a:rPr lang="en-US" sz="2200" dirty="0"/>
              <a:t> as to their </a:t>
            </a:r>
            <a:r>
              <a:rPr lang="en-US" sz="2200" i="1" dirty="0"/>
              <a:t>operational, fault, capacity, or otherwise</a:t>
            </a:r>
            <a:r>
              <a:rPr lang="en-US" sz="2200" dirty="0"/>
              <a:t> well-being states. This includes, for example, statistics gathering or reception of status notifications</a:t>
            </a:r>
            <a:endParaRPr sz="2200" dirty="0"/>
          </a:p>
          <a:p>
            <a:pPr marL="342900" algn="just"/>
            <a:r>
              <a:rPr lang="en-US" sz="2200" b="1" dirty="0"/>
              <a:t>optimization</a:t>
            </a:r>
            <a:r>
              <a:rPr lang="en-US" sz="2200" dirty="0"/>
              <a:t> :the last stage that is accomplished using the information gathered from </a:t>
            </a:r>
            <a:r>
              <a:rPr lang="en-US" sz="2200" b="1" i="1" dirty="0"/>
              <a:t>the analysis phase </a:t>
            </a:r>
            <a:r>
              <a:rPr lang="en-US" sz="2200" dirty="0"/>
              <a:t>and possibly causes another </a:t>
            </a:r>
            <a:r>
              <a:rPr lang="en-US" sz="2200" b="1" i="1" dirty="0"/>
              <a:t>act of provisioning to take place </a:t>
            </a:r>
            <a:r>
              <a:rPr lang="en-US" sz="2200" dirty="0"/>
              <a:t>(potentially through some embedded or external policy engine interaction) in order for the system to adjust itself in </a:t>
            </a:r>
            <a:r>
              <a:rPr lang="en-US" sz="2200" b="1" dirty="0"/>
              <a:t>order to better operate</a:t>
            </a:r>
            <a:r>
              <a:rPr lang="en-US" sz="2200" dirty="0"/>
              <a:t>.</a:t>
            </a:r>
            <a:endParaRPr sz="2200" dirty="0"/>
          </a:p>
        </p:txBody>
      </p:sp>
      <p:pic>
        <p:nvPicPr>
          <p:cNvPr id="137" name="Google Shape;137;gf01bfb8f35_0_36"/>
          <p:cNvPicPr preferRelativeResize="0"/>
          <p:nvPr/>
        </p:nvPicPr>
        <p:blipFill rotWithShape="1">
          <a:blip r:embed="rId3">
            <a:alphaModFix/>
          </a:blip>
          <a:srcRect l="11667" r="13333"/>
          <a:stretch/>
        </p:blipFill>
        <p:spPr>
          <a:xfrm>
            <a:off x="8534400" y="1660345"/>
            <a:ext cx="3429000" cy="335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3899</Words>
  <Application>Microsoft Office PowerPoint</Application>
  <PresentationFormat>Widescreen</PresentationFormat>
  <Paragraphs>219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Cambria</vt:lpstr>
      <vt:lpstr>Times New Roman</vt:lpstr>
      <vt:lpstr>Wingdings</vt:lpstr>
      <vt:lpstr>Office Theme</vt:lpstr>
      <vt:lpstr>Introduction to Network Programmability and The Management Interface, The Application-Network Divide</vt:lpstr>
      <vt:lpstr>Introduction</vt:lpstr>
      <vt:lpstr>Interface and their requirements</vt:lpstr>
      <vt:lpstr>The Management Interface</vt:lpstr>
      <vt:lpstr>PowerPoint Presentation</vt:lpstr>
      <vt:lpstr>Intro to Application-Network Divide</vt:lpstr>
      <vt:lpstr>Application-Network Divide</vt:lpstr>
      <vt:lpstr>Solution  for solve cumbersome coding</vt:lpstr>
      <vt:lpstr>Closely coupled interaction between applications and the network elements </vt:lpstr>
      <vt:lpstr>Modern Programmatic Interfaces- Publish and Subscribe Interfaces, XMPP, Google’s Protocol Buffers , Thrift ,JSON  </vt:lpstr>
      <vt:lpstr>Modern Programmatic Interfaces</vt:lpstr>
      <vt:lpstr>Publish and Subscribe Interfaces</vt:lpstr>
      <vt:lpstr>topic-based &amp; content-based system</vt:lpstr>
      <vt:lpstr>Advantages and disvantages</vt:lpstr>
      <vt:lpstr>XMPP</vt:lpstr>
      <vt:lpstr>Google’s Protocol Buffers</vt:lpstr>
      <vt:lpstr>PowerPoint Presentation</vt:lpstr>
      <vt:lpstr>PowerPoint Presentation</vt:lpstr>
      <vt:lpstr>Thrift</vt:lpstr>
      <vt:lpstr>example of a Thrift service description</vt:lpstr>
      <vt:lpstr>JSON</vt:lpstr>
      <vt:lpstr>PowerPoint Presentation</vt:lpstr>
      <vt:lpstr>Interface to the Routing System (I2RS)</vt:lpstr>
      <vt:lpstr>I2RS 143 Modern Orchestration- OpenStack, CloudStack, puppet</vt:lpstr>
      <vt:lpstr>Modern Orchestration</vt:lpstr>
      <vt:lpstr>PowerPoint Presentation</vt:lpstr>
      <vt:lpstr>CloudStack</vt:lpstr>
      <vt:lpstr>PowerPoint Presentation</vt:lpstr>
      <vt:lpstr>Puppet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 Programmability and The Management Interface, The Application-Network Divide</dc:title>
  <dc:creator>VIJAYAKUMAR PONNUSAMY</dc:creator>
  <cp:lastModifiedBy>Parthiban i</cp:lastModifiedBy>
  <cp:revision>34</cp:revision>
  <dcterms:created xsi:type="dcterms:W3CDTF">2021-09-07T00:16:33Z</dcterms:created>
  <dcterms:modified xsi:type="dcterms:W3CDTF">2024-06-21T08:35:29Z</dcterms:modified>
</cp:coreProperties>
</file>