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7" r:id="rId2"/>
    <p:sldId id="298" r:id="rId3"/>
    <p:sldId id="299" r:id="rId4"/>
    <p:sldId id="300" r:id="rId5"/>
    <p:sldId id="301" r:id="rId6"/>
    <p:sldId id="302" r:id="rId7"/>
    <p:sldId id="303" r:id="rId8"/>
    <p:sldId id="304" r:id="rId9"/>
    <p:sldId id="305"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96"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2BE47-FDB1-490C-A97B-081C77CC5A56}"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93DE3-2A5F-4451-8C2B-E3D3A586A050}" type="slidenum">
              <a:rPr lang="en-IN" smtClean="0"/>
              <a:t>‹#›</a:t>
            </a:fld>
            <a:endParaRPr lang="en-IN"/>
          </a:p>
        </p:txBody>
      </p:sp>
    </p:spTree>
    <p:extLst>
      <p:ext uri="{BB962C8B-B14F-4D97-AF65-F5344CB8AC3E}">
        <p14:creationId xmlns:p14="http://schemas.microsoft.com/office/powerpoint/2010/main" val="272219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56FE-5E1D-4224-9C45-20BB69AC8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57317B-63E1-47BE-9441-C8B00CE82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99FEC-6BBD-4B3E-91B7-CB93227469CE}"/>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B1616A4E-564C-4F19-8AA7-66ACCE3E9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A36A7-3B2B-4671-B5B4-D8A7FC39093E}"/>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95588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A4EF-8F7A-441A-A7CC-0E2403F94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9404AF-CFFE-4501-B228-3A129A78D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7F30D-83DA-46A2-887A-57CF981185A4}"/>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CD1B2D42-22C2-443D-9770-62E4CDB93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F9755-C315-4E81-B8B1-47F9A74933CC}"/>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275596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4B255-7B1D-4EB6-8B15-4B80F9532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E2A897-A385-432B-A6A5-3A924FEFB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FE020-5FE8-485B-B75C-4C82C1D25626}"/>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74FD5006-CA19-4CA0-8016-A51ACC4A3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974D9-D1E7-49D5-820E-AE6DAFC6E7EF}"/>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248463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6934-D4F2-4C07-96D1-619687B48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B93E6-3E25-445E-B43A-FFE7A62F2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04BAA-3A44-4D7E-9587-900CCB5ED439}"/>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E06D4C3B-5775-4B61-B131-ECFCD97DC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E727C-4AEE-47ED-9DD1-49CE868D594F}"/>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24148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EF1-EF36-40CC-8880-73FF53296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6DB3CD-FED4-4000-A58E-1131B612D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6AA38-8D7D-415D-B31F-DA8BA87E49D4}"/>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48C5BAFD-2F43-4257-B21F-AB3CE70D8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73A69-F3DD-41D3-B8F6-B58A8D05D3FB}"/>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147538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F5F2-E0EA-463E-B3B4-D687803F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005CC-79FE-42E8-85B5-A5B8F4140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4034A-5038-469C-B3BB-3F671CCBE1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5DB765-BBAE-4B54-97D0-F98B94BA7477}"/>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6" name="Footer Placeholder 5">
            <a:extLst>
              <a:ext uri="{FF2B5EF4-FFF2-40B4-BE49-F238E27FC236}">
                <a16:creationId xmlns:a16="http://schemas.microsoft.com/office/drawing/2014/main" id="{678398A4-4A5D-4D55-90F4-EC3423B1D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D9951-4895-4A02-BB3E-EFB942903F6D}"/>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138227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CC3B-7CC4-4DCA-86CE-9C96ACE1BB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43BF0-7959-492C-810C-C01DC3AE3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360FE-F983-40FE-A623-40F570A7B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B8037B-C6B9-4332-A998-EAFA2361D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A7D00-AA66-421B-88A9-327459C94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A8A872-8D58-4E9C-A6FC-5620704346D5}"/>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8" name="Footer Placeholder 7">
            <a:extLst>
              <a:ext uri="{FF2B5EF4-FFF2-40B4-BE49-F238E27FC236}">
                <a16:creationId xmlns:a16="http://schemas.microsoft.com/office/drawing/2014/main" id="{10E8CB3B-14B4-4EC9-92EF-DBF60B28AA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53D93D-75F3-44CB-A3A9-CE1F6A81F795}"/>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286853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DE6C-FD3E-4F17-ADB6-0E66C521AF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6B7B5-B38C-40E6-8073-7F3215A4BB54}"/>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4" name="Footer Placeholder 3">
            <a:extLst>
              <a:ext uri="{FF2B5EF4-FFF2-40B4-BE49-F238E27FC236}">
                <a16:creationId xmlns:a16="http://schemas.microsoft.com/office/drawing/2014/main" id="{84245E9F-E001-4AD6-8FBE-D0969AA69B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E0F66F-F9BD-458A-9600-2277ADA98555}"/>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181963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AC74E-2CE0-41D9-940C-7BE09B9900BA}"/>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3" name="Footer Placeholder 2">
            <a:extLst>
              <a:ext uri="{FF2B5EF4-FFF2-40B4-BE49-F238E27FC236}">
                <a16:creationId xmlns:a16="http://schemas.microsoft.com/office/drawing/2014/main" id="{4F1CCC8C-8093-4B2B-A59A-E71E46BD70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956086-9BC9-4EB3-89AB-66A0C4F9DA05}"/>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76007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E709-F424-4BC5-81F7-17C502541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D8937-E9A0-49FA-86FA-2472DB03A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B54C8D-8846-49BE-A4CA-2A4CD052E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88B1F-A2CC-416A-BBA8-99F2FBC52B4F}"/>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6" name="Footer Placeholder 5">
            <a:extLst>
              <a:ext uri="{FF2B5EF4-FFF2-40B4-BE49-F238E27FC236}">
                <a16:creationId xmlns:a16="http://schemas.microsoft.com/office/drawing/2014/main" id="{29D016CD-0D90-4F06-B09D-DA72D4487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C9485-338B-48B5-9549-0D14959FC7CD}"/>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34325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D2C4-0541-412A-B80E-5449A8FF1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934C3D-41EA-424C-9020-90433E5D5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7975FE-76F1-4209-B1F8-C67EA9401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2694A-F74B-4402-88CF-13635790681E}"/>
              </a:ext>
            </a:extLst>
          </p:cNvPr>
          <p:cNvSpPr>
            <a:spLocks noGrp="1"/>
          </p:cNvSpPr>
          <p:nvPr>
            <p:ph type="dt" sz="half" idx="10"/>
          </p:nvPr>
        </p:nvSpPr>
        <p:spPr/>
        <p:txBody>
          <a:bodyPr/>
          <a:lstStyle/>
          <a:p>
            <a:fld id="{A1C85A05-26D8-40EB-873D-1C2959567434}" type="datetimeFigureOut">
              <a:rPr lang="en-IN" smtClean="0"/>
              <a:t>03-07-2024</a:t>
            </a:fld>
            <a:endParaRPr lang="en-IN"/>
          </a:p>
        </p:txBody>
      </p:sp>
      <p:sp>
        <p:nvSpPr>
          <p:cNvPr id="6" name="Footer Placeholder 5">
            <a:extLst>
              <a:ext uri="{FF2B5EF4-FFF2-40B4-BE49-F238E27FC236}">
                <a16:creationId xmlns:a16="http://schemas.microsoft.com/office/drawing/2014/main" id="{A28B2329-2CA6-40A7-9EF3-CC46DE4C9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A2E79-16B7-4476-BD01-2932AFD79A89}"/>
              </a:ext>
            </a:extLst>
          </p:cNvPr>
          <p:cNvSpPr>
            <a:spLocks noGrp="1"/>
          </p:cNvSpPr>
          <p:nvPr>
            <p:ph type="sldNum" sz="quarter" idx="12"/>
          </p:nvPr>
        </p:nvSpPr>
        <p:spPr/>
        <p:txBody>
          <a:bodyPr/>
          <a:lstStyle/>
          <a:p>
            <a:fld id="{8E8B31A7-82A3-43A6-9B33-C75792A7D4C3}" type="slidenum">
              <a:rPr lang="en-IN" smtClean="0"/>
              <a:t>‹#›</a:t>
            </a:fld>
            <a:endParaRPr lang="en-IN"/>
          </a:p>
        </p:txBody>
      </p:sp>
    </p:spTree>
    <p:extLst>
      <p:ext uri="{BB962C8B-B14F-4D97-AF65-F5344CB8AC3E}">
        <p14:creationId xmlns:p14="http://schemas.microsoft.com/office/powerpoint/2010/main" val="11543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3A61A-361E-4F8B-A4E5-952E74D2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A8CAD-DB6F-4867-88C8-F5A4FB860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6FE8B-1791-4156-80AA-98B65D41C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85A05-26D8-40EB-873D-1C2959567434}" type="datetimeFigureOut">
              <a:rPr lang="en-IN" smtClean="0"/>
              <a:t>03-07-2024</a:t>
            </a:fld>
            <a:endParaRPr lang="en-IN"/>
          </a:p>
        </p:txBody>
      </p:sp>
      <p:sp>
        <p:nvSpPr>
          <p:cNvPr id="5" name="Footer Placeholder 4">
            <a:extLst>
              <a:ext uri="{FF2B5EF4-FFF2-40B4-BE49-F238E27FC236}">
                <a16:creationId xmlns:a16="http://schemas.microsoft.com/office/drawing/2014/main" id="{6044AD93-242B-4BF9-9710-13500D7F4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45E121-5F74-4033-BD87-DA2013E40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B31A7-82A3-43A6-9B33-C75792A7D4C3}" type="slidenum">
              <a:rPr lang="en-IN" smtClean="0"/>
              <a:t>‹#›</a:t>
            </a:fld>
            <a:endParaRPr lang="en-IN"/>
          </a:p>
        </p:txBody>
      </p:sp>
    </p:spTree>
    <p:extLst>
      <p:ext uri="{BB962C8B-B14F-4D97-AF65-F5344CB8AC3E}">
        <p14:creationId xmlns:p14="http://schemas.microsoft.com/office/powerpoint/2010/main" val="237644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ctrTitle"/>
          </p:nvPr>
        </p:nvSpPr>
        <p:spPr>
          <a:xfrm>
            <a:off x="976313" y="2353091"/>
            <a:ext cx="10601325" cy="222885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2800"/>
            </a:pPr>
            <a:r>
              <a:rPr lang="en-US" sz="2800" dirty="0"/>
              <a:t/>
            </a:r>
            <a:br>
              <a:rPr lang="en-US" sz="2800" dirty="0"/>
            </a:br>
            <a:r>
              <a:rPr lang="en-US" sz="4000" b="1" dirty="0">
                <a:solidFill>
                  <a:srgbClr val="FF0000"/>
                </a:solidFill>
              </a:rPr>
              <a:t/>
            </a:r>
            <a:br>
              <a:rPr lang="en-US" sz="4000" b="1" dirty="0">
                <a:solidFill>
                  <a:srgbClr val="FF0000"/>
                </a:solidFill>
              </a:rPr>
            </a:br>
            <a:r>
              <a:rPr lang="en-US" sz="4000" b="1" dirty="0">
                <a:solidFill>
                  <a:srgbClr val="FF0000"/>
                </a:solidFill>
              </a:rPr>
              <a:t>Switch Considerations, Creating Network Virtualization Tunnels, Offloading Flows in the Data Center, Access Control for the Campus, </a:t>
            </a:r>
            <a:r>
              <a:rPr lang="en-US" sz="4000" b="1" dirty="0" smtClean="0">
                <a:solidFill>
                  <a:srgbClr val="FF0000"/>
                </a:solidFill>
              </a:rPr>
              <a:t>Traffic </a:t>
            </a:r>
            <a:r>
              <a:rPr lang="en-US" sz="4000" b="1" dirty="0">
                <a:solidFill>
                  <a:srgbClr val="FF0000"/>
                </a:solidFill>
              </a:rPr>
              <a:t>Engineering for Service Providers, SDN Use Cases- Use Cases for Bandwidth Scheduling</a:t>
            </a:r>
            <a:br>
              <a:rPr lang="en-US" sz="4000" b="1" dirty="0">
                <a:solidFill>
                  <a:srgbClr val="FF0000"/>
                </a:solidFill>
              </a:rPr>
            </a:br>
            <a:r>
              <a:rPr lang="en-US" sz="2800" dirty="0"/>
              <a:t/>
            </a:r>
            <a:br>
              <a:rPr lang="en-US" sz="2800" dirty="0"/>
            </a:br>
            <a:endParaRPr sz="2800" dirty="0"/>
          </a:p>
        </p:txBody>
      </p:sp>
      <p:sp>
        <p:nvSpPr>
          <p:cNvPr id="346" name="Google Shape;346;p38"/>
          <p:cNvSpPr txBox="1">
            <a:spLocks noGrp="1"/>
          </p:cNvSpPr>
          <p:nvPr>
            <p:ph type="subTitle" idx="1"/>
          </p:nvPr>
        </p:nvSpPr>
        <p:spPr>
          <a:xfrm>
            <a:off x="5567363" y="5815013"/>
            <a:ext cx="6400800" cy="881062"/>
          </a:xfrm>
          <a:prstGeom prst="rect">
            <a:avLst/>
          </a:prstGeom>
          <a:noFill/>
          <a:ln>
            <a:noFill/>
          </a:ln>
        </p:spPr>
        <p:txBody>
          <a:bodyPr spcFirstLastPara="1" vert="horz" wrap="square" lIns="91425" tIns="45700" rIns="91425" bIns="45700" rtlCol="0" anchor="t" anchorCtr="0">
            <a:normAutofit/>
          </a:bodyPr>
          <a:lstStyle/>
          <a:p>
            <a:pPr>
              <a:spcBef>
                <a:spcPts val="0"/>
              </a:spcBef>
              <a:buClr>
                <a:srgbClr val="888888"/>
              </a:buClr>
              <a:buSzPts val="3200"/>
            </a:pPr>
            <a:r>
              <a:rPr lang="en-US" dirty="0"/>
              <a:t>Ref. 1, Ch.10.10, 10.11, 10.12, 10.13, 10.14</a:t>
            </a:r>
            <a:endParaRPr dirty="0"/>
          </a:p>
          <a:p>
            <a:pPr>
              <a:spcBef>
                <a:spcPts val="640"/>
              </a:spcBef>
              <a:buClr>
                <a:srgbClr val="888888"/>
              </a:buClr>
              <a:buSzPts val="3200"/>
            </a:pPr>
            <a:r>
              <a:rPr lang="en-US" dirty="0"/>
              <a:t>Ref. 2, Ch.10 (Page. 281 to Page 294)</a:t>
            </a:r>
            <a:endParaRPr dirty="0"/>
          </a:p>
        </p:txBody>
      </p:sp>
      <p:sp>
        <p:nvSpPr>
          <p:cNvPr id="4" name="Rectangle 3"/>
          <p:cNvSpPr/>
          <p:nvPr/>
        </p:nvSpPr>
        <p:spPr>
          <a:xfrm>
            <a:off x="3914776" y="477837"/>
            <a:ext cx="4724400" cy="665163"/>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b="1" dirty="0">
                <a:solidFill>
                  <a:schemeClr val="bg1"/>
                </a:solidFill>
                <a:latin typeface="Bookman Old Style" pitchFamily="18" charset="0"/>
              </a:rPr>
              <a:t>SESSION </a:t>
            </a:r>
            <a:r>
              <a:rPr lang="en-US" sz="4400" b="1" dirty="0" smtClean="0">
                <a:solidFill>
                  <a:schemeClr val="bg1"/>
                </a:solidFill>
                <a:latin typeface="Bookman Old Style" pitchFamily="18" charset="0"/>
              </a:rPr>
              <a:t>8</a:t>
            </a:r>
            <a:endParaRPr lang="en-US" sz="4400" b="1" dirty="0">
              <a:solidFill>
                <a:schemeClr val="bg1"/>
              </a:solidFill>
              <a:latin typeface="Bookman Old Style" pitchFamily="18" charset="0"/>
            </a:endParaRPr>
          </a:p>
        </p:txBody>
      </p:sp>
      <p:sp>
        <p:nvSpPr>
          <p:cNvPr id="2" name="Rectangle 1"/>
          <p:cNvSpPr/>
          <p:nvPr/>
        </p:nvSpPr>
        <p:spPr>
          <a:xfrm>
            <a:off x="5286375" y="1294090"/>
            <a:ext cx="1838387" cy="584775"/>
          </a:xfrm>
          <a:prstGeom prst="rect">
            <a:avLst/>
          </a:prstGeom>
        </p:spPr>
        <p:txBody>
          <a:bodyPr wrap="square">
            <a:spAutoFit/>
          </a:bodyPr>
          <a:lstStyle/>
          <a:p>
            <a:r>
              <a:rPr lang="en-US" sz="3200" b="1" dirty="0"/>
              <a:t>UNIT-IV</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35B7-9B8B-4ABE-8873-1BD72FA185EA}"/>
              </a:ext>
            </a:extLst>
          </p:cNvPr>
          <p:cNvSpPr>
            <a:spLocks noGrp="1"/>
          </p:cNvSpPr>
          <p:nvPr>
            <p:ph type="title"/>
          </p:nvPr>
        </p:nvSpPr>
        <p:spPr>
          <a:xfrm>
            <a:off x="419101" y="0"/>
            <a:ext cx="10515600" cy="1325563"/>
          </a:xfrm>
        </p:spPr>
        <p:txBody>
          <a:bodyPr>
            <a:normAutofit/>
          </a:bodyPr>
          <a:lstStyle/>
          <a:p>
            <a:r>
              <a:rPr lang="en-US" sz="3200" b="0" i="0" u="none" strike="noStrike" baseline="0" dirty="0">
                <a:solidFill>
                  <a:srgbClr val="FF0000"/>
                </a:solidFill>
                <a:latin typeface="Times New Roman" panose="02020603050405020304" pitchFamily="18" charset="0"/>
                <a:cs typeface="Times New Roman" panose="02020603050405020304" pitchFamily="18" charset="0"/>
              </a:rPr>
              <a:t>Traffic engineering reactive application design.</a:t>
            </a:r>
            <a:endParaRPr lang="en-IN" sz="6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5407903-6418-44E8-9E0F-B4F02DFBBD56}"/>
              </a:ext>
            </a:extLst>
          </p:cNvPr>
          <p:cNvPicPr>
            <a:picLocks noGrp="1" noChangeAspect="1"/>
          </p:cNvPicPr>
          <p:nvPr>
            <p:ph sz="half" idx="2"/>
          </p:nvPr>
        </p:nvPicPr>
        <p:blipFill>
          <a:blip r:embed="rId2"/>
          <a:stretch>
            <a:fillRect/>
          </a:stretch>
        </p:blipFill>
        <p:spPr>
          <a:xfrm>
            <a:off x="7010400" y="1128712"/>
            <a:ext cx="5181600" cy="4529138"/>
          </a:xfrm>
        </p:spPr>
      </p:pic>
      <p:sp>
        <p:nvSpPr>
          <p:cNvPr id="3" name="Content Placeholder 2">
            <a:extLst>
              <a:ext uri="{FF2B5EF4-FFF2-40B4-BE49-F238E27FC236}">
                <a16:creationId xmlns:a16="http://schemas.microsoft.com/office/drawing/2014/main" id="{3A116691-A996-4B59-B54C-81788D51048F}"/>
              </a:ext>
            </a:extLst>
          </p:cNvPr>
          <p:cNvSpPr>
            <a:spLocks noGrp="1"/>
          </p:cNvSpPr>
          <p:nvPr>
            <p:ph sz="half" idx="1"/>
          </p:nvPr>
        </p:nvSpPr>
        <p:spPr>
          <a:xfrm>
            <a:off x="419101" y="914400"/>
            <a:ext cx="6843713" cy="4351338"/>
          </a:xfrm>
        </p:spPr>
        <p:txBody>
          <a:bodyPr>
            <a:noAutofit/>
          </a:bodyPr>
          <a:lstStyle/>
          <a:p>
            <a:pPr algn="just"/>
            <a:r>
              <a:rPr lang="en-US" sz="1800" b="0" i="0" u="none" strike="noStrike" baseline="0" dirty="0">
                <a:solidFill>
                  <a:srgbClr val="000000"/>
                </a:solidFill>
                <a:latin typeface="Times-Roman"/>
              </a:rPr>
              <a:t>This problem can also be addressed using reactive application design. </a:t>
            </a:r>
            <a:r>
              <a:rPr lang="en-US" sz="1800" b="0" i="0" u="none" strike="noStrike" baseline="0" dirty="0">
                <a:solidFill>
                  <a:srgbClr val="0081AE"/>
                </a:solidFill>
                <a:latin typeface="Times-Roman"/>
              </a:rPr>
              <a:t>Figure  </a:t>
            </a:r>
            <a:r>
              <a:rPr lang="en-US" sz="1800" b="0" i="0" u="none" strike="noStrike" baseline="0" dirty="0">
                <a:solidFill>
                  <a:srgbClr val="000000"/>
                </a:solidFill>
                <a:latin typeface="Times-Roman"/>
              </a:rPr>
              <a:t>reveals a high-level design of such an approach. </a:t>
            </a:r>
            <a:r>
              <a:rPr lang="en-US" sz="1800" b="1" i="1" u="none" strike="noStrike" baseline="0" dirty="0">
                <a:solidFill>
                  <a:srgbClr val="000000"/>
                </a:solidFill>
                <a:latin typeface="Times-Roman"/>
              </a:rPr>
              <a:t>The key difference between this design and the proactive one lies in the flow tables on the routers, which feature a final flow entry that forwards unmatched packets to the controller.</a:t>
            </a:r>
          </a:p>
          <a:p>
            <a:pPr algn="just"/>
            <a:r>
              <a:rPr lang="en-US" sz="1800" b="0" i="0" u="none" strike="noStrike" baseline="0" dirty="0">
                <a:solidFill>
                  <a:srgbClr val="000000"/>
                </a:solidFill>
                <a:latin typeface="Times-Roman"/>
              </a:rPr>
              <a:t>In this solution, initially there are no flows on the switch except for the CONTROLLER flow.</a:t>
            </a:r>
          </a:p>
          <a:p>
            <a:pPr algn="just"/>
            <a:r>
              <a:rPr lang="en-US" sz="1800" b="0" i="0" u="none" strike="noStrike" baseline="0" dirty="0">
                <a:latin typeface="Times-Roman"/>
              </a:rPr>
              <a:t>routers are </a:t>
            </a:r>
            <a:r>
              <a:rPr lang="en-US" sz="1800" b="1" i="0" u="none" strike="noStrike" baseline="0" dirty="0">
                <a:solidFill>
                  <a:schemeClr val="accent1">
                    <a:lumMod val="75000"/>
                  </a:schemeClr>
                </a:solidFill>
                <a:latin typeface="Times-Roman"/>
              </a:rPr>
              <a:t>not pre-configured </a:t>
            </a:r>
            <a:r>
              <a:rPr lang="en-US" sz="1800" b="0" i="0" u="none" strike="noStrike" baseline="0" dirty="0">
                <a:latin typeface="Times-Roman"/>
              </a:rPr>
              <a:t>with any specific flows other than to forward unmatched packets to the controller, as is typical for a reactive application. </a:t>
            </a:r>
            <a:r>
              <a:rPr lang="en-US" sz="1800" b="1" i="1" u="none" strike="noStrike" baseline="0" dirty="0">
                <a:latin typeface="Times-Roman"/>
              </a:rPr>
              <a:t>When these packets are received at the controller, the application’s listener passes them to the path control manager. </a:t>
            </a:r>
          </a:p>
          <a:p>
            <a:pPr algn="just"/>
            <a:r>
              <a:rPr lang="en-US" sz="1800" b="0" i="0" u="none" strike="noStrike" baseline="0" dirty="0">
                <a:latin typeface="Times-Roman"/>
              </a:rPr>
              <a:t>The path control manager then calculates the best path to the destination, given the current traffic loads. Thus the flows are established in an on-demand manner. When traffic to that destination eventually stops, the flow is removed. </a:t>
            </a:r>
          </a:p>
          <a:p>
            <a:pPr algn="just"/>
            <a:r>
              <a:rPr lang="en-US" sz="1800" b="0" i="1" u="none" strike="noStrike" baseline="0" dirty="0">
                <a:latin typeface="Times-Roman"/>
              </a:rPr>
              <a:t>The flow could be removed implicitly by aging out, </a:t>
            </a:r>
            <a:r>
              <a:rPr lang="en-US" sz="1800" b="0" i="0" u="none" strike="noStrike" baseline="0" dirty="0">
                <a:latin typeface="Times-Roman"/>
              </a:rPr>
              <a:t>or an external traffic-monitoring function could explicitly inform the application that the flow has stopped and then the flow could be deleted by the application.</a:t>
            </a:r>
            <a:endParaRPr lang="en-IN" sz="3200" dirty="0"/>
          </a:p>
        </p:txBody>
      </p:sp>
    </p:spTree>
    <p:extLst>
      <p:ext uri="{BB962C8B-B14F-4D97-AF65-F5344CB8AC3E}">
        <p14:creationId xmlns:p14="http://schemas.microsoft.com/office/powerpoint/2010/main" val="406056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614B-4049-4B97-A5D1-6E855ABB678B}"/>
              </a:ext>
            </a:extLst>
          </p:cNvPr>
          <p:cNvSpPr>
            <a:spLocks noGrp="1"/>
          </p:cNvSpPr>
          <p:nvPr>
            <p:ph type="title"/>
          </p:nvPr>
        </p:nvSpPr>
        <p:spPr>
          <a:xfrm>
            <a:off x="409574" y="299244"/>
            <a:ext cx="10515600" cy="828675"/>
          </a:xfrm>
        </p:spPr>
        <p:txBody>
          <a:bodyPr/>
          <a:lstStyle/>
          <a:p>
            <a:r>
              <a:rPr lang="en-US" sz="4400" b="1" dirty="0">
                <a:solidFill>
                  <a:srgbClr val="FF0000"/>
                </a:solidFill>
              </a:rPr>
              <a:t>Switch Considerations</a:t>
            </a:r>
            <a:endParaRPr lang="en-IN" b="1" dirty="0">
              <a:solidFill>
                <a:srgbClr val="FF0000"/>
              </a:solidFill>
            </a:endParaRPr>
          </a:p>
        </p:txBody>
      </p:sp>
      <p:sp>
        <p:nvSpPr>
          <p:cNvPr id="3" name="Content Placeholder 2">
            <a:extLst>
              <a:ext uri="{FF2B5EF4-FFF2-40B4-BE49-F238E27FC236}">
                <a16:creationId xmlns:a16="http://schemas.microsoft.com/office/drawing/2014/main" id="{6E5E4073-C09F-4E3A-9C06-6BF82EE0F68F}"/>
              </a:ext>
            </a:extLst>
          </p:cNvPr>
          <p:cNvSpPr>
            <a:spLocks noGrp="1"/>
          </p:cNvSpPr>
          <p:nvPr>
            <p:ph idx="1"/>
          </p:nvPr>
        </p:nvSpPr>
        <p:spPr>
          <a:xfrm>
            <a:off x="409574" y="1127919"/>
            <a:ext cx="11372849" cy="5357813"/>
          </a:xfrm>
        </p:spPr>
        <p:txBody>
          <a:bodyPr>
            <a:noAutofit/>
          </a:bodyPr>
          <a:lstStyle/>
          <a:p>
            <a:pPr algn="just">
              <a:lnSpc>
                <a:spcPct val="100000"/>
              </a:lnSpc>
              <a:spcBef>
                <a:spcPts val="600"/>
              </a:spcBef>
            </a:pPr>
            <a:r>
              <a:rPr lang="en-US" sz="1900" b="0" i="0" u="none" strike="noStrike" baseline="0" dirty="0">
                <a:solidFill>
                  <a:srgbClr val="000000"/>
                </a:solidFill>
                <a:latin typeface="Times-Roman"/>
              </a:rPr>
              <a:t>Hardware switches vary in their flow capacity, feature limitations, and performance, and these </a:t>
            </a:r>
            <a:r>
              <a:rPr lang="en-US" sz="1900" b="0" i="0" u="none" strike="noStrike" baseline="0" dirty="0" smtClean="0">
                <a:solidFill>
                  <a:srgbClr val="000000"/>
                </a:solidFill>
                <a:latin typeface="Times-Roman"/>
              </a:rPr>
              <a:t>should be </a:t>
            </a:r>
            <a:r>
              <a:rPr lang="en-US" sz="1900" b="0" i="0" u="none" strike="noStrike" baseline="0" dirty="0">
                <a:solidFill>
                  <a:srgbClr val="000000"/>
                </a:solidFill>
                <a:latin typeface="Times-Roman"/>
              </a:rPr>
              <a:t>considerations in creating an SDN application. </a:t>
            </a:r>
            <a:r>
              <a:rPr lang="en-US" sz="1900" b="1" i="1" u="none" strike="noStrike" baseline="0" dirty="0">
                <a:solidFill>
                  <a:srgbClr val="000000"/>
                </a:solidFill>
                <a:latin typeface="Times-Roman"/>
              </a:rPr>
              <a:t>The major issue regarding flow capacity </a:t>
            </a:r>
            <a:r>
              <a:rPr lang="en-US" sz="1900" b="0" i="0" u="none" strike="noStrike" baseline="0" dirty="0">
                <a:solidFill>
                  <a:srgbClr val="000000"/>
                </a:solidFill>
                <a:latin typeface="Times-Roman"/>
              </a:rPr>
              <a:t>is how </a:t>
            </a:r>
            <a:r>
              <a:rPr lang="en-US" sz="1900" b="0" i="0" u="none" strike="noStrike" baseline="0" dirty="0" smtClean="0">
                <a:solidFill>
                  <a:srgbClr val="000000"/>
                </a:solidFill>
                <a:latin typeface="Times-Roman"/>
              </a:rPr>
              <a:t>many flow </a:t>
            </a:r>
            <a:r>
              <a:rPr lang="en-US" sz="1900" b="0" i="0" u="none" strike="noStrike" baseline="0" dirty="0">
                <a:solidFill>
                  <a:srgbClr val="000000"/>
                </a:solidFill>
                <a:latin typeface="Times-Roman"/>
              </a:rPr>
              <a:t>entries the hardware ASIC is capable of holding. Some switches support fewer than </a:t>
            </a:r>
            <a:r>
              <a:rPr lang="en-US" sz="1900" b="1" i="0" u="none" strike="noStrike" baseline="0" dirty="0">
                <a:solidFill>
                  <a:srgbClr val="000000"/>
                </a:solidFill>
                <a:latin typeface="Times-Roman"/>
              </a:rPr>
              <a:t>1,000 </a:t>
            </a:r>
            <a:r>
              <a:rPr lang="en-US" sz="1900" b="1" i="0" u="none" strike="noStrike" baseline="0" dirty="0" smtClean="0">
                <a:solidFill>
                  <a:srgbClr val="000000"/>
                </a:solidFill>
                <a:latin typeface="Times-Roman"/>
              </a:rPr>
              <a:t>flow entries</a:t>
            </a:r>
            <a:r>
              <a:rPr lang="en-US" sz="1900" b="0" i="0" u="none" strike="noStrike" baseline="0" dirty="0">
                <a:solidFill>
                  <a:srgbClr val="000000"/>
                </a:solidFill>
                <a:latin typeface="Times-Roman"/>
              </a:rPr>
              <a:t>, whereas other, such as the NEC PF5240 [</a:t>
            </a:r>
            <a:r>
              <a:rPr lang="en-US" sz="1900" b="0" i="0" u="none" strike="noStrike" baseline="0" dirty="0">
                <a:solidFill>
                  <a:srgbClr val="0081AE"/>
                </a:solidFill>
                <a:latin typeface="Times-Roman"/>
              </a:rPr>
              <a:t>8</a:t>
            </a:r>
            <a:r>
              <a:rPr lang="en-US" sz="1900" b="0" i="0" u="none" strike="noStrike" baseline="0" dirty="0">
                <a:solidFill>
                  <a:srgbClr val="000000"/>
                </a:solidFill>
                <a:latin typeface="Times-Roman"/>
              </a:rPr>
              <a:t>], support greater than </a:t>
            </a:r>
            <a:r>
              <a:rPr lang="en-US" sz="1900" b="0" i="0" u="none" strike="noStrike" baseline="0" dirty="0" smtClean="0">
                <a:solidFill>
                  <a:srgbClr val="000000"/>
                </a:solidFill>
                <a:latin typeface="Times-Roman"/>
              </a:rPr>
              <a:t>150,000.</a:t>
            </a:r>
            <a:endParaRPr lang="en-US" sz="1900" b="0" i="0" u="none" strike="noStrike" baseline="0" dirty="0">
              <a:solidFill>
                <a:srgbClr val="000000"/>
              </a:solidFill>
              <a:latin typeface="Times-Roman"/>
            </a:endParaRPr>
          </a:p>
          <a:p>
            <a:pPr algn="just">
              <a:lnSpc>
                <a:spcPct val="100000"/>
              </a:lnSpc>
              <a:spcBef>
                <a:spcPts val="600"/>
              </a:spcBef>
            </a:pPr>
            <a:r>
              <a:rPr lang="en-US" sz="1900" b="0" i="0" u="none" strike="noStrike" baseline="0" dirty="0">
                <a:latin typeface="Times-Roman"/>
              </a:rPr>
              <a:t>Hardware implementations often have feature limitations because, when the </a:t>
            </a:r>
            <a:r>
              <a:rPr lang="en-US" sz="1900" b="1" i="0" u="none" strike="noStrike" baseline="0" dirty="0">
                <a:latin typeface="Times-Roman"/>
              </a:rPr>
              <a:t>OpenFlow specification is mapped to the capabilities of the hardware</a:t>
            </a:r>
            <a:r>
              <a:rPr lang="en-US" sz="1900" b="0" i="0" u="none" strike="noStrike" baseline="0" dirty="0">
                <a:latin typeface="Times-Roman"/>
              </a:rPr>
              <a:t>, generally some features cannot be supported. For example, </a:t>
            </a:r>
            <a:r>
              <a:rPr lang="en-US" sz="1900" b="0" i="0" u="none" strike="noStrike" baseline="0" dirty="0" smtClean="0">
                <a:latin typeface="Times-Roman"/>
              </a:rPr>
              <a:t>some ASICs are </a:t>
            </a:r>
            <a:r>
              <a:rPr lang="en-US" sz="1900" b="0" i="0" u="none" strike="noStrike" baseline="0" dirty="0">
                <a:latin typeface="Times-Roman"/>
              </a:rPr>
              <a:t>not able to perform NORMAL forwarding on the same packet that has had its header </a:t>
            </a:r>
            <a:r>
              <a:rPr lang="en-IN" sz="1900" b="0" i="0" u="none" strike="noStrike" baseline="0" dirty="0" smtClean="0">
                <a:latin typeface="Times-Roman"/>
              </a:rPr>
              <a:t>modified </a:t>
            </a:r>
            <a:r>
              <a:rPr lang="en-IN" sz="1900" b="0" i="0" u="none" strike="noStrike" baseline="0" dirty="0">
                <a:latin typeface="Times-Roman"/>
              </a:rPr>
              <a:t>in some way.</a:t>
            </a:r>
          </a:p>
          <a:p>
            <a:pPr algn="just">
              <a:lnSpc>
                <a:spcPct val="100000"/>
              </a:lnSpc>
              <a:spcBef>
                <a:spcPts val="600"/>
              </a:spcBef>
            </a:pPr>
            <a:r>
              <a:rPr lang="en-US" sz="1900" b="0" i="0" u="none" strike="noStrike" baseline="0" dirty="0">
                <a:latin typeface="Times-Roman"/>
              </a:rPr>
              <a:t>Some hardware switches will implement some functions in hardware and others in software. It is wise to understand this distinction so that an application does not cause unexpected performance degradation by unknowingly manipulating flows such that the switch processes packets in software.</a:t>
            </a:r>
          </a:p>
          <a:p>
            <a:pPr algn="just">
              <a:lnSpc>
                <a:spcPct val="100000"/>
              </a:lnSpc>
              <a:spcBef>
                <a:spcPts val="600"/>
              </a:spcBef>
            </a:pPr>
            <a:r>
              <a:rPr lang="en-US" sz="1900" b="0" i="0" u="none" strike="noStrike" baseline="0" dirty="0">
                <a:latin typeface="Times-Roman"/>
              </a:rPr>
              <a:t>In general, </a:t>
            </a:r>
            <a:r>
              <a:rPr lang="en-US" sz="1900" b="1" i="0" u="none" strike="noStrike" baseline="0" dirty="0">
                <a:latin typeface="Times-Roman"/>
              </a:rPr>
              <a:t>software implementations of OpenFlow </a:t>
            </a:r>
            <a:r>
              <a:rPr lang="en-US" sz="1900" b="0" i="0" u="none" strike="noStrike" baseline="0" dirty="0">
                <a:latin typeface="Times-Roman"/>
              </a:rPr>
              <a:t>are able to implement the full set of functionality defined by the OpenFlow specification and can implement flow tables in standard computer memory.</a:t>
            </a:r>
          </a:p>
          <a:p>
            <a:pPr algn="just">
              <a:lnSpc>
                <a:spcPct val="100000"/>
              </a:lnSpc>
              <a:spcBef>
                <a:spcPts val="600"/>
              </a:spcBef>
            </a:pPr>
            <a:r>
              <a:rPr lang="en-US" sz="1900" b="0" i="0" u="none" strike="noStrike" baseline="0" dirty="0">
                <a:latin typeface="Times-Roman"/>
              </a:rPr>
              <a:t>Thus, the feature limitations and table size issues we have described above are not a major concern for application developers. However, performance will still be a consideration, since implementations in hardware will generally be faster</a:t>
            </a:r>
            <a:endParaRPr lang="en-IN" sz="1900" dirty="0"/>
          </a:p>
        </p:txBody>
      </p:sp>
    </p:spTree>
    <p:extLst>
      <p:ext uri="{BB962C8B-B14F-4D97-AF65-F5344CB8AC3E}">
        <p14:creationId xmlns:p14="http://schemas.microsoft.com/office/powerpoint/2010/main" val="21287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B589-7FF5-41A1-B0DA-33A02E78AB6B}"/>
              </a:ext>
            </a:extLst>
          </p:cNvPr>
          <p:cNvSpPr>
            <a:spLocks noGrp="1"/>
          </p:cNvSpPr>
          <p:nvPr>
            <p:ph type="title"/>
          </p:nvPr>
        </p:nvSpPr>
        <p:spPr>
          <a:xfrm>
            <a:off x="523875" y="107950"/>
            <a:ext cx="10515600" cy="1325563"/>
          </a:xfrm>
        </p:spPr>
        <p:txBody>
          <a:bodyPr>
            <a:normAutofit/>
          </a:bodyPr>
          <a:lstStyle/>
          <a:p>
            <a:r>
              <a:rPr lang="en-IN" sz="3600" i="0" u="none" strike="noStrike" baseline="0" dirty="0">
                <a:solidFill>
                  <a:srgbClr val="FF0000"/>
                </a:solidFill>
                <a:latin typeface="Times New Roman" panose="02020603050405020304" pitchFamily="18" charset="0"/>
                <a:cs typeface="Times New Roman" panose="02020603050405020304" pitchFamily="18" charset="0"/>
              </a:rPr>
              <a:t>Creating Network Virtualization Tunnels</a:t>
            </a:r>
            <a:endParaRPr lang="en-IN" sz="72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896BFB-0739-4BA1-8D18-BF068054A26C}"/>
              </a:ext>
            </a:extLst>
          </p:cNvPr>
          <p:cNvSpPr>
            <a:spLocks noGrp="1"/>
          </p:cNvSpPr>
          <p:nvPr>
            <p:ph sz="half" idx="1"/>
          </p:nvPr>
        </p:nvSpPr>
        <p:spPr>
          <a:xfrm>
            <a:off x="385763" y="1174351"/>
            <a:ext cx="6243637" cy="5312174"/>
          </a:xfrm>
        </p:spPr>
        <p:txBody>
          <a:bodyPr>
            <a:noAutofit/>
          </a:bodyPr>
          <a:lstStyle/>
          <a:p>
            <a:pPr algn="just"/>
            <a:r>
              <a:rPr lang="en-US" sz="1800" b="0" i="0" u="none" strike="noStrike" baseline="0" dirty="0">
                <a:solidFill>
                  <a:srgbClr val="0081AE"/>
                </a:solidFill>
                <a:latin typeface="Times-Roman"/>
              </a:rPr>
              <a:t>Figure </a:t>
            </a:r>
            <a:r>
              <a:rPr lang="en-US" sz="1800" b="0" i="0" u="none" strike="noStrike" baseline="0" dirty="0">
                <a:solidFill>
                  <a:srgbClr val="000000"/>
                </a:solidFill>
                <a:latin typeface="Times-Roman"/>
              </a:rPr>
              <a:t>shows a possible software application design for creating and managing overlay tunnels. </a:t>
            </a:r>
          </a:p>
          <a:p>
            <a:pPr algn="just"/>
            <a:r>
              <a:rPr lang="en-US" sz="1800" b="0" i="0" u="none" strike="noStrike" baseline="0" dirty="0">
                <a:solidFill>
                  <a:srgbClr val="000000"/>
                </a:solidFill>
                <a:latin typeface="Times-Roman"/>
              </a:rPr>
              <a:t>We see in the figure the switch, device, and message listeners commonly associated with reactive applications.</a:t>
            </a:r>
          </a:p>
          <a:p>
            <a:pPr algn="just"/>
            <a:r>
              <a:rPr lang="en-US" sz="1800" b="1" i="1" u="none" strike="noStrike" baseline="0" dirty="0">
                <a:solidFill>
                  <a:srgbClr val="000000"/>
                </a:solidFill>
                <a:latin typeface="Times-Roman"/>
              </a:rPr>
              <a:t>This reactive application runs on the controller and listens for IP packets destined for new IP destination addresses for which no flow entries exist.</a:t>
            </a:r>
            <a:r>
              <a:rPr lang="en-US" sz="1800" b="0" i="0" u="none" strike="noStrike" baseline="0" dirty="0">
                <a:solidFill>
                  <a:srgbClr val="000000"/>
                </a:solidFill>
                <a:latin typeface="Times-Roman"/>
              </a:rPr>
              <a:t> When the message listener receives such an unmatched packet, the application’s tunnel manager is consulted to determine which endpoint switch is responsible for this </a:t>
            </a:r>
            <a:r>
              <a:rPr lang="en-IN" sz="1800" b="0" i="0" u="none" strike="noStrike" baseline="0" dirty="0">
                <a:solidFill>
                  <a:srgbClr val="000000"/>
                </a:solidFill>
                <a:latin typeface="Times-Roman"/>
              </a:rPr>
              <a:t>destination host’s IP address.</a:t>
            </a:r>
          </a:p>
          <a:p>
            <a:pPr algn="just"/>
            <a:r>
              <a:rPr lang="en-US" sz="1800" b="0" i="0" u="none" strike="noStrike" baseline="0" dirty="0">
                <a:latin typeface="Times-Roman"/>
              </a:rPr>
              <a:t>The information about the hosts and their tunnel endpoints is maintained by the application in the associated host and tunnel databases</a:t>
            </a:r>
            <a:r>
              <a:rPr lang="en-US" sz="1800" b="1" i="1" u="none" strike="noStrike" baseline="0" dirty="0">
                <a:latin typeface="Times-Roman"/>
              </a:rPr>
              <a:t>. The information itself can be gathered either outside the domain of OpenFlow </a:t>
            </a:r>
            <a:r>
              <a:rPr lang="en-US" sz="1800" b="0" i="0" u="none" strike="noStrike" baseline="0" dirty="0">
                <a:latin typeface="Times-Roman"/>
              </a:rPr>
              <a:t>or it could be generated by observing source IP addresses at every switch. Whichever way this is done, the information needs to be available to the application.</a:t>
            </a:r>
            <a:endParaRPr lang="en-IN" dirty="0"/>
          </a:p>
        </p:txBody>
      </p:sp>
      <p:pic>
        <p:nvPicPr>
          <p:cNvPr id="7" name="Content Placeholder 6">
            <a:extLst>
              <a:ext uri="{FF2B5EF4-FFF2-40B4-BE49-F238E27FC236}">
                <a16:creationId xmlns:a16="http://schemas.microsoft.com/office/drawing/2014/main" id="{ADA5DAB2-FE57-4D3D-962B-641E46ED9BCA}"/>
              </a:ext>
            </a:extLst>
          </p:cNvPr>
          <p:cNvPicPr>
            <a:picLocks noGrp="1" noChangeAspect="1"/>
          </p:cNvPicPr>
          <p:nvPr>
            <p:ph sz="half" idx="2"/>
          </p:nvPr>
        </p:nvPicPr>
        <p:blipFill>
          <a:blip r:embed="rId2"/>
          <a:stretch>
            <a:fillRect/>
          </a:stretch>
        </p:blipFill>
        <p:spPr>
          <a:xfrm>
            <a:off x="6629400" y="952102"/>
            <a:ext cx="5372100" cy="5534423"/>
          </a:xfrm>
        </p:spPr>
      </p:pic>
    </p:spTree>
    <p:extLst>
      <p:ext uri="{BB962C8B-B14F-4D97-AF65-F5344CB8AC3E}">
        <p14:creationId xmlns:p14="http://schemas.microsoft.com/office/powerpoint/2010/main" val="248261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E676F-F5D5-4AD7-B929-DF8CCF832FE1}"/>
              </a:ext>
            </a:extLst>
          </p:cNvPr>
          <p:cNvSpPr>
            <a:spLocks noGrp="1"/>
          </p:cNvSpPr>
          <p:nvPr>
            <p:ph idx="1"/>
          </p:nvPr>
        </p:nvSpPr>
        <p:spPr>
          <a:xfrm>
            <a:off x="485775" y="500062"/>
            <a:ext cx="10810875" cy="6029326"/>
          </a:xfrm>
        </p:spPr>
        <p:txBody>
          <a:bodyPr>
            <a:noAutofit/>
          </a:bodyPr>
          <a:lstStyle/>
          <a:p>
            <a:pPr algn="just"/>
            <a:r>
              <a:rPr lang="en-US" sz="2400" b="0" i="0" u="none" strike="noStrike" baseline="0" dirty="0">
                <a:latin typeface="Times-Roman"/>
              </a:rPr>
              <a:t>When a request is processed, </a:t>
            </a:r>
            <a:r>
              <a:rPr lang="en-US" sz="2400" b="1" i="1" u="none" strike="noStrike" baseline="0" dirty="0">
                <a:solidFill>
                  <a:schemeClr val="accent5">
                    <a:lumMod val="75000"/>
                  </a:schemeClr>
                </a:solidFill>
                <a:latin typeface="Times-Roman"/>
              </a:rPr>
              <a:t>the tunnel information is retrieved</a:t>
            </a:r>
            <a:r>
              <a:rPr lang="en-US" sz="2400" b="0" i="0" u="none" strike="noStrike" baseline="0" dirty="0">
                <a:latin typeface="Times-Roman"/>
              </a:rPr>
              <a:t> from the database and, if the tunnel does not already exist, it will be created. Note that there may be other hosts communicating between these same two switches acting as tunnel endpoints, so there may be a tunnel already in existence.</a:t>
            </a:r>
          </a:p>
          <a:p>
            <a:pPr algn="just"/>
            <a:r>
              <a:rPr lang="en-US" sz="2400" b="0" i="0" u="none" strike="noStrike" baseline="0" dirty="0">
                <a:latin typeface="Times-Roman"/>
              </a:rPr>
              <a:t>The tunnel creation is performed on </a:t>
            </a:r>
            <a:r>
              <a:rPr lang="en-US" sz="2400" b="0" i="0" u="none" strike="noStrike" baseline="0" dirty="0">
                <a:solidFill>
                  <a:schemeClr val="accent5">
                    <a:lumMod val="75000"/>
                  </a:schemeClr>
                </a:solidFill>
                <a:latin typeface="Times-Roman"/>
              </a:rPr>
              <a:t>the OpenFlow device </a:t>
            </a:r>
            <a:r>
              <a:rPr lang="en-US" sz="2400" b="0" i="0" u="none" strike="noStrike" baseline="0" dirty="0">
                <a:latin typeface="Times-Roman"/>
              </a:rPr>
              <a:t>and a mapping is established between that</a:t>
            </a:r>
            <a:r>
              <a:rPr lang="en-US" sz="2400" b="0" i="0" u="none" strike="noStrike" baseline="0" dirty="0">
                <a:solidFill>
                  <a:schemeClr val="accent5">
                    <a:lumMod val="75000"/>
                  </a:schemeClr>
                </a:solidFill>
                <a:latin typeface="Times-Roman"/>
              </a:rPr>
              <a:t> tunnel </a:t>
            </a:r>
            <a:r>
              <a:rPr lang="en-US" sz="2400" b="0" i="0" u="none" strike="noStrike" baseline="0" dirty="0">
                <a:latin typeface="Times-Roman"/>
              </a:rPr>
              <a:t>and a </a:t>
            </a:r>
            <a:r>
              <a:rPr lang="en-US" sz="2400" b="0" i="0" u="none" strike="noStrike" baseline="0" dirty="0">
                <a:solidFill>
                  <a:schemeClr val="accent5">
                    <a:lumMod val="75000"/>
                  </a:schemeClr>
                </a:solidFill>
                <a:latin typeface="Times-Roman"/>
              </a:rPr>
              <a:t>virtual port</a:t>
            </a:r>
            <a:r>
              <a:rPr lang="en-US" sz="2400" b="0" i="0" u="none" strike="noStrike" baseline="0" dirty="0">
                <a:latin typeface="Times-Roman"/>
              </a:rPr>
              <a:t>, which is how tunnels are represented in flow entries. These methods are often proprietary and specific to a particular vendor.</a:t>
            </a:r>
            <a:endParaRPr lang="en-US" sz="2400" dirty="0">
              <a:latin typeface="Times-Roman"/>
            </a:endParaRPr>
          </a:p>
          <a:p>
            <a:pPr algn="just"/>
            <a:r>
              <a:rPr lang="en-US" sz="2400" b="0" i="0" u="none" strike="noStrike" baseline="0" dirty="0">
                <a:latin typeface="Times-Roman"/>
              </a:rPr>
              <a:t>Once the tunnel is either created or identified, </a:t>
            </a:r>
            <a:r>
              <a:rPr lang="en-US" sz="2400" i="1" u="none" strike="noStrike" baseline="0" dirty="0">
                <a:solidFill>
                  <a:schemeClr val="accent5">
                    <a:lumMod val="75000"/>
                  </a:schemeClr>
                </a:solidFill>
                <a:latin typeface="Times-Roman"/>
              </a:rPr>
              <a:t>the tunnel application can set up flows on the local switch to direct traffic heading toward that destination IP address into the appropriate tunnel. </a:t>
            </a:r>
            <a:r>
              <a:rPr lang="en-US" sz="2400" b="0" i="0" u="none" strike="noStrike" baseline="0" dirty="0">
                <a:latin typeface="Times-Roman"/>
              </a:rPr>
              <a:t>Once the virtual port exists, it is straightforward to create flow entries such as those shown in the figure, where we see the tunneled packets directed to </a:t>
            </a:r>
            <a:r>
              <a:rPr lang="en-US" sz="2400" b="0" i="0" u="none" strike="noStrike" baseline="0" dirty="0">
                <a:solidFill>
                  <a:schemeClr val="accent5">
                    <a:lumMod val="75000"/>
                  </a:schemeClr>
                </a:solidFill>
                <a:latin typeface="Times-Roman"/>
              </a:rPr>
              <a:t>virtual ports TUNNEL-23 </a:t>
            </a:r>
            <a:r>
              <a:rPr lang="en-US" sz="2400" b="0" i="0" u="none" strike="noStrike" baseline="0" dirty="0">
                <a:latin typeface="Times-Roman"/>
              </a:rPr>
              <a:t>and </a:t>
            </a:r>
            <a:r>
              <a:rPr lang="en-US" sz="2400" b="0" i="0" u="none" strike="noStrike" baseline="0" dirty="0">
                <a:solidFill>
                  <a:schemeClr val="accent5">
                    <a:lumMod val="75000"/>
                  </a:schemeClr>
                </a:solidFill>
                <a:latin typeface="Times-Roman"/>
              </a:rPr>
              <a:t>TUNNEL-12. </a:t>
            </a:r>
            <a:r>
              <a:rPr lang="en-US" sz="2400" b="0" i="0" u="none" strike="noStrike" baseline="0" dirty="0">
                <a:latin typeface="Times-Roman"/>
              </a:rPr>
              <a:t>The complementary flow will need to be set on the switch hosting the remote tunnel endpoint as well.</a:t>
            </a:r>
            <a:endParaRPr lang="en-IN" sz="3600" dirty="0"/>
          </a:p>
        </p:txBody>
      </p:sp>
    </p:spTree>
    <p:extLst>
      <p:ext uri="{BB962C8B-B14F-4D97-AF65-F5344CB8AC3E}">
        <p14:creationId xmlns:p14="http://schemas.microsoft.com/office/powerpoint/2010/main" val="101919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BF9E-5888-4605-969A-AD6C4F9EC902}"/>
              </a:ext>
            </a:extLst>
          </p:cNvPr>
          <p:cNvSpPr>
            <a:spLocks noGrp="1"/>
          </p:cNvSpPr>
          <p:nvPr>
            <p:ph type="title"/>
          </p:nvPr>
        </p:nvSpPr>
        <p:spPr>
          <a:xfrm>
            <a:off x="223838" y="-128588"/>
            <a:ext cx="10515600" cy="982663"/>
          </a:xfrm>
        </p:spPr>
        <p:txBody>
          <a:bodyPr>
            <a:normAutofit/>
          </a:bodyPr>
          <a:lstStyle/>
          <a:p>
            <a:r>
              <a:rPr lang="en-US" sz="3200" i="0" u="none" strike="noStrike" baseline="0" dirty="0">
                <a:solidFill>
                  <a:srgbClr val="FF0000"/>
                </a:solidFill>
                <a:latin typeface="Times New Roman" panose="02020603050405020304" pitchFamily="18" charset="0"/>
                <a:cs typeface="Times New Roman" panose="02020603050405020304" pitchFamily="18" charset="0"/>
              </a:rPr>
              <a:t>Offloading Flows in the Data Center</a:t>
            </a:r>
            <a:endParaRPr lang="en-IN" sz="6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664DE01-F260-4ABA-8F5E-C56E387661CD}"/>
              </a:ext>
            </a:extLst>
          </p:cNvPr>
          <p:cNvSpPr>
            <a:spLocks noGrp="1"/>
          </p:cNvSpPr>
          <p:nvPr>
            <p:ph sz="half" idx="1"/>
          </p:nvPr>
        </p:nvSpPr>
        <p:spPr>
          <a:xfrm>
            <a:off x="581025" y="662781"/>
            <a:ext cx="6191251" cy="5300662"/>
          </a:xfrm>
        </p:spPr>
        <p:txBody>
          <a:bodyPr>
            <a:noAutofit/>
          </a:bodyPr>
          <a:lstStyle/>
          <a:p>
            <a:pPr algn="just"/>
            <a:r>
              <a:rPr lang="en-US" sz="2000" b="0" i="0" u="none" strike="noStrike" baseline="0" dirty="0">
                <a:solidFill>
                  <a:srgbClr val="0081AE"/>
                </a:solidFill>
                <a:latin typeface="Times-Roman"/>
              </a:rPr>
              <a:t>Figure  </a:t>
            </a:r>
            <a:r>
              <a:rPr lang="en-US" sz="2000" b="0" i="0" u="none" strike="noStrike" baseline="0" dirty="0">
                <a:solidFill>
                  <a:srgbClr val="000000"/>
                </a:solidFill>
                <a:latin typeface="Times-Roman"/>
              </a:rPr>
              <a:t>depicts a high-level design of an offload application. This proactive application uses </a:t>
            </a:r>
            <a:r>
              <a:rPr lang="en-US" sz="2000" b="1" i="1" u="none" strike="noStrike" baseline="0" dirty="0">
                <a:solidFill>
                  <a:srgbClr val="000000"/>
                </a:solidFill>
                <a:latin typeface="Times-Roman"/>
              </a:rPr>
              <a:t>RESTful APIs to communicate with the controller</a:t>
            </a:r>
            <a:r>
              <a:rPr lang="en-US" sz="2000" b="0" i="0" u="none" strike="noStrike" baseline="0" dirty="0">
                <a:solidFill>
                  <a:srgbClr val="000000"/>
                </a:solidFill>
                <a:latin typeface="Times-Roman"/>
              </a:rPr>
              <a:t>. The general overview of the operation of such an application is as follows:</a:t>
            </a:r>
          </a:p>
          <a:p>
            <a:pPr algn="just"/>
            <a:r>
              <a:rPr lang="en-US" sz="2000" b="0" i="0" u="none" strike="noStrike" baseline="0" dirty="0" smtClean="0">
                <a:solidFill>
                  <a:srgbClr val="000000"/>
                </a:solidFill>
                <a:latin typeface="Times-Roman"/>
              </a:rPr>
              <a:t>There </a:t>
            </a:r>
            <a:r>
              <a:rPr lang="en-US" sz="2000" b="0" i="0" u="none" strike="noStrike" baseline="0" dirty="0">
                <a:solidFill>
                  <a:srgbClr val="000000"/>
                </a:solidFill>
                <a:latin typeface="Times-Roman"/>
              </a:rPr>
              <a:t>is a flow monitor that monitors flows and detects the beginning of an </a:t>
            </a:r>
            <a:r>
              <a:rPr lang="en-US" sz="2000" b="1" i="0" u="none" strike="noStrike" baseline="0" dirty="0">
                <a:solidFill>
                  <a:schemeClr val="accent5">
                    <a:lumMod val="75000"/>
                  </a:schemeClr>
                </a:solidFill>
                <a:latin typeface="Times-Roman"/>
              </a:rPr>
              <a:t>elephant flow</a:t>
            </a:r>
            <a:r>
              <a:rPr lang="en-US" sz="2000" b="0" i="0" u="none" strike="noStrike" baseline="0" dirty="0">
                <a:solidFill>
                  <a:srgbClr val="000000"/>
                </a:solidFill>
                <a:latin typeface="Times-Roman"/>
              </a:rPr>
              <a:t>. </a:t>
            </a:r>
          </a:p>
          <a:p>
            <a:pPr algn="just"/>
            <a:r>
              <a:rPr lang="en-US" sz="2000" i="1" u="none" strike="noStrike" baseline="0" dirty="0" smtClean="0">
                <a:solidFill>
                  <a:srgbClr val="000000"/>
                </a:solidFill>
                <a:latin typeface="Times-Roman"/>
              </a:rPr>
              <a:t>Once </a:t>
            </a:r>
            <a:r>
              <a:rPr lang="en-US" sz="2000" i="1" u="none" strike="noStrike" baseline="0" dirty="0">
                <a:solidFill>
                  <a:srgbClr val="000000"/>
                </a:solidFill>
                <a:latin typeface="Times-Roman"/>
              </a:rPr>
              <a:t>an elephant flow is detected, the flow monitor sends a notification message (possibly using the application’s own REST API) to communicate details about the flow. </a:t>
            </a:r>
            <a:r>
              <a:rPr lang="en-US" sz="2000" b="0" i="0" u="none" strike="noStrike" baseline="0" dirty="0">
                <a:solidFill>
                  <a:srgbClr val="000000"/>
                </a:solidFill>
                <a:latin typeface="Times-Roman"/>
              </a:rPr>
              <a:t>This  includes identifying the two endpoint </a:t>
            </a:r>
            <a:r>
              <a:rPr lang="en-US" sz="2000" b="0" i="0" u="none" strike="noStrike" baseline="0" dirty="0" err="1">
                <a:solidFill>
                  <a:srgbClr val="000000"/>
                </a:solidFill>
                <a:latin typeface="Times-Roman"/>
              </a:rPr>
              <a:t>ToR</a:t>
            </a:r>
            <a:r>
              <a:rPr lang="en-US" sz="2000" b="0" i="0" u="none" strike="noStrike" baseline="0" dirty="0">
                <a:solidFill>
                  <a:srgbClr val="000000"/>
                </a:solidFill>
                <a:latin typeface="Times-Roman"/>
              </a:rPr>
              <a:t> switches where </a:t>
            </a:r>
            <a:r>
              <a:rPr lang="en-US" sz="2000" b="1" i="0" u="none" strike="noStrike" baseline="0" dirty="0">
                <a:solidFill>
                  <a:srgbClr val="000000"/>
                </a:solidFill>
                <a:latin typeface="Times-Roman"/>
              </a:rPr>
              <a:t>the flow begins and ends</a:t>
            </a:r>
            <a:r>
              <a:rPr lang="en-US" sz="2000" b="0" i="0" u="none" strike="noStrike" baseline="0" dirty="0">
                <a:solidFill>
                  <a:srgbClr val="000000"/>
                </a:solidFill>
                <a:latin typeface="Times-Roman"/>
              </a:rPr>
              <a:t> as well as the IP addresses of the starting (1.1.1.5) and ending (2.2.2.10) hosts.</a:t>
            </a:r>
          </a:p>
          <a:p>
            <a:pPr algn="just"/>
            <a:r>
              <a:rPr lang="en-US" sz="2000" b="0" i="0" u="none" strike="noStrike" baseline="0" dirty="0" smtClean="0">
                <a:solidFill>
                  <a:srgbClr val="000000"/>
                </a:solidFill>
                <a:latin typeface="Times-Roman"/>
              </a:rPr>
              <a:t>The </a:t>
            </a:r>
            <a:r>
              <a:rPr lang="en-US" sz="2000" b="0" i="1" u="none" strike="noStrike" baseline="0" dirty="0">
                <a:solidFill>
                  <a:srgbClr val="000000"/>
                </a:solidFill>
                <a:latin typeface="Times-Roman"/>
              </a:rPr>
              <a:t>offload application has been previously configured</a:t>
            </a:r>
            <a:r>
              <a:rPr lang="en-US" sz="2000" b="0" i="0" u="none" strike="noStrike" baseline="0" dirty="0">
                <a:solidFill>
                  <a:srgbClr val="000000"/>
                </a:solidFill>
                <a:latin typeface="Times-Roman"/>
              </a:rPr>
              <a:t> with the knowledge of which ports on the </a:t>
            </a:r>
            <a:r>
              <a:rPr lang="en-US" sz="2000" b="0" i="0" u="none" strike="noStrike" baseline="0" dirty="0" err="1">
                <a:solidFill>
                  <a:srgbClr val="000000"/>
                </a:solidFill>
                <a:latin typeface="Times-Roman"/>
              </a:rPr>
              <a:t>ToR</a:t>
            </a:r>
            <a:r>
              <a:rPr lang="en-US" sz="2000" b="0" i="0" u="none" strike="noStrike" baseline="0" dirty="0">
                <a:solidFill>
                  <a:srgbClr val="000000"/>
                </a:solidFill>
                <a:latin typeface="Times-Roman"/>
              </a:rPr>
              <a:t> switches connect to the offload switch.</a:t>
            </a:r>
          </a:p>
          <a:p>
            <a:pPr algn="just"/>
            <a:r>
              <a:rPr lang="en-US" sz="2000" b="0" i="0" u="none" strike="noStrike" baseline="0" dirty="0" smtClean="0">
                <a:solidFill>
                  <a:srgbClr val="000000"/>
                </a:solidFill>
                <a:latin typeface="Times-Roman"/>
              </a:rPr>
              <a:t>Armed </a:t>
            </a:r>
            <a:r>
              <a:rPr lang="en-US" sz="2000" b="0" i="0" u="none" strike="noStrike" baseline="0" dirty="0">
                <a:solidFill>
                  <a:srgbClr val="000000"/>
                </a:solidFill>
                <a:latin typeface="Times-Roman"/>
              </a:rPr>
              <a:t>with this topology information, </a:t>
            </a:r>
            <a:r>
              <a:rPr lang="en-US" sz="2000" b="0" i="1" u="none" strike="noStrike" baseline="0" dirty="0">
                <a:solidFill>
                  <a:srgbClr val="000000"/>
                </a:solidFill>
                <a:latin typeface="Times-Roman"/>
              </a:rPr>
              <a:t>the offload application is able to set flows appropriately on the </a:t>
            </a:r>
            <a:r>
              <a:rPr lang="en-US" sz="2000" b="0" i="1" u="none" strike="noStrike" baseline="0" dirty="0" err="1">
                <a:solidFill>
                  <a:srgbClr val="000000"/>
                </a:solidFill>
                <a:latin typeface="Times-Roman"/>
              </a:rPr>
              <a:t>ToR</a:t>
            </a:r>
            <a:r>
              <a:rPr lang="en-US" sz="2000" b="0" i="1" u="none" strike="noStrike" baseline="0" dirty="0">
                <a:solidFill>
                  <a:srgbClr val="000000"/>
                </a:solidFill>
                <a:latin typeface="Times-Roman"/>
              </a:rPr>
              <a:t> switches </a:t>
            </a:r>
            <a:r>
              <a:rPr lang="en-US" sz="2000" b="0" i="0" u="none" strike="noStrike" baseline="0" dirty="0">
                <a:solidFill>
                  <a:srgbClr val="000000"/>
                </a:solidFill>
                <a:latin typeface="Times-Roman"/>
              </a:rPr>
              <a:t>and the offload switch.</a:t>
            </a:r>
            <a:endParaRPr lang="en-IN" sz="3600" dirty="0"/>
          </a:p>
        </p:txBody>
      </p:sp>
      <p:pic>
        <p:nvPicPr>
          <p:cNvPr id="7" name="Content Placeholder 6">
            <a:extLst>
              <a:ext uri="{FF2B5EF4-FFF2-40B4-BE49-F238E27FC236}">
                <a16:creationId xmlns:a16="http://schemas.microsoft.com/office/drawing/2014/main" id="{334D46BA-9F3D-483A-83FD-D1B6DC790F7F}"/>
              </a:ext>
            </a:extLst>
          </p:cNvPr>
          <p:cNvPicPr>
            <a:picLocks noGrp="1" noChangeAspect="1"/>
          </p:cNvPicPr>
          <p:nvPr>
            <p:ph sz="half" idx="2"/>
          </p:nvPr>
        </p:nvPicPr>
        <p:blipFill>
          <a:blip r:embed="rId2"/>
          <a:stretch>
            <a:fillRect/>
          </a:stretch>
        </p:blipFill>
        <p:spPr>
          <a:xfrm>
            <a:off x="6772276" y="662781"/>
            <a:ext cx="5181600" cy="5766594"/>
          </a:xfrm>
        </p:spPr>
      </p:pic>
    </p:spTree>
    <p:extLst>
      <p:ext uri="{BB962C8B-B14F-4D97-AF65-F5344CB8AC3E}">
        <p14:creationId xmlns:p14="http://schemas.microsoft.com/office/powerpoint/2010/main" val="38803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8F812-D32F-4F1D-88FB-B5E1D06CA649}"/>
              </a:ext>
            </a:extLst>
          </p:cNvPr>
          <p:cNvSpPr>
            <a:spLocks noGrp="1"/>
          </p:cNvSpPr>
          <p:nvPr>
            <p:ph idx="1"/>
          </p:nvPr>
        </p:nvSpPr>
        <p:spPr>
          <a:xfrm>
            <a:off x="838200" y="357188"/>
            <a:ext cx="10515600" cy="5929312"/>
          </a:xfrm>
        </p:spPr>
        <p:txBody>
          <a:bodyPr>
            <a:noAutofit/>
          </a:bodyPr>
          <a:lstStyle/>
          <a:p>
            <a:pPr algn="just"/>
            <a:r>
              <a:rPr lang="en-US" sz="2400" dirty="0">
                <a:solidFill>
                  <a:schemeClr val="accent5">
                    <a:lumMod val="75000"/>
                  </a:schemeClr>
                </a:solidFill>
                <a:latin typeface="Times New Roman" panose="02020603050405020304" pitchFamily="18" charset="0"/>
                <a:cs typeface="Times New Roman" panose="02020603050405020304" pitchFamily="18" charset="0"/>
              </a:rPr>
              <a:t>A</a:t>
            </a:r>
            <a:r>
              <a:rPr lang="en-US" sz="2400" b="0" i="0" u="none" strike="noStrike" baseline="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4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new flow rule is added in this </a:t>
            </a:r>
            <a:r>
              <a:rPr lang="en-US" sz="2400" b="0" i="0" u="none" strike="noStrike" baseline="0" dirty="0" err="1">
                <a:solidFill>
                  <a:schemeClr val="accent5">
                    <a:lumMod val="75000"/>
                  </a:schemeClr>
                </a:solidFill>
                <a:latin typeface="Times New Roman" panose="02020603050405020304" pitchFamily="18" charset="0"/>
                <a:cs typeface="Times New Roman" panose="02020603050405020304" pitchFamily="18" charset="0"/>
              </a:rPr>
              <a:t>ToR</a:t>
            </a:r>
            <a:r>
              <a:rPr lang="en-US" sz="24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switch</a:t>
            </a:r>
            <a:r>
              <a:rPr lang="en-US" sz="2400" b="0" i="0" u="none" strike="noStrike" baseline="0" dirty="0">
                <a:latin typeface="Times New Roman" panose="02020603050405020304" pitchFamily="18" charset="0"/>
                <a:cs typeface="Times New Roman" panose="02020603050405020304" pitchFamily="18" charset="0"/>
              </a:rPr>
              <a:t>. This is the flow shown in bold in the figure. It is important that this be a high-priority flow and match exactly on the source and destination host addresses. The next lower-priority flow entry matches on the </a:t>
            </a:r>
            <a:r>
              <a:rPr lang="en-US" sz="2400" b="0" i="1" u="none" strike="noStrike" baseline="0" dirty="0">
                <a:latin typeface="Times New Roman" panose="02020603050405020304" pitchFamily="18" charset="0"/>
                <a:cs typeface="Times New Roman" panose="02020603050405020304" pitchFamily="18" charset="0"/>
              </a:rPr>
              <a:t>network </a:t>
            </a:r>
            <a:r>
              <a:rPr lang="en-US" sz="2400" b="0" i="0" u="none" strike="noStrike" baseline="0" dirty="0">
                <a:latin typeface="Times New Roman" panose="02020603050405020304" pitchFamily="18" charset="0"/>
                <a:cs typeface="Times New Roman" panose="02020603050405020304" pitchFamily="18" charset="0"/>
              </a:rPr>
              <a:t>address 2.2.2.0/24, but, since that is a lower-priority entry, packets belonging to the elephant flow will match the higher-priority entry first, and those packets will be directed out port six to the optical offload switch. </a:t>
            </a:r>
            <a:r>
              <a:rPr lang="en-US" sz="2400" b="0" i="1" u="none" strike="noStrike" baseline="0" dirty="0">
                <a:solidFill>
                  <a:schemeClr val="accent5">
                    <a:lumMod val="75000"/>
                  </a:schemeClr>
                </a:solidFill>
                <a:latin typeface="Times New Roman" panose="02020603050405020304" pitchFamily="18" charset="0"/>
                <a:cs typeface="Times New Roman" panose="02020603050405020304" pitchFamily="18" charset="0"/>
              </a:rPr>
              <a:t>Note that traffic other than the elephant flow will match the lower-priority entries and will be transmitted via the normal port.</a:t>
            </a:r>
          </a:p>
          <a:p>
            <a:pPr algn="just"/>
            <a:r>
              <a:rPr lang="en-US" sz="2400" b="0" i="0" u="none" strike="noStrike" baseline="0" dirty="0" smtClean="0">
                <a:latin typeface="Times New Roman" panose="02020603050405020304" pitchFamily="18" charset="0"/>
                <a:cs typeface="Times New Roman" panose="02020603050405020304" pitchFamily="18" charset="0"/>
              </a:rPr>
              <a:t>On </a:t>
            </a:r>
            <a:r>
              <a:rPr lang="en-US" sz="2400" b="0" i="0" u="none" strike="noStrike" baseline="0" dirty="0">
                <a:latin typeface="Times New Roman" panose="02020603050405020304" pitchFamily="18" charset="0"/>
                <a:cs typeface="Times New Roman" panose="02020603050405020304" pitchFamily="18" charset="0"/>
              </a:rPr>
              <a:t>the optical offload switch, </a:t>
            </a:r>
            <a:r>
              <a:rPr lang="en-US" sz="2400" b="1" i="1" u="none" strike="noStrike" baseline="0" dirty="0">
                <a:solidFill>
                  <a:schemeClr val="accent5">
                    <a:lumMod val="75000"/>
                  </a:schemeClr>
                </a:solidFill>
                <a:latin typeface="Times New Roman" panose="02020603050405020304" pitchFamily="18" charset="0"/>
                <a:cs typeface="Times New Roman" panose="02020603050405020304" pitchFamily="18" charset="0"/>
              </a:rPr>
              <a:t>flow rules are programmed that connect the two ports that will be used to forward this elephant flow between the switches involved. </a:t>
            </a:r>
            <a:r>
              <a:rPr lang="en-US" sz="2400" b="0" i="0" u="none" strike="noStrike" baseline="0" dirty="0">
                <a:latin typeface="Times New Roman" panose="02020603050405020304" pitchFamily="18" charset="0"/>
                <a:cs typeface="Times New Roman" panose="02020603050405020304" pitchFamily="18" charset="0"/>
              </a:rPr>
              <a:t>For the sake of simplicity, we will assume that an elephant flow is unidirectional. If there is bulk traffic in both directions, the steps we describe here can be duplicated to instantiate a separate OTN flow in each direction.</a:t>
            </a:r>
          </a:p>
          <a:p>
            <a:pPr algn="just"/>
            <a:r>
              <a:rPr lang="en-US" sz="2400" b="0" i="0" u="none" strike="noStrike" baseline="0" dirty="0" smtClean="0">
                <a:latin typeface="Times New Roman" panose="02020603050405020304" pitchFamily="18" charset="0"/>
                <a:cs typeface="Times New Roman" panose="02020603050405020304" pitchFamily="18" charset="0"/>
              </a:rPr>
              <a:t>Once </a:t>
            </a:r>
            <a:r>
              <a:rPr lang="en-US" sz="2400" b="0" i="0" u="none" strike="noStrike" baseline="0" dirty="0">
                <a:latin typeface="Times New Roman" panose="02020603050405020304" pitchFamily="18" charset="0"/>
                <a:cs typeface="Times New Roman" panose="02020603050405020304" pitchFamily="18" charset="0"/>
              </a:rPr>
              <a:t>the elephant flow ceases, the offload application will be informed by the </a:t>
            </a:r>
            <a:r>
              <a:rPr lang="en-US" sz="2400" b="1"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flow monitor </a:t>
            </a:r>
            <a:r>
              <a:rPr lang="en-US" sz="2400" b="0" i="0" u="none" strike="noStrike" baseline="0" dirty="0">
                <a:latin typeface="Times New Roman" panose="02020603050405020304" pitchFamily="18" charset="0"/>
                <a:cs typeface="Times New Roman" panose="02020603050405020304" pitchFamily="18" charset="0"/>
              </a:rPr>
              <a:t>and the </a:t>
            </a:r>
            <a:r>
              <a:rPr lang="en-US" sz="2400" b="1"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special flows </a:t>
            </a:r>
            <a:r>
              <a:rPr lang="en-US" sz="2400" b="0" i="0" u="none" strike="noStrike" baseline="0" dirty="0">
                <a:latin typeface="Times New Roman" panose="02020603050405020304" pitchFamily="18" charset="0"/>
                <a:cs typeface="Times New Roman" panose="02020603050405020304" pitchFamily="18" charset="0"/>
              </a:rPr>
              <a:t>will be removed.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22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7025-AB16-4947-8056-A17EC94A8E45}"/>
              </a:ext>
            </a:extLst>
          </p:cNvPr>
          <p:cNvSpPr>
            <a:spLocks noGrp="1"/>
          </p:cNvSpPr>
          <p:nvPr>
            <p:ph type="title"/>
          </p:nvPr>
        </p:nvSpPr>
        <p:spPr>
          <a:xfrm>
            <a:off x="495300" y="179388"/>
            <a:ext cx="10515600" cy="1325563"/>
          </a:xfrm>
        </p:spPr>
        <p:txBody>
          <a:bodyPr>
            <a:normAutofit/>
          </a:bodyPr>
          <a:lstStyle/>
          <a:p>
            <a:r>
              <a:rPr lang="en-US" sz="3200" i="0" u="none" strike="noStrike" baseline="0" dirty="0" smtClean="0">
                <a:solidFill>
                  <a:srgbClr val="FF0000"/>
                </a:solidFill>
                <a:latin typeface="Times New Roman" panose="02020603050405020304" pitchFamily="18" charset="0"/>
                <a:cs typeface="Times New Roman" panose="02020603050405020304" pitchFamily="18" charset="0"/>
              </a:rPr>
              <a:t>Access Control for the Campus</a:t>
            </a:r>
            <a:endParaRPr lang="en-IN" sz="6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E65FBD8-4E52-470E-BB80-6794302324A8}"/>
              </a:ext>
            </a:extLst>
          </p:cNvPr>
          <p:cNvSpPr>
            <a:spLocks noGrp="1"/>
          </p:cNvSpPr>
          <p:nvPr>
            <p:ph sz="half" idx="1"/>
          </p:nvPr>
        </p:nvSpPr>
        <p:spPr>
          <a:xfrm>
            <a:off x="495300" y="1228725"/>
            <a:ext cx="5257800" cy="5443538"/>
          </a:xfrm>
        </p:spPr>
        <p:txBody>
          <a:bodyPr>
            <a:noAutofit/>
          </a:bodyPr>
          <a:lstStyle/>
          <a:p>
            <a:pPr algn="just"/>
            <a:r>
              <a:rPr lang="en-US" sz="2000" b="0" i="0" u="none" strike="noStrike" baseline="0" dirty="0" smtClean="0">
                <a:solidFill>
                  <a:srgbClr val="000000"/>
                </a:solidFill>
                <a:latin typeface="Times-Roman"/>
              </a:rPr>
              <a:t>SDN </a:t>
            </a:r>
            <a:r>
              <a:rPr lang="en-US" sz="2000" b="0" i="1" u="none" strike="noStrike" baseline="0" dirty="0" smtClean="0">
                <a:solidFill>
                  <a:srgbClr val="000000"/>
                </a:solidFill>
                <a:latin typeface="Times-Italic"/>
              </a:rPr>
              <a:t>network access control </a:t>
            </a:r>
            <a:r>
              <a:rPr lang="en-US" sz="2000" b="0" i="0" u="none" strike="noStrike" baseline="0" dirty="0" smtClean="0">
                <a:solidFill>
                  <a:srgbClr val="000000"/>
                </a:solidFill>
                <a:latin typeface="Times-Roman"/>
              </a:rPr>
              <a:t>(NAC) application for the campus. </a:t>
            </a:r>
            <a:r>
              <a:rPr lang="en-US" sz="2000" b="0" i="0" u="none" strike="noStrike" baseline="0" dirty="0" smtClean="0">
                <a:solidFill>
                  <a:srgbClr val="0081AE"/>
                </a:solidFill>
                <a:latin typeface="Times-Roman"/>
              </a:rPr>
              <a:t>Figure  </a:t>
            </a:r>
            <a:r>
              <a:rPr lang="en-US" sz="2000" b="0" i="0" u="none" strike="noStrike" baseline="0" dirty="0" smtClean="0">
                <a:solidFill>
                  <a:srgbClr val="000000"/>
                </a:solidFill>
                <a:latin typeface="Times-Roman"/>
              </a:rPr>
              <a:t>shows a high-level design of a campus NAC application. </a:t>
            </a:r>
            <a:endParaRPr lang="en-US" sz="2000" b="0" i="0" u="none" strike="noStrike" baseline="0" dirty="0" smtClean="0">
              <a:solidFill>
                <a:srgbClr val="000000"/>
              </a:solidFill>
              <a:latin typeface="Times-Roman"/>
            </a:endParaRPr>
          </a:p>
          <a:p>
            <a:pPr algn="just"/>
            <a:r>
              <a:rPr lang="en-US" sz="2000" b="0" i="1" u="none" strike="noStrike" baseline="0" dirty="0" smtClean="0">
                <a:solidFill>
                  <a:srgbClr val="000000"/>
                </a:solidFill>
                <a:latin typeface="Times-Roman"/>
              </a:rPr>
              <a:t>It </a:t>
            </a:r>
            <a:r>
              <a:rPr lang="en-US" sz="2000" b="0" i="1" u="none" strike="noStrike" baseline="0" dirty="0" smtClean="0">
                <a:solidFill>
                  <a:srgbClr val="000000"/>
                </a:solidFill>
                <a:latin typeface="Times-Roman"/>
              </a:rPr>
              <a:t>should be apparent from the diagram that this application is a reactive application because it needs to be notified of unauthenticated users attaching to the network.</a:t>
            </a:r>
            <a:r>
              <a:rPr lang="en-US" sz="2000" b="0" i="0" u="none" strike="noStrike" baseline="0" dirty="0" smtClean="0">
                <a:solidFill>
                  <a:srgbClr val="000000"/>
                </a:solidFill>
                <a:latin typeface="Times-Roman"/>
              </a:rPr>
              <a:t> </a:t>
            </a:r>
            <a:endParaRPr lang="en-US" sz="2000" b="0" i="0" u="none" strike="noStrike" baseline="0" dirty="0" smtClean="0">
              <a:solidFill>
                <a:srgbClr val="000000"/>
              </a:solidFill>
              <a:latin typeface="Times-Roman"/>
            </a:endParaRPr>
          </a:p>
          <a:p>
            <a:pPr algn="just"/>
            <a:r>
              <a:rPr lang="en-US" sz="2000" b="0" i="0" u="none" strike="noStrike" baseline="0" dirty="0" smtClean="0">
                <a:solidFill>
                  <a:srgbClr val="000000"/>
                </a:solidFill>
                <a:latin typeface="Times-Roman"/>
              </a:rPr>
              <a:t>The </a:t>
            </a:r>
            <a:r>
              <a:rPr lang="en-US" sz="2000" b="0" i="0" u="none" strike="noStrike" baseline="0" dirty="0" smtClean="0">
                <a:solidFill>
                  <a:srgbClr val="000000"/>
                </a:solidFill>
                <a:latin typeface="Times-Roman"/>
              </a:rPr>
              <a:t>initial state of the switch is to have flows that </a:t>
            </a:r>
            <a:r>
              <a:rPr lang="en-US" sz="2000" b="1" i="0" u="none" strike="noStrike" baseline="0" dirty="0" smtClean="0">
                <a:solidFill>
                  <a:schemeClr val="accent5">
                    <a:lumMod val="75000"/>
                  </a:schemeClr>
                </a:solidFill>
                <a:latin typeface="Times-Roman"/>
              </a:rPr>
              <a:t>allow ARP and DNS </a:t>
            </a:r>
            <a:r>
              <a:rPr lang="en-US" sz="2000" b="0" i="0" u="none" strike="noStrike" baseline="0" dirty="0" smtClean="0">
                <a:solidFill>
                  <a:srgbClr val="000000"/>
                </a:solidFill>
                <a:latin typeface="Times-Roman"/>
              </a:rPr>
              <a:t>but that forward DHCP requests and responses to the controller. </a:t>
            </a:r>
            <a:endParaRPr lang="en-US" sz="2000" b="0" i="0" u="none" strike="noStrike" baseline="0" dirty="0" smtClean="0">
              <a:solidFill>
                <a:srgbClr val="000000"/>
              </a:solidFill>
              <a:latin typeface="Times-Roman"/>
            </a:endParaRPr>
          </a:p>
          <a:p>
            <a:pPr algn="just"/>
            <a:r>
              <a:rPr lang="en-US" sz="2000" b="0" i="0" u="none" strike="noStrike" baseline="0" dirty="0" smtClean="0">
                <a:solidFill>
                  <a:srgbClr val="000000"/>
                </a:solidFill>
                <a:latin typeface="Times-Roman"/>
              </a:rPr>
              <a:t>The </a:t>
            </a:r>
            <a:r>
              <a:rPr lang="en-US" sz="2000" b="0" i="0" u="none" strike="noStrike" baseline="0" dirty="0" smtClean="0">
                <a:solidFill>
                  <a:srgbClr val="000000"/>
                </a:solidFill>
                <a:latin typeface="Times-Roman"/>
              </a:rPr>
              <a:t>DHCP responses will be used </a:t>
            </a:r>
            <a:r>
              <a:rPr lang="en-US" sz="2000" b="0" i="1" u="none" strike="noStrike" baseline="0" dirty="0" smtClean="0">
                <a:solidFill>
                  <a:srgbClr val="000000"/>
                </a:solidFill>
                <a:latin typeface="Times-Roman"/>
              </a:rPr>
              <a:t>to build a database of MAC and IP addresses </a:t>
            </a:r>
            <a:r>
              <a:rPr lang="en-US" sz="2000" b="0" i="0" u="none" strike="noStrike" baseline="0" dirty="0" smtClean="0">
                <a:solidFill>
                  <a:srgbClr val="000000"/>
                </a:solidFill>
                <a:latin typeface="Times-Roman"/>
              </a:rPr>
              <a:t>for the devices attaching to the network.</a:t>
            </a:r>
            <a:endParaRPr lang="en-IN" sz="3200" dirty="0"/>
          </a:p>
        </p:txBody>
      </p:sp>
      <p:pic>
        <p:nvPicPr>
          <p:cNvPr id="7" name="Content Placeholder 6">
            <a:extLst>
              <a:ext uri="{FF2B5EF4-FFF2-40B4-BE49-F238E27FC236}">
                <a16:creationId xmlns:a16="http://schemas.microsoft.com/office/drawing/2014/main" id="{0A4390BB-27D9-4A0E-9A28-51AA95EEEF87}"/>
              </a:ext>
            </a:extLst>
          </p:cNvPr>
          <p:cNvPicPr>
            <a:picLocks noGrp="1" noChangeAspect="1"/>
          </p:cNvPicPr>
          <p:nvPr>
            <p:ph sz="half" idx="2"/>
          </p:nvPr>
        </p:nvPicPr>
        <p:blipFill>
          <a:blip r:embed="rId2"/>
          <a:stretch>
            <a:fillRect/>
          </a:stretch>
        </p:blipFill>
        <p:spPr>
          <a:xfrm>
            <a:off x="5829300" y="842169"/>
            <a:ext cx="6181725" cy="4794252"/>
          </a:xfrm>
        </p:spPr>
      </p:pic>
    </p:spTree>
    <p:extLst>
      <p:ext uri="{BB962C8B-B14F-4D97-AF65-F5344CB8AC3E}">
        <p14:creationId xmlns:p14="http://schemas.microsoft.com/office/powerpoint/2010/main" val="268743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2894C-4D8F-489E-8703-D9EE14945F02}"/>
              </a:ext>
            </a:extLst>
          </p:cNvPr>
          <p:cNvSpPr>
            <a:spLocks noGrp="1"/>
          </p:cNvSpPr>
          <p:nvPr>
            <p:ph idx="1"/>
          </p:nvPr>
        </p:nvSpPr>
        <p:spPr>
          <a:xfrm>
            <a:off x="838200" y="771526"/>
            <a:ext cx="10848974" cy="5405438"/>
          </a:xfrm>
        </p:spPr>
        <p:txBody>
          <a:bodyPr>
            <a:norm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the DHCP response is observed, if this is a new user, </a:t>
            </a:r>
            <a:r>
              <a:rPr lang="en-US" sz="2000" b="0"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the NAC application adds the user to the database and the user’s state is </a:t>
            </a:r>
            <a:r>
              <a:rPr lang="en-US" sz="2000" b="0" i="1" u="none" strike="noStrike" baseline="0" dirty="0">
                <a:solidFill>
                  <a:schemeClr val="accent1">
                    <a:lumMod val="75000"/>
                  </a:schemeClr>
                </a:solidFill>
                <a:latin typeface="Times New Roman" panose="02020603050405020304" pitchFamily="18" charset="0"/>
                <a:cs typeface="Times New Roman" panose="02020603050405020304" pitchFamily="18" charset="0"/>
              </a:rPr>
              <a:t>unauthenticated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application then programs a flow entry in the switch based on the user’s MAC address. </a:t>
            </a:r>
            <a:endParaRPr lang="en-US" sz="2000" b="0" i="0" u="none" strike="noStrike" baseline="0" dirty="0" smtClean="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smtClean="0">
                <a:solidFill>
                  <a:srgbClr val="000000"/>
                </a:solidFill>
                <a:latin typeface="Times New Roman" panose="02020603050405020304" pitchFamily="18" charset="0"/>
                <a:cs typeface="Times New Roman" panose="02020603050405020304" pitchFamily="18" charset="0"/>
              </a:rPr>
              <a:t>This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flow in the non-underlined italics text in </a:t>
            </a:r>
            <a:r>
              <a:rPr lang="en-US" sz="2000" b="0" i="0" u="none" strike="noStrike" baseline="0" dirty="0" smtClean="0">
                <a:solidFill>
                  <a:srgbClr val="0081AE"/>
                </a:solidFill>
                <a:latin typeface="Times New Roman" panose="02020603050405020304" pitchFamily="18" charset="0"/>
                <a:cs typeface="Times New Roman" panose="02020603050405020304" pitchFamily="18" charset="0"/>
              </a:rPr>
              <a:t>Figure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programmed to forward the user’s HTTP requests to the controller. Thus, when a user opens a browser, in typical captive portal behavior, the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application will cause the HTTP request to be forwarded to the captive portal web server where user authentication takes place.</a:t>
            </a:r>
          </a:p>
          <a:p>
            <a:pPr algn="just"/>
            <a:r>
              <a:rPr lang="en-US" sz="2000" b="0" i="0" u="none" strike="noStrike" baseline="0" dirty="0">
                <a:latin typeface="Times New Roman" panose="02020603050405020304" pitchFamily="18" charset="0"/>
                <a:cs typeface="Times New Roman" panose="02020603050405020304" pitchFamily="18" charset="0"/>
              </a:rPr>
              <a:t>Normal captive portal behavior </a:t>
            </a:r>
            <a:r>
              <a:rPr lang="en-US" sz="2000" b="1" i="1" u="none" strike="noStrike" baseline="0" dirty="0">
                <a:latin typeface="Times New Roman" panose="02020603050405020304" pitchFamily="18" charset="0"/>
                <a:cs typeface="Times New Roman" panose="02020603050405020304" pitchFamily="18" charset="0"/>
              </a:rPr>
              <a:t>is to force an HTTP redirect, which sends the user’s browser to the desired captive portal registration, authentication, or guest login page</a:t>
            </a:r>
            <a:r>
              <a:rPr lang="en-US" sz="2000" b="0" i="0" u="none" strike="noStrike" baseline="0" dirty="0">
                <a:latin typeface="Times New Roman" panose="02020603050405020304" pitchFamily="18" charset="0"/>
                <a:cs typeface="Times New Roman" panose="02020603050405020304" pitchFamily="18" charset="0"/>
              </a:rPr>
              <a:t>. The controller will have programmed the switch with flows that will shunt HTTP traffic to the captive portal. </a:t>
            </a:r>
            <a:r>
              <a:rPr lang="en-US" sz="2000" b="0" i="1" u="none" strike="noStrike" baseline="0" dirty="0">
                <a:latin typeface="Times New Roman" panose="02020603050405020304" pitchFamily="18" charset="0"/>
                <a:cs typeface="Times New Roman" panose="02020603050405020304" pitchFamily="18" charset="0"/>
              </a:rPr>
              <a:t>No other traffic type needs to be forwarded, since the authentication takes place via the user’s web browser</a:t>
            </a:r>
            <a:r>
              <a:rPr lang="en-US" sz="2000" b="0" i="0" u="none" strike="noStrike" baseline="0" dirty="0">
                <a:latin typeface="Times New Roman" panose="02020603050405020304" pitchFamily="18" charset="0"/>
                <a:cs typeface="Times New Roman" panose="02020603050405020304" pitchFamily="18" charset="0"/>
              </a:rPr>
              <a:t>. </a:t>
            </a:r>
          </a:p>
          <a:p>
            <a:pPr algn="just"/>
            <a:r>
              <a:rPr lang="en-US" sz="2000" b="0" i="0" u="none" strike="noStrike" baseline="0" dirty="0">
                <a:latin typeface="Times New Roman" panose="02020603050405020304" pitchFamily="18" charset="0"/>
                <a:cs typeface="Times New Roman" panose="02020603050405020304" pitchFamily="18" charset="0"/>
              </a:rPr>
              <a:t>Thus the user engages in an authentication exchange with the captive portal. This could entail payment, registration, or some related mechanism. When complete, the captive portal informs the NAC application that the user is authenticated. </a:t>
            </a:r>
            <a:r>
              <a:rPr lang="en-US" sz="2000" b="0"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Note that the registration server uses the application’s RESTful APIs to notify the NAC application of changes in the user’s status.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77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F740-2508-4584-830E-F3A862A5D424}"/>
              </a:ext>
            </a:extLst>
          </p:cNvPr>
          <p:cNvSpPr>
            <a:spLocks noGrp="1"/>
          </p:cNvSpPr>
          <p:nvPr>
            <p:ph type="title"/>
          </p:nvPr>
        </p:nvSpPr>
        <p:spPr/>
        <p:txBody>
          <a:bodyPr>
            <a:normAutofit/>
          </a:bodyPr>
          <a:lstStyle/>
          <a:p>
            <a:r>
              <a:rPr lang="en-US" sz="2800" i="0" u="none" strike="noStrike" baseline="0" dirty="0">
                <a:solidFill>
                  <a:srgbClr val="FF0000"/>
                </a:solidFill>
                <a:latin typeface="Times New Roman" panose="02020603050405020304" pitchFamily="18" charset="0"/>
                <a:cs typeface="Times New Roman" panose="02020603050405020304" pitchFamily="18" charset="0"/>
              </a:rPr>
              <a:t>Traffic Engineering for Service Providers</a:t>
            </a:r>
            <a:endParaRPr lang="en-IN" sz="60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14C5515-D5D2-45F3-AD87-8425B03C1D71}"/>
              </a:ext>
            </a:extLst>
          </p:cNvPr>
          <p:cNvSpPr>
            <a:spLocks noGrp="1"/>
          </p:cNvSpPr>
          <p:nvPr>
            <p:ph sz="half" idx="1"/>
          </p:nvPr>
        </p:nvSpPr>
        <p:spPr>
          <a:xfrm>
            <a:off x="485775" y="1690688"/>
            <a:ext cx="5943600" cy="4351338"/>
          </a:xfrm>
        </p:spPr>
        <p:txBody>
          <a:bodyPr>
            <a:noAutofit/>
          </a:bodyPr>
          <a:lstStyle/>
          <a:p>
            <a:pPr algn="just"/>
            <a:r>
              <a:rPr lang="en-IN" sz="2400" b="0" i="0" u="none" strike="noStrike" baseline="0" dirty="0">
                <a:solidFill>
                  <a:srgbClr val="0081AE"/>
                </a:solidFill>
                <a:latin typeface="Times-Roman"/>
              </a:rPr>
              <a:t>Figure  </a:t>
            </a:r>
            <a:r>
              <a:rPr lang="en-IN" sz="2400" b="0" i="0" u="none" strike="noStrike" baseline="0" dirty="0">
                <a:solidFill>
                  <a:srgbClr val="000000"/>
                </a:solidFill>
                <a:latin typeface="Times-Roman"/>
              </a:rPr>
              <a:t>shows a </a:t>
            </a:r>
            <a:r>
              <a:rPr lang="en-US" sz="2400" b="0" i="0" u="none" strike="noStrike" baseline="0" dirty="0">
                <a:solidFill>
                  <a:srgbClr val="000000"/>
                </a:solidFill>
                <a:latin typeface="Times-Roman"/>
              </a:rPr>
              <a:t>simplified design for a proactive traffic engineering application that takes traffic monitoring information into account. As shown in the figure, the flow rules in the router(s) are very simple. </a:t>
            </a:r>
            <a:endParaRPr lang="en-US" sz="2400" b="0" i="0" u="none" strike="noStrike" baseline="0" dirty="0" smtClean="0">
              <a:solidFill>
                <a:srgbClr val="000000"/>
              </a:solidFill>
              <a:latin typeface="Times-Roman"/>
            </a:endParaRPr>
          </a:p>
          <a:p>
            <a:pPr algn="just"/>
            <a:r>
              <a:rPr lang="en-US" sz="2400" b="0" i="0" u="none" strike="noStrike" baseline="0" dirty="0" smtClean="0">
                <a:solidFill>
                  <a:srgbClr val="000000"/>
                </a:solidFill>
                <a:latin typeface="Times-Roman"/>
              </a:rPr>
              <a:t>Likewise</a:t>
            </a:r>
            <a:r>
              <a:rPr lang="en-US" sz="2400" b="0" i="0" u="none" strike="noStrike" baseline="0" dirty="0">
                <a:solidFill>
                  <a:srgbClr val="000000"/>
                </a:solidFill>
                <a:latin typeface="Times-Roman"/>
              </a:rPr>
              <a:t>, the design of the application is simple. </a:t>
            </a:r>
            <a:r>
              <a:rPr lang="en-US" sz="2400" b="0" i="0" u="none" strike="noStrike" baseline="0" dirty="0">
                <a:solidFill>
                  <a:schemeClr val="accent1">
                    <a:lumMod val="75000"/>
                  </a:schemeClr>
                </a:solidFill>
                <a:latin typeface="Times-Roman"/>
              </a:rPr>
              <a:t>The complexity resides inside the path computation manager component doing the path calculations and optimizing traffic over the available links.</a:t>
            </a:r>
            <a:endParaRPr lang="en-IN" sz="3600" dirty="0">
              <a:solidFill>
                <a:schemeClr val="accent1">
                  <a:lumMod val="75000"/>
                </a:schemeClr>
              </a:solidFill>
            </a:endParaRPr>
          </a:p>
        </p:txBody>
      </p:sp>
      <p:pic>
        <p:nvPicPr>
          <p:cNvPr id="7" name="Content Placeholder 6">
            <a:extLst>
              <a:ext uri="{FF2B5EF4-FFF2-40B4-BE49-F238E27FC236}">
                <a16:creationId xmlns:a16="http://schemas.microsoft.com/office/drawing/2014/main" id="{C39837D4-F22B-4114-B290-BEB1D1832150}"/>
              </a:ext>
            </a:extLst>
          </p:cNvPr>
          <p:cNvPicPr>
            <a:picLocks noGrp="1" noChangeAspect="1"/>
          </p:cNvPicPr>
          <p:nvPr>
            <p:ph sz="half" idx="2"/>
          </p:nvPr>
        </p:nvPicPr>
        <p:blipFill>
          <a:blip r:embed="rId2"/>
          <a:stretch>
            <a:fillRect/>
          </a:stretch>
        </p:blipFill>
        <p:spPr>
          <a:xfrm>
            <a:off x="6429375" y="1398580"/>
            <a:ext cx="5557838" cy="4643445"/>
          </a:xfrm>
        </p:spPr>
      </p:pic>
    </p:spTree>
    <p:extLst>
      <p:ext uri="{BB962C8B-B14F-4D97-AF65-F5344CB8AC3E}">
        <p14:creationId xmlns:p14="http://schemas.microsoft.com/office/powerpoint/2010/main" val="73499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1646</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Calibri Light</vt:lpstr>
      <vt:lpstr>Times New Roman</vt:lpstr>
      <vt:lpstr>Times-Italic</vt:lpstr>
      <vt:lpstr>Times-Roman</vt:lpstr>
      <vt:lpstr>Office Theme</vt:lpstr>
      <vt:lpstr>  Switch Considerations, Creating Network Virtualization Tunnels, Offloading Flows in the Data Center, Access Control for the Campus, Traffic Engineering for Service Providers, SDN Use Cases- Use Cases for Bandwidth Scheduling  </vt:lpstr>
      <vt:lpstr>Switch Considerations</vt:lpstr>
      <vt:lpstr>Creating Network Virtualization Tunnels</vt:lpstr>
      <vt:lpstr>PowerPoint Presentation</vt:lpstr>
      <vt:lpstr>Offloading Flows in the Data Center</vt:lpstr>
      <vt:lpstr>PowerPoint Presentation</vt:lpstr>
      <vt:lpstr>Access Control for the Campus</vt:lpstr>
      <vt:lpstr>PowerPoint Presentation</vt:lpstr>
      <vt:lpstr>Traffic Engineering for Service Providers</vt:lpstr>
      <vt:lpstr>Traffic engineering reactive application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Switch Considerations, Creating Network Virtualization Tunnels, Offloading Flows in the Data Center, Access Control for the Campus, Traffc Engineering for Service Providers, SDN Use Cases- Use Cases for Bandwidth Scheduling  </dc:title>
  <dc:creator>VIJAYAKUMAR PONNUSAMY</dc:creator>
  <cp:lastModifiedBy>Parthiban i</cp:lastModifiedBy>
  <cp:revision>12</cp:revision>
  <dcterms:created xsi:type="dcterms:W3CDTF">2021-10-10T18:36:51Z</dcterms:created>
  <dcterms:modified xsi:type="dcterms:W3CDTF">2024-07-03T08:25:32Z</dcterms:modified>
</cp:coreProperties>
</file>