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3"/>
  </p:notesMasterIdLst>
  <p:sldIdLst>
    <p:sldId id="256" r:id="rId2"/>
    <p:sldId id="299" r:id="rId3"/>
    <p:sldId id="300" r:id="rId4"/>
    <p:sldId id="301" r:id="rId5"/>
    <p:sldId id="302" r:id="rId6"/>
    <p:sldId id="303" r:id="rId7"/>
    <p:sldId id="257" r:id="rId8"/>
    <p:sldId id="258" r:id="rId9"/>
    <p:sldId id="260" r:id="rId10"/>
    <p:sldId id="262" r:id="rId11"/>
    <p:sldId id="263" r:id="rId12"/>
    <p:sldId id="264" r:id="rId13"/>
    <p:sldId id="265" r:id="rId14"/>
    <p:sldId id="266" r:id="rId15"/>
    <p:sldId id="267" r:id="rId16"/>
    <p:sldId id="268" r:id="rId17"/>
    <p:sldId id="270" r:id="rId18"/>
    <p:sldId id="271" r:id="rId19"/>
    <p:sldId id="272" r:id="rId20"/>
    <p:sldId id="273" r:id="rId21"/>
    <p:sldId id="274" r:id="rId22"/>
    <p:sldId id="275" r:id="rId23"/>
    <p:sldId id="276" r:id="rId24"/>
    <p:sldId id="277" r:id="rId25"/>
    <p:sldId id="278" r:id="rId26"/>
    <p:sldId id="280" r:id="rId27"/>
    <p:sldId id="281" r:id="rId28"/>
    <p:sldId id="284" r:id="rId29"/>
    <p:sldId id="304" r:id="rId30"/>
    <p:sldId id="305" r:id="rId31"/>
    <p:sldId id="306" r:id="rId32"/>
    <p:sldId id="307" r:id="rId33"/>
    <p:sldId id="308" r:id="rId34"/>
    <p:sldId id="285" r:id="rId35"/>
    <p:sldId id="286" r:id="rId36"/>
    <p:sldId id="288" r:id="rId37"/>
    <p:sldId id="289" r:id="rId38"/>
    <p:sldId id="290" r:id="rId39"/>
    <p:sldId id="291" r:id="rId40"/>
    <p:sldId id="292" r:id="rId41"/>
    <p:sldId id="295"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jqZAWC4sq8PKS0DUCEgcHGn3LV3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821"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51"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987845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f2cbd3ff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f2cbd3ff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2cbd3ff1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f2cbd3ff1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1"/>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1"/>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4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5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0"/>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5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1"/>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1"/>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5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3"/>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6" name="Google Shape;26;p43"/>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7" name="Google Shape;27;p4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4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3" name="Google Shape;33;p4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5"/>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45"/>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45"/>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45"/>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4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8"/>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8"/>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48"/>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4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9"/>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9"/>
          <p:cNvSpPr>
            <a:spLocks noGrp="1"/>
          </p:cNvSpPr>
          <p:nvPr>
            <p:ph type="pic" idx="2"/>
          </p:nvPr>
        </p:nvSpPr>
        <p:spPr>
          <a:xfrm>
            <a:off x="2389717" y="612775"/>
            <a:ext cx="7315200" cy="4114800"/>
          </a:xfrm>
          <a:prstGeom prst="rect">
            <a:avLst/>
          </a:prstGeom>
          <a:noFill/>
          <a:ln>
            <a:noFill/>
          </a:ln>
        </p:spPr>
      </p:sp>
      <p:sp>
        <p:nvSpPr>
          <p:cNvPr id="64" name="Google Shape;64;p49"/>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4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0"/>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341120" y="2438400"/>
            <a:ext cx="8641080" cy="2324100"/>
          </a:xfrm>
          <a:prstGeom prst="rect">
            <a:avLst/>
          </a:prstGeom>
          <a:noFill/>
          <a:ln>
            <a:noFill/>
          </a:ln>
        </p:spPr>
        <p:txBody>
          <a:bodyPr spcFirstLastPara="1" wrap="square" lIns="91425" tIns="45700" rIns="91425" bIns="45700" anchor="ctr" anchorCtr="0">
            <a:normAutofit fontScale="90000"/>
          </a:bodyPr>
          <a:lstStyle/>
          <a:p>
            <a:pPr>
              <a:buSzPct val="100000"/>
            </a:pPr>
            <a:r>
              <a:rPr lang="en-US" dirty="0" smtClean="0">
                <a:solidFill>
                  <a:srgbClr val="FF0000"/>
                </a:solidFill>
              </a:rPr>
              <a:t>UNIT-IV:  SDN </a:t>
            </a:r>
            <a:r>
              <a:rPr lang="en-US" dirty="0">
                <a:solidFill>
                  <a:srgbClr val="FF0000"/>
                </a:solidFill>
              </a:rPr>
              <a:t>in the Data Center - Data Center Definition, Data Center Demands, Tunneling Technologies for the Data Center</a:t>
            </a:r>
            <a:r>
              <a:rPr lang="en-US" sz="4000" dirty="0"/>
              <a:t/>
            </a:r>
            <a:br>
              <a:rPr lang="en-US" sz="4000" dirty="0"/>
            </a:br>
            <a:r>
              <a:rPr lang="en-US" dirty="0"/>
              <a:t/>
            </a:r>
            <a:br>
              <a:rPr lang="en-US" dirty="0"/>
            </a:br>
            <a:endParaRPr dirty="0"/>
          </a:p>
        </p:txBody>
      </p:sp>
      <p:sp>
        <p:nvSpPr>
          <p:cNvPr id="85" name="Google Shape;85;p1"/>
          <p:cNvSpPr txBox="1">
            <a:spLocks noGrp="1"/>
          </p:cNvSpPr>
          <p:nvPr>
            <p:ph type="subTitle" idx="1"/>
          </p:nvPr>
        </p:nvSpPr>
        <p:spPr>
          <a:xfrm>
            <a:off x="5410200" y="5715000"/>
            <a:ext cx="6400800" cy="1036320"/>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dirty="0"/>
              <a:t>Ref. 1, Ch.7.1, 7.2, 7.3</a:t>
            </a:r>
            <a:endParaRPr dirty="0"/>
          </a:p>
          <a:p>
            <a:pPr marL="0" indent="0"/>
            <a:endParaRPr dirty="0"/>
          </a:p>
          <a:p>
            <a:pPr marL="0" indent="0"/>
            <a:endParaRPr dirty="0"/>
          </a:p>
        </p:txBody>
      </p:sp>
      <p:sp>
        <p:nvSpPr>
          <p:cNvPr id="4" name="Rectangle 3"/>
          <p:cNvSpPr/>
          <p:nvPr/>
        </p:nvSpPr>
        <p:spPr>
          <a:xfrm>
            <a:off x="3687128" y="420053"/>
            <a:ext cx="5072062" cy="85725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800" b="1" dirty="0">
                <a:solidFill>
                  <a:schemeClr val="bg1"/>
                </a:solidFill>
                <a:latin typeface="Bookman Old Style" pitchFamily="18" charset="0"/>
              </a:rPr>
              <a:t>SESSION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2072640" y="0"/>
            <a:ext cx="8229600" cy="701358"/>
          </a:xfrm>
          <a:prstGeom prst="rect">
            <a:avLst/>
          </a:prstGeom>
          <a:noFill/>
          <a:ln>
            <a:noFill/>
          </a:ln>
        </p:spPr>
        <p:txBody>
          <a:bodyPr spcFirstLastPara="1" wrap="square" lIns="91425" tIns="45700" rIns="91425" bIns="45700" anchor="ctr" anchorCtr="0">
            <a:normAutofit fontScale="90000"/>
          </a:bodyPr>
          <a:lstStyle/>
          <a:p>
            <a:pPr lvl="0">
              <a:buSzPts val="4400"/>
            </a:pPr>
            <a:r>
              <a:rPr lang="en-US" dirty="0"/>
              <a:t>Data Center Demands</a:t>
            </a:r>
            <a:endParaRPr dirty="0"/>
          </a:p>
        </p:txBody>
      </p:sp>
      <p:sp>
        <p:nvSpPr>
          <p:cNvPr id="123" name="Google Shape;123;p7"/>
          <p:cNvSpPr txBox="1">
            <a:spLocks noGrp="1"/>
          </p:cNvSpPr>
          <p:nvPr>
            <p:ph type="body" idx="1"/>
          </p:nvPr>
        </p:nvSpPr>
        <p:spPr>
          <a:xfrm>
            <a:off x="579120" y="701358"/>
            <a:ext cx="10500360" cy="3845928"/>
          </a:xfrm>
          <a:prstGeom prst="rect">
            <a:avLst/>
          </a:prstGeom>
          <a:noFill/>
          <a:ln>
            <a:noFill/>
          </a:ln>
        </p:spPr>
        <p:txBody>
          <a:bodyPr spcFirstLastPara="1" wrap="square" lIns="91425" tIns="45700" rIns="91425" bIns="45700" anchor="t" anchorCtr="0">
            <a:noAutofit/>
          </a:bodyPr>
          <a:lstStyle/>
          <a:p>
            <a:pPr marL="0" indent="0">
              <a:spcBef>
                <a:spcPts val="0"/>
              </a:spcBef>
              <a:buSzPts val="1600"/>
              <a:buNone/>
            </a:pPr>
            <a:r>
              <a:rPr lang="en-US" sz="2000" b="1" dirty="0">
                <a:solidFill>
                  <a:srgbClr val="C00000"/>
                </a:solidFill>
              </a:rPr>
              <a:t>1.Overcoming Current Network Limitations</a:t>
            </a:r>
          </a:p>
          <a:p>
            <a:pPr marL="0" indent="0">
              <a:spcBef>
                <a:spcPts val="0"/>
              </a:spcBef>
              <a:buSzPts val="1600"/>
              <a:buNone/>
            </a:pPr>
            <a:r>
              <a:rPr lang="en-US" sz="2000" b="1" dirty="0"/>
              <a:t>Number of VLANs</a:t>
            </a:r>
          </a:p>
          <a:p>
            <a:pPr marL="342900" indent="-342900">
              <a:spcBef>
                <a:spcPts val="0"/>
              </a:spcBef>
              <a:buSzPts val="1600"/>
            </a:pPr>
            <a:r>
              <a:rPr lang="en-US" sz="2000" dirty="0"/>
              <a:t>When the IEEE 802.1 working group created the 802.1Q extension to the definition of local area networks, they did not anticipate that there would be a need for more than 12 bits to hold potential VLAN IDs. </a:t>
            </a:r>
          </a:p>
          <a:p>
            <a:pPr marL="342900" indent="-342900">
              <a:spcBef>
                <a:spcPts val="0"/>
              </a:spcBef>
              <a:buSzPts val="1600"/>
            </a:pPr>
            <a:r>
              <a:rPr lang="en-US" sz="2000" dirty="0"/>
              <a:t>The IEEE 802.1Q tag for VLANs is shown in Figure . The tag depicted in Figure supports 2</a:t>
            </a:r>
            <a:r>
              <a:rPr lang="en-US" sz="2000" baseline="30000" dirty="0"/>
              <a:t>12</a:t>
            </a:r>
            <a:r>
              <a:rPr lang="en-US" sz="2000" dirty="0"/>
              <a:t> (4096) VLANs.</a:t>
            </a:r>
          </a:p>
          <a:p>
            <a:pPr marL="342900" indent="-342900">
              <a:spcBef>
                <a:spcPts val="0"/>
              </a:spcBef>
              <a:buSzPts val="1600"/>
            </a:pPr>
            <a:r>
              <a:rPr lang="en-US" sz="2000" dirty="0"/>
              <a:t>When data centers continued to expand, however, especially with multi-tenancy and server virtualization</a:t>
            </a:r>
            <a:r>
              <a:rPr lang="en-US" sz="2000" dirty="0" smtClean="0"/>
              <a:t>, the </a:t>
            </a:r>
            <a:r>
              <a:rPr lang="en-US" sz="2000" dirty="0"/>
              <a:t>number of VLANs required could easily exceed 4096.</a:t>
            </a:r>
            <a:endParaRPr sz="2000" dirty="0"/>
          </a:p>
          <a:p>
            <a:pPr marL="342900" indent="-342900">
              <a:spcBef>
                <a:spcPts val="320"/>
              </a:spcBef>
              <a:buSzPts val="1600"/>
            </a:pPr>
            <a:r>
              <a:rPr lang="en-US" sz="2000" dirty="0"/>
              <a:t>An upshot of the limit of 4096 VLANs has been an increase in the use of MPLS since it does not have limitation on number of MPLS tags. It is likely,, that MPLS will see more use in data centers</a:t>
            </a:r>
            <a:endParaRPr sz="3600" dirty="0"/>
          </a:p>
        </p:txBody>
      </p:sp>
      <p:pic>
        <p:nvPicPr>
          <p:cNvPr id="125" name="Google Shape;125;p7"/>
          <p:cNvPicPr preferRelativeResize="0"/>
          <p:nvPr/>
        </p:nvPicPr>
        <p:blipFill rotWithShape="1">
          <a:blip r:embed="rId3">
            <a:alphaModFix/>
          </a:blip>
          <a:srcRect/>
          <a:stretch/>
        </p:blipFill>
        <p:spPr>
          <a:xfrm>
            <a:off x="3130790" y="4251960"/>
            <a:ext cx="5397020" cy="260604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1920240" y="152400"/>
            <a:ext cx="8229600" cy="792798"/>
          </a:xfrm>
          <a:prstGeom prst="rect">
            <a:avLst/>
          </a:prstGeom>
          <a:noFill/>
          <a:ln>
            <a:noFill/>
          </a:ln>
        </p:spPr>
        <p:txBody>
          <a:bodyPr spcFirstLastPara="1" wrap="square" lIns="91425" tIns="45700" rIns="91425" bIns="45700" anchor="ctr" anchorCtr="0">
            <a:normAutofit/>
          </a:bodyPr>
          <a:lstStyle/>
          <a:p>
            <a:pPr lvl="0">
              <a:buSzPts val="4400"/>
            </a:pPr>
            <a:r>
              <a:rPr lang="en-US" dirty="0"/>
              <a:t>Data Center Demands</a:t>
            </a:r>
            <a:endParaRPr dirty="0"/>
          </a:p>
        </p:txBody>
      </p:sp>
      <p:sp>
        <p:nvSpPr>
          <p:cNvPr id="131" name="Google Shape;131;p8"/>
          <p:cNvSpPr txBox="1">
            <a:spLocks noGrp="1"/>
          </p:cNvSpPr>
          <p:nvPr>
            <p:ph type="body" idx="1"/>
          </p:nvPr>
        </p:nvSpPr>
        <p:spPr>
          <a:xfrm>
            <a:off x="777240" y="1066800"/>
            <a:ext cx="10805160" cy="5608319"/>
          </a:xfrm>
          <a:prstGeom prst="rect">
            <a:avLst/>
          </a:prstGeom>
          <a:noFill/>
          <a:ln>
            <a:noFill/>
          </a:ln>
        </p:spPr>
        <p:txBody>
          <a:bodyPr spcFirstLastPara="1" wrap="square" lIns="91425" tIns="45700" rIns="91425" bIns="45700" anchor="t" anchorCtr="0">
            <a:noAutofit/>
          </a:bodyPr>
          <a:lstStyle/>
          <a:p>
            <a:pPr marL="0" indent="0" algn="just">
              <a:spcBef>
                <a:spcPts val="0"/>
              </a:spcBef>
              <a:buSzPct val="100000"/>
              <a:buNone/>
            </a:pPr>
            <a:r>
              <a:rPr lang="en-US" sz="2200" b="1" dirty="0">
                <a:solidFill>
                  <a:srgbClr val="C00000"/>
                </a:solidFill>
              </a:rPr>
              <a:t>1.Overcoming Current Network Limitations</a:t>
            </a:r>
            <a:endParaRPr lang="en-US" sz="2200" dirty="0">
              <a:solidFill>
                <a:srgbClr val="C00000"/>
              </a:solidFill>
            </a:endParaRPr>
          </a:p>
          <a:p>
            <a:pPr marL="0" indent="0" algn="just">
              <a:spcBef>
                <a:spcPts val="0"/>
              </a:spcBef>
              <a:buSzPct val="100000"/>
              <a:buNone/>
            </a:pPr>
            <a:r>
              <a:rPr lang="en-US" sz="2200" b="1" i="1" dirty="0" smtClean="0"/>
              <a:t>Spanning </a:t>
            </a:r>
            <a:r>
              <a:rPr lang="en-US" sz="2200" b="1" i="1" dirty="0"/>
              <a:t>Tree</a:t>
            </a:r>
            <a:endParaRPr lang="en-US" sz="2200" dirty="0" smtClean="0"/>
          </a:p>
          <a:p>
            <a:pPr marL="342900" algn="just">
              <a:spcBef>
                <a:spcPts val="0"/>
              </a:spcBef>
              <a:buSzPct val="100000"/>
            </a:pPr>
            <a:r>
              <a:rPr lang="en-US" sz="2200" dirty="0" smtClean="0"/>
              <a:t>Bridges </a:t>
            </a:r>
            <a:r>
              <a:rPr lang="en-US" sz="2200" dirty="0"/>
              <a:t>were built as </a:t>
            </a:r>
            <a:r>
              <a:rPr lang="en-US" sz="2200" i="1" dirty="0"/>
              <a:t>transparent </a:t>
            </a:r>
            <a:r>
              <a:rPr lang="en-US" sz="2200" dirty="0"/>
              <a:t>devices </a:t>
            </a:r>
            <a:r>
              <a:rPr lang="en-US" sz="2200" b="1" i="1" dirty="0"/>
              <a:t>capable of forwarding packets from one segment to another without explicit configuration of forwarding tables by an operator</a:t>
            </a:r>
            <a:r>
              <a:rPr lang="en-US" sz="2200" dirty="0"/>
              <a:t>. </a:t>
            </a:r>
            <a:endParaRPr sz="2200" dirty="0"/>
          </a:p>
          <a:p>
            <a:pPr marL="342900" algn="just">
              <a:spcBef>
                <a:spcPts val="448"/>
              </a:spcBef>
              <a:buSzPct val="100000"/>
            </a:pPr>
            <a:r>
              <a:rPr lang="en-US" sz="2200" dirty="0"/>
              <a:t>The bridges learned forwarding tables by observing the traffic being forwarded through them. </a:t>
            </a:r>
          </a:p>
          <a:p>
            <a:pPr marL="342900" algn="just">
              <a:spcBef>
                <a:spcPts val="448"/>
              </a:spcBef>
              <a:buSzPct val="100000"/>
            </a:pPr>
            <a:r>
              <a:rPr lang="en-US" sz="2200" dirty="0" smtClean="0"/>
              <a:t>They create </a:t>
            </a:r>
            <a:r>
              <a:rPr lang="en-US" sz="2200" dirty="0"/>
              <a:t>a </a:t>
            </a:r>
            <a:r>
              <a:rPr lang="en-US" sz="2200" i="1" dirty="0"/>
              <a:t>spanning tree</a:t>
            </a:r>
            <a:r>
              <a:rPr lang="en-US" sz="2200" dirty="0"/>
              <a:t>, which enforces a loop-free hierarchical structure on the network in </a:t>
            </a:r>
            <a:r>
              <a:rPr lang="en-US" sz="2200" dirty="0" smtClean="0"/>
              <a:t>situations where </a:t>
            </a:r>
            <a:r>
              <a:rPr lang="en-US" sz="2200" dirty="0"/>
              <a:t>physical loops do exist. </a:t>
            </a:r>
            <a:endParaRPr lang="en-US" sz="2200" dirty="0" smtClean="0"/>
          </a:p>
          <a:p>
            <a:pPr algn="just"/>
            <a:r>
              <a:rPr lang="en-US" sz="2200" dirty="0" smtClean="0"/>
              <a:t>This </a:t>
            </a:r>
            <a:r>
              <a:rPr lang="en-US" sz="2200" dirty="0"/>
              <a:t>spanning tree was then calculated using the </a:t>
            </a:r>
            <a:r>
              <a:rPr lang="en-US" sz="2200" i="1" dirty="0"/>
              <a:t>Spanning Tree </a:t>
            </a:r>
            <a:r>
              <a:rPr lang="en-US" sz="2200" i="1" dirty="0" smtClean="0"/>
              <a:t>Protocol </a:t>
            </a:r>
            <a:r>
              <a:rPr lang="en-IN" sz="2200" dirty="0" smtClean="0"/>
              <a:t>(</a:t>
            </a:r>
            <a:r>
              <a:rPr lang="en-IN" sz="2200" dirty="0"/>
              <a:t>STP</a:t>
            </a:r>
            <a:r>
              <a:rPr lang="en-IN" sz="2200" dirty="0" smtClean="0"/>
              <a:t>), </a:t>
            </a:r>
          </a:p>
          <a:p>
            <a:pPr algn="just"/>
            <a:r>
              <a:rPr lang="en-US" sz="2200" dirty="0" smtClean="0"/>
              <a:t>The </a:t>
            </a:r>
            <a:r>
              <a:rPr lang="en-US" sz="2200" dirty="0"/>
              <a:t>process of determining this spanning tree is </a:t>
            </a:r>
            <a:r>
              <a:rPr lang="en-US" sz="2200" dirty="0" smtClean="0"/>
              <a:t>called </a:t>
            </a:r>
            <a:r>
              <a:rPr lang="en-IN" sz="2200" i="1" dirty="0" smtClean="0"/>
              <a:t>convergence</a:t>
            </a:r>
            <a:r>
              <a:rPr lang="en-IN" sz="2200" dirty="0" smtClean="0"/>
              <a:t>.</a:t>
            </a:r>
          </a:p>
          <a:p>
            <a:pPr algn="just"/>
            <a:r>
              <a:rPr lang="en-US" sz="2200" dirty="0"/>
              <a:t>T</a:t>
            </a:r>
            <a:r>
              <a:rPr lang="en-US" sz="2200" dirty="0" smtClean="0"/>
              <a:t>he </a:t>
            </a:r>
            <a:r>
              <a:rPr lang="en-US" sz="2200" dirty="0"/>
              <a:t>fluidity of data center virtualization has increased the frequency of changes </a:t>
            </a:r>
            <a:r>
              <a:rPr lang="en-US" sz="2200" dirty="0" smtClean="0"/>
              <a:t>and disruptions</a:t>
            </a:r>
            <a:r>
              <a:rPr lang="en-US" sz="2200" dirty="0"/>
              <a:t>, thus requiring </a:t>
            </a:r>
            <a:r>
              <a:rPr lang="en-US" sz="2200" dirty="0" err="1"/>
              <a:t>reconvergence</a:t>
            </a:r>
            <a:r>
              <a:rPr lang="en-US" sz="2200" dirty="0"/>
              <a:t> to occur more often, </a:t>
            </a:r>
            <a:r>
              <a:rPr lang="en-US" sz="2200" dirty="0" smtClean="0"/>
              <a:t>adding </a:t>
            </a:r>
            <a:r>
              <a:rPr lang="en-US" sz="2200" dirty="0"/>
              <a:t>to the inefficiency </a:t>
            </a:r>
            <a:r>
              <a:rPr lang="en-US" sz="2200" dirty="0" smtClean="0"/>
              <a:t>of STP </a:t>
            </a:r>
            <a:r>
              <a:rPr lang="en-US" sz="2200" dirty="0"/>
              <a:t>in the data center.</a:t>
            </a:r>
            <a:endParaRPr sz="2200" dirty="0"/>
          </a:p>
          <a:p>
            <a:pPr marL="342900" algn="just">
              <a:spcBef>
                <a:spcPts val="448"/>
              </a:spcBef>
              <a:buSzPct val="100000"/>
            </a:pPr>
            <a:r>
              <a:rPr lang="en-US" sz="2200" dirty="0"/>
              <a:t>Data centers need more </a:t>
            </a:r>
            <a:r>
              <a:rPr lang="en-US" sz="2200" i="1" dirty="0"/>
              <a:t>cross-sectional </a:t>
            </a:r>
            <a:r>
              <a:rPr lang="en-US" sz="2200" dirty="0" smtClean="0"/>
              <a:t>bandwidth </a:t>
            </a:r>
            <a:r>
              <a:rPr lang="en-US" sz="2200" dirty="0" err="1" smtClean="0"/>
              <a:t>i.e</a:t>
            </a:r>
            <a:r>
              <a:rPr lang="en-US" sz="2200" dirty="0" smtClean="0"/>
              <a:t> </a:t>
            </a:r>
            <a:r>
              <a:rPr lang="en-US" sz="2200" b="1" i="1" dirty="0" smtClean="0"/>
              <a:t>using </a:t>
            </a:r>
            <a:r>
              <a:rPr lang="en-US" sz="2200" b="1" i="1" dirty="0"/>
              <a:t>the most efficient path between any two nodes without imposing an artificial hierarchy in the traffic patterns</a:t>
            </a:r>
            <a:r>
              <a:rPr lang="en-US" sz="2200" dirty="0" smtClean="0"/>
              <a:t>.</a:t>
            </a:r>
            <a:endParaRPr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1432560" y="0"/>
            <a:ext cx="9418320" cy="1143000"/>
          </a:xfrm>
          <a:prstGeom prst="rect">
            <a:avLst/>
          </a:prstGeom>
          <a:noFill/>
          <a:ln>
            <a:noFill/>
          </a:ln>
        </p:spPr>
        <p:txBody>
          <a:bodyPr spcFirstLastPara="1" wrap="square" lIns="91425" tIns="45700" rIns="91425" bIns="45700" anchor="ctr" anchorCtr="0">
            <a:normAutofit/>
          </a:bodyPr>
          <a:lstStyle/>
          <a:p>
            <a:pPr lvl="0">
              <a:buSzPct val="100000"/>
            </a:pPr>
            <a:r>
              <a:rPr lang="en-US" dirty="0"/>
              <a:t>Data Center Demands</a:t>
            </a:r>
            <a:endParaRPr dirty="0"/>
          </a:p>
        </p:txBody>
      </p:sp>
      <p:sp>
        <p:nvSpPr>
          <p:cNvPr id="137" name="Google Shape;137;p9"/>
          <p:cNvSpPr txBox="1">
            <a:spLocks noGrp="1"/>
          </p:cNvSpPr>
          <p:nvPr>
            <p:ph type="body" idx="1"/>
          </p:nvPr>
        </p:nvSpPr>
        <p:spPr>
          <a:xfrm>
            <a:off x="822960" y="838518"/>
            <a:ext cx="11049000" cy="4525963"/>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US" sz="2800" b="1" dirty="0">
                <a:solidFill>
                  <a:srgbClr val="C00000"/>
                </a:solidFill>
              </a:rPr>
              <a:t>2.Adding, Moving, and Deleting </a:t>
            </a:r>
            <a:r>
              <a:rPr lang="en-US" sz="2800" b="1" dirty="0" smtClean="0">
                <a:solidFill>
                  <a:srgbClr val="C00000"/>
                </a:solidFill>
              </a:rPr>
              <a:t>Resources</a:t>
            </a:r>
          </a:p>
          <a:p>
            <a:pPr indent="-457200">
              <a:spcBef>
                <a:spcPts val="0"/>
              </a:spcBef>
              <a:buSzPct val="100000"/>
            </a:pPr>
            <a:r>
              <a:rPr lang="en-US" sz="2800" dirty="0" smtClean="0"/>
              <a:t>Today’s </a:t>
            </a:r>
            <a:r>
              <a:rPr lang="en-US" sz="2800" dirty="0"/>
              <a:t>virtualized data centers are able to make changes much more quickly than in the past. </a:t>
            </a:r>
            <a:endParaRPr sz="2800" dirty="0"/>
          </a:p>
          <a:p>
            <a:pPr indent="-457200">
              <a:spcBef>
                <a:spcPts val="592"/>
              </a:spcBef>
              <a:buSzPct val="100000"/>
            </a:pPr>
            <a:r>
              <a:rPr lang="en-US" sz="2800" dirty="0"/>
              <a:t>Networks need to adapt in order to keep pace with the virtualization capabilities of servers and storage. </a:t>
            </a:r>
          </a:p>
          <a:p>
            <a:pPr indent="-457200">
              <a:spcBef>
                <a:spcPts val="592"/>
              </a:spcBef>
              <a:buSzPct val="100000"/>
            </a:pPr>
            <a:r>
              <a:rPr lang="en-US" sz="2800" dirty="0" smtClean="0">
                <a:solidFill>
                  <a:schemeClr val="bg2">
                    <a:lumMod val="75000"/>
                  </a:schemeClr>
                </a:solidFill>
              </a:rPr>
              <a:t>Speed</a:t>
            </a:r>
            <a:r>
              <a:rPr lang="en-US" sz="2800" dirty="0" smtClean="0"/>
              <a:t> </a:t>
            </a:r>
            <a:r>
              <a:rPr lang="en-US" sz="2800" dirty="0"/>
              <a:t>and </a:t>
            </a:r>
            <a:r>
              <a:rPr lang="en-US" sz="2800" dirty="0">
                <a:solidFill>
                  <a:schemeClr val="bg2">
                    <a:lumMod val="75000"/>
                  </a:schemeClr>
                </a:solidFill>
              </a:rPr>
              <a:t>automation</a:t>
            </a:r>
            <a:r>
              <a:rPr lang="en-US" sz="2800" dirty="0"/>
              <a:t> are of critical importance when it comes to handling the rapid changes demanded by virtualized servers and </a:t>
            </a:r>
            <a:r>
              <a:rPr lang="en-US" sz="2800" dirty="0" smtClean="0"/>
              <a:t>storage.</a:t>
            </a:r>
          </a:p>
          <a:p>
            <a:pPr indent="-457200">
              <a:spcBef>
                <a:spcPts val="592"/>
              </a:spcBef>
              <a:buSzPct val="100000"/>
            </a:pPr>
            <a:r>
              <a:rPr lang="en-US" sz="2800" dirty="0" smtClean="0"/>
              <a:t>These </a:t>
            </a:r>
            <a:r>
              <a:rPr lang="en-US" sz="2800" dirty="0"/>
              <a:t>changes need to have the ability to </a:t>
            </a:r>
            <a:r>
              <a:rPr lang="en-US" sz="2800" dirty="0" smtClean="0"/>
              <a:t>be automated </a:t>
            </a:r>
            <a:r>
              <a:rPr lang="en-US" sz="2800" dirty="0"/>
              <a:t>so that changes that must happen immediately can take place without human </a:t>
            </a:r>
            <a:r>
              <a:rPr lang="en-US" sz="2800" dirty="0" smtClean="0"/>
              <a:t>intervention.</a:t>
            </a:r>
          </a:p>
          <a:p>
            <a:pPr indent="-457200">
              <a:spcBef>
                <a:spcPts val="592"/>
              </a:spcBef>
              <a:buSzPct val="100000"/>
            </a:pPr>
            <a:r>
              <a:rPr lang="en-IN" sz="2800" dirty="0" smtClean="0"/>
              <a:t>With </a:t>
            </a:r>
            <a:r>
              <a:rPr lang="en-IN" sz="2800" dirty="0"/>
              <a:t>SDN </a:t>
            </a:r>
            <a:r>
              <a:rPr lang="en-IN" sz="2800" dirty="0" smtClean="0"/>
              <a:t>one </a:t>
            </a:r>
            <a:r>
              <a:rPr lang="en-US" sz="2800" dirty="0" smtClean="0"/>
              <a:t>can </a:t>
            </a:r>
            <a:r>
              <a:rPr lang="en-US" sz="2800" dirty="0"/>
              <a:t>use the foreknowledge that a new service is about to be initiated and proactively allocate the </a:t>
            </a:r>
            <a:r>
              <a:rPr lang="en-US" sz="2800" dirty="0" smtClean="0"/>
              <a:t>network </a:t>
            </a:r>
            <a:r>
              <a:rPr lang="en-IN" sz="2800" dirty="0" smtClean="0"/>
              <a:t>capacity </a:t>
            </a:r>
            <a:r>
              <a:rPr lang="en-IN" sz="2800" dirty="0"/>
              <a:t>it will require.</a:t>
            </a:r>
            <a:endParaRPr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fontScale="90000"/>
          </a:bodyPr>
          <a:lstStyle/>
          <a:p>
            <a:pPr>
              <a:buSzPct val="100000"/>
            </a:pPr>
            <a:r>
              <a:rPr lang="en-US" b="1" dirty="0"/>
              <a:t/>
            </a:r>
            <a:br>
              <a:rPr lang="en-US" b="1" dirty="0"/>
            </a:br>
            <a:endParaRPr dirty="0"/>
          </a:p>
        </p:txBody>
      </p:sp>
      <p:sp>
        <p:nvSpPr>
          <p:cNvPr id="143" name="Google Shape;143;p10"/>
          <p:cNvSpPr txBox="1">
            <a:spLocks noGrp="1"/>
          </p:cNvSpPr>
          <p:nvPr>
            <p:ph type="body" idx="1"/>
          </p:nvPr>
        </p:nvSpPr>
        <p:spPr>
          <a:xfrm>
            <a:off x="716280" y="1112521"/>
            <a:ext cx="10911840" cy="5013644"/>
          </a:xfrm>
          <a:prstGeom prst="rect">
            <a:avLst/>
          </a:prstGeom>
          <a:noFill/>
          <a:ln>
            <a:noFill/>
          </a:ln>
        </p:spPr>
        <p:txBody>
          <a:bodyPr spcFirstLastPara="1" wrap="square" lIns="91425" tIns="45700" rIns="91425" bIns="45700" anchor="t" anchorCtr="0">
            <a:normAutofit fontScale="85000" lnSpcReduction="20000"/>
          </a:bodyPr>
          <a:lstStyle/>
          <a:p>
            <a:pPr marL="0" indent="0" algn="just">
              <a:spcBef>
                <a:spcPts val="0"/>
              </a:spcBef>
              <a:buSzPct val="100000"/>
              <a:buNone/>
            </a:pPr>
            <a:r>
              <a:rPr lang="en-US" b="1" dirty="0">
                <a:solidFill>
                  <a:srgbClr val="C00000"/>
                </a:solidFill>
              </a:rPr>
              <a:t>3.Failure </a:t>
            </a:r>
            <a:r>
              <a:rPr lang="en-US" b="1" dirty="0" smtClean="0">
                <a:solidFill>
                  <a:srgbClr val="C00000"/>
                </a:solidFill>
              </a:rPr>
              <a:t>Recovery</a:t>
            </a:r>
          </a:p>
          <a:p>
            <a:pPr marL="0" indent="0" algn="just">
              <a:spcBef>
                <a:spcPts val="0"/>
              </a:spcBef>
              <a:buSzPct val="100000"/>
              <a:buNone/>
            </a:pPr>
            <a:endParaRPr lang="en-US" dirty="0" smtClean="0"/>
          </a:p>
          <a:p>
            <a:pPr marL="342900" algn="just">
              <a:spcBef>
                <a:spcPts val="0"/>
              </a:spcBef>
              <a:buSzPct val="100000"/>
            </a:pPr>
            <a:r>
              <a:rPr lang="en-US" dirty="0" smtClean="0"/>
              <a:t>The </a:t>
            </a:r>
            <a:r>
              <a:rPr lang="en-US" dirty="0"/>
              <a:t>size and scale of data centers today make recovery from </a:t>
            </a:r>
            <a:r>
              <a:rPr lang="en-US" i="1" dirty="0"/>
              <a:t>failure a complex task,</a:t>
            </a:r>
            <a:r>
              <a:rPr lang="en-US" dirty="0"/>
              <a:t> and the </a:t>
            </a:r>
            <a:r>
              <a:rPr lang="en-US" dirty="0" smtClean="0"/>
              <a:t>ramifications of </a:t>
            </a:r>
            <a:r>
              <a:rPr lang="en-US" dirty="0"/>
              <a:t>poor recovery decisions are only magnified as scale grows. </a:t>
            </a:r>
            <a:endParaRPr lang="en-US" dirty="0" smtClean="0"/>
          </a:p>
          <a:p>
            <a:pPr marL="342900" algn="just">
              <a:spcBef>
                <a:spcPts val="0"/>
              </a:spcBef>
              <a:buSzPct val="100000"/>
            </a:pPr>
            <a:r>
              <a:rPr lang="en-US" b="1" i="1" dirty="0" smtClean="0"/>
              <a:t>Determinism</a:t>
            </a:r>
            <a:r>
              <a:rPr lang="en-US" b="1" i="1" dirty="0"/>
              <a:t>, predictability, and </a:t>
            </a:r>
            <a:r>
              <a:rPr lang="en-US" b="1" i="1" dirty="0" smtClean="0"/>
              <a:t>optimal re-configuration </a:t>
            </a:r>
            <a:r>
              <a:rPr lang="en-US" dirty="0"/>
              <a:t>are among the most important recovery-related considerations.</a:t>
            </a:r>
            <a:endParaRPr dirty="0"/>
          </a:p>
          <a:p>
            <a:pPr marL="342900" algn="just">
              <a:spcBef>
                <a:spcPts val="496"/>
              </a:spcBef>
              <a:buSzPct val="100000"/>
            </a:pPr>
            <a:r>
              <a:rPr lang="en-US" dirty="0"/>
              <a:t>With the distributed intelligence of today’s networks, recovery from failures results in </a:t>
            </a:r>
            <a:r>
              <a:rPr lang="en-US" b="1" dirty="0"/>
              <a:t>unpredictable behavior</a:t>
            </a:r>
            <a:r>
              <a:rPr lang="en-US" dirty="0"/>
              <a:t>. It is desirable that the network move to a known state, given a particular failure. </a:t>
            </a:r>
            <a:endParaRPr dirty="0"/>
          </a:p>
          <a:p>
            <a:pPr marL="342900" algn="just">
              <a:spcBef>
                <a:spcPts val="496"/>
              </a:spcBef>
              <a:buSzPct val="100000"/>
            </a:pPr>
            <a:r>
              <a:rPr lang="en-US" dirty="0"/>
              <a:t>Distributed protocols make this difficult to do. A complete view of the network </a:t>
            </a:r>
            <a:r>
              <a:rPr lang="en-US" dirty="0" smtClean="0"/>
              <a:t> as is provided by SDN is </a:t>
            </a:r>
            <a:r>
              <a:rPr lang="en-US" dirty="0"/>
              <a:t>required to make the recovery process yield the best result.</a:t>
            </a:r>
            <a:endParaRPr dirty="0"/>
          </a:p>
        </p:txBody>
      </p:sp>
      <p:sp>
        <p:nvSpPr>
          <p:cNvPr id="4" name="Google Shape;136;p9"/>
          <p:cNvSpPr txBox="1">
            <a:spLocks/>
          </p:cNvSpPr>
          <p:nvPr/>
        </p:nvSpPr>
        <p:spPr>
          <a:xfrm>
            <a:off x="2133600" y="254043"/>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ct val="100000"/>
            </a:pPr>
            <a:r>
              <a:rPr lang="en-US" dirty="0"/>
              <a:t>Data Center Demands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fontScale="90000"/>
          </a:bodyPr>
          <a:lstStyle/>
          <a:p>
            <a:pPr>
              <a:buSzPts val="4400"/>
            </a:pPr>
            <a:r>
              <a:rPr lang="en-US" b="1" dirty="0"/>
              <a:t/>
            </a:r>
            <a:br>
              <a:rPr lang="en-US" b="1" dirty="0"/>
            </a:br>
            <a:endParaRPr dirty="0"/>
          </a:p>
        </p:txBody>
      </p:sp>
      <p:sp>
        <p:nvSpPr>
          <p:cNvPr id="149" name="Google Shape;149;p11"/>
          <p:cNvSpPr txBox="1">
            <a:spLocks noGrp="1"/>
          </p:cNvSpPr>
          <p:nvPr>
            <p:ph type="body" idx="1"/>
          </p:nvPr>
        </p:nvSpPr>
        <p:spPr>
          <a:xfrm>
            <a:off x="807720" y="1295400"/>
            <a:ext cx="11109960" cy="5166359"/>
          </a:xfrm>
          <a:prstGeom prst="rect">
            <a:avLst/>
          </a:prstGeom>
          <a:noFill/>
          <a:ln>
            <a:noFill/>
          </a:ln>
        </p:spPr>
        <p:txBody>
          <a:bodyPr spcFirstLastPara="1" wrap="square" lIns="91425" tIns="45700" rIns="91425" bIns="45700" anchor="t" anchorCtr="0">
            <a:normAutofit fontScale="92500" lnSpcReduction="20000"/>
          </a:bodyPr>
          <a:lstStyle/>
          <a:p>
            <a:pPr marL="0" indent="0">
              <a:spcBef>
                <a:spcPts val="0"/>
              </a:spcBef>
              <a:buSzPct val="100000"/>
              <a:buNone/>
            </a:pPr>
            <a:r>
              <a:rPr lang="en-US" b="1" dirty="0" smtClean="0">
                <a:solidFill>
                  <a:srgbClr val="C00000"/>
                </a:solidFill>
              </a:rPr>
              <a:t>4. </a:t>
            </a:r>
            <a:r>
              <a:rPr lang="en-US" b="1" dirty="0" err="1" smtClean="0">
                <a:solidFill>
                  <a:srgbClr val="C00000"/>
                </a:solidFill>
              </a:rPr>
              <a:t>Multitenancy</a:t>
            </a:r>
            <a:endParaRPr lang="en-US" dirty="0" smtClean="0">
              <a:solidFill>
                <a:srgbClr val="C00000"/>
              </a:solidFill>
            </a:endParaRPr>
          </a:p>
          <a:p>
            <a:pPr marL="342900">
              <a:spcBef>
                <a:spcPts val="0"/>
              </a:spcBef>
              <a:buSzPct val="100000"/>
            </a:pPr>
            <a:r>
              <a:rPr lang="en-US" dirty="0" smtClean="0"/>
              <a:t>Data </a:t>
            </a:r>
            <a:r>
              <a:rPr lang="en-US" dirty="0"/>
              <a:t>center consolidation has resulted in more and more clients </a:t>
            </a:r>
            <a:r>
              <a:rPr lang="en-US" dirty="0">
                <a:solidFill>
                  <a:schemeClr val="bg2">
                    <a:lumMod val="75000"/>
                  </a:schemeClr>
                </a:solidFill>
              </a:rPr>
              <a:t>occupying the same set of servers</a:t>
            </a:r>
            <a:r>
              <a:rPr lang="en-US" dirty="0"/>
              <a:t>, storage, and network. </a:t>
            </a:r>
            <a:r>
              <a:rPr lang="en-US" i="1" dirty="0"/>
              <a:t>The challenge is to keep those individual clients separated </a:t>
            </a:r>
            <a:r>
              <a:rPr lang="en-US" dirty="0"/>
              <a:t>and insulated from each other and to utilize network bandwidth efficiently.</a:t>
            </a:r>
            <a:endParaRPr dirty="0"/>
          </a:p>
          <a:p>
            <a:pPr marL="342900">
              <a:spcBef>
                <a:spcPts val="448"/>
              </a:spcBef>
              <a:buSzPct val="100000"/>
            </a:pPr>
            <a:r>
              <a:rPr lang="en-US" dirty="0"/>
              <a:t>In a large multitenant environment, it is necessary to keep separate the resources belonging to each client. </a:t>
            </a:r>
            <a:endParaRPr lang="en-US" dirty="0" smtClean="0"/>
          </a:p>
          <a:p>
            <a:pPr marL="800100" lvl="1">
              <a:spcBef>
                <a:spcPts val="448"/>
              </a:spcBef>
              <a:buSzPct val="100000"/>
              <a:buChar char="•"/>
            </a:pPr>
            <a:r>
              <a:rPr lang="en-US" dirty="0" smtClean="0"/>
              <a:t>For </a:t>
            </a:r>
            <a:r>
              <a:rPr lang="en-US" dirty="0"/>
              <a:t>servers this could mean </a:t>
            </a:r>
            <a:r>
              <a:rPr lang="en-US" b="1" i="1" dirty="0"/>
              <a:t>not mixing clients’ virtual machines </a:t>
            </a:r>
            <a:r>
              <a:rPr lang="en-US" dirty="0"/>
              <a:t>on the same physical server.</a:t>
            </a:r>
            <a:endParaRPr dirty="0"/>
          </a:p>
          <a:p>
            <a:pPr marL="800100" lvl="1">
              <a:spcBef>
                <a:spcPts val="448"/>
              </a:spcBef>
              <a:buSzPct val="100000"/>
              <a:buChar char="•"/>
            </a:pPr>
            <a:r>
              <a:rPr lang="en-US" dirty="0"/>
              <a:t>For networks it could mean </a:t>
            </a:r>
            <a:r>
              <a:rPr lang="en-US" b="1" dirty="0">
                <a:solidFill>
                  <a:schemeClr val="bg2">
                    <a:lumMod val="75000"/>
                  </a:schemeClr>
                </a:solidFill>
              </a:rPr>
              <a:t>segregation of traffic </a:t>
            </a:r>
            <a:r>
              <a:rPr lang="en-US" dirty="0"/>
              <a:t>using a technology that ensures that packets from two distinct tenants remain insulated from one another. </a:t>
            </a:r>
            <a:endParaRPr dirty="0"/>
          </a:p>
          <a:p>
            <a:pPr marL="800100" lvl="1">
              <a:spcBef>
                <a:spcPts val="448"/>
              </a:spcBef>
              <a:buSzPct val="100000"/>
              <a:buChar char="•"/>
            </a:pPr>
            <a:r>
              <a:rPr lang="en-US" dirty="0"/>
              <a:t>This is needed not only for the obvious security reasons but also for </a:t>
            </a:r>
            <a:r>
              <a:rPr lang="en-US" b="1" dirty="0" err="1">
                <a:solidFill>
                  <a:schemeClr val="bg2">
                    <a:lumMod val="75000"/>
                  </a:schemeClr>
                </a:solidFill>
              </a:rPr>
              <a:t>QoS</a:t>
            </a:r>
            <a:r>
              <a:rPr lang="en-US" dirty="0"/>
              <a:t> and other service guarantees.</a:t>
            </a:r>
            <a:endParaRPr dirty="0"/>
          </a:p>
        </p:txBody>
      </p:sp>
      <p:sp>
        <p:nvSpPr>
          <p:cNvPr id="4" name="Google Shape;154;p12"/>
          <p:cNvSpPr txBox="1">
            <a:spLocks/>
          </p:cNvSpPr>
          <p:nvPr/>
        </p:nvSpPr>
        <p:spPr>
          <a:xfrm>
            <a:off x="2133600" y="427038"/>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a:t>Data Center Demands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2057400" y="167640"/>
            <a:ext cx="8229600" cy="823278"/>
          </a:xfrm>
          <a:prstGeom prst="rect">
            <a:avLst/>
          </a:prstGeom>
          <a:noFill/>
          <a:ln>
            <a:noFill/>
          </a:ln>
        </p:spPr>
        <p:txBody>
          <a:bodyPr spcFirstLastPara="1" wrap="square" lIns="91425" tIns="45700" rIns="91425" bIns="45700" anchor="ctr" anchorCtr="0">
            <a:normAutofit/>
          </a:bodyPr>
          <a:lstStyle/>
          <a:p>
            <a:pPr>
              <a:buSzPts val="4400"/>
            </a:pPr>
            <a:r>
              <a:rPr lang="en-US" dirty="0"/>
              <a:t>Data Center </a:t>
            </a:r>
            <a:r>
              <a:rPr lang="en-US" dirty="0" smtClean="0"/>
              <a:t>Demands</a:t>
            </a:r>
            <a:endParaRPr dirty="0"/>
          </a:p>
        </p:txBody>
      </p:sp>
      <p:sp>
        <p:nvSpPr>
          <p:cNvPr id="155" name="Google Shape;155;p12"/>
          <p:cNvSpPr txBox="1">
            <a:spLocks noGrp="1"/>
          </p:cNvSpPr>
          <p:nvPr>
            <p:ph type="body" idx="1"/>
          </p:nvPr>
        </p:nvSpPr>
        <p:spPr>
          <a:xfrm>
            <a:off x="731520" y="990918"/>
            <a:ext cx="10881360" cy="5562281"/>
          </a:xfrm>
          <a:prstGeom prst="rect">
            <a:avLst/>
          </a:prstGeom>
          <a:noFill/>
          <a:ln>
            <a:noFill/>
          </a:ln>
        </p:spPr>
        <p:txBody>
          <a:bodyPr spcFirstLastPara="1" wrap="square" lIns="91425" tIns="45700" rIns="91425" bIns="45700" anchor="t" anchorCtr="0">
            <a:normAutofit fontScale="92500" lnSpcReduction="20000"/>
          </a:bodyPr>
          <a:lstStyle/>
          <a:p>
            <a:pPr marL="0" indent="0">
              <a:spcBef>
                <a:spcPts val="448"/>
              </a:spcBef>
              <a:buSzPct val="100000"/>
              <a:buNone/>
            </a:pPr>
            <a:r>
              <a:rPr lang="en-US" b="1" dirty="0" smtClean="0"/>
              <a:t>5. Traffic </a:t>
            </a:r>
            <a:r>
              <a:rPr lang="en-US" b="1" dirty="0"/>
              <a:t>Engineering and Path Efficiency</a:t>
            </a:r>
            <a:endParaRPr lang="en-US" dirty="0" smtClean="0"/>
          </a:p>
          <a:p>
            <a:r>
              <a:rPr lang="en-IN" dirty="0"/>
              <a:t>I</a:t>
            </a:r>
            <a:r>
              <a:rPr lang="en-IN" dirty="0" smtClean="0"/>
              <a:t>t is </a:t>
            </a:r>
            <a:r>
              <a:rPr lang="en-US" dirty="0" smtClean="0"/>
              <a:t>imperative </a:t>
            </a:r>
            <a:r>
              <a:rPr lang="en-US" dirty="0"/>
              <a:t>to optimally utilize the capacity of the network.</a:t>
            </a:r>
            <a:endParaRPr lang="en-US" dirty="0" smtClean="0"/>
          </a:p>
          <a:p>
            <a:pPr marL="342900">
              <a:spcBef>
                <a:spcPts val="448"/>
              </a:spcBef>
              <a:buSzPct val="100000"/>
            </a:pPr>
            <a:r>
              <a:rPr lang="en-US" dirty="0" smtClean="0"/>
              <a:t>To </a:t>
            </a:r>
            <a:r>
              <a:rPr lang="en-US" dirty="0"/>
              <a:t>understand traffic loads and take the appropriate action, the traffic data must be monitored and  measured. </a:t>
            </a:r>
            <a:endParaRPr dirty="0"/>
          </a:p>
          <a:p>
            <a:pPr marL="342900">
              <a:spcBef>
                <a:spcPts val="448"/>
              </a:spcBef>
              <a:buSzPct val="100000"/>
            </a:pPr>
            <a:r>
              <a:rPr lang="en-US" dirty="0" smtClean="0"/>
              <a:t>One </a:t>
            </a:r>
            <a:r>
              <a:rPr lang="en-US" dirty="0"/>
              <a:t>of the reasons for the increasing attention on traffic engineering and path efficiency in the data center has been the rise of </a:t>
            </a:r>
            <a:r>
              <a:rPr lang="en-US" i="1" dirty="0"/>
              <a:t>East-West </a:t>
            </a:r>
            <a:r>
              <a:rPr lang="en-US" dirty="0"/>
              <a:t>traffic relative to </a:t>
            </a:r>
            <a:r>
              <a:rPr lang="en-US" i="1" dirty="0"/>
              <a:t>North-South </a:t>
            </a:r>
            <a:r>
              <a:rPr lang="en-US" dirty="0"/>
              <a:t>traffic</a:t>
            </a:r>
            <a:r>
              <a:rPr lang="en-US" dirty="0" smtClean="0"/>
              <a:t>.</a:t>
            </a:r>
          </a:p>
          <a:p>
            <a:pPr marL="342900">
              <a:spcBef>
                <a:spcPts val="448"/>
              </a:spcBef>
              <a:buSzPct val="100000"/>
            </a:pPr>
            <a:r>
              <a:rPr lang="en-US" dirty="0" smtClean="0"/>
              <a:t>Example: Bringing up newsfeed on </a:t>
            </a:r>
            <a:r>
              <a:rPr lang="en-US" dirty="0"/>
              <a:t>F</a:t>
            </a:r>
            <a:r>
              <a:rPr lang="en-US" dirty="0" smtClean="0"/>
              <a:t>acebook page: Here  East-West </a:t>
            </a:r>
            <a:r>
              <a:rPr lang="en-US" dirty="0"/>
              <a:t>traffic is </a:t>
            </a:r>
            <a:r>
              <a:rPr lang="en-US" dirty="0" smtClean="0"/>
              <a:t>as </a:t>
            </a:r>
            <a:r>
              <a:rPr lang="en-US" dirty="0"/>
              <a:t>large as the North-South </a:t>
            </a:r>
            <a:r>
              <a:rPr lang="en-US" dirty="0" smtClean="0"/>
              <a:t>traffic. </a:t>
            </a:r>
            <a:endParaRPr dirty="0"/>
          </a:p>
          <a:p>
            <a:pPr marL="342900">
              <a:spcBef>
                <a:spcPts val="448"/>
              </a:spcBef>
              <a:buSzPct val="100000"/>
            </a:pPr>
            <a:r>
              <a:rPr lang="en-US" dirty="0"/>
              <a:t> </a:t>
            </a:r>
            <a:r>
              <a:rPr lang="en-US" dirty="0" smtClean="0"/>
              <a:t>Traffic </a:t>
            </a:r>
            <a:r>
              <a:rPr lang="en-US" dirty="0"/>
              <a:t>types as follows: </a:t>
            </a:r>
            <a:endParaRPr lang="en-US" dirty="0" smtClean="0"/>
          </a:p>
          <a:p>
            <a:pPr marL="800100" lvl="1">
              <a:spcBef>
                <a:spcPts val="448"/>
              </a:spcBef>
              <a:buSzPct val="100000"/>
              <a:buChar char="•"/>
            </a:pPr>
            <a:r>
              <a:rPr lang="en-US" dirty="0" smtClean="0"/>
              <a:t>East-West </a:t>
            </a:r>
            <a:r>
              <a:rPr lang="en-US" i="1" dirty="0"/>
              <a:t>traffic is composed of packets sent by one host in a data center to another host in that same data center. </a:t>
            </a:r>
            <a:endParaRPr lang="en-US" i="1" dirty="0" smtClean="0"/>
          </a:p>
          <a:p>
            <a:pPr marL="800100" lvl="1">
              <a:spcBef>
                <a:spcPts val="448"/>
              </a:spcBef>
              <a:buSzPct val="100000"/>
              <a:buChar char="•"/>
            </a:pPr>
            <a:r>
              <a:rPr lang="en-US" i="1" dirty="0" smtClean="0"/>
              <a:t>North-South </a:t>
            </a:r>
            <a:r>
              <a:rPr lang="en-US" i="1" dirty="0"/>
              <a:t>traffic is traffic entering (leaving</a:t>
            </a:r>
            <a:r>
              <a:rPr lang="en-US" i="1" dirty="0" smtClean="0"/>
              <a:t>) the </a:t>
            </a:r>
            <a:r>
              <a:rPr lang="en-US" i="1" dirty="0"/>
              <a:t>data center from (to) the outside world.</a:t>
            </a: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a:spLocks noGrp="1"/>
          </p:cNvSpPr>
          <p:nvPr>
            <p:ph type="title"/>
          </p:nvPr>
        </p:nvSpPr>
        <p:spPr>
          <a:xfrm>
            <a:off x="777240" y="274638"/>
            <a:ext cx="11170920" cy="1143000"/>
          </a:xfrm>
          <a:prstGeom prst="rect">
            <a:avLst/>
          </a:prstGeom>
          <a:noFill/>
          <a:ln>
            <a:noFill/>
          </a:ln>
        </p:spPr>
        <p:txBody>
          <a:bodyPr spcFirstLastPara="1" wrap="square" lIns="91425" tIns="45700" rIns="91425" bIns="45700" anchor="ctr" anchorCtr="0">
            <a:noAutofit/>
          </a:bodyPr>
          <a:lstStyle/>
          <a:p>
            <a:pPr>
              <a:buSzPct val="100000"/>
            </a:pPr>
            <a:r>
              <a:rPr lang="en-US" sz="3600" dirty="0"/>
              <a:t/>
            </a:r>
            <a:br>
              <a:rPr lang="en-US" sz="3600" dirty="0"/>
            </a:br>
            <a:r>
              <a:rPr lang="en-US" sz="3600" dirty="0" smtClean="0"/>
              <a:t>Tunneling Technologies </a:t>
            </a:r>
            <a:br>
              <a:rPr lang="en-US" sz="3600" dirty="0" smtClean="0"/>
            </a:br>
            <a:r>
              <a:rPr lang="en-US" sz="3600" dirty="0" smtClean="0"/>
              <a:t>for the Data Center Network</a:t>
            </a:r>
            <a:r>
              <a:rPr lang="en-US" sz="3600" dirty="0"/>
              <a:t/>
            </a:r>
            <a:br>
              <a:rPr lang="en-US" sz="3600" dirty="0"/>
            </a:br>
            <a:endParaRPr sz="3600" dirty="0"/>
          </a:p>
        </p:txBody>
      </p:sp>
      <p:sp>
        <p:nvSpPr>
          <p:cNvPr id="161" name="Google Shape;161;p13"/>
          <p:cNvSpPr txBox="1">
            <a:spLocks noGrp="1"/>
          </p:cNvSpPr>
          <p:nvPr>
            <p:ph type="body" idx="1"/>
          </p:nvPr>
        </p:nvSpPr>
        <p:spPr>
          <a:xfrm>
            <a:off x="533400" y="1417638"/>
            <a:ext cx="11033760" cy="5089841"/>
          </a:xfrm>
          <a:prstGeom prst="rect">
            <a:avLst/>
          </a:prstGeom>
          <a:noFill/>
          <a:ln>
            <a:noFill/>
          </a:ln>
        </p:spPr>
        <p:txBody>
          <a:bodyPr spcFirstLastPara="1" wrap="square" lIns="91425" tIns="45700" rIns="91425" bIns="45700" anchor="t" anchorCtr="0">
            <a:noAutofit/>
          </a:bodyPr>
          <a:lstStyle/>
          <a:p>
            <a:r>
              <a:rPr lang="en-US" sz="2000" dirty="0"/>
              <a:t>Tunneling protocols are based on the notion of encapsulating an entire layer two - MAC frame inside an IP packet. This is known as </a:t>
            </a:r>
            <a:r>
              <a:rPr lang="en-US" sz="2000" b="1" i="1" dirty="0"/>
              <a:t>MAC-in-IP tunneling</a:t>
            </a:r>
            <a:r>
              <a:rPr lang="en-US" sz="2000" dirty="0"/>
              <a:t>.</a:t>
            </a:r>
          </a:p>
          <a:p>
            <a:r>
              <a:rPr lang="en-US" sz="2000" dirty="0"/>
              <a:t>The hosts involved in communicating with each other are unaware that there is anything other than a traditional physical network between them. </a:t>
            </a:r>
          </a:p>
          <a:p>
            <a:r>
              <a:rPr lang="en-US" sz="2000" dirty="0"/>
              <a:t>The hosts construct and send packets in exactly the same manner as they would had there been no network virtualization involved. </a:t>
            </a:r>
          </a:p>
          <a:p>
            <a:r>
              <a:rPr lang="en-US" sz="2000" dirty="0"/>
              <a:t>In this way, network virtualization resembles server virtualization, where hosts are unaware that they are actually running in a virtual machine environment. </a:t>
            </a:r>
          </a:p>
          <a:p>
            <a:r>
              <a:rPr lang="en-US" sz="2000" dirty="0"/>
              <a:t>Hypervisor-based tunneling technologies are employed to achieve this virtualization of the network</a:t>
            </a:r>
            <a:endParaRPr sz="2000" dirty="0"/>
          </a:p>
          <a:p>
            <a:pPr marL="342900" algn="just">
              <a:spcBef>
                <a:spcPts val="592"/>
              </a:spcBef>
              <a:buSzPct val="100000"/>
            </a:pPr>
            <a:r>
              <a:rPr lang="en-US" sz="2000" dirty="0"/>
              <a:t>Tunneling methods </a:t>
            </a:r>
          </a:p>
          <a:p>
            <a:pPr marL="800100" lvl="1" algn="just">
              <a:spcBef>
                <a:spcPts val="592"/>
              </a:spcBef>
              <a:buSzPct val="100000"/>
              <a:buChar char="•"/>
            </a:pPr>
            <a:r>
              <a:rPr lang="en-US" sz="2000" i="1" dirty="0"/>
              <a:t>Virtual </a:t>
            </a:r>
            <a:r>
              <a:rPr lang="en-US" sz="2000" i="1" dirty="0" err="1"/>
              <a:t>eXtensible</a:t>
            </a:r>
            <a:r>
              <a:rPr lang="en-US" sz="2000" i="1" dirty="0"/>
              <a:t> Local Area Network </a:t>
            </a:r>
            <a:r>
              <a:rPr lang="en-US" sz="2000" dirty="0"/>
              <a:t>(VXLAN)  </a:t>
            </a:r>
          </a:p>
          <a:p>
            <a:pPr marL="800100" lvl="1" algn="just">
              <a:spcBef>
                <a:spcPts val="592"/>
              </a:spcBef>
              <a:buSzPct val="100000"/>
              <a:buChar char="•"/>
            </a:pPr>
            <a:r>
              <a:rPr lang="en-US" sz="2000" i="1" dirty="0"/>
              <a:t>Network Virtualization using Generic Routing Encapsulation </a:t>
            </a:r>
            <a:r>
              <a:rPr lang="en-US" sz="2000" dirty="0"/>
              <a:t>(NVGRE)</a:t>
            </a:r>
          </a:p>
          <a:p>
            <a:pPr marL="800100" lvl="1" algn="just">
              <a:spcBef>
                <a:spcPts val="592"/>
              </a:spcBef>
              <a:buSzPct val="100000"/>
              <a:buChar char="•"/>
            </a:pPr>
            <a:r>
              <a:rPr lang="en-US" sz="2000" i="1" dirty="0"/>
              <a:t>Stateless Transport Tunneling </a:t>
            </a:r>
            <a:r>
              <a:rPr lang="en-US" sz="2000" dirty="0"/>
              <a:t>(STT</a:t>
            </a:r>
            <a:r>
              <a:rPr lang="en-US" sz="1800" dirty="0"/>
              <a:t>)</a:t>
            </a:r>
            <a:endParaRPr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5"/>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fontScale="90000"/>
          </a:bodyPr>
          <a:lstStyle/>
          <a:p>
            <a:pPr>
              <a:buSzPct val="100000"/>
            </a:pPr>
            <a:r>
              <a:rPr lang="en-US" b="1"/>
              <a:t>Virtual eXtensible Local Area Network</a:t>
            </a:r>
            <a:endParaRPr/>
          </a:p>
        </p:txBody>
      </p:sp>
      <p:sp>
        <p:nvSpPr>
          <p:cNvPr id="173" name="Google Shape;173;p15"/>
          <p:cNvSpPr txBox="1">
            <a:spLocks noGrp="1"/>
          </p:cNvSpPr>
          <p:nvPr>
            <p:ph type="body" idx="1"/>
          </p:nvPr>
        </p:nvSpPr>
        <p:spPr>
          <a:xfrm>
            <a:off x="822960" y="1234440"/>
            <a:ext cx="10789920" cy="5227319"/>
          </a:xfrm>
          <a:prstGeom prst="rect">
            <a:avLst/>
          </a:prstGeom>
          <a:noFill/>
          <a:ln>
            <a:noFill/>
          </a:ln>
        </p:spPr>
        <p:txBody>
          <a:bodyPr spcFirstLastPara="1" wrap="square" lIns="91425" tIns="45700" rIns="91425" bIns="45700" anchor="t" anchorCtr="0">
            <a:normAutofit fontScale="92500" lnSpcReduction="10000"/>
          </a:bodyPr>
          <a:lstStyle/>
          <a:p>
            <a:pPr marL="342900">
              <a:spcBef>
                <a:spcPts val="0"/>
              </a:spcBef>
              <a:buSzPct val="100000"/>
            </a:pPr>
            <a:r>
              <a:rPr lang="en-US" dirty="0"/>
              <a:t>D</a:t>
            </a:r>
            <a:r>
              <a:rPr lang="en-US" dirty="0" smtClean="0"/>
              <a:t>eveloped </a:t>
            </a:r>
            <a:r>
              <a:rPr lang="en-US" dirty="0"/>
              <a:t>primarily by </a:t>
            </a:r>
            <a:r>
              <a:rPr lang="en-US" dirty="0">
                <a:solidFill>
                  <a:schemeClr val="bg2">
                    <a:lumMod val="75000"/>
                  </a:schemeClr>
                </a:solidFill>
              </a:rPr>
              <a:t>VMware</a:t>
            </a:r>
            <a:r>
              <a:rPr lang="en-US" dirty="0"/>
              <a:t> and </a:t>
            </a:r>
            <a:r>
              <a:rPr lang="en-US" dirty="0">
                <a:solidFill>
                  <a:schemeClr val="bg2">
                    <a:lumMod val="75000"/>
                  </a:schemeClr>
                </a:solidFill>
              </a:rPr>
              <a:t>Cisco</a:t>
            </a:r>
            <a:endParaRPr lang="en-US" dirty="0" smtClean="0">
              <a:solidFill>
                <a:schemeClr val="bg2">
                  <a:lumMod val="75000"/>
                </a:schemeClr>
              </a:solidFill>
            </a:endParaRPr>
          </a:p>
          <a:p>
            <a:pPr marL="342900">
              <a:spcBef>
                <a:spcPts val="0"/>
              </a:spcBef>
              <a:buSzPct val="100000"/>
            </a:pPr>
            <a:r>
              <a:rPr lang="en-US" dirty="0"/>
              <a:t>M</a:t>
            </a:r>
            <a:r>
              <a:rPr lang="en-US" dirty="0" smtClean="0"/>
              <a:t>ain </a:t>
            </a:r>
            <a:r>
              <a:rPr lang="en-US" dirty="0"/>
              <a:t>characteristics </a:t>
            </a:r>
            <a:r>
              <a:rPr lang="en-US" dirty="0" smtClean="0"/>
              <a:t>:</a:t>
            </a:r>
            <a:endParaRPr dirty="0"/>
          </a:p>
          <a:p>
            <a:pPr marL="857250" lvl="1" indent="-457200">
              <a:spcBef>
                <a:spcPts val="476"/>
              </a:spcBef>
              <a:buSzPct val="100000"/>
            </a:pPr>
            <a:r>
              <a:rPr lang="en-US" dirty="0" smtClean="0"/>
              <a:t> </a:t>
            </a:r>
            <a:r>
              <a:rPr lang="en-US" dirty="0"/>
              <a:t>VXLAN utilizes MAC-in-IP tunneling.</a:t>
            </a:r>
            <a:endParaRPr dirty="0"/>
          </a:p>
          <a:p>
            <a:pPr marL="857250" lvl="1" indent="-457200">
              <a:spcBef>
                <a:spcPts val="476"/>
              </a:spcBef>
              <a:buSzPct val="100000"/>
            </a:pPr>
            <a:r>
              <a:rPr lang="en-US" dirty="0" smtClean="0"/>
              <a:t> </a:t>
            </a:r>
            <a:r>
              <a:rPr lang="en-US" dirty="0"/>
              <a:t>Each virtual network or </a:t>
            </a:r>
            <a:r>
              <a:rPr lang="en-US" i="1" dirty="0"/>
              <a:t>overlay </a:t>
            </a:r>
            <a:r>
              <a:rPr lang="en-US" dirty="0"/>
              <a:t>is called a </a:t>
            </a:r>
            <a:r>
              <a:rPr lang="en-US" b="1" dirty="0">
                <a:solidFill>
                  <a:schemeClr val="bg2">
                    <a:lumMod val="75000"/>
                  </a:schemeClr>
                </a:solidFill>
              </a:rPr>
              <a:t>VXLAN </a:t>
            </a:r>
            <a:r>
              <a:rPr lang="en-US" b="1" dirty="0" smtClean="0">
                <a:solidFill>
                  <a:schemeClr val="bg2">
                    <a:lumMod val="75000"/>
                  </a:schemeClr>
                </a:solidFill>
              </a:rPr>
              <a:t>segment</a:t>
            </a:r>
            <a:r>
              <a:rPr lang="en-US" b="1" dirty="0" smtClean="0"/>
              <a:t>. </a:t>
            </a:r>
          </a:p>
          <a:p>
            <a:pPr marL="857250" lvl="1" indent="-457200">
              <a:spcBef>
                <a:spcPts val="476"/>
              </a:spcBef>
              <a:buSzPct val="100000"/>
            </a:pPr>
            <a:r>
              <a:rPr lang="en-US" dirty="0" smtClean="0"/>
              <a:t>VXLAN </a:t>
            </a:r>
            <a:r>
              <a:rPr lang="en-US" dirty="0"/>
              <a:t>segments are identified by a 24-bit segment ID, allowing for up to 2</a:t>
            </a:r>
            <a:r>
              <a:rPr lang="en-US" baseline="30000" dirty="0"/>
              <a:t>24</a:t>
            </a:r>
            <a:r>
              <a:rPr lang="en-US" dirty="0"/>
              <a:t> (approximately 16 million) segments.</a:t>
            </a:r>
            <a:endParaRPr dirty="0"/>
          </a:p>
          <a:p>
            <a:pPr marL="857250" lvl="1" indent="-457200">
              <a:spcBef>
                <a:spcPts val="476"/>
              </a:spcBef>
              <a:buSzPct val="100000"/>
            </a:pPr>
            <a:r>
              <a:rPr lang="en-US" dirty="0" smtClean="0"/>
              <a:t> </a:t>
            </a:r>
            <a:r>
              <a:rPr lang="en-US" dirty="0"/>
              <a:t>VXLAN tunnels are </a:t>
            </a:r>
            <a:r>
              <a:rPr lang="en-US" dirty="0">
                <a:solidFill>
                  <a:schemeClr val="bg2">
                    <a:lumMod val="75000"/>
                  </a:schemeClr>
                </a:solidFill>
              </a:rPr>
              <a:t>stateless</a:t>
            </a:r>
            <a:r>
              <a:rPr lang="en-US" dirty="0"/>
              <a:t>.</a:t>
            </a:r>
            <a:endParaRPr dirty="0"/>
          </a:p>
          <a:p>
            <a:pPr marL="857250" lvl="1" indent="-457200">
              <a:spcBef>
                <a:spcPts val="476"/>
              </a:spcBef>
              <a:buSzPct val="100000"/>
            </a:pPr>
            <a:r>
              <a:rPr lang="en-US" dirty="0" smtClean="0"/>
              <a:t> </a:t>
            </a:r>
            <a:r>
              <a:rPr lang="en-US" dirty="0"/>
              <a:t>VXLAN segment endpoints are the switches that perform the encapsulation and are called </a:t>
            </a:r>
            <a:r>
              <a:rPr lang="en-US" i="1" dirty="0"/>
              <a:t>virtual tunnel endpoints </a:t>
            </a:r>
            <a:r>
              <a:rPr lang="en-US" dirty="0"/>
              <a:t>(VTEPs).</a:t>
            </a:r>
            <a:endParaRPr dirty="0"/>
          </a:p>
          <a:p>
            <a:pPr marL="857250" lvl="1" indent="-457200">
              <a:spcBef>
                <a:spcPts val="476"/>
              </a:spcBef>
              <a:buSzPct val="100000"/>
            </a:pPr>
            <a:r>
              <a:rPr lang="en-US" dirty="0" smtClean="0"/>
              <a:t> </a:t>
            </a:r>
            <a:r>
              <a:rPr lang="en-US" dirty="0"/>
              <a:t>VXLAN packets are unicast between the two VTEPs and use </a:t>
            </a:r>
            <a:r>
              <a:rPr lang="en-US" b="1" i="1" dirty="0"/>
              <a:t>UDP-over-IP</a:t>
            </a:r>
            <a:r>
              <a:rPr lang="en-US" dirty="0"/>
              <a:t> packet formats.</a:t>
            </a:r>
            <a:endParaRPr dirty="0"/>
          </a:p>
          <a:p>
            <a:pPr marL="857250" lvl="1" indent="-457200">
              <a:spcBef>
                <a:spcPts val="476"/>
              </a:spcBef>
              <a:buSzPct val="100000"/>
            </a:pPr>
            <a:r>
              <a:rPr lang="en-US" dirty="0" smtClean="0"/>
              <a:t> </a:t>
            </a:r>
            <a:r>
              <a:rPr lang="en-US" dirty="0"/>
              <a:t>It is UDP based. The </a:t>
            </a:r>
            <a:r>
              <a:rPr lang="en-US" b="1" dirty="0"/>
              <a:t>UDP port number for VXLAN is 4789.</a:t>
            </a:r>
            <a:endParaRPr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a:t>VXLAN packet format</a:t>
            </a:r>
            <a:endParaRPr/>
          </a:p>
        </p:txBody>
      </p:sp>
      <p:sp>
        <p:nvSpPr>
          <p:cNvPr id="179" name="Google Shape;179;p16"/>
          <p:cNvSpPr txBox="1">
            <a:spLocks noGrp="1"/>
          </p:cNvSpPr>
          <p:nvPr>
            <p:ph type="body" idx="1"/>
          </p:nvPr>
        </p:nvSpPr>
        <p:spPr>
          <a:xfrm>
            <a:off x="609600" y="3794760"/>
            <a:ext cx="10591800" cy="2407919"/>
          </a:xfrm>
          <a:prstGeom prst="rect">
            <a:avLst/>
          </a:prstGeom>
          <a:noFill/>
          <a:ln>
            <a:noFill/>
          </a:ln>
        </p:spPr>
        <p:txBody>
          <a:bodyPr spcFirstLastPara="1" wrap="square" lIns="91425" tIns="45700" rIns="91425" bIns="45700" anchor="t" anchorCtr="0">
            <a:normAutofit fontScale="85000" lnSpcReduction="10000"/>
          </a:bodyPr>
          <a:lstStyle/>
          <a:p>
            <a:pPr marL="342900" indent="-342900" algn="just">
              <a:spcBef>
                <a:spcPts val="0"/>
              </a:spcBef>
              <a:buSzPct val="100000"/>
            </a:pPr>
            <a:r>
              <a:rPr lang="en-US" dirty="0"/>
              <a:t>Figure  illustrates the format of a VXLAN packet. </a:t>
            </a:r>
            <a:endParaRPr lang="en-US" dirty="0" smtClean="0"/>
          </a:p>
          <a:p>
            <a:pPr marL="342900" indent="-342900" algn="just">
              <a:spcBef>
                <a:spcPts val="0"/>
              </a:spcBef>
              <a:buSzPct val="100000"/>
            </a:pPr>
            <a:r>
              <a:rPr lang="en-US" dirty="0" smtClean="0"/>
              <a:t>The </a:t>
            </a:r>
            <a:r>
              <a:rPr lang="en-US" b="1" i="1" dirty="0"/>
              <a:t>outer header </a:t>
            </a:r>
            <a:r>
              <a:rPr lang="en-US" dirty="0"/>
              <a:t>contains the MAC and IP addresses appropriate for sending a unicast packet to the destination switch</a:t>
            </a:r>
            <a:r>
              <a:rPr lang="en-US" dirty="0" smtClean="0"/>
              <a:t>, acting </a:t>
            </a:r>
            <a:r>
              <a:rPr lang="en-US" dirty="0"/>
              <a:t>as a virtual tunnel endpoint. </a:t>
            </a:r>
            <a:endParaRPr dirty="0"/>
          </a:p>
          <a:p>
            <a:pPr marL="342900" indent="-342900" algn="just">
              <a:spcBef>
                <a:spcPts val="434"/>
              </a:spcBef>
              <a:buSzPct val="100000"/>
            </a:pPr>
            <a:r>
              <a:rPr lang="en-US" dirty="0"/>
              <a:t>The VXLAN header follows the outer header and contains a VXLAN network identifier of 24 bits in length, sufficient for about 16 million networks</a:t>
            </a:r>
            <a:r>
              <a:rPr lang="en-US" dirty="0" smtClean="0"/>
              <a:t>.</a:t>
            </a:r>
          </a:p>
          <a:p>
            <a:pPr marL="342900" indent="-342900" algn="just">
              <a:spcBef>
                <a:spcPts val="434"/>
              </a:spcBef>
              <a:buSzPct val="100000"/>
            </a:pPr>
            <a:r>
              <a:rPr lang="en-US" dirty="0" smtClean="0"/>
              <a:t>Advantage of VXLAN: </a:t>
            </a:r>
            <a:r>
              <a:rPr lang="en-US" b="1" dirty="0"/>
              <a:t>A</a:t>
            </a:r>
            <a:r>
              <a:rPr lang="en-US" b="1" dirty="0" smtClean="0"/>
              <a:t>ssists </a:t>
            </a:r>
            <a:r>
              <a:rPr lang="en-US" b="1" dirty="0"/>
              <a:t>load balancing within the network</a:t>
            </a:r>
            <a:endParaRPr b="1" dirty="0"/>
          </a:p>
        </p:txBody>
      </p:sp>
      <p:pic>
        <p:nvPicPr>
          <p:cNvPr id="181" name="Google Shape;181;p16"/>
          <p:cNvPicPr preferRelativeResize="0"/>
          <p:nvPr/>
        </p:nvPicPr>
        <p:blipFill rotWithShape="1">
          <a:blip r:embed="rId3">
            <a:alphaModFix/>
          </a:blip>
          <a:srcRect/>
          <a:stretch/>
        </p:blipFill>
        <p:spPr>
          <a:xfrm>
            <a:off x="1295400" y="1316400"/>
            <a:ext cx="8555818" cy="22299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7"/>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fontScale="90000"/>
          </a:bodyPr>
          <a:lstStyle/>
          <a:p>
            <a:pPr lvl="0">
              <a:buSzPts val="4400"/>
            </a:pPr>
            <a:r>
              <a:rPr lang="en-US" i="1" dirty="0"/>
              <a:t>Network Virtualization using Generic Routing </a:t>
            </a:r>
            <a:r>
              <a:rPr lang="en-US" i="1" dirty="0" smtClean="0"/>
              <a:t>Encapsulation(NVGRE)</a:t>
            </a:r>
            <a:endParaRPr dirty="0"/>
          </a:p>
        </p:txBody>
      </p:sp>
      <p:sp>
        <p:nvSpPr>
          <p:cNvPr id="187" name="Google Shape;187;p17"/>
          <p:cNvSpPr txBox="1">
            <a:spLocks noGrp="1"/>
          </p:cNvSpPr>
          <p:nvPr>
            <p:ph type="body" idx="1"/>
          </p:nvPr>
        </p:nvSpPr>
        <p:spPr>
          <a:xfrm>
            <a:off x="731520" y="1600201"/>
            <a:ext cx="10728960" cy="4876799"/>
          </a:xfrm>
          <a:prstGeom prst="rect">
            <a:avLst/>
          </a:prstGeom>
          <a:noFill/>
          <a:ln>
            <a:noFill/>
          </a:ln>
        </p:spPr>
        <p:txBody>
          <a:bodyPr spcFirstLastPara="1" wrap="square" lIns="91425" tIns="45700" rIns="91425" bIns="45700" anchor="t" anchorCtr="0">
            <a:normAutofit fontScale="92500" lnSpcReduction="10000"/>
          </a:bodyPr>
          <a:lstStyle/>
          <a:p>
            <a:pPr marL="342900">
              <a:spcBef>
                <a:spcPts val="0"/>
              </a:spcBef>
              <a:buSzPct val="100000"/>
            </a:pPr>
            <a:r>
              <a:rPr lang="en-IN" dirty="0" smtClean="0"/>
              <a:t>Developed primarily </a:t>
            </a:r>
            <a:r>
              <a:rPr lang="en-IN" dirty="0"/>
              <a:t>by </a:t>
            </a:r>
            <a:r>
              <a:rPr lang="en-IN" dirty="0" smtClean="0"/>
              <a:t>Microsoft with contributions from HP, Dell, Intel</a:t>
            </a:r>
            <a:endParaRPr lang="en-US" dirty="0" smtClean="0"/>
          </a:p>
          <a:p>
            <a:pPr marL="342900">
              <a:spcBef>
                <a:spcPts val="0"/>
              </a:spcBef>
              <a:buSzPct val="100000"/>
            </a:pPr>
            <a:r>
              <a:rPr lang="en-US" dirty="0" smtClean="0"/>
              <a:t>Main characteristics </a:t>
            </a:r>
            <a:r>
              <a:rPr lang="en-US" dirty="0"/>
              <a:t>of NVGRE are:</a:t>
            </a:r>
            <a:endParaRPr dirty="0"/>
          </a:p>
          <a:p>
            <a:pPr marL="742950" lvl="1" indent="-285750">
              <a:spcBef>
                <a:spcPts val="518"/>
              </a:spcBef>
              <a:buSzPct val="100000"/>
            </a:pPr>
            <a:r>
              <a:rPr lang="en-US" dirty="0" smtClean="0"/>
              <a:t>NVGRE </a:t>
            </a:r>
            <a:r>
              <a:rPr lang="en-US" dirty="0"/>
              <a:t>utilizes </a:t>
            </a:r>
            <a:r>
              <a:rPr lang="en-US" b="1" dirty="0"/>
              <a:t>MAC-in-IP tunneling</a:t>
            </a:r>
            <a:r>
              <a:rPr lang="en-US" dirty="0"/>
              <a:t>.</a:t>
            </a:r>
            <a:endParaRPr dirty="0"/>
          </a:p>
          <a:p>
            <a:pPr marL="742950" lvl="1" indent="-285750">
              <a:spcBef>
                <a:spcPts val="518"/>
              </a:spcBef>
              <a:buSzPct val="100000"/>
            </a:pPr>
            <a:r>
              <a:rPr lang="en-US" dirty="0" smtClean="0"/>
              <a:t>Each </a:t>
            </a:r>
            <a:r>
              <a:rPr lang="en-US" dirty="0"/>
              <a:t>virtual network or </a:t>
            </a:r>
            <a:r>
              <a:rPr lang="en-US" i="1" dirty="0"/>
              <a:t>overlay </a:t>
            </a:r>
            <a:r>
              <a:rPr lang="en-US" dirty="0"/>
              <a:t>is called a </a:t>
            </a:r>
            <a:r>
              <a:rPr lang="en-US" b="1" dirty="0"/>
              <a:t>virtual layer two network.</a:t>
            </a:r>
            <a:endParaRPr b="1" dirty="0"/>
          </a:p>
          <a:p>
            <a:pPr marL="742950" lvl="1" indent="-285750">
              <a:spcBef>
                <a:spcPts val="518"/>
              </a:spcBef>
              <a:buSzPct val="100000"/>
            </a:pPr>
            <a:r>
              <a:rPr lang="en-US" dirty="0" smtClean="0"/>
              <a:t> </a:t>
            </a:r>
            <a:r>
              <a:rPr lang="en-US" dirty="0"/>
              <a:t>NVGRE virtual networks are identified by a 24-bit virtual subnet identifier, allowing for up to 2</a:t>
            </a:r>
            <a:r>
              <a:rPr lang="en-US" baseline="30000" dirty="0"/>
              <a:t>24</a:t>
            </a:r>
            <a:r>
              <a:rPr lang="en-US" dirty="0"/>
              <a:t> (16 million) networks.</a:t>
            </a:r>
            <a:endParaRPr dirty="0"/>
          </a:p>
          <a:p>
            <a:pPr marL="742950" lvl="1" indent="-285750">
              <a:spcBef>
                <a:spcPts val="518"/>
              </a:spcBef>
              <a:buSzPct val="100000"/>
            </a:pPr>
            <a:r>
              <a:rPr lang="en-US" dirty="0" smtClean="0"/>
              <a:t>NVGRE </a:t>
            </a:r>
            <a:r>
              <a:rPr lang="en-US" dirty="0"/>
              <a:t>tunnels, like GRE tunnels, are stateless.</a:t>
            </a:r>
            <a:endParaRPr dirty="0"/>
          </a:p>
          <a:p>
            <a:pPr marL="742950" lvl="1" indent="-285750">
              <a:spcBef>
                <a:spcPts val="518"/>
              </a:spcBef>
              <a:buSzPct val="100000"/>
            </a:pPr>
            <a:r>
              <a:rPr lang="en-US" dirty="0" smtClean="0"/>
              <a:t>NVGRE </a:t>
            </a:r>
            <a:r>
              <a:rPr lang="en-US" dirty="0"/>
              <a:t>packets are unicast between the two NVGRE end points, each running on a switch.</a:t>
            </a:r>
            <a:endParaRPr dirty="0"/>
          </a:p>
          <a:p>
            <a:pPr marL="742950" lvl="1" indent="-285750">
              <a:spcBef>
                <a:spcPts val="518"/>
              </a:spcBef>
              <a:buSzPct val="100000"/>
            </a:pPr>
            <a:r>
              <a:rPr lang="en-US" dirty="0"/>
              <a:t>NVGRE utilizes the header format specified by the GRE standard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10972800" cy="594678"/>
          </a:xfrm>
        </p:spPr>
        <p:txBody>
          <a:bodyPr>
            <a:normAutofit fontScale="90000"/>
          </a:bodyPr>
          <a:lstStyle/>
          <a:p>
            <a:r>
              <a:rPr lang="en-US" b="1" dirty="0"/>
              <a:t>What is a data center?</a:t>
            </a:r>
            <a:br>
              <a:rPr lang="en-US" b="1" dirty="0"/>
            </a:br>
            <a:endParaRPr lang="en-IN" dirty="0"/>
          </a:p>
        </p:txBody>
      </p:sp>
      <p:sp>
        <p:nvSpPr>
          <p:cNvPr id="3" name="Text Placeholder 2"/>
          <p:cNvSpPr>
            <a:spLocks noGrp="1"/>
          </p:cNvSpPr>
          <p:nvPr>
            <p:ph type="body" idx="1"/>
          </p:nvPr>
        </p:nvSpPr>
        <p:spPr/>
        <p:txBody>
          <a:bodyPr>
            <a:normAutofit/>
          </a:bodyPr>
          <a:lstStyle/>
          <a:p>
            <a:pPr algn="just"/>
            <a:r>
              <a:rPr lang="en-US" dirty="0" smtClean="0"/>
              <a:t>A </a:t>
            </a:r>
            <a:r>
              <a:rPr lang="en-US" dirty="0"/>
              <a:t>data center </a:t>
            </a:r>
            <a:r>
              <a:rPr lang="en-US" dirty="0" smtClean="0"/>
              <a:t>: A facility </a:t>
            </a:r>
            <a:r>
              <a:rPr lang="en-US" dirty="0"/>
              <a:t>composed of </a:t>
            </a:r>
            <a:r>
              <a:rPr lang="en-US" b="1" dirty="0"/>
              <a:t>networked computers</a:t>
            </a:r>
            <a:r>
              <a:rPr lang="en-US" dirty="0"/>
              <a:t>, storage systems and computing infrastructure that organizations use to </a:t>
            </a:r>
            <a:r>
              <a:rPr lang="en-US" b="1" dirty="0"/>
              <a:t>assemble, process, store </a:t>
            </a:r>
            <a:r>
              <a:rPr lang="en-US" dirty="0"/>
              <a:t>and </a:t>
            </a:r>
            <a:r>
              <a:rPr lang="en-US" b="1" dirty="0"/>
              <a:t>disseminate</a:t>
            </a:r>
            <a:r>
              <a:rPr lang="en-US" dirty="0"/>
              <a:t> large amounts of data. </a:t>
            </a:r>
            <a:endParaRPr lang="en-IN" dirty="0"/>
          </a:p>
        </p:txBody>
      </p:sp>
    </p:spTree>
    <p:extLst>
      <p:ext uri="{BB962C8B-B14F-4D97-AF65-F5344CB8AC3E}">
        <p14:creationId xmlns:p14="http://schemas.microsoft.com/office/powerpoint/2010/main" val="3579366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8"/>
          <p:cNvSpPr txBox="1">
            <a:spLocks noGrp="1"/>
          </p:cNvSpPr>
          <p:nvPr>
            <p:ph type="title"/>
          </p:nvPr>
        </p:nvSpPr>
        <p:spPr>
          <a:xfrm>
            <a:off x="1950720" y="0"/>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dirty="0"/>
              <a:t>NVGRE packet format</a:t>
            </a:r>
            <a:endParaRPr dirty="0"/>
          </a:p>
        </p:txBody>
      </p:sp>
      <p:sp>
        <p:nvSpPr>
          <p:cNvPr id="193" name="Google Shape;193;p18"/>
          <p:cNvSpPr txBox="1">
            <a:spLocks noGrp="1"/>
          </p:cNvSpPr>
          <p:nvPr>
            <p:ph type="body" idx="1"/>
          </p:nvPr>
        </p:nvSpPr>
        <p:spPr>
          <a:xfrm>
            <a:off x="487680" y="3314906"/>
            <a:ext cx="11094720" cy="3024618"/>
          </a:xfrm>
          <a:prstGeom prst="rect">
            <a:avLst/>
          </a:prstGeom>
          <a:noFill/>
          <a:ln>
            <a:noFill/>
          </a:ln>
        </p:spPr>
        <p:txBody>
          <a:bodyPr spcFirstLastPara="1" wrap="square" lIns="91425" tIns="45700" rIns="91425" bIns="45700" anchor="t" anchorCtr="0">
            <a:noAutofit/>
          </a:bodyPr>
          <a:lstStyle/>
          <a:p>
            <a:pPr marL="342900" indent="-342900" algn="just">
              <a:spcBef>
                <a:spcPts val="0"/>
              </a:spcBef>
              <a:buSzPts val="1600"/>
            </a:pPr>
            <a:r>
              <a:rPr lang="en-US" sz="2000" dirty="0"/>
              <a:t>Figure  shows the format of an NVGRE packet. </a:t>
            </a:r>
          </a:p>
          <a:p>
            <a:pPr marL="342900" indent="-342900" algn="just">
              <a:spcBef>
                <a:spcPts val="0"/>
              </a:spcBef>
              <a:buSzPts val="1600"/>
            </a:pPr>
            <a:r>
              <a:rPr lang="en-US" sz="2000" dirty="0"/>
              <a:t>The outer header contains the MAC and IP addresses appropriate for sending a unicast packet to the destination switch, acting as a virtual tunnel endpoint, just like VXLAN. </a:t>
            </a:r>
            <a:endParaRPr sz="2000" dirty="0"/>
          </a:p>
          <a:p>
            <a:pPr marL="342900" indent="-342900" algn="just">
              <a:spcBef>
                <a:spcPts val="320"/>
              </a:spcBef>
              <a:buSzPts val="1600"/>
            </a:pPr>
            <a:r>
              <a:rPr lang="en-US" sz="2000" dirty="0"/>
              <a:t>Recall that for VXLAN the IP protocol value was UDP. For NVGRE the IP protocol value is </a:t>
            </a:r>
            <a:r>
              <a:rPr lang="en-US" sz="2000" b="1" dirty="0"/>
              <a:t>0x2F</a:t>
            </a:r>
            <a:r>
              <a:rPr lang="en-US" sz="2000" dirty="0"/>
              <a:t>, which means GRE. </a:t>
            </a:r>
          </a:p>
          <a:p>
            <a:pPr marL="342900" indent="-342900" algn="just">
              <a:spcBef>
                <a:spcPts val="320"/>
              </a:spcBef>
              <a:buSzPts val="1600"/>
            </a:pPr>
            <a:r>
              <a:rPr lang="en-US" sz="2000" b="1" dirty="0"/>
              <a:t>GRE is a separate </a:t>
            </a:r>
            <a:r>
              <a:rPr lang="en-US" sz="2000" dirty="0"/>
              <a:t>and independent IP protocol in the same class as TCP or UDP.  Consequently, as you can see in the diagram, there are no source and destination TCP or UDP ports.</a:t>
            </a:r>
            <a:endParaRPr sz="2000" dirty="0"/>
          </a:p>
          <a:p>
            <a:pPr marL="342900" indent="-342900" algn="just">
              <a:spcBef>
                <a:spcPts val="320"/>
              </a:spcBef>
              <a:buSzPts val="1600"/>
            </a:pPr>
            <a:r>
              <a:rPr lang="en-US" sz="2000" dirty="0"/>
              <a:t> The NVGRE header follows the outer header and contains a NVGRE subnet identifier of 24 bits in length, sufficient for about 16 million networks.</a:t>
            </a:r>
            <a:endParaRPr sz="2000" dirty="0"/>
          </a:p>
        </p:txBody>
      </p:sp>
      <p:pic>
        <p:nvPicPr>
          <p:cNvPr id="195" name="Google Shape;195;p18"/>
          <p:cNvPicPr preferRelativeResize="0"/>
          <p:nvPr/>
        </p:nvPicPr>
        <p:blipFill rotWithShape="1">
          <a:blip r:embed="rId3">
            <a:alphaModFix/>
          </a:blip>
          <a:srcRect/>
          <a:stretch/>
        </p:blipFill>
        <p:spPr>
          <a:xfrm>
            <a:off x="2178908" y="960121"/>
            <a:ext cx="8001412" cy="21908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1950720" y="76201"/>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b="1" dirty="0"/>
              <a:t>Stateless Transport Tunneling</a:t>
            </a:r>
            <a:endParaRPr dirty="0"/>
          </a:p>
        </p:txBody>
      </p:sp>
      <p:sp>
        <p:nvSpPr>
          <p:cNvPr id="201" name="Google Shape;201;p19"/>
          <p:cNvSpPr txBox="1">
            <a:spLocks noGrp="1"/>
          </p:cNvSpPr>
          <p:nvPr>
            <p:ph type="body" idx="1"/>
          </p:nvPr>
        </p:nvSpPr>
        <p:spPr>
          <a:xfrm>
            <a:off x="487680" y="1219201"/>
            <a:ext cx="10713720" cy="5196840"/>
          </a:xfrm>
          <a:prstGeom prst="rect">
            <a:avLst/>
          </a:prstGeom>
          <a:noFill/>
          <a:ln>
            <a:noFill/>
          </a:ln>
        </p:spPr>
        <p:txBody>
          <a:bodyPr spcFirstLastPara="1" wrap="square" lIns="91425" tIns="45700" rIns="91425" bIns="45700" anchor="t" anchorCtr="0">
            <a:normAutofit fontScale="70000" lnSpcReduction="20000"/>
          </a:bodyPr>
          <a:lstStyle/>
          <a:p>
            <a:pPr marL="0" indent="0" algn="just">
              <a:spcBef>
                <a:spcPts val="0"/>
              </a:spcBef>
              <a:buSzPct val="100000"/>
              <a:buNone/>
            </a:pPr>
            <a:r>
              <a:rPr lang="en-US" i="1" dirty="0"/>
              <a:t>Stateless Transport Tunneling </a:t>
            </a:r>
            <a:r>
              <a:rPr lang="en-US" dirty="0"/>
              <a:t>(STT) </a:t>
            </a:r>
            <a:r>
              <a:rPr lang="en-US" dirty="0" smtClean="0"/>
              <a:t> -  </a:t>
            </a:r>
            <a:r>
              <a:rPr lang="en-US" dirty="0"/>
              <a:t>major sponsor was originally </a:t>
            </a:r>
            <a:r>
              <a:rPr lang="en-US" b="1" dirty="0" err="1">
                <a:solidFill>
                  <a:schemeClr val="bg2">
                    <a:lumMod val="75000"/>
                  </a:schemeClr>
                </a:solidFill>
              </a:rPr>
              <a:t>Nicira</a:t>
            </a:r>
            <a:r>
              <a:rPr lang="en-US" dirty="0"/>
              <a:t>. </a:t>
            </a:r>
            <a:endParaRPr lang="en-US" dirty="0" smtClean="0"/>
          </a:p>
          <a:p>
            <a:pPr marL="0" indent="0" algn="just">
              <a:spcBef>
                <a:spcPts val="0"/>
              </a:spcBef>
              <a:buSzPct val="100000"/>
              <a:buNone/>
            </a:pPr>
            <a:r>
              <a:rPr lang="en-US" dirty="0" smtClean="0"/>
              <a:t>Some </a:t>
            </a:r>
            <a:r>
              <a:rPr lang="en-US" dirty="0"/>
              <a:t>of the main characteristics of STT are:</a:t>
            </a:r>
            <a:endParaRPr dirty="0"/>
          </a:p>
          <a:p>
            <a:pPr indent="-457200" algn="just">
              <a:spcBef>
                <a:spcPts val="352"/>
              </a:spcBef>
              <a:buSzPct val="100000"/>
            </a:pPr>
            <a:r>
              <a:rPr lang="en-US" dirty="0" smtClean="0"/>
              <a:t>STT </a:t>
            </a:r>
            <a:r>
              <a:rPr lang="en-US" dirty="0"/>
              <a:t>utilizes </a:t>
            </a:r>
            <a:r>
              <a:rPr lang="en-US" b="1" dirty="0"/>
              <a:t>MAC-in-IP tunneling</a:t>
            </a:r>
            <a:r>
              <a:rPr lang="en-US" dirty="0" smtClean="0"/>
              <a:t>.</a:t>
            </a:r>
            <a:endParaRPr lang="en-US" dirty="0"/>
          </a:p>
          <a:p>
            <a:pPr indent="-457200" algn="just">
              <a:spcBef>
                <a:spcPts val="352"/>
              </a:spcBef>
              <a:buSzPct val="100000"/>
            </a:pPr>
            <a:r>
              <a:rPr lang="en-US" dirty="0" smtClean="0"/>
              <a:t> </a:t>
            </a:r>
            <a:r>
              <a:rPr lang="en-US" dirty="0"/>
              <a:t>The general idea of a virtual network exists in STT but is enclosed in a more general identifier called a </a:t>
            </a:r>
            <a:r>
              <a:rPr lang="en-US" b="1" dirty="0"/>
              <a:t>context ID</a:t>
            </a:r>
            <a:r>
              <a:rPr lang="en-US" dirty="0" smtClean="0"/>
              <a:t>.</a:t>
            </a:r>
            <a:endParaRPr lang="en-US" dirty="0"/>
          </a:p>
          <a:p>
            <a:pPr indent="-457200" algn="just">
              <a:spcBef>
                <a:spcPts val="352"/>
              </a:spcBef>
              <a:buSzPct val="100000"/>
            </a:pPr>
            <a:r>
              <a:rPr lang="en-US" dirty="0" smtClean="0"/>
              <a:t> </a:t>
            </a:r>
            <a:r>
              <a:rPr lang="en-US" dirty="0"/>
              <a:t>STT context IDs are 64 bits, allowing for a much larger number of virtual networks and a broader range of service models.</a:t>
            </a:r>
            <a:endParaRPr dirty="0"/>
          </a:p>
          <a:p>
            <a:pPr indent="-457200" algn="just">
              <a:spcBef>
                <a:spcPts val="352"/>
              </a:spcBef>
              <a:buSzPct val="100000"/>
            </a:pPr>
            <a:r>
              <a:rPr lang="en-US" dirty="0" smtClean="0"/>
              <a:t> </a:t>
            </a:r>
            <a:r>
              <a:rPr lang="en-US" dirty="0"/>
              <a:t>STT attempts to achieve performance gains over NVGRE and VXLAN by leveraging the </a:t>
            </a:r>
            <a:r>
              <a:rPr lang="en-US" b="1" i="1" dirty="0" smtClean="0"/>
              <a:t>TCP Segmentation </a:t>
            </a:r>
            <a:r>
              <a:rPr lang="en-US" b="1" i="1" dirty="0"/>
              <a:t>Offload </a:t>
            </a:r>
            <a:r>
              <a:rPr lang="en-US" b="1" dirty="0"/>
              <a:t>(TSO) </a:t>
            </a:r>
            <a:r>
              <a:rPr lang="en-US" dirty="0"/>
              <a:t>found in the </a:t>
            </a:r>
            <a:r>
              <a:rPr lang="en-US" b="1" i="1" dirty="0"/>
              <a:t>network interface cards </a:t>
            </a:r>
            <a:r>
              <a:rPr lang="en-US" b="1" dirty="0"/>
              <a:t>(NICs) </a:t>
            </a:r>
            <a:r>
              <a:rPr lang="en-US" dirty="0"/>
              <a:t>of many servers. </a:t>
            </a:r>
            <a:endParaRPr lang="en-US" dirty="0" smtClean="0"/>
          </a:p>
          <a:p>
            <a:pPr indent="-457200" algn="just">
              <a:spcBef>
                <a:spcPts val="352"/>
              </a:spcBef>
              <a:buSzPct val="100000"/>
            </a:pPr>
            <a:r>
              <a:rPr lang="en-US" dirty="0" smtClean="0"/>
              <a:t>TSO </a:t>
            </a:r>
            <a:r>
              <a:rPr lang="en-US" dirty="0"/>
              <a:t>is a mechanism implemented on server NICs that </a:t>
            </a:r>
            <a:r>
              <a:rPr lang="en-US" b="1" dirty="0"/>
              <a:t>allows large packets of data </a:t>
            </a:r>
            <a:r>
              <a:rPr lang="en-US" dirty="0"/>
              <a:t>to be sent from the server to the NIC in a single send request, thus reducing the overhead associated with multiple smaller requests.</a:t>
            </a:r>
            <a:endParaRPr dirty="0"/>
          </a:p>
          <a:p>
            <a:pPr indent="-457200" algn="just">
              <a:spcBef>
                <a:spcPts val="352"/>
              </a:spcBef>
              <a:buSzPct val="100000"/>
            </a:pPr>
            <a:r>
              <a:rPr lang="en-US" dirty="0" smtClean="0"/>
              <a:t> </a:t>
            </a:r>
            <a:r>
              <a:rPr lang="en-US" dirty="0"/>
              <a:t>STT, as the name implies, is stateless.</a:t>
            </a:r>
            <a:endParaRPr dirty="0"/>
          </a:p>
          <a:p>
            <a:pPr indent="-457200" algn="just">
              <a:spcBef>
                <a:spcPts val="352"/>
              </a:spcBef>
              <a:buSzPct val="100000"/>
            </a:pPr>
            <a:r>
              <a:rPr lang="en-US" dirty="0" smtClean="0"/>
              <a:t> </a:t>
            </a:r>
            <a:r>
              <a:rPr lang="en-US" dirty="0"/>
              <a:t>STT packets are unicast between tunnel end points, utilizing TCP in the stateless manner associated with TSO. This means that it does not use the typical TCP windowing scheme, which requires state for TCP synchronization and flow control.</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IN" dirty="0" smtClean="0"/>
              <a:t>STT Packet Format</a:t>
            </a:r>
            <a:endParaRPr dirty="0"/>
          </a:p>
        </p:txBody>
      </p:sp>
      <p:sp>
        <p:nvSpPr>
          <p:cNvPr id="207" name="Google Shape;207;p20"/>
          <p:cNvSpPr txBox="1">
            <a:spLocks noGrp="1"/>
          </p:cNvSpPr>
          <p:nvPr>
            <p:ph type="body" idx="1"/>
          </p:nvPr>
        </p:nvSpPr>
        <p:spPr>
          <a:xfrm>
            <a:off x="1066800" y="3337560"/>
            <a:ext cx="10911840" cy="3273305"/>
          </a:xfrm>
          <a:prstGeom prst="rect">
            <a:avLst/>
          </a:prstGeom>
          <a:noFill/>
          <a:ln>
            <a:noFill/>
          </a:ln>
        </p:spPr>
        <p:txBody>
          <a:bodyPr spcFirstLastPara="1" wrap="square" lIns="91425" tIns="45700" rIns="91425" bIns="45700" anchor="t" anchorCtr="0">
            <a:noAutofit/>
          </a:bodyPr>
          <a:lstStyle/>
          <a:p>
            <a:pPr indent="-457200" algn="just">
              <a:spcBef>
                <a:spcPts val="0"/>
              </a:spcBef>
              <a:buSzPct val="100000"/>
              <a:buFont typeface="Arial" pitchFamily="34" charset="0"/>
              <a:buChar char="•"/>
            </a:pPr>
            <a:r>
              <a:rPr lang="en-US" sz="2000" dirty="0"/>
              <a:t>Figure  shows the format of an STT packet. </a:t>
            </a:r>
          </a:p>
          <a:p>
            <a:pPr indent="-457200" algn="just">
              <a:spcBef>
                <a:spcPts val="0"/>
              </a:spcBef>
              <a:buSzPct val="100000"/>
              <a:buFont typeface="Arial" pitchFamily="34" charset="0"/>
              <a:buChar char="•"/>
            </a:pPr>
            <a:r>
              <a:rPr lang="en-US" sz="2000" dirty="0"/>
              <a:t>The </a:t>
            </a:r>
            <a:r>
              <a:rPr lang="en-US" sz="2000" b="1" dirty="0"/>
              <a:t>outer header </a:t>
            </a:r>
            <a:r>
              <a:rPr lang="en-US" sz="2000" dirty="0"/>
              <a:t>contains the MAC and IP addresses appropriate for sending a unicast packet to the destination switch, acting as a VTEP. </a:t>
            </a:r>
            <a:endParaRPr sz="2000" dirty="0"/>
          </a:p>
          <a:p>
            <a:pPr indent="-457200" algn="just">
              <a:spcBef>
                <a:spcPts val="350"/>
              </a:spcBef>
              <a:buSzPct val="100000"/>
              <a:buFont typeface="Arial" pitchFamily="34" charset="0"/>
              <a:buChar char="•"/>
            </a:pPr>
            <a:r>
              <a:rPr lang="en-US" sz="2000" dirty="0"/>
              <a:t>For VXLAN, the IP protocol value was UDP, and for NVGRE the IP protocol value was GRE. </a:t>
            </a:r>
            <a:r>
              <a:rPr lang="en-US" sz="2000" b="1" dirty="0"/>
              <a:t>For STT, the IP protocol is TCP</a:t>
            </a:r>
            <a:r>
              <a:rPr lang="en-US" sz="2000" dirty="0"/>
              <a:t>. </a:t>
            </a:r>
            <a:endParaRPr sz="2000" dirty="0"/>
          </a:p>
          <a:p>
            <a:pPr indent="-457200" algn="just">
              <a:spcBef>
                <a:spcPts val="350"/>
              </a:spcBef>
              <a:buSzPct val="100000"/>
              <a:buFont typeface="Arial" pitchFamily="34" charset="0"/>
              <a:buChar char="•"/>
            </a:pPr>
            <a:r>
              <a:rPr lang="en-US" sz="2000" dirty="0"/>
              <a:t>The TCP port for STT is </a:t>
            </a:r>
            <a:r>
              <a:rPr lang="en-US" sz="2000" b="1" dirty="0"/>
              <a:t>7471</a:t>
            </a:r>
            <a:r>
              <a:rPr lang="en-US" sz="2000" dirty="0"/>
              <a:t>. </a:t>
            </a:r>
          </a:p>
          <a:p>
            <a:pPr indent="-457200" algn="just">
              <a:spcBef>
                <a:spcPts val="350"/>
              </a:spcBef>
              <a:buSzPct val="100000"/>
              <a:buFont typeface="Arial" pitchFamily="34" charset="0"/>
              <a:buChar char="•"/>
            </a:pPr>
            <a:r>
              <a:rPr lang="en-US" sz="2000" dirty="0"/>
              <a:t>The STT header follows the outer header and contains an STT context identifier of 64 bits in length, which can be subdivided and used for multiple purposes; </a:t>
            </a:r>
          </a:p>
          <a:p>
            <a:pPr indent="-457200" algn="just">
              <a:spcBef>
                <a:spcPts val="350"/>
              </a:spcBef>
              <a:buSzPct val="100000"/>
              <a:buFont typeface="Arial" pitchFamily="34" charset="0"/>
              <a:buChar char="•"/>
            </a:pPr>
            <a:r>
              <a:rPr lang="en-US" sz="2000" dirty="0"/>
              <a:t>However that is done, there is ample space for as many virtual networks as required.</a:t>
            </a:r>
            <a:endParaRPr sz="2000" dirty="0"/>
          </a:p>
        </p:txBody>
      </p:sp>
      <p:pic>
        <p:nvPicPr>
          <p:cNvPr id="209" name="Google Shape;209;p20"/>
          <p:cNvPicPr preferRelativeResize="0"/>
          <p:nvPr/>
        </p:nvPicPr>
        <p:blipFill rotWithShape="1">
          <a:blip r:embed="rId3">
            <a:alphaModFix/>
          </a:blip>
          <a:srcRect/>
          <a:stretch/>
        </p:blipFill>
        <p:spPr>
          <a:xfrm>
            <a:off x="1981200" y="1177270"/>
            <a:ext cx="8442960" cy="21602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1219200" y="838200"/>
            <a:ext cx="9646920" cy="3581399"/>
          </a:xfrm>
          <a:prstGeom prst="rect">
            <a:avLst/>
          </a:prstGeom>
          <a:noFill/>
          <a:ln>
            <a:noFill/>
          </a:ln>
        </p:spPr>
        <p:txBody>
          <a:bodyPr spcFirstLastPara="1" wrap="square" lIns="91425" tIns="45700" rIns="91425" bIns="45700" anchor="ctr" anchorCtr="0">
            <a:noAutofit/>
          </a:bodyPr>
          <a:lstStyle/>
          <a:p>
            <a:pPr>
              <a:buSzPts val="3200"/>
            </a:pPr>
            <a:r>
              <a:rPr lang="en-US" sz="3200" b="1" dirty="0">
                <a:solidFill>
                  <a:srgbClr val="FF0000"/>
                </a:solidFill>
              </a:rPr>
              <a:t>UNIT IV </a:t>
            </a:r>
            <a:r>
              <a:rPr lang="en-US" sz="3200" b="1" dirty="0" smtClean="0">
                <a:solidFill>
                  <a:srgbClr val="FF0000"/>
                </a:solidFill>
              </a:rPr>
              <a:t>: Path </a:t>
            </a:r>
            <a:r>
              <a:rPr lang="en-US" sz="3200" b="1" dirty="0">
                <a:solidFill>
                  <a:srgbClr val="FF0000"/>
                </a:solidFill>
              </a:rPr>
              <a:t>Technologies in the Data Center,  Ethernet Fabrics in the Data Center, SDN Use Cases in the Data </a:t>
            </a:r>
            <a:r>
              <a:rPr lang="en-US" sz="3200" b="1" dirty="0" smtClean="0">
                <a:solidFill>
                  <a:srgbClr val="FF0000"/>
                </a:solidFill>
              </a:rPr>
              <a:t>Center</a:t>
            </a:r>
            <a:endParaRPr sz="3200" b="1" dirty="0">
              <a:solidFill>
                <a:srgbClr val="FF0000"/>
              </a:solidFill>
            </a:endParaRPr>
          </a:p>
        </p:txBody>
      </p:sp>
      <p:sp>
        <p:nvSpPr>
          <p:cNvPr id="215" name="Google Shape;215;p21"/>
          <p:cNvSpPr txBox="1">
            <a:spLocks noGrp="1"/>
          </p:cNvSpPr>
          <p:nvPr>
            <p:ph type="subTitle" idx="1"/>
          </p:nvPr>
        </p:nvSpPr>
        <p:spPr>
          <a:xfrm>
            <a:off x="5410200" y="5532120"/>
            <a:ext cx="6400800" cy="746760"/>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dirty="0"/>
              <a:t>Ref. 1, Ch.7.4, 7.5, </a:t>
            </a:r>
            <a:r>
              <a:rPr lang="en-US" dirty="0" smtClean="0"/>
              <a:t>7.6</a:t>
            </a:r>
            <a:endParaRPr dirty="0"/>
          </a:p>
        </p:txBody>
      </p:sp>
      <p:sp>
        <p:nvSpPr>
          <p:cNvPr id="4" name="Rectangle 3"/>
          <p:cNvSpPr/>
          <p:nvPr/>
        </p:nvSpPr>
        <p:spPr>
          <a:xfrm>
            <a:off x="3538538" y="975359"/>
            <a:ext cx="5072062" cy="576263"/>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000" b="1" dirty="0">
                <a:solidFill>
                  <a:schemeClr val="bg1"/>
                </a:solidFill>
                <a:latin typeface="Bookman Old Style" pitchFamily="18" charset="0"/>
              </a:rPr>
              <a:t>SESSION </a:t>
            </a:r>
            <a:r>
              <a:rPr lang="en-US" sz="4000" b="1" dirty="0" smtClean="0">
                <a:solidFill>
                  <a:schemeClr val="bg1"/>
                </a:solidFill>
                <a:latin typeface="Bookman Old Style" pitchFamily="18" charset="0"/>
              </a:rPr>
              <a:t>2</a:t>
            </a:r>
            <a:endParaRPr lang="en-US" sz="4000" b="1" dirty="0">
              <a:solidFill>
                <a:schemeClr val="bg1"/>
              </a:solidFill>
              <a:latin typeface="Bookman Old Style"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2"/>
          <p:cNvSpPr txBox="1">
            <a:spLocks noGrp="1"/>
          </p:cNvSpPr>
          <p:nvPr>
            <p:ph type="title"/>
          </p:nvPr>
        </p:nvSpPr>
        <p:spPr>
          <a:xfrm>
            <a:off x="807720" y="15241"/>
            <a:ext cx="10119360" cy="1143000"/>
          </a:xfrm>
          <a:prstGeom prst="rect">
            <a:avLst/>
          </a:prstGeom>
          <a:noFill/>
          <a:ln>
            <a:noFill/>
          </a:ln>
        </p:spPr>
        <p:txBody>
          <a:bodyPr spcFirstLastPara="1" wrap="square" lIns="91425" tIns="45700" rIns="91425" bIns="45700" anchor="ctr" anchorCtr="0">
            <a:normAutofit/>
          </a:bodyPr>
          <a:lstStyle/>
          <a:p>
            <a:pPr>
              <a:buSzPct val="100000"/>
            </a:pPr>
            <a:r>
              <a:rPr lang="en-US" sz="4000" b="1" dirty="0"/>
              <a:t>Path Technologies in the Data Center</a:t>
            </a:r>
            <a:endParaRPr sz="4000" dirty="0"/>
          </a:p>
        </p:txBody>
      </p:sp>
      <p:sp>
        <p:nvSpPr>
          <p:cNvPr id="221" name="Google Shape;221;p22"/>
          <p:cNvSpPr txBox="1">
            <a:spLocks noGrp="1"/>
          </p:cNvSpPr>
          <p:nvPr>
            <p:ph type="body" idx="1"/>
          </p:nvPr>
        </p:nvSpPr>
        <p:spPr>
          <a:xfrm>
            <a:off x="701040" y="960121"/>
            <a:ext cx="11049000" cy="5623560"/>
          </a:xfrm>
          <a:prstGeom prst="rect">
            <a:avLst/>
          </a:prstGeom>
          <a:noFill/>
          <a:ln>
            <a:noFill/>
          </a:ln>
        </p:spPr>
        <p:txBody>
          <a:bodyPr spcFirstLastPara="1" wrap="square" lIns="91425" tIns="45700" rIns="91425" bIns="45700" anchor="t" anchorCtr="0">
            <a:normAutofit fontScale="77500" lnSpcReduction="20000"/>
          </a:bodyPr>
          <a:lstStyle/>
          <a:p>
            <a:pPr marL="342900" algn="just">
              <a:spcBef>
                <a:spcPts val="0"/>
              </a:spcBef>
              <a:buSzPct val="100000"/>
            </a:pPr>
            <a:r>
              <a:rPr lang="en-US" dirty="0"/>
              <a:t>With the size and </a:t>
            </a:r>
            <a:r>
              <a:rPr lang="en-US" dirty="0" smtClean="0"/>
              <a:t>demands of </a:t>
            </a:r>
            <a:r>
              <a:rPr lang="en-US" dirty="0"/>
              <a:t>data centers, it is imperative that all physical network links forming the data center’s network </a:t>
            </a:r>
            <a:r>
              <a:rPr lang="en-US" dirty="0" smtClean="0"/>
              <a:t>infrastructure be </a:t>
            </a:r>
            <a:r>
              <a:rPr lang="en-US" dirty="0"/>
              <a:t>utilized to their full capacity</a:t>
            </a:r>
            <a:r>
              <a:rPr lang="en-US" dirty="0" smtClean="0"/>
              <a:t>.</a:t>
            </a:r>
          </a:p>
          <a:p>
            <a:pPr marL="342900" algn="just">
              <a:spcBef>
                <a:spcPts val="0"/>
              </a:spcBef>
              <a:buSzPct val="100000"/>
            </a:pPr>
            <a:r>
              <a:rPr lang="en-US" dirty="0"/>
              <a:t>Layer three networks </a:t>
            </a:r>
            <a:r>
              <a:rPr lang="en-US" dirty="0" smtClean="0"/>
              <a:t>require </a:t>
            </a:r>
            <a:r>
              <a:rPr lang="en-US" b="1" dirty="0"/>
              <a:t>intelligent routing of packets </a:t>
            </a:r>
            <a:r>
              <a:rPr lang="en-US" dirty="0"/>
              <a:t>as they traverse the physical network.</a:t>
            </a:r>
          </a:p>
          <a:p>
            <a:pPr marL="342900" algn="just">
              <a:spcBef>
                <a:spcPts val="0"/>
              </a:spcBef>
              <a:buSzPct val="100000"/>
            </a:pPr>
            <a:r>
              <a:rPr lang="en-US" b="1" i="1" dirty="0">
                <a:solidFill>
                  <a:schemeClr val="bg2"/>
                </a:solidFill>
              </a:rPr>
              <a:t>P</a:t>
            </a:r>
            <a:r>
              <a:rPr lang="en-US" b="1" i="1" dirty="0" smtClean="0">
                <a:solidFill>
                  <a:schemeClr val="bg2"/>
                </a:solidFill>
              </a:rPr>
              <a:t>ath-related </a:t>
            </a:r>
            <a:r>
              <a:rPr lang="en-US" b="1" i="1" dirty="0">
                <a:solidFill>
                  <a:schemeClr val="bg2"/>
                </a:solidFill>
              </a:rPr>
              <a:t>technologies </a:t>
            </a:r>
            <a:r>
              <a:rPr lang="en-US" b="1" i="1" dirty="0" smtClean="0">
                <a:solidFill>
                  <a:schemeClr val="bg2"/>
                </a:solidFill>
              </a:rPr>
              <a:t>provide </a:t>
            </a:r>
            <a:r>
              <a:rPr lang="en-US" b="1" i="1" dirty="0">
                <a:solidFill>
                  <a:schemeClr val="bg2"/>
                </a:solidFill>
              </a:rPr>
              <a:t>some of the intelligence required to make the most efficient use of the network and its interconnecting links</a:t>
            </a:r>
            <a:endParaRPr b="1" i="1" dirty="0">
              <a:solidFill>
                <a:schemeClr val="bg2"/>
              </a:solidFill>
            </a:endParaRPr>
          </a:p>
          <a:p>
            <a:pPr marL="0" indent="0" algn="just">
              <a:spcBef>
                <a:spcPts val="400"/>
              </a:spcBef>
              <a:buSzPct val="100000"/>
              <a:buNone/>
            </a:pPr>
            <a:r>
              <a:rPr lang="en-US" b="1" dirty="0"/>
              <a:t>1. General Multipath Routing Issues:</a:t>
            </a:r>
            <a:endParaRPr b="1" dirty="0"/>
          </a:p>
          <a:p>
            <a:pPr marL="342900" algn="just">
              <a:spcBef>
                <a:spcPts val="400"/>
              </a:spcBef>
              <a:buSzPct val="100000"/>
            </a:pPr>
            <a:r>
              <a:rPr lang="en-US" dirty="0"/>
              <a:t>There will be multiple routers connected in some manners to provide </a:t>
            </a:r>
            <a:r>
              <a:rPr lang="en-US" b="1" dirty="0"/>
              <a:t>redundant links </a:t>
            </a:r>
            <a:r>
              <a:rPr lang="en-US" dirty="0"/>
              <a:t>for failover. </a:t>
            </a:r>
            <a:r>
              <a:rPr lang="en-US" dirty="0" smtClean="0"/>
              <a:t>Multipath </a:t>
            </a:r>
            <a:r>
              <a:rPr lang="en-US" dirty="0"/>
              <a:t>routing </a:t>
            </a:r>
            <a:r>
              <a:rPr lang="en-US" dirty="0" smtClean="0"/>
              <a:t>makes </a:t>
            </a:r>
            <a:r>
              <a:rPr lang="en-US" dirty="0"/>
              <a:t>use of multiple routes in order to balance traffic across a number of potential paths</a:t>
            </a:r>
            <a:r>
              <a:rPr lang="en-US" dirty="0" smtClean="0"/>
              <a:t>.</a:t>
            </a:r>
          </a:p>
          <a:p>
            <a:pPr marL="800100" lvl="1" algn="just">
              <a:spcBef>
                <a:spcPts val="400"/>
              </a:spcBef>
              <a:buSzPct val="100000"/>
              <a:buChar char="•"/>
            </a:pPr>
            <a:r>
              <a:rPr lang="en-US" sz="3300" dirty="0" smtClean="0"/>
              <a:t> </a:t>
            </a:r>
            <a:r>
              <a:rPr lang="en-US" sz="3300" dirty="0"/>
              <a:t>Issues that must be considered in any multipath scheme are:</a:t>
            </a:r>
            <a:endParaRPr sz="3300" dirty="0"/>
          </a:p>
          <a:p>
            <a:pPr marL="1257300" lvl="2" algn="just">
              <a:spcBef>
                <a:spcPts val="400"/>
              </a:spcBef>
              <a:buSzPct val="100000"/>
            </a:pPr>
            <a:r>
              <a:rPr lang="en-US" sz="2800" dirty="0" smtClean="0"/>
              <a:t>The </a:t>
            </a:r>
            <a:r>
              <a:rPr lang="en-US" sz="2800" dirty="0"/>
              <a:t>potential for </a:t>
            </a:r>
            <a:r>
              <a:rPr lang="en-US" sz="2800" i="1" dirty="0"/>
              <a:t>out-of-order delivery </a:t>
            </a:r>
            <a:r>
              <a:rPr lang="en-US" sz="2800" dirty="0"/>
              <a:t>(OOOD) of packets that take different paths and must be reordered by the recipient, </a:t>
            </a:r>
            <a:endParaRPr lang="en-US" sz="2800" dirty="0" smtClean="0"/>
          </a:p>
          <a:p>
            <a:pPr marL="1257300" lvl="2" algn="just">
              <a:spcBef>
                <a:spcPts val="400"/>
              </a:spcBef>
              <a:buSzPct val="100000"/>
            </a:pPr>
            <a:r>
              <a:rPr lang="en-US" sz="2800" dirty="0" smtClean="0"/>
              <a:t>The </a:t>
            </a:r>
            <a:r>
              <a:rPr lang="en-US" sz="2800" dirty="0"/>
              <a:t>potential for maximum packet size differences on links within the different paths, causing issues for certain protocols such as TCP and its path MTU discovery.</a:t>
            </a:r>
            <a:endParaRPr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1950720" y="0"/>
            <a:ext cx="8229600" cy="1143000"/>
          </a:xfrm>
          <a:prstGeom prst="rect">
            <a:avLst/>
          </a:prstGeom>
          <a:noFill/>
          <a:ln>
            <a:noFill/>
          </a:ln>
        </p:spPr>
        <p:txBody>
          <a:bodyPr spcFirstLastPara="1" wrap="square" lIns="91425" tIns="45700" rIns="91425" bIns="45700" anchor="ctr" anchorCtr="0">
            <a:normAutofit fontScale="90000"/>
          </a:bodyPr>
          <a:lstStyle/>
          <a:p>
            <a:pPr lvl="0">
              <a:buSzPts val="4400"/>
            </a:pPr>
            <a:r>
              <a:rPr lang="en-US" b="1" dirty="0"/>
              <a:t>Path Technologies in the Data Center</a:t>
            </a:r>
            <a:endParaRPr dirty="0"/>
          </a:p>
        </p:txBody>
      </p:sp>
      <p:sp>
        <p:nvSpPr>
          <p:cNvPr id="227" name="Google Shape;227;p23"/>
          <p:cNvSpPr txBox="1">
            <a:spLocks noGrp="1"/>
          </p:cNvSpPr>
          <p:nvPr>
            <p:ph type="body" idx="1"/>
          </p:nvPr>
        </p:nvSpPr>
        <p:spPr>
          <a:xfrm>
            <a:off x="563880" y="822960"/>
            <a:ext cx="11140440" cy="5852159"/>
          </a:xfrm>
          <a:prstGeom prst="rect">
            <a:avLst/>
          </a:prstGeom>
          <a:noFill/>
          <a:ln>
            <a:noFill/>
          </a:ln>
        </p:spPr>
        <p:txBody>
          <a:bodyPr spcFirstLastPara="1" wrap="square" lIns="91425" tIns="45700" rIns="91425" bIns="45700" anchor="t" anchorCtr="0">
            <a:normAutofit fontScale="62500" lnSpcReduction="20000"/>
          </a:bodyPr>
          <a:lstStyle/>
          <a:p>
            <a:pPr marL="0" indent="0">
              <a:spcBef>
                <a:spcPts val="0"/>
              </a:spcBef>
              <a:buSzPct val="100000"/>
              <a:buNone/>
            </a:pPr>
            <a:r>
              <a:rPr lang="en-US" b="1" dirty="0" smtClean="0"/>
              <a:t>2. Multiple </a:t>
            </a:r>
            <a:r>
              <a:rPr lang="en-US" b="1" dirty="0"/>
              <a:t>Spanning Tree Protocol</a:t>
            </a:r>
            <a:endParaRPr dirty="0"/>
          </a:p>
          <a:p>
            <a:pPr marL="342900" algn="just">
              <a:spcBef>
                <a:spcPts val="448"/>
              </a:spcBef>
              <a:buSzPct val="100000"/>
            </a:pPr>
            <a:r>
              <a:rPr lang="en-US" dirty="0"/>
              <a:t>The </a:t>
            </a:r>
            <a:r>
              <a:rPr lang="en-US" i="1" dirty="0"/>
              <a:t>Multiple Spanning Tree Protocol </a:t>
            </a:r>
            <a:r>
              <a:rPr lang="en-US" dirty="0"/>
              <a:t>(MSTP) was introduced to achieve better network link utilization with spanning tree technology when there are </a:t>
            </a:r>
            <a:r>
              <a:rPr lang="en-US" b="1" dirty="0">
                <a:solidFill>
                  <a:schemeClr val="bg2"/>
                </a:solidFill>
              </a:rPr>
              <a:t>multiple VLANs </a:t>
            </a:r>
            <a:r>
              <a:rPr lang="en-US" dirty="0"/>
              <a:t>present. </a:t>
            </a:r>
            <a:endParaRPr dirty="0"/>
          </a:p>
          <a:p>
            <a:pPr marL="342900" algn="just">
              <a:spcBef>
                <a:spcPts val="448"/>
              </a:spcBef>
              <a:buSzPct val="100000"/>
            </a:pPr>
            <a:r>
              <a:rPr lang="en-US" dirty="0"/>
              <a:t>Each VLAN would operate under its own spanning tree. The improved use of the links was to have one VLAN’s spanning tree use unused links from another VLAN, when reasonable to do so. MSTP was originally introduced as IEEE 802.1s. </a:t>
            </a:r>
            <a:endParaRPr lang="en-US" dirty="0" smtClean="0"/>
          </a:p>
          <a:p>
            <a:pPr marL="342900" algn="just">
              <a:spcBef>
                <a:spcPts val="448"/>
              </a:spcBef>
              <a:buSzPct val="100000"/>
            </a:pPr>
            <a:r>
              <a:rPr lang="en-US" dirty="0"/>
              <a:t>B</a:t>
            </a:r>
            <a:r>
              <a:rPr lang="en-US" dirty="0" smtClean="0"/>
              <a:t>ut in MSTP, it </a:t>
            </a:r>
            <a:r>
              <a:rPr lang="en-US" dirty="0"/>
              <a:t>was necessary to have a large number of VLANs in order to achieve a well-distributed utilization level across the network </a:t>
            </a:r>
            <a:r>
              <a:rPr lang="en-US" dirty="0" smtClean="0"/>
              <a:t>links.</a:t>
            </a:r>
          </a:p>
          <a:p>
            <a:pPr marL="0" indent="0" algn="just">
              <a:spcBef>
                <a:spcPts val="448"/>
              </a:spcBef>
              <a:buSzPct val="100000"/>
              <a:buNone/>
            </a:pPr>
            <a:endParaRPr lang="en-US" dirty="0" smtClean="0"/>
          </a:p>
          <a:p>
            <a:pPr marL="0" indent="0">
              <a:spcBef>
                <a:spcPts val="0"/>
              </a:spcBef>
              <a:buSzPct val="100000"/>
              <a:buNone/>
            </a:pPr>
            <a:r>
              <a:rPr lang="en-US" b="1" dirty="0"/>
              <a:t>3. Shortest Path Bridging</a:t>
            </a:r>
            <a:endParaRPr lang="en-US" dirty="0"/>
          </a:p>
          <a:p>
            <a:pPr marL="342900" algn="just">
              <a:spcBef>
                <a:spcPts val="448"/>
              </a:spcBef>
              <a:buSzPct val="100000"/>
            </a:pPr>
            <a:r>
              <a:rPr lang="en-US" b="1" dirty="0"/>
              <a:t>IEEE 802.1aq </a:t>
            </a:r>
            <a:r>
              <a:rPr lang="en-US" dirty="0"/>
              <a:t>is the </a:t>
            </a:r>
            <a:r>
              <a:rPr lang="en-US" i="1" dirty="0"/>
              <a:t>Shortest Path Bridging </a:t>
            </a:r>
            <a:r>
              <a:rPr lang="en-US" dirty="0"/>
              <a:t>(SPB) standard, and its goal is to enable the </a:t>
            </a:r>
            <a:r>
              <a:rPr lang="en-US" b="1" dirty="0">
                <a:solidFill>
                  <a:schemeClr val="bg2"/>
                </a:solidFill>
              </a:rPr>
              <a:t>use</a:t>
            </a:r>
            <a:r>
              <a:rPr lang="en-US" b="1" dirty="0"/>
              <a:t> </a:t>
            </a:r>
            <a:r>
              <a:rPr lang="en-US" b="1" dirty="0">
                <a:solidFill>
                  <a:schemeClr val="bg2"/>
                </a:solidFill>
              </a:rPr>
              <a:t>of multiple  paths within a layer two network</a:t>
            </a:r>
            <a:r>
              <a:rPr lang="en-US" dirty="0">
                <a:solidFill>
                  <a:schemeClr val="bg2"/>
                </a:solidFill>
              </a:rPr>
              <a:t>.</a:t>
            </a:r>
            <a:r>
              <a:rPr lang="en-US" dirty="0"/>
              <a:t> Thus, SPB allows all links in the layer two domain to be active.</a:t>
            </a:r>
          </a:p>
          <a:p>
            <a:pPr marL="342900" algn="just">
              <a:spcBef>
                <a:spcPts val="448"/>
              </a:spcBef>
              <a:buSzPct val="100000"/>
            </a:pPr>
            <a:r>
              <a:rPr lang="en-US" dirty="0"/>
              <a:t>SPB is a link state protocol, which means that </a:t>
            </a:r>
            <a:r>
              <a:rPr lang="en-US" b="1" i="1" dirty="0">
                <a:solidFill>
                  <a:schemeClr val="bg2"/>
                </a:solidFill>
              </a:rPr>
              <a:t>devices have awareness of the topology</a:t>
            </a:r>
            <a:r>
              <a:rPr lang="en-US" dirty="0"/>
              <a:t> around them and are able to make </a:t>
            </a:r>
            <a:r>
              <a:rPr lang="en-US" b="1" i="1" dirty="0">
                <a:solidFill>
                  <a:schemeClr val="bg2"/>
                </a:solidFill>
              </a:rPr>
              <a:t>forwarding decisions </a:t>
            </a:r>
            <a:r>
              <a:rPr lang="en-US" dirty="0"/>
              <a:t>by calculating the best path to the destination. </a:t>
            </a:r>
          </a:p>
          <a:p>
            <a:pPr marL="342900" algn="just">
              <a:spcBef>
                <a:spcPts val="448"/>
              </a:spcBef>
              <a:buSzPct val="100000"/>
            </a:pPr>
            <a:r>
              <a:rPr lang="en-US" dirty="0"/>
              <a:t>It uses the </a:t>
            </a:r>
            <a:r>
              <a:rPr lang="en-US" b="1" i="1" dirty="0"/>
              <a:t>Intermediate System to Intermediate System </a:t>
            </a:r>
            <a:r>
              <a:rPr lang="en-US" dirty="0"/>
              <a:t>(IS-IS) routing protocol to discover and advertise network topology and to determine the paths to all other bridges in its domain.</a:t>
            </a:r>
          </a:p>
          <a:p>
            <a:pPr marL="342900" algn="just">
              <a:spcBef>
                <a:spcPts val="448"/>
              </a:spcBef>
              <a:buSzPct val="100000"/>
            </a:pPr>
            <a:r>
              <a:rPr lang="en-US" dirty="0"/>
              <a:t>SPB accomplishes its goals using </a:t>
            </a:r>
            <a:r>
              <a:rPr lang="en-US" b="1" dirty="0"/>
              <a:t>encapsulation</a:t>
            </a:r>
            <a:r>
              <a:rPr lang="en-US" dirty="0"/>
              <a:t> at the edge of the network. This encapsulation can be either MAC-in-MAC (IEEE 802.1ah) or Q-in-Q (IEEE 802.1ad).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fontScale="90000"/>
          </a:bodyPr>
          <a:lstStyle/>
          <a:p>
            <a:pPr lvl="0">
              <a:buSzPts val="4400"/>
            </a:pPr>
            <a:r>
              <a:rPr lang="en-US" b="1" dirty="0"/>
              <a:t>Path Technologies in the Data Center</a:t>
            </a:r>
            <a:endParaRPr dirty="0"/>
          </a:p>
        </p:txBody>
      </p:sp>
      <p:sp>
        <p:nvSpPr>
          <p:cNvPr id="239" name="Google Shape;239;p25"/>
          <p:cNvSpPr txBox="1">
            <a:spLocks noGrp="1"/>
          </p:cNvSpPr>
          <p:nvPr>
            <p:ph type="body" idx="1"/>
          </p:nvPr>
        </p:nvSpPr>
        <p:spPr>
          <a:xfrm>
            <a:off x="609600" y="1234441"/>
            <a:ext cx="11109960" cy="5379720"/>
          </a:xfrm>
          <a:prstGeom prst="rect">
            <a:avLst/>
          </a:prstGeom>
          <a:noFill/>
          <a:ln>
            <a:noFill/>
          </a:ln>
        </p:spPr>
        <p:txBody>
          <a:bodyPr spcFirstLastPara="1" wrap="square" lIns="91425" tIns="45700" rIns="91425" bIns="45700" anchor="t" anchorCtr="0">
            <a:normAutofit fontScale="77500" lnSpcReduction="20000"/>
          </a:bodyPr>
          <a:lstStyle/>
          <a:p>
            <a:pPr marL="0" indent="0" algn="just">
              <a:spcBef>
                <a:spcPts val="0"/>
              </a:spcBef>
              <a:buSzPct val="100000"/>
              <a:buNone/>
            </a:pPr>
            <a:r>
              <a:rPr lang="en-US" b="1" dirty="0"/>
              <a:t>4.Equal-Cost </a:t>
            </a:r>
            <a:r>
              <a:rPr lang="en-US" b="1" dirty="0" smtClean="0"/>
              <a:t>Multipath</a:t>
            </a:r>
          </a:p>
          <a:p>
            <a:pPr marL="0" indent="0" algn="just">
              <a:spcBef>
                <a:spcPts val="0"/>
              </a:spcBef>
              <a:buSzPct val="100000"/>
              <a:buNone/>
            </a:pPr>
            <a:endParaRPr lang="en-US" dirty="0" smtClean="0"/>
          </a:p>
          <a:p>
            <a:pPr marL="342900" algn="just">
              <a:spcBef>
                <a:spcPts val="0"/>
              </a:spcBef>
              <a:buSzPct val="100000"/>
            </a:pPr>
            <a:r>
              <a:rPr lang="en-US" dirty="0"/>
              <a:t>I</a:t>
            </a:r>
            <a:r>
              <a:rPr lang="en-US" dirty="0" smtClean="0"/>
              <a:t>n </a:t>
            </a:r>
            <a:r>
              <a:rPr lang="en-US" dirty="0"/>
              <a:t>large </a:t>
            </a:r>
            <a:r>
              <a:rPr lang="en-US" dirty="0" smtClean="0"/>
              <a:t>networks </a:t>
            </a:r>
            <a:r>
              <a:rPr lang="en-US" b="1" dirty="0"/>
              <a:t>optimal path </a:t>
            </a:r>
            <a:r>
              <a:rPr lang="en-US" b="1" dirty="0" smtClean="0"/>
              <a:t>computation</a:t>
            </a:r>
            <a:r>
              <a:rPr lang="en-US" dirty="0" smtClean="0"/>
              <a:t>, is very important.</a:t>
            </a:r>
          </a:p>
          <a:p>
            <a:pPr marL="342900" algn="just">
              <a:spcBef>
                <a:spcPts val="0"/>
              </a:spcBef>
              <a:buSzPct val="100000"/>
            </a:pPr>
            <a:r>
              <a:rPr lang="en-US" dirty="0" smtClean="0"/>
              <a:t>In </a:t>
            </a:r>
            <a:r>
              <a:rPr lang="en-US" dirty="0"/>
              <a:t>the data </a:t>
            </a:r>
            <a:r>
              <a:rPr lang="en-US" dirty="0" smtClean="0"/>
              <a:t>center, there </a:t>
            </a:r>
            <a:r>
              <a:rPr lang="en-US" dirty="0"/>
              <a:t>is a general routing strategy called </a:t>
            </a:r>
            <a:r>
              <a:rPr lang="en-US" b="1" i="1" dirty="0"/>
              <a:t>equal-cost multipath </a:t>
            </a:r>
            <a:r>
              <a:rPr lang="en-US" dirty="0"/>
              <a:t>(ECMP) that is </a:t>
            </a:r>
            <a:r>
              <a:rPr lang="en-US" dirty="0" smtClean="0"/>
              <a:t>applicable. </a:t>
            </a:r>
          </a:p>
          <a:p>
            <a:pPr marL="342900" algn="just">
              <a:spcBef>
                <a:spcPts val="0"/>
              </a:spcBef>
              <a:buSzPct val="100000"/>
            </a:pPr>
            <a:r>
              <a:rPr lang="en-US" dirty="0" smtClean="0"/>
              <a:t>Multipath </a:t>
            </a:r>
            <a:r>
              <a:rPr lang="en-US" dirty="0"/>
              <a:t>routing is a feature that is explicitly allowed in both OSPF and IS-IS. OSPF and IS-IS are modern link-state protocols used for calculating optimal routes.</a:t>
            </a:r>
          </a:p>
          <a:p>
            <a:pPr marL="342900" algn="just">
              <a:spcBef>
                <a:spcPts val="496"/>
              </a:spcBef>
              <a:buSzPct val="100000"/>
            </a:pPr>
            <a:r>
              <a:rPr lang="en-US" dirty="0" smtClean="0"/>
              <a:t>The </a:t>
            </a:r>
            <a:r>
              <a:rPr lang="en-US" dirty="0"/>
              <a:t>notion is that when </a:t>
            </a:r>
            <a:r>
              <a:rPr lang="en-US" b="1" i="1" dirty="0"/>
              <a:t>more than one equal-cost path </a:t>
            </a:r>
            <a:r>
              <a:rPr lang="en-US" dirty="0"/>
              <a:t>exists to a destination, these multiple paths can be computed by a </a:t>
            </a:r>
            <a:r>
              <a:rPr lang="en-US" b="1" dirty="0"/>
              <a:t>shortest-path algorithm </a:t>
            </a:r>
            <a:r>
              <a:rPr lang="en-US" dirty="0"/>
              <a:t>and exposed to the packet-forwarding logic. </a:t>
            </a:r>
            <a:endParaRPr dirty="0"/>
          </a:p>
          <a:p>
            <a:pPr marL="342900" algn="just">
              <a:spcBef>
                <a:spcPts val="496"/>
              </a:spcBef>
              <a:buSzPct val="100000"/>
            </a:pPr>
            <a:r>
              <a:rPr lang="en-US" dirty="0"/>
              <a:t>At that point some </a:t>
            </a:r>
            <a:r>
              <a:rPr lang="en-US" b="1" dirty="0"/>
              <a:t>load-balancing scheme</a:t>
            </a:r>
            <a:r>
              <a:rPr lang="en-US" dirty="0"/>
              <a:t> must be used to choose between the multiple available paths. </a:t>
            </a:r>
            <a:endParaRPr lang="en-US" dirty="0" smtClean="0"/>
          </a:p>
          <a:p>
            <a:pPr marL="342900" algn="just">
              <a:spcBef>
                <a:spcPts val="496"/>
              </a:spcBef>
              <a:buSzPct val="100000"/>
            </a:pPr>
            <a:r>
              <a:rPr lang="en-US" dirty="0" smtClean="0"/>
              <a:t>Because </a:t>
            </a:r>
            <a:r>
              <a:rPr lang="en-US" dirty="0"/>
              <a:t>several routing protocols can derive the multiple paths and there are many ways in which to load-balance across the multiple paths, ECMP is more of a routing strategy than a specific technology.</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fontScale="90000"/>
          </a:bodyPr>
          <a:lstStyle/>
          <a:p>
            <a:pPr lvl="0">
              <a:buSzPct val="100000"/>
            </a:pPr>
            <a:r>
              <a:rPr lang="en-US" b="1" dirty="0"/>
              <a:t>Path Technologies in the Data Center</a:t>
            </a:r>
            <a:endParaRPr dirty="0"/>
          </a:p>
        </p:txBody>
      </p:sp>
      <p:sp>
        <p:nvSpPr>
          <p:cNvPr id="245" name="Google Shape;245;p26"/>
          <p:cNvSpPr txBox="1">
            <a:spLocks noGrp="1"/>
          </p:cNvSpPr>
          <p:nvPr>
            <p:ph type="body" idx="1"/>
          </p:nvPr>
        </p:nvSpPr>
        <p:spPr>
          <a:xfrm>
            <a:off x="594360" y="1600201"/>
            <a:ext cx="10866120" cy="4693919"/>
          </a:xfrm>
          <a:prstGeom prst="rect">
            <a:avLst/>
          </a:prstGeom>
          <a:noFill/>
          <a:ln>
            <a:noFill/>
          </a:ln>
        </p:spPr>
        <p:txBody>
          <a:bodyPr spcFirstLastPara="1" wrap="square" lIns="91425" tIns="45700" rIns="91425" bIns="45700" anchor="t" anchorCtr="0">
            <a:normAutofit fontScale="92500" lnSpcReduction="20000"/>
          </a:bodyPr>
          <a:lstStyle/>
          <a:p>
            <a:pPr marL="514350" indent="-514350" algn="just">
              <a:spcBef>
                <a:spcPts val="0"/>
              </a:spcBef>
              <a:buSzPct val="100000"/>
              <a:buAutoNum type="arabicPeriod" startAt="5"/>
            </a:pPr>
            <a:r>
              <a:rPr lang="en-US" b="1" dirty="0" smtClean="0"/>
              <a:t>SDN </a:t>
            </a:r>
            <a:r>
              <a:rPr lang="en-US" b="1" dirty="0"/>
              <a:t>and Shortest-Path </a:t>
            </a:r>
            <a:r>
              <a:rPr lang="en-US" b="1" dirty="0" smtClean="0"/>
              <a:t>Complexity</a:t>
            </a:r>
          </a:p>
          <a:p>
            <a:pPr marL="571500" lvl="1" indent="0">
              <a:buNone/>
            </a:pPr>
            <a:r>
              <a:rPr lang="en-US" dirty="0" smtClean="0"/>
              <a:t>The  advantages of SDN in </a:t>
            </a:r>
            <a:r>
              <a:rPr lang="en-US" b="1" dirty="0" smtClean="0"/>
              <a:t>path computation</a:t>
            </a:r>
            <a:r>
              <a:rPr lang="en-US" dirty="0" smtClean="0"/>
              <a:t>: </a:t>
            </a:r>
          </a:p>
          <a:p>
            <a:pPr lvl="1"/>
            <a:r>
              <a:rPr lang="en-US" dirty="0" smtClean="0"/>
              <a:t>It </a:t>
            </a:r>
            <a:r>
              <a:rPr lang="en-US" dirty="0"/>
              <a:t>has a more stable, global view of the network, </a:t>
            </a:r>
          </a:p>
          <a:p>
            <a:pPr lvl="1"/>
            <a:r>
              <a:rPr lang="en-US" dirty="0"/>
              <a:t>It can take more factors into consideration, including current bandwidth loads</a:t>
            </a:r>
          </a:p>
          <a:p>
            <a:pPr lvl="1"/>
            <a:r>
              <a:rPr lang="en-US" dirty="0"/>
              <a:t>The computation can be performed on the higher-capacity memory and processor of a server.</a:t>
            </a:r>
          </a:p>
          <a:p>
            <a:pPr marL="114300" indent="0" algn="just">
              <a:buNone/>
            </a:pPr>
            <a:r>
              <a:rPr lang="en-US" dirty="0" err="1" smtClean="0"/>
              <a:t>Inspite</a:t>
            </a:r>
            <a:r>
              <a:rPr lang="en-US" dirty="0" smtClean="0"/>
              <a:t> </a:t>
            </a:r>
            <a:r>
              <a:rPr lang="en-US" dirty="0"/>
              <a:t>of these advantages, </a:t>
            </a:r>
            <a:r>
              <a:rPr lang="en-US" b="1" i="1" dirty="0"/>
              <a:t>Shortest-path remains a fundamentally difficult problem that grows harder very fast as the number of switches and links scales</a:t>
            </a:r>
            <a:r>
              <a:rPr lang="en-US" b="1" i="1" dirty="0" smtClean="0"/>
              <a:t>.</a:t>
            </a:r>
            <a:r>
              <a:rPr lang="en-US" dirty="0" smtClean="0"/>
              <a:t> The </a:t>
            </a:r>
            <a:r>
              <a:rPr lang="en-US" dirty="0"/>
              <a:t>well-known </a:t>
            </a:r>
            <a:r>
              <a:rPr lang="en-US" b="1" i="1" dirty="0" err="1">
                <a:solidFill>
                  <a:schemeClr val="bg2"/>
                </a:solidFill>
              </a:rPr>
              <a:t>Dijkstra’s</a:t>
            </a:r>
            <a:r>
              <a:rPr lang="en-US" b="1" i="1" dirty="0">
                <a:solidFill>
                  <a:schemeClr val="bg2"/>
                </a:solidFill>
              </a:rPr>
              <a:t> algorithm</a:t>
            </a:r>
            <a:r>
              <a:rPr lang="en-US" dirty="0"/>
              <a:t> for shortest-path remains in wide use (it is used in both OSPF and IS-IS), and SDN is unlikely to alter that.</a:t>
            </a:r>
          </a:p>
          <a:p>
            <a:pPr marL="114300" indent="0">
              <a:buNone/>
            </a:pP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b="1" dirty="0"/>
              <a:t>SDN Use Cases in the Data Center</a:t>
            </a:r>
            <a:endParaRPr dirty="0"/>
          </a:p>
        </p:txBody>
      </p:sp>
      <p:sp>
        <p:nvSpPr>
          <p:cNvPr id="264" name="Google Shape;264;p29"/>
          <p:cNvSpPr txBox="1">
            <a:spLocks noGrp="1"/>
          </p:cNvSpPr>
          <p:nvPr>
            <p:ph type="body" idx="1"/>
          </p:nvPr>
        </p:nvSpPr>
        <p:spPr>
          <a:xfrm>
            <a:off x="1158240" y="1445742"/>
            <a:ext cx="9951720" cy="2458994"/>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dirty="0"/>
              <a:t>There are various type of SDN </a:t>
            </a:r>
            <a:endParaRPr dirty="0"/>
          </a:p>
          <a:p>
            <a:pPr marL="0" indent="0">
              <a:buNone/>
            </a:pPr>
            <a:r>
              <a:rPr lang="en-US" dirty="0" smtClean="0"/>
              <a:t>1. The </a:t>
            </a:r>
            <a:r>
              <a:rPr lang="en-US" dirty="0"/>
              <a:t>original SDN, which we call Open SDN; </a:t>
            </a:r>
            <a:endParaRPr lang="en-US" dirty="0" smtClean="0"/>
          </a:p>
          <a:p>
            <a:pPr marL="0" indent="0">
              <a:buNone/>
            </a:pPr>
            <a:r>
              <a:rPr lang="en-US" dirty="0" smtClean="0"/>
              <a:t>2.SDN </a:t>
            </a:r>
            <a:r>
              <a:rPr lang="en-US" dirty="0"/>
              <a:t>via APIs; </a:t>
            </a:r>
            <a:endParaRPr dirty="0"/>
          </a:p>
          <a:p>
            <a:pPr marL="0" indent="0">
              <a:buNone/>
            </a:pPr>
            <a:r>
              <a:rPr lang="en-US" dirty="0"/>
              <a:t>3.SDN via hypervisor-based overlays</a:t>
            </a:r>
            <a:endParaRPr dirty="0"/>
          </a:p>
        </p:txBody>
      </p:sp>
      <p:pic>
        <p:nvPicPr>
          <p:cNvPr id="266" name="Google Shape;266;p29"/>
          <p:cNvPicPr preferRelativeResize="0"/>
          <p:nvPr/>
        </p:nvPicPr>
        <p:blipFill rotWithShape="1">
          <a:blip r:embed="rId3">
            <a:alphaModFix/>
          </a:blip>
          <a:srcRect/>
          <a:stretch/>
        </p:blipFill>
        <p:spPr>
          <a:xfrm>
            <a:off x="883920" y="3429000"/>
            <a:ext cx="10226040" cy="32333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SDN via hypervisor-based overlay networks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320" y="1188720"/>
            <a:ext cx="5874115" cy="454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idx="2"/>
          </p:nvPr>
        </p:nvSpPr>
        <p:spPr>
          <a:xfrm>
            <a:off x="2439560" y="5736323"/>
            <a:ext cx="7999841" cy="1121677"/>
          </a:xfrm>
        </p:spPr>
        <p:txBody>
          <a:bodyPr/>
          <a:lstStyle/>
          <a:p>
            <a:r>
              <a:rPr lang="en-IN" dirty="0" smtClean="0"/>
              <a:t>Virtualised network</a:t>
            </a:r>
            <a:endParaRPr lang="en-IN" dirty="0"/>
          </a:p>
        </p:txBody>
      </p:sp>
    </p:spTree>
    <p:extLst>
      <p:ext uri="{BB962C8B-B14F-4D97-AF65-F5344CB8AC3E}">
        <p14:creationId xmlns:p14="http://schemas.microsoft.com/office/powerpoint/2010/main" val="106418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do data centers work</a:t>
            </a:r>
            <a:r>
              <a:rPr lang="en-US" b="1" dirty="0" smtClean="0"/>
              <a:t>?</a:t>
            </a:r>
            <a:endParaRPr lang="en-IN" dirty="0"/>
          </a:p>
        </p:txBody>
      </p:sp>
      <p:sp>
        <p:nvSpPr>
          <p:cNvPr id="3" name="Text Placeholder 2"/>
          <p:cNvSpPr>
            <a:spLocks noGrp="1"/>
          </p:cNvSpPr>
          <p:nvPr>
            <p:ph type="body" idx="1"/>
          </p:nvPr>
        </p:nvSpPr>
        <p:spPr>
          <a:xfrm>
            <a:off x="609600" y="1417639"/>
            <a:ext cx="10972800" cy="4708526"/>
          </a:xfrm>
        </p:spPr>
        <p:txBody>
          <a:bodyPr>
            <a:normAutofit fontScale="92500" lnSpcReduction="10000"/>
          </a:bodyPr>
          <a:lstStyle/>
          <a:p>
            <a:pPr algn="just"/>
            <a:r>
              <a:rPr lang="en-US" dirty="0"/>
              <a:t>A </a:t>
            </a:r>
            <a:r>
              <a:rPr lang="en-US" dirty="0">
                <a:solidFill>
                  <a:srgbClr val="002060"/>
                </a:solidFill>
              </a:rPr>
              <a:t>data center facility</a:t>
            </a:r>
            <a:r>
              <a:rPr lang="en-US" dirty="0"/>
              <a:t>, which enables an organization to collect its </a:t>
            </a:r>
            <a:r>
              <a:rPr lang="en-US" b="1" dirty="0">
                <a:solidFill>
                  <a:srgbClr val="002060"/>
                </a:solidFill>
              </a:rPr>
              <a:t>resources</a:t>
            </a:r>
            <a:r>
              <a:rPr lang="en-US" dirty="0"/>
              <a:t> and infrastructure for </a:t>
            </a:r>
            <a:r>
              <a:rPr lang="en-US" b="1" dirty="0">
                <a:solidFill>
                  <a:srgbClr val="002060"/>
                </a:solidFill>
              </a:rPr>
              <a:t>data processing, storage </a:t>
            </a:r>
            <a:r>
              <a:rPr lang="en-US" dirty="0"/>
              <a:t>and </a:t>
            </a:r>
            <a:r>
              <a:rPr lang="en-US" b="1" dirty="0">
                <a:solidFill>
                  <a:srgbClr val="002060"/>
                </a:solidFill>
              </a:rPr>
              <a:t>communications</a:t>
            </a:r>
            <a:r>
              <a:rPr lang="en-US" dirty="0"/>
              <a:t>, includes the following:</a:t>
            </a:r>
          </a:p>
          <a:p>
            <a:endParaRPr lang="en-US" dirty="0"/>
          </a:p>
          <a:p>
            <a:pPr lvl="1"/>
            <a:r>
              <a:rPr lang="en-US" sz="3000" dirty="0"/>
              <a:t>systems for </a:t>
            </a:r>
            <a:r>
              <a:rPr lang="en-US" sz="3000" b="1" i="1" dirty="0"/>
              <a:t>storing, sharing, accessing </a:t>
            </a:r>
            <a:r>
              <a:rPr lang="en-US" sz="3000" dirty="0"/>
              <a:t>and </a:t>
            </a:r>
            <a:r>
              <a:rPr lang="en-US" sz="3000" b="1" i="1" dirty="0"/>
              <a:t>processing data </a:t>
            </a:r>
            <a:r>
              <a:rPr lang="en-US" sz="3000" dirty="0"/>
              <a:t>across the organization;</a:t>
            </a:r>
          </a:p>
          <a:p>
            <a:pPr lvl="1"/>
            <a:r>
              <a:rPr lang="en-US" sz="3000" dirty="0"/>
              <a:t>physical infrastructure for supporting </a:t>
            </a:r>
            <a:r>
              <a:rPr lang="en-US" sz="3000" b="1" i="1" dirty="0"/>
              <a:t>data processing </a:t>
            </a:r>
            <a:r>
              <a:rPr lang="en-US" sz="3000" dirty="0"/>
              <a:t>and </a:t>
            </a:r>
            <a:r>
              <a:rPr lang="en-US" sz="3000" b="1" i="1" dirty="0"/>
              <a:t>data communications</a:t>
            </a:r>
            <a:r>
              <a:rPr lang="en-US" sz="3000" dirty="0"/>
              <a:t>; and</a:t>
            </a:r>
          </a:p>
          <a:p>
            <a:pPr lvl="1"/>
            <a:r>
              <a:rPr lang="en-US" sz="3000" dirty="0"/>
              <a:t>utilities such as </a:t>
            </a:r>
            <a:r>
              <a:rPr lang="en-US" sz="3000" b="1" i="1" dirty="0"/>
              <a:t>cooling, electricity, network security access </a:t>
            </a:r>
            <a:r>
              <a:rPr lang="en-US" sz="3000" dirty="0"/>
              <a:t>and </a:t>
            </a:r>
            <a:r>
              <a:rPr lang="en-US" sz="3000" b="1" i="1" dirty="0"/>
              <a:t>uninterruptible power supplies </a:t>
            </a:r>
            <a:r>
              <a:rPr lang="en-US" sz="3000" dirty="0"/>
              <a:t>(</a:t>
            </a:r>
            <a:r>
              <a:rPr lang="en-US" sz="3000" dirty="0" err="1"/>
              <a:t>UPSes</a:t>
            </a:r>
            <a:r>
              <a:rPr lang="en-US" sz="3000" dirty="0"/>
              <a:t>).</a:t>
            </a:r>
            <a:endParaRPr lang="en-IN" sz="3000" dirty="0"/>
          </a:p>
        </p:txBody>
      </p:sp>
    </p:spTree>
    <p:extLst>
      <p:ext uri="{BB962C8B-B14F-4D97-AF65-F5344CB8AC3E}">
        <p14:creationId xmlns:p14="http://schemas.microsoft.com/office/powerpoint/2010/main" val="19533303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SDN via hypervisor-based overlay </a:t>
            </a:r>
            <a:r>
              <a:rPr lang="en-US" dirty="0" smtClean="0"/>
              <a:t>networks</a:t>
            </a:r>
            <a:endParaRPr lang="en-IN" dirty="0"/>
          </a:p>
        </p:txBody>
      </p:sp>
      <p:sp>
        <p:nvSpPr>
          <p:cNvPr id="4" name="Text Placeholder 3"/>
          <p:cNvSpPr>
            <a:spLocks noGrp="1"/>
          </p:cNvSpPr>
          <p:nvPr>
            <p:ph type="body" idx="2"/>
          </p:nvPr>
        </p:nvSpPr>
        <p:spPr>
          <a:xfrm>
            <a:off x="731520" y="1188720"/>
            <a:ext cx="10561320" cy="5273041"/>
          </a:xfrm>
        </p:spPr>
        <p:txBody>
          <a:bodyPr>
            <a:normAutofit fontScale="92500" lnSpcReduction="10000"/>
          </a:bodyPr>
          <a:lstStyle/>
          <a:p>
            <a:pPr algn="just"/>
            <a:r>
              <a:rPr lang="en-US" dirty="0" smtClean="0"/>
              <a:t>Well suited </a:t>
            </a:r>
            <a:r>
              <a:rPr lang="en-US" dirty="0"/>
              <a:t>to environments such as </a:t>
            </a:r>
            <a:r>
              <a:rPr lang="en-US" dirty="0" smtClean="0"/>
              <a:t>data centers </a:t>
            </a:r>
            <a:r>
              <a:rPr lang="en-US" dirty="0"/>
              <a:t>already </a:t>
            </a:r>
            <a:r>
              <a:rPr lang="en-US" dirty="0">
                <a:solidFill>
                  <a:schemeClr val="bg2"/>
                </a:solidFill>
              </a:rPr>
              <a:t>running compute</a:t>
            </a:r>
            <a:r>
              <a:rPr lang="en-US" dirty="0">
                <a:solidFill>
                  <a:schemeClr val="tx1"/>
                </a:solidFill>
              </a:rPr>
              <a:t> and </a:t>
            </a:r>
            <a:r>
              <a:rPr lang="en-US" dirty="0">
                <a:solidFill>
                  <a:schemeClr val="bg2"/>
                </a:solidFill>
              </a:rPr>
              <a:t>storage virtualization software </a:t>
            </a:r>
            <a:r>
              <a:rPr lang="en-US" dirty="0"/>
              <a:t>for their servers</a:t>
            </a:r>
            <a:r>
              <a:rPr lang="en-US" dirty="0" smtClean="0"/>
              <a:t>. </a:t>
            </a:r>
          </a:p>
          <a:p>
            <a:pPr algn="just"/>
            <a:r>
              <a:rPr lang="en-US" dirty="0" smtClean="0"/>
              <a:t>The virtual </a:t>
            </a:r>
            <a:r>
              <a:rPr lang="en-US" dirty="0"/>
              <a:t>network traffic runs </a:t>
            </a:r>
            <a:r>
              <a:rPr lang="en-US" i="1" dirty="0"/>
              <a:t>above </a:t>
            </a:r>
            <a:r>
              <a:rPr lang="en-US" dirty="0"/>
              <a:t>the physical </a:t>
            </a:r>
            <a:r>
              <a:rPr lang="en-US" dirty="0" smtClean="0"/>
              <a:t>network infrastructure</a:t>
            </a:r>
            <a:r>
              <a:rPr lang="en-US" dirty="0"/>
              <a:t>. </a:t>
            </a:r>
            <a:endParaRPr lang="en-US" dirty="0" smtClean="0"/>
          </a:p>
          <a:p>
            <a:pPr algn="just"/>
            <a:r>
              <a:rPr lang="en-US" dirty="0" smtClean="0"/>
              <a:t>The </a:t>
            </a:r>
            <a:r>
              <a:rPr lang="en-US" dirty="0">
                <a:solidFill>
                  <a:schemeClr val="bg2"/>
                </a:solidFill>
              </a:rPr>
              <a:t>hypervisors inject traffic </a:t>
            </a:r>
            <a:r>
              <a:rPr lang="en-US" dirty="0"/>
              <a:t>into the virtual network and receive traffic from it. </a:t>
            </a:r>
            <a:endParaRPr lang="en-US" dirty="0" smtClean="0"/>
          </a:p>
          <a:p>
            <a:pPr algn="just"/>
            <a:r>
              <a:rPr lang="en-US" dirty="0" smtClean="0"/>
              <a:t>The traffic </a:t>
            </a:r>
            <a:r>
              <a:rPr lang="en-US" dirty="0"/>
              <a:t>of the virtual networks is passed through those physical devices, but the </a:t>
            </a:r>
            <a:r>
              <a:rPr lang="en-US" dirty="0">
                <a:solidFill>
                  <a:schemeClr val="bg2"/>
                </a:solidFill>
              </a:rPr>
              <a:t>endpoints are unaware </a:t>
            </a:r>
            <a:r>
              <a:rPr lang="en-US" dirty="0" smtClean="0">
                <a:solidFill>
                  <a:schemeClr val="bg2"/>
                </a:solidFill>
              </a:rPr>
              <a:t>of the </a:t>
            </a:r>
            <a:r>
              <a:rPr lang="en-US" dirty="0">
                <a:solidFill>
                  <a:schemeClr val="bg2"/>
                </a:solidFill>
              </a:rPr>
              <a:t>details of the physical topology</a:t>
            </a:r>
            <a:r>
              <a:rPr lang="en-US" dirty="0"/>
              <a:t>, </a:t>
            </a:r>
            <a:r>
              <a:rPr lang="en-US" dirty="0" smtClean="0"/>
              <a:t>the way </a:t>
            </a:r>
            <a:r>
              <a:rPr lang="en-US" dirty="0"/>
              <a:t>routing occurs, or other basic network functions. </a:t>
            </a:r>
            <a:endParaRPr lang="en-US" dirty="0" smtClean="0"/>
          </a:p>
          <a:p>
            <a:pPr algn="just"/>
            <a:r>
              <a:rPr lang="en-US" dirty="0" smtClean="0"/>
              <a:t>Since these virtual </a:t>
            </a:r>
            <a:r>
              <a:rPr lang="en-US" dirty="0"/>
              <a:t>networks exist above the physical infrastructure, they can be controlled entirely by the </a:t>
            </a:r>
            <a:r>
              <a:rPr lang="en-US" dirty="0" smtClean="0"/>
              <a:t>devices at </a:t>
            </a:r>
            <a:r>
              <a:rPr lang="en-US" dirty="0"/>
              <a:t>the very edge of the network. </a:t>
            </a:r>
            <a:endParaRPr lang="en-US" dirty="0" smtClean="0"/>
          </a:p>
          <a:p>
            <a:pPr algn="just"/>
            <a:r>
              <a:rPr lang="en-US" dirty="0" smtClean="0"/>
              <a:t>In </a:t>
            </a:r>
            <a:r>
              <a:rPr lang="en-US" dirty="0"/>
              <a:t>data centers, these would typically be the hypervisors of the </a:t>
            </a:r>
            <a:r>
              <a:rPr lang="en-US" dirty="0" smtClean="0"/>
              <a:t>VMs that </a:t>
            </a:r>
            <a:r>
              <a:rPr lang="en-US" dirty="0"/>
              <a:t>are running on each server</a:t>
            </a:r>
            <a:r>
              <a:rPr lang="en-US" dirty="0" smtClean="0"/>
              <a:t>.</a:t>
            </a:r>
          </a:p>
        </p:txBody>
      </p:sp>
    </p:spTree>
    <p:extLst>
      <p:ext uri="{BB962C8B-B14F-4D97-AF65-F5344CB8AC3E}">
        <p14:creationId xmlns:p14="http://schemas.microsoft.com/office/powerpoint/2010/main" val="823538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
            <a:ext cx="10972800" cy="1143000"/>
          </a:xfrm>
        </p:spPr>
        <p:txBody>
          <a:bodyPr>
            <a:normAutofit/>
          </a:bodyPr>
          <a:lstStyle/>
          <a:p>
            <a:r>
              <a:rPr lang="en-IN" dirty="0" smtClean="0"/>
              <a:t> </a:t>
            </a:r>
            <a:r>
              <a:rPr lang="en-IN" i="1" dirty="0"/>
              <a:t>MAC-in-IP </a:t>
            </a:r>
            <a:r>
              <a:rPr lang="en-IN" dirty="0" err="1" smtClean="0"/>
              <a:t>tunneling</a:t>
            </a:r>
            <a:r>
              <a:rPr lang="en-IN" dirty="0" smtClean="0"/>
              <a:t>  concept</a:t>
            </a:r>
            <a:endParaRPr lang="en-IN" dirty="0"/>
          </a:p>
        </p:txBody>
      </p:sp>
      <p:sp>
        <p:nvSpPr>
          <p:cNvPr id="3" name="Text Placeholder 2"/>
          <p:cNvSpPr>
            <a:spLocks noGrp="1"/>
          </p:cNvSpPr>
          <p:nvPr>
            <p:ph type="body" idx="1"/>
          </p:nvPr>
        </p:nvSpPr>
        <p:spPr>
          <a:xfrm>
            <a:off x="609600" y="838200"/>
            <a:ext cx="10972800" cy="3878992"/>
          </a:xfrm>
        </p:spPr>
        <p:txBody>
          <a:bodyPr>
            <a:normAutofit fontScale="77500" lnSpcReduction="20000"/>
          </a:bodyPr>
          <a:lstStyle/>
          <a:p>
            <a:r>
              <a:rPr lang="en-US" dirty="0" smtClean="0"/>
              <a:t>Encapsulation used in </a:t>
            </a:r>
            <a:r>
              <a:rPr lang="en-US" dirty="0" err="1" smtClean="0"/>
              <a:t>Tunnelling</a:t>
            </a:r>
            <a:r>
              <a:rPr lang="en-US" dirty="0" smtClean="0"/>
              <a:t> makes virtualized networks possible. </a:t>
            </a:r>
          </a:p>
          <a:p>
            <a:r>
              <a:rPr lang="en-IN" dirty="0" smtClean="0"/>
              <a:t>When </a:t>
            </a:r>
            <a:r>
              <a:rPr lang="en-IN" dirty="0"/>
              <a:t>a </a:t>
            </a:r>
            <a:r>
              <a:rPr lang="en-IN" dirty="0" smtClean="0"/>
              <a:t>packet </a:t>
            </a:r>
            <a:r>
              <a:rPr lang="en-US" dirty="0" smtClean="0"/>
              <a:t>enters </a:t>
            </a:r>
            <a:r>
              <a:rPr lang="en-US" dirty="0"/>
              <a:t>the edge of the virtual network at the </a:t>
            </a:r>
            <a:r>
              <a:rPr lang="en-US" dirty="0" smtClean="0"/>
              <a:t>source (</a:t>
            </a:r>
            <a:r>
              <a:rPr lang="en-US" i="1" dirty="0" smtClean="0"/>
              <a:t>virtual </a:t>
            </a:r>
            <a:r>
              <a:rPr lang="en-US" i="1" dirty="0"/>
              <a:t>tunnel endpoint </a:t>
            </a:r>
            <a:r>
              <a:rPr lang="en-US" dirty="0"/>
              <a:t>(VTEP</a:t>
            </a:r>
            <a:r>
              <a:rPr lang="en-US" dirty="0" smtClean="0"/>
              <a:t>)), </a:t>
            </a:r>
            <a:r>
              <a:rPr lang="en-US" dirty="0"/>
              <a:t>the networking device (usually the hypervisor) </a:t>
            </a:r>
            <a:r>
              <a:rPr lang="en-US" dirty="0" smtClean="0"/>
              <a:t>will </a:t>
            </a:r>
            <a:r>
              <a:rPr lang="en-US" b="1" dirty="0" smtClean="0"/>
              <a:t>take </a:t>
            </a:r>
            <a:r>
              <a:rPr lang="en-US" b="1" dirty="0"/>
              <a:t>the packet in its entirety</a:t>
            </a:r>
            <a:r>
              <a:rPr lang="en-US" dirty="0"/>
              <a:t> and </a:t>
            </a:r>
            <a:r>
              <a:rPr lang="en-US" b="1" dirty="0"/>
              <a:t>encapsulate it </a:t>
            </a:r>
            <a:r>
              <a:rPr lang="en-US" dirty="0"/>
              <a:t>within another frame. </a:t>
            </a:r>
            <a:endParaRPr lang="en-US" dirty="0" smtClean="0"/>
          </a:p>
          <a:p>
            <a:r>
              <a:rPr lang="en-US" dirty="0"/>
              <a:t>The hypervisor then takes this </a:t>
            </a:r>
            <a:r>
              <a:rPr lang="en-US" b="1" dirty="0"/>
              <a:t>encapsulated packet </a:t>
            </a:r>
            <a:r>
              <a:rPr lang="en-US" dirty="0"/>
              <a:t>and, based on information programmed by </a:t>
            </a:r>
            <a:r>
              <a:rPr lang="en-US" dirty="0" smtClean="0"/>
              <a:t>the controller</a:t>
            </a:r>
            <a:r>
              <a:rPr lang="en-US" dirty="0"/>
              <a:t>, sends it to the </a:t>
            </a:r>
            <a:r>
              <a:rPr lang="en-US" b="1" dirty="0"/>
              <a:t>destination’s VTEP</a:t>
            </a:r>
            <a:r>
              <a:rPr lang="en-US" dirty="0"/>
              <a:t>. </a:t>
            </a:r>
            <a:r>
              <a:rPr lang="en-US" dirty="0" smtClean="0"/>
              <a:t> This </a:t>
            </a:r>
            <a:r>
              <a:rPr lang="en-US" dirty="0"/>
              <a:t>VTEP </a:t>
            </a:r>
            <a:r>
              <a:rPr lang="en-US" dirty="0" err="1"/>
              <a:t>decapsulates</a:t>
            </a:r>
            <a:r>
              <a:rPr lang="en-US" dirty="0"/>
              <a:t> the packet and forwards it </a:t>
            </a:r>
            <a:r>
              <a:rPr lang="en-US" dirty="0" smtClean="0"/>
              <a:t>to the </a:t>
            </a:r>
            <a:r>
              <a:rPr lang="en-US" dirty="0"/>
              <a:t>destination host. </a:t>
            </a:r>
            <a:r>
              <a:rPr lang="en-US" dirty="0" smtClean="0"/>
              <a:t> </a:t>
            </a:r>
          </a:p>
          <a:p>
            <a:r>
              <a:rPr lang="en-US" dirty="0" smtClean="0"/>
              <a:t>As </a:t>
            </a:r>
            <a:r>
              <a:rPr lang="en-US" dirty="0"/>
              <a:t>the encapsulated packet is sent across the physical infrastructure, it is </a:t>
            </a:r>
            <a:r>
              <a:rPr lang="en-US" dirty="0" smtClean="0"/>
              <a:t>being sent </a:t>
            </a:r>
            <a:r>
              <a:rPr lang="en-US" dirty="0"/>
              <a:t>from the source’s VTEP to the destination’s VTEP. Consequently, the IP addresses are those </a:t>
            </a:r>
            <a:r>
              <a:rPr lang="en-US" dirty="0" smtClean="0"/>
              <a:t>of the </a:t>
            </a:r>
            <a:r>
              <a:rPr lang="en-US" dirty="0"/>
              <a:t>source and destination </a:t>
            </a:r>
            <a:r>
              <a:rPr lang="en-US" dirty="0" smtClean="0"/>
              <a:t>VTEP.</a:t>
            </a:r>
          </a:p>
          <a:p>
            <a:r>
              <a:rPr lang="en-US" dirty="0"/>
              <a:t>This tunneling mechanism is referred to as </a:t>
            </a:r>
            <a:r>
              <a:rPr lang="en-US" i="1" dirty="0"/>
              <a:t>MAC-in-IP </a:t>
            </a:r>
            <a:r>
              <a:rPr lang="en-US" dirty="0" smtClean="0"/>
              <a:t>tunneling</a:t>
            </a:r>
          </a:p>
          <a:p>
            <a:r>
              <a:rPr lang="en-IN" dirty="0" smtClean="0"/>
              <a:t>Proprietary : </a:t>
            </a:r>
            <a:r>
              <a:rPr lang="en-IN" b="1" dirty="0" smtClean="0"/>
              <a:t>Cisco </a:t>
            </a:r>
            <a:r>
              <a:rPr lang="en-US" b="1" dirty="0" smtClean="0"/>
              <a:t>offers </a:t>
            </a:r>
            <a:r>
              <a:rPr lang="en-US" b="1" dirty="0"/>
              <a:t>VXLAN</a:t>
            </a:r>
            <a:r>
              <a:rPr lang="en-US" dirty="0"/>
              <a:t> </a:t>
            </a:r>
            <a:r>
              <a:rPr lang="en-US" dirty="0" smtClean="0"/>
              <a:t>, </a:t>
            </a:r>
            <a:r>
              <a:rPr lang="en-US" dirty="0"/>
              <a:t>Microsoft uses NVGRE </a:t>
            </a:r>
            <a:r>
              <a:rPr lang="en-US" dirty="0" smtClean="0"/>
              <a:t>, </a:t>
            </a:r>
            <a:r>
              <a:rPr lang="en-US" dirty="0"/>
              <a:t>and </a:t>
            </a:r>
            <a:r>
              <a:rPr lang="en-US" b="1" dirty="0" err="1"/>
              <a:t>Nicira’s</a:t>
            </a:r>
            <a:r>
              <a:rPr lang="en-US" b="1" dirty="0"/>
              <a:t> is called STT</a:t>
            </a:r>
            <a:endParaRPr lang="en-US" b="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741" y="4930552"/>
            <a:ext cx="7620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053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816" y="12231"/>
            <a:ext cx="10972800" cy="1143000"/>
          </a:xfrm>
        </p:spPr>
        <p:txBody>
          <a:bodyPr>
            <a:normAutofit/>
          </a:bodyPr>
          <a:lstStyle/>
          <a:p>
            <a:r>
              <a:rPr lang="en-IN" sz="4000" dirty="0"/>
              <a:t>SDN via Existing APIs</a:t>
            </a:r>
          </a:p>
        </p:txBody>
      </p:sp>
      <p:sp>
        <p:nvSpPr>
          <p:cNvPr id="4" name="Text Placeholder 3"/>
          <p:cNvSpPr>
            <a:spLocks noGrp="1"/>
          </p:cNvSpPr>
          <p:nvPr>
            <p:ph type="body" idx="2"/>
          </p:nvPr>
        </p:nvSpPr>
        <p:spPr>
          <a:xfrm>
            <a:off x="5165536" y="1005840"/>
            <a:ext cx="6691184" cy="5679166"/>
          </a:xfrm>
        </p:spPr>
        <p:txBody>
          <a:bodyPr>
            <a:normAutofit fontScale="85000" lnSpcReduction="20000"/>
          </a:bodyPr>
          <a:lstStyle/>
          <a:p>
            <a:pPr algn="just"/>
            <a:r>
              <a:rPr lang="en-IN" dirty="0" smtClean="0"/>
              <a:t>Command Line Interface (CLI) </a:t>
            </a:r>
            <a:r>
              <a:rPr lang="en-IN" dirty="0"/>
              <a:t>and </a:t>
            </a:r>
            <a:r>
              <a:rPr lang="en-IN" dirty="0" smtClean="0"/>
              <a:t>Simple Network Management Protocol (SNMP): </a:t>
            </a:r>
            <a:r>
              <a:rPr lang="en-IN" dirty="0"/>
              <a:t>Traditional methods to set configuration parameters on </a:t>
            </a:r>
            <a:r>
              <a:rPr lang="en-IN" dirty="0" smtClean="0"/>
              <a:t>devices</a:t>
            </a:r>
          </a:p>
          <a:p>
            <a:pPr algn="just"/>
            <a:r>
              <a:rPr lang="en-IN" dirty="0"/>
              <a:t>Fig shows a controller communicating </a:t>
            </a:r>
            <a:r>
              <a:rPr lang="en-US" dirty="0"/>
              <a:t>with devices via a proprietary API.</a:t>
            </a:r>
          </a:p>
          <a:p>
            <a:pPr algn="just"/>
            <a:r>
              <a:rPr lang="en-US" dirty="0" smtClean="0"/>
              <a:t>New method: </a:t>
            </a:r>
            <a:r>
              <a:rPr lang="en-US" dirty="0" err="1" smtClean="0"/>
              <a:t>RESTful</a:t>
            </a:r>
            <a:r>
              <a:rPr lang="en-US" dirty="0" smtClean="0"/>
              <a:t> </a:t>
            </a:r>
            <a:r>
              <a:rPr lang="en-US" dirty="0"/>
              <a:t>API. </a:t>
            </a:r>
            <a:r>
              <a:rPr lang="en-US" dirty="0" smtClean="0"/>
              <a:t>REST (</a:t>
            </a:r>
            <a:r>
              <a:rPr lang="en-IN" i="1" dirty="0" smtClean="0"/>
              <a:t>Representational  State Transfer) </a:t>
            </a:r>
            <a:r>
              <a:rPr lang="en-US" dirty="0" smtClean="0"/>
              <a:t> </a:t>
            </a:r>
            <a:r>
              <a:rPr lang="en-US" dirty="0"/>
              <a:t>has become the dominant method of making API calls across networks</a:t>
            </a:r>
            <a:r>
              <a:rPr lang="en-US" dirty="0" smtClean="0"/>
              <a:t>.</a:t>
            </a:r>
            <a:endParaRPr lang="en-IN" dirty="0"/>
          </a:p>
          <a:p>
            <a:pPr algn="just"/>
            <a:r>
              <a:rPr lang="en-US" dirty="0" smtClean="0"/>
              <a:t>REST </a:t>
            </a:r>
            <a:r>
              <a:rPr lang="en-US" dirty="0"/>
              <a:t>uses </a:t>
            </a:r>
            <a:r>
              <a:rPr lang="en-US" i="1" dirty="0" err="1"/>
              <a:t>HyperText</a:t>
            </a:r>
            <a:r>
              <a:rPr lang="en-US" i="1" dirty="0"/>
              <a:t> Transfer Protocol </a:t>
            </a:r>
            <a:r>
              <a:rPr lang="en-US" dirty="0"/>
              <a:t>(HTTP), the protocol commonly used to pass web traffic.</a:t>
            </a:r>
          </a:p>
          <a:p>
            <a:pPr algn="just"/>
            <a:r>
              <a:rPr lang="en-US" dirty="0" err="1"/>
              <a:t>RESTful</a:t>
            </a:r>
            <a:r>
              <a:rPr lang="en-US" dirty="0"/>
              <a:t> APIs are simple and extensible and have the advantage of using a standard TCP port and </a:t>
            </a:r>
            <a:r>
              <a:rPr lang="en-US" dirty="0" smtClean="0"/>
              <a:t>thus require </a:t>
            </a:r>
            <a:r>
              <a:rPr lang="en-US" dirty="0"/>
              <a:t>no special firewall configuration to permit the API calls to pass through firewalls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82" y="1322174"/>
            <a:ext cx="4702354" cy="4697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7751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24522"/>
          </a:xfrm>
        </p:spPr>
        <p:txBody>
          <a:bodyPr>
            <a:normAutofit fontScale="90000"/>
          </a:bodyPr>
          <a:lstStyle/>
          <a:p>
            <a:r>
              <a:rPr lang="en-IN" b="1" dirty="0"/>
              <a:t>SDN via Existing APIs</a:t>
            </a:r>
            <a:endParaRPr lang="en-IN" dirty="0"/>
          </a:p>
        </p:txBody>
      </p:sp>
      <p:sp>
        <p:nvSpPr>
          <p:cNvPr id="4" name="Text Placeholder 3"/>
          <p:cNvSpPr>
            <a:spLocks noGrp="1"/>
          </p:cNvSpPr>
          <p:nvPr>
            <p:ph type="body" idx="2"/>
          </p:nvPr>
        </p:nvSpPr>
        <p:spPr>
          <a:xfrm>
            <a:off x="609600" y="235743"/>
            <a:ext cx="11186160" cy="5791199"/>
          </a:xfrm>
        </p:spPr>
        <p:txBody>
          <a:bodyPr>
            <a:noAutofit/>
          </a:bodyPr>
          <a:lstStyle/>
          <a:p>
            <a:pPr marL="50800" indent="0">
              <a:buNone/>
            </a:pPr>
            <a:r>
              <a:rPr lang="en-US" sz="1800" b="1" dirty="0" smtClean="0"/>
              <a:t>Advantage of SDN via APIs</a:t>
            </a:r>
            <a:endParaRPr lang="en-US" sz="1800" b="1" dirty="0"/>
          </a:p>
          <a:p>
            <a:r>
              <a:rPr lang="en-US" sz="1800" dirty="0" smtClean="0"/>
              <a:t>Since this uses legacy </a:t>
            </a:r>
            <a:r>
              <a:rPr lang="en-US" sz="1800" dirty="0"/>
              <a:t>management interfaces, it therefore works with </a:t>
            </a:r>
            <a:r>
              <a:rPr lang="en-US" sz="1800" b="1" dirty="0"/>
              <a:t>legacy switches</a:t>
            </a:r>
            <a:r>
              <a:rPr lang="en-US" sz="1800" dirty="0"/>
              <a:t>. Thus, </a:t>
            </a:r>
            <a:r>
              <a:rPr lang="en-US" sz="1800" dirty="0" smtClean="0"/>
              <a:t>this solution </a:t>
            </a:r>
            <a:r>
              <a:rPr lang="en-US" sz="1800" dirty="0"/>
              <a:t>does not require upgrading to </a:t>
            </a:r>
            <a:r>
              <a:rPr lang="en-US" sz="1800" b="1" dirty="0" err="1"/>
              <a:t>OpenFlow</a:t>
            </a:r>
            <a:r>
              <a:rPr lang="en-US" sz="1800" b="1" dirty="0"/>
              <a:t>-enabled switches</a:t>
            </a:r>
            <a:r>
              <a:rPr lang="en-US" sz="1800" dirty="0" smtClean="0"/>
              <a:t>.</a:t>
            </a:r>
          </a:p>
          <a:p>
            <a:r>
              <a:rPr lang="en-US" sz="1800" dirty="0" smtClean="0"/>
              <a:t>It </a:t>
            </a:r>
            <a:r>
              <a:rPr lang="en-US" sz="1800" dirty="0"/>
              <a:t>allows for some improvement in </a:t>
            </a:r>
            <a:r>
              <a:rPr lang="en-US" sz="1800" b="1" dirty="0"/>
              <a:t>agility and automation</a:t>
            </a:r>
            <a:r>
              <a:rPr lang="en-US" sz="1800" dirty="0"/>
              <a:t>. These APIs also make it easier </a:t>
            </a:r>
            <a:r>
              <a:rPr lang="en-US" sz="1800" dirty="0" smtClean="0"/>
              <a:t>to write </a:t>
            </a:r>
            <a:r>
              <a:rPr lang="en-US" sz="1800" dirty="0"/>
              <a:t>software such as </a:t>
            </a:r>
            <a:r>
              <a:rPr lang="en-US" sz="1800" b="1" dirty="0"/>
              <a:t>orchestration tools </a:t>
            </a:r>
            <a:r>
              <a:rPr lang="en-US" sz="1800" dirty="0"/>
              <a:t>that can respond quickly and automatically to changes in </a:t>
            </a:r>
            <a:r>
              <a:rPr lang="en-US" sz="1800" dirty="0" smtClean="0"/>
              <a:t>the network </a:t>
            </a:r>
            <a:r>
              <a:rPr lang="en-US" sz="1800" dirty="0"/>
              <a:t>(e.g., the movement of a virtual machine in a data center). </a:t>
            </a:r>
            <a:endParaRPr lang="en-US" sz="1800" dirty="0" smtClean="0"/>
          </a:p>
          <a:p>
            <a:r>
              <a:rPr lang="en-US" sz="1800" dirty="0" smtClean="0"/>
              <a:t>It allows </a:t>
            </a:r>
            <a:r>
              <a:rPr lang="en-US" sz="1800" dirty="0"/>
              <a:t>for some amount of </a:t>
            </a:r>
            <a:r>
              <a:rPr lang="en-US" sz="1800" b="1" dirty="0"/>
              <a:t>centralized control of the devices </a:t>
            </a:r>
            <a:r>
              <a:rPr lang="en-US" sz="1800" dirty="0"/>
              <a:t>in the network. Therefore, it is </a:t>
            </a:r>
            <a:r>
              <a:rPr lang="en-US" sz="1800" dirty="0" smtClean="0"/>
              <a:t>possible to </a:t>
            </a:r>
            <a:r>
              <a:rPr lang="en-US" sz="1800" dirty="0"/>
              <a:t>build an SDN solution using the provided APIs on the distributed network devices. </a:t>
            </a:r>
            <a:endParaRPr lang="en-US" sz="1800" dirty="0" smtClean="0"/>
          </a:p>
          <a:p>
            <a:r>
              <a:rPr lang="en-US" sz="1800" dirty="0" smtClean="0"/>
              <a:t>Potential </a:t>
            </a:r>
            <a:r>
              <a:rPr lang="en-US" sz="1800" dirty="0"/>
              <a:t>for </a:t>
            </a:r>
            <a:r>
              <a:rPr lang="en-US" sz="1800" b="1" dirty="0"/>
              <a:t>increased </a:t>
            </a:r>
            <a:r>
              <a:rPr lang="en-US" sz="1800" b="1" dirty="0" smtClean="0"/>
              <a:t>openness</a:t>
            </a:r>
            <a:r>
              <a:rPr lang="en-US" sz="1800" dirty="0" smtClean="0"/>
              <a:t>:  Although </a:t>
            </a:r>
            <a:r>
              <a:rPr lang="en-US" sz="1800" dirty="0"/>
              <a:t>the </a:t>
            </a:r>
            <a:r>
              <a:rPr lang="en-US" sz="1800" dirty="0" smtClean="0"/>
              <a:t>individual interfaces </a:t>
            </a:r>
            <a:r>
              <a:rPr lang="en-US" sz="1800" dirty="0"/>
              <a:t>may be proprietary to individual vendors, when they are exposed to the applications, they </a:t>
            </a:r>
            <a:r>
              <a:rPr lang="en-US" sz="1800" dirty="0" smtClean="0"/>
              <a:t>are made </a:t>
            </a:r>
            <a:r>
              <a:rPr lang="en-US" sz="1800" dirty="0"/>
              <a:t>open for exploitation by applications. The degree of openness will vary from one NEM to another</a:t>
            </a:r>
            <a:r>
              <a:rPr lang="en-US" sz="1800" dirty="0" smtClean="0"/>
              <a:t>.</a:t>
            </a:r>
          </a:p>
          <a:p>
            <a:endParaRPr lang="en-US" sz="1800" dirty="0"/>
          </a:p>
          <a:p>
            <a:pPr marL="50800" indent="0">
              <a:buNone/>
            </a:pPr>
            <a:r>
              <a:rPr lang="en-IN" sz="1800" b="1" dirty="0" smtClean="0"/>
              <a:t>Disadvantages </a:t>
            </a:r>
            <a:r>
              <a:rPr lang="en-US" sz="1800" b="1" dirty="0"/>
              <a:t> of SDN via APIs</a:t>
            </a:r>
          </a:p>
          <a:p>
            <a:r>
              <a:rPr lang="en-US" sz="1800" dirty="0" smtClean="0"/>
              <a:t>The </a:t>
            </a:r>
            <a:r>
              <a:rPr lang="en-US" sz="1800" b="1" dirty="0"/>
              <a:t>network programmer needs to interact directly with each switch</a:t>
            </a:r>
            <a:r>
              <a:rPr lang="en-US" sz="1800" dirty="0" smtClean="0"/>
              <a:t>. It </a:t>
            </a:r>
            <a:r>
              <a:rPr lang="en-US" sz="1800" dirty="0"/>
              <a:t>does not provide an abstract, </a:t>
            </a:r>
            <a:r>
              <a:rPr lang="en-US" sz="1800" b="1" i="1" dirty="0"/>
              <a:t>network-wide </a:t>
            </a:r>
            <a:r>
              <a:rPr lang="en-US" sz="1800" b="1" dirty="0"/>
              <a:t>view </a:t>
            </a:r>
            <a:r>
              <a:rPr lang="en-US" sz="1800" dirty="0"/>
              <a:t>to the programmer</a:t>
            </a:r>
            <a:r>
              <a:rPr lang="en-US" sz="1800" dirty="0" smtClean="0"/>
              <a:t>.</a:t>
            </a:r>
          </a:p>
          <a:p>
            <a:r>
              <a:rPr lang="en-US" sz="1800" dirty="0"/>
              <a:t>since there is still </a:t>
            </a:r>
            <a:r>
              <a:rPr lang="en-US" sz="1800" dirty="0" smtClean="0"/>
              <a:t>a control </a:t>
            </a:r>
            <a:r>
              <a:rPr lang="en-US" sz="1800" dirty="0"/>
              <a:t>plane operating on each switch, the controller and, more important, the </a:t>
            </a:r>
            <a:r>
              <a:rPr lang="en-US" sz="1800" b="1" dirty="0"/>
              <a:t>programmer </a:t>
            </a:r>
            <a:r>
              <a:rPr lang="en-US" sz="1800" b="1" dirty="0" smtClean="0"/>
              <a:t>developing applications </a:t>
            </a:r>
            <a:r>
              <a:rPr lang="en-US" sz="1800" dirty="0"/>
              <a:t>on top of that controller must </a:t>
            </a:r>
            <a:r>
              <a:rPr lang="en-US" sz="1800" b="1" dirty="0"/>
              <a:t>synchronize</a:t>
            </a:r>
            <a:r>
              <a:rPr lang="en-US" sz="1800" dirty="0"/>
              <a:t> with what the distributed </a:t>
            </a:r>
            <a:r>
              <a:rPr lang="en-US" sz="1800" b="1" dirty="0"/>
              <a:t>control plane </a:t>
            </a:r>
            <a:r>
              <a:rPr lang="en-US" sz="1800" dirty="0"/>
              <a:t>is doing</a:t>
            </a:r>
            <a:r>
              <a:rPr lang="en-US" sz="1800" dirty="0" smtClean="0"/>
              <a:t>.</a:t>
            </a:r>
          </a:p>
          <a:p>
            <a:r>
              <a:rPr lang="en-US" sz="1800" dirty="0"/>
              <a:t>The SDN via existing APIs approach relies </a:t>
            </a:r>
            <a:r>
              <a:rPr lang="en-US" sz="1800" dirty="0" smtClean="0"/>
              <a:t>on the </a:t>
            </a:r>
            <a:r>
              <a:rPr lang="en-US" sz="1800" dirty="0"/>
              <a:t>same complicated, </a:t>
            </a:r>
            <a:r>
              <a:rPr lang="en-US" sz="1800" b="1" dirty="0"/>
              <a:t>expensive switches </a:t>
            </a:r>
            <a:r>
              <a:rPr lang="en-US" sz="1800" dirty="0"/>
              <a:t>as before</a:t>
            </a:r>
            <a:r>
              <a:rPr lang="en-US" sz="1800" dirty="0" smtClean="0"/>
              <a:t>.</a:t>
            </a:r>
          </a:p>
          <a:p>
            <a:r>
              <a:rPr lang="en-US" sz="1800" dirty="0"/>
              <a:t>SDN-like software applications using this type of API-based approach </a:t>
            </a:r>
            <a:r>
              <a:rPr lang="en-US" sz="1800" dirty="0" smtClean="0"/>
              <a:t>will </a:t>
            </a:r>
            <a:r>
              <a:rPr lang="en-US" sz="1800" b="1" dirty="0" smtClean="0"/>
              <a:t>only work with </a:t>
            </a:r>
            <a:r>
              <a:rPr lang="en-US" sz="1800" dirty="0"/>
              <a:t>devices from that </a:t>
            </a:r>
            <a:r>
              <a:rPr lang="en-US" sz="1800" b="1" dirty="0"/>
              <a:t>specific vendor </a:t>
            </a:r>
            <a:r>
              <a:rPr lang="en-US" sz="1800" dirty="0"/>
              <a:t>or a small group of compatible vendors.</a:t>
            </a:r>
            <a:endParaRPr lang="en-IN" sz="1800" dirty="0"/>
          </a:p>
        </p:txBody>
      </p:sp>
    </p:spTree>
    <p:extLst>
      <p:ext uri="{BB962C8B-B14F-4D97-AF65-F5344CB8AC3E}">
        <p14:creationId xmlns:p14="http://schemas.microsoft.com/office/powerpoint/2010/main" val="1150411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a:bodyPr>
          <a:lstStyle/>
          <a:p>
            <a:pPr lvl="0">
              <a:buSzPct val="100000"/>
            </a:pPr>
            <a:r>
              <a:rPr lang="en-US" sz="4000" b="1" dirty="0"/>
              <a:t>SDN Use Cases in the Data </a:t>
            </a:r>
            <a:r>
              <a:rPr lang="en-US" sz="4000" b="1" dirty="0" smtClean="0"/>
              <a:t>Center</a:t>
            </a:r>
            <a:endParaRPr sz="4000" dirty="0"/>
          </a:p>
        </p:txBody>
      </p:sp>
      <p:sp>
        <p:nvSpPr>
          <p:cNvPr id="272" name="Google Shape;272;p30"/>
          <p:cNvSpPr txBox="1">
            <a:spLocks noGrp="1"/>
          </p:cNvSpPr>
          <p:nvPr>
            <p:ph type="body" idx="1"/>
          </p:nvPr>
        </p:nvSpPr>
        <p:spPr>
          <a:xfrm>
            <a:off x="822960" y="1173892"/>
            <a:ext cx="10744200" cy="5287868"/>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US" sz="1800" b="1" dirty="0"/>
              <a:t>1.Overcoming Current Network Limitations</a:t>
            </a:r>
          </a:p>
          <a:p>
            <a:pPr marL="0" indent="0">
              <a:spcBef>
                <a:spcPts val="0"/>
              </a:spcBef>
              <a:buSzPct val="100000"/>
              <a:buNone/>
            </a:pPr>
            <a:r>
              <a:rPr lang="en-US" sz="1600" b="1" i="1" dirty="0" smtClean="0"/>
              <a:t>SDN </a:t>
            </a:r>
            <a:r>
              <a:rPr lang="en-US" sz="1600" b="1" i="1" dirty="0"/>
              <a:t>via Overlays</a:t>
            </a:r>
            <a:endParaRPr sz="1600" dirty="0"/>
          </a:p>
          <a:p>
            <a:pPr marL="342900" algn="just">
              <a:spcBef>
                <a:spcPts val="448"/>
              </a:spcBef>
              <a:buSzPct val="100000"/>
            </a:pPr>
            <a:r>
              <a:rPr lang="en-US" sz="1600" i="1" dirty="0"/>
              <a:t>SDN via overlays, </a:t>
            </a:r>
            <a:r>
              <a:rPr lang="en-US" sz="1600" dirty="0"/>
              <a:t>host </a:t>
            </a:r>
            <a:r>
              <a:rPr lang="en-US" sz="1600" b="1" dirty="0"/>
              <a:t>MAC addresses </a:t>
            </a:r>
            <a:r>
              <a:rPr lang="en-US" sz="1600" dirty="0"/>
              <a:t>are hidden within the</a:t>
            </a:r>
            <a:r>
              <a:rPr lang="en-US" sz="1600" b="1" dirty="0"/>
              <a:t> encapsulated frame</a:t>
            </a:r>
            <a:r>
              <a:rPr lang="en-US" sz="1600" dirty="0"/>
              <a:t>. The only MAC addresses visible through the physical network are the MAC addresses of the tunnel endpoints, which are at the hypervisors.</a:t>
            </a:r>
          </a:p>
          <a:p>
            <a:pPr marL="800100" lvl="1" algn="just">
              <a:spcBef>
                <a:spcPts val="448"/>
              </a:spcBef>
              <a:buSzPct val="100000"/>
            </a:pPr>
            <a:r>
              <a:rPr lang="en-US" sz="1600" dirty="0"/>
              <a:t>e.g. For eight VMs per hypervisor, the total number of MAC addresses is reduced by a factor of eight.</a:t>
            </a:r>
          </a:p>
          <a:p>
            <a:pPr marL="342900" algn="just">
              <a:spcBef>
                <a:spcPts val="448"/>
              </a:spcBef>
              <a:buSzPct val="100000"/>
            </a:pPr>
            <a:r>
              <a:rPr lang="en-US" sz="1600" dirty="0"/>
              <a:t>For the issue of </a:t>
            </a:r>
            <a:r>
              <a:rPr lang="en-US" sz="1600" b="1" dirty="0"/>
              <a:t>VLAN exhaustion</a:t>
            </a:r>
            <a:r>
              <a:rPr lang="en-US" sz="1600" dirty="0"/>
              <a:t>,</a:t>
            </a:r>
            <a:r>
              <a:rPr lang="en-US" sz="1600" i="1" dirty="0"/>
              <a:t> </a:t>
            </a:r>
            <a:r>
              <a:rPr lang="en-US" sz="1600" b="1" i="1" dirty="0">
                <a:solidFill>
                  <a:schemeClr val="bg2"/>
                </a:solidFill>
              </a:rPr>
              <a:t>SDN via overlays is a good solution </a:t>
            </a:r>
            <a:r>
              <a:rPr lang="en-US" sz="1600" i="1" dirty="0"/>
              <a:t>because t</a:t>
            </a:r>
            <a:r>
              <a:rPr lang="en-US" sz="1600" dirty="0"/>
              <a:t>he new mechanism for </a:t>
            </a:r>
            <a:r>
              <a:rPr lang="en-US" sz="1600" dirty="0" err="1"/>
              <a:t>multitenancy</a:t>
            </a:r>
            <a:r>
              <a:rPr lang="en-US" sz="1600" dirty="0"/>
              <a:t> is tunnels, not VLANs. All traffic is tunneled and VLANs are not required for supporting the isolation of multiple tenants.  The number of tunneled networks or segments can be 16 million or greater using VXLAN,NVGRE, or STT tunneling technologies.</a:t>
            </a:r>
          </a:p>
          <a:p>
            <a:pPr marL="342900" algn="just">
              <a:spcBef>
                <a:spcPts val="448"/>
              </a:spcBef>
              <a:buSzPct val="100000"/>
            </a:pPr>
            <a:r>
              <a:rPr lang="en-US" sz="1600" dirty="0"/>
              <a:t>It addresses </a:t>
            </a:r>
            <a:r>
              <a:rPr lang="en-US" sz="1600" b="1" dirty="0"/>
              <a:t>agility and automation </a:t>
            </a:r>
            <a:r>
              <a:rPr lang="en-US" sz="1600" dirty="0"/>
              <a:t>needs because it is implemented in software, and these virtual networks can be constructed and taken down in a fraction of the time that would be required to change the physical network infrastructure.</a:t>
            </a:r>
          </a:p>
          <a:p>
            <a:pPr marL="342900" algn="just">
              <a:spcBef>
                <a:spcPts val="448"/>
              </a:spcBef>
              <a:buSzPct val="100000"/>
            </a:pPr>
            <a:r>
              <a:rPr lang="en-US" sz="1600" dirty="0"/>
              <a:t>For the issue of </a:t>
            </a:r>
            <a:r>
              <a:rPr lang="en-US" sz="1600" b="1" dirty="0"/>
              <a:t>spanning tree convergence</a:t>
            </a:r>
            <a:r>
              <a:rPr lang="en-US" sz="1600" dirty="0"/>
              <a:t>, SDN via overlays does not address issues related to the physical infrastructure.</a:t>
            </a:r>
          </a:p>
          <a:p>
            <a:pPr marL="342900" algn="just">
              <a:spcBef>
                <a:spcPts val="448"/>
              </a:spcBef>
              <a:buSzPct val="100000"/>
            </a:pPr>
            <a:r>
              <a:rPr lang="en-US" sz="1600" dirty="0"/>
              <a:t>They fail to </a:t>
            </a:r>
            <a:r>
              <a:rPr lang="en-US" sz="1600" b="1" dirty="0">
                <a:solidFill>
                  <a:srgbClr val="C00000"/>
                </a:solidFill>
              </a:rPr>
              <a:t>address traffic prioritization </a:t>
            </a:r>
            <a:r>
              <a:rPr lang="en-US" sz="1600" dirty="0"/>
              <a:t>and </a:t>
            </a:r>
            <a:r>
              <a:rPr lang="en-US" sz="1600" b="1" dirty="0">
                <a:solidFill>
                  <a:srgbClr val="C00000"/>
                </a:solidFill>
              </a:rPr>
              <a:t>efficiency in the physical infrastructure</a:t>
            </a:r>
            <a:r>
              <a:rPr lang="en-US" sz="1600" dirty="0"/>
              <a:t>,</a:t>
            </a:r>
          </a:p>
          <a:p>
            <a:pPr marL="0" indent="0">
              <a:spcBef>
                <a:spcPts val="448"/>
              </a:spcBef>
              <a:buSzPct val="100000"/>
              <a:buNone/>
            </a:pPr>
            <a:r>
              <a:rPr lang="en-US" sz="1600" b="1" i="1" dirty="0"/>
              <a:t>Open SDN</a:t>
            </a:r>
            <a:endParaRPr sz="1600" dirty="0"/>
          </a:p>
          <a:p>
            <a:pPr marL="342900" algn="just">
              <a:spcBef>
                <a:spcPts val="448"/>
              </a:spcBef>
              <a:buSzPct val="100000"/>
            </a:pPr>
            <a:r>
              <a:rPr lang="en-US" sz="1600" dirty="0"/>
              <a:t>The SDN controller can create tunnels as required at what will become the tunnel endpoints, and then  Open Flow rules are used to push traffic from hosts into the appropriate tunnel. SDN devices can be built that </a:t>
            </a:r>
            <a:r>
              <a:rPr lang="en-US" sz="1600" b="1" dirty="0">
                <a:solidFill>
                  <a:srgbClr val="C00000"/>
                </a:solidFill>
              </a:rPr>
              <a:t>derive these benefits from tunnelin</a:t>
            </a:r>
            <a:r>
              <a:rPr lang="en-US" sz="1600" dirty="0"/>
              <a:t>g but with the </a:t>
            </a:r>
            <a:r>
              <a:rPr lang="en-US" sz="1600" b="1" dirty="0">
                <a:solidFill>
                  <a:srgbClr val="C00000"/>
                </a:solidFill>
              </a:rPr>
              <a:t>performance gain of hardware</a:t>
            </a:r>
            <a:r>
              <a:rPr lang="en-US" sz="1600" dirty="0"/>
              <a:t>.</a:t>
            </a:r>
            <a:endParaRPr sz="1600" dirty="0"/>
          </a:p>
          <a:p>
            <a:pPr marL="0" indent="0">
              <a:spcBef>
                <a:spcPts val="448"/>
              </a:spcBef>
              <a:buSzPct val="100000"/>
              <a:buNone/>
            </a:pPr>
            <a:r>
              <a:rPr lang="en-US" sz="1600" b="1" i="1" dirty="0"/>
              <a:t>SDN via APIs</a:t>
            </a:r>
            <a:endParaRPr sz="1600" dirty="0"/>
          </a:p>
          <a:p>
            <a:pPr marL="342900">
              <a:spcBef>
                <a:spcPts val="448"/>
              </a:spcBef>
              <a:buSzPct val="100000"/>
            </a:pPr>
            <a:r>
              <a:rPr lang="en-US" sz="1600" dirty="0"/>
              <a:t>Adding SDN APIs to networking devices does </a:t>
            </a:r>
            <a:r>
              <a:rPr lang="en-US" sz="1600" b="1" dirty="0">
                <a:solidFill>
                  <a:srgbClr val="C00000"/>
                </a:solidFill>
              </a:rPr>
              <a:t>not directly address network limitations</a:t>
            </a:r>
            <a:r>
              <a:rPr lang="en-US" sz="1600" dirty="0"/>
              <a:t>.</a:t>
            </a:r>
            <a:endParaRPr sz="1600" b="1"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1920240" y="0"/>
            <a:ext cx="8229600" cy="1143000"/>
          </a:xfrm>
          <a:prstGeom prst="rect">
            <a:avLst/>
          </a:prstGeom>
          <a:noFill/>
          <a:ln>
            <a:noFill/>
          </a:ln>
        </p:spPr>
        <p:txBody>
          <a:bodyPr spcFirstLastPara="1" wrap="square" lIns="91425" tIns="45700" rIns="91425" bIns="45700" anchor="ctr" anchorCtr="0">
            <a:normAutofit/>
          </a:bodyPr>
          <a:lstStyle/>
          <a:p>
            <a:pPr lvl="0">
              <a:buSzPct val="100000"/>
            </a:pPr>
            <a:r>
              <a:rPr lang="en-US" sz="4000" b="1" dirty="0"/>
              <a:t>SDN Use Cases in the Data Center</a:t>
            </a:r>
            <a:endParaRPr sz="4000" dirty="0"/>
          </a:p>
        </p:txBody>
      </p:sp>
      <p:sp>
        <p:nvSpPr>
          <p:cNvPr id="278" name="Google Shape;278;p31"/>
          <p:cNvSpPr txBox="1">
            <a:spLocks noGrp="1"/>
          </p:cNvSpPr>
          <p:nvPr>
            <p:ph type="body" idx="1"/>
          </p:nvPr>
        </p:nvSpPr>
        <p:spPr>
          <a:xfrm>
            <a:off x="548640" y="868680"/>
            <a:ext cx="11323320" cy="5562601"/>
          </a:xfrm>
          <a:prstGeom prst="rect">
            <a:avLst/>
          </a:prstGeom>
          <a:noFill/>
          <a:ln>
            <a:noFill/>
          </a:ln>
        </p:spPr>
        <p:txBody>
          <a:bodyPr spcFirstLastPara="1" wrap="square" lIns="91425" tIns="45700" rIns="91425" bIns="45700" anchor="t" anchorCtr="0">
            <a:normAutofit fontScale="62500" lnSpcReduction="20000"/>
          </a:bodyPr>
          <a:lstStyle/>
          <a:p>
            <a:pPr marL="0" indent="0">
              <a:spcBef>
                <a:spcPts val="0"/>
              </a:spcBef>
              <a:buSzPct val="100000"/>
              <a:buNone/>
            </a:pPr>
            <a:r>
              <a:rPr lang="en-US" b="1" dirty="0"/>
              <a:t>2. Adding, Moving, and Changing </a:t>
            </a:r>
            <a:r>
              <a:rPr lang="en-US" b="1" dirty="0" smtClean="0"/>
              <a:t>Resources</a:t>
            </a:r>
            <a:endParaRPr lang="en-US" b="1" i="1" dirty="0" smtClean="0"/>
          </a:p>
          <a:p>
            <a:pPr marL="0" indent="0">
              <a:spcBef>
                <a:spcPts val="0"/>
              </a:spcBef>
              <a:buSzPct val="100000"/>
              <a:buNone/>
            </a:pPr>
            <a:r>
              <a:rPr lang="en-US" b="1" i="1" dirty="0" smtClean="0"/>
              <a:t>SDN </a:t>
            </a:r>
            <a:r>
              <a:rPr lang="en-US" b="1" i="1" dirty="0"/>
              <a:t>via Overlays</a:t>
            </a:r>
            <a:endParaRPr dirty="0"/>
          </a:p>
          <a:p>
            <a:pPr marL="342900">
              <a:spcBef>
                <a:spcPts val="496"/>
              </a:spcBef>
              <a:buSzPct val="100000"/>
            </a:pPr>
            <a:r>
              <a:rPr lang="en-US" dirty="0"/>
              <a:t>O</a:t>
            </a:r>
            <a:r>
              <a:rPr lang="en-US" dirty="0" smtClean="0"/>
              <a:t>verlays </a:t>
            </a:r>
            <a:r>
              <a:rPr lang="en-US" dirty="0"/>
              <a:t>are </a:t>
            </a:r>
            <a:r>
              <a:rPr lang="en-US" dirty="0" smtClean="0"/>
              <a:t>the simplest </a:t>
            </a:r>
            <a:r>
              <a:rPr lang="en-US" dirty="0"/>
              <a:t>way to provide the </a:t>
            </a:r>
            <a:r>
              <a:rPr lang="en-US" b="1" dirty="0"/>
              <a:t>automation and agility </a:t>
            </a:r>
            <a:r>
              <a:rPr lang="en-US" dirty="0"/>
              <a:t>required to support frequent adds, moves, deletes</a:t>
            </a:r>
            <a:r>
              <a:rPr lang="en-US" dirty="0" smtClean="0"/>
              <a:t>, and </a:t>
            </a:r>
            <a:r>
              <a:rPr lang="en-US" dirty="0"/>
              <a:t>changes.</a:t>
            </a:r>
          </a:p>
          <a:p>
            <a:pPr marL="342900">
              <a:spcBef>
                <a:spcPts val="496"/>
              </a:spcBef>
              <a:buSzPct val="100000"/>
            </a:pPr>
            <a:r>
              <a:rPr lang="en-US" dirty="0" smtClean="0"/>
              <a:t>SDN does </a:t>
            </a:r>
            <a:r>
              <a:rPr lang="en-US" dirty="0"/>
              <a:t>not deal with the </a:t>
            </a:r>
            <a:r>
              <a:rPr lang="en-US" b="1" dirty="0"/>
              <a:t>physical infrastructure</a:t>
            </a:r>
            <a:r>
              <a:rPr lang="en-US" dirty="0"/>
              <a:t> at all. The </a:t>
            </a:r>
            <a:r>
              <a:rPr lang="en-US" dirty="0" smtClean="0"/>
              <a:t>networking devices </a:t>
            </a:r>
            <a:r>
              <a:rPr lang="en-US" dirty="0"/>
              <a:t>that it manipulates are most often the virtual switches that run in the </a:t>
            </a:r>
            <a:r>
              <a:rPr lang="en-US" b="1" dirty="0"/>
              <a:t>hypervisors</a:t>
            </a:r>
            <a:r>
              <a:rPr lang="en-US" dirty="0"/>
              <a:t>. </a:t>
            </a:r>
            <a:endParaRPr lang="en-US" dirty="0" smtClean="0"/>
          </a:p>
          <a:p>
            <a:pPr marL="342900">
              <a:spcBef>
                <a:spcPts val="496"/>
              </a:spcBef>
              <a:buSzPct val="100000"/>
            </a:pPr>
            <a:r>
              <a:rPr lang="en-US" dirty="0" smtClean="0"/>
              <a:t>Furthermore, the </a:t>
            </a:r>
            <a:r>
              <a:rPr lang="en-US" dirty="0"/>
              <a:t>network changes required to accomplish the task are </a:t>
            </a:r>
            <a:r>
              <a:rPr lang="en-US" b="1" dirty="0">
                <a:solidFill>
                  <a:srgbClr val="C00000"/>
                </a:solidFill>
              </a:rPr>
              <a:t>simple and confined </a:t>
            </a:r>
            <a:r>
              <a:rPr lang="en-US" dirty="0"/>
              <a:t>to the construction </a:t>
            </a:r>
            <a:r>
              <a:rPr lang="en-US" dirty="0" smtClean="0"/>
              <a:t>and deletion </a:t>
            </a:r>
            <a:r>
              <a:rPr lang="en-US" dirty="0"/>
              <a:t>of virtual networks, which are carried within tunnels that are created expressly for that purpose.</a:t>
            </a:r>
            <a:endParaRPr dirty="0"/>
          </a:p>
          <a:p>
            <a:pPr marL="342900">
              <a:spcBef>
                <a:spcPts val="496"/>
              </a:spcBef>
              <a:buSzPct val="100000"/>
            </a:pPr>
            <a:r>
              <a:rPr lang="en-US" dirty="0"/>
              <a:t>These virtual networks are easily manipulated via </a:t>
            </a:r>
            <a:r>
              <a:rPr lang="en-US" dirty="0" smtClean="0"/>
              <a:t>software</a:t>
            </a:r>
          </a:p>
          <a:p>
            <a:pPr marL="0" indent="0">
              <a:spcBef>
                <a:spcPts val="0"/>
              </a:spcBef>
              <a:buSzPct val="100000"/>
              <a:buNone/>
            </a:pPr>
            <a:r>
              <a:rPr lang="en-US" b="1" i="1" dirty="0"/>
              <a:t>Open SDN</a:t>
            </a:r>
            <a:endParaRPr lang="en-US" dirty="0"/>
          </a:p>
          <a:p>
            <a:pPr marL="342900">
              <a:spcBef>
                <a:spcPts val="448"/>
              </a:spcBef>
              <a:buSzPct val="100000"/>
            </a:pPr>
            <a:r>
              <a:rPr lang="en-US" dirty="0"/>
              <a:t>If </a:t>
            </a:r>
            <a:r>
              <a:rPr lang="en-US" dirty="0" err="1"/>
              <a:t>OpenSDN</a:t>
            </a:r>
            <a:r>
              <a:rPr lang="en-US" dirty="0"/>
              <a:t> is being used to create tunnels and virtual networks, the task is to create the overlay tunnels as required and to use </a:t>
            </a:r>
            <a:r>
              <a:rPr lang="en-US" b="1" dirty="0"/>
              <a:t>Open Flow rules</a:t>
            </a:r>
            <a:r>
              <a:rPr lang="en-US" dirty="0"/>
              <a:t> to push packets into the appropriate tunnels.</a:t>
            </a:r>
          </a:p>
          <a:p>
            <a:pPr marL="342900">
              <a:spcBef>
                <a:spcPts val="448"/>
              </a:spcBef>
              <a:buSzPct val="100000"/>
            </a:pPr>
            <a:r>
              <a:rPr lang="en-US" dirty="0"/>
              <a:t>In addition to the advantages of virtual networks via tunnels, Open SDN offers the ability to </a:t>
            </a:r>
            <a:r>
              <a:rPr lang="en-US" b="1" i="1" dirty="0">
                <a:solidFill>
                  <a:srgbClr val="C00000"/>
                </a:solidFill>
              </a:rPr>
              <a:t>change the configuration and operation of the physical network </a:t>
            </a:r>
            <a:r>
              <a:rPr lang="en-US" dirty="0"/>
              <a:t>below— referred to as the </a:t>
            </a:r>
            <a:r>
              <a:rPr lang="en-US" i="1" dirty="0"/>
              <a:t>underlay</a:t>
            </a:r>
            <a:r>
              <a:rPr lang="en-US" dirty="0"/>
              <a:t>.</a:t>
            </a:r>
          </a:p>
          <a:p>
            <a:pPr marL="0" indent="0">
              <a:spcBef>
                <a:spcPts val="448"/>
              </a:spcBef>
              <a:buSzPct val="100000"/>
              <a:buNone/>
            </a:pPr>
            <a:r>
              <a:rPr lang="en-US" b="1" i="1" dirty="0"/>
              <a:t>SDN via APIs</a:t>
            </a:r>
            <a:endParaRPr lang="en-US" dirty="0"/>
          </a:p>
          <a:p>
            <a:pPr marL="342900">
              <a:spcBef>
                <a:spcPts val="448"/>
              </a:spcBef>
              <a:buSzPct val="100000"/>
            </a:pPr>
            <a:r>
              <a:rPr lang="en-US" dirty="0"/>
              <a:t>APIs provide a </a:t>
            </a:r>
            <a:r>
              <a:rPr lang="en-US" b="1" dirty="0"/>
              <a:t>programmatic framework </a:t>
            </a:r>
            <a:r>
              <a:rPr lang="en-US" dirty="0"/>
              <a:t>for automating tasks that would otherwise require manual intervention. The ability to have a controller that is </a:t>
            </a:r>
            <a:r>
              <a:rPr lang="en-US" b="1" dirty="0">
                <a:solidFill>
                  <a:srgbClr val="C00000"/>
                </a:solidFill>
              </a:rPr>
              <a:t>aware of server virtualization changes </a:t>
            </a:r>
            <a:r>
              <a:rPr lang="en-US" dirty="0"/>
              <a:t>and can make changes to the network in response is a definite advantage. </a:t>
            </a:r>
          </a:p>
          <a:p>
            <a:pPr marL="342900">
              <a:spcBef>
                <a:spcPts val="496"/>
              </a:spcBef>
              <a:buSzPct val="100000"/>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1996440" y="0"/>
            <a:ext cx="8229600" cy="1143000"/>
          </a:xfrm>
          <a:prstGeom prst="rect">
            <a:avLst/>
          </a:prstGeom>
          <a:noFill/>
          <a:ln>
            <a:noFill/>
          </a:ln>
        </p:spPr>
        <p:txBody>
          <a:bodyPr spcFirstLastPara="1" wrap="square" lIns="91425" tIns="45700" rIns="91425" bIns="45700" anchor="ctr" anchorCtr="0">
            <a:normAutofit/>
          </a:bodyPr>
          <a:lstStyle/>
          <a:p>
            <a:pPr lvl="0">
              <a:buSzPts val="4400"/>
            </a:pPr>
            <a:r>
              <a:rPr lang="en-US" b="1" dirty="0"/>
              <a:t>SDN Use Cases in the Data Center</a:t>
            </a:r>
            <a:endParaRPr dirty="0"/>
          </a:p>
        </p:txBody>
      </p:sp>
      <p:sp>
        <p:nvSpPr>
          <p:cNvPr id="290" name="Google Shape;290;p33"/>
          <p:cNvSpPr txBox="1">
            <a:spLocks noGrp="1"/>
          </p:cNvSpPr>
          <p:nvPr>
            <p:ph type="body" idx="1"/>
          </p:nvPr>
        </p:nvSpPr>
        <p:spPr>
          <a:xfrm>
            <a:off x="624840" y="1021080"/>
            <a:ext cx="10972800" cy="5349239"/>
          </a:xfrm>
          <a:prstGeom prst="rect">
            <a:avLst/>
          </a:prstGeom>
          <a:noFill/>
          <a:ln>
            <a:noFill/>
          </a:ln>
        </p:spPr>
        <p:txBody>
          <a:bodyPr spcFirstLastPara="1" wrap="square" lIns="91425" tIns="45700" rIns="91425" bIns="45700" anchor="t" anchorCtr="0">
            <a:normAutofit fontScale="70000" lnSpcReduction="20000"/>
          </a:bodyPr>
          <a:lstStyle/>
          <a:p>
            <a:pPr marL="0" indent="0">
              <a:spcBef>
                <a:spcPts val="0"/>
              </a:spcBef>
              <a:buSzPct val="100000"/>
              <a:buNone/>
            </a:pPr>
            <a:r>
              <a:rPr lang="en-US" b="1" dirty="0"/>
              <a:t>3. Failure Recovery</a:t>
            </a:r>
            <a:endParaRPr lang="en-US" b="1" i="1" dirty="0" smtClean="0"/>
          </a:p>
          <a:p>
            <a:pPr marL="0" indent="0" algn="just">
              <a:spcBef>
                <a:spcPts val="0"/>
              </a:spcBef>
              <a:buSzPct val="100000"/>
              <a:buNone/>
            </a:pPr>
            <a:r>
              <a:rPr lang="en-US" b="1" i="1" dirty="0" smtClean="0"/>
              <a:t>SDN </a:t>
            </a:r>
            <a:r>
              <a:rPr lang="en-US" b="1" i="1" dirty="0"/>
              <a:t>via Overlays</a:t>
            </a:r>
            <a:endParaRPr dirty="0"/>
          </a:p>
          <a:p>
            <a:pPr marL="342900" algn="just">
              <a:spcBef>
                <a:spcPts val="352"/>
              </a:spcBef>
              <a:buSzPct val="100000"/>
            </a:pPr>
            <a:r>
              <a:rPr lang="en-US" dirty="0" smtClean="0"/>
              <a:t>Overlay technology </a:t>
            </a:r>
            <a:r>
              <a:rPr lang="en-US" dirty="0"/>
              <a:t>does not deal </a:t>
            </a:r>
            <a:r>
              <a:rPr lang="en-US" dirty="0" smtClean="0"/>
              <a:t>with </a:t>
            </a:r>
            <a:r>
              <a:rPr lang="en-US" dirty="0"/>
              <a:t>the physical network below </a:t>
            </a:r>
            <a:r>
              <a:rPr lang="en-US" dirty="0" smtClean="0"/>
              <a:t>it. So </a:t>
            </a:r>
            <a:r>
              <a:rPr lang="en-US" b="1" i="1" dirty="0" smtClean="0"/>
              <a:t>it does not  improve </a:t>
            </a:r>
            <a:r>
              <a:rPr lang="en-US" b="1" i="1" dirty="0"/>
              <a:t>the failure recovery methods </a:t>
            </a:r>
            <a:r>
              <a:rPr lang="en-US" dirty="0"/>
              <a:t>in the data center. If there are failures in the physical infrastructure, those must be dealt with via the mechanisms already in place, apart from overlays. </a:t>
            </a:r>
            <a:endParaRPr dirty="0"/>
          </a:p>
          <a:p>
            <a:pPr marL="0" indent="0" algn="just">
              <a:spcBef>
                <a:spcPts val="352"/>
              </a:spcBef>
              <a:buSzPct val="100000"/>
              <a:buNone/>
            </a:pPr>
            <a:r>
              <a:rPr lang="en-US" b="1" i="1" dirty="0"/>
              <a:t>Open SDN</a:t>
            </a:r>
            <a:endParaRPr dirty="0"/>
          </a:p>
          <a:p>
            <a:pPr marL="342900" algn="just">
              <a:spcBef>
                <a:spcPts val="352"/>
              </a:spcBef>
              <a:buSzPct val="100000"/>
            </a:pPr>
            <a:r>
              <a:rPr lang="en-US" dirty="0"/>
              <a:t>One of the </a:t>
            </a:r>
            <a:r>
              <a:rPr lang="en-US" dirty="0" smtClean="0"/>
              <a:t>benefits </a:t>
            </a:r>
            <a:r>
              <a:rPr lang="en-US" dirty="0"/>
              <a:t>of </a:t>
            </a:r>
            <a:r>
              <a:rPr lang="en-US" dirty="0" err="1" smtClean="0"/>
              <a:t>OpenSDN</a:t>
            </a:r>
            <a:r>
              <a:rPr lang="en-US" dirty="0" smtClean="0"/>
              <a:t> is </a:t>
            </a:r>
            <a:r>
              <a:rPr lang="en-US" dirty="0"/>
              <a:t>that with </a:t>
            </a:r>
            <a:r>
              <a:rPr lang="en-US" b="1" dirty="0"/>
              <a:t>a centralized controller </a:t>
            </a:r>
            <a:r>
              <a:rPr lang="en-US" dirty="0"/>
              <a:t>the whole network topology </a:t>
            </a:r>
            <a:r>
              <a:rPr lang="en-US" dirty="0" smtClean="0"/>
              <a:t>is known </a:t>
            </a:r>
            <a:r>
              <a:rPr lang="en-US" dirty="0"/>
              <a:t>and routing (or, in this case, rerouting) decisions can be made that are </a:t>
            </a:r>
            <a:r>
              <a:rPr lang="en-US" b="1" dirty="0">
                <a:solidFill>
                  <a:srgbClr val="C00000"/>
                </a:solidFill>
              </a:rPr>
              <a:t>consistent and predictable</a:t>
            </a:r>
            <a:r>
              <a:rPr lang="en-US" dirty="0"/>
              <a:t>.</a:t>
            </a:r>
            <a:endParaRPr dirty="0"/>
          </a:p>
          <a:p>
            <a:pPr marL="0" indent="0" algn="just">
              <a:spcBef>
                <a:spcPts val="352"/>
              </a:spcBef>
              <a:buSzPct val="100000"/>
              <a:buNone/>
            </a:pPr>
            <a:r>
              <a:rPr lang="en-US" b="1" i="1" dirty="0"/>
              <a:t>SDN via APIs</a:t>
            </a:r>
            <a:endParaRPr dirty="0"/>
          </a:p>
          <a:p>
            <a:pPr marL="342900" algn="just">
              <a:spcBef>
                <a:spcPts val="352"/>
              </a:spcBef>
              <a:buSzPct val="100000"/>
            </a:pPr>
            <a:r>
              <a:rPr lang="en-US" dirty="0"/>
              <a:t>The presence of improved APIs on network devices and a controller to use those APIs to </a:t>
            </a:r>
            <a:r>
              <a:rPr lang="en-US" b="1" dirty="0"/>
              <a:t>automatically update the device </a:t>
            </a:r>
            <a:r>
              <a:rPr lang="en-US" dirty="0"/>
              <a:t>provides </a:t>
            </a:r>
            <a:r>
              <a:rPr lang="en-US" b="1" dirty="0">
                <a:solidFill>
                  <a:srgbClr val="C00000"/>
                </a:solidFill>
              </a:rPr>
              <a:t>some improvement in </a:t>
            </a:r>
            <a:r>
              <a:rPr lang="en-US" b="1" dirty="0" smtClean="0">
                <a:solidFill>
                  <a:srgbClr val="C00000"/>
                </a:solidFill>
              </a:rPr>
              <a:t>failure </a:t>
            </a:r>
            <a:r>
              <a:rPr lang="en-US" b="1" dirty="0">
                <a:solidFill>
                  <a:srgbClr val="C00000"/>
                </a:solidFill>
              </a:rPr>
              <a:t>recovery</a:t>
            </a:r>
            <a:r>
              <a:rPr lang="en-US" dirty="0"/>
              <a:t>.</a:t>
            </a:r>
            <a:endParaRPr dirty="0"/>
          </a:p>
          <a:p>
            <a:pPr marL="342900" algn="just">
              <a:spcBef>
                <a:spcPts val="352"/>
              </a:spcBef>
              <a:buSzPct val="100000"/>
            </a:pPr>
            <a:r>
              <a:rPr lang="en-US" dirty="0"/>
              <a:t>If the APIs are giving only a slightly improved access to traditional configuration parameters, clearly SDN via APIs provides little value in this area. However, if those APIs are accompanied by the devices ceding their path </a:t>
            </a:r>
            <a:r>
              <a:rPr lang="en-US" dirty="0" smtClean="0"/>
              <a:t>decision making functionality </a:t>
            </a:r>
            <a:r>
              <a:rPr lang="en-US" dirty="0"/>
              <a:t>to the SDN controller, the APIs can furnish more value.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1981200" y="274638"/>
            <a:ext cx="8229600" cy="1143000"/>
          </a:xfrm>
          <a:prstGeom prst="rect">
            <a:avLst/>
          </a:prstGeom>
          <a:noFill/>
          <a:ln>
            <a:noFill/>
          </a:ln>
        </p:spPr>
        <p:txBody>
          <a:bodyPr spcFirstLastPara="1" wrap="square" lIns="91425" tIns="45700" rIns="91425" bIns="45700" anchor="ctr" anchorCtr="0">
            <a:normAutofit fontScale="90000"/>
          </a:bodyPr>
          <a:lstStyle/>
          <a:p>
            <a:pPr>
              <a:buSzPct val="100000"/>
            </a:pPr>
            <a:r>
              <a:rPr lang="en-US" b="1" dirty="0"/>
              <a:t/>
            </a:r>
            <a:br>
              <a:rPr lang="en-US" b="1" dirty="0"/>
            </a:br>
            <a:endParaRPr dirty="0"/>
          </a:p>
        </p:txBody>
      </p:sp>
      <p:sp>
        <p:nvSpPr>
          <p:cNvPr id="296" name="Google Shape;296;p34"/>
          <p:cNvSpPr txBox="1">
            <a:spLocks noGrp="1"/>
          </p:cNvSpPr>
          <p:nvPr>
            <p:ph type="body" idx="1"/>
          </p:nvPr>
        </p:nvSpPr>
        <p:spPr>
          <a:xfrm>
            <a:off x="472440" y="868680"/>
            <a:ext cx="11186160" cy="5379720"/>
          </a:xfrm>
          <a:prstGeom prst="rect">
            <a:avLst/>
          </a:prstGeom>
          <a:noFill/>
          <a:ln>
            <a:noFill/>
          </a:ln>
        </p:spPr>
        <p:txBody>
          <a:bodyPr spcFirstLastPara="1" wrap="square" lIns="91425" tIns="45700" rIns="91425" bIns="45700" anchor="t" anchorCtr="0">
            <a:noAutofit/>
          </a:bodyPr>
          <a:lstStyle/>
          <a:p>
            <a:pPr marL="0" indent="0" algn="just">
              <a:spcBef>
                <a:spcPts val="0"/>
              </a:spcBef>
              <a:buSzPts val="1600"/>
              <a:buNone/>
            </a:pPr>
            <a:r>
              <a:rPr lang="en-US" sz="2000" b="1" dirty="0"/>
              <a:t>4.Multitenancy</a:t>
            </a:r>
            <a:endParaRPr lang="en-US" sz="2000" dirty="0"/>
          </a:p>
          <a:p>
            <a:pPr marL="342900" algn="just">
              <a:spcBef>
                <a:spcPts val="0"/>
              </a:spcBef>
              <a:buSzPts val="1600"/>
            </a:pPr>
            <a:r>
              <a:rPr lang="en-US" sz="2000" dirty="0"/>
              <a:t>The traditional way of achieving the separation required by this sharing of network bandwidth has been through the use of VLANs. </a:t>
            </a:r>
            <a:endParaRPr sz="4000" dirty="0"/>
          </a:p>
          <a:p>
            <a:pPr marL="0" indent="0" algn="just">
              <a:spcBef>
                <a:spcPts val="320"/>
              </a:spcBef>
              <a:buSzPts val="1600"/>
              <a:buNone/>
            </a:pPr>
            <a:r>
              <a:rPr lang="en-US" sz="2000" b="1" i="1" dirty="0"/>
              <a:t>SDN via Overlays</a:t>
            </a:r>
            <a:endParaRPr sz="4000" dirty="0"/>
          </a:p>
          <a:p>
            <a:pPr marL="342900" algn="just">
              <a:spcBef>
                <a:spcPts val="320"/>
              </a:spcBef>
              <a:buSzPts val="1600"/>
            </a:pPr>
            <a:r>
              <a:rPr lang="en-US" sz="2000" dirty="0"/>
              <a:t>Overlay technology resolves the </a:t>
            </a:r>
            <a:r>
              <a:rPr lang="en-US" sz="2000" dirty="0" err="1"/>
              <a:t>multitenancy</a:t>
            </a:r>
            <a:r>
              <a:rPr lang="en-US" sz="2000" dirty="0"/>
              <a:t> issue by its </a:t>
            </a:r>
            <a:r>
              <a:rPr lang="en-US" sz="2000" b="1" dirty="0"/>
              <a:t>very nature through the creation of virtual networks </a:t>
            </a:r>
            <a:r>
              <a:rPr lang="en-US" sz="2000" dirty="0"/>
              <a:t>that run on top of the physical network. These virtual networks substitute for VLANs as the means of providing traffic separation and isolation. In overlay technologies, VLANs are only relevant within a single tenant. For each tenant, there is still the </a:t>
            </a:r>
            <a:r>
              <a:rPr lang="en-US" sz="2000" b="1" dirty="0"/>
              <a:t>4096 VLAN limit</a:t>
            </a:r>
            <a:r>
              <a:rPr lang="en-US" sz="2000" dirty="0"/>
              <a:t>, but that seems to currently suffice for a single tenant’s traffic.</a:t>
            </a:r>
            <a:endParaRPr sz="4000" dirty="0"/>
          </a:p>
          <a:p>
            <a:pPr marL="0" indent="0" algn="just">
              <a:spcBef>
                <a:spcPts val="320"/>
              </a:spcBef>
              <a:buSzPts val="1600"/>
              <a:buNone/>
            </a:pPr>
            <a:r>
              <a:rPr lang="en-US" sz="2000" b="1" i="1" dirty="0"/>
              <a:t>Open SDN</a:t>
            </a:r>
            <a:endParaRPr sz="4000" dirty="0"/>
          </a:p>
          <a:p>
            <a:pPr marL="342900" algn="just">
              <a:spcBef>
                <a:spcPts val="320"/>
              </a:spcBef>
              <a:buSzPts val="1600"/>
            </a:pPr>
            <a:r>
              <a:rPr lang="en-US" sz="2000" dirty="0"/>
              <a:t>Open SDN can implement network virtualization using </a:t>
            </a:r>
            <a:r>
              <a:rPr lang="en-US" sz="2000" b="1" dirty="0"/>
              <a:t>layer three tunnel-</a:t>
            </a:r>
            <a:r>
              <a:rPr lang="en-US" sz="2000" dirty="0"/>
              <a:t>based. Other types of encapsulation (e.g., MAC-in-MAC, Q-in-Q) can also be employed to provide layer two tunneling, which can </a:t>
            </a:r>
            <a:r>
              <a:rPr lang="en-US" sz="2000" b="1" dirty="0"/>
              <a:t>provide</a:t>
            </a:r>
            <a:r>
              <a:rPr lang="en-US" sz="2000" dirty="0"/>
              <a:t> multiplicative </a:t>
            </a:r>
            <a:r>
              <a:rPr lang="en-US" sz="2000" b="1" dirty="0"/>
              <a:t>increases in the number of tenants</a:t>
            </a:r>
            <a:r>
              <a:rPr lang="en-US" sz="2000" dirty="0"/>
              <a:t>. </a:t>
            </a:r>
            <a:endParaRPr sz="2000" dirty="0"/>
          </a:p>
          <a:p>
            <a:pPr marL="0" indent="0" algn="just">
              <a:spcBef>
                <a:spcPts val="320"/>
              </a:spcBef>
              <a:buSzPts val="1600"/>
              <a:buNone/>
            </a:pPr>
            <a:r>
              <a:rPr lang="en-US" sz="2000" b="1" i="1" dirty="0"/>
              <a:t>SDN via APIs</a:t>
            </a:r>
            <a:endParaRPr sz="4000" dirty="0"/>
          </a:p>
          <a:p>
            <a:pPr marL="342900" algn="just">
              <a:spcBef>
                <a:spcPts val="320"/>
              </a:spcBef>
              <a:buSzPts val="1600"/>
            </a:pPr>
            <a:r>
              <a:rPr lang="en-US" sz="2000" dirty="0"/>
              <a:t>Without some complementary changes to devices, such as providing virtual networks, SDN via APIs </a:t>
            </a:r>
            <a:r>
              <a:rPr lang="en-US" sz="2000" dirty="0">
                <a:solidFill>
                  <a:srgbClr val="C00000"/>
                </a:solidFill>
              </a:rPr>
              <a:t>does not address the issue of </a:t>
            </a:r>
            <a:r>
              <a:rPr lang="en-US" sz="2000" dirty="0" err="1">
                <a:solidFill>
                  <a:srgbClr val="C00000"/>
                </a:solidFill>
              </a:rPr>
              <a:t>multitenancy</a:t>
            </a:r>
            <a:r>
              <a:rPr lang="en-US" sz="2000" dirty="0"/>
              <a:t>. </a:t>
            </a:r>
            <a:endParaRPr sz="4000" dirty="0"/>
          </a:p>
        </p:txBody>
      </p:sp>
      <p:sp>
        <p:nvSpPr>
          <p:cNvPr id="4" name="Google Shape;289;p33"/>
          <p:cNvSpPr txBox="1">
            <a:spLocks/>
          </p:cNvSpPr>
          <p:nvPr/>
        </p:nvSpPr>
        <p:spPr>
          <a:xfrm>
            <a:off x="1981200" y="0"/>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4000" b="1" dirty="0"/>
              <a:t>SDN Use Cases in the Data Center</a:t>
            </a:r>
            <a:endParaRPr lang="en-US" sz="4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2049780" y="0"/>
            <a:ext cx="9502140" cy="822960"/>
          </a:xfrm>
          <a:prstGeom prst="rect">
            <a:avLst/>
          </a:prstGeom>
          <a:noFill/>
          <a:ln>
            <a:noFill/>
          </a:ln>
        </p:spPr>
        <p:txBody>
          <a:bodyPr spcFirstLastPara="1" wrap="square" lIns="91425" tIns="45700" rIns="91425" bIns="45700" anchor="ctr" anchorCtr="0">
            <a:normAutofit/>
          </a:bodyPr>
          <a:lstStyle/>
          <a:p>
            <a:pPr>
              <a:buSzPct val="100000"/>
            </a:pPr>
            <a:r>
              <a:rPr lang="en-US" sz="4000" b="1" dirty="0"/>
              <a:t>SDN Use Cases in the Data </a:t>
            </a:r>
            <a:r>
              <a:rPr lang="en-US" sz="4000" b="1" dirty="0" smtClean="0"/>
              <a:t>Center</a:t>
            </a:r>
            <a:endParaRPr sz="4000" dirty="0"/>
          </a:p>
        </p:txBody>
      </p:sp>
      <p:sp>
        <p:nvSpPr>
          <p:cNvPr id="302" name="Google Shape;302;p35"/>
          <p:cNvSpPr txBox="1">
            <a:spLocks noGrp="1"/>
          </p:cNvSpPr>
          <p:nvPr>
            <p:ph type="body" idx="1"/>
          </p:nvPr>
        </p:nvSpPr>
        <p:spPr>
          <a:xfrm>
            <a:off x="670560" y="533400"/>
            <a:ext cx="11186160" cy="5730240"/>
          </a:xfrm>
          <a:prstGeom prst="rect">
            <a:avLst/>
          </a:prstGeom>
          <a:noFill/>
          <a:ln>
            <a:noFill/>
          </a:ln>
        </p:spPr>
        <p:txBody>
          <a:bodyPr spcFirstLastPara="1" wrap="square" lIns="91425" tIns="45700" rIns="91425" bIns="45700" anchor="t" anchorCtr="0">
            <a:noAutofit/>
          </a:bodyPr>
          <a:lstStyle/>
          <a:p>
            <a:pPr marL="0" indent="0">
              <a:spcBef>
                <a:spcPts val="0"/>
              </a:spcBef>
              <a:buSzPts val="1600"/>
              <a:buNone/>
            </a:pPr>
            <a:r>
              <a:rPr lang="en-US" sz="2000" b="1" dirty="0"/>
              <a:t>5.Traffic Engineering and Path Efficiency</a:t>
            </a:r>
            <a:endParaRPr lang="en-US" sz="2000" b="1" i="1" dirty="0"/>
          </a:p>
          <a:p>
            <a:pPr marL="0" indent="0">
              <a:spcBef>
                <a:spcPts val="0"/>
              </a:spcBef>
              <a:buSzPts val="1600"/>
              <a:buNone/>
            </a:pPr>
            <a:r>
              <a:rPr lang="en-US" sz="2000" b="1" i="1" dirty="0"/>
              <a:t>SDN via Overlays</a:t>
            </a:r>
            <a:endParaRPr sz="4000" dirty="0"/>
          </a:p>
          <a:p>
            <a:pPr marL="342900">
              <a:spcBef>
                <a:spcPts val="320"/>
              </a:spcBef>
              <a:buSzPts val="1600"/>
            </a:pPr>
            <a:r>
              <a:rPr lang="en-US" sz="2000" dirty="0"/>
              <a:t>In a similar manner to the issue of failure recovery, SDN via overlays </a:t>
            </a:r>
            <a:r>
              <a:rPr lang="en-US" sz="2000" b="1" dirty="0">
                <a:solidFill>
                  <a:srgbClr val="C00000"/>
                </a:solidFill>
              </a:rPr>
              <a:t>does not have much to contribute </a:t>
            </a:r>
            <a:r>
              <a:rPr lang="en-US" sz="2000" dirty="0"/>
              <a:t>in this area due to the fact that it does not attempt to affect the physical network infrastructure. </a:t>
            </a:r>
            <a:endParaRPr sz="2000" dirty="0"/>
          </a:p>
          <a:p>
            <a:pPr marL="342900">
              <a:spcBef>
                <a:spcPts val="320"/>
              </a:spcBef>
              <a:buSzPts val="1600"/>
            </a:pPr>
            <a:r>
              <a:rPr lang="en-US" sz="2000" dirty="0"/>
              <a:t>Traffic loads as they pass from link to link across the network are not a part of the discussion concerning traffic that is tunneled across the top of the physical devices and interfaces. Thus, SDN via overlays is </a:t>
            </a:r>
            <a:r>
              <a:rPr lang="en-US" sz="2000" b="1" dirty="0"/>
              <a:t>dependent on existing underlying network </a:t>
            </a:r>
            <a:r>
              <a:rPr lang="en-US" sz="2000" dirty="0"/>
              <a:t>technology to address these types of issues.</a:t>
            </a:r>
            <a:endParaRPr sz="4000" dirty="0"/>
          </a:p>
          <a:p>
            <a:pPr marL="0" indent="0">
              <a:spcBef>
                <a:spcPts val="320"/>
              </a:spcBef>
              <a:buSzPts val="1600"/>
              <a:buNone/>
            </a:pPr>
            <a:r>
              <a:rPr lang="en-US" sz="2000" b="1" i="1" dirty="0"/>
              <a:t>Open SDN</a:t>
            </a:r>
            <a:endParaRPr sz="4000" dirty="0"/>
          </a:p>
          <a:p>
            <a:pPr marL="342900" algn="just">
              <a:spcBef>
                <a:spcPts val="320"/>
              </a:spcBef>
              <a:buSzPts val="1600"/>
            </a:pPr>
            <a:r>
              <a:rPr lang="en-US" sz="2000" dirty="0"/>
              <a:t>Open SDN has major advantages here in the </a:t>
            </a:r>
            <a:r>
              <a:rPr lang="en-US" sz="2000" b="1" dirty="0"/>
              <a:t>areas of centralized control </a:t>
            </a:r>
            <a:r>
              <a:rPr lang="en-US" sz="2000" dirty="0"/>
              <a:t>and having </a:t>
            </a:r>
            <a:r>
              <a:rPr lang="en-US" sz="2000" b="1" dirty="0">
                <a:solidFill>
                  <a:srgbClr val="C00000"/>
                </a:solidFill>
              </a:rPr>
              <a:t>complete control </a:t>
            </a:r>
            <a:r>
              <a:rPr lang="en-US" sz="2000" dirty="0"/>
              <a:t>of the network devices. Open SDN has centralized control with a view of the full network and can make decisions predictably and optimally. It also controls the individual forwarding tables in the devices and, as such, maintains direct control over routing and forwarding decisions</a:t>
            </a:r>
            <a:endParaRPr sz="4000" dirty="0"/>
          </a:p>
          <a:p>
            <a:pPr marL="0" indent="0">
              <a:spcBef>
                <a:spcPts val="320"/>
              </a:spcBef>
              <a:buSzPts val="1600"/>
              <a:buNone/>
            </a:pPr>
            <a:r>
              <a:rPr lang="en-US" sz="2000" b="1" i="1" dirty="0"/>
              <a:t>SDN via APIs</a:t>
            </a:r>
            <a:endParaRPr sz="4000" dirty="0"/>
          </a:p>
          <a:p>
            <a:pPr marL="342900" algn="just">
              <a:spcBef>
                <a:spcPts val="320"/>
              </a:spcBef>
              <a:buSzPts val="1600"/>
            </a:pPr>
            <a:r>
              <a:rPr lang="en-US" sz="2000" dirty="0"/>
              <a:t>It is worth noting that </a:t>
            </a:r>
            <a:r>
              <a:rPr lang="en-US" sz="2000" i="1" dirty="0"/>
              <a:t>policy-based routing </a:t>
            </a:r>
            <a:r>
              <a:rPr lang="en-US" sz="2000" dirty="0"/>
              <a:t>(PBR) has the ability to direct packets across</a:t>
            </a:r>
            <a:r>
              <a:rPr lang="en-US" sz="2000" b="1" dirty="0"/>
              <a:t> paths at a fairly granular level. </a:t>
            </a:r>
            <a:r>
              <a:rPr lang="en-US" sz="2000" dirty="0"/>
              <a:t>In theory one could combine current traffic-monitoring tools with PBR and use current SNMP or CLI APIs to </a:t>
            </a:r>
            <a:r>
              <a:rPr lang="en-US" sz="2000" b="1" dirty="0">
                <a:solidFill>
                  <a:srgbClr val="C00000"/>
                </a:solidFill>
              </a:rPr>
              <a:t>accomplish </a:t>
            </a:r>
            <a:r>
              <a:rPr lang="en-US" sz="2000" dirty="0"/>
              <a:t>the sort of </a:t>
            </a:r>
            <a:r>
              <a:rPr lang="en-US" sz="2000" b="1" dirty="0">
                <a:solidFill>
                  <a:srgbClr val="C00000"/>
                </a:solidFill>
              </a:rPr>
              <a:t>traffic engineering </a:t>
            </a:r>
            <a:r>
              <a:rPr lang="en-US" sz="2000" dirty="0"/>
              <a:t>we discuss here. RSVP and  MPLS-TE are examples of traffic engineering protocols that may be configured via API calls to the device’s control plane.</a:t>
            </a:r>
            <a:endParaRPr sz="4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ctrTitle"/>
          </p:nvPr>
        </p:nvSpPr>
        <p:spPr>
          <a:xfrm>
            <a:off x="2042160" y="2590800"/>
            <a:ext cx="7772400" cy="1863092"/>
          </a:xfrm>
          <a:prstGeom prst="rect">
            <a:avLst/>
          </a:prstGeom>
          <a:noFill/>
          <a:ln>
            <a:noFill/>
          </a:ln>
        </p:spPr>
        <p:txBody>
          <a:bodyPr spcFirstLastPara="1" wrap="square" lIns="91425" tIns="45700" rIns="91425" bIns="45700" anchor="ctr" anchorCtr="0">
            <a:noAutofit/>
          </a:bodyPr>
          <a:lstStyle/>
          <a:p>
            <a:pPr>
              <a:buSzPts val="3600"/>
            </a:pPr>
            <a:r>
              <a:rPr lang="en-US" sz="4000" b="1" dirty="0" smtClean="0">
                <a:solidFill>
                  <a:srgbClr val="FF0000"/>
                </a:solidFill>
              </a:rPr>
              <a:t>UNIT-IV: Open </a:t>
            </a:r>
            <a:r>
              <a:rPr lang="en-US" sz="4000" b="1" dirty="0">
                <a:solidFill>
                  <a:srgbClr val="FF0000"/>
                </a:solidFill>
              </a:rPr>
              <a:t>SDN versus Overlays in the Data Center, Real-World Data Center Implementations</a:t>
            </a:r>
            <a:r>
              <a:rPr lang="en-US" sz="3600" dirty="0">
                <a:solidFill>
                  <a:srgbClr val="FF0000"/>
                </a:solidFill>
              </a:rPr>
              <a:t/>
            </a:r>
            <a:br>
              <a:rPr lang="en-US" sz="3600" dirty="0">
                <a:solidFill>
                  <a:srgbClr val="FF0000"/>
                </a:solidFill>
              </a:rPr>
            </a:br>
            <a:r>
              <a:rPr lang="en-US" sz="3600" dirty="0">
                <a:solidFill>
                  <a:srgbClr val="FF0000"/>
                </a:solidFill>
              </a:rPr>
              <a:t/>
            </a:r>
            <a:br>
              <a:rPr lang="en-US" sz="3600" dirty="0">
                <a:solidFill>
                  <a:srgbClr val="FF0000"/>
                </a:solidFill>
              </a:rPr>
            </a:br>
            <a:endParaRPr sz="3600" dirty="0">
              <a:solidFill>
                <a:srgbClr val="FF0000"/>
              </a:solidFill>
            </a:endParaRPr>
          </a:p>
        </p:txBody>
      </p:sp>
      <p:sp>
        <p:nvSpPr>
          <p:cNvPr id="308" name="Google Shape;308;p36"/>
          <p:cNvSpPr txBox="1">
            <a:spLocks noGrp="1"/>
          </p:cNvSpPr>
          <p:nvPr>
            <p:ph type="subTitle" idx="1"/>
          </p:nvPr>
        </p:nvSpPr>
        <p:spPr>
          <a:xfrm>
            <a:off x="5379720" y="5455920"/>
            <a:ext cx="6400800" cy="1097280"/>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dirty="0"/>
              <a:t>Ref. 1, Ch.7.7, 7.8</a:t>
            </a:r>
            <a:endParaRPr dirty="0"/>
          </a:p>
          <a:p>
            <a:pPr marL="0" indent="0"/>
            <a:endParaRPr dirty="0"/>
          </a:p>
          <a:p>
            <a:pPr marL="0" indent="0"/>
            <a:endParaRPr dirty="0"/>
          </a:p>
        </p:txBody>
      </p:sp>
      <p:sp>
        <p:nvSpPr>
          <p:cNvPr id="4" name="Rectangle 3"/>
          <p:cNvSpPr/>
          <p:nvPr/>
        </p:nvSpPr>
        <p:spPr>
          <a:xfrm>
            <a:off x="3687128" y="613411"/>
            <a:ext cx="5072062" cy="663891"/>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4400" b="1" dirty="0">
                <a:solidFill>
                  <a:schemeClr val="bg1"/>
                </a:solidFill>
                <a:latin typeface="Bookman Old Style" pitchFamily="18" charset="0"/>
              </a:rPr>
              <a:t>SESSION </a:t>
            </a:r>
            <a:r>
              <a:rPr lang="en-US" sz="4400" b="1" dirty="0" smtClean="0">
                <a:solidFill>
                  <a:schemeClr val="bg1"/>
                </a:solidFill>
                <a:latin typeface="Bookman Old Style" pitchFamily="18" charset="0"/>
              </a:rPr>
              <a:t>3</a:t>
            </a:r>
            <a:endParaRPr lang="en-US" sz="4400" b="1" dirty="0">
              <a:solidFill>
                <a:schemeClr val="bg1"/>
              </a:solidFill>
              <a:latin typeface="Bookman Old Styl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are data centers important</a:t>
            </a:r>
            <a:r>
              <a:rPr lang="en-US" b="1" dirty="0" smtClean="0"/>
              <a:t>?</a:t>
            </a:r>
            <a:endParaRPr lang="en-IN" dirty="0"/>
          </a:p>
        </p:txBody>
      </p:sp>
      <p:sp>
        <p:nvSpPr>
          <p:cNvPr id="3" name="Text Placeholder 2"/>
          <p:cNvSpPr>
            <a:spLocks noGrp="1"/>
          </p:cNvSpPr>
          <p:nvPr>
            <p:ph type="body" idx="1"/>
          </p:nvPr>
        </p:nvSpPr>
        <p:spPr>
          <a:xfrm>
            <a:off x="609600" y="1264921"/>
            <a:ext cx="10972800" cy="4861244"/>
          </a:xfrm>
        </p:spPr>
        <p:txBody>
          <a:bodyPr>
            <a:normAutofit/>
          </a:bodyPr>
          <a:lstStyle/>
          <a:p>
            <a:r>
              <a:rPr lang="en-US" dirty="0"/>
              <a:t>Data centers enable organizations to concentrate on the following:</a:t>
            </a:r>
          </a:p>
          <a:p>
            <a:pPr lvl="1" algn="just"/>
            <a:r>
              <a:rPr lang="en-US" dirty="0"/>
              <a:t>IT and data processing personnel;</a:t>
            </a:r>
          </a:p>
          <a:p>
            <a:pPr lvl="1" algn="just"/>
            <a:r>
              <a:rPr lang="en-US" dirty="0"/>
              <a:t>computing and network connectivity infrastructure; </a:t>
            </a:r>
          </a:p>
          <a:p>
            <a:pPr lvl="1" algn="just"/>
            <a:r>
              <a:rPr lang="en-US" dirty="0" smtClean="0"/>
              <a:t>protect </a:t>
            </a:r>
            <a:r>
              <a:rPr lang="en-US" dirty="0"/>
              <a:t>proprietary systems and data;</a:t>
            </a:r>
          </a:p>
          <a:p>
            <a:pPr lvl="1" algn="just"/>
            <a:r>
              <a:rPr lang="en-US" dirty="0"/>
              <a:t>centralize IT and data processing employees, contractors and vendors;</a:t>
            </a:r>
          </a:p>
          <a:p>
            <a:pPr lvl="1" algn="just"/>
            <a:r>
              <a:rPr lang="en-US" dirty="0">
                <a:solidFill>
                  <a:schemeClr val="tx1"/>
                </a:solidFill>
              </a:rPr>
              <a:t>apply information security controls to proprietary systems and data</a:t>
            </a:r>
            <a:r>
              <a:rPr lang="en-US" dirty="0" smtClean="0">
                <a:solidFill>
                  <a:schemeClr val="tx1"/>
                </a:solidFill>
              </a:rPr>
              <a:t>;</a:t>
            </a:r>
            <a:endParaRPr lang="en-US" dirty="0">
              <a:solidFill>
                <a:schemeClr val="tx1"/>
              </a:solidFill>
            </a:endParaRPr>
          </a:p>
          <a:p>
            <a:pPr lvl="1" algn="just"/>
            <a:r>
              <a:rPr lang="en-US" dirty="0"/>
              <a:t>realize economies of scale by consolidating sensitive systems in one place.</a:t>
            </a:r>
          </a:p>
          <a:p>
            <a:endParaRPr lang="en-IN" dirty="0"/>
          </a:p>
        </p:txBody>
      </p:sp>
    </p:spTree>
    <p:extLst>
      <p:ext uri="{BB962C8B-B14F-4D97-AF65-F5344CB8AC3E}">
        <p14:creationId xmlns:p14="http://schemas.microsoft.com/office/powerpoint/2010/main" val="28736162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f2cbd3ff1f_0_0"/>
          <p:cNvSpPr txBox="1">
            <a:spLocks noGrp="1"/>
          </p:cNvSpPr>
          <p:nvPr>
            <p:ph type="title"/>
          </p:nvPr>
        </p:nvSpPr>
        <p:spPr>
          <a:xfrm>
            <a:off x="807720" y="564198"/>
            <a:ext cx="11003280" cy="1143000"/>
          </a:xfrm>
          <a:prstGeom prst="rect">
            <a:avLst/>
          </a:prstGeom>
        </p:spPr>
        <p:txBody>
          <a:bodyPr spcFirstLastPara="1" wrap="square" lIns="91425" tIns="45700" rIns="91425" bIns="45700" anchor="ctr" anchorCtr="0">
            <a:noAutofit/>
          </a:bodyPr>
          <a:lstStyle/>
          <a:p>
            <a:pPr>
              <a:buSzPct val="100000"/>
            </a:pPr>
            <a:r>
              <a:rPr lang="en-US" sz="4000" dirty="0"/>
              <a:t>Open SDN versus Overlays in the Data Center</a:t>
            </a:r>
            <a:endParaRPr sz="4800" dirty="0"/>
          </a:p>
        </p:txBody>
      </p:sp>
      <p:pic>
        <p:nvPicPr>
          <p:cNvPr id="315" name="Google Shape;315;gf2cbd3ff1f_0_0"/>
          <p:cNvPicPr preferRelativeResize="0"/>
          <p:nvPr/>
        </p:nvPicPr>
        <p:blipFill>
          <a:blip r:embed="rId3">
            <a:alphaModFix/>
          </a:blip>
          <a:stretch>
            <a:fillRect/>
          </a:stretch>
        </p:blipFill>
        <p:spPr>
          <a:xfrm>
            <a:off x="807720" y="1707198"/>
            <a:ext cx="10500360" cy="431260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f2cbd3ff1f_0_5"/>
          <p:cNvSpPr txBox="1">
            <a:spLocks noGrp="1"/>
          </p:cNvSpPr>
          <p:nvPr>
            <p:ph type="title"/>
          </p:nvPr>
        </p:nvSpPr>
        <p:spPr>
          <a:xfrm>
            <a:off x="1127760" y="274638"/>
            <a:ext cx="9083040" cy="1143000"/>
          </a:xfrm>
          <a:prstGeom prst="rect">
            <a:avLst/>
          </a:prstGeom>
        </p:spPr>
        <p:txBody>
          <a:bodyPr spcFirstLastPara="1" wrap="square" lIns="91425" tIns="45700" rIns="91425" bIns="45700" anchor="ctr" anchorCtr="0">
            <a:normAutofit/>
          </a:bodyPr>
          <a:lstStyle/>
          <a:p>
            <a:pPr>
              <a:buSzPct val="100000"/>
            </a:pPr>
            <a:r>
              <a:rPr lang="en-US" sz="3600" dirty="0"/>
              <a:t>Real-World Data Center </a:t>
            </a:r>
            <a:r>
              <a:rPr lang="en-US" sz="3600" dirty="0" smtClean="0"/>
              <a:t>Implementations</a:t>
            </a:r>
            <a:endParaRPr dirty="0"/>
          </a:p>
        </p:txBody>
      </p:sp>
      <p:pic>
        <p:nvPicPr>
          <p:cNvPr id="334" name="Google Shape;334;gf2cbd3ff1f_0_5"/>
          <p:cNvPicPr preferRelativeResize="0"/>
          <p:nvPr/>
        </p:nvPicPr>
        <p:blipFill>
          <a:blip r:embed="rId3">
            <a:alphaModFix/>
          </a:blip>
          <a:stretch>
            <a:fillRect/>
          </a:stretch>
        </p:blipFill>
        <p:spPr>
          <a:xfrm>
            <a:off x="670560" y="1417638"/>
            <a:ext cx="10469880" cy="48917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7958"/>
            <a:ext cx="10972800" cy="1143000"/>
          </a:xfrm>
        </p:spPr>
        <p:txBody>
          <a:bodyPr>
            <a:normAutofit fontScale="90000"/>
          </a:bodyPr>
          <a:lstStyle/>
          <a:p>
            <a:r>
              <a:rPr lang="en-US" b="1" dirty="0"/>
              <a:t>What are the core components of data centers</a:t>
            </a:r>
            <a:r>
              <a:rPr lang="en-US" b="1" dirty="0" smtClean="0"/>
              <a:t>?</a:t>
            </a:r>
            <a:endParaRPr lang="en-IN" dirty="0"/>
          </a:p>
        </p:txBody>
      </p:sp>
      <p:sp>
        <p:nvSpPr>
          <p:cNvPr id="3" name="Text Placeholder 2"/>
          <p:cNvSpPr>
            <a:spLocks noGrp="1"/>
          </p:cNvSpPr>
          <p:nvPr>
            <p:ph type="body" idx="1"/>
          </p:nvPr>
        </p:nvSpPr>
        <p:spPr>
          <a:xfrm>
            <a:off x="609600" y="1143001"/>
            <a:ext cx="10972800" cy="4754880"/>
          </a:xfrm>
        </p:spPr>
        <p:txBody>
          <a:bodyPr>
            <a:noAutofit/>
          </a:bodyPr>
          <a:lstStyle/>
          <a:p>
            <a:r>
              <a:rPr lang="en-US" sz="2000" b="1" dirty="0"/>
              <a:t>Facility.</a:t>
            </a:r>
            <a:r>
              <a:rPr lang="en-US" sz="2000" dirty="0"/>
              <a:t> This includes the physical location with security access controls and sufficient square footage to house the data center's infrastructure and equipment.</a:t>
            </a:r>
          </a:p>
          <a:p>
            <a:r>
              <a:rPr lang="en-US" sz="2000" b="1" dirty="0"/>
              <a:t>Enterprise data storage.</a:t>
            </a:r>
            <a:r>
              <a:rPr lang="en-US" sz="2000" dirty="0"/>
              <a:t> A modern data center houses an organization's data systems in a well-protected physical and storage infrastructure along with servers, storage subsystems, networking switches, </a:t>
            </a:r>
            <a:r>
              <a:rPr lang="en-US" sz="2000" u="sng" dirty="0"/>
              <a:t>r</a:t>
            </a:r>
            <a:r>
              <a:rPr lang="en-US" sz="2000" dirty="0"/>
              <a:t>outers, firewalls, cabling and physical racks.</a:t>
            </a:r>
          </a:p>
          <a:p>
            <a:r>
              <a:rPr lang="en-US" sz="2000" b="1" dirty="0"/>
              <a:t>Support infrastructure. </a:t>
            </a:r>
            <a:r>
              <a:rPr lang="en-US" sz="2000" dirty="0"/>
              <a:t>This equipment provides the highest available sustainability related to uptime. Components of the support infrastructure include the following:</a:t>
            </a:r>
          </a:p>
          <a:p>
            <a:pPr lvl="1"/>
            <a:r>
              <a:rPr lang="en-US" sz="2000" dirty="0"/>
              <a:t>power distribution and supplemental power subsystems;</a:t>
            </a:r>
          </a:p>
          <a:p>
            <a:pPr lvl="1"/>
            <a:r>
              <a:rPr lang="en-US" sz="2000" dirty="0"/>
              <a:t>electrical switching;</a:t>
            </a:r>
          </a:p>
          <a:p>
            <a:pPr lvl="1"/>
            <a:r>
              <a:rPr lang="en-US" sz="2000" dirty="0" err="1"/>
              <a:t>UPSes</a:t>
            </a:r>
            <a:r>
              <a:rPr lang="en-US" sz="2000" dirty="0"/>
              <a:t>;</a:t>
            </a:r>
          </a:p>
          <a:p>
            <a:pPr lvl="1"/>
            <a:r>
              <a:rPr lang="en-US" sz="2000" dirty="0"/>
              <a:t>backup generators;</a:t>
            </a:r>
          </a:p>
          <a:p>
            <a:pPr lvl="1"/>
            <a:r>
              <a:rPr lang="en-US" sz="2000" dirty="0"/>
              <a:t>ventilation and data center cooling systems, such as in-row cooling configurations and computer room air conditioners; and</a:t>
            </a:r>
          </a:p>
          <a:p>
            <a:pPr lvl="1"/>
            <a:r>
              <a:rPr lang="en-US" sz="2000" dirty="0"/>
              <a:t>adequate provisioning for network carrier, or telecom, connectivity.</a:t>
            </a:r>
          </a:p>
          <a:p>
            <a:r>
              <a:rPr lang="en-US" sz="2000" b="1" dirty="0"/>
              <a:t>Operational staff.</a:t>
            </a:r>
            <a:r>
              <a:rPr lang="en-US" sz="2000" dirty="0"/>
              <a:t> These employees are required to maintain and monitor IT and infrastructure equipment around the clock</a:t>
            </a:r>
            <a:r>
              <a:rPr lang="en-US" sz="2400" dirty="0" smtClean="0"/>
              <a:t>.</a:t>
            </a:r>
            <a:endParaRPr lang="en-US" sz="2400" dirty="0"/>
          </a:p>
        </p:txBody>
      </p:sp>
    </p:spTree>
    <p:extLst>
      <p:ext uri="{BB962C8B-B14F-4D97-AF65-F5344CB8AC3E}">
        <p14:creationId xmlns:p14="http://schemas.microsoft.com/office/powerpoint/2010/main" val="1345310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normAutofit/>
          </a:bodyPr>
          <a:lstStyle/>
          <a:p>
            <a:r>
              <a:rPr lang="en-US" b="1" dirty="0"/>
              <a:t>What are the types of data centers</a:t>
            </a:r>
            <a:r>
              <a:rPr lang="en-US" b="1" dirty="0" smtClean="0"/>
              <a:t>?</a:t>
            </a:r>
            <a:endParaRPr lang="en-IN" dirty="0"/>
          </a:p>
        </p:txBody>
      </p:sp>
      <p:sp>
        <p:nvSpPr>
          <p:cNvPr id="3" name="Text Placeholder 2"/>
          <p:cNvSpPr>
            <a:spLocks noGrp="1"/>
          </p:cNvSpPr>
          <p:nvPr>
            <p:ph type="body" idx="1"/>
          </p:nvPr>
        </p:nvSpPr>
        <p:spPr>
          <a:xfrm>
            <a:off x="609600" y="1036321"/>
            <a:ext cx="10972800" cy="5547360"/>
          </a:xfrm>
        </p:spPr>
        <p:txBody>
          <a:bodyPr>
            <a:normAutofit fontScale="55000" lnSpcReduction="20000"/>
          </a:bodyPr>
          <a:lstStyle/>
          <a:p>
            <a:pPr algn="just"/>
            <a:r>
              <a:rPr lang="en-US" sz="3600" b="1" dirty="0"/>
              <a:t>Enterprise data centers. </a:t>
            </a:r>
            <a:r>
              <a:rPr lang="en-US" sz="3600" dirty="0"/>
              <a:t>These proprietary data centers are built and owned by organizations for their </a:t>
            </a:r>
            <a:r>
              <a:rPr lang="en-US" sz="3600" b="1" dirty="0">
                <a:solidFill>
                  <a:schemeClr val="bg2">
                    <a:lumMod val="75000"/>
                  </a:schemeClr>
                </a:solidFill>
              </a:rPr>
              <a:t>internal end users</a:t>
            </a:r>
            <a:r>
              <a:rPr lang="en-US" sz="3600" dirty="0"/>
              <a:t>. They support the </a:t>
            </a:r>
            <a:r>
              <a:rPr lang="en-US" sz="3600" b="1" dirty="0">
                <a:solidFill>
                  <a:schemeClr val="bg2">
                    <a:lumMod val="75000"/>
                  </a:schemeClr>
                </a:solidFill>
              </a:rPr>
              <a:t>IT operations </a:t>
            </a:r>
            <a:r>
              <a:rPr lang="en-US" sz="3600" dirty="0"/>
              <a:t>and critical applications of a </a:t>
            </a:r>
            <a:r>
              <a:rPr lang="en-US" sz="3600" b="1" dirty="0">
                <a:solidFill>
                  <a:schemeClr val="bg2">
                    <a:lumMod val="75000"/>
                  </a:schemeClr>
                </a:solidFill>
              </a:rPr>
              <a:t>single organization</a:t>
            </a:r>
            <a:r>
              <a:rPr lang="en-US" sz="3600" dirty="0"/>
              <a:t> and can be located both on-site and off-site.</a:t>
            </a:r>
          </a:p>
          <a:p>
            <a:pPr algn="just"/>
            <a:r>
              <a:rPr lang="en-US" sz="3600" b="1" dirty="0"/>
              <a:t>Managed services data centers. </a:t>
            </a:r>
            <a:r>
              <a:rPr lang="en-US" sz="3600" dirty="0"/>
              <a:t>Managed by third parties, these data centers provide all aspects of </a:t>
            </a:r>
            <a:r>
              <a:rPr lang="en-US" sz="3600" b="1" dirty="0">
                <a:solidFill>
                  <a:schemeClr val="bg2">
                    <a:lumMod val="75000"/>
                  </a:schemeClr>
                </a:solidFill>
              </a:rPr>
              <a:t>data storage </a:t>
            </a:r>
            <a:r>
              <a:rPr lang="en-US" sz="3600" dirty="0"/>
              <a:t>and </a:t>
            </a:r>
            <a:r>
              <a:rPr lang="en-US" sz="3600" b="1" dirty="0">
                <a:solidFill>
                  <a:schemeClr val="bg2">
                    <a:lumMod val="75000"/>
                  </a:schemeClr>
                </a:solidFill>
              </a:rPr>
              <a:t>computing services</a:t>
            </a:r>
            <a:r>
              <a:rPr lang="en-US" sz="3600" dirty="0"/>
              <a:t>. Companies lease, instead of buy, the infrastructure and services.</a:t>
            </a:r>
          </a:p>
          <a:p>
            <a:pPr algn="just"/>
            <a:r>
              <a:rPr lang="en-US" sz="3600" b="1" dirty="0"/>
              <a:t>Cloud-based data centers.</a:t>
            </a:r>
            <a:r>
              <a:rPr lang="en-US" sz="3600" dirty="0"/>
              <a:t> These off-site distributed data centers are managed by third-party or public cloud providers, such as Amazon Web Services, Microsoft Azure or Google Cloud. Based on an infrastructure-as-a-service model, the leased infrastructure enables customers to provision a </a:t>
            </a:r>
            <a:r>
              <a:rPr lang="en-US" sz="3600" b="1" dirty="0">
                <a:solidFill>
                  <a:schemeClr val="bg2">
                    <a:lumMod val="75000"/>
                  </a:schemeClr>
                </a:solidFill>
              </a:rPr>
              <a:t>virtual data center </a:t>
            </a:r>
            <a:r>
              <a:rPr lang="en-US" sz="3600" dirty="0"/>
              <a:t>within minutes.</a:t>
            </a:r>
          </a:p>
          <a:p>
            <a:pPr algn="just"/>
            <a:r>
              <a:rPr lang="en-US" sz="3600" b="1" dirty="0"/>
              <a:t>Colocation data centers.</a:t>
            </a:r>
            <a:r>
              <a:rPr lang="en-US" sz="3600" dirty="0"/>
              <a:t> These rental spaces inside colocation facilities are owned by third parties. The renting organization provides the hardware, and the data center provides and manages the infrastructure, including physical space, bandwidth, cooling and security systems. Colocation is appealing to organizations that want </a:t>
            </a:r>
            <a:r>
              <a:rPr lang="en-US" sz="3600" b="1" dirty="0">
                <a:solidFill>
                  <a:schemeClr val="bg2">
                    <a:lumMod val="75000"/>
                  </a:schemeClr>
                </a:solidFill>
              </a:rPr>
              <a:t>to avoid the large capital expenditures</a:t>
            </a:r>
            <a:r>
              <a:rPr lang="en-US" sz="3600" dirty="0"/>
              <a:t> associated with building and maintaining their own data centers.</a:t>
            </a:r>
          </a:p>
          <a:p>
            <a:pPr algn="just"/>
            <a:r>
              <a:rPr lang="en-US" sz="3600" b="1" dirty="0"/>
              <a:t>Edge data centers. </a:t>
            </a:r>
            <a:r>
              <a:rPr lang="en-US" sz="3600" dirty="0"/>
              <a:t>These are smaller facilities that solve the </a:t>
            </a:r>
            <a:r>
              <a:rPr lang="en-US" sz="3600" b="1" dirty="0">
                <a:solidFill>
                  <a:schemeClr val="bg2">
                    <a:lumMod val="75000"/>
                  </a:schemeClr>
                </a:solidFill>
              </a:rPr>
              <a:t>latency problem </a:t>
            </a:r>
            <a:r>
              <a:rPr lang="en-US" sz="3600" dirty="0"/>
              <a:t>by being geographically closer to the edge of the network and data sources.</a:t>
            </a:r>
          </a:p>
          <a:p>
            <a:pPr algn="just"/>
            <a:r>
              <a:rPr lang="en-US" sz="3600" b="1" dirty="0" err="1"/>
              <a:t>Hyperscale</a:t>
            </a:r>
            <a:r>
              <a:rPr lang="en-US" sz="3600" b="1" dirty="0"/>
              <a:t> data centers. </a:t>
            </a:r>
            <a:r>
              <a:rPr lang="en-US" sz="3600" dirty="0"/>
              <a:t>Synonymous with large-scale providers, such as Amazon, Meta and Google, these </a:t>
            </a:r>
            <a:r>
              <a:rPr lang="en-US" sz="3600" dirty="0" err="1"/>
              <a:t>hyperscale</a:t>
            </a:r>
            <a:r>
              <a:rPr lang="en-US" sz="3600" dirty="0"/>
              <a:t> computing infrastructures </a:t>
            </a:r>
            <a:r>
              <a:rPr lang="en-US" sz="3600" b="1" dirty="0">
                <a:solidFill>
                  <a:schemeClr val="bg2">
                    <a:lumMod val="75000"/>
                  </a:schemeClr>
                </a:solidFill>
              </a:rPr>
              <a:t>maximize hardware density</a:t>
            </a:r>
            <a:r>
              <a:rPr lang="en-US" sz="3600" dirty="0"/>
              <a:t>, while minimizing </a:t>
            </a:r>
            <a:r>
              <a:rPr lang="en-US" sz="3600" b="1" dirty="0">
                <a:solidFill>
                  <a:schemeClr val="bg2">
                    <a:lumMod val="75000"/>
                  </a:schemeClr>
                </a:solidFill>
              </a:rPr>
              <a:t>the cost of cooling </a:t>
            </a:r>
            <a:r>
              <a:rPr lang="en-US" sz="3600" dirty="0"/>
              <a:t>and </a:t>
            </a:r>
            <a:r>
              <a:rPr lang="en-US" sz="3600" b="1" dirty="0">
                <a:solidFill>
                  <a:schemeClr val="bg2">
                    <a:lumMod val="75000"/>
                  </a:schemeClr>
                </a:solidFill>
              </a:rPr>
              <a:t>administrative overhead</a:t>
            </a:r>
            <a:r>
              <a:rPr lang="en-US" sz="3600" dirty="0"/>
              <a:t>.</a:t>
            </a:r>
          </a:p>
          <a:p>
            <a:pPr marL="114300" indent="0">
              <a:buNone/>
            </a:pPr>
            <a:endParaRPr lang="en-IN" dirty="0"/>
          </a:p>
        </p:txBody>
      </p:sp>
    </p:spTree>
    <p:extLst>
      <p:ext uri="{BB962C8B-B14F-4D97-AF65-F5344CB8AC3E}">
        <p14:creationId xmlns:p14="http://schemas.microsoft.com/office/powerpoint/2010/main" val="1725205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2087880" y="30480"/>
            <a:ext cx="8229600" cy="1143000"/>
          </a:xfrm>
          <a:prstGeom prst="rect">
            <a:avLst/>
          </a:prstGeom>
          <a:noFill/>
          <a:ln>
            <a:noFill/>
          </a:ln>
        </p:spPr>
        <p:txBody>
          <a:bodyPr spcFirstLastPara="1" wrap="square" lIns="91425" tIns="45700" rIns="91425" bIns="45700" anchor="ctr" anchorCtr="0">
            <a:normAutofit/>
          </a:bodyPr>
          <a:lstStyle/>
          <a:p>
            <a:pPr>
              <a:buSzPts val="4400"/>
            </a:pPr>
            <a:r>
              <a:rPr lang="en-US" dirty="0"/>
              <a:t>SDN in the Data Center</a:t>
            </a:r>
            <a:endParaRPr dirty="0"/>
          </a:p>
        </p:txBody>
      </p:sp>
      <p:sp>
        <p:nvSpPr>
          <p:cNvPr id="91" name="Google Shape;91;p2"/>
          <p:cNvSpPr txBox="1">
            <a:spLocks noGrp="1"/>
          </p:cNvSpPr>
          <p:nvPr>
            <p:ph type="body" idx="1"/>
          </p:nvPr>
        </p:nvSpPr>
        <p:spPr>
          <a:xfrm>
            <a:off x="670560" y="868680"/>
            <a:ext cx="11064240" cy="5669279"/>
          </a:xfrm>
          <a:prstGeom prst="rect">
            <a:avLst/>
          </a:prstGeom>
          <a:noFill/>
          <a:ln>
            <a:noFill/>
          </a:ln>
        </p:spPr>
        <p:txBody>
          <a:bodyPr spcFirstLastPara="1" wrap="square" lIns="91425" tIns="45700" rIns="91425" bIns="45700" anchor="t" anchorCtr="0">
            <a:noAutofit/>
          </a:bodyPr>
          <a:lstStyle/>
          <a:p>
            <a:pPr marL="342900" algn="just">
              <a:spcBef>
                <a:spcPts val="0"/>
              </a:spcBef>
              <a:buSzPts val="1600"/>
            </a:pPr>
            <a:r>
              <a:rPr lang="en-US" sz="2200" dirty="0"/>
              <a:t>Data centers hold thousands, even tens of thousands, of physical servers. These data centers can be segregated into the following three categories:</a:t>
            </a:r>
            <a:endParaRPr sz="2200" dirty="0"/>
          </a:p>
          <a:p>
            <a:pPr marL="342900" algn="just">
              <a:spcBef>
                <a:spcPts val="320"/>
              </a:spcBef>
              <a:buSzPts val="1600"/>
            </a:pPr>
            <a:r>
              <a:rPr lang="en-US" sz="2200" b="1" dirty="0" smtClean="0"/>
              <a:t>Private </a:t>
            </a:r>
            <a:r>
              <a:rPr lang="en-US" sz="2200" b="1" dirty="0"/>
              <a:t>single-tenant. </a:t>
            </a:r>
            <a:r>
              <a:rPr lang="en-US" sz="2200" dirty="0"/>
              <a:t>Individual organizations </a:t>
            </a:r>
            <a:r>
              <a:rPr lang="en-US" sz="2200" b="1" dirty="0">
                <a:solidFill>
                  <a:schemeClr val="bg2">
                    <a:lumMod val="75000"/>
                  </a:schemeClr>
                </a:solidFill>
              </a:rPr>
              <a:t>that maintain their own data </a:t>
            </a:r>
            <a:r>
              <a:rPr lang="en-US" sz="2200" dirty="0"/>
              <a:t>centers belong in this category. The data center is for the </a:t>
            </a:r>
            <a:r>
              <a:rPr lang="en-US" sz="2200" b="1" dirty="0">
                <a:solidFill>
                  <a:schemeClr val="bg2">
                    <a:lumMod val="75000"/>
                  </a:schemeClr>
                </a:solidFill>
              </a:rPr>
              <a:t>private use </a:t>
            </a:r>
            <a:r>
              <a:rPr lang="en-US" sz="2200" dirty="0"/>
              <a:t>of the organization, and there is only the one organization or </a:t>
            </a:r>
            <a:r>
              <a:rPr lang="en-US" sz="2200" i="1" dirty="0"/>
              <a:t>tenant </a:t>
            </a:r>
            <a:r>
              <a:rPr lang="en-US" sz="2200" dirty="0"/>
              <a:t>using the data center.</a:t>
            </a:r>
            <a:endParaRPr sz="2200" dirty="0"/>
          </a:p>
          <a:p>
            <a:pPr marL="342900" algn="just">
              <a:spcBef>
                <a:spcPts val="320"/>
              </a:spcBef>
              <a:buSzPts val="1600"/>
            </a:pPr>
            <a:r>
              <a:rPr lang="en-US" sz="2200" b="1" dirty="0" smtClean="0"/>
              <a:t>Private </a:t>
            </a:r>
            <a:r>
              <a:rPr lang="en-US" sz="2200" b="1" dirty="0"/>
              <a:t>multitenant. </a:t>
            </a:r>
            <a:r>
              <a:rPr lang="en-US" sz="2200" dirty="0"/>
              <a:t>Organizations that provide </a:t>
            </a:r>
            <a:r>
              <a:rPr lang="en-US" sz="2200" i="1" dirty="0"/>
              <a:t>specialized </a:t>
            </a:r>
            <a:r>
              <a:rPr lang="en-US" sz="2200" dirty="0"/>
              <a:t>data center services on behalf of other client organizations belong in this category. IBM and EDS (now HP) are examples of companies that host such data centers. These centers are </a:t>
            </a:r>
            <a:r>
              <a:rPr lang="en-US" sz="2200" b="1" dirty="0">
                <a:solidFill>
                  <a:schemeClr val="bg2">
                    <a:lumMod val="75000"/>
                  </a:schemeClr>
                </a:solidFill>
              </a:rPr>
              <a:t>built and maintained </a:t>
            </a:r>
            <a:r>
              <a:rPr lang="en-US" sz="2200" dirty="0"/>
              <a:t>by the organization providing the service, and </a:t>
            </a:r>
            <a:r>
              <a:rPr lang="en-US" sz="2200" b="1" dirty="0">
                <a:solidFill>
                  <a:schemeClr val="bg2">
                    <a:lumMod val="75000"/>
                  </a:schemeClr>
                </a:solidFill>
              </a:rPr>
              <a:t>multiple clients store data </a:t>
            </a:r>
            <a:r>
              <a:rPr lang="en-US" sz="2200" dirty="0"/>
              <a:t>there, suggesting the term </a:t>
            </a:r>
            <a:r>
              <a:rPr lang="en-US" sz="2200" i="1" dirty="0"/>
              <a:t>multitenant</a:t>
            </a:r>
            <a:r>
              <a:rPr lang="en-US" sz="2200" dirty="0"/>
              <a:t>. These data centers are private because they offer their </a:t>
            </a:r>
            <a:r>
              <a:rPr lang="en-US" sz="2200" b="1" dirty="0">
                <a:solidFill>
                  <a:schemeClr val="bg2">
                    <a:lumMod val="75000"/>
                  </a:schemeClr>
                </a:solidFill>
              </a:rPr>
              <a:t>services contractually </a:t>
            </a:r>
            <a:r>
              <a:rPr lang="en-US" sz="2200" dirty="0"/>
              <a:t>to specific clients</a:t>
            </a:r>
            <a:endParaRPr sz="2200" dirty="0"/>
          </a:p>
          <a:p>
            <a:pPr marL="342900" algn="just">
              <a:spcBef>
                <a:spcPts val="320"/>
              </a:spcBef>
              <a:buSzPts val="1600"/>
            </a:pPr>
            <a:r>
              <a:rPr lang="en-US" sz="2200" b="1" dirty="0"/>
              <a:t>Public multitenant. </a:t>
            </a:r>
            <a:r>
              <a:rPr lang="en-US" sz="2200" dirty="0"/>
              <a:t>Organizations that provide </a:t>
            </a:r>
            <a:r>
              <a:rPr lang="en-US" sz="2200" i="1" dirty="0"/>
              <a:t>generalized </a:t>
            </a:r>
            <a:r>
              <a:rPr lang="en-US" sz="2200" dirty="0"/>
              <a:t>data center services to any individual or organization belong in this category. Examples of companies that provide these services include Google and Amazon. These data centers </a:t>
            </a:r>
            <a:r>
              <a:rPr lang="en-US" sz="2200" b="1" dirty="0">
                <a:solidFill>
                  <a:schemeClr val="bg2">
                    <a:lumMod val="75000"/>
                  </a:schemeClr>
                </a:solidFill>
              </a:rPr>
              <a:t>offer their services to the public</a:t>
            </a:r>
            <a:r>
              <a:rPr lang="en-US" sz="2200" dirty="0"/>
              <a:t>. Anybody, whether individuals or organizations, who wants to use these services may access them via the web.</a:t>
            </a:r>
            <a:endParaRPr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2011680" y="167640"/>
            <a:ext cx="8229600" cy="808038"/>
          </a:xfrm>
          <a:prstGeom prst="rect">
            <a:avLst/>
          </a:prstGeom>
          <a:noFill/>
          <a:ln>
            <a:noFill/>
          </a:ln>
        </p:spPr>
        <p:txBody>
          <a:bodyPr spcFirstLastPara="1" wrap="square" lIns="91425" tIns="45700" rIns="91425" bIns="45700" anchor="ctr" anchorCtr="0">
            <a:normAutofit/>
          </a:bodyPr>
          <a:lstStyle/>
          <a:p>
            <a:pPr lvl="0">
              <a:buSzPts val="4400"/>
            </a:pPr>
            <a:r>
              <a:rPr lang="en-US" dirty="0"/>
              <a:t>SDN in the Data Center</a:t>
            </a:r>
            <a:endParaRPr dirty="0"/>
          </a:p>
        </p:txBody>
      </p:sp>
      <p:sp>
        <p:nvSpPr>
          <p:cNvPr id="97" name="Google Shape;97;p3"/>
          <p:cNvSpPr txBox="1">
            <a:spLocks noGrp="1"/>
          </p:cNvSpPr>
          <p:nvPr>
            <p:ph type="body" idx="1"/>
          </p:nvPr>
        </p:nvSpPr>
        <p:spPr>
          <a:xfrm>
            <a:off x="495300" y="777241"/>
            <a:ext cx="10835640" cy="4983164"/>
          </a:xfrm>
          <a:prstGeom prst="rect">
            <a:avLst/>
          </a:prstGeom>
          <a:noFill/>
          <a:ln>
            <a:noFill/>
          </a:ln>
        </p:spPr>
        <p:txBody>
          <a:bodyPr spcFirstLastPara="1" wrap="square" lIns="91425" tIns="45700" rIns="91425" bIns="45700" anchor="t" anchorCtr="0">
            <a:noAutofit/>
          </a:bodyPr>
          <a:lstStyle/>
          <a:p>
            <a:pPr marL="342900" algn="just">
              <a:spcBef>
                <a:spcPts val="0"/>
              </a:spcBef>
              <a:buSzPct val="100000"/>
            </a:pPr>
            <a:r>
              <a:rPr lang="en-US" sz="2400" b="1" dirty="0" smtClean="0"/>
              <a:t>Cloud Data </a:t>
            </a:r>
            <a:r>
              <a:rPr lang="en-US" sz="2400" b="1" dirty="0" err="1" smtClean="0"/>
              <a:t>centres</a:t>
            </a:r>
            <a:r>
              <a:rPr lang="en-US" sz="2400" b="1" dirty="0" smtClean="0"/>
              <a:t>: </a:t>
            </a:r>
            <a:r>
              <a:rPr lang="en-US" sz="2400" dirty="0" smtClean="0"/>
              <a:t>Data </a:t>
            </a:r>
            <a:r>
              <a:rPr lang="en-US" sz="2400" dirty="0"/>
              <a:t>centers </a:t>
            </a:r>
            <a:r>
              <a:rPr lang="en-US" sz="2400" dirty="0" smtClean="0"/>
              <a:t>accessible </a:t>
            </a:r>
            <a:r>
              <a:rPr lang="en-US" sz="2400" dirty="0"/>
              <a:t>through the Internet. These types of data centers are often referred to as residing in the cloud</a:t>
            </a:r>
            <a:r>
              <a:rPr lang="en-US" sz="2400" dirty="0" smtClean="0"/>
              <a:t>.</a:t>
            </a:r>
          </a:p>
          <a:p>
            <a:pPr marL="800100" lvl="1" algn="just">
              <a:spcBef>
                <a:spcPts val="0"/>
              </a:spcBef>
              <a:buSzPct val="100000"/>
              <a:buChar char="•"/>
            </a:pPr>
            <a:r>
              <a:rPr sz="2400" dirty="0" smtClean="0"/>
              <a:t> </a:t>
            </a:r>
            <a:r>
              <a:rPr lang="en-US" sz="2400" b="1" dirty="0" smtClean="0"/>
              <a:t>Public cloud</a:t>
            </a:r>
            <a:r>
              <a:rPr lang="en-US" sz="2400" dirty="0" smtClean="0"/>
              <a:t>: A service </a:t>
            </a:r>
            <a:r>
              <a:rPr lang="en-US" sz="2400" dirty="0"/>
              <a:t>provider </a:t>
            </a:r>
            <a:r>
              <a:rPr lang="en-US" sz="2400" dirty="0" smtClean="0"/>
              <a:t>makes </a:t>
            </a:r>
            <a:r>
              <a:rPr lang="en-US" sz="2400" dirty="0"/>
              <a:t>services available to the general public over the Internet. </a:t>
            </a:r>
            <a:r>
              <a:rPr lang="en-US" sz="2400" dirty="0" smtClean="0"/>
              <a:t>Examples </a:t>
            </a:r>
            <a:r>
              <a:rPr lang="en-US" sz="2400" dirty="0"/>
              <a:t>of public cloud offerings include </a:t>
            </a:r>
            <a:r>
              <a:rPr lang="en-US" sz="2400" b="1" dirty="0">
                <a:solidFill>
                  <a:schemeClr val="bg2">
                    <a:lumMod val="75000"/>
                  </a:schemeClr>
                </a:solidFill>
              </a:rPr>
              <a:t>Microsoft Azure Services Platform</a:t>
            </a:r>
            <a:r>
              <a:rPr lang="en-US" sz="2400" dirty="0"/>
              <a:t> and  </a:t>
            </a:r>
            <a:r>
              <a:rPr lang="en-US" sz="2400" b="1" dirty="0">
                <a:solidFill>
                  <a:schemeClr val="bg2">
                    <a:lumMod val="75000"/>
                  </a:schemeClr>
                </a:solidFill>
              </a:rPr>
              <a:t>Amazon Elastic Compute Cloud</a:t>
            </a:r>
            <a:r>
              <a:rPr lang="en-US" sz="2400" dirty="0"/>
              <a:t>. </a:t>
            </a:r>
            <a:endParaRPr lang="en-US" sz="2400" dirty="0" smtClean="0"/>
          </a:p>
          <a:p>
            <a:pPr marL="800100" lvl="1" algn="just">
              <a:spcBef>
                <a:spcPts val="400"/>
              </a:spcBef>
              <a:buSzPct val="100000"/>
              <a:buChar char="•"/>
            </a:pPr>
            <a:r>
              <a:rPr lang="en-US" sz="2400" b="1" dirty="0" smtClean="0"/>
              <a:t>Private cloud</a:t>
            </a:r>
            <a:r>
              <a:rPr lang="en-US" sz="2400" dirty="0" smtClean="0"/>
              <a:t>: A </a:t>
            </a:r>
            <a:r>
              <a:rPr lang="en-US" sz="2400" dirty="0"/>
              <a:t>set of server and network resources is assigned to one tenant exclusively and </a:t>
            </a:r>
            <a:r>
              <a:rPr lang="en-US" sz="2400" b="1" i="1" dirty="0"/>
              <a:t>protected behind a firewall specific to that tenant</a:t>
            </a:r>
            <a:r>
              <a:rPr lang="en-US" sz="2400" dirty="0"/>
              <a:t>. The physical resources of the cloud are owned and maintained by the cloud provider, which may be a distinct entity from the tenant. The physical infrastructure may be managed using a product such as </a:t>
            </a:r>
            <a:r>
              <a:rPr lang="en-US" sz="2400" b="1" dirty="0"/>
              <a:t>VMware’s </a:t>
            </a:r>
            <a:r>
              <a:rPr lang="en-US" sz="2400" b="1" dirty="0" err="1"/>
              <a:t>vCloud</a:t>
            </a:r>
            <a:r>
              <a:rPr lang="en-US" sz="2400" b="1" dirty="0" smtClean="0"/>
              <a:t>.</a:t>
            </a:r>
            <a:r>
              <a:rPr lang="en-US" sz="2400" dirty="0" smtClean="0"/>
              <a:t> Amazon </a:t>
            </a:r>
            <a:r>
              <a:rPr lang="en-US" sz="2400" dirty="0"/>
              <a:t>Web Services is an example of the way a private cloud may also be hosted by a third party (i.e., Amazon</a:t>
            </a:r>
            <a:r>
              <a:rPr lang="en-US" sz="2400" dirty="0" smtClean="0"/>
              <a:t>).</a:t>
            </a:r>
          </a:p>
          <a:p>
            <a:pPr marL="800100" lvl="1" algn="just">
              <a:spcBef>
                <a:spcPts val="400"/>
              </a:spcBef>
              <a:buSzPct val="100000"/>
              <a:buChar char="•"/>
            </a:pPr>
            <a:r>
              <a:rPr lang="en-US" sz="2400" b="1" dirty="0" smtClean="0"/>
              <a:t>Hybrid Cloud: </a:t>
            </a:r>
            <a:r>
              <a:rPr lang="en-US" sz="2400" dirty="0" smtClean="0"/>
              <a:t>Part </a:t>
            </a:r>
            <a:r>
              <a:rPr lang="en-US" sz="2400" dirty="0"/>
              <a:t>of the cloud runs on resources </a:t>
            </a:r>
            <a:r>
              <a:rPr lang="en-US" sz="2400" dirty="0" smtClean="0"/>
              <a:t>dedicated to </a:t>
            </a:r>
            <a:r>
              <a:rPr lang="en-US" sz="2400" dirty="0"/>
              <a:t>a single tenant, but </a:t>
            </a:r>
            <a:r>
              <a:rPr lang="en-US" sz="2400" b="1" i="1" dirty="0"/>
              <a:t>other parts reside on resources that are shared with other tenants</a:t>
            </a:r>
            <a:r>
              <a:rPr lang="en-US" sz="2400" dirty="0"/>
              <a:t>. </a:t>
            </a:r>
            <a:r>
              <a:rPr lang="en-US" sz="2400" dirty="0" smtClean="0"/>
              <a:t>The </a:t>
            </a:r>
            <a:r>
              <a:rPr lang="en-US" sz="2400" dirty="0"/>
              <a:t>shared resources may be acquired and released dynamically as demand grows </a:t>
            </a:r>
            <a:r>
              <a:rPr lang="en-US" sz="2400" dirty="0" smtClean="0"/>
              <a:t>and declines</a:t>
            </a:r>
            <a:r>
              <a:rPr lang="en-US" sz="2400" dirty="0"/>
              <a:t>. </a:t>
            </a:r>
            <a:r>
              <a:rPr lang="en-US" sz="2400" dirty="0" smtClean="0"/>
              <a:t>Example is </a:t>
            </a:r>
            <a:r>
              <a:rPr lang="en-US" sz="2400" b="1" dirty="0" smtClean="0">
                <a:solidFill>
                  <a:schemeClr val="bg2">
                    <a:lumMod val="75000"/>
                  </a:schemeClr>
                </a:solidFill>
              </a:rPr>
              <a:t>Verizon’s </a:t>
            </a:r>
            <a:r>
              <a:rPr lang="en-US" sz="2400" b="1" dirty="0">
                <a:solidFill>
                  <a:schemeClr val="bg2">
                    <a:lumMod val="75000"/>
                  </a:schemeClr>
                </a:solidFill>
              </a:rPr>
              <a:t>cloud </a:t>
            </a:r>
            <a:r>
              <a:rPr lang="en-US" sz="2400" b="1" dirty="0" smtClean="0">
                <a:solidFill>
                  <a:schemeClr val="bg2">
                    <a:lumMod val="75000"/>
                  </a:schemeClr>
                </a:solidFill>
              </a:rPr>
              <a:t>bursting</a:t>
            </a:r>
            <a:r>
              <a:rPr lang="en-US" sz="2400" dirty="0" smtClean="0"/>
              <a:t>.</a:t>
            </a:r>
            <a:endParaRPr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2049780" y="152400"/>
            <a:ext cx="8229600" cy="792798"/>
          </a:xfrm>
          <a:prstGeom prst="rect">
            <a:avLst/>
          </a:prstGeom>
          <a:noFill/>
          <a:ln>
            <a:noFill/>
          </a:ln>
        </p:spPr>
        <p:txBody>
          <a:bodyPr spcFirstLastPara="1" wrap="square" lIns="91425" tIns="45700" rIns="91425" bIns="45700" anchor="ctr" anchorCtr="0">
            <a:normAutofit/>
          </a:bodyPr>
          <a:lstStyle/>
          <a:p>
            <a:pPr>
              <a:buSzPts val="4400"/>
            </a:pPr>
            <a:r>
              <a:rPr lang="en-US" dirty="0"/>
              <a:t>Data Center Demands</a:t>
            </a:r>
            <a:endParaRPr dirty="0"/>
          </a:p>
        </p:txBody>
      </p:sp>
      <p:sp>
        <p:nvSpPr>
          <p:cNvPr id="109" name="Google Shape;109;p5"/>
          <p:cNvSpPr txBox="1">
            <a:spLocks noGrp="1"/>
          </p:cNvSpPr>
          <p:nvPr>
            <p:ph type="body" idx="1"/>
          </p:nvPr>
        </p:nvSpPr>
        <p:spPr>
          <a:xfrm>
            <a:off x="685800" y="945198"/>
            <a:ext cx="10957560" cy="5729922"/>
          </a:xfrm>
          <a:prstGeom prst="rect">
            <a:avLst/>
          </a:prstGeom>
          <a:noFill/>
          <a:ln>
            <a:noFill/>
          </a:ln>
        </p:spPr>
        <p:txBody>
          <a:bodyPr spcFirstLastPara="1" wrap="square" lIns="91425" tIns="45700" rIns="91425" bIns="45700" anchor="t" anchorCtr="0">
            <a:normAutofit fontScale="40000" lnSpcReduction="20000"/>
          </a:bodyPr>
          <a:lstStyle/>
          <a:p>
            <a:pPr marL="0" indent="0">
              <a:spcBef>
                <a:spcPts val="0"/>
              </a:spcBef>
              <a:buSzPts val="3200"/>
              <a:buNone/>
            </a:pPr>
            <a:r>
              <a:rPr lang="en-US" sz="5500" b="1" dirty="0">
                <a:solidFill>
                  <a:srgbClr val="C00000"/>
                </a:solidFill>
              </a:rPr>
              <a:t>1.Overcoming Current Network Limitations</a:t>
            </a:r>
            <a:endParaRPr sz="5500" dirty="0">
              <a:solidFill>
                <a:srgbClr val="C00000"/>
              </a:solidFill>
            </a:endParaRPr>
          </a:p>
          <a:p>
            <a:pPr marL="0" indent="0" algn="just">
              <a:spcBef>
                <a:spcPts val="640"/>
              </a:spcBef>
              <a:buSzPts val="3200"/>
              <a:buNone/>
            </a:pPr>
            <a:r>
              <a:rPr lang="en-US" sz="5500" dirty="0"/>
              <a:t> </a:t>
            </a:r>
            <a:r>
              <a:rPr lang="en-US" sz="5500" dirty="0" smtClean="0"/>
              <a:t>The dynamic </a:t>
            </a:r>
            <a:r>
              <a:rPr lang="en-US" sz="5500" dirty="0"/>
              <a:t>nature and </a:t>
            </a:r>
            <a:r>
              <a:rPr lang="en-US" sz="5500" dirty="0" smtClean="0"/>
              <a:t>large </a:t>
            </a:r>
            <a:r>
              <a:rPr lang="en-US" sz="5500" dirty="0"/>
              <a:t>number of VMs in the data center have placed demands on the capacity of network </a:t>
            </a:r>
            <a:r>
              <a:rPr lang="en-US" sz="5500" dirty="0" smtClean="0"/>
              <a:t>components. In </a:t>
            </a:r>
            <a:r>
              <a:rPr lang="en-US" sz="5500" dirty="0"/>
              <a:t>particular, these areas include </a:t>
            </a:r>
            <a:endParaRPr lang="en-US" sz="5500" dirty="0" smtClean="0"/>
          </a:p>
          <a:p>
            <a:pPr indent="-457200" algn="just">
              <a:spcBef>
                <a:spcPts val="640"/>
              </a:spcBef>
              <a:buSzPts val="3200"/>
            </a:pPr>
            <a:r>
              <a:rPr lang="en-US" sz="5500" i="1" dirty="0" smtClean="0"/>
              <a:t>MAC </a:t>
            </a:r>
            <a:r>
              <a:rPr lang="en-US" sz="5500" i="1" dirty="0"/>
              <a:t>address table </a:t>
            </a:r>
            <a:r>
              <a:rPr lang="en-US" sz="5500" i="1" dirty="0" smtClean="0"/>
              <a:t>size</a:t>
            </a:r>
            <a:r>
              <a:rPr lang="en-US" sz="5500" dirty="0"/>
              <a:t> </a:t>
            </a:r>
            <a:r>
              <a:rPr lang="en-US" sz="5500" dirty="0" smtClean="0"/>
              <a:t>explosion</a:t>
            </a:r>
          </a:p>
          <a:p>
            <a:pPr indent="-457200" algn="just">
              <a:spcBef>
                <a:spcPts val="640"/>
              </a:spcBef>
              <a:buSzPts val="3200"/>
            </a:pPr>
            <a:r>
              <a:rPr lang="en-US" sz="5500" i="1" dirty="0" smtClean="0"/>
              <a:t>number </a:t>
            </a:r>
            <a:r>
              <a:rPr lang="en-US" sz="5500" i="1" dirty="0"/>
              <a:t>of VLANs</a:t>
            </a:r>
            <a:r>
              <a:rPr lang="en-US" sz="5500" dirty="0"/>
              <a:t>, </a:t>
            </a:r>
          </a:p>
          <a:p>
            <a:pPr indent="-457200" algn="just">
              <a:spcBef>
                <a:spcPts val="640"/>
              </a:spcBef>
              <a:buSzPts val="3200"/>
            </a:pPr>
            <a:r>
              <a:rPr lang="en-US" sz="5500" i="1" dirty="0" smtClean="0"/>
              <a:t>spanning </a:t>
            </a:r>
            <a:r>
              <a:rPr lang="en-US" sz="5500" i="1" dirty="0"/>
              <a:t>tree</a:t>
            </a:r>
            <a:r>
              <a:rPr lang="en-US" sz="5500" dirty="0" smtClean="0"/>
              <a:t>.</a:t>
            </a:r>
          </a:p>
          <a:p>
            <a:pPr marL="0" indent="0" algn="just">
              <a:spcBef>
                <a:spcPts val="640"/>
              </a:spcBef>
              <a:buSzPts val="3200"/>
              <a:buNone/>
            </a:pPr>
            <a:r>
              <a:rPr lang="en-IN" sz="5500" b="1" i="1" dirty="0" smtClean="0"/>
              <a:t>		</a:t>
            </a:r>
          </a:p>
          <a:p>
            <a:pPr marL="0" indent="0" algn="just">
              <a:spcBef>
                <a:spcPts val="640"/>
              </a:spcBef>
              <a:buSzPts val="3200"/>
              <a:buNone/>
            </a:pPr>
            <a:r>
              <a:rPr lang="en-IN" sz="5500" b="1" i="1" dirty="0" smtClean="0"/>
              <a:t>MAC </a:t>
            </a:r>
            <a:r>
              <a:rPr lang="en-IN" sz="5500" b="1" i="1" dirty="0"/>
              <a:t>Address </a:t>
            </a:r>
            <a:r>
              <a:rPr lang="en-IN" sz="5500" b="1" i="1" dirty="0" smtClean="0"/>
              <a:t>Explosion:</a:t>
            </a:r>
          </a:p>
          <a:p>
            <a:pPr marL="457200" lvl="1" indent="0" algn="just">
              <a:spcBef>
                <a:spcPts val="640"/>
              </a:spcBef>
              <a:buSzPts val="3200"/>
              <a:buNone/>
            </a:pPr>
            <a:r>
              <a:rPr lang="en-IN" sz="4900" b="1" i="1" dirty="0" smtClean="0"/>
              <a:t>	 </a:t>
            </a:r>
            <a:r>
              <a:rPr lang="en-US" sz="4900" dirty="0"/>
              <a:t>In switches and routers, the device uses MAC address table to quickly determine the port or </a:t>
            </a:r>
            <a:r>
              <a:rPr lang="en-US" sz="4900" dirty="0" smtClean="0"/>
              <a:t>interface out </a:t>
            </a:r>
            <a:r>
              <a:rPr lang="en-US" sz="4900" dirty="0"/>
              <a:t>of which the device should forward the packet. For speed, this table is implemented in hardware. </a:t>
            </a:r>
            <a:endParaRPr lang="en-US" sz="4900" dirty="0" smtClean="0"/>
          </a:p>
          <a:p>
            <a:pPr marL="457200" lvl="1" indent="0" algn="just">
              <a:spcBef>
                <a:spcPts val="640"/>
              </a:spcBef>
              <a:buSzPts val="3200"/>
              <a:buNone/>
            </a:pPr>
            <a:r>
              <a:rPr lang="en-US" sz="4900" dirty="0" smtClean="0"/>
              <a:t>	As </a:t>
            </a:r>
            <a:r>
              <a:rPr lang="en-US" sz="4900" dirty="0"/>
              <a:t>such, it has a physical limit to its size. Networks </a:t>
            </a:r>
            <a:r>
              <a:rPr lang="en-US" sz="4900" dirty="0" smtClean="0"/>
              <a:t>had </a:t>
            </a:r>
            <a:r>
              <a:rPr lang="en-US" sz="4900" dirty="0"/>
              <a:t>manageable limits on the maximum number of MAC addresses that </a:t>
            </a:r>
            <a:r>
              <a:rPr lang="en-US" sz="4900" dirty="0" smtClean="0"/>
              <a:t>would need </a:t>
            </a:r>
            <a:r>
              <a:rPr lang="en-US" sz="4900" dirty="0"/>
              <a:t>to be in </a:t>
            </a:r>
            <a:r>
              <a:rPr lang="en-US" sz="4900" dirty="0" smtClean="0"/>
              <a:t>the MAC address </a:t>
            </a:r>
            <a:r>
              <a:rPr lang="en-US" sz="4900" dirty="0"/>
              <a:t>table at any given </a:t>
            </a:r>
            <a:r>
              <a:rPr lang="en-US" sz="4900" dirty="0" smtClean="0"/>
              <a:t>time.</a:t>
            </a:r>
          </a:p>
          <a:p>
            <a:pPr marL="457200" lvl="1" indent="0" algn="just">
              <a:spcBef>
                <a:spcPts val="392"/>
              </a:spcBef>
              <a:buSzPct val="100000"/>
              <a:buNone/>
            </a:pPr>
            <a:r>
              <a:rPr lang="en-US" sz="4900" dirty="0" smtClean="0"/>
              <a:t>	Layer </a:t>
            </a:r>
            <a:r>
              <a:rPr lang="en-US" sz="4900" dirty="0"/>
              <a:t>two switches are designed to handle the case of a MAC table miss by </a:t>
            </a:r>
            <a:r>
              <a:rPr lang="en-US" sz="4900" b="1" dirty="0"/>
              <a:t>flooding the frame </a:t>
            </a:r>
            <a:r>
              <a:rPr lang="en-US" sz="4900" dirty="0"/>
              <a:t>out all ports except the one on which it arrived, as shown in </a:t>
            </a:r>
            <a:r>
              <a:rPr lang="en-US" sz="4900" dirty="0" smtClean="0"/>
              <a:t>Figure.</a:t>
            </a:r>
          </a:p>
          <a:p>
            <a:pPr marL="457200" lvl="1" indent="0" algn="just">
              <a:spcBef>
                <a:spcPts val="392"/>
              </a:spcBef>
              <a:buSzPct val="100000"/>
              <a:buNone/>
            </a:pPr>
            <a:r>
              <a:rPr lang="en-US" sz="4900" dirty="0" smtClean="0"/>
              <a:t>	From the response from the destination, the </a:t>
            </a:r>
            <a:r>
              <a:rPr lang="en-US" sz="4900" dirty="0"/>
              <a:t>switch is able to learn the port on </a:t>
            </a:r>
            <a:r>
              <a:rPr lang="en-US" sz="4900" dirty="0" smtClean="0"/>
              <a:t>which that </a:t>
            </a:r>
            <a:r>
              <a:rPr lang="en-US" sz="4900" dirty="0"/>
              <a:t>MAC address is located and populates its MAC table </a:t>
            </a:r>
            <a:r>
              <a:rPr lang="en-US" sz="4900" dirty="0" smtClean="0"/>
              <a:t>accordingly. </a:t>
            </a:r>
          </a:p>
          <a:p>
            <a:pPr marL="457200" lvl="1" indent="0" algn="just">
              <a:spcBef>
                <a:spcPts val="392"/>
              </a:spcBef>
              <a:buSzPct val="100000"/>
              <a:buNone/>
            </a:pPr>
            <a:r>
              <a:rPr lang="en-US" sz="4900" dirty="0" smtClean="0"/>
              <a:t>	This </a:t>
            </a:r>
            <a:r>
              <a:rPr lang="en-US" sz="4900" dirty="0"/>
              <a:t>scheme works well </a:t>
            </a:r>
            <a:r>
              <a:rPr lang="en-US" sz="4900" dirty="0" smtClean="0"/>
              <a:t>unless the </a:t>
            </a:r>
            <a:r>
              <a:rPr lang="en-US" sz="4900" dirty="0"/>
              <a:t>MAC table is full, in which case it cannot learn the address.</a:t>
            </a:r>
            <a:endParaRPr lang="en-US" sz="4900" dirty="0" smtClean="0"/>
          </a:p>
          <a:p>
            <a:pPr lvl="1" indent="-457200" algn="just">
              <a:spcBef>
                <a:spcPts val="640"/>
              </a:spcBef>
              <a:buSzPts val="3200"/>
            </a:pPr>
            <a:endParaRPr lang="en-US" dirty="0"/>
          </a:p>
          <a:p>
            <a:pPr marL="0" indent="0" algn="just">
              <a:spcBef>
                <a:spcPts val="640"/>
              </a:spcBef>
              <a:buSzPts val="3200"/>
              <a:buNone/>
            </a:pPr>
            <a:endParaRPr dirty="0"/>
          </a:p>
        </p:txBody>
      </p:sp>
      <p:pic>
        <p:nvPicPr>
          <p:cNvPr id="4" name="Google Shape;117;p6"/>
          <p:cNvPicPr preferRelativeResize="0"/>
          <p:nvPr/>
        </p:nvPicPr>
        <p:blipFill rotWithShape="1">
          <a:blip r:embed="rId3">
            <a:alphaModFix/>
          </a:blip>
          <a:srcRect/>
          <a:stretch/>
        </p:blipFill>
        <p:spPr>
          <a:xfrm>
            <a:off x="6583680" y="1915043"/>
            <a:ext cx="5379720" cy="159015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TotalTime>
  <Words>5595</Words>
  <Application>Microsoft Office PowerPoint</Application>
  <PresentationFormat>Widescreen</PresentationFormat>
  <Paragraphs>302</Paragraphs>
  <Slides>41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Bookman Old Style</vt:lpstr>
      <vt:lpstr>Calibri</vt:lpstr>
      <vt:lpstr>Office Theme</vt:lpstr>
      <vt:lpstr>UNIT-IV:  SDN in the Data Center - Data Center Definition, Data Center Demands, Tunneling Technologies for the Data Center  </vt:lpstr>
      <vt:lpstr>What is a data center? </vt:lpstr>
      <vt:lpstr>How do data centers work?</vt:lpstr>
      <vt:lpstr>Why are data centers important?</vt:lpstr>
      <vt:lpstr>What are the core components of data centers?</vt:lpstr>
      <vt:lpstr>What are the types of data centers?</vt:lpstr>
      <vt:lpstr>SDN in the Data Center</vt:lpstr>
      <vt:lpstr>SDN in the Data Center</vt:lpstr>
      <vt:lpstr>Data Center Demands</vt:lpstr>
      <vt:lpstr>Data Center Demands</vt:lpstr>
      <vt:lpstr>Data Center Demands</vt:lpstr>
      <vt:lpstr>Data Center Demands</vt:lpstr>
      <vt:lpstr> </vt:lpstr>
      <vt:lpstr> </vt:lpstr>
      <vt:lpstr>Data Center Demands</vt:lpstr>
      <vt:lpstr> Tunneling Technologies  for the Data Center Network </vt:lpstr>
      <vt:lpstr>Virtual eXtensible Local Area Network</vt:lpstr>
      <vt:lpstr>VXLAN packet format</vt:lpstr>
      <vt:lpstr>Network Virtualization using Generic Routing Encapsulation(NVGRE)</vt:lpstr>
      <vt:lpstr>NVGRE packet format</vt:lpstr>
      <vt:lpstr>Stateless Transport Tunneling</vt:lpstr>
      <vt:lpstr>STT Packet Format</vt:lpstr>
      <vt:lpstr>UNIT IV : Path Technologies in the Data Center,  Ethernet Fabrics in the Data Center, SDN Use Cases in the Data Center</vt:lpstr>
      <vt:lpstr>Path Technologies in the Data Center</vt:lpstr>
      <vt:lpstr>Path Technologies in the Data Center</vt:lpstr>
      <vt:lpstr>Path Technologies in the Data Center</vt:lpstr>
      <vt:lpstr>Path Technologies in the Data Center</vt:lpstr>
      <vt:lpstr>SDN Use Cases in the Data Center</vt:lpstr>
      <vt:lpstr>SDN via hypervisor-based overlay networks</vt:lpstr>
      <vt:lpstr>SDN via hypervisor-based overlay networks</vt:lpstr>
      <vt:lpstr> MAC-in-IP tunneling  concept</vt:lpstr>
      <vt:lpstr>SDN via Existing APIs</vt:lpstr>
      <vt:lpstr>SDN via Existing APIs</vt:lpstr>
      <vt:lpstr>SDN Use Cases in the Data Center</vt:lpstr>
      <vt:lpstr>SDN Use Cases in the Data Center</vt:lpstr>
      <vt:lpstr>SDN Use Cases in the Data Center</vt:lpstr>
      <vt:lpstr> </vt:lpstr>
      <vt:lpstr>SDN Use Cases in the Data Center</vt:lpstr>
      <vt:lpstr>UNIT-IV: Open SDN versus Overlays in the Data Center, Real-World Data Center Implementations  </vt:lpstr>
      <vt:lpstr>Open SDN versus Overlays in the Data Center</vt:lpstr>
      <vt:lpstr>Real-World Data Center Implementations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 in the Data Center - Data Center Definition, Data Center Demands, Tunneling Technologies for the Data Center  </dc:title>
  <dc:creator>VIJIDIGI_WORLD</dc:creator>
  <cp:lastModifiedBy>Parthiban i</cp:lastModifiedBy>
  <cp:revision>48</cp:revision>
  <dcterms:created xsi:type="dcterms:W3CDTF">2021-09-23T09:56:34Z</dcterms:created>
  <dcterms:modified xsi:type="dcterms:W3CDTF">2024-09-18T08:29:16Z</dcterms:modified>
</cp:coreProperties>
</file>