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7315200" cy="9601200"/>
  <p:embeddedFontLst>
    <p:embeddedFont>
      <p:font typeface="Algerian" panose="04020705040A02060702" pitchFamily="82" charset="0"/>
      <p:regular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Tahoma" panose="020B0604030504040204" pitchFamily="3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RMLtz51DeNx7VWfkAoo9iEqOe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405EEE-215B-408D-8689-A8CE021A7C3E}">
  <a:tblStyle styleId="{A5405EEE-215B-408D-8689-A8CE021A7C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CDA4A2D-2926-41DE-AA1F-F5DB58CE51E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>
            <a:spLocks noGrp="1"/>
          </p:cNvSpPr>
          <p:nvPr>
            <p:ph type="sldNum" idx="12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14" name="Google Shape;3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Fig. 1.6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 txBox="1">
            <a:spLocks noGrp="1"/>
          </p:cNvSpPr>
          <p:nvPr>
            <p:ph type="sldNum" idx="12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23" name="Google Shape;3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3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Fig. 1.7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3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 and H are not completely orthogonal( 90 deg but not fully)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Waves are planar and e,h are completely orthogonal in far field</a:t>
            </a:r>
            <a:endParaRPr/>
          </a:p>
        </p:txBody>
      </p:sp>
      <p:sp>
        <p:nvSpPr>
          <p:cNvPr id="378" name="Google Shape;378;p35:notes"/>
          <p:cNvSpPr txBox="1">
            <a:spLocks noGrp="1"/>
          </p:cNvSpPr>
          <p:nvPr>
            <p:ph type="sldNum" idx="12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1" name="Google Shape;40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:notes"/>
          <p:cNvSpPr txBox="1">
            <a:spLocks noGrp="1"/>
          </p:cNvSpPr>
          <p:nvPr>
            <p:ph type="sldNum" idx="12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4" name="Google Shape;454;p4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body" idx="1"/>
          </p:nvPr>
        </p:nvSpPr>
        <p:spPr>
          <a:xfrm>
            <a:off x="304800" y="2332038"/>
            <a:ext cx="8229600" cy="21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body" idx="2"/>
          </p:nvPr>
        </p:nvSpPr>
        <p:spPr>
          <a:xfrm>
            <a:off x="304800" y="4670425"/>
            <a:ext cx="82296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295275" y="0"/>
            <a:ext cx="8610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None/>
            </a:pP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Unit 1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0"/>
              <a:buNone/>
            </a:pP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 to Wireless Communication Systems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endParaRPr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endParaRPr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23850" y="4343400"/>
            <a:ext cx="8648698" cy="353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These slides contains copyrighted materials from - Wireless Communications: Principles and Practice, Theodore S. Rappaport, and antenna concepts – Constantine A Balanis used as instructor resources.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books, references: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Rappaport T.S,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“Wireless Communications: Principles and Practice”,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Pearson education.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antenna concepts -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Constantine Balanis. A,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“Antenna Theory: Analysis and Design”,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3rd Edition, John Wiley, 2012.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14324" y="1219200"/>
            <a:ext cx="861059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 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wireless communication and mobile radio communication, Classification of wireless communications - simplex, half duplex, dull duplex, Paging and Cordless systems, Cellular telephone systems, Timing diagram - landline to mobile and mobile to mobile, Basic antenna parameters, Far field and near field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2 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reuse, sectored and omni- directional antennas, Channel assignment strategies, Handoff and its types, Interference and system capacity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3 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Trunking and Grade of Service, Cell splitting, Sectoring, Microcell zone concepts, Umbrella cells, Solving Problems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 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Hardware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Low power transmitters, receivers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Low power signal processing tools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use of finite radio spectrum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Cellular frequency reuse, medium access control protocols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Integrated Services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Voice, data, multimedia over the same network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Service differentiation, priorities, resource sharing</a:t>
            </a:r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Network support for user mobility (mobile scenarios)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Location identification, Handoffs,..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Maintaining quality of service over unreliable links.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Connectivity and coverage (internetworking)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Cost efficiency</a:t>
            </a: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Fading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Multipath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Higher probability of data corruption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Hence, need for stronger channel codes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 for stronger security mechanisms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Privacy, Authentication.</a:t>
            </a:r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ctrTitle"/>
          </p:nvPr>
        </p:nvSpPr>
        <p:spPr>
          <a:xfrm>
            <a:off x="457200" y="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gerian"/>
              <a:buNone/>
            </a:pPr>
            <a:r>
              <a:rPr lang="en-US" sz="32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Evolution of Mobile Radio Communications</a:t>
            </a:r>
            <a:endParaRPr sz="32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"/>
          </p:nvPr>
        </p:nvSpPr>
        <p:spPr>
          <a:xfrm>
            <a:off x="228600" y="1371600"/>
            <a:ext cx="8915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Mobile Radio Systems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1934 - Police Radio uses conventional AM mobile communication system.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1935 - Edwin Armstrong demonstrate FM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1946 - First public mobile telephone service - push-to-talk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1960 - Improved Mobile Telephone Service, IMTS - full duplex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1960 - Bell Lab introduce the concept of Cellular mobile system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1968 - AT&amp;T propose the concept of Cellular mobile system to FCC.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1976 - Bell Mobile Phone service, poor service due to call blocking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1983 - Advanced Mobile Phone System (AMPS), FDMA, FM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1991 - Global System for Mobile (GSM), TDMA, GMSK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1991 - U.S.  Digital Cellular (USDC) IS-54, TDMA, DQPSK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1993 - IS-95, CDMA, QPSK, BPSK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diamond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US">
                <a:solidFill>
                  <a:srgbClr val="93B3D7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Example of Mobile Radio   Systems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Examples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Cordless phone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Remote controller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Hand-held walkie-talkies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Pagers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Cellular telephone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Wireless LAN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Mobile - any radio terminal that could be moves during operation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Portable - hand-held and used at walking speed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Subscriber - mobile or portable user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ransition>
    <p:checke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447675" y="457200"/>
            <a:ext cx="8248650" cy="55435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4263516" y="186893"/>
            <a:ext cx="63690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1G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546303" y="1207135"/>
            <a:ext cx="3860800" cy="506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386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Frequency: 150MHz /  900MHz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702310" lvl="0" indent="-34290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Bandwidth: Analog  telecommunication  (30KHz)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Characteristic: First  wireless communication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697865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Technology: Analog  cellular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82930" lvl="0" indent="-3429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(data rate):  2kbps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4723638" y="1049172"/>
            <a:ext cx="3863975" cy="39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1980 to 1990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voice quality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battery, cellphones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cellphones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850"/>
              <a:buFont typeface="Arial"/>
              <a:buNone/>
            </a:pPr>
            <a:endParaRPr sz="3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20193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than nothing, at  least its wireless and  mobile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6407658" y="4563271"/>
            <a:ext cx="2736341" cy="22901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4250816" y="218897"/>
            <a:ext cx="66230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2G</a:t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59537" y="1241297"/>
            <a:ext cx="3215640" cy="48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355600" marR="248284" lvl="0" indent="-342900" algn="l" rtl="0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Frequency: 1.8GHz  (900MHz), digital  telecommunication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111125" lvl="0" indent="-342900" algn="l" rtl="0">
              <a:lnSpc>
                <a:spcPct val="108076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Bandwidth: 900MHz  (25MHz)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Characteristic: Digital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324485" lvl="0" indent="-342900" algn="l" rtl="0">
              <a:lnSpc>
                <a:spcPct val="108076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Technology: Digital  cellular, GSM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137795" lvl="0" indent="-342900" algn="l" rtl="0">
              <a:lnSpc>
                <a:spcPct val="108076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(data rate):  64kbps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better than 1G?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5152135" y="1202283"/>
            <a:ext cx="3862070" cy="434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1991 to 2000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txt msg service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263525" lvl="0" indent="-342900" algn="l" rtl="0">
              <a:lnSpc>
                <a:spcPct val="108076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must be strong or  else weak digital signal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2.5G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14090"/>
              </a:lnSpc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2G cellular technology with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GPRS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browsing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phones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7898256" y="4346534"/>
            <a:ext cx="1212989" cy="24945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3267202" y="4653095"/>
            <a:ext cx="2312924" cy="215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4263516" y="186893"/>
            <a:ext cx="63690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3G</a:t>
            </a: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546303" y="1236725"/>
            <a:ext cx="3504565" cy="518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355600" marR="213995" lvl="0" indent="-342900" algn="just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Frequency: 1.6 – 2.0  GHz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Bandwidth: 100MHz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just" rtl="0">
              <a:lnSpc>
                <a:spcPct val="107857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Characteristic: Digital  broadband, increased  speed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331470" lvl="0" indent="-342900" algn="just" rtl="0">
              <a:lnSpc>
                <a:spcPct val="108214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Technology: CDMA,  UMTS, EDGE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227329" lvl="0" indent="-342900" algn="just" rtl="0">
              <a:lnSpc>
                <a:spcPct val="107857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(data rate):  144kbps – 2Mbps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None/>
            </a:pPr>
            <a:endParaRPr sz="3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better than 2G?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4736338" y="1121269"/>
            <a:ext cx="3260090" cy="322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3422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2000 to 2010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265" marR="0" lvl="0" indent="-342265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smartphones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265" marR="0" lvl="0" indent="-342265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calls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265" marR="0" lvl="0" indent="-342265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communication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265" marR="0" lvl="0" indent="-342265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 TV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265" marR="386715" lvl="0" indent="-342265" algn="l" rtl="0">
              <a:lnSpc>
                <a:spcPct val="107857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3G phones rather  expensive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6898577" y="4324958"/>
            <a:ext cx="2195702" cy="25726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4250816" y="105918"/>
            <a:ext cx="66230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4G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93065" y="841730"/>
            <a:ext cx="3235325" cy="414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0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Frequency: 2 – 8 GHz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Bandwidth: 100MHz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266065" lvl="0" indent="-34290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Characteristic: High  speed, all IP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Technology: LTE, WiFi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156845" lvl="0" indent="-34290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(data rate):  100Mbps – 1Gbps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3550"/>
              <a:buFont typeface="Arial"/>
              <a:buNone/>
            </a:pPr>
            <a:endParaRPr sz="35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better than 3G?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5192014" y="776427"/>
            <a:ext cx="3748404" cy="492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75247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2010 to today  (2020?)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MAGIC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multimedia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Anytime, anywhere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mobile support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wireless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622935" lvl="1" indent="-287019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Customized personal  service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QoS + high security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Bigger battery usage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251523" y="5013208"/>
            <a:ext cx="2624963" cy="18154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3472179" y="2052203"/>
            <a:ext cx="1733423" cy="47764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WEEK 1 LECTURES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381000" y="2060575"/>
            <a:ext cx="8382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Overview - Evolution of wireless communication,  mobile radio communication antenna basic and  Cellular concepts</a:t>
            </a:r>
            <a:endParaRPr sz="28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33400" y="3657600"/>
            <a:ext cx="82296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Syllabus Coverage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wireless communication and mobile radio communication, Classification of wireless communications - simplex, half duplex, dull duplex, Paging and Cordless systems, Cellular telephone systems, Timing diagram - landline to mobile and mobile to mobile, Basic antenna parameters, Far field and near field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Courtesy: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Rappaport T.S,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“Wireless Communications: Principles and Practice”,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Pearson education.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1788160" y="256665"/>
            <a:ext cx="66230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5G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78739" y="1164462"/>
            <a:ext cx="3757929" cy="339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141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https://5g.co.uk/guides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36830" lvl="0" indent="0" algn="l" rtl="0">
              <a:lnSpc>
                <a:spcPct val="107857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/5g-frequencies-in-the-  uk-what-you-need-to-  know/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479425" lvl="0" indent="-342900" algn="l" rtl="0">
              <a:lnSpc>
                <a:spcPct val="108214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(data rate):  1Gbps – ULIMITED?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None/>
            </a:pPr>
            <a:endParaRPr sz="3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better than 4G?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4267200" y="1594485"/>
            <a:ext cx="4629150" cy="450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355600" marR="663575" lvl="0" indent="-342900" algn="l" rtl="0">
              <a:lnSpc>
                <a:spcPct val="94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X (2020?) to Y  (2030?)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speed and capacity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271780" lvl="0" indent="-342900" algn="l" rtl="0">
              <a:lnSpc>
                <a:spcPct val="94375"/>
              </a:lnSpc>
              <a:spcBef>
                <a:spcPts val="7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data trasmission  than 4G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multimedia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streaming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Buckle up.. Internett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0" y="4809744"/>
            <a:ext cx="3576320" cy="20482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4197859" y="152400"/>
            <a:ext cx="4698491" cy="14420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2209800" y="228600"/>
            <a:ext cx="4272534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39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1G, 2G, 3G, 4G, 5G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3202304" y="767765"/>
            <a:ext cx="275907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Comparison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65531" y="1507414"/>
            <a:ext cx="9012936" cy="48234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107504" y="1529575"/>
            <a:ext cx="8928989" cy="47381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21"/>
          <p:cNvGraphicFramePr/>
          <p:nvPr/>
        </p:nvGraphicFramePr>
        <p:xfrm>
          <a:off x="102741" y="1524749"/>
          <a:ext cx="8930700" cy="4738175"/>
        </p:xfrm>
        <a:graphic>
          <a:graphicData uri="http://schemas.openxmlformats.org/drawingml/2006/table">
            <a:tbl>
              <a:tblPr firstRow="1" bandRow="1">
                <a:noFill/>
                <a:tableStyleId>{1CDA4A2D-2926-41DE-AA1F-F5DB58CE51E2}</a:tableStyleId>
              </a:tblPr>
              <a:tblGrid>
                <a:gridCol w="14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6F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425">
                <a:tc>
                  <a:txBody>
                    <a:bodyPr/>
                    <a:lstStyle/>
                    <a:p>
                      <a:pPr marL="412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Period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1980 – 1990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1990 – 2000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 – 2010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2010 – (2020)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(2020 - 2030)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412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Bandwidth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150/900MHz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900MHz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100MHz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100MHz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2545" marR="246379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1000x BW pr  unit area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047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75">
                <a:tc>
                  <a:txBody>
                    <a:bodyPr/>
                    <a:lstStyle/>
                    <a:p>
                      <a:pPr marL="412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21145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Analog signal  (30 KHz)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1.8GHz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(digital)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 – 2.0 GHz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– 8 GHz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– 300 GHz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412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rate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2kbps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64kbps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1910" marR="49149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144kbps –  2Mbps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2545" marR="39878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100Mbps –  1Gbps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1Gbps &lt;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5">
                <a:tc>
                  <a:txBody>
                    <a:bodyPr/>
                    <a:lstStyle/>
                    <a:p>
                      <a:pPr marL="412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Characteristic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11493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wireless  communicatio  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3632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  broadband,  increased  speed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8001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speed, all  IP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marL="412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Analog cellular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1910" marR="1219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 cellular  (GSM)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1910" marR="12446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CDMA, UMTS,  EDGE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LTE, WiFi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WWWW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B8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2" name="Google Shape;252;p21"/>
          <p:cNvSpPr txBox="1"/>
          <p:nvPr/>
        </p:nvSpPr>
        <p:spPr>
          <a:xfrm>
            <a:off x="228601" y="6316345"/>
            <a:ext cx="8731250" cy="32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355600" marR="508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https://www.lin  kedin.com/puls  e/evolution-  mobile-  communication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1524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-from-1g-4g-5g-  6g-7g-pmp-cfps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/>
          <p:nvPr/>
        </p:nvSpPr>
        <p:spPr>
          <a:xfrm>
            <a:off x="152400" y="0"/>
            <a:ext cx="88392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of mobile radio transmission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Simplex: communication in only one direction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Half-duplex: same radio channel for both transmission and reception (push-to-talk)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Full-duplex: simultaneous radio transmission and reception (FDD, TDD)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division duplexing uses two radio channel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channel: base station to mobile 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channel: mobile user to base station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division duplexing shares a single radio channel in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4863279"/>
            <a:ext cx="41243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9291" y="1568291"/>
            <a:ext cx="4593909" cy="2243957"/>
          </a:xfrm>
          <a:prstGeom prst="rect">
            <a:avLst/>
          </a:prstGeom>
          <a:noFill/>
          <a:ln>
            <a:noFill/>
          </a:ln>
          <a:effectLst>
            <a:reflection endPos="0" sy="-100000" algn="bl" rotWithShape="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3" descr="D:\mcchiu\course\mobile communications\ch1\1_3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5300" y="3395790"/>
            <a:ext cx="4495800" cy="281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/>
          <p:nvPr/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Paging Systems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685800" y="839569"/>
            <a:ext cx="7772400" cy="281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Conventional paging system send brief messages to a subscriber. It is a form of simplex communication (only one way communication)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 paging system: news headline, stock quotations, faxes,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Simultaneously broadcast paging message from each base station (simulcasting)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transmission power to cover wide area.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70" name="Google Shape;270;p23"/>
          <p:cNvSpPr txBox="1"/>
          <p:nvPr/>
        </p:nvSpPr>
        <p:spPr>
          <a:xfrm>
            <a:off x="152400" y="6211669"/>
            <a:ext cx="8991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pp12.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152400" y="3885417"/>
            <a:ext cx="4343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 Caller with the aid of PSTN sends a message, paging control center directs the messages with the establishment of communication to the desired paging terminal or all the paging terminals (in case of broadcast) through landline or satellite link</a:t>
            </a:r>
            <a:endParaRPr sz="18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4" descr="D:\mcchiu\course\mobile communications\ch1\1_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2404268"/>
            <a:ext cx="4539332" cy="189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4"/>
          <p:cNvSpPr/>
          <p:nvPr/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685800" y="1905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Cordless Telephone System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38100" y="800101"/>
            <a:ext cx="8991600" cy="636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Cordless telephone systems are full duplex communication systems.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generation cordless phone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in-home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to dedicated base unit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tens of meters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generation cordless phone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with paging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hundred meters per station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B2A2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Uses radio to connect a portable hand set to a dedicated fixed base station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 base station is then connected to a dedicated telephone line with a specific telephone number on the PSTN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When a call is dialed or received, both fixed port and portable handset (depending upon the power backup) will be connected to the PSTN.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Limited range and mobility </a:t>
            </a:r>
            <a:endParaRPr sz="18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2438400" y="4293007"/>
            <a:ext cx="89916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pp13.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Cellular Telephone Systems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685800" y="10668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connection to the PSTN for any user location within the radio range of the system.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number of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Geographic 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frequency spectrum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Reuse of the radio frequency by the concept of  “cell’’.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cellular system: mobile stations, base stations, and mobile switching center.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5" descr="D:\mcchiu\course\mobile communications\ch1\1_5.gif"/>
          <p:cNvPicPr preferRelativeResize="0"/>
          <p:nvPr/>
        </p:nvPicPr>
        <p:blipFill rotWithShape="1">
          <a:blip r:embed="rId3">
            <a:alphaModFix/>
          </a:blip>
          <a:srcRect b="1588"/>
          <a:stretch/>
        </p:blipFill>
        <p:spPr>
          <a:xfrm>
            <a:off x="3124200" y="3733800"/>
            <a:ext cx="3962400" cy="249850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91" name="Google Shape;291;p25"/>
          <p:cNvSpPr txBox="1"/>
          <p:nvPr/>
        </p:nvSpPr>
        <p:spPr>
          <a:xfrm>
            <a:off x="152400" y="6211669"/>
            <a:ext cx="8991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pp14.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between the base station and mobiles is defined by the standard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common air interface (CAI)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voice channel (FVC): voice transmission from base station to mobile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voice channel (RVC):  voice transmission from mobile to base station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control channels (FCC): initiating mobile call from base station to mobile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control channel (RCC): initiating mobile call from mobile to base station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/>
        </p:nvSpPr>
        <p:spPr>
          <a:xfrm>
            <a:off x="228600" y="1371600"/>
            <a:ext cx="8915400" cy="46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0815" marR="0" lvl="0" indent="-15811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generation:</a:t>
            </a: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0815" marR="0" lvl="0" indent="-571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</a:t>
            </a:r>
            <a:r>
              <a:rPr lang="en-US" sz="24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technology, uses a single base station to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communicate with a single portable terminal.(e.g., Advance Mobile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 Services - AMPS)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0815" marR="0" lvl="0" indent="-158115" algn="l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generation:</a:t>
            </a: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0815" marR="0" lvl="0" indent="-5712" algn="l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431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</a:t>
            </a:r>
            <a:r>
              <a:rPr lang="en-US" sz="24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modulation and advanced call processing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431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431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capabilities . (e.g., Global System for Mobile - GSM , IS-95 and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431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4318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Cordless Telephone - CT2).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7640" marR="0" lvl="0" indent="-2537" algn="l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7640" marR="0" lvl="0" indent="-154940" algn="l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generation: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marR="11430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240665" marR="11430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a single set of standards that can meet a wide range of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marR="11430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marR="11430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applications (Multimedia) and provide universal access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marR="11430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marR="114300" lvl="0" indent="0" algn="l" rtl="0">
              <a:lnSpc>
                <a:spcPct val="5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throughout the world.(e.g., WCDMA, CDMA-2000, etc.)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0815" marR="0" lvl="0" indent="-571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0815" marR="0" lvl="0" indent="-15811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generation:</a:t>
            </a: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0815" marR="0" lvl="0" indent="-571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usage over IP platform – packet switching based (e.g.,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Term Evolution-Advanced (LTE-A),  Mobile WiMAX)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2209800" y="609600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323298"/>
                </a:solidFill>
                <a:latin typeface="Tahoma"/>
                <a:ea typeface="Tahoma"/>
                <a:cs typeface="Tahoma"/>
                <a:sym typeface="Tahoma"/>
              </a:rPr>
              <a:t>Cellular</a:t>
            </a:r>
            <a:r>
              <a:rPr lang="en-US" sz="2800" b="0" i="0" u="none" strike="noStrike" cap="none">
                <a:solidFill>
                  <a:srgbClr val="32329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rgbClr val="323298"/>
                </a:solidFill>
                <a:latin typeface="Tahoma"/>
                <a:ea typeface="Tahoma"/>
                <a:cs typeface="Tahoma"/>
                <a:sym typeface="Tahoma"/>
              </a:rPr>
              <a:t>Technology:</a:t>
            </a:r>
            <a:r>
              <a:rPr lang="en-US" sz="2800" b="0" i="0" u="none" strike="noStrike" cap="none">
                <a:solidFill>
                  <a:srgbClr val="32329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rgbClr val="323298"/>
                </a:solidFill>
                <a:latin typeface="Tahoma"/>
                <a:ea typeface="Tahoma"/>
                <a:cs typeface="Tahoma"/>
                <a:sym typeface="Tahoma"/>
              </a:rPr>
              <a:t>Evolution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" name="Google Shape;30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8" descr="T1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304800"/>
            <a:ext cx="5867400" cy="590304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152400" y="6211669"/>
            <a:ext cx="8991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pp10.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9" descr="01-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9731" y="931070"/>
            <a:ext cx="8994269" cy="592693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>
                <a:latin typeface="Times New Roman"/>
                <a:ea typeface="Times New Roman"/>
                <a:cs typeface="Times New Roman"/>
                <a:sym typeface="Times New Roman"/>
              </a:rPr>
              <a:t>Timing diagram illustrating how a call to a mobile user initiated by a landline subscriber is established.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20" name="Google Shape;320;p29"/>
          <p:cNvSpPr txBox="1"/>
          <p:nvPr/>
        </p:nvSpPr>
        <p:spPr>
          <a:xfrm>
            <a:off x="0" y="575846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pp16.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Wireless Communication?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Transmitting/receiving voice and data using electromagnetic waves in free space.</a:t>
            </a:r>
            <a:endParaRPr/>
          </a:p>
          <a:p>
            <a:pPr marL="342900" lvl="0" indent="-15494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852488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The information from sender to receiver is carried over a well defined frequency band (channel).</a:t>
            </a:r>
            <a:endParaRPr/>
          </a:p>
          <a:p>
            <a:pPr marL="852488" lvl="0" indent="-201929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852488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 Each channel has a fixed frequency bandwidth and capacity (bit rate).      </a:t>
            </a:r>
            <a:endParaRPr/>
          </a:p>
          <a:p>
            <a:pPr marL="852488" lvl="0" indent="-201929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852488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 Different channels can be used to transmit information in parallel and independently.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0" descr="01-0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1640" y="714495"/>
            <a:ext cx="9012360" cy="6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>
                <a:latin typeface="Times New Roman"/>
                <a:ea typeface="Times New Roman"/>
                <a:cs typeface="Times New Roman"/>
                <a:sym typeface="Times New Roman"/>
              </a:rPr>
              <a:t>Timing diagram illustrating how a call initiated by a mobile is established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0" y="3048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pp17.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63" y="209550"/>
            <a:ext cx="8905875" cy="6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288"/>
            <a:ext cx="9629775" cy="68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3"/>
          <p:cNvGrpSpPr/>
          <p:nvPr/>
        </p:nvGrpSpPr>
        <p:grpSpPr>
          <a:xfrm>
            <a:off x="131064" y="0"/>
            <a:ext cx="8882380" cy="6858000"/>
            <a:chOff x="131064" y="0"/>
            <a:chExt cx="8882380" cy="6858000"/>
          </a:xfrm>
        </p:grpSpPr>
        <p:sp>
          <p:nvSpPr>
            <p:cNvPr id="347" name="Google Shape;347;p33"/>
            <p:cNvSpPr/>
            <p:nvPr/>
          </p:nvSpPr>
          <p:spPr>
            <a:xfrm>
              <a:off x="512260" y="381529"/>
              <a:ext cx="8157599" cy="61044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31064" y="0"/>
              <a:ext cx="8882380" cy="6858000"/>
            </a:xfrm>
            <a:custGeom>
              <a:avLst/>
              <a:gdLst/>
              <a:ahLst/>
              <a:cxnLst/>
              <a:rect l="l" t="t" r="r" b="b"/>
              <a:pathLst>
                <a:path w="8882380" h="6858000" extrusionOk="0">
                  <a:moveTo>
                    <a:pt x="0" y="6858000"/>
                  </a:moveTo>
                  <a:lnTo>
                    <a:pt x="8881872" y="68580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4"/>
          <p:cNvGrpSpPr/>
          <p:nvPr/>
        </p:nvGrpSpPr>
        <p:grpSpPr>
          <a:xfrm>
            <a:off x="131064" y="0"/>
            <a:ext cx="8882380" cy="6858000"/>
            <a:chOff x="131064" y="0"/>
            <a:chExt cx="8882380" cy="6858000"/>
          </a:xfrm>
        </p:grpSpPr>
        <p:sp>
          <p:nvSpPr>
            <p:cNvPr id="355" name="Google Shape;355;p34"/>
            <p:cNvSpPr/>
            <p:nvPr/>
          </p:nvSpPr>
          <p:spPr>
            <a:xfrm>
              <a:off x="512260" y="381529"/>
              <a:ext cx="8157599" cy="61044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31064" y="0"/>
              <a:ext cx="8882380" cy="6858000"/>
            </a:xfrm>
            <a:custGeom>
              <a:avLst/>
              <a:gdLst/>
              <a:ahLst/>
              <a:cxnLst/>
              <a:rect l="l" t="t" r="r" b="b"/>
              <a:pathLst>
                <a:path w="8882380" h="6858000" extrusionOk="0">
                  <a:moveTo>
                    <a:pt x="0" y="6858000"/>
                  </a:moveTo>
                  <a:lnTo>
                    <a:pt x="8881872" y="68580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34"/>
          <p:cNvGrpSpPr/>
          <p:nvPr/>
        </p:nvGrpSpPr>
        <p:grpSpPr>
          <a:xfrm>
            <a:off x="762" y="1600962"/>
            <a:ext cx="1400175" cy="1268095"/>
            <a:chOff x="762" y="1600962"/>
            <a:chExt cx="1400175" cy="1268095"/>
          </a:xfrm>
        </p:grpSpPr>
        <p:sp>
          <p:nvSpPr>
            <p:cNvPr id="358" name="Google Shape;358;p34"/>
            <p:cNvSpPr/>
            <p:nvPr/>
          </p:nvSpPr>
          <p:spPr>
            <a:xfrm>
              <a:off x="762" y="1600962"/>
              <a:ext cx="1400175" cy="1268095"/>
            </a:xfrm>
            <a:custGeom>
              <a:avLst/>
              <a:gdLst/>
              <a:ahLst/>
              <a:cxnLst/>
              <a:rect l="l" t="t" r="r" b="b"/>
              <a:pathLst>
                <a:path w="1400175" h="1268095" extrusionOk="0">
                  <a:moveTo>
                    <a:pt x="1371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00100" y="1143000"/>
                  </a:lnTo>
                  <a:lnTo>
                    <a:pt x="1399667" y="1267840"/>
                  </a:lnTo>
                  <a:lnTo>
                    <a:pt x="1143000" y="1143000"/>
                  </a:lnTo>
                  <a:lnTo>
                    <a:pt x="1371600" y="11430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BADFE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762" y="1600962"/>
              <a:ext cx="1400175" cy="1268095"/>
            </a:xfrm>
            <a:custGeom>
              <a:avLst/>
              <a:gdLst/>
              <a:ahLst/>
              <a:cxnLst/>
              <a:rect l="l" t="t" r="r" b="b"/>
              <a:pathLst>
                <a:path w="1400175" h="1268095" extrusionOk="0">
                  <a:moveTo>
                    <a:pt x="0" y="0"/>
                  </a:moveTo>
                  <a:lnTo>
                    <a:pt x="800100" y="0"/>
                  </a:lnTo>
                  <a:lnTo>
                    <a:pt x="1143000" y="0"/>
                  </a:lnTo>
                  <a:lnTo>
                    <a:pt x="1371600" y="0"/>
                  </a:lnTo>
                  <a:lnTo>
                    <a:pt x="1371600" y="666750"/>
                  </a:lnTo>
                  <a:lnTo>
                    <a:pt x="1371600" y="952500"/>
                  </a:lnTo>
                  <a:lnTo>
                    <a:pt x="1371600" y="1143000"/>
                  </a:lnTo>
                  <a:lnTo>
                    <a:pt x="1143000" y="1143000"/>
                  </a:lnTo>
                  <a:lnTo>
                    <a:pt x="1399667" y="126784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952500"/>
                  </a:lnTo>
                  <a:lnTo>
                    <a:pt x="0" y="6667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900" cap="flat" cmpd="sng">
              <a:solidFill>
                <a:srgbClr val="88A3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34"/>
          <p:cNvSpPr txBox="1"/>
          <p:nvPr/>
        </p:nvSpPr>
        <p:spPr>
          <a:xfrm>
            <a:off x="97637" y="1788617"/>
            <a:ext cx="1175385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127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Largest  dimension of  the antenna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34"/>
          <p:cNvGrpSpPr/>
          <p:nvPr/>
        </p:nvGrpSpPr>
        <p:grpSpPr>
          <a:xfrm>
            <a:off x="534162" y="5092573"/>
            <a:ext cx="2033905" cy="1385570"/>
            <a:chOff x="534162" y="5092573"/>
            <a:chExt cx="2033905" cy="1385570"/>
          </a:xfrm>
        </p:grpSpPr>
        <p:sp>
          <p:nvSpPr>
            <p:cNvPr id="362" name="Google Shape;362;p34"/>
            <p:cNvSpPr/>
            <p:nvPr/>
          </p:nvSpPr>
          <p:spPr>
            <a:xfrm>
              <a:off x="534162" y="5092573"/>
              <a:ext cx="2033905" cy="1385570"/>
            </a:xfrm>
            <a:custGeom>
              <a:avLst/>
              <a:gdLst/>
              <a:ahLst/>
              <a:cxnLst/>
              <a:rect l="l" t="t" r="r" b="b"/>
              <a:pathLst>
                <a:path w="2033905" h="1385570" extrusionOk="0">
                  <a:moveTo>
                    <a:pt x="2033651" y="0"/>
                  </a:moveTo>
                  <a:lnTo>
                    <a:pt x="1155700" y="242188"/>
                  </a:lnTo>
                  <a:lnTo>
                    <a:pt x="0" y="242188"/>
                  </a:lnTo>
                  <a:lnTo>
                    <a:pt x="0" y="1385189"/>
                  </a:lnTo>
                  <a:lnTo>
                    <a:pt x="1981200" y="1385189"/>
                  </a:lnTo>
                  <a:lnTo>
                    <a:pt x="1981200" y="242188"/>
                  </a:lnTo>
                  <a:lnTo>
                    <a:pt x="1651000" y="242188"/>
                  </a:lnTo>
                  <a:lnTo>
                    <a:pt x="2033651" y="0"/>
                  </a:lnTo>
                  <a:close/>
                </a:path>
              </a:pathLst>
            </a:custGeom>
            <a:solidFill>
              <a:srgbClr val="BADFE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534162" y="5092573"/>
              <a:ext cx="2033905" cy="1385570"/>
            </a:xfrm>
            <a:custGeom>
              <a:avLst/>
              <a:gdLst/>
              <a:ahLst/>
              <a:cxnLst/>
              <a:rect l="l" t="t" r="r" b="b"/>
              <a:pathLst>
                <a:path w="2033905" h="1385570" extrusionOk="0">
                  <a:moveTo>
                    <a:pt x="0" y="242188"/>
                  </a:moveTo>
                  <a:lnTo>
                    <a:pt x="1155700" y="242188"/>
                  </a:lnTo>
                  <a:lnTo>
                    <a:pt x="2033651" y="0"/>
                  </a:lnTo>
                  <a:lnTo>
                    <a:pt x="1651000" y="242188"/>
                  </a:lnTo>
                  <a:lnTo>
                    <a:pt x="1981200" y="242188"/>
                  </a:lnTo>
                  <a:lnTo>
                    <a:pt x="1981200" y="432688"/>
                  </a:lnTo>
                  <a:lnTo>
                    <a:pt x="1981200" y="718438"/>
                  </a:lnTo>
                  <a:lnTo>
                    <a:pt x="1981200" y="1385189"/>
                  </a:lnTo>
                  <a:lnTo>
                    <a:pt x="1651000" y="1385189"/>
                  </a:lnTo>
                  <a:lnTo>
                    <a:pt x="1155700" y="1385189"/>
                  </a:lnTo>
                  <a:lnTo>
                    <a:pt x="0" y="1385189"/>
                  </a:lnTo>
                  <a:lnTo>
                    <a:pt x="0" y="718438"/>
                  </a:lnTo>
                  <a:lnTo>
                    <a:pt x="0" y="432688"/>
                  </a:lnTo>
                  <a:lnTo>
                    <a:pt x="0" y="242188"/>
                  </a:lnTo>
                  <a:close/>
                </a:path>
              </a:pathLst>
            </a:custGeom>
            <a:noFill/>
            <a:ln w="25900" cap="flat" cmpd="sng">
              <a:solidFill>
                <a:srgbClr val="88A3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34"/>
          <p:cNvSpPr txBox="1"/>
          <p:nvPr/>
        </p:nvSpPr>
        <p:spPr>
          <a:xfrm>
            <a:off x="686206" y="5476443"/>
            <a:ext cx="1676400" cy="8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Patten is flat (no  main lobes are  formed)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34"/>
          <p:cNvGrpSpPr/>
          <p:nvPr/>
        </p:nvGrpSpPr>
        <p:grpSpPr>
          <a:xfrm>
            <a:off x="4046855" y="4988940"/>
            <a:ext cx="1669414" cy="1717675"/>
            <a:chOff x="4046855" y="4988940"/>
            <a:chExt cx="1669414" cy="1717675"/>
          </a:xfrm>
        </p:grpSpPr>
        <p:sp>
          <p:nvSpPr>
            <p:cNvPr id="366" name="Google Shape;366;p34"/>
            <p:cNvSpPr/>
            <p:nvPr/>
          </p:nvSpPr>
          <p:spPr>
            <a:xfrm>
              <a:off x="4046855" y="4988940"/>
              <a:ext cx="1669414" cy="1717675"/>
            </a:xfrm>
            <a:custGeom>
              <a:avLst/>
              <a:gdLst/>
              <a:ahLst/>
              <a:cxnLst/>
              <a:rect l="l" t="t" r="r" b="b"/>
              <a:pathLst>
                <a:path w="1669414" h="1717675" extrusionOk="0">
                  <a:moveTo>
                    <a:pt x="0" y="0"/>
                  </a:moveTo>
                  <a:lnTo>
                    <a:pt x="335407" y="574420"/>
                  </a:lnTo>
                  <a:lnTo>
                    <a:pt x="68707" y="574420"/>
                  </a:lnTo>
                  <a:lnTo>
                    <a:pt x="68707" y="1717420"/>
                  </a:lnTo>
                  <a:lnTo>
                    <a:pt x="1668907" y="1717420"/>
                  </a:lnTo>
                  <a:lnTo>
                    <a:pt x="1668907" y="574420"/>
                  </a:lnTo>
                  <a:lnTo>
                    <a:pt x="735457" y="574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FE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4046855" y="4988940"/>
              <a:ext cx="1669414" cy="1717675"/>
            </a:xfrm>
            <a:custGeom>
              <a:avLst/>
              <a:gdLst/>
              <a:ahLst/>
              <a:cxnLst/>
              <a:rect l="l" t="t" r="r" b="b"/>
              <a:pathLst>
                <a:path w="1669414" h="1717675" extrusionOk="0">
                  <a:moveTo>
                    <a:pt x="68707" y="574420"/>
                  </a:moveTo>
                  <a:lnTo>
                    <a:pt x="335407" y="574420"/>
                  </a:lnTo>
                  <a:lnTo>
                    <a:pt x="0" y="0"/>
                  </a:lnTo>
                  <a:lnTo>
                    <a:pt x="735457" y="574420"/>
                  </a:lnTo>
                  <a:lnTo>
                    <a:pt x="1668907" y="574420"/>
                  </a:lnTo>
                  <a:lnTo>
                    <a:pt x="1668907" y="764920"/>
                  </a:lnTo>
                  <a:lnTo>
                    <a:pt x="1668907" y="1050670"/>
                  </a:lnTo>
                  <a:lnTo>
                    <a:pt x="1668907" y="1717420"/>
                  </a:lnTo>
                  <a:lnTo>
                    <a:pt x="735457" y="1717420"/>
                  </a:lnTo>
                  <a:lnTo>
                    <a:pt x="335407" y="1717420"/>
                  </a:lnTo>
                  <a:lnTo>
                    <a:pt x="68707" y="1717420"/>
                  </a:lnTo>
                  <a:lnTo>
                    <a:pt x="68707" y="1050670"/>
                  </a:lnTo>
                  <a:lnTo>
                    <a:pt x="68707" y="764920"/>
                  </a:lnTo>
                  <a:lnTo>
                    <a:pt x="68707" y="574420"/>
                  </a:lnTo>
                  <a:close/>
                </a:path>
              </a:pathLst>
            </a:custGeom>
            <a:noFill/>
            <a:ln w="25900" cap="flat" cmpd="sng">
              <a:solidFill>
                <a:srgbClr val="88A3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34"/>
          <p:cNvSpPr txBox="1"/>
          <p:nvPr/>
        </p:nvSpPr>
        <p:spPr>
          <a:xfrm>
            <a:off x="4408423" y="5705043"/>
            <a:ext cx="1016000" cy="8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2545" marR="5080" lvl="0" indent="-304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lobe  begins to  develop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34"/>
          <p:cNvGrpSpPr/>
          <p:nvPr/>
        </p:nvGrpSpPr>
        <p:grpSpPr>
          <a:xfrm>
            <a:off x="7030720" y="2820161"/>
            <a:ext cx="1885950" cy="1703705"/>
            <a:chOff x="7030720" y="2820161"/>
            <a:chExt cx="1885950" cy="1703705"/>
          </a:xfrm>
        </p:grpSpPr>
        <p:sp>
          <p:nvSpPr>
            <p:cNvPr id="370" name="Google Shape;370;p34"/>
            <p:cNvSpPr/>
            <p:nvPr/>
          </p:nvSpPr>
          <p:spPr>
            <a:xfrm>
              <a:off x="7030720" y="2820161"/>
              <a:ext cx="1885950" cy="1703705"/>
            </a:xfrm>
            <a:custGeom>
              <a:avLst/>
              <a:gdLst/>
              <a:ahLst/>
              <a:cxnLst/>
              <a:rect l="l" t="t" r="r" b="b"/>
              <a:pathLst>
                <a:path w="1885950" h="1703704" extrusionOk="0">
                  <a:moveTo>
                    <a:pt x="1885441" y="0"/>
                  </a:moveTo>
                  <a:lnTo>
                    <a:pt x="285241" y="0"/>
                  </a:lnTo>
                  <a:lnTo>
                    <a:pt x="285241" y="1295400"/>
                  </a:lnTo>
                  <a:lnTo>
                    <a:pt x="551941" y="1295400"/>
                  </a:lnTo>
                  <a:lnTo>
                    <a:pt x="0" y="1703451"/>
                  </a:lnTo>
                  <a:lnTo>
                    <a:pt x="951991" y="1295400"/>
                  </a:lnTo>
                  <a:lnTo>
                    <a:pt x="1885441" y="1295400"/>
                  </a:lnTo>
                  <a:lnTo>
                    <a:pt x="1885441" y="0"/>
                  </a:lnTo>
                  <a:close/>
                </a:path>
              </a:pathLst>
            </a:custGeom>
            <a:solidFill>
              <a:srgbClr val="BADFE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030720" y="2820161"/>
              <a:ext cx="1885950" cy="1703705"/>
            </a:xfrm>
            <a:custGeom>
              <a:avLst/>
              <a:gdLst/>
              <a:ahLst/>
              <a:cxnLst/>
              <a:rect l="l" t="t" r="r" b="b"/>
              <a:pathLst>
                <a:path w="1885950" h="1703704" extrusionOk="0">
                  <a:moveTo>
                    <a:pt x="285241" y="0"/>
                  </a:moveTo>
                  <a:lnTo>
                    <a:pt x="551941" y="0"/>
                  </a:lnTo>
                  <a:lnTo>
                    <a:pt x="951991" y="0"/>
                  </a:lnTo>
                  <a:lnTo>
                    <a:pt x="1885441" y="0"/>
                  </a:lnTo>
                  <a:lnTo>
                    <a:pt x="1885441" y="755650"/>
                  </a:lnTo>
                  <a:lnTo>
                    <a:pt x="1885441" y="1079500"/>
                  </a:lnTo>
                  <a:lnTo>
                    <a:pt x="1885441" y="1295400"/>
                  </a:lnTo>
                  <a:lnTo>
                    <a:pt x="951991" y="1295400"/>
                  </a:lnTo>
                  <a:lnTo>
                    <a:pt x="0" y="1703451"/>
                  </a:lnTo>
                  <a:lnTo>
                    <a:pt x="551941" y="1295400"/>
                  </a:lnTo>
                  <a:lnTo>
                    <a:pt x="285241" y="1295400"/>
                  </a:lnTo>
                  <a:lnTo>
                    <a:pt x="285241" y="1079500"/>
                  </a:lnTo>
                  <a:lnTo>
                    <a:pt x="285241" y="755650"/>
                  </a:lnTo>
                  <a:lnTo>
                    <a:pt x="285241" y="0"/>
                  </a:lnTo>
                  <a:close/>
                </a:path>
              </a:pathLst>
            </a:custGeom>
            <a:noFill/>
            <a:ln w="25900" cap="flat" cmpd="sng">
              <a:solidFill>
                <a:srgbClr val="88A3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34"/>
          <p:cNvSpPr txBox="1"/>
          <p:nvPr/>
        </p:nvSpPr>
        <p:spPr>
          <a:xfrm>
            <a:off x="7400290" y="2900298"/>
            <a:ext cx="1431925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63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 is  well formed  with dominant  Main lobe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374" name="Google Shape;3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4825" y="3224212"/>
            <a:ext cx="5143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5"/>
          <p:cNvGrpSpPr/>
          <p:nvPr/>
        </p:nvGrpSpPr>
        <p:grpSpPr>
          <a:xfrm>
            <a:off x="131064" y="0"/>
            <a:ext cx="8882380" cy="6858000"/>
            <a:chOff x="131064" y="0"/>
            <a:chExt cx="8882380" cy="6858000"/>
          </a:xfrm>
        </p:grpSpPr>
        <p:sp>
          <p:nvSpPr>
            <p:cNvPr id="381" name="Google Shape;381;p35"/>
            <p:cNvSpPr/>
            <p:nvPr/>
          </p:nvSpPr>
          <p:spPr>
            <a:xfrm>
              <a:off x="512260" y="381529"/>
              <a:ext cx="8157599" cy="61044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131064" y="0"/>
              <a:ext cx="8882380" cy="6858000"/>
            </a:xfrm>
            <a:custGeom>
              <a:avLst/>
              <a:gdLst/>
              <a:ahLst/>
              <a:cxnLst/>
              <a:rect l="l" t="t" r="r" b="b"/>
              <a:pathLst>
                <a:path w="8882380" h="6858000" extrusionOk="0">
                  <a:moveTo>
                    <a:pt x="0" y="6858000"/>
                  </a:moveTo>
                  <a:lnTo>
                    <a:pt x="8881872" y="68580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6"/>
          <p:cNvGrpSpPr/>
          <p:nvPr/>
        </p:nvGrpSpPr>
        <p:grpSpPr>
          <a:xfrm>
            <a:off x="131064" y="0"/>
            <a:ext cx="8882380" cy="6858000"/>
            <a:chOff x="131064" y="0"/>
            <a:chExt cx="8882380" cy="6858000"/>
          </a:xfrm>
        </p:grpSpPr>
        <p:sp>
          <p:nvSpPr>
            <p:cNvPr id="388" name="Google Shape;388;p36"/>
            <p:cNvSpPr/>
            <p:nvPr/>
          </p:nvSpPr>
          <p:spPr>
            <a:xfrm>
              <a:off x="512260" y="381529"/>
              <a:ext cx="8157599" cy="61044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31064" y="0"/>
              <a:ext cx="8882380" cy="6858000"/>
            </a:xfrm>
            <a:custGeom>
              <a:avLst/>
              <a:gdLst/>
              <a:ahLst/>
              <a:cxnLst/>
              <a:rect l="l" t="t" r="r" b="b"/>
              <a:pathLst>
                <a:path w="8882380" h="6858000" extrusionOk="0">
                  <a:moveTo>
                    <a:pt x="0" y="6858000"/>
                  </a:moveTo>
                  <a:lnTo>
                    <a:pt x="8881872" y="68580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0" name="Google Shape;39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4600" y="1905000"/>
            <a:ext cx="1219200" cy="59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37"/>
          <p:cNvGrpSpPr/>
          <p:nvPr/>
        </p:nvGrpSpPr>
        <p:grpSpPr>
          <a:xfrm>
            <a:off x="131064" y="0"/>
            <a:ext cx="8882380" cy="6858000"/>
            <a:chOff x="131064" y="0"/>
            <a:chExt cx="8882380" cy="6858000"/>
          </a:xfrm>
        </p:grpSpPr>
        <p:sp>
          <p:nvSpPr>
            <p:cNvPr id="396" name="Google Shape;396;p37"/>
            <p:cNvSpPr/>
            <p:nvPr/>
          </p:nvSpPr>
          <p:spPr>
            <a:xfrm>
              <a:off x="512260" y="381529"/>
              <a:ext cx="8157599" cy="61044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131064" y="0"/>
              <a:ext cx="8882380" cy="6858000"/>
            </a:xfrm>
            <a:custGeom>
              <a:avLst/>
              <a:gdLst/>
              <a:ahLst/>
              <a:cxnLst/>
              <a:rect l="l" t="t" r="r" b="b"/>
              <a:pathLst>
                <a:path w="8882380" h="6858000" extrusionOk="0">
                  <a:moveTo>
                    <a:pt x="0" y="6858000"/>
                  </a:moveTo>
                  <a:lnTo>
                    <a:pt x="8881872" y="68580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/>
        </p:nvSpPr>
        <p:spPr>
          <a:xfrm>
            <a:off x="304800" y="990600"/>
            <a:ext cx="8458200" cy="646430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beamwidth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pattern is defined as the angular separation between two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identical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on opposite side of the pattern maximum.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304800" y="1828800"/>
            <a:ext cx="8534400" cy="923925"/>
          </a:xfrm>
          <a:prstGeom prst="rect">
            <a:avLst/>
          </a:prstGeom>
          <a:solidFill>
            <a:srgbClr val="D1D1EF"/>
          </a:solidFill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90805" marR="1803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Half-Power Beamwidth (HPBW )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defined as: “In a plane containing the direction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maximum of a beam, the angle between the two directions in which the  radiation intensity is one-half value of the beam.”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304800" y="2819400"/>
            <a:ext cx="8534400" cy="6464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908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angular separation between the first nulls of the pattern is referred to as 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8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First-Null Beamwidth (FNBW 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304800" y="4572000"/>
            <a:ext cx="8529320" cy="8515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2444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Directivity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antenna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as “the ratio of the radiation intensity in a given  direction from the antenna to the radiation intensity averaged over all directions.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304800" y="3594735"/>
            <a:ext cx="8529320" cy="848360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30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Radiation intensity (</a:t>
            </a: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W/unit solid angle</a:t>
            </a:r>
            <a:r>
              <a:rPr lang="en-US" sz="18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given direction is defined as “the  power radiated from an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per unit solid angle.” Obtained by multiplying  radiation density (in W/m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square of distance r.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9"/>
          <p:cNvGrpSpPr/>
          <p:nvPr/>
        </p:nvGrpSpPr>
        <p:grpSpPr>
          <a:xfrm>
            <a:off x="327846" y="1600200"/>
            <a:ext cx="7745607" cy="5183925"/>
            <a:chOff x="131064" y="0"/>
            <a:chExt cx="8882380" cy="6858000"/>
          </a:xfrm>
        </p:grpSpPr>
        <p:sp>
          <p:nvSpPr>
            <p:cNvPr id="414" name="Google Shape;414;p39"/>
            <p:cNvSpPr/>
            <p:nvPr/>
          </p:nvSpPr>
          <p:spPr>
            <a:xfrm>
              <a:off x="512260" y="381529"/>
              <a:ext cx="8157599" cy="61044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131064" y="0"/>
              <a:ext cx="8882380" cy="6858000"/>
            </a:xfrm>
            <a:custGeom>
              <a:avLst/>
              <a:gdLst/>
              <a:ahLst/>
              <a:cxnLst/>
              <a:rect l="l" t="t" r="r" b="b"/>
              <a:pathLst>
                <a:path w="8882380" h="6858000" extrusionOk="0">
                  <a:moveTo>
                    <a:pt x="0" y="6858000"/>
                  </a:moveTo>
                  <a:lnTo>
                    <a:pt x="8881872" y="68580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17" name="Google Shape;417;p39"/>
          <p:cNvSpPr txBox="1"/>
          <p:nvPr/>
        </p:nvSpPr>
        <p:spPr>
          <a:xfrm>
            <a:off x="304800" y="136525"/>
            <a:ext cx="8534400" cy="1397819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total antenna efficiency </a:t>
            </a:r>
            <a:r>
              <a:rPr lang="en-US" sz="18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800" b="0" i="1" u="none" strike="noStrike" cap="none" baseline="-25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8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used to take into account losses at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input terminals and within the structure of the antenna.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2546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reflections because of the mismatch between the transmission line and the antenna (reflection) – results in reflection coefficient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2546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800" b="0" i="1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losses (conduction and dielectric – i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1003868"/>
            <a:ext cx="292017" cy="23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14" y="762000"/>
            <a:ext cx="8582585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381000" y="6172200"/>
            <a:ext cx="7239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NPTEL Wireless lecture – Dr. Ranjan Bose (slide 28)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40"/>
          <p:cNvGrpSpPr/>
          <p:nvPr/>
        </p:nvGrpSpPr>
        <p:grpSpPr>
          <a:xfrm>
            <a:off x="131064" y="0"/>
            <a:ext cx="8882380" cy="6858000"/>
            <a:chOff x="131064" y="0"/>
            <a:chExt cx="8882380" cy="6858000"/>
          </a:xfrm>
        </p:grpSpPr>
        <p:sp>
          <p:nvSpPr>
            <p:cNvPr id="424" name="Google Shape;424;p40"/>
            <p:cNvSpPr/>
            <p:nvPr/>
          </p:nvSpPr>
          <p:spPr>
            <a:xfrm>
              <a:off x="512260" y="381529"/>
              <a:ext cx="8157599" cy="61044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1064" y="0"/>
              <a:ext cx="8882380" cy="6858000"/>
            </a:xfrm>
            <a:custGeom>
              <a:avLst/>
              <a:gdLst/>
              <a:ahLst/>
              <a:cxnLst/>
              <a:rect l="l" t="t" r="r" b="b"/>
              <a:pathLst>
                <a:path w="8882380" h="6858000" extrusionOk="0">
                  <a:moveTo>
                    <a:pt x="0" y="6858000"/>
                  </a:moveTo>
                  <a:lnTo>
                    <a:pt x="8881872" y="68580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41"/>
          <p:cNvGrpSpPr/>
          <p:nvPr/>
        </p:nvGrpSpPr>
        <p:grpSpPr>
          <a:xfrm>
            <a:off x="131064" y="0"/>
            <a:ext cx="8882380" cy="6858000"/>
            <a:chOff x="131064" y="0"/>
            <a:chExt cx="8882380" cy="6858000"/>
          </a:xfrm>
        </p:grpSpPr>
        <p:sp>
          <p:nvSpPr>
            <p:cNvPr id="432" name="Google Shape;432;p41"/>
            <p:cNvSpPr/>
            <p:nvPr/>
          </p:nvSpPr>
          <p:spPr>
            <a:xfrm>
              <a:off x="512260" y="381529"/>
              <a:ext cx="8157599" cy="61044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131064" y="0"/>
              <a:ext cx="8882380" cy="6858000"/>
            </a:xfrm>
            <a:custGeom>
              <a:avLst/>
              <a:gdLst/>
              <a:ahLst/>
              <a:cxnLst/>
              <a:rect l="l" t="t" r="r" b="b"/>
              <a:pathLst>
                <a:path w="8882380" h="6858000" extrusionOk="0">
                  <a:moveTo>
                    <a:pt x="0" y="6858000"/>
                  </a:moveTo>
                  <a:lnTo>
                    <a:pt x="8881872" y="68580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42"/>
          <p:cNvGrpSpPr/>
          <p:nvPr/>
        </p:nvGrpSpPr>
        <p:grpSpPr>
          <a:xfrm>
            <a:off x="-196199" y="-511175"/>
            <a:ext cx="8882380" cy="6858000"/>
            <a:chOff x="131064" y="0"/>
            <a:chExt cx="8882380" cy="6858000"/>
          </a:xfrm>
        </p:grpSpPr>
        <p:sp>
          <p:nvSpPr>
            <p:cNvPr id="439" name="Google Shape;439;p42"/>
            <p:cNvSpPr/>
            <p:nvPr/>
          </p:nvSpPr>
          <p:spPr>
            <a:xfrm>
              <a:off x="512260" y="381529"/>
              <a:ext cx="8157599" cy="61044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131064" y="0"/>
              <a:ext cx="8882380" cy="6858000"/>
            </a:xfrm>
            <a:custGeom>
              <a:avLst/>
              <a:gdLst/>
              <a:ahLst/>
              <a:cxnLst/>
              <a:rect l="l" t="t" r="r" b="b"/>
              <a:pathLst>
                <a:path w="8882380" h="6858000" extrusionOk="0">
                  <a:moveTo>
                    <a:pt x="0" y="6858000"/>
                  </a:moveTo>
                  <a:lnTo>
                    <a:pt x="8881872" y="68580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/>
        </p:nvSpPr>
        <p:spPr>
          <a:xfrm>
            <a:off x="201295" y="138412"/>
            <a:ext cx="8741410" cy="302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04495" marR="95885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44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Gain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antenna is closely related to the directivity, it is a measure that takes into  account the efficiency of the antenna as well as its directional capabilities.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386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44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Directivity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measure that describes only the directional properties of the antenna, and it is therefore controlled only by the pattern.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43"/>
          <p:cNvGrpSpPr/>
          <p:nvPr/>
        </p:nvGrpSpPr>
        <p:grpSpPr>
          <a:xfrm>
            <a:off x="1869682" y="3276600"/>
            <a:ext cx="5404791" cy="3348150"/>
            <a:chOff x="131064" y="0"/>
            <a:chExt cx="8882380" cy="6858000"/>
          </a:xfrm>
        </p:grpSpPr>
        <p:sp>
          <p:nvSpPr>
            <p:cNvPr id="448" name="Google Shape;448;p43"/>
            <p:cNvSpPr/>
            <p:nvPr/>
          </p:nvSpPr>
          <p:spPr>
            <a:xfrm>
              <a:off x="512260" y="381529"/>
              <a:ext cx="8157599" cy="61044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131064" y="0"/>
              <a:ext cx="8882380" cy="6858000"/>
            </a:xfrm>
            <a:custGeom>
              <a:avLst/>
              <a:gdLst/>
              <a:ahLst/>
              <a:cxnLst/>
              <a:rect l="l" t="t" r="r" b="b"/>
              <a:pathLst>
                <a:path w="8882380" h="6858000" extrusionOk="0">
                  <a:moveTo>
                    <a:pt x="0" y="6858000"/>
                  </a:moveTo>
                  <a:lnTo>
                    <a:pt x="8881872" y="68580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/>
          <p:nvPr/>
        </p:nvSpPr>
        <p:spPr>
          <a:xfrm>
            <a:off x="35560" y="272356"/>
            <a:ext cx="716597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Polarization</a:t>
            </a:r>
            <a:endParaRPr sz="2800" b="1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457200" y="3810000"/>
            <a:ext cx="8686800" cy="95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locus of the tip of the E-field is a straight line 🡪 linear polarization.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locus 🡪 Circular polarization.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Elliptical locus 🡪 Elliptical polarization.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4"/>
          <p:cNvSpPr/>
          <p:nvPr/>
        </p:nvSpPr>
        <p:spPr>
          <a:xfrm>
            <a:off x="457200" y="4818063"/>
            <a:ext cx="8458200" cy="9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polarization is called </a:t>
            </a:r>
            <a:r>
              <a:rPr lang="en-US" sz="16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right-handed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if the fingers of the right hand follow the direction of rotation of the E-vector while the thumb points in the direction of propagation. Otherwise, left-handed.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44" descr="C:\Users\Staff\Desktop\linear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5400"/>
            <a:ext cx="4144963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4" descr="C:\Users\Staff\Desktop\circular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3113" y="914400"/>
            <a:ext cx="4560887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4"/>
          <p:cNvSpPr txBox="1"/>
          <p:nvPr/>
        </p:nvSpPr>
        <p:spPr>
          <a:xfrm>
            <a:off x="1676400" y="1219200"/>
            <a:ext cx="8778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4"/>
          <p:cNvSpPr txBox="1"/>
          <p:nvPr/>
        </p:nvSpPr>
        <p:spPr>
          <a:xfrm>
            <a:off x="6324600" y="1219200"/>
            <a:ext cx="10572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2400300" y="236796"/>
            <a:ext cx="6515100" cy="73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direction of the electric field vector changes with time at a fixed point in space.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/>
          <p:nvPr/>
        </p:nvSpPr>
        <p:spPr>
          <a:xfrm>
            <a:off x="0" y="381000"/>
            <a:ext cx="9144000" cy="526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dipole and monopole are two of the most widely used antennas for wireless mobile communication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array of dipole elements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extensively used as an antenna at the base station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monopole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because of its broadband characteristics and simple construction, is perhaps to most common antenna element for portable equipment, such as cellular telephones, cordless telephones, automobiles, trains,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alternative to the monopole for the handheld unit is the loop. Other elements include the inverted F, planar inverted F antenna (PIFA), microstrip (patch), spiral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5"/>
          <p:cNvSpPr txBox="1"/>
          <p:nvPr/>
        </p:nvSpPr>
        <p:spPr>
          <a:xfrm>
            <a:off x="30163" y="5830888"/>
            <a:ext cx="9144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 cell phone devices – PIFA antennas are used in recent days and before 2G and LTE systems, Monopole antennas were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25" y="152400"/>
            <a:ext cx="7067550" cy="5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6"/>
          <p:cNvSpPr/>
          <p:nvPr/>
        </p:nvSpPr>
        <p:spPr>
          <a:xfrm>
            <a:off x="0" y="5989638"/>
            <a:ext cx="9144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Examples of stationary, retractable/telescopic and embedded/hidden antennas used in commercial cellular and cordless telephones, walkie-talkies, and CB radios.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775" y="0"/>
            <a:ext cx="664845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7"/>
          <p:cNvSpPr/>
          <p:nvPr/>
        </p:nvSpPr>
        <p:spPr>
          <a:xfrm>
            <a:off x="0" y="5678488"/>
            <a:ext cx="91440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Triangular array of dipoles used as a sectoral base-station antenna for mobile Communication.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Assume a spectrum of 120 kHz is allocated over a base frequency for communication between stations A and B.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channel occupies 40 kHz. 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125" name="Google Shape;125;p5"/>
          <p:cNvGraphicFramePr/>
          <p:nvPr/>
        </p:nvGraphicFramePr>
        <p:xfrm>
          <a:off x="457200" y="4038600"/>
          <a:ext cx="8153400" cy="1905000"/>
        </p:xfrm>
        <a:graphic>
          <a:graphicData uri="http://schemas.openxmlformats.org/drawingml/2006/table">
            <a:tbl>
              <a:tblPr firstRow="1" bandRow="1">
                <a:noFill/>
                <a:tableStyleId>{A5405EEE-215B-408D-8689-A8CE021A7C3E}</a:tableStyleId>
              </a:tblPr>
              <a:tblGrid>
                <a:gridCol w="163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Station A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Channel 1 (b to b+40)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Station B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Channel 2 (b+40 to b+80)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Channel 3 (b+80 to b+120)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Can we allocate spectrum like that 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 </a:t>
            </a:r>
            <a:r>
              <a:rPr lang="en-US" sz="2800">
                <a:solidFill>
                  <a:srgbClr val="FF0000"/>
                </a:solidFill>
              </a:rPr>
              <a:t>No, its Idealized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can we do then?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          Guard Bands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determine the width of the Guard band?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          Depends upon how sharp your receiver filter roll off factor is !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Wireless Communication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Mobile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        </a:t>
            </a:r>
            <a:r>
              <a:rPr lang="en-US" sz="2800"/>
              <a:t>Cellular Phones (GSM/ CDMA)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Portable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  </a:t>
            </a:r>
            <a:r>
              <a:rPr lang="en-US" sz="2800"/>
              <a:t>IEEE 802.11b (Wi-Fi)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	  IEEE 802.15.3 (UWB)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Fixed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  </a:t>
            </a:r>
            <a:r>
              <a:rPr lang="en-US" sz="2800"/>
              <a:t>IEEE 802.16 (Wireless MAN)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Typical Frequencies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FM Radio	 ~ 88 MHz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TV Broadcast    ~ 200 MHz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GSM Phones    ~ 900 MHz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GPS		~ 1.2 GHz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Bluetooth	~ 2.4 GHz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WiFi	          ~ 2.4 GHz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Wireless?</a:t>
            </a: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Benefits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Mobility: Ability to communicate anywhere!!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Easier configuration, set up and lower installation cost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Difficulties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Communication medium: Free space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Noisy and unpredictable channel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Broadcast channel, more user -&gt;less BW per user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Higher equipment cost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Usually regulated spectrum and limited BW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Techno-politic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Need backbone systems in order to function properly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2598</Words>
  <Application>Microsoft Office PowerPoint</Application>
  <PresentationFormat>On-screen Show (4:3)</PresentationFormat>
  <Paragraphs>426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Times New Roman</vt:lpstr>
      <vt:lpstr>Arial</vt:lpstr>
      <vt:lpstr>Noto Sans Symbols</vt:lpstr>
      <vt:lpstr>Calibri</vt:lpstr>
      <vt:lpstr>Algerian</vt:lpstr>
      <vt:lpstr>Tahoma</vt:lpstr>
      <vt:lpstr>Office Theme</vt:lpstr>
      <vt:lpstr> </vt:lpstr>
      <vt:lpstr>WEEK 1 LECTURES</vt:lpstr>
      <vt:lpstr>What is Wireless Communication?</vt:lpstr>
      <vt:lpstr>PowerPoint Presentation</vt:lpstr>
      <vt:lpstr>Example </vt:lpstr>
      <vt:lpstr>PowerPoint Presentation</vt:lpstr>
      <vt:lpstr>Types of Wireless Communication</vt:lpstr>
      <vt:lpstr>Typical Frequencies</vt:lpstr>
      <vt:lpstr>Why Wireless?</vt:lpstr>
      <vt:lpstr>Challenges </vt:lpstr>
      <vt:lpstr>Challenges</vt:lpstr>
      <vt:lpstr>Challenges</vt:lpstr>
      <vt:lpstr>Evolution of Mobile Radio Communications</vt:lpstr>
      <vt:lpstr>   Example of Mobile Radio   Systems</vt:lpstr>
      <vt:lpstr>PowerPoint Presentation</vt:lpstr>
      <vt:lpstr>1G</vt:lpstr>
      <vt:lpstr>2G</vt:lpstr>
      <vt:lpstr>3G</vt:lpstr>
      <vt:lpstr>4G</vt:lpstr>
      <vt:lpstr>5G</vt:lpstr>
      <vt:lpstr>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Kristen Funk</dc:creator>
  <cp:lastModifiedBy>Sandeep Kumar Palaniswamy</cp:lastModifiedBy>
  <cp:revision>1</cp:revision>
  <dcterms:created xsi:type="dcterms:W3CDTF">2002-05-01T19:31:20Z</dcterms:created>
  <dcterms:modified xsi:type="dcterms:W3CDTF">2023-07-17T04:24:39Z</dcterms:modified>
</cp:coreProperties>
</file>