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5"/>
  </p:notesMasterIdLst>
  <p:sldIdLst>
    <p:sldId id="492" r:id="rId3"/>
    <p:sldId id="493" r:id="rId4"/>
    <p:sldId id="284" r:id="rId5"/>
    <p:sldId id="285" r:id="rId6"/>
    <p:sldId id="507" r:id="rId7"/>
    <p:sldId id="505" r:id="rId8"/>
    <p:sldId id="287" r:id="rId9"/>
    <p:sldId id="290" r:id="rId10"/>
    <p:sldId id="508" r:id="rId11"/>
    <p:sldId id="512" r:id="rId12"/>
    <p:sldId id="511" r:id="rId13"/>
    <p:sldId id="513" r:id="rId14"/>
    <p:sldId id="515" r:id="rId15"/>
    <p:sldId id="291" r:id="rId16"/>
    <p:sldId id="514" r:id="rId17"/>
    <p:sldId id="509" r:id="rId18"/>
    <p:sldId id="510" r:id="rId19"/>
    <p:sldId id="490" r:id="rId20"/>
    <p:sldId id="463" r:id="rId21"/>
    <p:sldId id="464" r:id="rId22"/>
    <p:sldId id="465" r:id="rId23"/>
    <p:sldId id="466" r:id="rId24"/>
    <p:sldId id="491" r:id="rId25"/>
    <p:sldId id="494" r:id="rId26"/>
    <p:sldId id="495" r:id="rId27"/>
    <p:sldId id="475" r:id="rId28"/>
    <p:sldId id="483" r:id="rId29"/>
    <p:sldId id="496" r:id="rId30"/>
    <p:sldId id="485" r:id="rId31"/>
    <p:sldId id="453" r:id="rId32"/>
    <p:sldId id="477" r:id="rId33"/>
    <p:sldId id="478" r:id="rId34"/>
    <p:sldId id="293" r:id="rId35"/>
    <p:sldId id="258" r:id="rId36"/>
    <p:sldId id="434" r:id="rId37"/>
    <p:sldId id="259" r:id="rId38"/>
    <p:sldId id="435" r:id="rId39"/>
    <p:sldId id="476" r:id="rId40"/>
    <p:sldId id="299" r:id="rId41"/>
    <p:sldId id="260" r:id="rId42"/>
    <p:sldId id="272" r:id="rId43"/>
    <p:sldId id="48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3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51B25-52F1-46EC-9AB4-14464F4309B4}" type="datetimeFigureOut">
              <a:rPr lang="en-IN" smtClean="0"/>
              <a:t>13-09-2021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E1A8F-FA2C-490F-9C46-28CA7D8B6ECE}" type="slidenum">
              <a:rPr lang="en-IN" smtClean="0"/>
              <a:t>‹#›</a:t>
            </a:fld>
            <a:endParaRPr lang="en-IN" dirty="0"/>
          </a:p>
        </p:txBody>
      </p:sp>
    </p:spTree>
    <p:extLst>
      <p:ext uri="{BB962C8B-B14F-4D97-AF65-F5344CB8AC3E}">
        <p14:creationId xmlns:p14="http://schemas.microsoft.com/office/powerpoint/2010/main" val="70482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6F9018AD-AC62-46B3-A509-C096F8D5CC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66593C1-AE74-4F8A-B9DE-9F8BC2EF0809}"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83971" name="Rectangle 2">
            <a:extLst>
              <a:ext uri="{FF2B5EF4-FFF2-40B4-BE49-F238E27FC236}">
                <a16:creationId xmlns:a16="http://schemas.microsoft.com/office/drawing/2014/main" id="{84DAB0BD-0FF4-4EA3-982E-FC0003F96BF2}"/>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686F667B-FC18-4544-8BD1-B2C3E014B4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A4150F72-B54B-486B-9554-09DB117FFF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A3B2A3A-D7F5-462A-9EB2-397C36455AC6}"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94211" name="Rectangle 2">
            <a:extLst>
              <a:ext uri="{FF2B5EF4-FFF2-40B4-BE49-F238E27FC236}">
                <a16:creationId xmlns:a16="http://schemas.microsoft.com/office/drawing/2014/main" id="{EE7C9AB1-40A6-41BD-9E5C-E10E3858E47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29CDDD9B-2071-4E3D-8246-CDB810A4E1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43683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Notes Placeholder">
            <a:extLst>
              <a:ext uri="{FF2B5EF4-FFF2-40B4-BE49-F238E27FC236}">
                <a16:creationId xmlns:a16="http://schemas.microsoft.com/office/drawing/2014/main" id="{85D14FC3-D925-4949-9976-C7045882FBB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989E0F4C-C03E-42A4-8B10-2BDA1C01EC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DB53D7C-CB5C-44DE-99D9-EFB1723F4C88}"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88067" name="Rectangle 2">
            <a:extLst>
              <a:ext uri="{FF2B5EF4-FFF2-40B4-BE49-F238E27FC236}">
                <a16:creationId xmlns:a16="http://schemas.microsoft.com/office/drawing/2014/main" id="{676B16E3-3B03-4162-8F21-698C4AB8E25A}"/>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0EE03C2F-5810-4722-A6D3-00DDD381B4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7F66446A-1B6D-4DED-90A7-3A1C1554BB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CE6C35-1BF1-481C-BF85-A50EBA731E79}"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92163" name="Rectangle 2">
            <a:extLst>
              <a:ext uri="{FF2B5EF4-FFF2-40B4-BE49-F238E27FC236}">
                <a16:creationId xmlns:a16="http://schemas.microsoft.com/office/drawing/2014/main" id="{618012BD-2926-4599-9271-248E4AA17BEF}"/>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56552AEE-E243-4701-BD5A-4E022CF84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A4150F72-B54B-486B-9554-09DB117FFF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A3B2A3A-D7F5-462A-9EB2-397C36455AC6}"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94211" name="Rectangle 2">
            <a:extLst>
              <a:ext uri="{FF2B5EF4-FFF2-40B4-BE49-F238E27FC236}">
                <a16:creationId xmlns:a16="http://schemas.microsoft.com/office/drawing/2014/main" id="{EE7C9AB1-40A6-41BD-9E5C-E10E3858E47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29CDDD9B-2071-4E3D-8246-CDB810A4E1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A4150F72-B54B-486B-9554-09DB117FFF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A3B2A3A-D7F5-462A-9EB2-397C36455AC6}"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94211" name="Rectangle 2">
            <a:extLst>
              <a:ext uri="{FF2B5EF4-FFF2-40B4-BE49-F238E27FC236}">
                <a16:creationId xmlns:a16="http://schemas.microsoft.com/office/drawing/2014/main" id="{EE7C9AB1-40A6-41BD-9E5C-E10E3858E47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29CDDD9B-2071-4E3D-8246-CDB810A4E1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74117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A4150F72-B54B-486B-9554-09DB117FFF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A3B2A3A-D7F5-462A-9EB2-397C36455AC6}"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94211" name="Rectangle 2">
            <a:extLst>
              <a:ext uri="{FF2B5EF4-FFF2-40B4-BE49-F238E27FC236}">
                <a16:creationId xmlns:a16="http://schemas.microsoft.com/office/drawing/2014/main" id="{EE7C9AB1-40A6-41BD-9E5C-E10E3858E47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29CDDD9B-2071-4E3D-8246-CDB810A4E1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252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A4150F72-B54B-486B-9554-09DB117FFF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A3B2A3A-D7F5-462A-9EB2-397C36455AC6}"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94211" name="Rectangle 2">
            <a:extLst>
              <a:ext uri="{FF2B5EF4-FFF2-40B4-BE49-F238E27FC236}">
                <a16:creationId xmlns:a16="http://schemas.microsoft.com/office/drawing/2014/main" id="{EE7C9AB1-40A6-41BD-9E5C-E10E3858E47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29CDDD9B-2071-4E3D-8246-CDB810A4E1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51116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A95FDF1-D460-4968-92FC-9F399A7DA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4BCC34F-556C-4632-94AC-912B0A7451D7}"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96259" name="Rectangle 2">
            <a:extLst>
              <a:ext uri="{FF2B5EF4-FFF2-40B4-BE49-F238E27FC236}">
                <a16:creationId xmlns:a16="http://schemas.microsoft.com/office/drawing/2014/main" id="{823A425C-E571-4797-B1B9-DEA92E06BA88}"/>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0CA9CE10-A1A5-4355-8255-791A1D15BD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A4150F72-B54B-486B-9554-09DB117FFF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A3B2A3A-D7F5-462A-9EB2-397C36455AC6}"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94211" name="Rectangle 2">
            <a:extLst>
              <a:ext uri="{FF2B5EF4-FFF2-40B4-BE49-F238E27FC236}">
                <a16:creationId xmlns:a16="http://schemas.microsoft.com/office/drawing/2014/main" id="{EE7C9AB1-40A6-41BD-9E5C-E10E3858E47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29CDDD9B-2071-4E3D-8246-CDB810A4E1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842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394760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130621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355485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a:t>Click to add section title</a:t>
            </a:r>
          </a:p>
        </p:txBody>
      </p:sp>
    </p:spTree>
    <p:extLst>
      <p:ext uri="{BB962C8B-B14F-4D97-AF65-F5344CB8AC3E}">
        <p14:creationId xmlns:p14="http://schemas.microsoft.com/office/powerpoint/2010/main" val="272532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4D7A1A-6E79-4941-867B-0298183081B1}"/>
              </a:ext>
            </a:extLst>
          </p:cNvPr>
          <p:cNvSpPr/>
          <p:nvPr/>
        </p:nvSpPr>
        <p:spPr>
          <a:xfrm>
            <a:off x="1206500" y="3648076"/>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5" name="Rectangle 4">
            <a:extLst>
              <a:ext uri="{FF2B5EF4-FFF2-40B4-BE49-F238E27FC236}">
                <a16:creationId xmlns:a16="http://schemas.microsoft.com/office/drawing/2014/main" id="{89F947C1-5590-4FC2-A1B0-BF2F461581EF}"/>
              </a:ext>
            </a:extLst>
          </p:cNvPr>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6" name="Rectangle 5">
            <a:extLst>
              <a:ext uri="{FF2B5EF4-FFF2-40B4-BE49-F238E27FC236}">
                <a16:creationId xmlns:a16="http://schemas.microsoft.com/office/drawing/2014/main" id="{0E869605-1EDC-42D6-A29A-D1427B431631}"/>
              </a:ext>
            </a:extLst>
          </p:cNvPr>
          <p:cNvSpPr/>
          <p:nvPr/>
        </p:nvSpPr>
        <p:spPr>
          <a:xfrm>
            <a:off x="1206500" y="3648076"/>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7" name="Rectangle 6">
            <a:extLst>
              <a:ext uri="{FF2B5EF4-FFF2-40B4-BE49-F238E27FC236}">
                <a16:creationId xmlns:a16="http://schemas.microsoft.com/office/drawing/2014/main" id="{ECBBECB4-37E7-41B9-A3A0-4DA661EEF4A0}"/>
              </a:ext>
            </a:extLst>
          </p:cNvPr>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8" name="Title 7"/>
          <p:cNvSpPr>
            <a:spLocks noGrp="1"/>
          </p:cNvSpPr>
          <p:nvPr>
            <p:ph type="ctrTitle"/>
          </p:nvPr>
        </p:nvSpPr>
        <p:spPr>
          <a:xfrm>
            <a:off x="1625600" y="3886200"/>
            <a:ext cx="9144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a:extLst>
              <a:ext uri="{FF2B5EF4-FFF2-40B4-BE49-F238E27FC236}">
                <a16:creationId xmlns:a16="http://schemas.microsoft.com/office/drawing/2014/main" id="{D0C50169-D98A-44E7-B1E9-181587504F65}"/>
              </a:ext>
            </a:extLst>
          </p:cNvPr>
          <p:cNvSpPr>
            <a:spLocks noGrp="1"/>
          </p:cNvSpPr>
          <p:nvPr>
            <p:ph type="dt" sz="half" idx="10"/>
          </p:nvPr>
        </p:nvSpPr>
        <p:spPr>
          <a:xfrm>
            <a:off x="8534400" y="6354763"/>
            <a:ext cx="3048000" cy="366712"/>
          </a:xfrm>
        </p:spPr>
        <p:txBody>
          <a:bodyPr/>
          <a:lstStyle>
            <a:lvl1pPr>
              <a:defRPr sz="1400"/>
            </a:lvl1pPr>
          </a:lstStyle>
          <a:p>
            <a:pPr>
              <a:defRPr/>
            </a:pPr>
            <a:fld id="{1B58B036-DB1D-4FA4-BB32-411F634D98BE}" type="datetime1">
              <a:rPr lang="en-US" altLang="zh-TW"/>
              <a:pPr>
                <a:defRPr/>
              </a:pPr>
              <a:t>13-Sep-21</a:t>
            </a:fld>
            <a:endParaRPr lang="en-US" altLang="zh-TW"/>
          </a:p>
        </p:txBody>
      </p:sp>
      <p:sp>
        <p:nvSpPr>
          <p:cNvPr id="11" name="Footer Placeholder 16">
            <a:extLst>
              <a:ext uri="{FF2B5EF4-FFF2-40B4-BE49-F238E27FC236}">
                <a16:creationId xmlns:a16="http://schemas.microsoft.com/office/drawing/2014/main" id="{AB17026B-B892-4A2E-A04D-FF742FBD9CF1}"/>
              </a:ext>
            </a:extLst>
          </p:cNvPr>
          <p:cNvSpPr>
            <a:spLocks noGrp="1"/>
          </p:cNvSpPr>
          <p:nvPr>
            <p:ph type="ftr" sz="quarter" idx="11"/>
          </p:nvPr>
        </p:nvSpPr>
        <p:spPr>
          <a:xfrm>
            <a:off x="3865033" y="6354763"/>
            <a:ext cx="4633384" cy="366712"/>
          </a:xfrm>
        </p:spPr>
        <p:txBody>
          <a:bodyPr/>
          <a:lstStyle>
            <a:lvl1pPr>
              <a:defRPr sz="1400">
                <a:solidFill>
                  <a:schemeClr val="tx2"/>
                </a:solidFill>
              </a:defRPr>
            </a:lvl1pPr>
          </a:lstStyle>
          <a:p>
            <a:pPr>
              <a:defRPr/>
            </a:pPr>
            <a:endParaRPr lang="en-US" altLang="zh-TW"/>
          </a:p>
        </p:txBody>
      </p:sp>
      <p:sp>
        <p:nvSpPr>
          <p:cNvPr id="12" name="Slide Number Placeholder 28">
            <a:extLst>
              <a:ext uri="{FF2B5EF4-FFF2-40B4-BE49-F238E27FC236}">
                <a16:creationId xmlns:a16="http://schemas.microsoft.com/office/drawing/2014/main" id="{F3B815E9-3F16-40A5-877C-447C1854BA78}"/>
              </a:ext>
            </a:extLst>
          </p:cNvPr>
          <p:cNvSpPr>
            <a:spLocks noGrp="1"/>
          </p:cNvSpPr>
          <p:nvPr>
            <p:ph type="sldNum" sz="quarter" idx="12"/>
          </p:nvPr>
        </p:nvSpPr>
        <p:spPr>
          <a:xfrm>
            <a:off x="1621367" y="6354763"/>
            <a:ext cx="1625600" cy="366712"/>
          </a:xfrm>
        </p:spPr>
        <p:txBody>
          <a:bodyPr/>
          <a:lstStyle>
            <a:lvl1pPr>
              <a:defRPr/>
            </a:lvl1pPr>
          </a:lstStyle>
          <a:p>
            <a:pPr>
              <a:defRPr/>
            </a:pPr>
            <a:fld id="{A5204124-54EE-4AD4-90AB-4027F018D24C}" type="slidenum">
              <a:rPr lang="en-US" altLang="zh-TW"/>
              <a:pPr>
                <a:defRPr/>
              </a:pPr>
              <a:t>‹#›</a:t>
            </a:fld>
            <a:endParaRPr lang="en-US" altLang="zh-TW"/>
          </a:p>
        </p:txBody>
      </p:sp>
    </p:spTree>
    <p:extLst>
      <p:ext uri="{BB962C8B-B14F-4D97-AF65-F5344CB8AC3E}">
        <p14:creationId xmlns:p14="http://schemas.microsoft.com/office/powerpoint/2010/main" val="2814192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09E7E-084A-4861-B23A-AA0FEFA9B743}"/>
              </a:ext>
            </a:extLst>
          </p:cNvPr>
          <p:cNvSpPr>
            <a:spLocks noGrp="1"/>
          </p:cNvSpPr>
          <p:nvPr>
            <p:ph type="dt" sz="half" idx="10"/>
          </p:nvPr>
        </p:nvSpPr>
        <p:spPr/>
        <p:txBody>
          <a:bodyPr/>
          <a:lstStyle>
            <a:lvl1pPr>
              <a:defRPr/>
            </a:lvl1pPr>
          </a:lstStyle>
          <a:p>
            <a:pPr>
              <a:defRPr/>
            </a:pPr>
            <a:fld id="{CC9964C0-F333-4F21-8D22-A5EA8A211B69}" type="datetime1">
              <a:rPr lang="en-US"/>
              <a:pPr>
                <a:defRPr/>
              </a:pPr>
              <a:t>13-Sep-21</a:t>
            </a:fld>
            <a:endParaRPr lang="en-US"/>
          </a:p>
        </p:txBody>
      </p:sp>
      <p:sp>
        <p:nvSpPr>
          <p:cNvPr id="5" name="Footer Placeholder 4">
            <a:extLst>
              <a:ext uri="{FF2B5EF4-FFF2-40B4-BE49-F238E27FC236}">
                <a16:creationId xmlns:a16="http://schemas.microsoft.com/office/drawing/2014/main" id="{7B5CC97A-17E2-4E87-9268-FCB20AD05577}"/>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6" name="Slide Number Placeholder 5">
            <a:extLst>
              <a:ext uri="{FF2B5EF4-FFF2-40B4-BE49-F238E27FC236}">
                <a16:creationId xmlns:a16="http://schemas.microsoft.com/office/drawing/2014/main" id="{C1E44466-FCDD-454A-BC68-DB489E336CB7}"/>
              </a:ext>
            </a:extLst>
          </p:cNvPr>
          <p:cNvSpPr>
            <a:spLocks noGrp="1"/>
          </p:cNvSpPr>
          <p:nvPr>
            <p:ph type="sldNum" sz="quarter" idx="12"/>
          </p:nvPr>
        </p:nvSpPr>
        <p:spPr/>
        <p:txBody>
          <a:bodyPr/>
          <a:lstStyle>
            <a:lvl1pPr>
              <a:defRPr/>
            </a:lvl1pPr>
          </a:lstStyle>
          <a:p>
            <a:pPr>
              <a:defRPr/>
            </a:pPr>
            <a:fld id="{781C62C1-39ED-4CAA-A9DE-1125D7D9B9BA}" type="slidenum">
              <a:rPr lang="en-US" altLang="zh-TW"/>
              <a:pPr>
                <a:defRPr/>
              </a:pPr>
              <a:t>‹#›</a:t>
            </a:fld>
            <a:endParaRPr lang="en-US" altLang="zh-TW"/>
          </a:p>
        </p:txBody>
      </p:sp>
    </p:spTree>
    <p:extLst>
      <p:ext uri="{BB962C8B-B14F-4D97-AF65-F5344CB8AC3E}">
        <p14:creationId xmlns:p14="http://schemas.microsoft.com/office/powerpoint/2010/main" val="396564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8C6C1C-8DC0-4630-BE13-756079ED191A}"/>
              </a:ext>
            </a:extLst>
          </p:cNvPr>
          <p:cNvSpPr/>
          <p:nvPr/>
        </p:nvSpPr>
        <p:spPr>
          <a:xfrm>
            <a:off x="1219200" y="2819401"/>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5" name="Rectangle 4">
            <a:extLst>
              <a:ext uri="{FF2B5EF4-FFF2-40B4-BE49-F238E27FC236}">
                <a16:creationId xmlns:a16="http://schemas.microsoft.com/office/drawing/2014/main" id="{63E6F3E5-0AB9-4DB7-816A-28CCA442702D}"/>
              </a:ext>
            </a:extLst>
          </p:cNvPr>
          <p:cNvSpPr/>
          <p:nvPr/>
        </p:nvSpPr>
        <p:spPr>
          <a:xfrm>
            <a:off x="1219200" y="2819401"/>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2" name="Title 1"/>
          <p:cNvSpPr>
            <a:spLocks noGrp="1"/>
          </p:cNvSpPr>
          <p:nvPr>
            <p:ph type="title"/>
          </p:nvPr>
        </p:nvSpPr>
        <p:spPr>
          <a:xfrm>
            <a:off x="1625600" y="2971800"/>
            <a:ext cx="9144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727200" y="4267200"/>
            <a:ext cx="90424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CC617942-F95D-492A-8256-0EB5EFABA0E4}"/>
              </a:ext>
            </a:extLst>
          </p:cNvPr>
          <p:cNvSpPr>
            <a:spLocks noGrp="1"/>
          </p:cNvSpPr>
          <p:nvPr>
            <p:ph type="dt" sz="half" idx="10"/>
          </p:nvPr>
        </p:nvSpPr>
        <p:spPr>
          <a:xfrm>
            <a:off x="8534400" y="6354763"/>
            <a:ext cx="3048000" cy="366712"/>
          </a:xfrm>
        </p:spPr>
        <p:txBody>
          <a:bodyPr/>
          <a:lstStyle>
            <a:lvl1pPr>
              <a:defRPr/>
            </a:lvl1pPr>
          </a:lstStyle>
          <a:p>
            <a:pPr>
              <a:defRPr/>
            </a:pPr>
            <a:fld id="{DFBB9FAC-F195-48CB-8E97-5BF241B4A7A5}" type="datetime1">
              <a:rPr lang="en-US"/>
              <a:pPr>
                <a:defRPr/>
              </a:pPr>
              <a:t>13-Sep-21</a:t>
            </a:fld>
            <a:endParaRPr lang="en-US"/>
          </a:p>
        </p:txBody>
      </p:sp>
      <p:sp>
        <p:nvSpPr>
          <p:cNvPr id="7" name="Footer Placeholder 4">
            <a:extLst>
              <a:ext uri="{FF2B5EF4-FFF2-40B4-BE49-F238E27FC236}">
                <a16:creationId xmlns:a16="http://schemas.microsoft.com/office/drawing/2014/main" id="{D3FFB33B-DE2A-4534-B641-CDE0EDEF1783}"/>
              </a:ext>
            </a:extLst>
          </p:cNvPr>
          <p:cNvSpPr>
            <a:spLocks noGrp="1"/>
          </p:cNvSpPr>
          <p:nvPr>
            <p:ph type="ftr" sz="quarter" idx="11"/>
          </p:nvPr>
        </p:nvSpPr>
        <p:spPr>
          <a:xfrm>
            <a:off x="3865033" y="6354763"/>
            <a:ext cx="4633384" cy="366712"/>
          </a:xfrm>
        </p:spPr>
        <p:txBody>
          <a:bodyPr/>
          <a:lstStyle>
            <a:lvl1pPr>
              <a:defRPr sz="1400">
                <a:solidFill>
                  <a:schemeClr val="tx2"/>
                </a:solidFill>
              </a:defRPr>
            </a:lvl1pPr>
          </a:lstStyle>
          <a:p>
            <a:pPr>
              <a:defRPr/>
            </a:pPr>
            <a:endParaRPr lang="en-US"/>
          </a:p>
        </p:txBody>
      </p:sp>
      <p:sp>
        <p:nvSpPr>
          <p:cNvPr id="8" name="Slide Number Placeholder 5">
            <a:extLst>
              <a:ext uri="{FF2B5EF4-FFF2-40B4-BE49-F238E27FC236}">
                <a16:creationId xmlns:a16="http://schemas.microsoft.com/office/drawing/2014/main" id="{C80B4899-E957-4FEA-BFFC-4797D3D110BC}"/>
              </a:ext>
            </a:extLst>
          </p:cNvPr>
          <p:cNvSpPr>
            <a:spLocks noGrp="1"/>
          </p:cNvSpPr>
          <p:nvPr>
            <p:ph type="sldNum" sz="quarter" idx="12"/>
          </p:nvPr>
        </p:nvSpPr>
        <p:spPr>
          <a:xfrm>
            <a:off x="1426634" y="6354763"/>
            <a:ext cx="2027767" cy="366712"/>
          </a:xfrm>
        </p:spPr>
        <p:txBody>
          <a:bodyPr/>
          <a:lstStyle>
            <a:lvl1pPr>
              <a:defRPr/>
            </a:lvl1pPr>
          </a:lstStyle>
          <a:p>
            <a:pPr>
              <a:defRPr/>
            </a:pPr>
            <a:fld id="{A8509534-56A8-417D-8F68-6076ED67774C}" type="slidenum">
              <a:rPr lang="en-US" altLang="zh-TW"/>
              <a:pPr>
                <a:defRPr/>
              </a:pPr>
              <a:t>‹#›</a:t>
            </a:fld>
            <a:endParaRPr lang="en-US" altLang="zh-TW"/>
          </a:p>
        </p:txBody>
      </p:sp>
    </p:spTree>
    <p:extLst>
      <p:ext uri="{BB962C8B-B14F-4D97-AF65-F5344CB8AC3E}">
        <p14:creationId xmlns:p14="http://schemas.microsoft.com/office/powerpoint/2010/main" val="310109751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F1542-C980-455B-8DFC-40C589094D45}"/>
              </a:ext>
            </a:extLst>
          </p:cNvPr>
          <p:cNvSpPr>
            <a:spLocks noGrp="1"/>
          </p:cNvSpPr>
          <p:nvPr>
            <p:ph type="dt" sz="half" idx="10"/>
          </p:nvPr>
        </p:nvSpPr>
        <p:spPr/>
        <p:txBody>
          <a:bodyPr/>
          <a:lstStyle>
            <a:lvl1pPr>
              <a:defRPr/>
            </a:lvl1pPr>
          </a:lstStyle>
          <a:p>
            <a:pPr>
              <a:defRPr/>
            </a:pPr>
            <a:fld id="{9458B76F-F11B-4DEC-8B1E-DC8CD11F3698}" type="datetime1">
              <a:rPr lang="en-US"/>
              <a:pPr>
                <a:defRPr/>
              </a:pPr>
              <a:t>13-Sep-21</a:t>
            </a:fld>
            <a:endParaRPr lang="en-US"/>
          </a:p>
        </p:txBody>
      </p:sp>
      <p:sp>
        <p:nvSpPr>
          <p:cNvPr id="6" name="Footer Placeholder 5">
            <a:extLst>
              <a:ext uri="{FF2B5EF4-FFF2-40B4-BE49-F238E27FC236}">
                <a16:creationId xmlns:a16="http://schemas.microsoft.com/office/drawing/2014/main" id="{7DD397E8-8A11-4EB0-972C-11A28DCBEB2A}"/>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7" name="Slide Number Placeholder 6">
            <a:extLst>
              <a:ext uri="{FF2B5EF4-FFF2-40B4-BE49-F238E27FC236}">
                <a16:creationId xmlns:a16="http://schemas.microsoft.com/office/drawing/2014/main" id="{D82C483C-C28F-47E3-A643-5CBFBA08BC52}"/>
              </a:ext>
            </a:extLst>
          </p:cNvPr>
          <p:cNvSpPr>
            <a:spLocks noGrp="1"/>
          </p:cNvSpPr>
          <p:nvPr>
            <p:ph type="sldNum" sz="quarter" idx="12"/>
          </p:nvPr>
        </p:nvSpPr>
        <p:spPr/>
        <p:txBody>
          <a:bodyPr/>
          <a:lstStyle>
            <a:lvl1pPr>
              <a:defRPr/>
            </a:lvl1pPr>
          </a:lstStyle>
          <a:p>
            <a:pPr>
              <a:defRPr/>
            </a:pPr>
            <a:fld id="{FDE0EC99-8AFB-4A89-9CA9-5B377A7257C2}" type="slidenum">
              <a:rPr lang="en-US" altLang="zh-TW"/>
              <a:pPr>
                <a:defRPr/>
              </a:pPr>
              <a:t>‹#›</a:t>
            </a:fld>
            <a:endParaRPr lang="en-US" altLang="zh-TW"/>
          </a:p>
        </p:txBody>
      </p:sp>
    </p:spTree>
    <p:extLst>
      <p:ext uri="{BB962C8B-B14F-4D97-AF65-F5344CB8AC3E}">
        <p14:creationId xmlns:p14="http://schemas.microsoft.com/office/powerpoint/2010/main" val="3382643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1703F-FD28-404A-9A69-D972A0A96CBA}"/>
              </a:ext>
            </a:extLst>
          </p:cNvPr>
          <p:cNvSpPr>
            <a:spLocks noGrp="1"/>
          </p:cNvSpPr>
          <p:nvPr>
            <p:ph type="dt" sz="half" idx="10"/>
          </p:nvPr>
        </p:nvSpPr>
        <p:spPr/>
        <p:txBody>
          <a:bodyPr/>
          <a:lstStyle>
            <a:lvl1pPr>
              <a:defRPr/>
            </a:lvl1pPr>
          </a:lstStyle>
          <a:p>
            <a:pPr>
              <a:defRPr/>
            </a:pPr>
            <a:fld id="{E8517EC7-A9BB-4DEB-BED4-B78668E7CFD7}" type="datetime1">
              <a:rPr lang="en-US"/>
              <a:pPr>
                <a:defRPr/>
              </a:pPr>
              <a:t>13-Sep-21</a:t>
            </a:fld>
            <a:endParaRPr lang="en-US"/>
          </a:p>
        </p:txBody>
      </p:sp>
      <p:sp>
        <p:nvSpPr>
          <p:cNvPr id="8" name="Footer Placeholder 7">
            <a:extLst>
              <a:ext uri="{FF2B5EF4-FFF2-40B4-BE49-F238E27FC236}">
                <a16:creationId xmlns:a16="http://schemas.microsoft.com/office/drawing/2014/main" id="{B579098B-E0AB-486A-AEED-84FC2355851C}"/>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9" name="Slide Number Placeholder 8">
            <a:extLst>
              <a:ext uri="{FF2B5EF4-FFF2-40B4-BE49-F238E27FC236}">
                <a16:creationId xmlns:a16="http://schemas.microsoft.com/office/drawing/2014/main" id="{380D6B04-F9E6-4640-AF8E-D2A35172976C}"/>
              </a:ext>
            </a:extLst>
          </p:cNvPr>
          <p:cNvSpPr>
            <a:spLocks noGrp="1"/>
          </p:cNvSpPr>
          <p:nvPr>
            <p:ph type="sldNum" sz="quarter" idx="12"/>
          </p:nvPr>
        </p:nvSpPr>
        <p:spPr/>
        <p:txBody>
          <a:bodyPr/>
          <a:lstStyle>
            <a:lvl1pPr>
              <a:defRPr/>
            </a:lvl1pPr>
          </a:lstStyle>
          <a:p>
            <a:pPr>
              <a:defRPr/>
            </a:pPr>
            <a:fld id="{E027E7B8-9D06-418A-A376-F84D6A74491D}" type="slidenum">
              <a:rPr lang="en-US" altLang="zh-TW"/>
              <a:pPr>
                <a:defRPr/>
              </a:pPr>
              <a:t>‹#›</a:t>
            </a:fld>
            <a:endParaRPr lang="en-US" altLang="zh-TW"/>
          </a:p>
        </p:txBody>
      </p:sp>
    </p:spTree>
    <p:extLst>
      <p:ext uri="{BB962C8B-B14F-4D97-AF65-F5344CB8AC3E}">
        <p14:creationId xmlns:p14="http://schemas.microsoft.com/office/powerpoint/2010/main" val="3968289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280E877B-7ED4-44A7-9D97-C825E1455AF5}"/>
              </a:ext>
            </a:extLst>
          </p:cNvPr>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5B897D3A-EEC6-4113-9668-C7818BD45996}"/>
              </a:ext>
            </a:extLst>
          </p:cNvPr>
          <p:cNvSpPr>
            <a:spLocks noGrp="1"/>
          </p:cNvSpPr>
          <p:nvPr>
            <p:ph type="dt" sz="half" idx="10"/>
          </p:nvPr>
        </p:nvSpPr>
        <p:spPr/>
        <p:txBody>
          <a:bodyPr/>
          <a:lstStyle>
            <a:lvl1pPr>
              <a:defRPr/>
            </a:lvl1pPr>
          </a:lstStyle>
          <a:p>
            <a:pPr>
              <a:defRPr/>
            </a:pPr>
            <a:fld id="{73D2D309-EA34-4225-9CAE-A0178695F9F5}" type="datetime1">
              <a:rPr lang="en-US"/>
              <a:pPr>
                <a:defRPr/>
              </a:pPr>
              <a:t>13-Sep-21</a:t>
            </a:fld>
            <a:endParaRPr lang="en-US"/>
          </a:p>
        </p:txBody>
      </p:sp>
      <p:sp>
        <p:nvSpPr>
          <p:cNvPr id="5" name="Footer Placeholder 3">
            <a:extLst>
              <a:ext uri="{FF2B5EF4-FFF2-40B4-BE49-F238E27FC236}">
                <a16:creationId xmlns:a16="http://schemas.microsoft.com/office/drawing/2014/main" id="{37ED7C59-390E-4D00-837E-C34A690767CA}"/>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6" name="Slide Number Placeholder 4">
            <a:extLst>
              <a:ext uri="{FF2B5EF4-FFF2-40B4-BE49-F238E27FC236}">
                <a16:creationId xmlns:a16="http://schemas.microsoft.com/office/drawing/2014/main" id="{1D3955A1-D0E1-49B5-B09C-09CFCF3EE1B5}"/>
              </a:ext>
            </a:extLst>
          </p:cNvPr>
          <p:cNvSpPr>
            <a:spLocks noGrp="1"/>
          </p:cNvSpPr>
          <p:nvPr>
            <p:ph type="sldNum" sz="quarter" idx="12"/>
          </p:nvPr>
        </p:nvSpPr>
        <p:spPr/>
        <p:txBody>
          <a:bodyPr/>
          <a:lstStyle>
            <a:lvl1pPr>
              <a:defRPr/>
            </a:lvl1pPr>
          </a:lstStyle>
          <a:p>
            <a:pPr>
              <a:defRPr/>
            </a:pPr>
            <a:fld id="{B4D76934-0C8E-4DAA-8C84-54A270E038AE}" type="slidenum">
              <a:rPr lang="en-US" altLang="zh-TW"/>
              <a:pPr>
                <a:defRPr/>
              </a:pPr>
              <a:t>‹#›</a:t>
            </a:fld>
            <a:endParaRPr lang="en-US" altLang="zh-TW"/>
          </a:p>
        </p:txBody>
      </p:sp>
    </p:spTree>
    <p:extLst>
      <p:ext uri="{BB962C8B-B14F-4D97-AF65-F5344CB8AC3E}">
        <p14:creationId xmlns:p14="http://schemas.microsoft.com/office/powerpoint/2010/main" val="911863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DB0CA7DB-26A4-4902-B689-45EEF6553216}"/>
              </a:ext>
            </a:extLst>
          </p:cNvPr>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3" name="Isosceles Triangle 2">
            <a:extLst>
              <a:ext uri="{FF2B5EF4-FFF2-40B4-BE49-F238E27FC236}">
                <a16:creationId xmlns:a16="http://schemas.microsoft.com/office/drawing/2014/main" id="{718F8CF4-63DC-4E84-8DF8-57A80953AF3D}"/>
              </a:ext>
            </a:extLst>
          </p:cNvPr>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4" name="Date Placeholder 1">
            <a:extLst>
              <a:ext uri="{FF2B5EF4-FFF2-40B4-BE49-F238E27FC236}">
                <a16:creationId xmlns:a16="http://schemas.microsoft.com/office/drawing/2014/main" id="{4834950C-8D85-42E0-B853-4F9D2E5AB6AB}"/>
              </a:ext>
            </a:extLst>
          </p:cNvPr>
          <p:cNvSpPr>
            <a:spLocks noGrp="1"/>
          </p:cNvSpPr>
          <p:nvPr>
            <p:ph type="dt" sz="half" idx="10"/>
          </p:nvPr>
        </p:nvSpPr>
        <p:spPr/>
        <p:txBody>
          <a:bodyPr/>
          <a:lstStyle>
            <a:lvl1pPr>
              <a:defRPr/>
            </a:lvl1pPr>
          </a:lstStyle>
          <a:p>
            <a:pPr>
              <a:defRPr/>
            </a:pPr>
            <a:fld id="{A2BD55D7-39C8-43D8-985C-682E14FEEBC7}" type="datetime1">
              <a:rPr lang="en-US"/>
              <a:pPr>
                <a:defRPr/>
              </a:pPr>
              <a:t>13-Sep-21</a:t>
            </a:fld>
            <a:endParaRPr lang="en-US"/>
          </a:p>
        </p:txBody>
      </p:sp>
      <p:sp>
        <p:nvSpPr>
          <p:cNvPr id="5" name="Footer Placeholder 2">
            <a:extLst>
              <a:ext uri="{FF2B5EF4-FFF2-40B4-BE49-F238E27FC236}">
                <a16:creationId xmlns:a16="http://schemas.microsoft.com/office/drawing/2014/main" id="{993D4845-92FF-432F-A93D-12F8B0B797B2}"/>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6" name="Slide Number Placeholder 3">
            <a:extLst>
              <a:ext uri="{FF2B5EF4-FFF2-40B4-BE49-F238E27FC236}">
                <a16:creationId xmlns:a16="http://schemas.microsoft.com/office/drawing/2014/main" id="{F4F74483-B124-469E-8D20-875610A0677D}"/>
              </a:ext>
            </a:extLst>
          </p:cNvPr>
          <p:cNvSpPr>
            <a:spLocks noGrp="1"/>
          </p:cNvSpPr>
          <p:nvPr>
            <p:ph type="sldNum" sz="quarter" idx="12"/>
          </p:nvPr>
        </p:nvSpPr>
        <p:spPr/>
        <p:txBody>
          <a:bodyPr/>
          <a:lstStyle>
            <a:lvl1pPr>
              <a:defRPr/>
            </a:lvl1pPr>
          </a:lstStyle>
          <a:p>
            <a:pPr>
              <a:defRPr/>
            </a:pPr>
            <a:fld id="{D45610AE-D60E-4E77-8C8B-A69778D9CE9E}" type="slidenum">
              <a:rPr lang="en-US" altLang="zh-TW"/>
              <a:pPr>
                <a:defRPr/>
              </a:pPr>
              <a:t>‹#›</a:t>
            </a:fld>
            <a:endParaRPr lang="en-US" altLang="zh-TW"/>
          </a:p>
        </p:txBody>
      </p:sp>
    </p:spTree>
    <p:extLst>
      <p:ext uri="{BB962C8B-B14F-4D97-AF65-F5344CB8AC3E}">
        <p14:creationId xmlns:p14="http://schemas.microsoft.com/office/powerpoint/2010/main" val="275338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2362547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81EA92E8-1569-4325-9C1F-D48A87284E33}"/>
              </a:ext>
            </a:extLst>
          </p:cNvPr>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6" name="Straight Connector 11">
            <a:extLst>
              <a:ext uri="{FF2B5EF4-FFF2-40B4-BE49-F238E27FC236}">
                <a16:creationId xmlns:a16="http://schemas.microsoft.com/office/drawing/2014/main" id="{12D51340-EE2C-4D0F-AD9C-2196A270FED8}"/>
              </a:ext>
            </a:extLst>
          </p:cNvPr>
          <p:cNvSpPr>
            <a:spLocks noChangeShapeType="1"/>
          </p:cNvSpPr>
          <p:nvPr/>
        </p:nvSpPr>
        <p:spPr bwMode="auto">
          <a:xfrm rot="5400000">
            <a:off x="5220229"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7" name="Isosceles Triangle 6">
            <a:extLst>
              <a:ext uri="{FF2B5EF4-FFF2-40B4-BE49-F238E27FC236}">
                <a16:creationId xmlns:a16="http://schemas.microsoft.com/office/drawing/2014/main" id="{07CE713C-1ABD-4113-8D19-FE0974B44D22}"/>
              </a:ext>
            </a:extLst>
          </p:cNvPr>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2" name="Title 1"/>
          <p:cNvSpPr>
            <a:spLocks noGrp="1"/>
          </p:cNvSpPr>
          <p:nvPr>
            <p:ph type="title"/>
          </p:nvPr>
        </p:nvSpPr>
        <p:spPr>
          <a:xfrm>
            <a:off x="8432800" y="304800"/>
            <a:ext cx="33528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5349404E-64BF-433A-85F9-349B59914595}"/>
              </a:ext>
            </a:extLst>
          </p:cNvPr>
          <p:cNvSpPr>
            <a:spLocks noGrp="1"/>
          </p:cNvSpPr>
          <p:nvPr>
            <p:ph type="dt" sz="half" idx="10"/>
          </p:nvPr>
        </p:nvSpPr>
        <p:spPr/>
        <p:txBody>
          <a:bodyPr/>
          <a:lstStyle>
            <a:lvl1pPr>
              <a:defRPr/>
            </a:lvl1pPr>
          </a:lstStyle>
          <a:p>
            <a:pPr>
              <a:defRPr/>
            </a:pPr>
            <a:fld id="{EB47D356-2709-4B93-A425-FB7D65058DF4}" type="datetime1">
              <a:rPr lang="en-US"/>
              <a:pPr>
                <a:defRPr/>
              </a:pPr>
              <a:t>13-Sep-21</a:t>
            </a:fld>
            <a:endParaRPr lang="en-US"/>
          </a:p>
        </p:txBody>
      </p:sp>
      <p:sp>
        <p:nvSpPr>
          <p:cNvPr id="9" name="Footer Placeholder 5">
            <a:extLst>
              <a:ext uri="{FF2B5EF4-FFF2-40B4-BE49-F238E27FC236}">
                <a16:creationId xmlns:a16="http://schemas.microsoft.com/office/drawing/2014/main" id="{17DCF742-F1CE-4D32-A168-A3D644A13ACE}"/>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10" name="Slide Number Placeholder 6">
            <a:extLst>
              <a:ext uri="{FF2B5EF4-FFF2-40B4-BE49-F238E27FC236}">
                <a16:creationId xmlns:a16="http://schemas.microsoft.com/office/drawing/2014/main" id="{FD1AFF6F-9038-4E05-AF57-0BA25A735E67}"/>
              </a:ext>
            </a:extLst>
          </p:cNvPr>
          <p:cNvSpPr>
            <a:spLocks noGrp="1"/>
          </p:cNvSpPr>
          <p:nvPr>
            <p:ph type="sldNum" sz="quarter" idx="12"/>
          </p:nvPr>
        </p:nvSpPr>
        <p:spPr/>
        <p:txBody>
          <a:bodyPr/>
          <a:lstStyle>
            <a:lvl1pPr>
              <a:defRPr/>
            </a:lvl1pPr>
          </a:lstStyle>
          <a:p>
            <a:pPr>
              <a:defRPr/>
            </a:pPr>
            <a:fld id="{09468ECA-3D6D-4B52-B54A-451E894B25B4}" type="slidenum">
              <a:rPr lang="en-US" altLang="zh-TW"/>
              <a:pPr>
                <a:defRPr/>
              </a:pPr>
              <a:t>‹#›</a:t>
            </a:fld>
            <a:endParaRPr lang="en-US" altLang="zh-TW"/>
          </a:p>
        </p:txBody>
      </p:sp>
    </p:spTree>
    <p:extLst>
      <p:ext uri="{BB962C8B-B14F-4D97-AF65-F5344CB8AC3E}">
        <p14:creationId xmlns:p14="http://schemas.microsoft.com/office/powerpoint/2010/main" val="4041503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424C2F08-1022-49A1-A60A-8323FD131FFB}"/>
              </a:ext>
            </a:extLst>
          </p:cNvPr>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6" name="Isosceles Triangle 5">
            <a:extLst>
              <a:ext uri="{FF2B5EF4-FFF2-40B4-BE49-F238E27FC236}">
                <a16:creationId xmlns:a16="http://schemas.microsoft.com/office/drawing/2014/main" id="{4AA259E1-BB9F-4BFB-9031-C182BB1D7A0F}"/>
              </a:ext>
            </a:extLst>
          </p:cNvPr>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7" name="Rectangle 6">
            <a:extLst>
              <a:ext uri="{FF2B5EF4-FFF2-40B4-BE49-F238E27FC236}">
                <a16:creationId xmlns:a16="http://schemas.microsoft.com/office/drawing/2014/main" id="{801E032B-F4B4-4A6F-8CE7-07AA73AE2E88}"/>
              </a:ext>
            </a:extLst>
          </p:cNvPr>
          <p:cNvSpPr/>
          <p:nvPr/>
        </p:nvSpPr>
        <p:spPr>
          <a:xfrm>
            <a:off x="609601" y="500063"/>
            <a:ext cx="243417"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600" y="1219200"/>
            <a:ext cx="109728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06B97B66-3500-48EC-9EC1-208D9C9925B7}"/>
              </a:ext>
            </a:extLst>
          </p:cNvPr>
          <p:cNvSpPr>
            <a:spLocks noGrp="1"/>
          </p:cNvSpPr>
          <p:nvPr>
            <p:ph type="dt" sz="half" idx="10"/>
          </p:nvPr>
        </p:nvSpPr>
        <p:spPr/>
        <p:txBody>
          <a:bodyPr/>
          <a:lstStyle>
            <a:lvl1pPr>
              <a:defRPr/>
            </a:lvl1pPr>
          </a:lstStyle>
          <a:p>
            <a:pPr>
              <a:defRPr/>
            </a:pPr>
            <a:fld id="{84967F3B-B979-4911-B6D6-6191F94FC00F}" type="datetime1">
              <a:rPr lang="en-US"/>
              <a:pPr>
                <a:defRPr/>
              </a:pPr>
              <a:t>13-Sep-21</a:t>
            </a:fld>
            <a:endParaRPr lang="en-US">
              <a:solidFill>
                <a:schemeClr val="tx1"/>
              </a:solidFill>
            </a:endParaRPr>
          </a:p>
        </p:txBody>
      </p:sp>
      <p:sp>
        <p:nvSpPr>
          <p:cNvPr id="9" name="Footer Placeholder 5">
            <a:extLst>
              <a:ext uri="{FF2B5EF4-FFF2-40B4-BE49-F238E27FC236}">
                <a16:creationId xmlns:a16="http://schemas.microsoft.com/office/drawing/2014/main" id="{21FE9341-96AA-4697-BAE7-A93FC4D0F877}"/>
              </a:ext>
            </a:extLst>
          </p:cNvPr>
          <p:cNvSpPr>
            <a:spLocks noGrp="1"/>
          </p:cNvSpPr>
          <p:nvPr>
            <p:ph type="ftr" sz="quarter" idx="11"/>
          </p:nvPr>
        </p:nvSpPr>
        <p:spPr/>
        <p:txBody>
          <a:bodyPr/>
          <a:lstStyle>
            <a:lvl1pPr>
              <a:defRPr sz="1400"/>
            </a:lvl1pPr>
          </a:lstStyle>
          <a:p>
            <a:pPr>
              <a:defRPr/>
            </a:pPr>
            <a:endParaRPr lang="en-US"/>
          </a:p>
        </p:txBody>
      </p:sp>
      <p:sp>
        <p:nvSpPr>
          <p:cNvPr id="10" name="Slide Number Placeholder 6">
            <a:extLst>
              <a:ext uri="{FF2B5EF4-FFF2-40B4-BE49-F238E27FC236}">
                <a16:creationId xmlns:a16="http://schemas.microsoft.com/office/drawing/2014/main" id="{85591B12-0A01-4D63-8A48-DDEA2E6DC236}"/>
              </a:ext>
            </a:extLst>
          </p:cNvPr>
          <p:cNvSpPr>
            <a:spLocks noGrp="1"/>
          </p:cNvSpPr>
          <p:nvPr>
            <p:ph type="sldNum" sz="quarter" idx="12"/>
          </p:nvPr>
        </p:nvSpPr>
        <p:spPr/>
        <p:txBody>
          <a:bodyPr/>
          <a:lstStyle>
            <a:lvl1pPr>
              <a:defRPr/>
            </a:lvl1pPr>
          </a:lstStyle>
          <a:p>
            <a:pPr>
              <a:defRPr/>
            </a:pPr>
            <a:fld id="{C5442DEA-05D1-4BC4-9A3B-C88C13F19ACD}" type="slidenum">
              <a:rPr lang="en-US" altLang="zh-TW"/>
              <a:pPr>
                <a:defRPr/>
              </a:pPr>
              <a:t>‹#›</a:t>
            </a:fld>
            <a:endParaRPr lang="en-US" altLang="zh-TW"/>
          </a:p>
        </p:txBody>
      </p:sp>
    </p:spTree>
    <p:extLst>
      <p:ext uri="{BB962C8B-B14F-4D97-AF65-F5344CB8AC3E}">
        <p14:creationId xmlns:p14="http://schemas.microsoft.com/office/powerpoint/2010/main" val="1264099871"/>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95A25-413A-4C88-8B6B-9FF7FA22B253}"/>
              </a:ext>
            </a:extLst>
          </p:cNvPr>
          <p:cNvSpPr>
            <a:spLocks noGrp="1"/>
          </p:cNvSpPr>
          <p:nvPr>
            <p:ph type="dt" sz="half" idx="10"/>
          </p:nvPr>
        </p:nvSpPr>
        <p:spPr/>
        <p:txBody>
          <a:bodyPr/>
          <a:lstStyle>
            <a:lvl1pPr>
              <a:defRPr/>
            </a:lvl1pPr>
          </a:lstStyle>
          <a:p>
            <a:pPr>
              <a:defRPr/>
            </a:pPr>
            <a:fld id="{A8C2E139-EABE-4F74-9976-AAB903E14C3E}" type="datetime1">
              <a:rPr lang="en-US"/>
              <a:pPr>
                <a:defRPr/>
              </a:pPr>
              <a:t>13-Sep-21</a:t>
            </a:fld>
            <a:endParaRPr lang="en-US"/>
          </a:p>
        </p:txBody>
      </p:sp>
      <p:sp>
        <p:nvSpPr>
          <p:cNvPr id="5" name="Footer Placeholder 4">
            <a:extLst>
              <a:ext uri="{FF2B5EF4-FFF2-40B4-BE49-F238E27FC236}">
                <a16:creationId xmlns:a16="http://schemas.microsoft.com/office/drawing/2014/main" id="{B44B898B-F68B-49F2-9E5E-0F62989DEDED}"/>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6" name="Slide Number Placeholder 5">
            <a:extLst>
              <a:ext uri="{FF2B5EF4-FFF2-40B4-BE49-F238E27FC236}">
                <a16:creationId xmlns:a16="http://schemas.microsoft.com/office/drawing/2014/main" id="{BABB0B93-90B5-4C1D-9B70-AB6FAB7FD52D}"/>
              </a:ext>
            </a:extLst>
          </p:cNvPr>
          <p:cNvSpPr>
            <a:spLocks noGrp="1"/>
          </p:cNvSpPr>
          <p:nvPr>
            <p:ph type="sldNum" sz="quarter" idx="12"/>
          </p:nvPr>
        </p:nvSpPr>
        <p:spPr/>
        <p:txBody>
          <a:bodyPr/>
          <a:lstStyle>
            <a:lvl1pPr>
              <a:defRPr/>
            </a:lvl1pPr>
          </a:lstStyle>
          <a:p>
            <a:pPr>
              <a:defRPr/>
            </a:pPr>
            <a:fld id="{63451F66-E369-486C-8E78-3E2DA89F3E61}" type="slidenum">
              <a:rPr lang="en-US" altLang="zh-TW"/>
              <a:pPr>
                <a:defRPr/>
              </a:pPr>
              <a:t>‹#›</a:t>
            </a:fld>
            <a:endParaRPr lang="en-US" altLang="zh-TW"/>
          </a:p>
        </p:txBody>
      </p:sp>
    </p:spTree>
    <p:extLst>
      <p:ext uri="{BB962C8B-B14F-4D97-AF65-F5344CB8AC3E}">
        <p14:creationId xmlns:p14="http://schemas.microsoft.com/office/powerpoint/2010/main" val="7686683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909D826D-0C9D-494E-B5E1-4E2CB1037E9E}"/>
              </a:ext>
            </a:extLst>
          </p:cNvPr>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5" name="Isosceles Triangle 4">
            <a:extLst>
              <a:ext uri="{FF2B5EF4-FFF2-40B4-BE49-F238E27FC236}">
                <a16:creationId xmlns:a16="http://schemas.microsoft.com/office/drawing/2014/main" id="{C7C9867B-3DD2-4778-B3AF-9078C19F2839}"/>
              </a:ext>
            </a:extLst>
          </p:cNvPr>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6" name="Straight Connector 12">
            <a:extLst>
              <a:ext uri="{FF2B5EF4-FFF2-40B4-BE49-F238E27FC236}">
                <a16:creationId xmlns:a16="http://schemas.microsoft.com/office/drawing/2014/main" id="{DE01C51B-247B-4A71-8ADC-2796874F36C1}"/>
              </a:ext>
            </a:extLst>
          </p:cNvPr>
          <p:cNvSpPr>
            <a:spLocks noChangeShapeType="1"/>
          </p:cNvSpPr>
          <p:nvPr/>
        </p:nvSpPr>
        <p:spPr bwMode="auto">
          <a:xfrm rot="5400000">
            <a:off x="5816071"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AB4D170-994F-46FC-911E-694C52E7FB01}"/>
              </a:ext>
            </a:extLst>
          </p:cNvPr>
          <p:cNvSpPr>
            <a:spLocks noGrp="1"/>
          </p:cNvSpPr>
          <p:nvPr>
            <p:ph type="dt" sz="half" idx="10"/>
          </p:nvPr>
        </p:nvSpPr>
        <p:spPr/>
        <p:txBody>
          <a:bodyPr/>
          <a:lstStyle>
            <a:lvl1pPr>
              <a:defRPr/>
            </a:lvl1pPr>
          </a:lstStyle>
          <a:p>
            <a:pPr>
              <a:defRPr/>
            </a:pPr>
            <a:fld id="{710E7869-0481-48A4-B270-351F71AD0AF6}" type="datetime1">
              <a:rPr lang="en-US"/>
              <a:pPr>
                <a:defRPr/>
              </a:pPr>
              <a:t>13-Sep-21</a:t>
            </a:fld>
            <a:endParaRPr lang="en-US"/>
          </a:p>
        </p:txBody>
      </p:sp>
      <p:sp>
        <p:nvSpPr>
          <p:cNvPr id="8" name="Footer Placeholder 4">
            <a:extLst>
              <a:ext uri="{FF2B5EF4-FFF2-40B4-BE49-F238E27FC236}">
                <a16:creationId xmlns:a16="http://schemas.microsoft.com/office/drawing/2014/main" id="{CAFE1744-DEA2-49CF-B359-B31BB4DA69AB}"/>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9" name="Slide Number Placeholder 5">
            <a:extLst>
              <a:ext uri="{FF2B5EF4-FFF2-40B4-BE49-F238E27FC236}">
                <a16:creationId xmlns:a16="http://schemas.microsoft.com/office/drawing/2014/main" id="{AB207B72-2B2C-4E60-9EFF-53F8D054FB3C}"/>
              </a:ext>
            </a:extLst>
          </p:cNvPr>
          <p:cNvSpPr>
            <a:spLocks noGrp="1"/>
          </p:cNvSpPr>
          <p:nvPr>
            <p:ph type="sldNum" sz="quarter" idx="12"/>
          </p:nvPr>
        </p:nvSpPr>
        <p:spPr/>
        <p:txBody>
          <a:bodyPr/>
          <a:lstStyle>
            <a:lvl1pPr>
              <a:defRPr/>
            </a:lvl1pPr>
          </a:lstStyle>
          <a:p>
            <a:pPr>
              <a:defRPr/>
            </a:pPr>
            <a:fld id="{1765F3B6-2865-4E85-A85F-F117A6B190AE}" type="slidenum">
              <a:rPr lang="en-US" altLang="zh-TW"/>
              <a:pPr>
                <a:defRPr/>
              </a:pPr>
              <a:t>‹#›</a:t>
            </a:fld>
            <a:endParaRPr lang="en-US" altLang="zh-TW"/>
          </a:p>
        </p:txBody>
      </p:sp>
    </p:spTree>
    <p:extLst>
      <p:ext uri="{BB962C8B-B14F-4D97-AF65-F5344CB8AC3E}">
        <p14:creationId xmlns:p14="http://schemas.microsoft.com/office/powerpoint/2010/main" val="145616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70866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274342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391606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65754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18137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105893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284480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485E6-82F2-45DE-84BB-CC179AD8DA6D}" type="slidenum">
              <a:rPr lang="en-IN" smtClean="0"/>
              <a:t>‹#›</a:t>
            </a:fld>
            <a:endParaRPr lang="en-IN" dirty="0"/>
          </a:p>
        </p:txBody>
      </p:sp>
    </p:spTree>
    <p:extLst>
      <p:ext uri="{BB962C8B-B14F-4D97-AF65-F5344CB8AC3E}">
        <p14:creationId xmlns:p14="http://schemas.microsoft.com/office/powerpoint/2010/main" val="718159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7DC7FD9F-2275-4039-99C3-E6E7E10E2F9D}"/>
              </a:ext>
            </a:extLst>
          </p:cNvPr>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52671A9A-F90F-44DF-937B-B90D57F5C509}"/>
              </a:ext>
            </a:extLst>
          </p:cNvPr>
          <p:cNvSpPr>
            <a:spLocks noGrp="1"/>
          </p:cNvSpPr>
          <p:nvPr>
            <p:ph type="body" idx="1"/>
          </p:nvPr>
        </p:nvSpPr>
        <p:spPr bwMode="auto">
          <a:xfrm>
            <a:off x="609600" y="1219200"/>
            <a:ext cx="10972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9C0A1929-0170-480F-97DC-4EBF5C27C0D8}"/>
              </a:ext>
            </a:extLst>
          </p:cNvPr>
          <p:cNvSpPr>
            <a:spLocks noGrp="1"/>
          </p:cNvSpPr>
          <p:nvPr>
            <p:ph type="dt" sz="half" idx="2"/>
          </p:nvPr>
        </p:nvSpPr>
        <p:spPr>
          <a:xfrm>
            <a:off x="8534401" y="6356351"/>
            <a:ext cx="3052233" cy="365125"/>
          </a:xfrm>
          <a:prstGeom prst="rect">
            <a:avLst/>
          </a:prstGeom>
        </p:spPr>
        <p:txBody>
          <a:bodyPr vert="horz"/>
          <a:lstStyle>
            <a:lvl1pPr algn="l" eaLnBrk="1" latinLnBrk="0" hangingPunct="1">
              <a:defRPr kumimoji="0" sz="1400">
                <a:solidFill>
                  <a:schemeClr val="tx2"/>
                </a:solidFill>
              </a:defRPr>
            </a:lvl1pPr>
          </a:lstStyle>
          <a:p>
            <a:pPr>
              <a:defRPr/>
            </a:pPr>
            <a:fld id="{638C563C-E4B3-4C1C-AB47-AE68C8AD1AB8}" type="datetime1">
              <a:rPr lang="en-US"/>
              <a:pPr>
                <a:defRPr/>
              </a:pPr>
              <a:t>13-Sep-21</a:t>
            </a:fld>
            <a:endParaRPr lang="en-US" sz="1000" dirty="0">
              <a:solidFill>
                <a:schemeClr val="tx1"/>
              </a:solidFill>
            </a:endParaRPr>
          </a:p>
        </p:txBody>
      </p:sp>
      <p:sp>
        <p:nvSpPr>
          <p:cNvPr id="3" name="Footer Placeholder 2">
            <a:extLst>
              <a:ext uri="{FF2B5EF4-FFF2-40B4-BE49-F238E27FC236}">
                <a16:creationId xmlns:a16="http://schemas.microsoft.com/office/drawing/2014/main" id="{AA79B480-631B-42A8-B6BF-9FD8F8EC34FF}"/>
              </a:ext>
            </a:extLst>
          </p:cNvPr>
          <p:cNvSpPr>
            <a:spLocks noGrp="1"/>
          </p:cNvSpPr>
          <p:nvPr>
            <p:ph type="ftr" sz="quarter" idx="3"/>
          </p:nvPr>
        </p:nvSpPr>
        <p:spPr>
          <a:xfrm>
            <a:off x="3865033" y="6356351"/>
            <a:ext cx="4673600" cy="365125"/>
          </a:xfrm>
          <a:prstGeom prst="rect">
            <a:avLst/>
          </a:prstGeom>
        </p:spPr>
        <p:txBody>
          <a:bodyPr vert="horz"/>
          <a:lstStyle>
            <a:lvl1pPr algn="r" eaLnBrk="1" latinLnBrk="0" hangingPunct="1">
              <a:defRPr kumimoji="0" sz="1000">
                <a:solidFill>
                  <a:schemeClr val="tx1"/>
                </a:solidFill>
              </a:defRPr>
            </a:lvl1pPr>
          </a:lstStyle>
          <a:p>
            <a:pPr>
              <a:defRPr/>
            </a:pPr>
            <a:endParaRPr lang="en-US"/>
          </a:p>
        </p:txBody>
      </p:sp>
      <p:sp>
        <p:nvSpPr>
          <p:cNvPr id="23" name="Slide Number Placeholder 22">
            <a:extLst>
              <a:ext uri="{FF2B5EF4-FFF2-40B4-BE49-F238E27FC236}">
                <a16:creationId xmlns:a16="http://schemas.microsoft.com/office/drawing/2014/main" id="{74F2FA47-3947-4F69-BF7F-D81DEB4B41B1}"/>
              </a:ext>
            </a:extLst>
          </p:cNvPr>
          <p:cNvSpPr>
            <a:spLocks noGrp="1"/>
          </p:cNvSpPr>
          <p:nvPr>
            <p:ph type="sldNum" sz="quarter" idx="4"/>
          </p:nvPr>
        </p:nvSpPr>
        <p:spPr>
          <a:xfrm>
            <a:off x="817033" y="6356351"/>
            <a:ext cx="2641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400">
                <a:solidFill>
                  <a:schemeClr val="tx2"/>
                </a:solidFill>
              </a:defRPr>
            </a:lvl1pPr>
          </a:lstStyle>
          <a:p>
            <a:pPr>
              <a:defRPr/>
            </a:pPr>
            <a:fld id="{9992D533-6792-48ED-836F-6F56D09092A0}" type="slidenum">
              <a:rPr lang="en-US" altLang="zh-TW"/>
              <a:pPr>
                <a:defRPr/>
              </a:pPr>
              <a:t>‹#›</a:t>
            </a:fld>
            <a:endParaRPr lang="en-US" altLang="zh-TW"/>
          </a:p>
        </p:txBody>
      </p:sp>
      <p:sp>
        <p:nvSpPr>
          <p:cNvPr id="1031" name="Straight Connector 27">
            <a:extLst>
              <a:ext uri="{FF2B5EF4-FFF2-40B4-BE49-F238E27FC236}">
                <a16:creationId xmlns:a16="http://schemas.microsoft.com/office/drawing/2014/main" id="{BD24A997-C98F-4FD4-B3E2-ACD3A7643A03}"/>
              </a:ext>
            </a:extLst>
          </p:cNvPr>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1032" name="Straight Connector 28">
            <a:extLst>
              <a:ext uri="{FF2B5EF4-FFF2-40B4-BE49-F238E27FC236}">
                <a16:creationId xmlns:a16="http://schemas.microsoft.com/office/drawing/2014/main" id="{3E90200D-AE82-4DC0-B9F5-BE062FEB2A6C}"/>
              </a:ext>
            </a:extLst>
          </p:cNvPr>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10" name="Isosceles Triangle 9">
            <a:extLst>
              <a:ext uri="{FF2B5EF4-FFF2-40B4-BE49-F238E27FC236}">
                <a16:creationId xmlns:a16="http://schemas.microsoft.com/office/drawing/2014/main" id="{A71D5196-9E79-4AF9-8676-5434546774C8}"/>
              </a:ext>
            </a:extLst>
          </p:cNvPr>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Tree>
    <p:extLst>
      <p:ext uri="{BB962C8B-B14F-4D97-AF65-F5344CB8AC3E}">
        <p14:creationId xmlns:p14="http://schemas.microsoft.com/office/powerpoint/2010/main" val="36160893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ea typeface="標楷體" pitchFamily="65" charset="-120"/>
        </a:defRPr>
      </a:lvl2pPr>
      <a:lvl3pPr algn="l" rtl="0" eaLnBrk="0" fontAlgn="base" hangingPunct="0">
        <a:spcBef>
          <a:spcPct val="0"/>
        </a:spcBef>
        <a:spcAft>
          <a:spcPct val="0"/>
        </a:spcAft>
        <a:defRPr sz="3200">
          <a:solidFill>
            <a:schemeClr val="tx2"/>
          </a:solidFill>
          <a:latin typeface="Bookman Old Style" pitchFamily="18" charset="0"/>
          <a:ea typeface="標楷體" pitchFamily="65" charset="-120"/>
        </a:defRPr>
      </a:lvl3pPr>
      <a:lvl4pPr algn="l" rtl="0" eaLnBrk="0" fontAlgn="base" hangingPunct="0">
        <a:spcBef>
          <a:spcPct val="0"/>
        </a:spcBef>
        <a:spcAft>
          <a:spcPct val="0"/>
        </a:spcAft>
        <a:defRPr sz="3200">
          <a:solidFill>
            <a:schemeClr val="tx2"/>
          </a:solidFill>
          <a:latin typeface="Bookman Old Style" pitchFamily="18" charset="0"/>
          <a:ea typeface="標楷體" pitchFamily="65" charset="-120"/>
        </a:defRPr>
      </a:lvl4pPr>
      <a:lvl5pPr algn="l" rtl="0" eaLnBrk="0" fontAlgn="base" hangingPunct="0">
        <a:spcBef>
          <a:spcPct val="0"/>
        </a:spcBef>
        <a:spcAft>
          <a:spcPct val="0"/>
        </a:spcAft>
        <a:defRPr sz="3200">
          <a:solidFill>
            <a:schemeClr val="tx2"/>
          </a:solidFill>
          <a:latin typeface="Bookman Old Style" pitchFamily="18" charset="0"/>
          <a:ea typeface="標楷體" pitchFamily="65" charset="-120"/>
        </a:defRPr>
      </a:lvl5pPr>
      <a:lvl6pPr marL="457200" algn="l" rtl="0" fontAlgn="base">
        <a:spcBef>
          <a:spcPct val="0"/>
        </a:spcBef>
        <a:spcAft>
          <a:spcPct val="0"/>
        </a:spcAft>
        <a:defRPr sz="3200">
          <a:solidFill>
            <a:schemeClr val="tx2"/>
          </a:solidFill>
          <a:latin typeface="Bookman Old Style" pitchFamily="18" charset="0"/>
          <a:ea typeface="標楷體" pitchFamily="65" charset="-120"/>
        </a:defRPr>
      </a:lvl6pPr>
      <a:lvl7pPr marL="914400" algn="l" rtl="0" fontAlgn="base">
        <a:spcBef>
          <a:spcPct val="0"/>
        </a:spcBef>
        <a:spcAft>
          <a:spcPct val="0"/>
        </a:spcAft>
        <a:defRPr sz="3200">
          <a:solidFill>
            <a:schemeClr val="tx2"/>
          </a:solidFill>
          <a:latin typeface="Bookman Old Style" pitchFamily="18" charset="0"/>
          <a:ea typeface="標楷體" pitchFamily="65" charset="-120"/>
        </a:defRPr>
      </a:lvl7pPr>
      <a:lvl8pPr marL="1371600" algn="l" rtl="0" fontAlgn="base">
        <a:spcBef>
          <a:spcPct val="0"/>
        </a:spcBef>
        <a:spcAft>
          <a:spcPct val="0"/>
        </a:spcAft>
        <a:defRPr sz="3200">
          <a:solidFill>
            <a:schemeClr val="tx2"/>
          </a:solidFill>
          <a:latin typeface="Bookman Old Style" pitchFamily="18" charset="0"/>
          <a:ea typeface="標楷體" pitchFamily="65" charset="-120"/>
        </a:defRPr>
      </a:lvl8pPr>
      <a:lvl9pPr marL="1828800" algn="l" rtl="0" fontAlgn="base">
        <a:spcBef>
          <a:spcPct val="0"/>
        </a:spcBef>
        <a:spcAft>
          <a:spcPct val="0"/>
        </a:spcAft>
        <a:defRPr sz="3200">
          <a:solidFill>
            <a:schemeClr val="tx2"/>
          </a:solidFill>
          <a:latin typeface="Bookman Old Style" pitchFamily="18" charset="0"/>
          <a:ea typeface="標楷體" pitchFamily="65" charset="-12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0.png"/><Relationship Id="rId7"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wmf"/><Relationship Id="rId4" Type="http://schemas.openxmlformats.org/officeDocument/2006/relationships/image" Target="../media/image5.png"/><Relationship Id="rId9"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0.png"/><Relationship Id="rId7"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a:extLst>
              <a:ext uri="{FF2B5EF4-FFF2-40B4-BE49-F238E27FC236}">
                <a16:creationId xmlns:a16="http://schemas.microsoft.com/office/drawing/2014/main" id="{8F93C3B6-63A9-446E-BA57-9B70776B3066}"/>
              </a:ext>
            </a:extLst>
          </p:cNvPr>
          <p:cNvSpPr>
            <a:spLocks noGrp="1" noChangeArrowheads="1"/>
          </p:cNvSpPr>
          <p:nvPr>
            <p:ph type="sldNum" sz="quarter" idx="12"/>
          </p:nvPr>
        </p:nvSpPr>
        <p:spPr bwMode="auto">
          <a:xfrm>
            <a:off x="884872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fld id="{7D5387FF-1EE3-4F69-850C-9D7AA2F18D7C}" type="slidenum">
              <a:rPr kumimoji="0" lang="en-US" altLang="zh-TW" smtClean="0">
                <a:solidFill>
                  <a:schemeClr val="tx2"/>
                </a:solidFill>
              </a:rPr>
              <a:pPr/>
              <a:t>1</a:t>
            </a:fld>
            <a:endParaRPr kumimoji="0" lang="en-US" altLang="zh-TW" dirty="0">
              <a:solidFill>
                <a:schemeClr val="tx2"/>
              </a:solidFill>
            </a:endParaRPr>
          </a:p>
        </p:txBody>
      </p:sp>
      <p:sp>
        <p:nvSpPr>
          <p:cNvPr id="16386" name="Rectangle 3">
            <a:extLst>
              <a:ext uri="{FF2B5EF4-FFF2-40B4-BE49-F238E27FC236}">
                <a16:creationId xmlns:a16="http://schemas.microsoft.com/office/drawing/2014/main" id="{63709C06-E52F-4981-B303-9D0064DA6450}"/>
              </a:ext>
            </a:extLst>
          </p:cNvPr>
          <p:cNvSpPr>
            <a:spLocks noGrp="1"/>
          </p:cNvSpPr>
          <p:nvPr>
            <p:ph type="body" idx="4294967295"/>
          </p:nvPr>
        </p:nvSpPr>
        <p:spPr>
          <a:xfrm>
            <a:off x="1990725" y="815975"/>
            <a:ext cx="10201275" cy="2133600"/>
          </a:xfrm>
        </p:spPr>
        <p:txBody>
          <a:bodyPr/>
          <a:lstStyle/>
          <a:p>
            <a:pPr algn="ctr" eaLnBrk="1" hangingPunct="1">
              <a:buFontTx/>
              <a:buNone/>
            </a:pPr>
            <a:r>
              <a:rPr lang="en-US" altLang="en-US" sz="4800" dirty="0">
                <a:solidFill>
                  <a:srgbClr val="0A2090"/>
                </a:solidFill>
                <a:ea typeface="新細明體" panose="02020500000000000000" pitchFamily="18" charset="-120"/>
              </a:rPr>
              <a:t>18ECC301T – Wireless Communications</a:t>
            </a:r>
            <a:endParaRPr lang="en-US" altLang="zh-TW" sz="4400" dirty="0">
              <a:solidFill>
                <a:srgbClr val="0A209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5700555-B4FD-4AAA-9FEC-0D30FE8B34BD}"/>
              </a:ext>
            </a:extLst>
          </p:cNvPr>
          <p:cNvSpPr txBox="1">
            <a:spLocks/>
          </p:cNvSpPr>
          <p:nvPr/>
        </p:nvSpPr>
        <p:spPr bwMode="auto">
          <a:xfrm>
            <a:off x="609600" y="1422777"/>
            <a:ext cx="113442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ctr" eaLnBrk="1" hangingPunct="1">
              <a:buFontTx/>
              <a:buNone/>
            </a:pPr>
            <a:r>
              <a:rPr lang="en-US" altLang="en-US" sz="4800" dirty="0">
                <a:solidFill>
                  <a:srgbClr val="C00000"/>
                </a:solidFill>
                <a:ea typeface="新細明體" panose="02020500000000000000" pitchFamily="18" charset="-120"/>
              </a:rPr>
              <a:t>Unit IV –Improvement on Link Performance </a:t>
            </a:r>
            <a:endParaRPr lang="en-US" altLang="zh-TW" sz="4400" dirty="0">
              <a:solidFill>
                <a:srgbClr val="C00000"/>
              </a:solidFill>
              <a:latin typeface="Times New Roman" panose="02020603050405020304" pitchFamily="18" charset="0"/>
              <a:cs typeface="Times New Roman" panose="02020603050405020304" pitchFamily="18" charset="0"/>
            </a:endParaRPr>
          </a:p>
        </p:txBody>
      </p:sp>
      <p:pic>
        <p:nvPicPr>
          <p:cNvPr id="2" name="Picture 4" descr="SRM Logo - Srm logo png 7 » PNG Image">
            <a:extLst>
              <a:ext uri="{FF2B5EF4-FFF2-40B4-BE49-F238E27FC236}">
                <a16:creationId xmlns:a16="http://schemas.microsoft.com/office/drawing/2014/main" id="{516D758C-28AF-442A-91E0-DE44C3ADA3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10" y="175576"/>
            <a:ext cx="1897780" cy="64074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209993F-10B3-4FD6-81A9-5783B22AFAE5}"/>
              </a:ext>
            </a:extLst>
          </p:cNvPr>
          <p:cNvSpPr txBox="1">
            <a:spLocks/>
          </p:cNvSpPr>
          <p:nvPr/>
        </p:nvSpPr>
        <p:spPr>
          <a:xfrm>
            <a:off x="720524" y="2489577"/>
            <a:ext cx="10750951" cy="25941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en-US" sz="2600" dirty="0">
                <a:latin typeface="Gill Sans MT" panose="020B0502020104020203" pitchFamily="34" charset="0"/>
                <a:ea typeface="新細明體" panose="02020500000000000000" pitchFamily="18" charset="-120"/>
              </a:rPr>
              <a:t>	Week 1 : Introduction to diversity, equalization and capacity, Space diversity, Scanning diversity, Maximal ratio combiner, Equal gain diversity, </a:t>
            </a:r>
          </a:p>
          <a:p>
            <a:pPr algn="just">
              <a:buFont typeface="Wingdings" panose="05000000000000000000" pitchFamily="2" charset="2"/>
              <a:buNone/>
            </a:pPr>
            <a:r>
              <a:rPr lang="en-US" altLang="en-US" sz="2600" dirty="0">
                <a:latin typeface="Gill Sans MT" panose="020B0502020104020203" pitchFamily="34" charset="0"/>
                <a:ea typeface="新細明體" panose="02020500000000000000" pitchFamily="18" charset="-120"/>
              </a:rPr>
              <a:t>	Week 2: Rake Receiver, Capacity in AWGN, Capacity of flat fading channels, Equalizer and its mode, Adaptive equalizer block diagram</a:t>
            </a:r>
          </a:p>
          <a:p>
            <a:pPr algn="just">
              <a:buFont typeface="Wingdings" panose="05000000000000000000" pitchFamily="2" charset="2"/>
              <a:buNone/>
            </a:pPr>
            <a:r>
              <a:rPr lang="en-US" altLang="en-US" sz="2600" dirty="0">
                <a:latin typeface="Gill Sans MT" panose="020B0502020104020203" pitchFamily="34" charset="0"/>
                <a:ea typeface="新細明體" panose="02020500000000000000" pitchFamily="18" charset="-120"/>
              </a:rPr>
              <a:t>	Week 3: Types of Equalizers - elementary level only, Introduction to MIMO antennas, Case study: Recent trends in Diversity and MIMO antenna	</a:t>
            </a:r>
          </a:p>
        </p:txBody>
      </p:sp>
      <p:sp>
        <p:nvSpPr>
          <p:cNvPr id="7" name="TextBox 6">
            <a:extLst>
              <a:ext uri="{FF2B5EF4-FFF2-40B4-BE49-F238E27FC236}">
                <a16:creationId xmlns:a16="http://schemas.microsoft.com/office/drawing/2014/main" id="{FB4F3591-09CE-4E06-9F75-A6AD06D1850A}"/>
              </a:ext>
            </a:extLst>
          </p:cNvPr>
          <p:cNvSpPr txBox="1"/>
          <p:nvPr/>
        </p:nvSpPr>
        <p:spPr>
          <a:xfrm>
            <a:off x="847725" y="5172632"/>
            <a:ext cx="11106150" cy="1200329"/>
          </a:xfrm>
          <a:prstGeom prst="rect">
            <a:avLst/>
          </a:prstGeom>
          <a:noFill/>
        </p:spPr>
        <p:txBody>
          <a:bodyPr wrap="square">
            <a:spAutoFit/>
          </a:bodyPr>
          <a:lstStyle/>
          <a:p>
            <a:pPr eaLnBrk="1" hangingPunct="1"/>
            <a:r>
              <a:rPr lang="en-US" altLang="en-US" i="1" dirty="0"/>
              <a:t>References : </a:t>
            </a:r>
          </a:p>
          <a:p>
            <a:pPr marL="285750" indent="-285750" eaLnBrk="1" hangingPunct="1">
              <a:buFont typeface="Wingdings" panose="05000000000000000000" pitchFamily="2" charset="2"/>
              <a:buChar char="ü"/>
            </a:pPr>
            <a:r>
              <a:rPr lang="en-IN" sz="1800" dirty="0">
                <a:solidFill>
                  <a:srgbClr val="0A2090"/>
                </a:solidFill>
                <a:effectLst/>
                <a:latin typeface="Comic Sans MS" panose="030F0702030302020204" pitchFamily="66" charset="0"/>
                <a:ea typeface="Times New Roman" panose="02020603050405020304" pitchFamily="18" charset="0"/>
              </a:rPr>
              <a:t>Rappaport T.S, </a:t>
            </a:r>
            <a:r>
              <a:rPr lang="en-IN" sz="1800" i="1" dirty="0">
                <a:solidFill>
                  <a:srgbClr val="0A2090"/>
                </a:solidFill>
                <a:effectLst/>
                <a:latin typeface="Comic Sans MS" panose="030F0702030302020204" pitchFamily="66" charset="0"/>
                <a:ea typeface="Times New Roman" panose="02020603050405020304" pitchFamily="18" charset="0"/>
              </a:rPr>
              <a:t>“Wireless Communications: Principles and Practice”, </a:t>
            </a:r>
            <a:r>
              <a:rPr lang="en-IN" sz="1800" dirty="0">
                <a:solidFill>
                  <a:srgbClr val="0A2090"/>
                </a:solidFill>
                <a:effectLst/>
                <a:latin typeface="Comic Sans MS" panose="030F0702030302020204" pitchFamily="66" charset="0"/>
                <a:ea typeface="Times New Roman" panose="02020603050405020304" pitchFamily="18" charset="0"/>
              </a:rPr>
              <a:t>Pearson education, 2nd edition, 2009.</a:t>
            </a:r>
            <a:endParaRPr lang="en-US" altLang="en-US" dirty="0">
              <a:solidFill>
                <a:srgbClr val="0A2090"/>
              </a:solidFill>
              <a:latin typeface="Comic Sans MS" panose="030F0702030302020204" pitchFamily="66" charset="0"/>
            </a:endParaRPr>
          </a:p>
          <a:p>
            <a:pPr marL="285750" indent="-285750" eaLnBrk="1" hangingPunct="1">
              <a:buFont typeface="Wingdings" panose="05000000000000000000" pitchFamily="2" charset="2"/>
              <a:buChar char="ü"/>
            </a:pPr>
            <a:r>
              <a:rPr lang="en-US" altLang="en-US" dirty="0">
                <a:solidFill>
                  <a:srgbClr val="0A2090"/>
                </a:solidFill>
                <a:latin typeface="Comic Sans MS" panose="030F0702030302020204" pitchFamily="66" charset="0"/>
              </a:rPr>
              <a:t>Andrea Goldsmith, “Wireless Communications”, Cambridge University Press, Aug 2005</a:t>
            </a:r>
            <a:endParaRPr lang="en-IN" altLang="en-US" dirty="0">
              <a:solidFill>
                <a:srgbClr val="0A2090"/>
              </a:solidFill>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E3221B8-8F83-4E6D-8997-FE4F746A7971}"/>
              </a:ext>
            </a:extLst>
          </p:cNvPr>
          <p:cNvSpPr>
            <a:spLocks noGrp="1"/>
          </p:cNvSpPr>
          <p:nvPr>
            <p:ph type="title"/>
          </p:nvPr>
        </p:nvSpPr>
        <p:spPr/>
        <p:txBody>
          <a:bodyPr/>
          <a:lstStyle/>
          <a:p>
            <a:pPr eaLnBrk="1" hangingPunct="1"/>
            <a:r>
              <a:rPr lang="en-US" altLang="zh-TW" b="1" dirty="0">
                <a:solidFill>
                  <a:srgbClr val="0A2090"/>
                </a:solidFill>
              </a:rPr>
              <a:t>Interleaving </a:t>
            </a:r>
            <a:endParaRPr lang="en-US" altLang="en-US" dirty="0">
              <a:ea typeface="標楷體" pitchFamily="65" charset="-128"/>
            </a:endParaRPr>
          </a:p>
        </p:txBody>
      </p:sp>
      <p:sp>
        <p:nvSpPr>
          <p:cNvPr id="5" name="Content Placeholder 4">
            <a:extLst>
              <a:ext uri="{FF2B5EF4-FFF2-40B4-BE49-F238E27FC236}">
                <a16:creationId xmlns:a16="http://schemas.microsoft.com/office/drawing/2014/main" id="{4B1F447C-688F-46ED-9463-830453F1750F}"/>
              </a:ext>
            </a:extLst>
          </p:cNvPr>
          <p:cNvSpPr>
            <a:spLocks noGrp="1"/>
          </p:cNvSpPr>
          <p:nvPr>
            <p:ph sz="quarter" idx="1"/>
          </p:nvPr>
        </p:nvSpPr>
        <p:spPr>
          <a:xfrm>
            <a:off x="1983229" y="1143000"/>
            <a:ext cx="8363272" cy="5310336"/>
          </a:xfrm>
        </p:spPr>
        <p:txBody>
          <a:bodyPr/>
          <a:lstStyle/>
          <a:p>
            <a:pPr>
              <a:buFont typeface="Arial" panose="020B0604020202020204" pitchFamily="34" charset="0"/>
              <a:buChar char="•"/>
            </a:pPr>
            <a:r>
              <a:rPr lang="en-US" sz="2400" dirty="0">
                <a:solidFill>
                  <a:srgbClr val="0070C0"/>
                </a:solidFill>
              </a:rPr>
              <a:t>Used to Obtain time diversity without adding any overhead.</a:t>
            </a:r>
          </a:p>
          <a:p>
            <a:pPr>
              <a:buFont typeface="Arial" panose="020B0604020202020204" pitchFamily="34" charset="0"/>
              <a:buChar char="•"/>
            </a:pPr>
            <a:r>
              <a:rPr lang="en-US" sz="2400" dirty="0">
                <a:solidFill>
                  <a:srgbClr val="0070C0"/>
                </a:solidFill>
              </a:rPr>
              <a:t>Used in digital speech coders – wide range of voices in a uniform and efficient digital format.</a:t>
            </a:r>
          </a:p>
          <a:p>
            <a:pPr>
              <a:buFont typeface="Arial" panose="020B0604020202020204" pitchFamily="34" charset="0"/>
              <a:buChar char="•"/>
            </a:pPr>
            <a:r>
              <a:rPr lang="en-US" sz="2300" dirty="0"/>
              <a:t>Interleaving’s only disadvantage is additional latency –receive the entire block of coded bits before they can be put in order and decoded (and then converted into an audio signal, for example). For different applications, latency requirements are different. </a:t>
            </a:r>
          </a:p>
          <a:p>
            <a:pPr>
              <a:buFont typeface="Arial" panose="020B0604020202020204" pitchFamily="34" charset="0"/>
              <a:buChar char="•"/>
            </a:pPr>
            <a:r>
              <a:rPr lang="en-US" sz="2300" dirty="0"/>
              <a:t>Voice communications are typically the most latency-sensitive, and even cell phone voice data is interleaved.</a:t>
            </a:r>
          </a:p>
          <a:p>
            <a:pPr>
              <a:buFont typeface="Arial" panose="020B0604020202020204" pitchFamily="34" charset="0"/>
              <a:buChar char="•"/>
            </a:pPr>
            <a:r>
              <a:rPr lang="en-US" sz="2300" dirty="0"/>
              <a:t>The disadvantage is that temporal correlation can be very long for most applications, even for vehicular communications.</a:t>
            </a:r>
          </a:p>
          <a:p>
            <a:pPr>
              <a:buFont typeface="Arial" panose="020B0604020202020204" pitchFamily="34" charset="0"/>
              <a:buChar char="•"/>
            </a:pPr>
            <a:r>
              <a:rPr lang="en-US" sz="2300" dirty="0"/>
              <a:t>Packet retransmissions (e.g., TCP) can be viewed as time diversity.</a:t>
            </a:r>
          </a:p>
          <a:p>
            <a:pPr>
              <a:buFont typeface="Arial" panose="020B0604020202020204" pitchFamily="34" charset="0"/>
              <a:buChar char="•"/>
            </a:pPr>
            <a:endParaRPr lang="en-US" sz="2300" dirty="0"/>
          </a:p>
          <a:p>
            <a:endParaRPr lang="en-IN" dirty="0"/>
          </a:p>
        </p:txBody>
      </p:sp>
      <p:sp>
        <p:nvSpPr>
          <p:cNvPr id="93187" name="Slide Number Placeholder 3">
            <a:extLst>
              <a:ext uri="{FF2B5EF4-FFF2-40B4-BE49-F238E27FC236}">
                <a16:creationId xmlns:a16="http://schemas.microsoft.com/office/drawing/2014/main" id="{F90DB2DC-B291-400D-AC65-B7B77C43E3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AADF437C-EAD0-490F-9664-82C449E7A434}" type="slidenum">
              <a:rPr lang="en-US" altLang="zh-TW" sz="1400">
                <a:solidFill>
                  <a:srgbClr val="464653"/>
                </a:solidFill>
                <a:latin typeface="Verdana" panose="020B0604030504040204" pitchFamily="34" charset="0"/>
              </a:rPr>
              <a:pPr fontAlgn="base">
                <a:spcBef>
                  <a:spcPct val="0"/>
                </a:spcBef>
                <a:spcAft>
                  <a:spcPct val="0"/>
                </a:spcAft>
                <a:buClrTx/>
                <a:buSzTx/>
                <a:buNone/>
              </a:pPr>
              <a:t>10</a:t>
            </a:fld>
            <a:endParaRPr lang="en-US" altLang="zh-TW" sz="1400">
              <a:solidFill>
                <a:srgbClr val="464653"/>
              </a:solidFill>
              <a:latin typeface="Verdana" panose="020B0604030504040204" pitchFamily="34" charset="0"/>
            </a:endParaRPr>
          </a:p>
        </p:txBody>
      </p:sp>
    </p:spTree>
    <p:extLst>
      <p:ext uri="{BB962C8B-B14F-4D97-AF65-F5344CB8AC3E}">
        <p14:creationId xmlns:p14="http://schemas.microsoft.com/office/powerpoint/2010/main" val="365156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E3221B8-8F83-4E6D-8997-FE4F746A7971}"/>
              </a:ext>
            </a:extLst>
          </p:cNvPr>
          <p:cNvSpPr>
            <a:spLocks noGrp="1"/>
          </p:cNvSpPr>
          <p:nvPr>
            <p:ph type="title"/>
          </p:nvPr>
        </p:nvSpPr>
        <p:spPr/>
        <p:txBody>
          <a:bodyPr/>
          <a:lstStyle/>
          <a:p>
            <a:pPr eaLnBrk="1" hangingPunct="1"/>
            <a:r>
              <a:rPr lang="en-US" altLang="zh-TW" b="1" dirty="0">
                <a:solidFill>
                  <a:srgbClr val="0A2090"/>
                </a:solidFill>
              </a:rPr>
              <a:t>Interleaving </a:t>
            </a:r>
            <a:endParaRPr lang="en-US" altLang="en-US" dirty="0">
              <a:ea typeface="標楷體" pitchFamily="65" charset="-128"/>
            </a:endParaRPr>
          </a:p>
        </p:txBody>
      </p:sp>
      <p:sp>
        <p:nvSpPr>
          <p:cNvPr id="5" name="Content Placeholder 4">
            <a:extLst>
              <a:ext uri="{FF2B5EF4-FFF2-40B4-BE49-F238E27FC236}">
                <a16:creationId xmlns:a16="http://schemas.microsoft.com/office/drawing/2014/main" id="{4B1F447C-688F-46ED-9463-830453F1750F}"/>
              </a:ext>
            </a:extLst>
          </p:cNvPr>
          <p:cNvSpPr>
            <a:spLocks noGrp="1"/>
          </p:cNvSpPr>
          <p:nvPr>
            <p:ph sz="quarter" idx="1"/>
          </p:nvPr>
        </p:nvSpPr>
        <p:spPr>
          <a:xfrm>
            <a:off x="1983229" y="1143000"/>
            <a:ext cx="8363272" cy="5310336"/>
          </a:xfrm>
        </p:spPr>
        <p:txBody>
          <a:bodyPr/>
          <a:lstStyle/>
          <a:p>
            <a:pPr marL="0" indent="0">
              <a:buNone/>
            </a:pPr>
            <a:r>
              <a:rPr lang="en-US" sz="2400" b="1" dirty="0">
                <a:solidFill>
                  <a:srgbClr val="0A2090"/>
                </a:solidFill>
              </a:rPr>
              <a:t>Problem</a:t>
            </a:r>
          </a:p>
          <a:p>
            <a:pPr>
              <a:buFont typeface="Wingdings" panose="05000000000000000000" pitchFamily="2" charset="2"/>
              <a:buChar char="Ø"/>
            </a:pPr>
            <a:r>
              <a:rPr lang="en-US" sz="2300" dirty="0"/>
              <a:t>Errors in wireless channels occur in bursts due to fast fades</a:t>
            </a:r>
          </a:p>
          <a:p>
            <a:pPr>
              <a:buFont typeface="Wingdings" panose="05000000000000000000" pitchFamily="2" charset="2"/>
              <a:buChar char="Ø"/>
            </a:pPr>
            <a:r>
              <a:rPr lang="en-US" sz="2300" dirty="0"/>
              <a:t>Error correction codes designed to combat random errors in the code words </a:t>
            </a:r>
          </a:p>
          <a:p>
            <a:pPr marL="0" indent="0">
              <a:buNone/>
            </a:pPr>
            <a:r>
              <a:rPr lang="en-US" sz="2400" b="1" dirty="0">
                <a:solidFill>
                  <a:srgbClr val="0A2090"/>
                </a:solidFill>
              </a:rPr>
              <a:t>Interleaving Idea</a:t>
            </a:r>
          </a:p>
          <a:p>
            <a:pPr>
              <a:buFont typeface="Wingdings" panose="05000000000000000000" pitchFamily="2" charset="2"/>
              <a:buChar char="v"/>
            </a:pPr>
            <a:r>
              <a:rPr lang="en-US" sz="2400" dirty="0"/>
              <a:t>If the errors can be spread over many codewords they can be corrected- achieved my shuffling codewords</a:t>
            </a:r>
          </a:p>
          <a:p>
            <a:pPr>
              <a:buFont typeface="Wingdings" panose="05000000000000000000" pitchFamily="2" charset="2"/>
              <a:buChar char="v"/>
            </a:pPr>
            <a:r>
              <a:rPr lang="en-US" sz="2400" dirty="0"/>
              <a:t>makes the channel memoryless and enables coding schemes to perform in fading channels.</a:t>
            </a:r>
          </a:p>
          <a:p>
            <a:pPr>
              <a:buFont typeface="Wingdings" panose="05000000000000000000" pitchFamily="2" charset="2"/>
              <a:buChar char="v"/>
            </a:pPr>
            <a:r>
              <a:rPr lang="en-US" sz="2400" dirty="0"/>
              <a:t>the penalty is the delay in receiving information- bits have to be buffered for interleaving</a:t>
            </a:r>
          </a:p>
          <a:p>
            <a:pPr>
              <a:buFont typeface="Wingdings" panose="05000000000000000000" pitchFamily="2" charset="2"/>
              <a:buChar char="v"/>
            </a:pPr>
            <a:r>
              <a:rPr lang="en-US" sz="2400" dirty="0"/>
              <a:t>Interleaving is performed after coding – at receiver</a:t>
            </a:r>
            <a:r>
              <a:rPr lang="en-US" dirty="0"/>
              <a:t> </a:t>
            </a:r>
            <a:r>
              <a:rPr lang="en-US" sz="2400" dirty="0"/>
              <a:t>deinterleave before decoding</a:t>
            </a:r>
          </a:p>
          <a:p>
            <a:endParaRPr lang="en-IN" dirty="0"/>
          </a:p>
        </p:txBody>
      </p:sp>
      <p:sp>
        <p:nvSpPr>
          <p:cNvPr id="93187" name="Slide Number Placeholder 3">
            <a:extLst>
              <a:ext uri="{FF2B5EF4-FFF2-40B4-BE49-F238E27FC236}">
                <a16:creationId xmlns:a16="http://schemas.microsoft.com/office/drawing/2014/main" id="{F90DB2DC-B291-400D-AC65-B7B77C43E3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AADF437C-EAD0-490F-9664-82C449E7A434}" type="slidenum">
              <a:rPr lang="en-US" altLang="zh-TW" sz="1400">
                <a:solidFill>
                  <a:srgbClr val="464653"/>
                </a:solidFill>
                <a:latin typeface="Verdana" panose="020B0604030504040204" pitchFamily="34" charset="0"/>
              </a:rPr>
              <a:pPr fontAlgn="base">
                <a:spcBef>
                  <a:spcPct val="0"/>
                </a:spcBef>
                <a:spcAft>
                  <a:spcPct val="0"/>
                </a:spcAft>
                <a:buClrTx/>
                <a:buSzTx/>
                <a:buNone/>
              </a:pPr>
              <a:t>11</a:t>
            </a:fld>
            <a:endParaRPr lang="en-US" altLang="zh-TW" sz="1400">
              <a:solidFill>
                <a:srgbClr val="464653"/>
              </a:solidFill>
              <a:latin typeface="Verdana" panose="020B0604030504040204" pitchFamily="34" charset="0"/>
            </a:endParaRPr>
          </a:p>
        </p:txBody>
      </p:sp>
    </p:spTree>
    <p:extLst>
      <p:ext uri="{BB962C8B-B14F-4D97-AF65-F5344CB8AC3E}">
        <p14:creationId xmlns:p14="http://schemas.microsoft.com/office/powerpoint/2010/main" val="300450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C582-F1EC-4614-A0CC-E88674A3C3F8}"/>
              </a:ext>
            </a:extLst>
          </p:cNvPr>
          <p:cNvSpPr>
            <a:spLocks noGrp="1"/>
          </p:cNvSpPr>
          <p:nvPr>
            <p:ph type="title"/>
          </p:nvPr>
        </p:nvSpPr>
        <p:spPr/>
        <p:txBody>
          <a:bodyPr/>
          <a:lstStyle/>
          <a:p>
            <a:r>
              <a:rPr lang="en-US" altLang="zh-TW" b="1" dirty="0">
                <a:solidFill>
                  <a:srgbClr val="0A2090"/>
                </a:solidFill>
              </a:rPr>
              <a:t>Interleaving </a:t>
            </a:r>
            <a:endParaRPr lang="en-IN" dirty="0"/>
          </a:p>
        </p:txBody>
      </p:sp>
      <p:sp>
        <p:nvSpPr>
          <p:cNvPr id="4" name="Slide Number Placeholder 3">
            <a:extLst>
              <a:ext uri="{FF2B5EF4-FFF2-40B4-BE49-F238E27FC236}">
                <a16:creationId xmlns:a16="http://schemas.microsoft.com/office/drawing/2014/main" id="{2C9DDFE9-52C1-49DA-ABA3-7A7014EACDED}"/>
              </a:ext>
            </a:extLst>
          </p:cNvPr>
          <p:cNvSpPr>
            <a:spLocks noGrp="1"/>
          </p:cNvSpPr>
          <p:nvPr>
            <p:ph type="sldNum" sz="quarter" idx="12"/>
          </p:nvPr>
        </p:nvSpPr>
        <p:spPr/>
        <p:txBody>
          <a:bodyPr/>
          <a:lstStyle/>
          <a:p>
            <a:pPr fontAlgn="base">
              <a:spcBef>
                <a:spcPct val="0"/>
              </a:spcBef>
              <a:spcAft>
                <a:spcPct val="0"/>
              </a:spcAft>
              <a:defRPr/>
            </a:pPr>
            <a:fld id="{781C62C1-39ED-4CAA-A9DE-1125D7D9B9BA}" type="slidenum">
              <a:rPr lang="en-US" altLang="zh-TW">
                <a:solidFill>
                  <a:srgbClr val="464653"/>
                </a:solidFill>
                <a:latin typeface="Verdana" panose="020B0604030504040204" pitchFamily="34" charset="0"/>
                <a:ea typeface="新細明體" panose="02020500000000000000" pitchFamily="18" charset="-120"/>
              </a:rPr>
              <a:pPr fontAlgn="base">
                <a:spcBef>
                  <a:spcPct val="0"/>
                </a:spcBef>
                <a:spcAft>
                  <a:spcPct val="0"/>
                </a:spcAft>
                <a:defRPr/>
              </a:pPr>
              <a:t>12</a:t>
            </a:fld>
            <a:endParaRPr lang="en-US" altLang="zh-TW">
              <a:solidFill>
                <a:srgbClr val="464653"/>
              </a:solidFill>
              <a:latin typeface="Verdana" panose="020B0604030504040204" pitchFamily="34" charset="0"/>
              <a:ea typeface="新細明體" panose="02020500000000000000" pitchFamily="18" charset="-120"/>
            </a:endParaRPr>
          </a:p>
        </p:txBody>
      </p:sp>
      <p:sp>
        <p:nvSpPr>
          <p:cNvPr id="7" name="TextBox 6">
            <a:extLst>
              <a:ext uri="{FF2B5EF4-FFF2-40B4-BE49-F238E27FC236}">
                <a16:creationId xmlns:a16="http://schemas.microsoft.com/office/drawing/2014/main" id="{BE64A69C-53EC-40A0-9DAF-0ED374CCD188}"/>
              </a:ext>
            </a:extLst>
          </p:cNvPr>
          <p:cNvSpPr txBox="1"/>
          <p:nvPr/>
        </p:nvSpPr>
        <p:spPr>
          <a:xfrm>
            <a:off x="1847528" y="1268761"/>
            <a:ext cx="8820472" cy="4893647"/>
          </a:xfrm>
          <a:prstGeom prst="rect">
            <a:avLst/>
          </a:prstGeom>
          <a:noFill/>
        </p:spPr>
        <p:txBody>
          <a:bodyPr wrap="square">
            <a:spAutoFit/>
          </a:bodyPr>
          <a:lstStyle/>
          <a:p>
            <a:pPr marL="342900" indent="-342900"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A block </a:t>
            </a:r>
            <a:r>
              <a:rPr kumimoji="1" lang="en-US" sz="2400" dirty="0" err="1">
                <a:solidFill>
                  <a:prstClr val="black"/>
                </a:solidFill>
                <a:latin typeface="Gill Sans MT"/>
                <a:ea typeface="新細明體" panose="02020500000000000000" pitchFamily="18" charset="-120"/>
              </a:rPr>
              <a:t>interleaver</a:t>
            </a:r>
            <a:r>
              <a:rPr kumimoji="1" lang="en-US" sz="2400" dirty="0">
                <a:solidFill>
                  <a:prstClr val="black"/>
                </a:solidFill>
                <a:latin typeface="Gill Sans MT"/>
                <a:ea typeface="新細明體" panose="02020500000000000000" pitchFamily="18" charset="-120"/>
              </a:rPr>
              <a:t> is an array with d rows and n columns.</a:t>
            </a:r>
          </a:p>
          <a:p>
            <a:pPr marL="342900" indent="-342900"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For block </a:t>
            </a:r>
            <a:r>
              <a:rPr kumimoji="1" lang="en-US" sz="2400" dirty="0" err="1">
                <a:solidFill>
                  <a:prstClr val="black"/>
                </a:solidFill>
                <a:latin typeface="Gill Sans MT"/>
                <a:ea typeface="新細明體" panose="02020500000000000000" pitchFamily="18" charset="-120"/>
              </a:rPr>
              <a:t>interleavers</a:t>
            </a:r>
            <a:r>
              <a:rPr kumimoji="1" lang="en-US" sz="2400" dirty="0">
                <a:solidFill>
                  <a:prstClr val="black"/>
                </a:solidFill>
                <a:latin typeface="Gill Sans MT"/>
                <a:ea typeface="新細明體" panose="02020500000000000000" pitchFamily="18" charset="-120"/>
              </a:rPr>
              <a:t> designed for an (n, k) block code, codewords are read into the </a:t>
            </a:r>
            <a:r>
              <a:rPr kumimoji="1" lang="en-US" sz="2400" dirty="0" err="1">
                <a:solidFill>
                  <a:prstClr val="black"/>
                </a:solidFill>
                <a:latin typeface="Gill Sans MT"/>
                <a:ea typeface="新細明體" panose="02020500000000000000" pitchFamily="18" charset="-120"/>
              </a:rPr>
              <a:t>interleaver</a:t>
            </a:r>
            <a:r>
              <a:rPr kumimoji="1" lang="en-US" sz="2400" dirty="0">
                <a:solidFill>
                  <a:prstClr val="black"/>
                </a:solidFill>
                <a:latin typeface="Gill Sans MT"/>
                <a:ea typeface="新細明體" panose="02020500000000000000" pitchFamily="18" charset="-120"/>
              </a:rPr>
              <a:t> by rows so that each row contains an (n, k) codeword. </a:t>
            </a:r>
          </a:p>
          <a:p>
            <a:pPr marL="342900" indent="-342900"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The </a:t>
            </a:r>
            <a:r>
              <a:rPr kumimoji="1" lang="en-US" sz="2400" dirty="0" err="1">
                <a:solidFill>
                  <a:prstClr val="black"/>
                </a:solidFill>
                <a:latin typeface="Gill Sans MT"/>
                <a:ea typeface="新細明體" panose="02020500000000000000" pitchFamily="18" charset="-120"/>
              </a:rPr>
              <a:t>interleaver</a:t>
            </a:r>
            <a:r>
              <a:rPr kumimoji="1" lang="en-US" sz="2400" dirty="0">
                <a:solidFill>
                  <a:prstClr val="black"/>
                </a:solidFill>
                <a:latin typeface="Gill Sans MT"/>
                <a:ea typeface="新細明體" panose="02020500000000000000" pitchFamily="18" charset="-120"/>
              </a:rPr>
              <a:t> contents are read out by columns into the modulator for subsequent transmission over the channel. </a:t>
            </a:r>
          </a:p>
          <a:p>
            <a:pPr marL="342900" indent="-342900"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During transmission codeword symbols in the same</a:t>
            </a:r>
          </a:p>
          <a:p>
            <a:pPr marL="342900" indent="-342900"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codeword are separated by d − 1 other symbols, so symbols in the same codeword experience approximately independent fading if their separation in time is greater than the channel coherence time: i.e. if</a:t>
            </a:r>
          </a:p>
          <a:p>
            <a:pPr marL="342900" indent="-342900" eaLnBrk="0" fontAlgn="base" hangingPunct="0">
              <a:spcBef>
                <a:spcPct val="0"/>
              </a:spcBef>
              <a:spcAft>
                <a:spcPct val="0"/>
              </a:spcAft>
              <a:buFont typeface="Wingdings" panose="05000000000000000000" pitchFamily="2" charset="2"/>
              <a:buChar char="Ø"/>
            </a:pPr>
            <a:r>
              <a:rPr kumimoji="1" lang="en-US" sz="2400" dirty="0" err="1">
                <a:solidFill>
                  <a:prstClr val="black"/>
                </a:solidFill>
                <a:latin typeface="Gill Sans MT"/>
                <a:ea typeface="新細明體" panose="02020500000000000000" pitchFamily="18" charset="-120"/>
              </a:rPr>
              <a:t>dT</a:t>
            </a:r>
            <a:r>
              <a:rPr kumimoji="1" lang="en-US" sz="2400" baseline="-25000" dirty="0" err="1">
                <a:solidFill>
                  <a:prstClr val="black"/>
                </a:solidFill>
                <a:latin typeface="Gill Sans MT"/>
                <a:ea typeface="新細明體" panose="02020500000000000000" pitchFamily="18" charset="-120"/>
              </a:rPr>
              <a:t>s</a:t>
            </a:r>
            <a:r>
              <a:rPr kumimoji="1" lang="en-US" sz="2400" dirty="0">
                <a:solidFill>
                  <a:prstClr val="black"/>
                </a:solidFill>
                <a:latin typeface="Gill Sans MT"/>
                <a:ea typeface="新細明體" panose="02020500000000000000" pitchFamily="18" charset="-120"/>
              </a:rPr>
              <a:t> &gt; T</a:t>
            </a:r>
            <a:r>
              <a:rPr kumimoji="1" lang="en-US" sz="2400" baseline="-25000" dirty="0">
                <a:solidFill>
                  <a:prstClr val="black"/>
                </a:solidFill>
                <a:latin typeface="Gill Sans MT"/>
                <a:ea typeface="新細明體" panose="02020500000000000000" pitchFamily="18" charset="-120"/>
              </a:rPr>
              <a:t>c</a:t>
            </a:r>
            <a:r>
              <a:rPr kumimoji="1" lang="en-US" sz="2400" dirty="0">
                <a:solidFill>
                  <a:prstClr val="black"/>
                </a:solidFill>
                <a:latin typeface="Gill Sans MT"/>
                <a:ea typeface="新細明體" panose="02020500000000000000" pitchFamily="18" charset="-120"/>
              </a:rPr>
              <a:t> ≈ 1/B</a:t>
            </a:r>
            <a:r>
              <a:rPr kumimoji="1" lang="en-US" sz="2400" baseline="-25000" dirty="0">
                <a:solidFill>
                  <a:prstClr val="black"/>
                </a:solidFill>
                <a:latin typeface="Gill Sans MT"/>
                <a:ea typeface="新細明體" panose="02020500000000000000" pitchFamily="18" charset="-120"/>
              </a:rPr>
              <a:t>d</a:t>
            </a:r>
            <a:r>
              <a:rPr kumimoji="1" lang="en-US" sz="2400" dirty="0">
                <a:solidFill>
                  <a:prstClr val="black"/>
                </a:solidFill>
                <a:latin typeface="Gill Sans MT"/>
                <a:ea typeface="新細明體" panose="02020500000000000000" pitchFamily="18" charset="-120"/>
              </a:rPr>
              <a:t>, where T</a:t>
            </a:r>
            <a:r>
              <a:rPr kumimoji="1" lang="en-US" sz="2400" baseline="-25000" dirty="0">
                <a:solidFill>
                  <a:prstClr val="black"/>
                </a:solidFill>
                <a:latin typeface="Gill Sans MT"/>
                <a:ea typeface="新細明體" panose="02020500000000000000" pitchFamily="18" charset="-120"/>
              </a:rPr>
              <a:t>s</a:t>
            </a:r>
            <a:r>
              <a:rPr kumimoji="1" lang="en-US" sz="2400" dirty="0">
                <a:solidFill>
                  <a:prstClr val="black"/>
                </a:solidFill>
                <a:latin typeface="Gill Sans MT"/>
                <a:ea typeface="新細明體" panose="02020500000000000000" pitchFamily="18" charset="-120"/>
              </a:rPr>
              <a:t> is the codeword symbol duration, T</a:t>
            </a:r>
            <a:r>
              <a:rPr kumimoji="1" lang="en-US" sz="2400" baseline="-25000" dirty="0">
                <a:solidFill>
                  <a:prstClr val="black"/>
                </a:solidFill>
                <a:latin typeface="Gill Sans MT"/>
                <a:ea typeface="新細明體" panose="02020500000000000000" pitchFamily="18" charset="-120"/>
              </a:rPr>
              <a:t>c</a:t>
            </a:r>
            <a:r>
              <a:rPr kumimoji="1" lang="en-US" sz="2400" dirty="0">
                <a:solidFill>
                  <a:prstClr val="black"/>
                </a:solidFill>
                <a:latin typeface="Gill Sans MT"/>
                <a:ea typeface="新細明體" panose="02020500000000000000" pitchFamily="18" charset="-120"/>
              </a:rPr>
              <a:t> is the channel coherence time, and B</a:t>
            </a:r>
            <a:r>
              <a:rPr kumimoji="1" lang="en-US" sz="2400" baseline="-25000" dirty="0">
                <a:solidFill>
                  <a:prstClr val="black"/>
                </a:solidFill>
                <a:latin typeface="Gill Sans MT"/>
                <a:ea typeface="新細明體" panose="02020500000000000000" pitchFamily="18" charset="-120"/>
              </a:rPr>
              <a:t>d</a:t>
            </a:r>
            <a:r>
              <a:rPr kumimoji="1" lang="en-US" sz="2400" dirty="0">
                <a:solidFill>
                  <a:prstClr val="black"/>
                </a:solidFill>
                <a:latin typeface="Gill Sans MT"/>
                <a:ea typeface="新細明體" panose="02020500000000000000" pitchFamily="18" charset="-120"/>
              </a:rPr>
              <a:t> is the channel Doppler. </a:t>
            </a:r>
            <a:endParaRPr kumimoji="1" lang="en-IN" sz="2400" dirty="0">
              <a:solidFill>
                <a:prstClr val="black"/>
              </a:solidFill>
              <a:latin typeface="Gill Sans MT"/>
              <a:ea typeface="新細明體" panose="02020500000000000000" pitchFamily="18" charset="-120"/>
            </a:endParaRPr>
          </a:p>
        </p:txBody>
      </p:sp>
    </p:spTree>
    <p:extLst>
      <p:ext uri="{BB962C8B-B14F-4D97-AF65-F5344CB8AC3E}">
        <p14:creationId xmlns:p14="http://schemas.microsoft.com/office/powerpoint/2010/main" val="211502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C582-F1EC-4614-A0CC-E88674A3C3F8}"/>
              </a:ext>
            </a:extLst>
          </p:cNvPr>
          <p:cNvSpPr>
            <a:spLocks noGrp="1"/>
          </p:cNvSpPr>
          <p:nvPr>
            <p:ph type="title"/>
          </p:nvPr>
        </p:nvSpPr>
        <p:spPr/>
        <p:txBody>
          <a:bodyPr/>
          <a:lstStyle/>
          <a:p>
            <a:r>
              <a:rPr lang="en-US" altLang="zh-TW" b="1" dirty="0">
                <a:solidFill>
                  <a:srgbClr val="0A2090"/>
                </a:solidFill>
              </a:rPr>
              <a:t>Interleaving </a:t>
            </a:r>
            <a:endParaRPr lang="en-IN" dirty="0"/>
          </a:p>
        </p:txBody>
      </p:sp>
      <p:sp>
        <p:nvSpPr>
          <p:cNvPr id="4" name="Slide Number Placeholder 3">
            <a:extLst>
              <a:ext uri="{FF2B5EF4-FFF2-40B4-BE49-F238E27FC236}">
                <a16:creationId xmlns:a16="http://schemas.microsoft.com/office/drawing/2014/main" id="{2C9DDFE9-52C1-49DA-ABA3-7A7014EACDED}"/>
              </a:ext>
            </a:extLst>
          </p:cNvPr>
          <p:cNvSpPr>
            <a:spLocks noGrp="1"/>
          </p:cNvSpPr>
          <p:nvPr>
            <p:ph type="sldNum" sz="quarter" idx="12"/>
          </p:nvPr>
        </p:nvSpPr>
        <p:spPr/>
        <p:txBody>
          <a:bodyPr/>
          <a:lstStyle/>
          <a:p>
            <a:pPr fontAlgn="base">
              <a:spcBef>
                <a:spcPct val="0"/>
              </a:spcBef>
              <a:spcAft>
                <a:spcPct val="0"/>
              </a:spcAft>
              <a:defRPr/>
            </a:pPr>
            <a:fld id="{781C62C1-39ED-4CAA-A9DE-1125D7D9B9BA}" type="slidenum">
              <a:rPr lang="en-US" altLang="zh-TW">
                <a:solidFill>
                  <a:srgbClr val="464653"/>
                </a:solidFill>
                <a:latin typeface="Verdana" panose="020B0604030504040204" pitchFamily="34" charset="0"/>
                <a:ea typeface="新細明體" panose="02020500000000000000" pitchFamily="18" charset="-120"/>
              </a:rPr>
              <a:pPr fontAlgn="base">
                <a:spcBef>
                  <a:spcPct val="0"/>
                </a:spcBef>
                <a:spcAft>
                  <a:spcPct val="0"/>
                </a:spcAft>
                <a:defRPr/>
              </a:pPr>
              <a:t>13</a:t>
            </a:fld>
            <a:endParaRPr lang="en-US" altLang="zh-TW">
              <a:solidFill>
                <a:srgbClr val="464653"/>
              </a:solidFill>
              <a:latin typeface="Verdana" panose="020B0604030504040204" pitchFamily="34" charset="0"/>
              <a:ea typeface="新細明體" panose="02020500000000000000" pitchFamily="18" charset="-120"/>
            </a:endParaRPr>
          </a:p>
        </p:txBody>
      </p:sp>
      <p:sp>
        <p:nvSpPr>
          <p:cNvPr id="7" name="TextBox 6">
            <a:extLst>
              <a:ext uri="{FF2B5EF4-FFF2-40B4-BE49-F238E27FC236}">
                <a16:creationId xmlns:a16="http://schemas.microsoft.com/office/drawing/2014/main" id="{BE64A69C-53EC-40A0-9DAF-0ED374CCD188}"/>
              </a:ext>
            </a:extLst>
          </p:cNvPr>
          <p:cNvSpPr txBox="1"/>
          <p:nvPr/>
        </p:nvSpPr>
        <p:spPr>
          <a:xfrm>
            <a:off x="1981201" y="1340768"/>
            <a:ext cx="8562255" cy="4154984"/>
          </a:xfrm>
          <a:prstGeom prst="rect">
            <a:avLst/>
          </a:prstGeom>
          <a:noFill/>
        </p:spPr>
        <p:txBody>
          <a:bodyPr wrap="square">
            <a:spAutoFit/>
          </a:bodyPr>
          <a:lstStyle/>
          <a:p>
            <a:pPr marL="342900" indent="-342900"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An </a:t>
            </a:r>
            <a:r>
              <a:rPr kumimoji="1" lang="en-US" sz="2400" dirty="0" err="1">
                <a:solidFill>
                  <a:prstClr val="black"/>
                </a:solidFill>
                <a:latin typeface="Gill Sans MT"/>
                <a:ea typeface="新細明體" panose="02020500000000000000" pitchFamily="18" charset="-120"/>
              </a:rPr>
              <a:t>interleaver</a:t>
            </a:r>
            <a:r>
              <a:rPr kumimoji="1" lang="en-US" sz="2400" dirty="0">
                <a:solidFill>
                  <a:prstClr val="black"/>
                </a:solidFill>
                <a:latin typeface="Gill Sans MT"/>
                <a:ea typeface="新細明體" panose="02020500000000000000" pitchFamily="18" charset="-120"/>
              </a:rPr>
              <a:t> is called a </a:t>
            </a:r>
            <a:r>
              <a:rPr kumimoji="1" lang="en-US" sz="2400" dirty="0">
                <a:solidFill>
                  <a:srgbClr val="0070C0"/>
                </a:solidFill>
                <a:latin typeface="Gill Sans MT"/>
                <a:ea typeface="新細明體" panose="02020500000000000000" pitchFamily="18" charset="-120"/>
              </a:rPr>
              <a:t>deep </a:t>
            </a:r>
            <a:r>
              <a:rPr kumimoji="1" lang="en-US" sz="2400" dirty="0" err="1">
                <a:solidFill>
                  <a:srgbClr val="0070C0"/>
                </a:solidFill>
                <a:latin typeface="Gill Sans MT"/>
                <a:ea typeface="新細明體" panose="02020500000000000000" pitchFamily="18" charset="-120"/>
              </a:rPr>
              <a:t>interleaver</a:t>
            </a:r>
            <a:r>
              <a:rPr kumimoji="1" lang="en-US" sz="2400" dirty="0">
                <a:solidFill>
                  <a:srgbClr val="0070C0"/>
                </a:solidFill>
                <a:latin typeface="Gill Sans MT"/>
                <a:ea typeface="新細明體" panose="02020500000000000000" pitchFamily="18" charset="-120"/>
              </a:rPr>
              <a:t>,  </a:t>
            </a:r>
            <a:r>
              <a:rPr kumimoji="1" lang="en-US" sz="2400" dirty="0">
                <a:solidFill>
                  <a:prstClr val="black"/>
                </a:solidFill>
                <a:latin typeface="Gill Sans MT"/>
                <a:ea typeface="新細明體" panose="02020500000000000000" pitchFamily="18" charset="-120"/>
              </a:rPr>
              <a:t>if the condition </a:t>
            </a:r>
            <a:r>
              <a:rPr kumimoji="1" lang="en-US" sz="2400" dirty="0" err="1">
                <a:solidFill>
                  <a:prstClr val="black"/>
                </a:solidFill>
                <a:latin typeface="Gill Sans MT"/>
                <a:ea typeface="新細明體" panose="02020500000000000000" pitchFamily="18" charset="-120"/>
              </a:rPr>
              <a:t>dT</a:t>
            </a:r>
            <a:r>
              <a:rPr kumimoji="1" lang="en-US" sz="2400" baseline="-25000" dirty="0" err="1">
                <a:solidFill>
                  <a:prstClr val="black"/>
                </a:solidFill>
                <a:latin typeface="Gill Sans MT"/>
                <a:ea typeface="新細明體" panose="02020500000000000000" pitchFamily="18" charset="-120"/>
              </a:rPr>
              <a:t>s</a:t>
            </a:r>
            <a:r>
              <a:rPr kumimoji="1" lang="en-US" sz="2400" dirty="0">
                <a:solidFill>
                  <a:prstClr val="black"/>
                </a:solidFill>
                <a:latin typeface="Gill Sans MT"/>
                <a:ea typeface="新細明體" panose="02020500000000000000" pitchFamily="18" charset="-120"/>
              </a:rPr>
              <a:t> &gt; T</a:t>
            </a:r>
            <a:r>
              <a:rPr kumimoji="1" lang="en-US" sz="2400" baseline="-25000" dirty="0">
                <a:solidFill>
                  <a:prstClr val="black"/>
                </a:solidFill>
                <a:latin typeface="Gill Sans MT"/>
                <a:ea typeface="新細明體" panose="02020500000000000000" pitchFamily="18" charset="-120"/>
              </a:rPr>
              <a:t>c</a:t>
            </a:r>
            <a:r>
              <a:rPr kumimoji="1" lang="en-US" sz="2400" dirty="0">
                <a:solidFill>
                  <a:prstClr val="black"/>
                </a:solidFill>
                <a:latin typeface="Gill Sans MT"/>
                <a:ea typeface="新細明體" panose="02020500000000000000" pitchFamily="18" charset="-120"/>
              </a:rPr>
              <a:t> is satisfied.</a:t>
            </a:r>
          </a:p>
          <a:p>
            <a:pPr marL="342900" indent="-342900" eaLnBrk="0" fontAlgn="base" hangingPunct="0">
              <a:spcBef>
                <a:spcPct val="0"/>
              </a:spcBef>
              <a:spcAft>
                <a:spcPct val="0"/>
              </a:spcAft>
              <a:buFont typeface="Wingdings" panose="05000000000000000000" pitchFamily="2" charset="2"/>
              <a:buChar char="Ø"/>
            </a:pPr>
            <a:endParaRPr kumimoji="1" lang="en-US" sz="2400" dirty="0">
              <a:solidFill>
                <a:prstClr val="black"/>
              </a:solidFill>
              <a:latin typeface="Gill Sans MT"/>
              <a:ea typeface="新細明體" panose="02020500000000000000" pitchFamily="18" charset="-120"/>
            </a:endParaRPr>
          </a:p>
          <a:p>
            <a:pPr marL="342900" indent="-342900"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The </a:t>
            </a:r>
            <a:r>
              <a:rPr kumimoji="1" lang="en-US" sz="2400" dirty="0" err="1">
                <a:solidFill>
                  <a:prstClr val="black"/>
                </a:solidFill>
                <a:latin typeface="Gill Sans MT"/>
                <a:ea typeface="新細明體" panose="02020500000000000000" pitchFamily="18" charset="-120"/>
              </a:rPr>
              <a:t>deinterleaver</a:t>
            </a:r>
            <a:r>
              <a:rPr kumimoji="1" lang="en-US" sz="2400" dirty="0">
                <a:solidFill>
                  <a:prstClr val="black"/>
                </a:solidFill>
                <a:latin typeface="Gill Sans MT"/>
                <a:ea typeface="新細明體" panose="02020500000000000000" pitchFamily="18" charset="-120"/>
              </a:rPr>
              <a:t> is an array identical to the </a:t>
            </a:r>
            <a:r>
              <a:rPr kumimoji="1" lang="en-US" sz="2400" dirty="0" err="1">
                <a:solidFill>
                  <a:prstClr val="black"/>
                </a:solidFill>
                <a:latin typeface="Gill Sans MT"/>
                <a:ea typeface="新細明體" panose="02020500000000000000" pitchFamily="18" charset="-120"/>
              </a:rPr>
              <a:t>interleaver</a:t>
            </a:r>
            <a:r>
              <a:rPr kumimoji="1" lang="en-US" sz="2400" dirty="0">
                <a:solidFill>
                  <a:prstClr val="black"/>
                </a:solidFill>
                <a:latin typeface="Gill Sans MT"/>
                <a:ea typeface="新細明體" panose="02020500000000000000" pitchFamily="18" charset="-120"/>
              </a:rPr>
              <a:t>. </a:t>
            </a:r>
          </a:p>
          <a:p>
            <a:pPr marL="342900" indent="-342900" eaLnBrk="0" fontAlgn="base" hangingPunct="0">
              <a:spcBef>
                <a:spcPct val="0"/>
              </a:spcBef>
              <a:spcAft>
                <a:spcPct val="0"/>
              </a:spcAft>
              <a:buFont typeface="Wingdings" panose="05000000000000000000" pitchFamily="2" charset="2"/>
              <a:buChar char="Ø"/>
            </a:pPr>
            <a:endParaRPr kumimoji="1" lang="en-US" sz="2400" dirty="0">
              <a:solidFill>
                <a:prstClr val="black"/>
              </a:solidFill>
              <a:latin typeface="Gill Sans MT"/>
              <a:ea typeface="新細明體" panose="02020500000000000000" pitchFamily="18" charset="-120"/>
            </a:endParaRPr>
          </a:p>
          <a:p>
            <a:pPr marL="342900" indent="-342900"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Bits are read into the </a:t>
            </a:r>
            <a:r>
              <a:rPr kumimoji="1" lang="en-US" sz="2400" dirty="0" err="1">
                <a:solidFill>
                  <a:prstClr val="black"/>
                </a:solidFill>
                <a:latin typeface="Gill Sans MT"/>
                <a:ea typeface="新細明體" panose="02020500000000000000" pitchFamily="18" charset="-120"/>
              </a:rPr>
              <a:t>deinterleaver</a:t>
            </a:r>
            <a:r>
              <a:rPr kumimoji="1" lang="en-US" sz="2400" dirty="0">
                <a:solidFill>
                  <a:prstClr val="black"/>
                </a:solidFill>
                <a:latin typeface="Gill Sans MT"/>
                <a:ea typeface="新細明體" panose="02020500000000000000" pitchFamily="18" charset="-120"/>
              </a:rPr>
              <a:t> from the demodulator by column so that each row of the </a:t>
            </a:r>
            <a:r>
              <a:rPr kumimoji="1" lang="en-US" sz="2400" dirty="0" err="1">
                <a:solidFill>
                  <a:prstClr val="black"/>
                </a:solidFill>
                <a:latin typeface="Gill Sans MT"/>
                <a:ea typeface="新細明體" panose="02020500000000000000" pitchFamily="18" charset="-120"/>
              </a:rPr>
              <a:t>deinterleaver</a:t>
            </a:r>
            <a:r>
              <a:rPr kumimoji="1" lang="en-US" sz="2400" dirty="0">
                <a:solidFill>
                  <a:prstClr val="black"/>
                </a:solidFill>
                <a:latin typeface="Gill Sans MT"/>
                <a:ea typeface="新細明體" panose="02020500000000000000" pitchFamily="18" charset="-120"/>
              </a:rPr>
              <a:t> contains a codeword (whose bits have been corrupted by the channel.) </a:t>
            </a:r>
          </a:p>
          <a:p>
            <a:pPr marL="342900" indent="-342900" eaLnBrk="0" fontAlgn="base" hangingPunct="0">
              <a:spcBef>
                <a:spcPct val="0"/>
              </a:spcBef>
              <a:spcAft>
                <a:spcPct val="0"/>
              </a:spcAft>
              <a:buFont typeface="Wingdings" panose="05000000000000000000" pitchFamily="2" charset="2"/>
              <a:buChar char="Ø"/>
            </a:pPr>
            <a:endParaRPr kumimoji="1" lang="en-US" sz="2400" dirty="0">
              <a:solidFill>
                <a:prstClr val="black"/>
              </a:solidFill>
              <a:latin typeface="Gill Sans MT"/>
              <a:ea typeface="新細明體" panose="02020500000000000000" pitchFamily="18" charset="-120"/>
            </a:endParaRPr>
          </a:p>
          <a:p>
            <a:pPr marL="342900" indent="-342900"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The </a:t>
            </a:r>
            <a:r>
              <a:rPr kumimoji="1" lang="en-US" sz="2400" dirty="0" err="1">
                <a:solidFill>
                  <a:prstClr val="black"/>
                </a:solidFill>
                <a:latin typeface="Gill Sans MT"/>
                <a:ea typeface="新細明體" panose="02020500000000000000" pitchFamily="18" charset="-120"/>
              </a:rPr>
              <a:t>deinterleaver</a:t>
            </a:r>
            <a:r>
              <a:rPr kumimoji="1" lang="en-US" sz="2400" dirty="0">
                <a:solidFill>
                  <a:prstClr val="black"/>
                </a:solidFill>
                <a:latin typeface="Gill Sans MT"/>
                <a:ea typeface="新細明體" panose="02020500000000000000" pitchFamily="18" charset="-120"/>
              </a:rPr>
              <a:t> output is read into the decoder by rows, i.e. one codeword at a time.</a:t>
            </a:r>
            <a:endParaRPr kumimoji="1" lang="en-IN" sz="2400" dirty="0">
              <a:solidFill>
                <a:prstClr val="black"/>
              </a:solidFill>
              <a:latin typeface="Gill Sans MT"/>
              <a:ea typeface="新細明體" panose="02020500000000000000" pitchFamily="18" charset="-120"/>
            </a:endParaRPr>
          </a:p>
        </p:txBody>
      </p:sp>
    </p:spTree>
    <p:extLst>
      <p:ext uri="{BB962C8B-B14F-4D97-AF65-F5344CB8AC3E}">
        <p14:creationId xmlns:p14="http://schemas.microsoft.com/office/powerpoint/2010/main" val="149356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F8EA4F6-D9C3-41ED-AB71-45ABB7D4D0BD}"/>
              </a:ext>
            </a:extLst>
          </p:cNvPr>
          <p:cNvSpPr>
            <a:spLocks noGrp="1"/>
          </p:cNvSpPr>
          <p:nvPr>
            <p:ph type="title"/>
          </p:nvPr>
        </p:nvSpPr>
        <p:spPr/>
        <p:txBody>
          <a:bodyPr/>
          <a:lstStyle/>
          <a:p>
            <a:pPr eaLnBrk="1" hangingPunct="1"/>
            <a:r>
              <a:rPr lang="en-US" altLang="zh-TW" b="1" dirty="0">
                <a:solidFill>
                  <a:srgbClr val="0A2090"/>
                </a:solidFill>
              </a:rPr>
              <a:t>Interleaving </a:t>
            </a:r>
            <a:endParaRPr lang="en-US" altLang="en-US" dirty="0">
              <a:ea typeface="標楷體" pitchFamily="65" charset="-128"/>
            </a:endParaRPr>
          </a:p>
        </p:txBody>
      </p:sp>
      <p:sp>
        <p:nvSpPr>
          <p:cNvPr id="95235" name="Slide Number Placeholder 3">
            <a:extLst>
              <a:ext uri="{FF2B5EF4-FFF2-40B4-BE49-F238E27FC236}">
                <a16:creationId xmlns:a16="http://schemas.microsoft.com/office/drawing/2014/main" id="{7B26F01A-0411-466D-A5D4-CA52116C71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A42E61C4-5C85-4800-8454-AF789F243E1B}" type="slidenum">
              <a:rPr lang="en-US" altLang="zh-TW" sz="1400">
                <a:solidFill>
                  <a:srgbClr val="464653"/>
                </a:solidFill>
                <a:latin typeface="Verdana" panose="020B0604030504040204" pitchFamily="34" charset="0"/>
              </a:rPr>
              <a:pPr fontAlgn="base">
                <a:spcBef>
                  <a:spcPct val="0"/>
                </a:spcBef>
                <a:spcAft>
                  <a:spcPct val="0"/>
                </a:spcAft>
                <a:buClrTx/>
                <a:buSzTx/>
                <a:buNone/>
              </a:pPr>
              <a:t>14</a:t>
            </a:fld>
            <a:endParaRPr lang="en-US" altLang="zh-TW" sz="1400">
              <a:solidFill>
                <a:srgbClr val="464653"/>
              </a:solidFill>
              <a:latin typeface="Verdana" panose="020B0604030504040204" pitchFamily="34" charset="0"/>
            </a:endParaRPr>
          </a:p>
        </p:txBody>
      </p:sp>
      <p:pic>
        <p:nvPicPr>
          <p:cNvPr id="3" name="Picture 2">
            <a:extLst>
              <a:ext uri="{FF2B5EF4-FFF2-40B4-BE49-F238E27FC236}">
                <a16:creationId xmlns:a16="http://schemas.microsoft.com/office/drawing/2014/main" id="{CD46DC66-BC24-44DE-A5D8-A205928C838C}"/>
              </a:ext>
            </a:extLst>
          </p:cNvPr>
          <p:cNvPicPr>
            <a:picLocks noChangeAspect="1"/>
          </p:cNvPicPr>
          <p:nvPr/>
        </p:nvPicPr>
        <p:blipFill>
          <a:blip r:embed="rId3"/>
          <a:stretch>
            <a:fillRect/>
          </a:stretch>
        </p:blipFill>
        <p:spPr>
          <a:xfrm>
            <a:off x="3791744" y="3333284"/>
            <a:ext cx="4797848" cy="3299946"/>
          </a:xfrm>
          <a:prstGeom prst="rect">
            <a:avLst/>
          </a:prstGeom>
        </p:spPr>
      </p:pic>
      <p:pic>
        <p:nvPicPr>
          <p:cNvPr id="4" name="Picture 3">
            <a:extLst>
              <a:ext uri="{FF2B5EF4-FFF2-40B4-BE49-F238E27FC236}">
                <a16:creationId xmlns:a16="http://schemas.microsoft.com/office/drawing/2014/main" id="{9E92B582-8CE0-409D-A4C7-8AC2FAC67077}"/>
              </a:ext>
            </a:extLst>
          </p:cNvPr>
          <p:cNvPicPr>
            <a:picLocks noChangeAspect="1"/>
          </p:cNvPicPr>
          <p:nvPr/>
        </p:nvPicPr>
        <p:blipFill>
          <a:blip r:embed="rId4"/>
          <a:stretch>
            <a:fillRect/>
          </a:stretch>
        </p:blipFill>
        <p:spPr>
          <a:xfrm>
            <a:off x="2328235" y="1251458"/>
            <a:ext cx="7535530" cy="20982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2889-38F1-403C-A0C8-336CA15ADD73}"/>
              </a:ext>
            </a:extLst>
          </p:cNvPr>
          <p:cNvSpPr>
            <a:spLocks noGrp="1"/>
          </p:cNvSpPr>
          <p:nvPr>
            <p:ph type="title"/>
          </p:nvPr>
        </p:nvSpPr>
        <p:spPr/>
        <p:txBody>
          <a:bodyPr/>
          <a:lstStyle/>
          <a:p>
            <a:r>
              <a:rPr lang="en-US" altLang="zh-TW" b="1" dirty="0">
                <a:solidFill>
                  <a:srgbClr val="0A2090"/>
                </a:solidFill>
              </a:rPr>
              <a:t>Interleaving </a:t>
            </a:r>
            <a:endParaRPr lang="en-IN" dirty="0"/>
          </a:p>
        </p:txBody>
      </p:sp>
      <p:pic>
        <p:nvPicPr>
          <p:cNvPr id="5" name="Content Placeholder 4">
            <a:extLst>
              <a:ext uri="{FF2B5EF4-FFF2-40B4-BE49-F238E27FC236}">
                <a16:creationId xmlns:a16="http://schemas.microsoft.com/office/drawing/2014/main" id="{D61A5D70-1578-4E3F-B4F9-482954F690C7}"/>
              </a:ext>
            </a:extLst>
          </p:cNvPr>
          <p:cNvPicPr>
            <a:picLocks noGrp="1" noChangeAspect="1"/>
          </p:cNvPicPr>
          <p:nvPr>
            <p:ph sz="quarter" idx="1"/>
          </p:nvPr>
        </p:nvPicPr>
        <p:blipFill>
          <a:blip r:embed="rId2"/>
          <a:stretch>
            <a:fillRect/>
          </a:stretch>
        </p:blipFill>
        <p:spPr>
          <a:xfrm>
            <a:off x="1703512" y="1628800"/>
            <a:ext cx="8225182" cy="4477336"/>
          </a:xfrm>
          <a:prstGeom prst="rect">
            <a:avLst/>
          </a:prstGeom>
        </p:spPr>
      </p:pic>
      <p:sp>
        <p:nvSpPr>
          <p:cNvPr id="4" name="Slide Number Placeholder 3">
            <a:extLst>
              <a:ext uri="{FF2B5EF4-FFF2-40B4-BE49-F238E27FC236}">
                <a16:creationId xmlns:a16="http://schemas.microsoft.com/office/drawing/2014/main" id="{19E652EE-D718-4E87-8D01-D73B0DE73F7F}"/>
              </a:ext>
            </a:extLst>
          </p:cNvPr>
          <p:cNvSpPr>
            <a:spLocks noGrp="1"/>
          </p:cNvSpPr>
          <p:nvPr>
            <p:ph type="sldNum" sz="quarter" idx="12"/>
          </p:nvPr>
        </p:nvSpPr>
        <p:spPr/>
        <p:txBody>
          <a:bodyPr/>
          <a:lstStyle/>
          <a:p>
            <a:pPr fontAlgn="base">
              <a:spcBef>
                <a:spcPct val="0"/>
              </a:spcBef>
              <a:spcAft>
                <a:spcPct val="0"/>
              </a:spcAft>
              <a:defRPr/>
            </a:pPr>
            <a:fld id="{781C62C1-39ED-4CAA-A9DE-1125D7D9B9BA}" type="slidenum">
              <a:rPr lang="en-US" altLang="zh-TW">
                <a:solidFill>
                  <a:srgbClr val="464653"/>
                </a:solidFill>
                <a:latin typeface="Verdana" panose="020B0604030504040204" pitchFamily="34" charset="0"/>
                <a:ea typeface="新細明體" panose="02020500000000000000" pitchFamily="18" charset="-120"/>
              </a:rPr>
              <a:pPr fontAlgn="base">
                <a:spcBef>
                  <a:spcPct val="0"/>
                </a:spcBef>
                <a:spcAft>
                  <a:spcPct val="0"/>
                </a:spcAft>
                <a:defRPr/>
              </a:pPr>
              <a:t>15</a:t>
            </a:fld>
            <a:endParaRPr lang="en-US" altLang="zh-TW">
              <a:solidFill>
                <a:srgbClr val="464653"/>
              </a:solidFill>
              <a:latin typeface="Verdan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2739889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E3221B8-8F83-4E6D-8997-FE4F746A7971}"/>
              </a:ext>
            </a:extLst>
          </p:cNvPr>
          <p:cNvSpPr>
            <a:spLocks noGrp="1"/>
          </p:cNvSpPr>
          <p:nvPr>
            <p:ph type="title"/>
          </p:nvPr>
        </p:nvSpPr>
        <p:spPr/>
        <p:txBody>
          <a:bodyPr/>
          <a:lstStyle/>
          <a:p>
            <a:pPr eaLnBrk="1" hangingPunct="1"/>
            <a:r>
              <a:rPr lang="en-US" altLang="zh-TW" b="1" dirty="0">
                <a:solidFill>
                  <a:srgbClr val="0A2090"/>
                </a:solidFill>
              </a:rPr>
              <a:t>Self Test</a:t>
            </a:r>
            <a:endParaRPr lang="en-US" altLang="en-US" dirty="0">
              <a:ea typeface="標楷體" pitchFamily="65" charset="-128"/>
            </a:endParaRPr>
          </a:p>
        </p:txBody>
      </p:sp>
      <p:sp>
        <p:nvSpPr>
          <p:cNvPr id="5" name="Content Placeholder 4">
            <a:extLst>
              <a:ext uri="{FF2B5EF4-FFF2-40B4-BE49-F238E27FC236}">
                <a16:creationId xmlns:a16="http://schemas.microsoft.com/office/drawing/2014/main" id="{4B1F447C-688F-46ED-9463-830453F1750F}"/>
              </a:ext>
            </a:extLst>
          </p:cNvPr>
          <p:cNvSpPr>
            <a:spLocks noGrp="1"/>
          </p:cNvSpPr>
          <p:nvPr>
            <p:ph sz="quarter" idx="1"/>
          </p:nvPr>
        </p:nvSpPr>
        <p:spPr>
          <a:xfrm>
            <a:off x="1983229" y="1143000"/>
            <a:ext cx="8363272" cy="5310336"/>
          </a:xfrm>
        </p:spPr>
        <p:txBody>
          <a:bodyPr/>
          <a:lstStyle/>
          <a:p>
            <a:pPr>
              <a:buFont typeface="Wingdings" panose="05000000000000000000" pitchFamily="2" charset="2"/>
              <a:buChar char="ü"/>
            </a:pPr>
            <a:r>
              <a:rPr lang="en-US" sz="2200" dirty="0"/>
              <a:t>Frequency diversity is implemented by transmitting information on more than one ___________</a:t>
            </a:r>
          </a:p>
          <a:p>
            <a:pPr marL="0" indent="0">
              <a:buNone/>
            </a:pPr>
            <a:r>
              <a:rPr lang="en-US" sz="2200" dirty="0"/>
              <a:t>	</a:t>
            </a:r>
            <a:r>
              <a:rPr lang="en-US" sz="2200" dirty="0">
                <a:solidFill>
                  <a:srgbClr val="0070C0"/>
                </a:solidFill>
              </a:rPr>
              <a:t>a) Carrier frequency</a:t>
            </a:r>
            <a:r>
              <a:rPr lang="en-US" sz="2200" dirty="0"/>
              <a:t>		b) Amplitude</a:t>
            </a:r>
          </a:p>
          <a:p>
            <a:pPr marL="0" indent="0">
              <a:buNone/>
            </a:pPr>
            <a:r>
              <a:rPr lang="en-US" sz="2200" dirty="0"/>
              <a:t>	c) Phase			d) Modulation scheme</a:t>
            </a:r>
          </a:p>
          <a:p>
            <a:pPr>
              <a:buFont typeface="Wingdings" panose="05000000000000000000" pitchFamily="2" charset="2"/>
              <a:buChar char="ü"/>
            </a:pPr>
            <a:r>
              <a:rPr lang="en-US" sz="2200" dirty="0"/>
              <a:t>Frequency diversity uses ________ as a diversity element.</a:t>
            </a:r>
          </a:p>
          <a:p>
            <a:pPr marL="0" indent="0">
              <a:buNone/>
            </a:pPr>
            <a:r>
              <a:rPr lang="en-US" sz="2200" dirty="0"/>
              <a:t>	a) Correlation coefficient	b) Coherence time</a:t>
            </a:r>
          </a:p>
          <a:p>
            <a:pPr marL="0" indent="0">
              <a:buNone/>
            </a:pPr>
            <a:r>
              <a:rPr lang="en-US" sz="2200" dirty="0"/>
              <a:t>	</a:t>
            </a:r>
            <a:r>
              <a:rPr lang="en-US" sz="2200" dirty="0">
                <a:solidFill>
                  <a:srgbClr val="0070C0"/>
                </a:solidFill>
              </a:rPr>
              <a:t>c) Coherence bandwidth</a:t>
            </a:r>
            <a:r>
              <a:rPr lang="en-US" sz="2200" dirty="0"/>
              <a:t>	d) SNR</a:t>
            </a:r>
          </a:p>
          <a:p>
            <a:pPr>
              <a:buFont typeface="Wingdings" panose="05000000000000000000" pitchFamily="2" charset="2"/>
              <a:buChar char="ü"/>
            </a:pPr>
            <a:r>
              <a:rPr lang="en-US" sz="2200" dirty="0"/>
              <a:t>Frequency diversity is good for low traffic conditions.</a:t>
            </a:r>
          </a:p>
          <a:p>
            <a:pPr marL="0" indent="0">
              <a:buNone/>
            </a:pPr>
            <a:r>
              <a:rPr lang="en-US" sz="2200" dirty="0"/>
              <a:t>	a) True				</a:t>
            </a:r>
            <a:r>
              <a:rPr lang="en-US" sz="2200" dirty="0">
                <a:solidFill>
                  <a:srgbClr val="0070C0"/>
                </a:solidFill>
              </a:rPr>
              <a:t>b) False</a:t>
            </a:r>
          </a:p>
          <a:p>
            <a:pPr>
              <a:buFont typeface="Wingdings" panose="05000000000000000000" pitchFamily="2" charset="2"/>
              <a:buChar char="ü"/>
            </a:pPr>
            <a:r>
              <a:rPr lang="en-US" sz="2200" dirty="0"/>
              <a:t>Time diversity repeatedly transmits information at time spacings that exceed ___________</a:t>
            </a:r>
          </a:p>
          <a:p>
            <a:pPr marL="0" indent="0">
              <a:buNone/>
            </a:pPr>
            <a:r>
              <a:rPr lang="en-US" sz="2200" dirty="0"/>
              <a:t>	a) Coherence bandwidth	b) Dwell time</a:t>
            </a:r>
          </a:p>
          <a:p>
            <a:pPr marL="0" indent="0">
              <a:buNone/>
            </a:pPr>
            <a:r>
              <a:rPr lang="en-US" sz="2200" dirty="0"/>
              <a:t>	c) Run time			</a:t>
            </a:r>
            <a:r>
              <a:rPr lang="en-US" sz="2200" dirty="0">
                <a:solidFill>
                  <a:srgbClr val="0070C0"/>
                </a:solidFill>
              </a:rPr>
              <a:t>d) Coherence time</a:t>
            </a:r>
            <a:endParaRPr lang="en-IN" sz="2200" dirty="0">
              <a:solidFill>
                <a:srgbClr val="0070C0"/>
              </a:solidFill>
            </a:endParaRPr>
          </a:p>
        </p:txBody>
      </p:sp>
      <p:sp>
        <p:nvSpPr>
          <p:cNvPr id="93187" name="Slide Number Placeholder 3">
            <a:extLst>
              <a:ext uri="{FF2B5EF4-FFF2-40B4-BE49-F238E27FC236}">
                <a16:creationId xmlns:a16="http://schemas.microsoft.com/office/drawing/2014/main" id="{F90DB2DC-B291-400D-AC65-B7B77C43E3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AADF437C-EAD0-490F-9664-82C449E7A434}" type="slidenum">
              <a:rPr lang="en-US" altLang="zh-TW" sz="1400">
                <a:solidFill>
                  <a:srgbClr val="464653"/>
                </a:solidFill>
                <a:latin typeface="Verdana" panose="020B0604030504040204" pitchFamily="34" charset="0"/>
              </a:rPr>
              <a:pPr fontAlgn="base">
                <a:spcBef>
                  <a:spcPct val="0"/>
                </a:spcBef>
                <a:spcAft>
                  <a:spcPct val="0"/>
                </a:spcAft>
                <a:buClrTx/>
                <a:buSzTx/>
                <a:buNone/>
              </a:pPr>
              <a:t>16</a:t>
            </a:fld>
            <a:endParaRPr lang="en-US" altLang="zh-TW" sz="1400">
              <a:solidFill>
                <a:srgbClr val="464653"/>
              </a:solidFill>
              <a:latin typeface="Verdana" panose="020B0604030504040204" pitchFamily="34" charset="0"/>
            </a:endParaRPr>
          </a:p>
        </p:txBody>
      </p:sp>
      <p:pic>
        <p:nvPicPr>
          <p:cNvPr id="2" name="Picture 4" descr="SRM Logo - Srm logo png 7 » PNG Image">
            <a:extLst>
              <a:ext uri="{FF2B5EF4-FFF2-40B4-BE49-F238E27FC236}">
                <a16:creationId xmlns:a16="http://schemas.microsoft.com/office/drawing/2014/main" id="{95919A5E-187E-4507-B64D-8DC3D0CF41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4988"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71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E3221B8-8F83-4E6D-8997-FE4F746A7971}"/>
              </a:ext>
            </a:extLst>
          </p:cNvPr>
          <p:cNvSpPr>
            <a:spLocks noGrp="1"/>
          </p:cNvSpPr>
          <p:nvPr>
            <p:ph type="title"/>
          </p:nvPr>
        </p:nvSpPr>
        <p:spPr/>
        <p:txBody>
          <a:bodyPr/>
          <a:lstStyle/>
          <a:p>
            <a:pPr eaLnBrk="1" hangingPunct="1"/>
            <a:r>
              <a:rPr lang="en-US" altLang="zh-TW" b="1" dirty="0">
                <a:solidFill>
                  <a:srgbClr val="0A2090"/>
                </a:solidFill>
              </a:rPr>
              <a:t>Self Test</a:t>
            </a:r>
            <a:endParaRPr lang="en-US" altLang="en-US" dirty="0">
              <a:ea typeface="標楷體" pitchFamily="65" charset="-128"/>
            </a:endParaRPr>
          </a:p>
        </p:txBody>
      </p:sp>
      <p:sp>
        <p:nvSpPr>
          <p:cNvPr id="5" name="Content Placeholder 4">
            <a:extLst>
              <a:ext uri="{FF2B5EF4-FFF2-40B4-BE49-F238E27FC236}">
                <a16:creationId xmlns:a16="http://schemas.microsoft.com/office/drawing/2014/main" id="{4B1F447C-688F-46ED-9463-830453F1750F}"/>
              </a:ext>
            </a:extLst>
          </p:cNvPr>
          <p:cNvSpPr>
            <a:spLocks noGrp="1"/>
          </p:cNvSpPr>
          <p:nvPr>
            <p:ph sz="quarter" idx="1"/>
          </p:nvPr>
        </p:nvSpPr>
        <p:spPr>
          <a:xfrm>
            <a:off x="1983229" y="1143000"/>
            <a:ext cx="8363272" cy="5310336"/>
          </a:xfrm>
        </p:spPr>
        <p:txBody>
          <a:bodyPr/>
          <a:lstStyle/>
          <a:p>
            <a:pPr>
              <a:buFont typeface="Wingdings" panose="05000000000000000000" pitchFamily="2" charset="2"/>
              <a:buChar char="ü"/>
            </a:pPr>
            <a:r>
              <a:rPr lang="en-US" sz="2200" dirty="0"/>
              <a:t>RAKE receiver is used for _______ technique.</a:t>
            </a:r>
          </a:p>
          <a:p>
            <a:pPr marL="0" indent="0">
              <a:buNone/>
            </a:pPr>
            <a:r>
              <a:rPr lang="en-US" sz="2200" dirty="0"/>
              <a:t>	</a:t>
            </a:r>
            <a:r>
              <a:rPr lang="en-US" sz="2200" dirty="0">
                <a:solidFill>
                  <a:srgbClr val="0070C0"/>
                </a:solidFill>
              </a:rPr>
              <a:t>a) CDMA</a:t>
            </a:r>
            <a:r>
              <a:rPr lang="en-US" sz="2200" dirty="0"/>
              <a:t>			b) TDMA</a:t>
            </a:r>
          </a:p>
          <a:p>
            <a:pPr marL="0" indent="0">
              <a:buNone/>
            </a:pPr>
            <a:r>
              <a:rPr lang="en-US" sz="2200" dirty="0"/>
              <a:t>	c) FDMA			d) OFDMA </a:t>
            </a:r>
          </a:p>
          <a:p>
            <a:pPr>
              <a:buFont typeface="Wingdings" panose="05000000000000000000" pitchFamily="2" charset="2"/>
              <a:buChar char="ü"/>
            </a:pPr>
            <a:r>
              <a:rPr lang="en-US" sz="2200" dirty="0"/>
              <a:t>RAKE receiver uses __________</a:t>
            </a:r>
          </a:p>
          <a:p>
            <a:pPr marL="0" indent="0">
              <a:buNone/>
            </a:pPr>
            <a:r>
              <a:rPr lang="en-US" sz="2200" dirty="0"/>
              <a:t>	a) Equalization			b) Channel coding</a:t>
            </a:r>
          </a:p>
          <a:p>
            <a:pPr marL="0" indent="0">
              <a:buNone/>
            </a:pPr>
            <a:r>
              <a:rPr lang="en-US" sz="2200" dirty="0"/>
              <a:t>	</a:t>
            </a:r>
            <a:r>
              <a:rPr lang="en-US" sz="2200" dirty="0">
                <a:solidFill>
                  <a:srgbClr val="0070C0"/>
                </a:solidFill>
              </a:rPr>
              <a:t>c) Diversity	</a:t>
            </a:r>
            <a:r>
              <a:rPr lang="en-US" sz="2200" dirty="0"/>
              <a:t>		d) Encryption</a:t>
            </a:r>
          </a:p>
          <a:p>
            <a:pPr>
              <a:buFont typeface="Wingdings" panose="05000000000000000000" pitchFamily="2" charset="2"/>
              <a:buChar char="ü"/>
            </a:pPr>
            <a:r>
              <a:rPr lang="en-US" sz="2200" dirty="0"/>
              <a:t>In a RAKE receiver, if the output from one correlator is corrupted by fading, all the other correlator’s output are also corrupted..</a:t>
            </a:r>
          </a:p>
          <a:p>
            <a:pPr marL="0" indent="0">
              <a:buNone/>
            </a:pPr>
            <a:r>
              <a:rPr lang="en-US" sz="2200" dirty="0"/>
              <a:t>	a) True				</a:t>
            </a:r>
            <a:r>
              <a:rPr lang="en-US" sz="2200" dirty="0">
                <a:solidFill>
                  <a:srgbClr val="0070C0"/>
                </a:solidFill>
              </a:rPr>
              <a:t>b) False</a:t>
            </a:r>
          </a:p>
          <a:p>
            <a:pPr>
              <a:buFont typeface="Wingdings" panose="05000000000000000000" pitchFamily="2" charset="2"/>
              <a:buChar char="ü"/>
            </a:pPr>
            <a:r>
              <a:rPr lang="en-US" sz="2200" dirty="0"/>
              <a:t> Interleaving is used to obtain ___________ diversity.</a:t>
            </a:r>
          </a:p>
          <a:p>
            <a:pPr marL="0" indent="0">
              <a:buNone/>
            </a:pPr>
            <a:r>
              <a:rPr lang="en-US" sz="2200" dirty="0"/>
              <a:t>	</a:t>
            </a:r>
            <a:r>
              <a:rPr lang="en-US" sz="2200" dirty="0">
                <a:solidFill>
                  <a:srgbClr val="0070C0"/>
                </a:solidFill>
              </a:rPr>
              <a:t>a) Time	</a:t>
            </a:r>
            <a:r>
              <a:rPr lang="en-US" sz="2200" dirty="0"/>
              <a:t>			b) Frequency</a:t>
            </a:r>
          </a:p>
          <a:p>
            <a:pPr marL="0" indent="0">
              <a:buNone/>
            </a:pPr>
            <a:r>
              <a:rPr lang="en-US" sz="2200" dirty="0"/>
              <a:t>	c) Polarization			d) Antenna</a:t>
            </a:r>
          </a:p>
          <a:p>
            <a:pPr marL="0" indent="0">
              <a:buNone/>
            </a:pPr>
            <a:endParaRPr lang="en-IN" sz="2200" dirty="0">
              <a:solidFill>
                <a:srgbClr val="0070C0"/>
              </a:solidFill>
            </a:endParaRPr>
          </a:p>
        </p:txBody>
      </p:sp>
      <p:sp>
        <p:nvSpPr>
          <p:cNvPr id="93187" name="Slide Number Placeholder 3">
            <a:extLst>
              <a:ext uri="{FF2B5EF4-FFF2-40B4-BE49-F238E27FC236}">
                <a16:creationId xmlns:a16="http://schemas.microsoft.com/office/drawing/2014/main" id="{F90DB2DC-B291-400D-AC65-B7B77C43E3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AADF437C-EAD0-490F-9664-82C449E7A434}" type="slidenum">
              <a:rPr lang="en-US" altLang="zh-TW" sz="1400">
                <a:solidFill>
                  <a:srgbClr val="464653"/>
                </a:solidFill>
                <a:latin typeface="Verdana" panose="020B0604030504040204" pitchFamily="34" charset="0"/>
              </a:rPr>
              <a:pPr fontAlgn="base">
                <a:spcBef>
                  <a:spcPct val="0"/>
                </a:spcBef>
                <a:spcAft>
                  <a:spcPct val="0"/>
                </a:spcAft>
                <a:buClrTx/>
                <a:buSzTx/>
                <a:buNone/>
              </a:pPr>
              <a:t>17</a:t>
            </a:fld>
            <a:endParaRPr lang="en-US" altLang="zh-TW" sz="1400">
              <a:solidFill>
                <a:srgbClr val="464653"/>
              </a:solidFill>
              <a:latin typeface="Verdana" panose="020B0604030504040204" pitchFamily="34" charset="0"/>
            </a:endParaRPr>
          </a:p>
        </p:txBody>
      </p:sp>
      <p:pic>
        <p:nvPicPr>
          <p:cNvPr id="2" name="Picture 4" descr="SRM Logo - Srm logo png 7 » PNG Image">
            <a:extLst>
              <a:ext uri="{FF2B5EF4-FFF2-40B4-BE49-F238E27FC236}">
                <a16:creationId xmlns:a16="http://schemas.microsoft.com/office/drawing/2014/main" id="{95919A5E-187E-4507-B64D-8DC3D0CF41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4988"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92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9797" y="739066"/>
            <a:ext cx="10464800" cy="1600200"/>
          </a:xfrm>
        </p:spPr>
        <p:txBody>
          <a:bodyPr>
            <a:normAutofit/>
          </a:bodyPr>
          <a:lstStyle/>
          <a:p>
            <a:r>
              <a:rPr lang="en-IN" sz="2400" dirty="0">
                <a:solidFill>
                  <a:srgbClr val="7332F6"/>
                </a:solidFill>
                <a:latin typeface="Gill Sans MT" panose="020B0502020104020203" pitchFamily="34" charset="0"/>
                <a:cs typeface="Times New Roman" panose="02020603050405020304" pitchFamily="18" charset="0"/>
              </a:rPr>
              <a:t>Introduction</a:t>
            </a:r>
            <a:r>
              <a:rPr lang="en-IN" sz="2400" dirty="0">
                <a:solidFill>
                  <a:srgbClr val="7332F6"/>
                </a:solidFill>
                <a:latin typeface="Times New Roman" panose="02020603050405020304" pitchFamily="18" charset="0"/>
                <a:cs typeface="Times New Roman" panose="02020603050405020304" pitchFamily="18" charset="0"/>
              </a:rPr>
              <a:t> </a:t>
            </a:r>
          </a:p>
        </p:txBody>
      </p:sp>
      <p:sp>
        <p:nvSpPr>
          <p:cNvPr id="9" name="Slide Number Placeholder 8">
            <a:extLst>
              <a:ext uri="{FF2B5EF4-FFF2-40B4-BE49-F238E27FC236}">
                <a16:creationId xmlns:a16="http://schemas.microsoft.com/office/drawing/2014/main" id="{A0691830-BF58-44C7-92FE-98C04F2FB662}"/>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18</a:t>
            </a:fld>
            <a:endParaRPr lang="en-US" dirty="0">
              <a:solidFill>
                <a:prstClr val="black">
                  <a:tint val="75000"/>
                </a:prstClr>
              </a:solidFill>
            </a:endParaRPr>
          </a:p>
        </p:txBody>
      </p:sp>
      <p:sp>
        <p:nvSpPr>
          <p:cNvPr id="3" name="Content Placeholder 2"/>
          <p:cNvSpPr>
            <a:spLocks noGrp="1"/>
          </p:cNvSpPr>
          <p:nvPr>
            <p:ph sz="quarter" idx="15"/>
          </p:nvPr>
        </p:nvSpPr>
        <p:spPr>
          <a:xfrm>
            <a:off x="194447" y="1278384"/>
            <a:ext cx="10782299" cy="5311066"/>
          </a:xfrm>
        </p:spPr>
        <p:txBody>
          <a:bodyPr>
            <a:normAutofit/>
          </a:bodyPr>
          <a:lstStyle/>
          <a:p>
            <a:pPr algn="just"/>
            <a:r>
              <a:rPr lang="en-IN" dirty="0"/>
              <a:t>The growing demand for wireless communication makes it important to determine the capacity limits of these channels.</a:t>
            </a:r>
          </a:p>
          <a:p>
            <a:pPr algn="just"/>
            <a:r>
              <a:rPr lang="en-IN" dirty="0"/>
              <a:t> These capacity limits dictate the maximum data rates that can be achieved without any constraints on delay or complexity of the encoder and decoder. </a:t>
            </a:r>
          </a:p>
          <a:p>
            <a:pPr algn="just"/>
            <a:r>
              <a:rPr lang="en-IN" dirty="0"/>
              <a:t>Channel capacity was pioneered by Claude Shannon in the late 1940s, where he developed a mathematical theory of communication based on the notion of mutual information between the input and output of a channel . </a:t>
            </a:r>
          </a:p>
          <a:p>
            <a:pPr algn="just"/>
            <a:r>
              <a:rPr lang="en-IN" dirty="0"/>
              <a:t>Shannon defined capacity as the mutual information maximized over all possible input distributions. </a:t>
            </a:r>
          </a:p>
          <a:p>
            <a:endParaRPr lang="en-IN" dirty="0"/>
          </a:p>
        </p:txBody>
      </p:sp>
      <p:sp>
        <p:nvSpPr>
          <p:cNvPr id="4" name="Text Placeholder 3"/>
          <p:cNvSpPr>
            <a:spLocks noGrp="1"/>
          </p:cNvSpPr>
          <p:nvPr>
            <p:ph type="body" sz="quarter" idx="13"/>
          </p:nvPr>
        </p:nvSpPr>
        <p:spPr/>
        <p:txBody>
          <a:bodyPr/>
          <a:lstStyle/>
          <a:p>
            <a:r>
              <a:rPr lang="en-IN" sz="3600" dirty="0">
                <a:latin typeface="Gill Sans MT" panose="020B0502020104020203" pitchFamily="34" charset="0"/>
                <a:cs typeface="Times New Roman" panose="02020603050405020304" pitchFamily="18" charset="0"/>
              </a:rPr>
              <a:t> Capacity of  Wireless Channel </a:t>
            </a:r>
            <a:endParaRPr lang="en-IN" sz="2800" dirty="0">
              <a:latin typeface="Gill Sans MT" panose="020B0502020104020203" pitchFamily="34" charset="0"/>
            </a:endParaRPr>
          </a:p>
        </p:txBody>
      </p:sp>
      <p:pic>
        <p:nvPicPr>
          <p:cNvPr id="8" name="Picture 4" descr="SRM Logo - Srm logo png 7 » PNG Image">
            <a:extLst>
              <a:ext uri="{FF2B5EF4-FFF2-40B4-BE49-F238E27FC236}">
                <a16:creationId xmlns:a16="http://schemas.microsoft.com/office/drawing/2014/main" id="{D2E7EED5-B57E-4678-AD38-2DE4404CA6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12" y="136525"/>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25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3984" y="685800"/>
            <a:ext cx="10464800" cy="431800"/>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Wireless Channel typically exhibit flat or frequency-selective fading.</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23A3F3E-D757-4004-97D1-2481045DEA89}"/>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19</a:t>
            </a:fld>
            <a:endParaRPr lang="en-US" dirty="0">
              <a:solidFill>
                <a:prstClr val="black">
                  <a:tint val="75000"/>
                </a:prstClr>
              </a:solidFill>
            </a:endParaRPr>
          </a:p>
        </p:txBody>
      </p:sp>
      <p:sp>
        <p:nvSpPr>
          <p:cNvPr id="3" name="Content Placeholder 2"/>
          <p:cNvSpPr>
            <a:spLocks noGrp="1"/>
          </p:cNvSpPr>
          <p:nvPr>
            <p:ph sz="quarter" idx="15"/>
          </p:nvPr>
        </p:nvSpPr>
        <p:spPr>
          <a:xfrm>
            <a:off x="615323" y="1295400"/>
            <a:ext cx="10464800" cy="5320522"/>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Consider a discrete-time additive white Gaussian noise (AWGN) channel with channel input/output relationship</a:t>
            </a:r>
          </a:p>
          <a:p>
            <a:pPr marL="457200" lvl="1" indent="0" algn="ctr">
              <a:buNone/>
            </a:pPr>
            <a:r>
              <a:rPr lang="en-IN" i="1"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where </a:t>
            </a:r>
            <a:r>
              <a:rPr lang="en-IN" sz="2400"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a:t>
            </a:r>
            <a:r>
              <a:rPr lang="en-IN" sz="2400" i="1"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is the channel input at time </a:t>
            </a:r>
            <a:r>
              <a:rPr lang="en-IN" sz="2400" i="1"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a:t>
            </a:r>
          </a:p>
          <a:p>
            <a:pPr marL="0" indent="0">
              <a:buNone/>
            </a:pPr>
            <a:r>
              <a:rPr lang="en-IN" sz="2400" i="1" dirty="0">
                <a:latin typeface="Times New Roman" panose="02020603050405020304" pitchFamily="18" charset="0"/>
                <a:cs typeface="Times New Roman" panose="02020603050405020304" pitchFamily="18" charset="0"/>
              </a:rPr>
              <a:t>		y</a:t>
            </a:r>
            <a:r>
              <a:rPr lang="en-IN" sz="2400" dirty="0">
                <a:latin typeface="Times New Roman" panose="02020603050405020304" pitchFamily="18" charset="0"/>
                <a:cs typeface="Times New Roman" panose="02020603050405020304" pitchFamily="18" charset="0"/>
              </a:rPr>
              <a:t>[</a:t>
            </a:r>
            <a:r>
              <a:rPr lang="en-IN" sz="2400" i="1"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is the corresponding channel output, and</a:t>
            </a:r>
          </a:p>
          <a:p>
            <a:pPr marL="0" indent="0">
              <a:buNone/>
            </a:pP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a:t>
            </a:r>
            <a:r>
              <a:rPr lang="en-IN" sz="2400" i="1"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is a white Gaussian noise random process. </a:t>
            </a:r>
          </a:p>
          <a:p>
            <a:pPr marL="0" indent="0">
              <a:buNone/>
            </a:pPr>
            <a:r>
              <a:rPr lang="en-IN" sz="2400" dirty="0">
                <a:latin typeface="Times New Roman" panose="02020603050405020304" pitchFamily="18" charset="0"/>
                <a:cs typeface="Times New Roman" panose="02020603050405020304" pitchFamily="18" charset="0"/>
              </a:rPr>
              <a:t>Assume a channel bandwidth </a:t>
            </a:r>
            <a:r>
              <a:rPr lang="en-IN" sz="2400" i="1" dirty="0">
                <a:latin typeface="Times New Roman" panose="02020603050405020304" pitchFamily="18" charset="0"/>
                <a:cs typeface="Times New Roman" panose="02020603050405020304" pitchFamily="18" charset="0"/>
              </a:rPr>
              <a:t>B </a:t>
            </a:r>
            <a:r>
              <a:rPr lang="en-IN" sz="2400" dirty="0">
                <a:latin typeface="Times New Roman" panose="02020603050405020304" pitchFamily="18" charset="0"/>
                <a:cs typeface="Times New Roman" panose="02020603050405020304" pitchFamily="18" charset="0"/>
              </a:rPr>
              <a:t>and transmit power </a:t>
            </a:r>
            <a:r>
              <a:rPr lang="en-IN" sz="2400" i="1" dirty="0">
                <a:latin typeface="Times New Roman" panose="02020603050405020304" pitchFamily="18" charset="0"/>
                <a:cs typeface="Times New Roman" panose="02020603050405020304" pitchFamily="18" charset="0"/>
              </a:rPr>
              <a:t>S.</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The channel SNR, the power in </a:t>
            </a:r>
            <a:r>
              <a:rPr lang="en-IN" sz="2400"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a:t>
            </a:r>
            <a:r>
              <a:rPr lang="en-IN" sz="2400" i="1"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divided by the power in </a:t>
            </a:r>
            <a:r>
              <a:rPr lang="en-IN" sz="2400" i="1"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a:t>
            </a:r>
            <a:r>
              <a:rPr lang="en-IN" sz="2400" i="1"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is constant and given by </a:t>
            </a:r>
            <a:r>
              <a:rPr lang="en-IN" sz="2400" i="1" dirty="0">
                <a:latin typeface="Times New Roman" panose="02020603050405020304" pitchFamily="18" charset="0"/>
                <a:cs typeface="Times New Roman" panose="02020603050405020304" pitchFamily="18" charset="0"/>
              </a:rPr>
              <a:t>γ </a:t>
            </a:r>
            <a:r>
              <a:rPr lang="en-IN" sz="2400" dirty="0">
                <a:latin typeface="Times New Roman" panose="02020603050405020304" pitchFamily="18" charset="0"/>
                <a:cs typeface="Times New Roman" panose="02020603050405020304" pitchFamily="18" charset="0"/>
              </a:rPr>
              <a:t>= S</a:t>
            </a:r>
            <a:r>
              <a:rPr lang="en-IN" sz="2400" i="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N</a:t>
            </a:r>
            <a:r>
              <a:rPr lang="en-IN" sz="2400" baseline="-25000" dirty="0">
                <a:latin typeface="Times New Roman" panose="02020603050405020304" pitchFamily="18" charset="0"/>
                <a:cs typeface="Times New Roman" panose="02020603050405020304" pitchFamily="18" charset="0"/>
              </a:rPr>
              <a:t>0</a:t>
            </a:r>
            <a:r>
              <a:rPr lang="en-IN" sz="2400" i="1"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where </a:t>
            </a:r>
            <a:r>
              <a:rPr lang="en-IN" sz="2400" i="1" dirty="0">
                <a:latin typeface="Times New Roman" panose="02020603050405020304" pitchFamily="18" charset="0"/>
                <a:cs typeface="Times New Roman" panose="02020603050405020304" pitchFamily="18" charset="0"/>
              </a:rPr>
              <a:t>N</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is the power spectral density of the noise. </a:t>
            </a:r>
          </a:p>
        </p:txBody>
      </p:sp>
      <p:sp>
        <p:nvSpPr>
          <p:cNvPr id="4" name="Text Placeholder 3"/>
          <p:cNvSpPr>
            <a:spLocks noGrp="1"/>
          </p:cNvSpPr>
          <p:nvPr>
            <p:ph type="body" sz="quarter" idx="13"/>
          </p:nvPr>
        </p:nvSpPr>
        <p:spPr/>
        <p:txBody>
          <a:bodyPr/>
          <a:lstStyle/>
          <a:p>
            <a:r>
              <a:rPr lang="en-US" sz="3200" b="1" dirty="0">
                <a:latin typeface="Gill Sans MT" panose="020B0502020104020203" pitchFamily="34" charset="0"/>
              </a:rPr>
              <a:t>Capacity in AWGN</a:t>
            </a:r>
            <a:endParaRPr lang="en-IN" sz="3200" b="1" dirty="0">
              <a:latin typeface="Gill Sans MT" panose="020B0502020104020203" pitchFamily="34" charset="0"/>
            </a:endParaRPr>
          </a:p>
          <a:p>
            <a:endParaRPr lang="en-IN" dirty="0">
              <a:latin typeface="Times New Roman" panose="02020603050405020304" pitchFamily="18" charset="0"/>
              <a:cs typeface="Times New Roman" panose="02020603050405020304" pitchFamily="18" charset="0"/>
            </a:endParaRPr>
          </a:p>
        </p:txBody>
      </p:sp>
      <p:pic>
        <p:nvPicPr>
          <p:cNvPr id="6" name="Picture 4" descr="SRM Logo - Srm logo png 7 » PNG Image">
            <a:extLst>
              <a:ext uri="{FF2B5EF4-FFF2-40B4-BE49-F238E27FC236}">
                <a16:creationId xmlns:a16="http://schemas.microsoft.com/office/drawing/2014/main" id="{740F8798-8043-4815-B8E7-FEE5872B6C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98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5C06ECEA-22EF-409B-B1FD-7DEEDDAAB5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0F762915-3A3A-466C-8C08-2A6208BF4C73}" type="slidenum">
              <a:rPr lang="en-US" altLang="zh-TW" sz="1400">
                <a:solidFill>
                  <a:schemeClr val="tx2"/>
                </a:solidFill>
                <a:latin typeface="Verdana" panose="020B0604030504040204" pitchFamily="34" charset="0"/>
              </a:rPr>
              <a:pPr>
                <a:spcBef>
                  <a:spcPct val="0"/>
                </a:spcBef>
                <a:buClrTx/>
                <a:buSzTx/>
                <a:buFontTx/>
                <a:buNone/>
              </a:pPr>
              <a:t>2</a:t>
            </a:fld>
            <a:endParaRPr lang="en-US" altLang="zh-TW" sz="1400" dirty="0">
              <a:solidFill>
                <a:schemeClr val="tx2"/>
              </a:solidFill>
              <a:latin typeface="Verdana" panose="020B0604030504040204" pitchFamily="34" charset="0"/>
            </a:endParaRPr>
          </a:p>
        </p:txBody>
      </p:sp>
      <p:sp>
        <p:nvSpPr>
          <p:cNvPr id="17412" name="TextBox 5">
            <a:extLst>
              <a:ext uri="{FF2B5EF4-FFF2-40B4-BE49-F238E27FC236}">
                <a16:creationId xmlns:a16="http://schemas.microsoft.com/office/drawing/2014/main" id="{36D876B4-9D8A-4C01-A234-D8343C0015CE}"/>
              </a:ext>
            </a:extLst>
          </p:cNvPr>
          <p:cNvSpPr txBox="1">
            <a:spLocks noChangeArrowheads="1"/>
          </p:cNvSpPr>
          <p:nvPr/>
        </p:nvSpPr>
        <p:spPr bwMode="auto">
          <a:xfrm>
            <a:off x="2135187" y="930024"/>
            <a:ext cx="78470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pPr algn="ctr" eaLnBrk="1" hangingPunct="1"/>
            <a:r>
              <a:rPr lang="en-US" altLang="zh-TW" sz="4000" dirty="0">
                <a:solidFill>
                  <a:srgbClr val="0070C0"/>
                </a:solidFill>
                <a:latin typeface="Times New Roman" panose="02020603050405020304" pitchFamily="18" charset="0"/>
                <a:cs typeface="Times New Roman" panose="02020603050405020304" pitchFamily="18" charset="0"/>
              </a:rPr>
              <a:t>WEEK-2</a:t>
            </a:r>
            <a:endParaRPr lang="en-IN" altLang="en-US" sz="4000" dirty="0">
              <a:solidFill>
                <a:srgbClr val="0070C0"/>
              </a:solidFill>
            </a:endParaRPr>
          </a:p>
        </p:txBody>
      </p:sp>
      <p:sp>
        <p:nvSpPr>
          <p:cNvPr id="17413" name="TextBox 9">
            <a:extLst>
              <a:ext uri="{FF2B5EF4-FFF2-40B4-BE49-F238E27FC236}">
                <a16:creationId xmlns:a16="http://schemas.microsoft.com/office/drawing/2014/main" id="{679B9B4B-E863-41C2-A429-5437A1D0A088}"/>
              </a:ext>
            </a:extLst>
          </p:cNvPr>
          <p:cNvSpPr txBox="1">
            <a:spLocks noChangeArrowheads="1"/>
          </p:cNvSpPr>
          <p:nvPr/>
        </p:nvSpPr>
        <p:spPr bwMode="auto">
          <a:xfrm>
            <a:off x="600075" y="1980268"/>
            <a:ext cx="113347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r>
              <a:rPr lang="en-US" altLang="en-US" sz="3600" dirty="0">
                <a:latin typeface="Gill Sans MT" panose="020B0502020104020203" pitchFamily="34" charset="0"/>
                <a:ea typeface="新細明體" panose="02020500000000000000" pitchFamily="18" charset="-120"/>
              </a:rPr>
              <a:t>Rake Receiver, Capacity in AWGN, Capacity of flat fading channels, Equalizer and its mode, Adaptive equalizer block diagram</a:t>
            </a:r>
            <a:endParaRPr lang="en-IN" altLang="en-US" sz="3600" dirty="0"/>
          </a:p>
        </p:txBody>
      </p:sp>
      <p:pic>
        <p:nvPicPr>
          <p:cNvPr id="2" name="Picture 4" descr="SRM Logo - Srm logo png 7 » PNG Image">
            <a:extLst>
              <a:ext uri="{FF2B5EF4-FFF2-40B4-BE49-F238E27FC236}">
                <a16:creationId xmlns:a16="http://schemas.microsoft.com/office/drawing/2014/main" id="{C8E38270-A201-4327-A7FF-BE983815A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827" y="221823"/>
            <a:ext cx="1853806" cy="62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798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rgbClr val="0070C0"/>
            </a:solidFill>
          </a:ln>
        </p:spPr>
        <p:style>
          <a:lnRef idx="2">
            <a:schemeClr val="dk1"/>
          </a:lnRef>
          <a:fillRef idx="1">
            <a:schemeClr val="lt1"/>
          </a:fillRef>
          <a:effectRef idx="0">
            <a:schemeClr val="dk1"/>
          </a:effectRef>
          <a:fontRef idx="minor">
            <a:schemeClr val="dk1"/>
          </a:fontRef>
        </p:style>
        <p:txBody>
          <a:bodyPr>
            <a:normAutofit fontScale="70000" lnSpcReduction="20000"/>
          </a:bodyPr>
          <a:lstStyle/>
          <a:p>
            <a:pPr algn="ctr">
              <a:lnSpc>
                <a:spcPct val="120000"/>
              </a:lnSpc>
            </a:pPr>
            <a:r>
              <a:rPr lang="en-IN" sz="3800" dirty="0">
                <a:solidFill>
                  <a:schemeClr val="tx1"/>
                </a:solidFill>
                <a:latin typeface="Times New Roman" panose="02020603050405020304" pitchFamily="18" charset="0"/>
                <a:cs typeface="Times New Roman" panose="02020603050405020304" pitchFamily="18" charset="0"/>
              </a:rPr>
              <a:t>The capacity of this channel is given by Shannon’s formula </a:t>
            </a:r>
          </a:p>
          <a:p>
            <a:pPr indent="-228600" algn="ctr">
              <a:lnSpc>
                <a:spcPct val="120000"/>
              </a:lnSpc>
            </a:pPr>
            <a:r>
              <a:rPr lang="en-IN" sz="3800" b="1" i="1" dirty="0">
                <a:solidFill>
                  <a:srgbClr val="0070C0"/>
                </a:solidFill>
                <a:latin typeface="Times New Roman" panose="02020603050405020304" pitchFamily="18" charset="0"/>
                <a:cs typeface="Times New Roman" panose="02020603050405020304" pitchFamily="18" charset="0"/>
              </a:rPr>
              <a:t>C </a:t>
            </a:r>
            <a:r>
              <a:rPr lang="en-IN" sz="3800" b="1" dirty="0">
                <a:solidFill>
                  <a:srgbClr val="0070C0"/>
                </a:solidFill>
                <a:latin typeface="Times New Roman" panose="02020603050405020304" pitchFamily="18" charset="0"/>
                <a:cs typeface="Times New Roman" panose="02020603050405020304" pitchFamily="18" charset="0"/>
              </a:rPr>
              <a:t>= </a:t>
            </a:r>
            <a:r>
              <a:rPr lang="en-IN" sz="3800" b="1" i="1" dirty="0">
                <a:solidFill>
                  <a:srgbClr val="0070C0"/>
                </a:solidFill>
                <a:latin typeface="Times New Roman" panose="02020603050405020304" pitchFamily="18" charset="0"/>
                <a:cs typeface="Times New Roman" panose="02020603050405020304" pitchFamily="18" charset="0"/>
              </a:rPr>
              <a:t>B </a:t>
            </a:r>
            <a:r>
              <a:rPr lang="en-IN" sz="3800" b="1" dirty="0">
                <a:solidFill>
                  <a:srgbClr val="0070C0"/>
                </a:solidFill>
                <a:latin typeface="Times New Roman" panose="02020603050405020304" pitchFamily="18" charset="0"/>
                <a:cs typeface="Times New Roman" panose="02020603050405020304" pitchFamily="18" charset="0"/>
              </a:rPr>
              <a:t>log</a:t>
            </a:r>
            <a:r>
              <a:rPr lang="en-IN" sz="3800" b="1" baseline="-25000" dirty="0">
                <a:solidFill>
                  <a:srgbClr val="0070C0"/>
                </a:solidFill>
                <a:latin typeface="Times New Roman" panose="02020603050405020304" pitchFamily="18" charset="0"/>
                <a:cs typeface="Times New Roman" panose="02020603050405020304" pitchFamily="18" charset="0"/>
              </a:rPr>
              <a:t>2</a:t>
            </a:r>
            <a:r>
              <a:rPr lang="en-IN" sz="3800" b="1" dirty="0">
                <a:solidFill>
                  <a:srgbClr val="0070C0"/>
                </a:solidFill>
                <a:latin typeface="Times New Roman" panose="02020603050405020304" pitchFamily="18" charset="0"/>
                <a:cs typeface="Times New Roman" panose="02020603050405020304" pitchFamily="18" charset="0"/>
              </a:rPr>
              <a:t>(1 + </a:t>
            </a:r>
            <a:r>
              <a:rPr lang="el-GR" sz="3800" b="1" i="1" dirty="0">
                <a:solidFill>
                  <a:srgbClr val="0070C0"/>
                </a:solidFill>
                <a:latin typeface="Times New Roman" panose="02020603050405020304" pitchFamily="18" charset="0"/>
                <a:cs typeface="Times New Roman" panose="02020603050405020304" pitchFamily="18" charset="0"/>
              </a:rPr>
              <a:t>γ</a:t>
            </a:r>
            <a:r>
              <a:rPr lang="en-US" sz="3800" b="1" i="1" dirty="0">
                <a:solidFill>
                  <a:srgbClr val="0070C0"/>
                </a:solidFill>
                <a:latin typeface="Times New Roman" panose="02020603050405020304" pitchFamily="18" charset="0"/>
                <a:cs typeface="Times New Roman" panose="02020603050405020304" pitchFamily="18" charset="0"/>
              </a:rPr>
              <a:t>) </a:t>
            </a:r>
          </a:p>
          <a:p>
            <a:pPr indent="-228600" algn="ctr">
              <a:lnSpc>
                <a:spcPct val="120000"/>
              </a:lnSpc>
            </a:pPr>
            <a:r>
              <a:rPr lang="en-IN" sz="3800" dirty="0">
                <a:solidFill>
                  <a:schemeClr val="tx1"/>
                </a:solidFill>
                <a:latin typeface="Times New Roman" panose="02020603050405020304" pitchFamily="18" charset="0"/>
                <a:cs typeface="Times New Roman" panose="02020603050405020304" pitchFamily="18" charset="0"/>
              </a:rPr>
              <a:t>where the capacity units are bits/second (bps).</a:t>
            </a:r>
          </a:p>
          <a:p>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0DFF66C-AB7C-459D-9B8C-95D5C60EDE7A}"/>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20</a:t>
            </a:fld>
            <a:endParaRPr lang="en-US" dirty="0">
              <a:solidFill>
                <a:prstClr val="black">
                  <a:tint val="75000"/>
                </a:prstClr>
              </a:solidFill>
            </a:endParaRPr>
          </a:p>
        </p:txBody>
      </p:sp>
      <p:sp>
        <p:nvSpPr>
          <p:cNvPr id="3" name="Content Placeholder 2"/>
          <p:cNvSpPr>
            <a:spLocks noGrp="1"/>
          </p:cNvSpPr>
          <p:nvPr>
            <p:ph sz="quarter" idx="15"/>
          </p:nvPr>
        </p:nvSpPr>
        <p:spPr>
          <a:xfrm>
            <a:off x="633984" y="2142250"/>
            <a:ext cx="10430933" cy="4329112"/>
          </a:xfrm>
        </p:spPr>
        <p:txBody>
          <a:bodyPr>
            <a:normAutofit/>
          </a:bodyPr>
          <a:lstStyle/>
          <a:p>
            <a:pPr algn="just">
              <a:lnSpc>
                <a:spcPct val="120000"/>
              </a:lnSpc>
            </a:pPr>
            <a:r>
              <a:rPr lang="en-IN" sz="2400" dirty="0">
                <a:latin typeface="Times New Roman" panose="02020603050405020304" pitchFamily="18" charset="0"/>
                <a:cs typeface="Times New Roman" panose="02020603050405020304" pitchFamily="18" charset="0"/>
              </a:rPr>
              <a:t>Shannon’s coding theorem - a code exists that achieves data rates arbitrarily close to capacity with arbitrarily small probability of bit error. </a:t>
            </a:r>
          </a:p>
          <a:p>
            <a:pPr algn="just">
              <a:lnSpc>
                <a:spcPct val="120000"/>
              </a:lnSpc>
            </a:pPr>
            <a:r>
              <a:rPr lang="en-IN" sz="2400" dirty="0">
                <a:latin typeface="Times New Roman" panose="02020603050405020304" pitchFamily="18" charset="0"/>
                <a:cs typeface="Times New Roman" panose="02020603050405020304" pitchFamily="18" charset="0"/>
              </a:rPr>
              <a:t>The converse theorem - any code with rate </a:t>
            </a:r>
            <a:r>
              <a:rPr lang="en-IN" sz="2400" i="1" dirty="0">
                <a:latin typeface="Times New Roman" panose="02020603050405020304" pitchFamily="18" charset="0"/>
                <a:cs typeface="Times New Roman" panose="02020603050405020304" pitchFamily="18" charset="0"/>
              </a:rPr>
              <a:t>R &gt; C </a:t>
            </a:r>
            <a:r>
              <a:rPr lang="en-IN" sz="2400" dirty="0">
                <a:latin typeface="Times New Roman" panose="02020603050405020304" pitchFamily="18" charset="0"/>
                <a:cs typeface="Times New Roman" panose="02020603050405020304" pitchFamily="18" charset="0"/>
              </a:rPr>
              <a:t>has a probability of error bounded away from zero.</a:t>
            </a:r>
          </a:p>
          <a:p>
            <a:pPr algn="just">
              <a:lnSpc>
                <a:spcPct val="120000"/>
              </a:lnSpc>
            </a:pPr>
            <a:r>
              <a:rPr lang="en-IN" sz="2400" dirty="0">
                <a:latin typeface="Times New Roman" panose="02020603050405020304" pitchFamily="18" charset="0"/>
                <a:cs typeface="Times New Roman" panose="02020603050405020304" pitchFamily="18" charset="0"/>
              </a:rPr>
              <a:t>The theorems are proved using the concept of mutual information between the input and output of a channel. </a:t>
            </a:r>
          </a:p>
          <a:p>
            <a:pPr algn="just">
              <a:lnSpc>
                <a:spcPct val="120000"/>
              </a:lnSpc>
            </a:pPr>
            <a:r>
              <a:rPr lang="en-IN" sz="2400" dirty="0">
                <a:latin typeface="Times New Roman" panose="02020603050405020304" pitchFamily="18" charset="0"/>
                <a:cs typeface="Times New Roman" panose="02020603050405020304" pitchFamily="18" charset="0"/>
              </a:rPr>
              <a:t>For a memoryless time-invariant channel with random input </a:t>
            </a:r>
            <a:r>
              <a:rPr lang="en-IN" sz="2400" i="1" dirty="0">
                <a:latin typeface="Times New Roman" panose="02020603050405020304" pitchFamily="18" charset="0"/>
                <a:cs typeface="Times New Roman" panose="02020603050405020304" pitchFamily="18" charset="0"/>
              </a:rPr>
              <a:t>x </a:t>
            </a:r>
            <a:r>
              <a:rPr lang="en-IN" sz="2400" dirty="0">
                <a:latin typeface="Times New Roman" panose="02020603050405020304" pitchFamily="18" charset="0"/>
                <a:cs typeface="Times New Roman" panose="02020603050405020304" pitchFamily="18" charset="0"/>
              </a:rPr>
              <a:t>and random output </a:t>
            </a:r>
            <a:r>
              <a:rPr lang="en-IN" sz="2400"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the channel’s </a:t>
            </a:r>
            <a:r>
              <a:rPr lang="en-IN" sz="2400" b="1" dirty="0">
                <a:latin typeface="Times New Roman" panose="02020603050405020304" pitchFamily="18" charset="0"/>
                <a:cs typeface="Times New Roman" panose="02020603050405020304" pitchFamily="18" charset="0"/>
              </a:rPr>
              <a:t>mutual information </a:t>
            </a:r>
            <a:r>
              <a:rPr lang="en-IN" sz="2400" dirty="0">
                <a:latin typeface="Times New Roman" panose="02020603050405020304" pitchFamily="18" charset="0"/>
                <a:cs typeface="Times New Roman" panose="02020603050405020304" pitchFamily="18" charset="0"/>
              </a:rPr>
              <a:t>is defined as</a:t>
            </a:r>
          </a:p>
        </p:txBody>
      </p:sp>
      <p:sp>
        <p:nvSpPr>
          <p:cNvPr id="4" name="Text Placeholder 3"/>
          <p:cNvSpPr>
            <a:spLocks noGrp="1"/>
          </p:cNvSpPr>
          <p:nvPr>
            <p:ph type="body" sz="quarter" idx="13"/>
          </p:nvPr>
        </p:nvSpPr>
        <p:spPr/>
        <p:txBody>
          <a:bodyPr/>
          <a:lstStyle/>
          <a:p>
            <a:r>
              <a:rPr lang="en-US" sz="3600" b="1" dirty="0">
                <a:latin typeface="Gill Sans MT" panose="020B0502020104020203" pitchFamily="34" charset="0"/>
              </a:rPr>
              <a:t>Capacity in AWGN</a:t>
            </a:r>
            <a:endParaRPr lang="en-IN" sz="3600" b="1" dirty="0">
              <a:latin typeface="Gill Sans MT" panose="020B0502020104020203" pitchFamily="34" charset="0"/>
            </a:endParaRPr>
          </a:p>
          <a:p>
            <a:endParaRPr lang="en-IN"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346581" y="5595144"/>
            <a:ext cx="3928678" cy="1154111"/>
          </a:xfrm>
          <a:prstGeom prst="rect">
            <a:avLst/>
          </a:prstGeom>
          <a:ln>
            <a:solidFill>
              <a:srgbClr val="00B050"/>
            </a:solidFill>
          </a:ln>
        </p:spPr>
      </p:pic>
      <p:pic>
        <p:nvPicPr>
          <p:cNvPr id="7" name="Picture 4" descr="SRM Logo - Srm logo png 7 » PNG Image">
            <a:extLst>
              <a:ext uri="{FF2B5EF4-FFF2-40B4-BE49-F238E27FC236}">
                <a16:creationId xmlns:a16="http://schemas.microsoft.com/office/drawing/2014/main" id="{7466058D-7326-4DD2-B746-C839419412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59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rgbClr val="0070C0"/>
            </a:solidFill>
          </a:ln>
        </p:spPr>
        <p:txBody>
          <a:bodyPr>
            <a:normAutofit/>
          </a:bodyPr>
          <a:lstStyle/>
          <a:p>
            <a:pPr marL="0" indent="0">
              <a:buNone/>
            </a:pPr>
            <a:r>
              <a:rPr lang="en-IN" sz="2400" dirty="0">
                <a:solidFill>
                  <a:schemeClr val="tx1"/>
                </a:solidFill>
                <a:latin typeface="Times New Roman" panose="02020603050405020304" pitchFamily="18" charset="0"/>
                <a:cs typeface="Times New Roman" panose="02020603050405020304" pitchFamily="18" charset="0"/>
              </a:rPr>
              <a:t>Shannon proved that channel capacity equals the mutual information of the channel maximized over all possible input distributions:</a:t>
            </a:r>
          </a:p>
          <a:p>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14BCC0-18BC-480A-BE44-E7144935AA88}"/>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21</a:t>
            </a:fld>
            <a:endParaRPr lang="en-US" dirty="0">
              <a:solidFill>
                <a:prstClr val="black">
                  <a:tint val="75000"/>
                </a:prstClr>
              </a:solidFill>
            </a:endParaRPr>
          </a:p>
        </p:txBody>
      </p:sp>
      <p:sp>
        <p:nvSpPr>
          <p:cNvPr id="3" name="Content Placeholder 2"/>
          <p:cNvSpPr>
            <a:spLocks noGrp="1"/>
          </p:cNvSpPr>
          <p:nvPr>
            <p:ph sz="quarter" idx="15"/>
          </p:nvPr>
        </p:nvSpPr>
        <p:spPr>
          <a:xfrm>
            <a:off x="628447" y="2426299"/>
            <a:ext cx="10430933" cy="38608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For the AWGN channel, the maximizing input distribution is Gaussian, which results in the channel capacity given by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9" name="Text Placeholder 3">
            <a:extLst>
              <a:ext uri="{FF2B5EF4-FFF2-40B4-BE49-F238E27FC236}">
                <a16:creationId xmlns:a16="http://schemas.microsoft.com/office/drawing/2014/main" id="{A6F058EF-20E3-4434-8B72-3E342232F5CE}"/>
              </a:ext>
            </a:extLst>
          </p:cNvPr>
          <p:cNvSpPr>
            <a:spLocks noGrp="1"/>
          </p:cNvSpPr>
          <p:nvPr>
            <p:ph type="body" sz="quarter" idx="13"/>
          </p:nvPr>
        </p:nvSpPr>
        <p:spPr/>
        <p:txBody>
          <a:bodyPr/>
          <a:lstStyle/>
          <a:p>
            <a:r>
              <a:rPr lang="en-US" sz="3600" b="1" dirty="0">
                <a:latin typeface="Gill Sans MT" panose="020B0502020104020203" pitchFamily="34" charset="0"/>
              </a:rPr>
              <a:t>Capacity in AWGN</a:t>
            </a:r>
            <a:endParaRPr lang="en-IN" sz="3600" b="1" dirty="0">
              <a:latin typeface="Gill Sans MT" panose="020B0502020104020203" pitchFamily="34" charset="0"/>
            </a:endParaRPr>
          </a:p>
          <a:p>
            <a:endParaRPr lang="en-IN"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45322" y="1370583"/>
            <a:ext cx="4527778" cy="823781"/>
          </a:xfrm>
          <a:prstGeom prst="rect">
            <a:avLst/>
          </a:prstGeom>
        </p:spPr>
      </p:pic>
      <p:sp>
        <p:nvSpPr>
          <p:cNvPr id="10" name="TextBox 9">
            <a:extLst>
              <a:ext uri="{FF2B5EF4-FFF2-40B4-BE49-F238E27FC236}">
                <a16:creationId xmlns:a16="http://schemas.microsoft.com/office/drawing/2014/main" id="{7A44686C-5C81-48EC-8B9D-010CACFC9CD0}"/>
              </a:ext>
            </a:extLst>
          </p:cNvPr>
          <p:cNvSpPr txBox="1"/>
          <p:nvPr/>
        </p:nvSpPr>
        <p:spPr>
          <a:xfrm>
            <a:off x="4482094" y="3344865"/>
            <a:ext cx="2388795" cy="461665"/>
          </a:xfrm>
          <a:prstGeom prst="rect">
            <a:avLst/>
          </a:prstGeom>
          <a:noFill/>
          <a:ln>
            <a:solidFill>
              <a:srgbClr val="00B0F0"/>
            </a:solidFill>
          </a:ln>
        </p:spPr>
        <p:txBody>
          <a:bodyPr wrap="none" rtlCol="0">
            <a:spAutoFit/>
          </a:bodyPr>
          <a:lstStyle/>
          <a:p>
            <a:r>
              <a:rPr lang="en-IN" sz="2400" b="1" i="1" dirty="0">
                <a:solidFill>
                  <a:srgbClr val="0070C0"/>
                </a:solidFill>
                <a:latin typeface="Times New Roman" panose="02020603050405020304" pitchFamily="18" charset="0"/>
                <a:cs typeface="Times New Roman" panose="02020603050405020304" pitchFamily="18" charset="0"/>
              </a:rPr>
              <a:t>C </a:t>
            </a:r>
            <a:r>
              <a:rPr lang="en-IN" sz="2400" b="1" dirty="0">
                <a:solidFill>
                  <a:srgbClr val="0070C0"/>
                </a:solidFill>
                <a:latin typeface="Times New Roman" panose="02020603050405020304" pitchFamily="18" charset="0"/>
                <a:cs typeface="Times New Roman" panose="02020603050405020304" pitchFamily="18" charset="0"/>
              </a:rPr>
              <a:t>= </a:t>
            </a:r>
            <a:r>
              <a:rPr lang="en-IN" sz="2400" b="1" i="1" dirty="0">
                <a:solidFill>
                  <a:srgbClr val="0070C0"/>
                </a:solidFill>
                <a:latin typeface="Times New Roman" panose="02020603050405020304" pitchFamily="18" charset="0"/>
                <a:cs typeface="Times New Roman" panose="02020603050405020304" pitchFamily="18" charset="0"/>
              </a:rPr>
              <a:t>B </a:t>
            </a:r>
            <a:r>
              <a:rPr lang="en-IN" sz="2400" b="1" dirty="0">
                <a:solidFill>
                  <a:srgbClr val="0070C0"/>
                </a:solidFill>
                <a:latin typeface="Times New Roman" panose="02020603050405020304" pitchFamily="18" charset="0"/>
                <a:cs typeface="Times New Roman" panose="02020603050405020304" pitchFamily="18" charset="0"/>
              </a:rPr>
              <a:t>log</a:t>
            </a:r>
            <a:r>
              <a:rPr lang="en-IN" sz="2400" b="1" baseline="-25000" dirty="0">
                <a:solidFill>
                  <a:srgbClr val="0070C0"/>
                </a:solidFill>
                <a:latin typeface="Times New Roman" panose="02020603050405020304" pitchFamily="18" charset="0"/>
                <a:cs typeface="Times New Roman" panose="02020603050405020304" pitchFamily="18" charset="0"/>
              </a:rPr>
              <a:t>2</a:t>
            </a:r>
            <a:r>
              <a:rPr lang="en-IN" sz="2400" b="1" dirty="0">
                <a:solidFill>
                  <a:srgbClr val="0070C0"/>
                </a:solidFill>
                <a:latin typeface="Times New Roman" panose="02020603050405020304" pitchFamily="18" charset="0"/>
                <a:cs typeface="Times New Roman" panose="02020603050405020304" pitchFamily="18" charset="0"/>
              </a:rPr>
              <a:t>(1 + </a:t>
            </a:r>
            <a:r>
              <a:rPr lang="el-GR" sz="2400" b="1" i="1" dirty="0">
                <a:solidFill>
                  <a:srgbClr val="0070C0"/>
                </a:solidFill>
                <a:latin typeface="Times New Roman" panose="02020603050405020304" pitchFamily="18" charset="0"/>
                <a:cs typeface="Times New Roman" panose="02020603050405020304" pitchFamily="18" charset="0"/>
              </a:rPr>
              <a:t>γ</a:t>
            </a:r>
            <a:r>
              <a:rPr lang="en-US" sz="2400" b="1" i="1" dirty="0">
                <a:solidFill>
                  <a:srgbClr val="0070C0"/>
                </a:solidFill>
                <a:latin typeface="Times New Roman" panose="02020603050405020304" pitchFamily="18" charset="0"/>
                <a:cs typeface="Times New Roman" panose="02020603050405020304" pitchFamily="18" charset="0"/>
              </a:rPr>
              <a:t>) </a:t>
            </a:r>
          </a:p>
        </p:txBody>
      </p:sp>
      <p:pic>
        <p:nvPicPr>
          <p:cNvPr id="4" name="Picture 4" descr="SRM Logo - Srm logo png 7 » PNG Image">
            <a:extLst>
              <a:ext uri="{FF2B5EF4-FFF2-40B4-BE49-F238E27FC236}">
                <a16:creationId xmlns:a16="http://schemas.microsoft.com/office/drawing/2014/main" id="{8B70CCC0-2181-466E-9367-6C86EEFEED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55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sz="2400" b="1" dirty="0">
                <a:solidFill>
                  <a:srgbClr val="0070C0"/>
                </a:solidFill>
                <a:latin typeface="Times New Roman" panose="02020603050405020304" pitchFamily="18" charset="0"/>
                <a:cs typeface="Times New Roman" panose="02020603050405020304" pitchFamily="18" charset="0"/>
              </a:rPr>
              <a:t>Exercise</a:t>
            </a:r>
            <a:r>
              <a:rPr lang="en-IN" b="1" dirty="0">
                <a:solidFill>
                  <a:srgbClr val="0070C0"/>
                </a:solidFill>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3B8059CE-8C36-43E2-B945-1CEE0919D948}"/>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22</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9639DB8B-D30A-4591-A1A8-8114E7F19044}"/>
              </a:ext>
            </a:extLst>
          </p:cNvPr>
          <p:cNvPicPr>
            <a:picLocks noGrp="1" noChangeAspect="1"/>
          </p:cNvPicPr>
          <p:nvPr>
            <p:ph sz="quarter" idx="15"/>
          </p:nvPr>
        </p:nvPicPr>
        <p:blipFill>
          <a:blip r:embed="rId2"/>
          <a:stretch>
            <a:fillRect/>
          </a:stretch>
        </p:blipFill>
        <p:spPr>
          <a:xfrm>
            <a:off x="712277" y="1332652"/>
            <a:ext cx="10096500" cy="3057525"/>
          </a:xfrm>
          <a:prstGeom prst="rect">
            <a:avLst/>
          </a:prstGeom>
        </p:spPr>
      </p:pic>
      <p:sp>
        <p:nvSpPr>
          <p:cNvPr id="4" name="Text Placeholder 3"/>
          <p:cNvSpPr>
            <a:spLocks noGrp="1"/>
          </p:cNvSpPr>
          <p:nvPr>
            <p:ph type="body" sz="quarter" idx="13"/>
          </p:nvPr>
        </p:nvSpPr>
        <p:spPr/>
        <p:txBody>
          <a:bodyPr/>
          <a:lstStyle/>
          <a:p>
            <a:r>
              <a:rPr lang="en-US" sz="3600" b="1" dirty="0">
                <a:latin typeface="Gill Sans MT" panose="020B0502020104020203" pitchFamily="34" charset="0"/>
              </a:rPr>
              <a:t>Capacity in AWGN</a:t>
            </a:r>
            <a:endParaRPr lang="en-IN" sz="3600" b="1" dirty="0">
              <a:latin typeface="Gill Sans MT" panose="020B0502020104020203" pitchFamily="34" charset="0"/>
            </a:endParaRPr>
          </a:p>
          <a:p>
            <a:endParaRPr lang="en-IN" dirty="0"/>
          </a:p>
        </p:txBody>
      </p:sp>
      <p:sp>
        <p:nvSpPr>
          <p:cNvPr id="6" name="Content Placeholder 3"/>
          <p:cNvSpPr txBox="1">
            <a:spLocks/>
          </p:cNvSpPr>
          <p:nvPr/>
        </p:nvSpPr>
        <p:spPr>
          <a:xfrm>
            <a:off x="777396" y="5948598"/>
            <a:ext cx="10390713" cy="1033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a typeface="新細明體" panose="02020500000000000000" pitchFamily="18" charset="-120"/>
              </a:rPr>
              <a:t>Reference: Andrea Goldsmith, “Wireless Communications”, Cambridge University Press, Aug 2005, pp.102,ch.4</a:t>
            </a:r>
            <a:endParaRPr lang="en-IN" sz="1800" dirty="0"/>
          </a:p>
        </p:txBody>
      </p:sp>
      <p:pic>
        <p:nvPicPr>
          <p:cNvPr id="3" name="Picture 4" descr="SRM Logo - Srm logo png 7 » PNG Image">
            <a:extLst>
              <a:ext uri="{FF2B5EF4-FFF2-40B4-BE49-F238E27FC236}">
                <a16:creationId xmlns:a16="http://schemas.microsoft.com/office/drawing/2014/main" id="{287CA8C5-653D-4D20-B052-509EC34347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12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92101" y="49567"/>
            <a:ext cx="8750300" cy="431800"/>
          </a:xfrm>
        </p:spPr>
        <p:txBody>
          <a:bodyPr>
            <a:normAutofit fontScale="70000" lnSpcReduction="20000"/>
          </a:bodyPr>
          <a:lstStyle/>
          <a:p>
            <a:pPr>
              <a:lnSpc>
                <a:spcPct val="100000"/>
              </a:lnSpc>
            </a:pPr>
            <a:r>
              <a:rPr lang="en-IN" sz="3600" b="1" dirty="0">
                <a:solidFill>
                  <a:schemeClr val="bg1">
                    <a:lumMod val="95000"/>
                  </a:schemeClr>
                </a:solidFill>
                <a:latin typeface="Gill Sans MT" panose="020B0502020104020203" pitchFamily="34" charset="0"/>
                <a:cs typeface="Times New Roman" panose="02020603050405020304" pitchFamily="18" charset="0"/>
              </a:rPr>
              <a:t>Flat Fading Channel Capacity </a:t>
            </a:r>
          </a:p>
          <a:p>
            <a:pPr>
              <a:lnSpc>
                <a:spcPct val="100000"/>
              </a:lnSpc>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DBB2267-7BFB-4EFC-BC35-622BFF078438}"/>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23</a:t>
            </a:fld>
            <a:endParaRPr lang="en-US" dirty="0">
              <a:solidFill>
                <a:prstClr val="black">
                  <a:tint val="75000"/>
                </a:prstClr>
              </a:solidFill>
            </a:endParaRPr>
          </a:p>
        </p:txBody>
      </p:sp>
      <p:sp>
        <p:nvSpPr>
          <p:cNvPr id="3" name="Content Placeholder 2"/>
          <p:cNvSpPr>
            <a:spLocks noGrp="1"/>
          </p:cNvSpPr>
          <p:nvPr>
            <p:ph sz="quarter" idx="15"/>
          </p:nvPr>
        </p:nvSpPr>
        <p:spPr>
          <a:xfrm>
            <a:off x="368259" y="900112"/>
            <a:ext cx="10430933" cy="5057775"/>
          </a:xfrm>
        </p:spPr>
        <p:txBody>
          <a:bodyPr>
            <a:normAutofit fontScale="85000" lnSpcReduction="20000"/>
          </a:bodyPr>
          <a:lstStyle/>
          <a:p>
            <a:pPr algn="just">
              <a:lnSpc>
                <a:spcPct val="110000"/>
              </a:lnSpc>
            </a:pPr>
            <a:r>
              <a:rPr lang="en-IN" dirty="0">
                <a:latin typeface="Times New Roman" panose="02020603050405020304" pitchFamily="18" charset="0"/>
                <a:cs typeface="Times New Roman" panose="02020603050405020304" pitchFamily="18" charset="0"/>
              </a:rPr>
              <a:t>Flat-fading channel capacity where only the fading distribution is known at the transmitter and receiver. </a:t>
            </a:r>
          </a:p>
          <a:p>
            <a:pPr algn="just">
              <a:lnSpc>
                <a:spcPct val="110000"/>
              </a:lnSpc>
            </a:pPr>
            <a:r>
              <a:rPr lang="en-IN" dirty="0">
                <a:latin typeface="Times New Roman" panose="02020603050405020304" pitchFamily="18" charset="0"/>
                <a:cs typeface="Times New Roman" panose="02020603050405020304" pitchFamily="18" charset="0"/>
              </a:rPr>
              <a:t>Capacity under this assumption is typically very difficult to determine, and is only Known in a few special cases. </a:t>
            </a:r>
          </a:p>
          <a:p>
            <a:pPr algn="just">
              <a:lnSpc>
                <a:spcPct val="110000"/>
              </a:lnSpc>
            </a:pPr>
            <a:r>
              <a:rPr lang="en-IN" dirty="0">
                <a:latin typeface="Times New Roman" panose="02020603050405020304" pitchFamily="18" charset="0"/>
                <a:cs typeface="Times New Roman" panose="02020603050405020304" pitchFamily="18" charset="0"/>
              </a:rPr>
              <a:t>Capacity is estimated - when the channel fade level is known at the receiver only (via receiver estimation) or that the channel fade level is known at both the transmitter and the receiver (via receiver estimation and transmitter feedback). </a:t>
            </a:r>
          </a:p>
          <a:p>
            <a:pPr algn="just">
              <a:lnSpc>
                <a:spcPct val="110000"/>
              </a:lnSpc>
            </a:pPr>
            <a:r>
              <a:rPr lang="en-IN" dirty="0">
                <a:latin typeface="Times New Roman" panose="02020603050405020304" pitchFamily="18" charset="0"/>
                <a:cs typeface="Times New Roman" panose="02020603050405020304" pitchFamily="18" charset="0"/>
              </a:rPr>
              <a:t>Fading channel capacity with channel side information at both the transmitter and receiver is achieved when the transmitter adapts its power, data rate, and coding scheme to the channel variation. </a:t>
            </a:r>
          </a:p>
          <a:p>
            <a:pPr algn="just">
              <a:lnSpc>
                <a:spcPct val="110000"/>
              </a:lnSpc>
            </a:pPr>
            <a:r>
              <a:rPr lang="en-IN" dirty="0">
                <a:latin typeface="Times New Roman" panose="02020603050405020304" pitchFamily="18" charset="0"/>
                <a:cs typeface="Times New Roman" panose="02020603050405020304" pitchFamily="18" charset="0"/>
              </a:rPr>
              <a:t>The optimal power allocation in this case is a “water-filling” in time, where power and data rate are increased when channel conditions are favourable and decreased when channel conditions are not favourable.</a:t>
            </a:r>
          </a:p>
        </p:txBody>
      </p:sp>
      <p:pic>
        <p:nvPicPr>
          <p:cNvPr id="2" name="Picture 4" descr="SRM Logo - Srm logo png 7 » PNG Image">
            <a:extLst>
              <a:ext uri="{FF2B5EF4-FFF2-40B4-BE49-F238E27FC236}">
                <a16:creationId xmlns:a16="http://schemas.microsoft.com/office/drawing/2014/main" id="{85F9EEAD-4D22-4EDF-A350-0037FE16F4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97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B1D1BFB-01E4-479F-89DC-8A45B6706889}"/>
              </a:ext>
            </a:extLst>
          </p:cNvPr>
          <p:cNvSpPr>
            <a:spLocks noGrp="1"/>
          </p:cNvSpPr>
          <p:nvPr>
            <p:ph type="body" sz="quarter" idx="10"/>
          </p:nvPr>
        </p:nvSpPr>
        <p:spPr>
          <a:xfrm>
            <a:off x="92000" y="11636"/>
            <a:ext cx="10464800" cy="1600200"/>
          </a:xfrm>
        </p:spPr>
        <p:txBody>
          <a:bodyPr/>
          <a:lstStyle/>
          <a:p>
            <a:r>
              <a:rPr lang="en-US" sz="3600" b="1" dirty="0">
                <a:latin typeface="Gill Sans MT" panose="020B0502020104020203" pitchFamily="34" charset="0"/>
              </a:rPr>
              <a:t>Capacity of Flat Fading Channels </a:t>
            </a:r>
            <a:endParaRPr lang="en-IN" sz="3600" b="1"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A27B4D6E-51D0-4433-9F76-6DAD8D391432}"/>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24</a:t>
            </a:fld>
            <a:endParaRPr lang="en-US" dirty="0">
              <a:solidFill>
                <a:prstClr val="black">
                  <a:tint val="75000"/>
                </a:prstClr>
              </a:solidFill>
            </a:endParaRPr>
          </a:p>
        </p:txBody>
      </p:sp>
      <p:grpSp>
        <p:nvGrpSpPr>
          <p:cNvPr id="12" name="Group 11">
            <a:extLst>
              <a:ext uri="{FF2B5EF4-FFF2-40B4-BE49-F238E27FC236}">
                <a16:creationId xmlns:a16="http://schemas.microsoft.com/office/drawing/2014/main" id="{6BB0E951-51F0-42BC-A411-3DCA1928B616}"/>
              </a:ext>
            </a:extLst>
          </p:cNvPr>
          <p:cNvGrpSpPr/>
          <p:nvPr/>
        </p:nvGrpSpPr>
        <p:grpSpPr>
          <a:xfrm>
            <a:off x="7417665" y="3138851"/>
            <a:ext cx="4663364" cy="1673441"/>
            <a:chOff x="2857500" y="3360753"/>
            <a:chExt cx="6477000" cy="2255282"/>
          </a:xfrm>
        </p:grpSpPr>
        <p:sp>
          <p:nvSpPr>
            <p:cNvPr id="6" name="TextBox 5">
              <a:extLst>
                <a:ext uri="{FF2B5EF4-FFF2-40B4-BE49-F238E27FC236}">
                  <a16:creationId xmlns:a16="http://schemas.microsoft.com/office/drawing/2014/main" id="{DAF5A10A-5D2D-4319-BB74-439429F76A8E}"/>
                </a:ext>
              </a:extLst>
            </p:cNvPr>
            <p:cNvSpPr txBox="1"/>
            <p:nvPr/>
          </p:nvSpPr>
          <p:spPr>
            <a:xfrm>
              <a:off x="4144685" y="5246703"/>
              <a:ext cx="3747564" cy="369332"/>
            </a:xfrm>
            <a:prstGeom prst="rect">
              <a:avLst/>
            </a:prstGeom>
            <a:noFill/>
          </p:spPr>
          <p:txBody>
            <a:bodyPr wrap="none" rtlCol="0">
              <a:spAutoFit/>
            </a:bodyPr>
            <a:lstStyle/>
            <a:p>
              <a:r>
                <a:rPr lang="en-US" dirty="0">
                  <a:latin typeface="Gill Sans MT" panose="020B0502020104020203" pitchFamily="34" charset="0"/>
                </a:rPr>
                <a:t>Flat fading channel and System Model</a:t>
              </a:r>
              <a:endParaRPr lang="en-IN" dirty="0">
                <a:latin typeface="Gill Sans MT" panose="020B0502020104020203" pitchFamily="34" charset="0"/>
              </a:endParaRPr>
            </a:p>
          </p:txBody>
        </p:sp>
        <p:pic>
          <p:nvPicPr>
            <p:cNvPr id="11" name="Picture 10">
              <a:extLst>
                <a:ext uri="{FF2B5EF4-FFF2-40B4-BE49-F238E27FC236}">
                  <a16:creationId xmlns:a16="http://schemas.microsoft.com/office/drawing/2014/main" id="{CB2EA431-97A4-4233-B9C0-53CBD3D196C2}"/>
                </a:ext>
              </a:extLst>
            </p:cNvPr>
            <p:cNvPicPr>
              <a:picLocks noChangeAspect="1"/>
            </p:cNvPicPr>
            <p:nvPr/>
          </p:nvPicPr>
          <p:blipFill>
            <a:blip r:embed="rId3"/>
            <a:stretch>
              <a:fillRect/>
            </a:stretch>
          </p:blipFill>
          <p:spPr>
            <a:xfrm>
              <a:off x="2857500" y="3360753"/>
              <a:ext cx="6477000" cy="1885950"/>
            </a:xfrm>
            <a:prstGeom prst="rect">
              <a:avLst/>
            </a:prstGeom>
          </p:spPr>
        </p:pic>
      </p:grpSp>
      <p:pic>
        <p:nvPicPr>
          <p:cNvPr id="13" name="Picture 12">
            <a:extLst>
              <a:ext uri="{FF2B5EF4-FFF2-40B4-BE49-F238E27FC236}">
                <a16:creationId xmlns:a16="http://schemas.microsoft.com/office/drawing/2014/main" id="{1F1BFBE9-3141-4314-8337-91A9909F2455}"/>
              </a:ext>
            </a:extLst>
          </p:cNvPr>
          <p:cNvPicPr>
            <a:picLocks noChangeAspect="1"/>
          </p:cNvPicPr>
          <p:nvPr/>
        </p:nvPicPr>
        <p:blipFill>
          <a:blip r:embed="rId4"/>
          <a:stretch>
            <a:fillRect/>
          </a:stretch>
        </p:blipFill>
        <p:spPr>
          <a:xfrm>
            <a:off x="723901" y="6303025"/>
            <a:ext cx="3943350" cy="323850"/>
          </a:xfrm>
          <a:prstGeom prst="rect">
            <a:avLst/>
          </a:prstGeom>
        </p:spPr>
      </p:pic>
      <p:pic>
        <p:nvPicPr>
          <p:cNvPr id="16" name="Picture 15">
            <a:extLst>
              <a:ext uri="{FF2B5EF4-FFF2-40B4-BE49-F238E27FC236}">
                <a16:creationId xmlns:a16="http://schemas.microsoft.com/office/drawing/2014/main" id="{84624640-A966-430F-B7F0-B4DF18670606}"/>
              </a:ext>
            </a:extLst>
          </p:cNvPr>
          <p:cNvPicPr>
            <a:picLocks noChangeAspect="1"/>
          </p:cNvPicPr>
          <p:nvPr/>
        </p:nvPicPr>
        <p:blipFill>
          <a:blip r:embed="rId5"/>
          <a:stretch>
            <a:fillRect/>
          </a:stretch>
        </p:blipFill>
        <p:spPr>
          <a:xfrm>
            <a:off x="2891718" y="3205162"/>
            <a:ext cx="4743450" cy="447675"/>
          </a:xfrm>
          <a:prstGeom prst="rect">
            <a:avLst/>
          </a:prstGeom>
          <a:ln>
            <a:solidFill>
              <a:srgbClr val="00B0F0"/>
            </a:solidFill>
          </a:ln>
        </p:spPr>
      </p:pic>
      <p:graphicFrame>
        <p:nvGraphicFramePr>
          <p:cNvPr id="18" name="Object 17">
            <a:extLst>
              <a:ext uri="{FF2B5EF4-FFF2-40B4-BE49-F238E27FC236}">
                <a16:creationId xmlns:a16="http://schemas.microsoft.com/office/drawing/2014/main" id="{93580A57-5353-4FA5-AE42-8B5F72947338}"/>
              </a:ext>
            </a:extLst>
          </p:cNvPr>
          <p:cNvGraphicFramePr>
            <a:graphicFrameLocks noChangeAspect="1"/>
          </p:cNvGraphicFramePr>
          <p:nvPr>
            <p:extLst>
              <p:ext uri="{D42A27DB-BD31-4B8C-83A1-F6EECF244321}">
                <p14:modId xmlns:p14="http://schemas.microsoft.com/office/powerpoint/2010/main" val="2666078151"/>
              </p:ext>
            </p:extLst>
          </p:nvPr>
        </p:nvGraphicFramePr>
        <p:xfrm>
          <a:off x="2891718" y="4367106"/>
          <a:ext cx="2161393" cy="445186"/>
        </p:xfrm>
        <a:graphic>
          <a:graphicData uri="http://schemas.openxmlformats.org/presentationml/2006/ole">
            <mc:AlternateContent xmlns:mc="http://schemas.openxmlformats.org/markup-compatibility/2006">
              <mc:Choice xmlns:v="urn:schemas-microsoft-com:vml" Requires="v">
                <p:oleObj spid="_x0000_s1026" name="Equation" r:id="rId6" imgW="1104840" imgH="241200" progId="Equation.3">
                  <p:embed/>
                </p:oleObj>
              </mc:Choice>
              <mc:Fallback>
                <p:oleObj name="Equation" r:id="rId6" imgW="1104840" imgH="241200" progId="Equation.3">
                  <p:embed/>
                  <p:pic>
                    <p:nvPicPr>
                      <p:cNvPr id="8" name="Object 7"/>
                      <p:cNvPicPr/>
                      <p:nvPr/>
                    </p:nvPicPr>
                    <p:blipFill>
                      <a:blip r:embed="rId7"/>
                      <a:stretch>
                        <a:fillRect/>
                      </a:stretch>
                    </p:blipFill>
                    <p:spPr>
                      <a:xfrm>
                        <a:off x="2891718" y="4367106"/>
                        <a:ext cx="2161393" cy="445186"/>
                      </a:xfrm>
                      <a:prstGeom prst="rect">
                        <a:avLst/>
                      </a:prstGeom>
                      <a:ln>
                        <a:solidFill>
                          <a:srgbClr val="00B0F0"/>
                        </a:solidFill>
                      </a:ln>
                    </p:spPr>
                  </p:pic>
                </p:oleObj>
              </mc:Fallback>
            </mc:AlternateContent>
          </a:graphicData>
        </a:graphic>
      </p:graphicFrame>
      <p:sp>
        <p:nvSpPr>
          <p:cNvPr id="22" name="TextBox 21">
            <a:extLst>
              <a:ext uri="{FF2B5EF4-FFF2-40B4-BE49-F238E27FC236}">
                <a16:creationId xmlns:a16="http://schemas.microsoft.com/office/drawing/2014/main" id="{99EC54F4-DF98-4AD8-921B-F8EFA0B86340}"/>
              </a:ext>
            </a:extLst>
          </p:cNvPr>
          <p:cNvSpPr txBox="1"/>
          <p:nvPr/>
        </p:nvSpPr>
        <p:spPr>
          <a:xfrm>
            <a:off x="152171" y="440301"/>
            <a:ext cx="10404629" cy="5324535"/>
          </a:xfrm>
          <a:prstGeom prst="rect">
            <a:avLst/>
          </a:prstGeom>
          <a:noFill/>
        </p:spPr>
        <p:txBody>
          <a:bodyPr wrap="square">
            <a:spAutoFit/>
          </a:bodyPr>
          <a:lstStyle/>
          <a:p>
            <a:r>
              <a:rPr lang="en-US" sz="2800" b="1" dirty="0">
                <a:solidFill>
                  <a:srgbClr val="7332F6"/>
                </a:solidFill>
              </a:rPr>
              <a:t>Channel and System Model </a:t>
            </a:r>
          </a:p>
          <a:p>
            <a:r>
              <a:rPr lang="en-IN" sz="2400" dirty="0">
                <a:solidFill>
                  <a:schemeClr val="tx1"/>
                </a:solidFill>
                <a:latin typeface="Gill Sans MT" panose="020B0502020104020203" pitchFamily="34" charset="0"/>
              </a:rPr>
              <a:t>Consider a discrete-time channel with stationary and ergodic time-varying gain and AWGN.  </a:t>
            </a:r>
          </a:p>
          <a:p>
            <a:r>
              <a:rPr lang="en-US" sz="2400" dirty="0">
                <a:solidFill>
                  <a:schemeClr val="tx1"/>
                </a:solidFill>
                <a:latin typeface="Gill Sans MT" panose="020B0502020104020203" pitchFamily="34" charset="0"/>
              </a:rPr>
              <a:t>Let, 	S denote the average transmit signal power, </a:t>
            </a:r>
          </a:p>
          <a:p>
            <a:r>
              <a:rPr lang="en-US" sz="2400" dirty="0">
                <a:solidFill>
                  <a:schemeClr val="tx1"/>
                </a:solidFill>
                <a:latin typeface="Gill Sans MT" panose="020B0502020104020203" pitchFamily="34" charset="0"/>
              </a:rPr>
              <a:t>	N</a:t>
            </a:r>
            <a:r>
              <a:rPr lang="en-US" sz="2400" baseline="-25000" dirty="0">
                <a:solidFill>
                  <a:schemeClr val="tx1"/>
                </a:solidFill>
                <a:latin typeface="Gill Sans MT" panose="020B0502020104020203" pitchFamily="34" charset="0"/>
              </a:rPr>
              <a:t>0</a:t>
            </a:r>
            <a:r>
              <a:rPr lang="en-US" sz="2400" dirty="0">
                <a:solidFill>
                  <a:schemeClr val="tx1"/>
                </a:solidFill>
                <a:latin typeface="Gill Sans MT" panose="020B0502020104020203" pitchFamily="34" charset="0"/>
              </a:rPr>
              <a:t> denote the noise spectral density of n[</a:t>
            </a:r>
            <a:r>
              <a:rPr lang="en-US" sz="2400" dirty="0" err="1">
                <a:solidFill>
                  <a:schemeClr val="tx1"/>
                </a:solidFill>
                <a:latin typeface="Gill Sans MT" panose="020B0502020104020203" pitchFamily="34" charset="0"/>
              </a:rPr>
              <a:t>i</a:t>
            </a:r>
            <a:r>
              <a:rPr lang="en-US" sz="2400" dirty="0">
                <a:solidFill>
                  <a:schemeClr val="tx1"/>
                </a:solidFill>
                <a:latin typeface="Gill Sans MT" panose="020B0502020104020203" pitchFamily="34" charset="0"/>
              </a:rPr>
              <a:t>], </a:t>
            </a:r>
          </a:p>
          <a:p>
            <a:r>
              <a:rPr lang="en-US" sz="2400" dirty="0">
                <a:solidFill>
                  <a:schemeClr val="tx1"/>
                </a:solidFill>
                <a:latin typeface="Gill Sans MT" panose="020B0502020104020203" pitchFamily="34" charset="0"/>
              </a:rPr>
              <a:t>	B denote the received signal bandwidth. </a:t>
            </a:r>
          </a:p>
          <a:p>
            <a:r>
              <a:rPr lang="en-US" sz="2400" dirty="0">
                <a:solidFill>
                  <a:schemeClr val="tx1"/>
                </a:solidFill>
                <a:latin typeface="Gill Sans MT" panose="020B0502020104020203" pitchFamily="34" charset="0"/>
              </a:rPr>
              <a:t>The instantaneous received signal-to noise ratio (SNR) is then</a:t>
            </a:r>
          </a:p>
          <a:p>
            <a:r>
              <a:rPr lang="en-US" sz="2400" dirty="0">
                <a:solidFill>
                  <a:schemeClr val="tx1"/>
                </a:solidFill>
                <a:latin typeface="Gill Sans MT" panose="020B0502020104020203" pitchFamily="34" charset="0"/>
              </a:rPr>
              <a:t> </a:t>
            </a:r>
          </a:p>
          <a:p>
            <a:endParaRPr lang="en-US" sz="2400" dirty="0">
              <a:solidFill>
                <a:schemeClr val="tx1"/>
              </a:solidFill>
              <a:latin typeface="Gill Sans MT" panose="020B0502020104020203" pitchFamily="34" charset="0"/>
            </a:endParaRPr>
          </a:p>
          <a:p>
            <a:r>
              <a:rPr lang="en-US" sz="2400" dirty="0">
                <a:solidFill>
                  <a:schemeClr val="tx1"/>
                </a:solidFill>
                <a:latin typeface="Gill Sans MT" panose="020B0502020104020203" pitchFamily="34" charset="0"/>
              </a:rPr>
              <a:t>Its expected value over all time is </a:t>
            </a:r>
          </a:p>
          <a:p>
            <a:endParaRPr lang="en-US" sz="2400" dirty="0">
              <a:latin typeface="Gill Sans MT" panose="020B0502020104020203" pitchFamily="34" charset="0"/>
            </a:endParaRPr>
          </a:p>
          <a:p>
            <a:endParaRPr lang="en-US" sz="2400" dirty="0"/>
          </a:p>
          <a:p>
            <a:r>
              <a:rPr lang="en-US" sz="2400" dirty="0"/>
              <a:t>                    is constant , the distribution of g[</a:t>
            </a:r>
            <a:r>
              <a:rPr lang="en-US" sz="2400" dirty="0" err="1"/>
              <a:t>i</a:t>
            </a:r>
            <a:r>
              <a:rPr lang="en-US" sz="2400" dirty="0"/>
              <a:t>] determines the distribution of γ[</a:t>
            </a:r>
            <a:r>
              <a:rPr lang="en-US" sz="2400" dirty="0" err="1"/>
              <a:t>i</a:t>
            </a:r>
            <a:r>
              <a:rPr lang="en-US" sz="2400" dirty="0"/>
              <a:t>] and vice versa.</a:t>
            </a:r>
            <a:endParaRPr lang="en-IN" sz="2400" dirty="0">
              <a:solidFill>
                <a:schemeClr val="tx1"/>
              </a:solidFill>
              <a:latin typeface="Gill Sans MT" panose="020B0502020104020203" pitchFamily="34" charset="0"/>
            </a:endParaRPr>
          </a:p>
        </p:txBody>
      </p:sp>
      <p:pic>
        <p:nvPicPr>
          <p:cNvPr id="23" name="Picture 22">
            <a:extLst>
              <a:ext uri="{FF2B5EF4-FFF2-40B4-BE49-F238E27FC236}">
                <a16:creationId xmlns:a16="http://schemas.microsoft.com/office/drawing/2014/main" id="{1FBF3A0E-A683-4355-832E-1B14B547A760}"/>
              </a:ext>
            </a:extLst>
          </p:cNvPr>
          <p:cNvPicPr>
            <a:picLocks noChangeAspect="1"/>
          </p:cNvPicPr>
          <p:nvPr/>
        </p:nvPicPr>
        <p:blipFill>
          <a:blip r:embed="rId8"/>
          <a:stretch>
            <a:fillRect/>
          </a:stretch>
        </p:blipFill>
        <p:spPr>
          <a:xfrm>
            <a:off x="292101" y="4956976"/>
            <a:ext cx="1266825" cy="438150"/>
          </a:xfrm>
          <a:prstGeom prst="rect">
            <a:avLst/>
          </a:prstGeom>
        </p:spPr>
      </p:pic>
      <p:pic>
        <p:nvPicPr>
          <p:cNvPr id="2" name="Picture 4" descr="SRM Logo - Srm logo png 7 » PNG Image">
            <a:extLst>
              <a:ext uri="{FF2B5EF4-FFF2-40B4-BE49-F238E27FC236}">
                <a16:creationId xmlns:a16="http://schemas.microsoft.com/office/drawing/2014/main" id="{6A09554E-54B8-4628-84B4-1D7D3466AD6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945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B1D1BFB-01E4-479F-89DC-8A45B6706889}"/>
              </a:ext>
            </a:extLst>
          </p:cNvPr>
          <p:cNvSpPr>
            <a:spLocks noGrp="1"/>
          </p:cNvSpPr>
          <p:nvPr>
            <p:ph type="body" sz="quarter" idx="10"/>
          </p:nvPr>
        </p:nvSpPr>
        <p:spPr>
          <a:xfrm>
            <a:off x="292101" y="53411"/>
            <a:ext cx="10464800" cy="1600200"/>
          </a:xfrm>
        </p:spPr>
        <p:txBody>
          <a:bodyPr/>
          <a:lstStyle/>
          <a:p>
            <a:r>
              <a:rPr lang="en-US" sz="3600" b="1" dirty="0">
                <a:latin typeface="Gill Sans MT" panose="020B0502020104020203" pitchFamily="34" charset="0"/>
              </a:rPr>
              <a:t>Capacity of Flat Fading Channels </a:t>
            </a:r>
            <a:endParaRPr lang="en-IN" sz="3600" b="1"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E25E6674-E287-4A9C-AF25-4276FC8F825F}"/>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25</a:t>
            </a:fld>
            <a:endParaRPr lang="en-US" dirty="0">
              <a:solidFill>
                <a:prstClr val="black">
                  <a:tint val="75000"/>
                </a:prstClr>
              </a:solidFill>
            </a:endParaRPr>
          </a:p>
        </p:txBody>
      </p:sp>
      <p:grpSp>
        <p:nvGrpSpPr>
          <p:cNvPr id="12" name="Group 11">
            <a:extLst>
              <a:ext uri="{FF2B5EF4-FFF2-40B4-BE49-F238E27FC236}">
                <a16:creationId xmlns:a16="http://schemas.microsoft.com/office/drawing/2014/main" id="{6BB0E951-51F0-42BC-A411-3DCA1928B616}"/>
              </a:ext>
            </a:extLst>
          </p:cNvPr>
          <p:cNvGrpSpPr/>
          <p:nvPr/>
        </p:nvGrpSpPr>
        <p:grpSpPr>
          <a:xfrm>
            <a:off x="1864310" y="3140993"/>
            <a:ext cx="7366740" cy="2910258"/>
            <a:chOff x="2857500" y="3360753"/>
            <a:chExt cx="6477000" cy="2255282"/>
          </a:xfrm>
        </p:grpSpPr>
        <p:sp>
          <p:nvSpPr>
            <p:cNvPr id="6" name="TextBox 5">
              <a:extLst>
                <a:ext uri="{FF2B5EF4-FFF2-40B4-BE49-F238E27FC236}">
                  <a16:creationId xmlns:a16="http://schemas.microsoft.com/office/drawing/2014/main" id="{DAF5A10A-5D2D-4319-BB74-439429F76A8E}"/>
                </a:ext>
              </a:extLst>
            </p:cNvPr>
            <p:cNvSpPr txBox="1"/>
            <p:nvPr/>
          </p:nvSpPr>
          <p:spPr>
            <a:xfrm>
              <a:off x="4144685" y="5246703"/>
              <a:ext cx="3747564" cy="369332"/>
            </a:xfrm>
            <a:prstGeom prst="rect">
              <a:avLst/>
            </a:prstGeom>
            <a:noFill/>
          </p:spPr>
          <p:txBody>
            <a:bodyPr wrap="none" rtlCol="0">
              <a:spAutoFit/>
            </a:bodyPr>
            <a:lstStyle/>
            <a:p>
              <a:r>
                <a:rPr lang="en-US" dirty="0">
                  <a:latin typeface="Gill Sans MT" panose="020B0502020104020203" pitchFamily="34" charset="0"/>
                </a:rPr>
                <a:t>Flat fading channel and System Model</a:t>
              </a:r>
              <a:endParaRPr lang="en-IN" dirty="0">
                <a:latin typeface="Gill Sans MT" panose="020B0502020104020203" pitchFamily="34" charset="0"/>
              </a:endParaRPr>
            </a:p>
          </p:txBody>
        </p:sp>
        <p:pic>
          <p:nvPicPr>
            <p:cNvPr id="11" name="Picture 10">
              <a:extLst>
                <a:ext uri="{FF2B5EF4-FFF2-40B4-BE49-F238E27FC236}">
                  <a16:creationId xmlns:a16="http://schemas.microsoft.com/office/drawing/2014/main" id="{CB2EA431-97A4-4233-B9C0-53CBD3D196C2}"/>
                </a:ext>
              </a:extLst>
            </p:cNvPr>
            <p:cNvPicPr>
              <a:picLocks noChangeAspect="1"/>
            </p:cNvPicPr>
            <p:nvPr/>
          </p:nvPicPr>
          <p:blipFill>
            <a:blip r:embed="rId2"/>
            <a:stretch>
              <a:fillRect/>
            </a:stretch>
          </p:blipFill>
          <p:spPr>
            <a:xfrm>
              <a:off x="2857500" y="3360753"/>
              <a:ext cx="6477000" cy="1885950"/>
            </a:xfrm>
            <a:prstGeom prst="rect">
              <a:avLst/>
            </a:prstGeom>
          </p:spPr>
        </p:pic>
      </p:grpSp>
      <p:sp>
        <p:nvSpPr>
          <p:cNvPr id="22" name="TextBox 21">
            <a:extLst>
              <a:ext uri="{FF2B5EF4-FFF2-40B4-BE49-F238E27FC236}">
                <a16:creationId xmlns:a16="http://schemas.microsoft.com/office/drawing/2014/main" id="{99EC54F4-DF98-4AD8-921B-F8EFA0B86340}"/>
              </a:ext>
            </a:extLst>
          </p:cNvPr>
          <p:cNvSpPr txBox="1"/>
          <p:nvPr/>
        </p:nvSpPr>
        <p:spPr>
          <a:xfrm>
            <a:off x="411332" y="606340"/>
            <a:ext cx="10404629" cy="523220"/>
          </a:xfrm>
          <a:prstGeom prst="rect">
            <a:avLst/>
          </a:prstGeom>
          <a:noFill/>
        </p:spPr>
        <p:txBody>
          <a:bodyPr wrap="square">
            <a:spAutoFit/>
          </a:bodyPr>
          <a:lstStyle/>
          <a:p>
            <a:r>
              <a:rPr lang="en-US" sz="2800" b="1" dirty="0">
                <a:solidFill>
                  <a:srgbClr val="7332F6"/>
                </a:solidFill>
              </a:rPr>
              <a:t>Channel and System Model </a:t>
            </a:r>
          </a:p>
        </p:txBody>
      </p:sp>
      <p:sp>
        <p:nvSpPr>
          <p:cNvPr id="14" name="TextBox 13">
            <a:extLst>
              <a:ext uri="{FF2B5EF4-FFF2-40B4-BE49-F238E27FC236}">
                <a16:creationId xmlns:a16="http://schemas.microsoft.com/office/drawing/2014/main" id="{8142D34D-A582-47F6-80BE-EC8350F68CF5}"/>
              </a:ext>
            </a:extLst>
          </p:cNvPr>
          <p:cNvSpPr txBox="1"/>
          <p:nvPr/>
        </p:nvSpPr>
        <p:spPr>
          <a:xfrm>
            <a:off x="292101" y="1041583"/>
            <a:ext cx="11488567" cy="1938992"/>
          </a:xfrm>
          <a:prstGeom prst="rect">
            <a:avLst/>
          </a:prstGeom>
          <a:noFill/>
        </p:spPr>
        <p:txBody>
          <a:bodyPr wrap="square">
            <a:spAutoFit/>
          </a:bodyPr>
          <a:lstStyle/>
          <a:p>
            <a:pPr marL="342900" indent="-342900">
              <a:buClr>
                <a:srgbClr val="7332F6"/>
              </a:buClr>
              <a:buFont typeface="Wingdings" panose="05000000000000000000" pitchFamily="2" charset="2"/>
              <a:buChar char="µ"/>
            </a:pPr>
            <a:r>
              <a:rPr lang="en-US" sz="2400" dirty="0">
                <a:latin typeface="Gill Sans MT" panose="020B0502020104020203" pitchFamily="34" charset="0"/>
              </a:rPr>
              <a:t>In System Model, the input message </a:t>
            </a:r>
            <a:r>
              <a:rPr lang="en-US" sz="2400" b="1" dirty="0">
                <a:latin typeface="Gill Sans MT" panose="020B0502020104020203" pitchFamily="34" charset="0"/>
              </a:rPr>
              <a:t>w</a:t>
            </a:r>
            <a:r>
              <a:rPr lang="en-US" sz="2400" dirty="0">
                <a:latin typeface="Gill Sans MT" panose="020B0502020104020203" pitchFamily="34" charset="0"/>
              </a:rPr>
              <a:t> is sent from the transmitter to the receiver. </a:t>
            </a:r>
          </a:p>
          <a:p>
            <a:pPr marL="342900" indent="-342900">
              <a:buClr>
                <a:srgbClr val="7332F6"/>
              </a:buClr>
              <a:buFont typeface="Wingdings" panose="05000000000000000000" pitchFamily="2" charset="2"/>
              <a:buChar char="µ"/>
            </a:pPr>
            <a:r>
              <a:rPr lang="en-US" sz="2400" dirty="0">
                <a:latin typeface="Gill Sans MT" panose="020B0502020104020203" pitchFamily="34" charset="0"/>
              </a:rPr>
              <a:t>The message is encoded into the codeword </a:t>
            </a:r>
            <a:r>
              <a:rPr lang="en-US" sz="2400" b="1" dirty="0">
                <a:latin typeface="Gill Sans MT" panose="020B0502020104020203" pitchFamily="34" charset="0"/>
              </a:rPr>
              <a:t>x</a:t>
            </a:r>
            <a:r>
              <a:rPr lang="en-US" sz="2400" dirty="0">
                <a:latin typeface="Gill Sans MT" panose="020B0502020104020203" pitchFamily="34" charset="0"/>
              </a:rPr>
              <a:t>, which is transmitted over the time-varying channel as x[</a:t>
            </a:r>
            <a:r>
              <a:rPr lang="en-US" sz="2400" dirty="0" err="1">
                <a:latin typeface="Gill Sans MT" panose="020B0502020104020203" pitchFamily="34" charset="0"/>
              </a:rPr>
              <a:t>i</a:t>
            </a:r>
            <a:r>
              <a:rPr lang="en-US" sz="2400" dirty="0">
                <a:latin typeface="Gill Sans MT" panose="020B0502020104020203" pitchFamily="34" charset="0"/>
              </a:rPr>
              <a:t>] at time </a:t>
            </a:r>
            <a:r>
              <a:rPr lang="en-US" sz="2400" dirty="0" err="1">
                <a:latin typeface="Gill Sans MT" panose="020B0502020104020203" pitchFamily="34" charset="0"/>
              </a:rPr>
              <a:t>i</a:t>
            </a:r>
            <a:r>
              <a:rPr lang="en-US" sz="2400" dirty="0">
                <a:latin typeface="Gill Sans MT" panose="020B0502020104020203" pitchFamily="34" charset="0"/>
              </a:rPr>
              <a:t>. </a:t>
            </a:r>
          </a:p>
          <a:p>
            <a:pPr marL="342900" indent="-342900">
              <a:buClr>
                <a:srgbClr val="7332F6"/>
              </a:buClr>
              <a:buFont typeface="Wingdings" panose="05000000000000000000" pitchFamily="2" charset="2"/>
              <a:buChar char="µ"/>
            </a:pPr>
            <a:r>
              <a:rPr lang="en-US" sz="2400" dirty="0">
                <a:latin typeface="Gill Sans MT" panose="020B0502020104020203" pitchFamily="34" charset="0"/>
              </a:rPr>
              <a:t>The channel gain g[</a:t>
            </a:r>
            <a:r>
              <a:rPr lang="en-US" sz="2400" dirty="0" err="1">
                <a:latin typeface="Gill Sans MT" panose="020B0502020104020203" pitchFamily="34" charset="0"/>
              </a:rPr>
              <a:t>i</a:t>
            </a:r>
            <a:r>
              <a:rPr lang="en-US" sz="2400" dirty="0">
                <a:latin typeface="Gill Sans MT" panose="020B0502020104020203" pitchFamily="34" charset="0"/>
              </a:rPr>
              <a:t>], also called the channel side information (CSI), changes during the transmission of the codeword.</a:t>
            </a:r>
          </a:p>
        </p:txBody>
      </p:sp>
      <p:sp>
        <p:nvSpPr>
          <p:cNvPr id="15" name="TextBox 14">
            <a:extLst>
              <a:ext uri="{FF2B5EF4-FFF2-40B4-BE49-F238E27FC236}">
                <a16:creationId xmlns:a16="http://schemas.microsoft.com/office/drawing/2014/main" id="{AE2D5132-01BC-4826-9ACE-A933569DBBA3}"/>
              </a:ext>
            </a:extLst>
          </p:cNvPr>
          <p:cNvSpPr txBox="1"/>
          <p:nvPr/>
        </p:nvSpPr>
        <p:spPr>
          <a:xfrm>
            <a:off x="598718" y="5950803"/>
            <a:ext cx="10994563" cy="830997"/>
          </a:xfrm>
          <a:prstGeom prst="rect">
            <a:avLst/>
          </a:prstGeom>
          <a:noFill/>
        </p:spPr>
        <p:txBody>
          <a:bodyPr wrap="square">
            <a:spAutoFit/>
          </a:bodyPr>
          <a:lstStyle/>
          <a:p>
            <a:r>
              <a:rPr lang="en-US" sz="2400" i="1" dirty="0">
                <a:solidFill>
                  <a:srgbClr val="7332F6"/>
                </a:solidFill>
              </a:rPr>
              <a:t>The capacity of this channel depends on what is known about g[</a:t>
            </a:r>
            <a:r>
              <a:rPr lang="en-US" sz="2400" i="1" dirty="0" err="1">
                <a:solidFill>
                  <a:srgbClr val="7332F6"/>
                </a:solidFill>
              </a:rPr>
              <a:t>i</a:t>
            </a:r>
            <a:r>
              <a:rPr lang="en-US" sz="2400" i="1" dirty="0">
                <a:solidFill>
                  <a:srgbClr val="7332F6"/>
                </a:solidFill>
              </a:rPr>
              <a:t>] at the transmitter and receiver.</a:t>
            </a:r>
            <a:endParaRPr lang="en-IN" sz="2400" i="1" dirty="0">
              <a:solidFill>
                <a:srgbClr val="7332F6"/>
              </a:solidFill>
            </a:endParaRPr>
          </a:p>
        </p:txBody>
      </p:sp>
      <p:pic>
        <p:nvPicPr>
          <p:cNvPr id="2" name="Picture 4" descr="SRM Logo - Srm logo png 7 » PNG Image">
            <a:extLst>
              <a:ext uri="{FF2B5EF4-FFF2-40B4-BE49-F238E27FC236}">
                <a16:creationId xmlns:a16="http://schemas.microsoft.com/office/drawing/2014/main" id="{6EA4BFDB-6C3A-49BB-ADDF-919F2E4D9A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115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400" b="1" dirty="0">
                <a:solidFill>
                  <a:srgbClr val="0070C0"/>
                </a:solidFill>
                <a:latin typeface="Times New Roman" panose="02020603050405020304" pitchFamily="18" charset="0"/>
                <a:cs typeface="Times New Roman" panose="02020603050405020304" pitchFamily="18" charset="0"/>
              </a:rPr>
              <a:t>Different Scenarios</a:t>
            </a:r>
          </a:p>
        </p:txBody>
      </p:sp>
      <p:sp>
        <p:nvSpPr>
          <p:cNvPr id="7" name="Slide Number Placeholder 6">
            <a:extLst>
              <a:ext uri="{FF2B5EF4-FFF2-40B4-BE49-F238E27FC236}">
                <a16:creationId xmlns:a16="http://schemas.microsoft.com/office/drawing/2014/main" id="{2C693B5F-189F-4599-BA84-320E2667DF85}"/>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26</a:t>
            </a:fld>
            <a:endParaRPr lang="en-US" dirty="0">
              <a:solidFill>
                <a:prstClr val="black">
                  <a:tint val="75000"/>
                </a:prstClr>
              </a:solidFill>
            </a:endParaRPr>
          </a:p>
        </p:txBody>
      </p:sp>
      <p:sp>
        <p:nvSpPr>
          <p:cNvPr id="3" name="Content Placeholder 2"/>
          <p:cNvSpPr>
            <a:spLocks noGrp="1"/>
          </p:cNvSpPr>
          <p:nvPr>
            <p:ph sz="quarter" idx="15"/>
          </p:nvPr>
        </p:nvSpPr>
        <p:spPr>
          <a:xfrm>
            <a:off x="643467" y="1074198"/>
            <a:ext cx="10430933" cy="5098002"/>
          </a:xfrm>
        </p:spPr>
        <p:txBody>
          <a:bodyPr>
            <a:normAutofit fontScale="85000" lnSpcReduction="20000"/>
          </a:bodyPr>
          <a:lstStyle/>
          <a:p>
            <a:pPr>
              <a:lnSpc>
                <a:spcPct val="120000"/>
              </a:lnSpc>
            </a:pPr>
            <a:r>
              <a:rPr lang="en-IN" b="1" dirty="0">
                <a:latin typeface="Times New Roman" panose="02020603050405020304" pitchFamily="18" charset="0"/>
                <a:cs typeface="Times New Roman" panose="02020603050405020304" pitchFamily="18" charset="0"/>
              </a:rPr>
              <a:t>Channel Distribution Information (CDI): </a:t>
            </a:r>
            <a:r>
              <a:rPr lang="en-IN" dirty="0">
                <a:latin typeface="Times New Roman" panose="02020603050405020304" pitchFamily="18" charset="0"/>
                <a:cs typeface="Times New Roman" panose="02020603050405020304" pitchFamily="18" charset="0"/>
              </a:rPr>
              <a:t>The distribution of </a:t>
            </a:r>
            <a:r>
              <a:rPr lang="en-IN" i="1" dirty="0">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is known to the transmitter and receiver.</a:t>
            </a:r>
          </a:p>
          <a:p>
            <a:pPr>
              <a:lnSpc>
                <a:spcPct val="120000"/>
              </a:lnSpc>
            </a:pPr>
            <a:r>
              <a:rPr lang="en-IN" b="1" dirty="0">
                <a:latin typeface="Times New Roman" panose="02020603050405020304" pitchFamily="18" charset="0"/>
                <a:cs typeface="Times New Roman" panose="02020603050405020304" pitchFamily="18" charset="0"/>
              </a:rPr>
              <a:t>Receiver CSI: </a:t>
            </a:r>
            <a:r>
              <a:rPr lang="en-IN" dirty="0">
                <a:latin typeface="Times New Roman" panose="02020603050405020304" pitchFamily="18" charset="0"/>
                <a:cs typeface="Times New Roman" panose="02020603050405020304" pitchFamily="18" charset="0"/>
              </a:rPr>
              <a:t>The value of </a:t>
            </a:r>
            <a:r>
              <a:rPr lang="en-IN" i="1" dirty="0">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is known at the receiver at time </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and both the transmitter and receiver know the distribution of </a:t>
            </a:r>
            <a:r>
              <a:rPr lang="en-IN" i="1" dirty="0">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pPr>
              <a:lnSpc>
                <a:spcPct val="120000"/>
              </a:lnSpc>
            </a:pPr>
            <a:r>
              <a:rPr lang="en-IN" b="1" dirty="0">
                <a:latin typeface="Times New Roman" panose="02020603050405020304" pitchFamily="18" charset="0"/>
                <a:cs typeface="Times New Roman" panose="02020603050405020304" pitchFamily="18" charset="0"/>
              </a:rPr>
              <a:t>Transmitter and Receiver CSI: </a:t>
            </a:r>
            <a:r>
              <a:rPr lang="en-IN" dirty="0">
                <a:latin typeface="Times New Roman" panose="02020603050405020304" pitchFamily="18" charset="0"/>
                <a:cs typeface="Times New Roman" panose="02020603050405020304" pitchFamily="18" charset="0"/>
              </a:rPr>
              <a:t>The value of </a:t>
            </a:r>
            <a:r>
              <a:rPr lang="en-IN" i="1" dirty="0">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is known at the transmitter and receiver at time </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and both the transmitter and receiver know the distribution of </a:t>
            </a:r>
            <a:r>
              <a:rPr lang="en-IN" i="1" dirty="0">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pPr>
              <a:lnSpc>
                <a:spcPct val="120000"/>
              </a:lnSpc>
            </a:pPr>
            <a:r>
              <a:rPr lang="en-IN" dirty="0">
                <a:latin typeface="Times New Roman" panose="02020603050405020304" pitchFamily="18" charset="0"/>
                <a:cs typeface="Times New Roman" panose="02020603050405020304" pitchFamily="18" charset="0"/>
              </a:rPr>
              <a:t>Transmitter and receiver CSI allow the transmitter to adapt both its power and rate to the channel gain at time </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and leads to the highest capacity of the three scenarios. </a:t>
            </a:r>
          </a:p>
          <a:p>
            <a:pPr>
              <a:lnSpc>
                <a:spcPct val="120000"/>
              </a:lnSpc>
            </a:pPr>
            <a:r>
              <a:rPr lang="en-IN" dirty="0">
                <a:latin typeface="Times New Roman" panose="02020603050405020304" pitchFamily="18" charset="0"/>
                <a:cs typeface="Times New Roman" panose="02020603050405020304" pitchFamily="18" charset="0"/>
              </a:rPr>
              <a:t>The instantaneous SNR </a:t>
            </a:r>
            <a:r>
              <a:rPr lang="en-IN" i="1" dirty="0">
                <a:latin typeface="Times New Roman" panose="02020603050405020304" pitchFamily="18" charset="0"/>
                <a:cs typeface="Times New Roman" panose="02020603050405020304" pitchFamily="18" charset="0"/>
              </a:rPr>
              <a:t>γ</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is just </a:t>
            </a:r>
            <a:r>
              <a:rPr lang="en-IN" i="1" dirty="0">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multiplied by the constant </a:t>
            </a:r>
            <a:r>
              <a:rPr lang="en-IN" i="1" dirty="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a:t>
            </a:r>
            <a:r>
              <a:rPr lang="en-IN" i="1" dirty="0">
                <a:latin typeface="Times New Roman" panose="02020603050405020304" pitchFamily="18" charset="0"/>
                <a:cs typeface="Times New Roman" panose="02020603050405020304" pitchFamily="18" charset="0"/>
              </a:rPr>
              <a:t>N</a:t>
            </a:r>
            <a:r>
              <a:rPr lang="en-IN" baseline="-25000" dirty="0">
                <a:latin typeface="Times New Roman" panose="02020603050405020304" pitchFamily="18" charset="0"/>
                <a:cs typeface="Times New Roman" panose="02020603050405020304" pitchFamily="18" charset="0"/>
              </a:rPr>
              <a:t>0</a:t>
            </a:r>
            <a:r>
              <a:rPr lang="en-IN" i="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known CSI or CDI about </a:t>
            </a:r>
            <a:r>
              <a:rPr lang="en-IN" i="1" dirty="0">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yields the same information about </a:t>
            </a:r>
            <a:r>
              <a:rPr lang="en-IN" i="1" dirty="0">
                <a:latin typeface="Times New Roman" panose="02020603050405020304" pitchFamily="18" charset="0"/>
                <a:cs typeface="Times New Roman" panose="02020603050405020304" pitchFamily="18" charset="0"/>
              </a:rPr>
              <a:t>γ</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p:txBody>
      </p:sp>
      <p:sp>
        <p:nvSpPr>
          <p:cNvPr id="4" name="Text Placeholder 3"/>
          <p:cNvSpPr>
            <a:spLocks noGrp="1"/>
          </p:cNvSpPr>
          <p:nvPr>
            <p:ph type="body" sz="quarter" idx="13"/>
          </p:nvPr>
        </p:nvSpPr>
        <p:spPr/>
        <p:txBody>
          <a:bodyPr/>
          <a:lstStyle/>
          <a:p>
            <a:r>
              <a:rPr lang="en-US" sz="3600" b="1" dirty="0">
                <a:latin typeface="Gill Sans MT" panose="020B0502020104020203" pitchFamily="34" charset="0"/>
              </a:rPr>
              <a:t>Capacity of Flat Fading Channels </a:t>
            </a:r>
            <a:endParaRPr lang="en-IN" sz="3600" b="1" dirty="0">
              <a:latin typeface="Gill Sans MT" panose="020B0502020104020203" pitchFamily="34" charset="0"/>
            </a:endParaRPr>
          </a:p>
          <a:p>
            <a:endParaRPr lang="en-IN" dirty="0">
              <a:latin typeface="Times New Roman" panose="02020603050405020304" pitchFamily="18" charset="0"/>
              <a:cs typeface="Times New Roman" panose="02020603050405020304" pitchFamily="18" charset="0"/>
            </a:endParaRPr>
          </a:p>
        </p:txBody>
      </p:sp>
      <p:pic>
        <p:nvPicPr>
          <p:cNvPr id="6" name="Picture 4" descr="SRM Logo - Srm logo png 7 » PNG Image">
            <a:extLst>
              <a:ext uri="{FF2B5EF4-FFF2-40B4-BE49-F238E27FC236}">
                <a16:creationId xmlns:a16="http://schemas.microsoft.com/office/drawing/2014/main" id="{A96A5891-90E6-4409-9C79-B9C68598C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3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b="1" dirty="0">
                <a:solidFill>
                  <a:srgbClr val="0070C0"/>
                </a:solidFill>
                <a:latin typeface="Times New Roman" panose="02020603050405020304" pitchFamily="18" charset="0"/>
                <a:cs typeface="Times New Roman" panose="02020603050405020304" pitchFamily="18" charset="0"/>
              </a:rPr>
              <a:t> </a:t>
            </a:r>
          </a:p>
        </p:txBody>
      </p:sp>
      <p:sp>
        <p:nvSpPr>
          <p:cNvPr id="8" name="Slide Number Placeholder 7">
            <a:extLst>
              <a:ext uri="{FF2B5EF4-FFF2-40B4-BE49-F238E27FC236}">
                <a16:creationId xmlns:a16="http://schemas.microsoft.com/office/drawing/2014/main" id="{5B7FAF53-742C-40E4-83B1-ECC14FAF180D}"/>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27</a:t>
            </a:fld>
            <a:endParaRPr lang="en-US" dirty="0">
              <a:solidFill>
                <a:prstClr val="black">
                  <a:tint val="75000"/>
                </a:prstClr>
              </a:solidFill>
            </a:endParaRPr>
          </a:p>
        </p:txBody>
      </p:sp>
      <p:sp>
        <p:nvSpPr>
          <p:cNvPr id="3" name="Content Placeholder 2"/>
          <p:cNvSpPr>
            <a:spLocks noGrp="1"/>
          </p:cNvSpPr>
          <p:nvPr>
            <p:ph sz="quarter" idx="15"/>
          </p:nvPr>
        </p:nvSpPr>
        <p:spPr>
          <a:xfrm>
            <a:off x="643467" y="976545"/>
            <a:ext cx="10430933" cy="5639408"/>
          </a:xfrm>
        </p:spPr>
        <p:txBody>
          <a:bodyPr>
            <a:normAutofit/>
          </a:bodyPr>
          <a:lstStyle/>
          <a:p>
            <a:pPr algn="just">
              <a:buFont typeface="Wingdings" panose="05000000000000000000" pitchFamily="2" charset="2"/>
              <a:buChar char="Ø"/>
            </a:pPr>
            <a:r>
              <a:rPr lang="en-IN" sz="2400" dirty="0">
                <a:latin typeface="Gill Sans MT" panose="020B0502020104020203" pitchFamily="34" charset="0"/>
              </a:rPr>
              <a:t>Consider the case where the channel gain distribution </a:t>
            </a:r>
            <a:r>
              <a:rPr lang="en-IN" sz="2400" i="1" dirty="0">
                <a:latin typeface="Gill Sans MT" panose="020B0502020104020203" pitchFamily="34" charset="0"/>
              </a:rPr>
              <a:t>p</a:t>
            </a:r>
            <a:r>
              <a:rPr lang="en-IN" sz="2400" dirty="0">
                <a:latin typeface="Gill Sans MT" panose="020B0502020104020203" pitchFamily="34" charset="0"/>
              </a:rPr>
              <a:t>(</a:t>
            </a:r>
            <a:r>
              <a:rPr lang="en-IN" sz="2400" i="1" dirty="0">
                <a:latin typeface="Gill Sans MT" panose="020B0502020104020203" pitchFamily="34" charset="0"/>
              </a:rPr>
              <a:t>g</a:t>
            </a:r>
            <a:r>
              <a:rPr lang="en-IN" sz="2400" dirty="0">
                <a:latin typeface="Gill Sans MT" panose="020B0502020104020203" pitchFamily="34" charset="0"/>
              </a:rPr>
              <a:t>) or, equivalently, the distribution of SNR </a:t>
            </a:r>
            <a:r>
              <a:rPr lang="en-IN" sz="2400" i="1" dirty="0">
                <a:latin typeface="Gill Sans MT" panose="020B0502020104020203" pitchFamily="34" charset="0"/>
              </a:rPr>
              <a:t>p</a:t>
            </a:r>
            <a:r>
              <a:rPr lang="en-IN" sz="2400" dirty="0">
                <a:latin typeface="Gill Sans MT" panose="020B0502020104020203" pitchFamily="34" charset="0"/>
              </a:rPr>
              <a:t>(</a:t>
            </a:r>
            <a:r>
              <a:rPr lang="el-GR" sz="2400" dirty="0"/>
              <a:t>ϒ</a:t>
            </a:r>
            <a:r>
              <a:rPr lang="en-IN" sz="2400" dirty="0">
                <a:latin typeface="Gill Sans MT" panose="020B0502020104020203" pitchFamily="34" charset="0"/>
              </a:rPr>
              <a:t>) is known to the transmitter and receiver. </a:t>
            </a:r>
          </a:p>
          <a:p>
            <a:pPr algn="just">
              <a:buFont typeface="Wingdings" panose="05000000000000000000" pitchFamily="2" charset="2"/>
              <a:buChar char="Ø"/>
            </a:pPr>
            <a:r>
              <a:rPr lang="en-IN" sz="2400" dirty="0">
                <a:latin typeface="Gill Sans MT" panose="020B0502020104020203" pitchFamily="34" charset="0"/>
              </a:rPr>
              <a:t>For </a:t>
            </a:r>
            <a:r>
              <a:rPr lang="en-IN" sz="2400" dirty="0" err="1">
                <a:latin typeface="Gill Sans MT" panose="020B0502020104020203" pitchFamily="34" charset="0"/>
              </a:rPr>
              <a:t>i.i.d</a:t>
            </a:r>
            <a:r>
              <a:rPr lang="en-IN" sz="2400" dirty="0">
                <a:latin typeface="Gill Sans MT" panose="020B0502020104020203" pitchFamily="34" charset="0"/>
              </a:rPr>
              <a:t>. (both independent and identically distributed) fading the capacity is given by </a:t>
            </a:r>
          </a:p>
          <a:p>
            <a:pPr algn="just">
              <a:buFont typeface="Wingdings" panose="05000000000000000000" pitchFamily="2" charset="2"/>
              <a:buChar char="Ø"/>
            </a:pPr>
            <a:endParaRPr lang="en-IN" sz="2400" b="1" dirty="0">
              <a:latin typeface="Gill Sans MT" panose="020B0502020104020203" pitchFamily="34" charset="0"/>
            </a:endParaRPr>
          </a:p>
          <a:p>
            <a:pPr algn="just">
              <a:buFont typeface="Wingdings" panose="05000000000000000000" pitchFamily="2" charset="2"/>
              <a:buChar char="Ø"/>
            </a:pPr>
            <a:endParaRPr lang="en-IN" sz="2400" b="1" dirty="0">
              <a:latin typeface="Gill Sans MT" panose="020B0502020104020203" pitchFamily="34" charset="0"/>
            </a:endParaRPr>
          </a:p>
          <a:p>
            <a:pPr algn="just">
              <a:buFont typeface="Wingdings" panose="05000000000000000000" pitchFamily="2" charset="2"/>
              <a:buChar char="Ø"/>
            </a:pPr>
            <a:r>
              <a:rPr lang="en-IN" sz="2400" dirty="0">
                <a:latin typeface="Gill Sans MT" panose="020B0502020104020203" pitchFamily="34" charset="0"/>
              </a:rPr>
              <a:t>solving this equation for the capacity-achieving input distribution, can be quite complicated depending on the fading distribution. </a:t>
            </a:r>
          </a:p>
          <a:p>
            <a:pPr algn="just">
              <a:buFont typeface="Wingdings" panose="05000000000000000000" pitchFamily="2" charset="2"/>
              <a:buChar char="Ø"/>
            </a:pPr>
            <a:r>
              <a:rPr lang="en-IN" sz="2400" dirty="0">
                <a:latin typeface="Gill Sans MT" panose="020B0502020104020203" pitchFamily="34" charset="0"/>
              </a:rPr>
              <a:t>Fading correlation introduces channel memory, in which case the capacity-achieving input distribution is found by optimized over input blocks, which makes finding the solution even more difficult. </a:t>
            </a:r>
          </a:p>
          <a:p>
            <a:pPr algn="just">
              <a:buFont typeface="Wingdings" panose="05000000000000000000" pitchFamily="2" charset="2"/>
              <a:buChar char="Ø"/>
            </a:pPr>
            <a:r>
              <a:rPr lang="en-IN" sz="2400" dirty="0">
                <a:latin typeface="Gill Sans MT" panose="020B0502020104020203" pitchFamily="34" charset="0"/>
              </a:rPr>
              <a:t>For these reasons, finding the capacity-achieving input distribution and corresponding capacity of fading channels under CDI remains an open problem for almost all channel distributions.</a:t>
            </a:r>
          </a:p>
        </p:txBody>
      </p:sp>
      <p:sp>
        <p:nvSpPr>
          <p:cNvPr id="4" name="Text Placeholder 3"/>
          <p:cNvSpPr>
            <a:spLocks noGrp="1"/>
          </p:cNvSpPr>
          <p:nvPr>
            <p:ph type="body" sz="quarter" idx="13"/>
          </p:nvPr>
        </p:nvSpPr>
        <p:spPr/>
        <p:txBody>
          <a:bodyPr/>
          <a:lstStyle/>
          <a:p>
            <a:r>
              <a:rPr lang="en-IN" sz="3600" b="1" dirty="0">
                <a:latin typeface="Gill Sans MT" panose="020B0502020104020203" pitchFamily="34" charset="0"/>
                <a:cs typeface="Times New Roman" panose="02020603050405020304" pitchFamily="18" charset="0"/>
              </a:rPr>
              <a:t>Channel Distribution Information (CDI)</a:t>
            </a:r>
            <a:endParaRPr lang="en-IN" sz="3600" dirty="0">
              <a:latin typeface="Gill Sans MT" panose="020B0502020104020203" pitchFamily="34" charset="0"/>
            </a:endParaRPr>
          </a:p>
        </p:txBody>
      </p:sp>
      <p:pic>
        <p:nvPicPr>
          <p:cNvPr id="5" name="Picture 4">
            <a:extLst>
              <a:ext uri="{FF2B5EF4-FFF2-40B4-BE49-F238E27FC236}">
                <a16:creationId xmlns:a16="http://schemas.microsoft.com/office/drawing/2014/main" id="{913F6419-11D8-467A-BD52-ECA399A3D9C8}"/>
              </a:ext>
            </a:extLst>
          </p:cNvPr>
          <p:cNvPicPr>
            <a:picLocks noChangeAspect="1"/>
          </p:cNvPicPr>
          <p:nvPr/>
        </p:nvPicPr>
        <p:blipFill>
          <a:blip r:embed="rId2"/>
          <a:stretch>
            <a:fillRect/>
          </a:stretch>
        </p:blipFill>
        <p:spPr>
          <a:xfrm>
            <a:off x="2372783" y="2077664"/>
            <a:ext cx="6972300" cy="1190625"/>
          </a:xfrm>
          <a:prstGeom prst="rect">
            <a:avLst/>
          </a:prstGeom>
        </p:spPr>
      </p:pic>
      <p:pic>
        <p:nvPicPr>
          <p:cNvPr id="7" name="Picture 4" descr="SRM Logo - Srm logo png 7 » PNG Image">
            <a:extLst>
              <a:ext uri="{FF2B5EF4-FFF2-40B4-BE49-F238E27FC236}">
                <a16:creationId xmlns:a16="http://schemas.microsoft.com/office/drawing/2014/main" id="{E7ADA220-9CF0-4804-8572-D7EBF0F160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97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b="1" dirty="0">
                <a:solidFill>
                  <a:srgbClr val="0070C0"/>
                </a:solidFill>
                <a:latin typeface="Times New Roman" panose="02020603050405020304" pitchFamily="18" charset="0"/>
                <a:cs typeface="Times New Roman" panose="02020603050405020304" pitchFamily="18" charset="0"/>
              </a:rPr>
              <a:t> </a:t>
            </a:r>
          </a:p>
        </p:txBody>
      </p:sp>
      <p:sp>
        <p:nvSpPr>
          <p:cNvPr id="7" name="Slide Number Placeholder 6">
            <a:extLst>
              <a:ext uri="{FF2B5EF4-FFF2-40B4-BE49-F238E27FC236}">
                <a16:creationId xmlns:a16="http://schemas.microsoft.com/office/drawing/2014/main" id="{CADDC4AD-2F2F-4022-A856-8970FBE8DBD7}"/>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28</a:t>
            </a:fld>
            <a:endParaRPr lang="en-US" dirty="0">
              <a:solidFill>
                <a:prstClr val="black">
                  <a:tint val="75000"/>
                </a:prstClr>
              </a:solidFill>
            </a:endParaRPr>
          </a:p>
        </p:txBody>
      </p:sp>
      <p:sp>
        <p:nvSpPr>
          <p:cNvPr id="6" name="Content Placeholder 2">
            <a:extLst>
              <a:ext uri="{FF2B5EF4-FFF2-40B4-BE49-F238E27FC236}">
                <a16:creationId xmlns:a16="http://schemas.microsoft.com/office/drawing/2014/main" id="{526F4F0B-F9F9-4A41-96AB-D65FAE4435D2}"/>
              </a:ext>
            </a:extLst>
          </p:cNvPr>
          <p:cNvSpPr>
            <a:spLocks noGrp="1"/>
          </p:cNvSpPr>
          <p:nvPr>
            <p:ph sz="quarter" idx="15"/>
          </p:nvPr>
        </p:nvSpPr>
        <p:spPr>
          <a:xfrm>
            <a:off x="642938" y="976313"/>
            <a:ext cx="10431462" cy="5640387"/>
          </a:xfrm>
        </p:spPr>
        <p:txBody>
          <a:bodyPr>
            <a:normAutofit/>
          </a:bodyPr>
          <a:lstStyle/>
          <a:p>
            <a:pPr algn="just">
              <a:buFont typeface="Wingdings" panose="05000000000000000000" pitchFamily="2" charset="2"/>
              <a:buChar char="Ø"/>
            </a:pPr>
            <a:r>
              <a:rPr lang="en-US" sz="2400" dirty="0">
                <a:latin typeface="Gill Sans MT" panose="020B0502020104020203" pitchFamily="34" charset="0"/>
              </a:rPr>
              <a:t>The capacity-achieving input distribution and corresponding fading channel capacity under CDI is known for two specific models of interest: </a:t>
            </a:r>
          </a:p>
          <a:p>
            <a:pPr lvl="3">
              <a:buFont typeface="Wingdings" panose="05000000000000000000" pitchFamily="2" charset="2"/>
              <a:buChar char="ü"/>
            </a:pPr>
            <a:r>
              <a:rPr lang="en-US" sz="2400" dirty="0" err="1">
                <a:latin typeface="Gill Sans MT" panose="020B0502020104020203" pitchFamily="34" charset="0"/>
              </a:rPr>
              <a:t>i.i.d</a:t>
            </a:r>
            <a:r>
              <a:rPr lang="en-US" sz="2400" dirty="0">
                <a:latin typeface="Gill Sans MT" panose="020B0502020104020203" pitchFamily="34" charset="0"/>
              </a:rPr>
              <a:t>. Rayleigh fading channels </a:t>
            </a:r>
          </a:p>
          <a:p>
            <a:pPr lvl="3">
              <a:buFont typeface="Wingdings" panose="05000000000000000000" pitchFamily="2" charset="2"/>
              <a:buChar char="ü"/>
            </a:pPr>
            <a:r>
              <a:rPr lang="en-US" sz="2400" dirty="0">
                <a:latin typeface="Gill Sans MT" panose="020B0502020104020203" pitchFamily="34" charset="0"/>
              </a:rPr>
              <a:t>Finite State Markov Channels</a:t>
            </a:r>
            <a:r>
              <a:rPr lang="en-US" sz="1400" dirty="0">
                <a:latin typeface="Gill Sans MT" panose="020B0502020104020203" pitchFamily="34" charset="0"/>
              </a:rPr>
              <a:t>.</a:t>
            </a:r>
          </a:p>
          <a:p>
            <a:pPr lvl="3">
              <a:buFont typeface="Wingdings" panose="05000000000000000000" pitchFamily="2" charset="2"/>
              <a:buChar char="ü"/>
            </a:pPr>
            <a:endParaRPr lang="en-US" sz="1400" dirty="0">
              <a:latin typeface="Gill Sans MT" panose="020B0502020104020203" pitchFamily="34" charset="0"/>
            </a:endParaRPr>
          </a:p>
          <a:p>
            <a:pPr algn="just">
              <a:buFont typeface="Wingdings" panose="05000000000000000000" pitchFamily="2" charset="2"/>
              <a:buChar char="Ø"/>
            </a:pPr>
            <a:r>
              <a:rPr lang="en-US" sz="2400" dirty="0">
                <a:latin typeface="Gill Sans MT" panose="020B0502020104020203" pitchFamily="34" charset="0"/>
              </a:rPr>
              <a:t>In </a:t>
            </a:r>
            <a:r>
              <a:rPr lang="en-US" sz="2400" dirty="0" err="1">
                <a:latin typeface="Gill Sans MT" panose="020B0502020104020203" pitchFamily="34" charset="0"/>
              </a:rPr>
              <a:t>i.i.d</a:t>
            </a:r>
            <a:r>
              <a:rPr lang="en-US" sz="2400" dirty="0">
                <a:latin typeface="Gill Sans MT" panose="020B0502020104020203" pitchFamily="34" charset="0"/>
              </a:rPr>
              <a:t>. Rayleigh fading, the channel power gain is exponential and changes independently with each channel use. </a:t>
            </a:r>
          </a:p>
          <a:p>
            <a:pPr algn="just">
              <a:buFont typeface="Wingdings" panose="05000000000000000000" pitchFamily="2" charset="2"/>
              <a:buChar char="Ø"/>
            </a:pPr>
            <a:r>
              <a:rPr lang="en-US" sz="2400" dirty="0">
                <a:latin typeface="Gill Sans MT" panose="020B0502020104020203" pitchFamily="34" charset="0"/>
              </a:rPr>
              <a:t>This optimal distribution and its corresponding capacity must be found numerically. </a:t>
            </a:r>
          </a:p>
          <a:p>
            <a:pPr marL="0" indent="0" algn="just">
              <a:buNone/>
            </a:pPr>
            <a:endParaRPr lang="en-US" sz="2400" dirty="0">
              <a:latin typeface="Gill Sans MT" panose="020B0502020104020203" pitchFamily="34" charset="0"/>
            </a:endParaRPr>
          </a:p>
          <a:p>
            <a:pPr algn="just">
              <a:buFont typeface="Wingdings" panose="05000000000000000000" pitchFamily="2" charset="2"/>
              <a:buChar char="Ø"/>
            </a:pPr>
            <a:r>
              <a:rPr lang="en-US" sz="2400" dirty="0">
                <a:latin typeface="Gill Sans MT" panose="020B0502020104020203" pitchFamily="34" charset="0"/>
              </a:rPr>
              <a:t>For flat-fading channels that are not necessarily Rayleigh or </a:t>
            </a:r>
            <a:r>
              <a:rPr lang="en-US" sz="2400" dirty="0" err="1">
                <a:latin typeface="Gill Sans MT" panose="020B0502020104020203" pitchFamily="34" charset="0"/>
              </a:rPr>
              <a:t>i.i.d</a:t>
            </a:r>
            <a:r>
              <a:rPr lang="en-US" sz="2400" dirty="0">
                <a:latin typeface="Gill Sans MT" panose="020B0502020104020203" pitchFamily="34" charset="0"/>
              </a:rPr>
              <a:t>. upper and lower bounds on capacity and these bounds are tight at high SNRs.</a:t>
            </a:r>
          </a:p>
          <a:p>
            <a:pPr algn="just">
              <a:buFont typeface="Wingdings" panose="05000000000000000000" pitchFamily="2" charset="2"/>
              <a:buChar char="Ø"/>
            </a:pPr>
            <a:endParaRPr lang="en-IN" dirty="0"/>
          </a:p>
        </p:txBody>
      </p:sp>
      <p:sp>
        <p:nvSpPr>
          <p:cNvPr id="4" name="Text Placeholder 3"/>
          <p:cNvSpPr>
            <a:spLocks noGrp="1"/>
          </p:cNvSpPr>
          <p:nvPr>
            <p:ph type="body" sz="quarter" idx="13"/>
          </p:nvPr>
        </p:nvSpPr>
        <p:spPr/>
        <p:txBody>
          <a:bodyPr/>
          <a:lstStyle/>
          <a:p>
            <a:r>
              <a:rPr lang="en-IN" sz="3600" b="1" dirty="0">
                <a:latin typeface="Gill Sans MT" panose="020B0502020104020203" pitchFamily="34" charset="0"/>
                <a:cs typeface="Times New Roman" panose="02020603050405020304" pitchFamily="18" charset="0"/>
              </a:rPr>
              <a:t>Channel Distribution Information (CDI)</a:t>
            </a:r>
            <a:endParaRPr lang="en-IN" sz="3600" dirty="0">
              <a:latin typeface="Gill Sans MT" panose="020B0502020104020203" pitchFamily="34" charset="0"/>
            </a:endParaRPr>
          </a:p>
        </p:txBody>
      </p:sp>
      <p:pic>
        <p:nvPicPr>
          <p:cNvPr id="3" name="Picture 4" descr="SRM Logo - Srm logo png 7 » PNG Image">
            <a:extLst>
              <a:ext uri="{FF2B5EF4-FFF2-40B4-BE49-F238E27FC236}">
                <a16:creationId xmlns:a16="http://schemas.microsoft.com/office/drawing/2014/main" id="{353A20BF-E248-49BA-890C-4C1F03CD8C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98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2509" y="0"/>
            <a:ext cx="10464800" cy="1600200"/>
          </a:xfrm>
        </p:spPr>
        <p:txBody>
          <a:bodyPr/>
          <a:lstStyle/>
          <a:p>
            <a:r>
              <a:rPr lang="en-IN" sz="3600" b="1" dirty="0">
                <a:latin typeface="Gill Sans MT" panose="020B0502020104020203" pitchFamily="34" charset="0"/>
                <a:cs typeface="Times New Roman" panose="02020603050405020304" pitchFamily="18" charset="0"/>
              </a:rPr>
              <a:t>Channel Distribution Information (CDI)</a:t>
            </a:r>
            <a:endParaRPr lang="en-IN" sz="3600" dirty="0">
              <a:latin typeface="Gill Sans MT" panose="020B0502020104020203" pitchFamily="34" charset="0"/>
            </a:endParaRPr>
          </a:p>
          <a:p>
            <a:endParaRPr lang="en-IN" dirty="0"/>
          </a:p>
        </p:txBody>
      </p:sp>
      <p:sp>
        <p:nvSpPr>
          <p:cNvPr id="6" name="Slide Number Placeholder 5">
            <a:extLst>
              <a:ext uri="{FF2B5EF4-FFF2-40B4-BE49-F238E27FC236}">
                <a16:creationId xmlns:a16="http://schemas.microsoft.com/office/drawing/2014/main" id="{F03F7F2B-E344-4EF2-A3D3-C12DE69746A7}"/>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29</a:t>
            </a:fld>
            <a:endParaRPr lang="en-US" dirty="0">
              <a:solidFill>
                <a:prstClr val="black">
                  <a:tint val="75000"/>
                </a:prstClr>
              </a:solidFill>
            </a:endParaRPr>
          </a:p>
        </p:txBody>
      </p:sp>
      <p:sp>
        <p:nvSpPr>
          <p:cNvPr id="3" name="Content Placeholder 2"/>
          <p:cNvSpPr>
            <a:spLocks noGrp="1"/>
          </p:cNvSpPr>
          <p:nvPr>
            <p:ph sz="quarter" idx="15"/>
          </p:nvPr>
        </p:nvSpPr>
        <p:spPr>
          <a:xfrm>
            <a:off x="472059" y="722916"/>
            <a:ext cx="10430933" cy="6211236"/>
          </a:xfrm>
        </p:spPr>
        <p:txBody>
          <a:bodyPr>
            <a:normAutofit fontScale="92500" lnSpcReduction="10000"/>
          </a:bodyPr>
          <a:lstStyle/>
          <a:p>
            <a:pPr marL="0" indent="0" algn="just">
              <a:buNone/>
            </a:pPr>
            <a:r>
              <a:rPr lang="en-IN" dirty="0">
                <a:solidFill>
                  <a:srgbClr val="0070C0"/>
                </a:solidFill>
                <a:latin typeface="Gill Sans MT" panose="020B0502020104020203" pitchFamily="34" charset="0"/>
              </a:rPr>
              <a:t>Finite State Markov Channel</a:t>
            </a:r>
          </a:p>
          <a:p>
            <a:pPr marL="0" indent="0" algn="just">
              <a:buNone/>
            </a:pPr>
            <a:r>
              <a:rPr lang="en-IN" dirty="0"/>
              <a:t>	Approximates the fading correlation as a Markov process, for fading channels  </a:t>
            </a:r>
          </a:p>
          <a:p>
            <a:pPr algn="just">
              <a:buFont typeface="Wingdings" panose="05000000000000000000" pitchFamily="2" charset="2"/>
              <a:buChar char="Ø"/>
            </a:pPr>
            <a:r>
              <a:rPr lang="en-IN" dirty="0"/>
              <a:t>The Markov nature of the fading dictates : that the fading at a given time depends only on fading at the previous time sample, it turns out that the receiver must decode all past channel outputs jointly with the current output for optimal (i.e. capacity achieving) decoding. </a:t>
            </a:r>
          </a:p>
          <a:p>
            <a:pPr algn="just">
              <a:buFont typeface="Wingdings" panose="05000000000000000000" pitchFamily="2" charset="2"/>
              <a:buChar char="Ø"/>
            </a:pPr>
            <a:r>
              <a:rPr lang="en-IN" dirty="0"/>
              <a:t>This significantly complicates capacity analysis. </a:t>
            </a:r>
          </a:p>
          <a:p>
            <a:pPr algn="just">
              <a:buFont typeface="Wingdings" panose="05000000000000000000" pitchFamily="2" charset="2"/>
              <a:buChar char="Ø"/>
            </a:pPr>
            <a:r>
              <a:rPr lang="en-IN" dirty="0"/>
              <a:t>Channel capacity in both cases depends on the limiting distribution of the channel conditioned on all past inputs and outputs, which can be computed recursively. </a:t>
            </a:r>
          </a:p>
          <a:p>
            <a:pPr marL="0" indent="0" algn="just">
              <a:buNone/>
            </a:pPr>
            <a:r>
              <a:rPr lang="en-IN" dirty="0">
                <a:solidFill>
                  <a:srgbClr val="0070C0"/>
                </a:solidFill>
              </a:rPr>
              <a:t> </a:t>
            </a:r>
            <a:r>
              <a:rPr lang="en-IN" dirty="0" err="1">
                <a:solidFill>
                  <a:srgbClr val="0070C0"/>
                </a:solidFill>
              </a:rPr>
              <a:t>i.i.d</a:t>
            </a:r>
            <a:r>
              <a:rPr lang="en-IN" dirty="0">
                <a:solidFill>
                  <a:srgbClr val="0070C0"/>
                </a:solidFill>
              </a:rPr>
              <a:t>. Rayleigh Fading Channel</a:t>
            </a:r>
            <a:r>
              <a:rPr lang="en-IN" dirty="0"/>
              <a:t>, </a:t>
            </a:r>
          </a:p>
          <a:p>
            <a:pPr marL="0" indent="0" algn="just">
              <a:buNone/>
            </a:pPr>
            <a:r>
              <a:rPr lang="en-IN" dirty="0"/>
              <a:t>	The complexity of the capacity analysis along with the final result for this relatively simple fading model is very high, indicating the difficulty of obtaining the capacity and related design insights into channels when only CDI is available.</a:t>
            </a:r>
          </a:p>
        </p:txBody>
      </p:sp>
      <p:pic>
        <p:nvPicPr>
          <p:cNvPr id="2" name="Picture 4" descr="SRM Logo - Srm logo png 7 » PNG Image">
            <a:extLst>
              <a:ext uri="{FF2B5EF4-FFF2-40B4-BE49-F238E27FC236}">
                <a16:creationId xmlns:a16="http://schemas.microsoft.com/office/drawing/2014/main" id="{E6CF3F61-1AA9-458D-AE01-9A436CBBD8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55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95001B6-3A73-449D-AC38-F03E8633684C}"/>
              </a:ext>
            </a:extLst>
          </p:cNvPr>
          <p:cNvSpPr>
            <a:spLocks noGrp="1"/>
          </p:cNvSpPr>
          <p:nvPr>
            <p:ph type="title"/>
          </p:nvPr>
        </p:nvSpPr>
        <p:spPr/>
        <p:txBody>
          <a:bodyPr/>
          <a:lstStyle/>
          <a:p>
            <a:pPr eaLnBrk="1" hangingPunct="1"/>
            <a:r>
              <a:rPr lang="en-US" altLang="zh-TW" b="1" dirty="0">
                <a:solidFill>
                  <a:srgbClr val="0A2090"/>
                </a:solidFill>
              </a:rPr>
              <a:t>RAKE Receiver</a:t>
            </a:r>
            <a:endParaRPr lang="en-US" altLang="en-US" b="1" dirty="0">
              <a:solidFill>
                <a:srgbClr val="0A2090"/>
              </a:solidFill>
              <a:ea typeface="標楷體" pitchFamily="65" charset="-128"/>
            </a:endParaRPr>
          </a:p>
        </p:txBody>
      </p:sp>
      <p:sp>
        <p:nvSpPr>
          <p:cNvPr id="82947" name="Slide Number Placeholder 3">
            <a:extLst>
              <a:ext uri="{FF2B5EF4-FFF2-40B4-BE49-F238E27FC236}">
                <a16:creationId xmlns:a16="http://schemas.microsoft.com/office/drawing/2014/main" id="{1301FD5E-74A7-43B9-8E25-0D1A3E89A8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0E3F4753-8D08-4218-B2E8-4C9B032D3A9F}" type="slidenum">
              <a:rPr lang="en-US" altLang="zh-TW" sz="1400">
                <a:solidFill>
                  <a:srgbClr val="464653"/>
                </a:solidFill>
                <a:latin typeface="Verdana" panose="020B0604030504040204" pitchFamily="34" charset="0"/>
              </a:rPr>
              <a:pPr fontAlgn="base">
                <a:spcBef>
                  <a:spcPct val="0"/>
                </a:spcBef>
                <a:spcAft>
                  <a:spcPct val="0"/>
                </a:spcAft>
                <a:buClrTx/>
                <a:buSzTx/>
                <a:buNone/>
              </a:pPr>
              <a:t>3</a:t>
            </a:fld>
            <a:endParaRPr lang="en-US" altLang="zh-TW" sz="1400">
              <a:solidFill>
                <a:srgbClr val="464653"/>
              </a:solidFill>
              <a:latin typeface="Verdana" panose="020B0604030504040204" pitchFamily="34" charset="0"/>
            </a:endParaRPr>
          </a:p>
        </p:txBody>
      </p:sp>
      <p:sp>
        <p:nvSpPr>
          <p:cNvPr id="82948" name="Rectangle 3">
            <a:extLst>
              <a:ext uri="{FF2B5EF4-FFF2-40B4-BE49-F238E27FC236}">
                <a16:creationId xmlns:a16="http://schemas.microsoft.com/office/drawing/2014/main" id="{F55FF6B2-9105-476C-B0F9-0F7301A788AB}"/>
              </a:ext>
            </a:extLst>
          </p:cNvPr>
          <p:cNvSpPr>
            <a:spLocks noGrp="1"/>
          </p:cNvSpPr>
          <p:nvPr>
            <p:ph sz="quarter" idx="1"/>
          </p:nvPr>
        </p:nvSpPr>
        <p:spPr>
          <a:xfrm>
            <a:off x="1981200" y="1219200"/>
            <a:ext cx="8229600" cy="5137150"/>
          </a:xfrm>
        </p:spPr>
        <p:txBody>
          <a:bodyPr/>
          <a:lstStyle/>
          <a:p>
            <a:pPr lvl="1" eaLnBrk="1" hangingPunct="1">
              <a:buFont typeface="Wingdings" panose="05000000000000000000" pitchFamily="2" charset="2"/>
              <a:buChar char="Ø"/>
            </a:pPr>
            <a:r>
              <a:rPr lang="en-US" altLang="zh-TW" sz="2400" dirty="0">
                <a:solidFill>
                  <a:schemeClr val="tx1"/>
                </a:solidFill>
              </a:rPr>
              <a:t>Powerful form of time diversity available in spread spectrum  systems → CDMA</a:t>
            </a:r>
          </a:p>
          <a:p>
            <a:pPr lvl="1" eaLnBrk="1" hangingPunct="1">
              <a:buFont typeface="Wingdings" panose="05000000000000000000" pitchFamily="2" charset="2"/>
              <a:buChar char="Ø"/>
            </a:pPr>
            <a:r>
              <a:rPr lang="en-US" altLang="zh-TW" sz="2400" dirty="0">
                <a:solidFill>
                  <a:schemeClr val="tx1"/>
                </a:solidFill>
              </a:rPr>
              <a:t>Signal is transmitted once only</a:t>
            </a:r>
          </a:p>
          <a:p>
            <a:pPr lvl="1" eaLnBrk="1" hangingPunct="1">
              <a:buFont typeface="Wingdings" panose="05000000000000000000" pitchFamily="2" charset="2"/>
              <a:buChar char="Ø"/>
            </a:pPr>
            <a:r>
              <a:rPr lang="en-US" altLang="zh-TW" sz="2400" dirty="0">
                <a:solidFill>
                  <a:schemeClr val="tx1"/>
                </a:solidFill>
              </a:rPr>
              <a:t>attempts to collect the time-shifted versions of the original signal by providing a separate correlation receiver for each of the multipath signals. </a:t>
            </a:r>
          </a:p>
          <a:p>
            <a:pPr lvl="1" eaLnBrk="1" hangingPunct="1"/>
            <a:r>
              <a:rPr lang="en-US" altLang="zh-TW" sz="2400" dirty="0">
                <a:solidFill>
                  <a:schemeClr val="tx1"/>
                </a:solidFill>
              </a:rPr>
              <a:t>Each correlation receiver may be adjusted in time delay, so that a microprocessor controller can cause different correlation receivers to search in different time windows for significant multipath. </a:t>
            </a:r>
          </a:p>
          <a:p>
            <a:pPr lvl="1" eaLnBrk="1" hangingPunct="1"/>
            <a:r>
              <a:rPr lang="en-US" altLang="zh-TW" sz="2400" dirty="0">
                <a:solidFill>
                  <a:schemeClr val="tx1"/>
                </a:solidFill>
              </a:rPr>
              <a:t>The range of time delays that a particular correlator can search is called a </a:t>
            </a:r>
            <a:r>
              <a:rPr lang="en-US" altLang="zh-TW" sz="2400" i="1" dirty="0">
                <a:solidFill>
                  <a:schemeClr val="tx1"/>
                </a:solidFill>
              </a:rPr>
              <a:t>search window</a:t>
            </a:r>
            <a:endParaRPr lang="en-US" altLang="zh-TW" sz="2400" dirty="0">
              <a:solidFill>
                <a:schemeClr val="tx1"/>
              </a:solidFill>
            </a:endParaRPr>
          </a:p>
        </p:txBody>
      </p:sp>
      <p:pic>
        <p:nvPicPr>
          <p:cNvPr id="2" name="Picture 4" descr="SRM Logo - Srm logo png 7 » PNG Image">
            <a:extLst>
              <a:ext uri="{FF2B5EF4-FFF2-40B4-BE49-F238E27FC236}">
                <a16:creationId xmlns:a16="http://schemas.microsoft.com/office/drawing/2014/main" id="{9D978C37-E9B2-43DC-921F-18466B2A6F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48363" y="247650"/>
            <a:ext cx="1836269" cy="619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98450" y="34417"/>
            <a:ext cx="10464800" cy="1600200"/>
          </a:xfrm>
        </p:spPr>
        <p:txBody>
          <a:bodyPr/>
          <a:lstStyle/>
          <a:p>
            <a:r>
              <a:rPr lang="en-IN" sz="3600" b="1" dirty="0">
                <a:latin typeface="Gill Sans MT" panose="020B0502020104020203" pitchFamily="34" charset="0"/>
                <a:cs typeface="Times New Roman" panose="02020603050405020304" pitchFamily="18" charset="0"/>
              </a:rPr>
              <a:t>Channel Side Information at Receiver</a:t>
            </a:r>
          </a:p>
          <a:p>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BC89C43-5D49-4895-B221-D3BE19BF7404}"/>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30</a:t>
            </a:fld>
            <a:endParaRPr lang="en-US" dirty="0">
              <a:solidFill>
                <a:prstClr val="black">
                  <a:tint val="75000"/>
                </a:prstClr>
              </a:solidFill>
            </a:endParaRPr>
          </a:p>
        </p:txBody>
      </p:sp>
      <p:sp>
        <p:nvSpPr>
          <p:cNvPr id="3" name="Content Placeholder 2"/>
          <p:cNvSpPr>
            <a:spLocks noGrp="1"/>
          </p:cNvSpPr>
          <p:nvPr>
            <p:ph sz="quarter" idx="15"/>
          </p:nvPr>
        </p:nvSpPr>
        <p:spPr>
          <a:xfrm>
            <a:off x="298451" y="746091"/>
            <a:ext cx="11595099" cy="5933441"/>
          </a:xfrm>
        </p:spPr>
        <p:txBody>
          <a:bodyPr>
            <a:normAutofit/>
          </a:bodyPr>
          <a:lstStyle/>
          <a:p>
            <a:pPr marL="0" indent="0">
              <a:buNone/>
            </a:pPr>
            <a:r>
              <a:rPr lang="en-IN" sz="2400" dirty="0">
                <a:latin typeface="Gill Sans MT" panose="020B0502020104020203" pitchFamily="34" charset="0"/>
                <a:cs typeface="Times New Roman" panose="02020603050405020304" pitchFamily="18" charset="0"/>
              </a:rPr>
              <a:t>Channel Side Information   - </a:t>
            </a:r>
          </a:p>
          <a:p>
            <a:r>
              <a:rPr lang="en-IN" sz="2400" dirty="0">
                <a:latin typeface="Gill Sans MT" panose="020B0502020104020203" pitchFamily="34" charset="0"/>
                <a:cs typeface="Times New Roman" panose="02020603050405020304" pitchFamily="18" charset="0"/>
              </a:rPr>
              <a:t>We now consider the case where the CSI </a:t>
            </a:r>
            <a:r>
              <a:rPr lang="en-IN" sz="2400" i="1" dirty="0">
                <a:latin typeface="Gill Sans MT" panose="020B0502020104020203" pitchFamily="34" charset="0"/>
                <a:cs typeface="Times New Roman" panose="02020603050405020304" pitchFamily="18" charset="0"/>
              </a:rPr>
              <a:t>g</a:t>
            </a:r>
            <a:r>
              <a:rPr lang="en-IN" sz="2400" dirty="0">
                <a:latin typeface="Gill Sans MT" panose="020B0502020104020203" pitchFamily="34" charset="0"/>
                <a:cs typeface="Times New Roman" panose="02020603050405020304" pitchFamily="18" charset="0"/>
              </a:rPr>
              <a:t>[</a:t>
            </a:r>
            <a:r>
              <a:rPr lang="en-IN" sz="2400" i="1" dirty="0" err="1">
                <a:latin typeface="Gill Sans MT" panose="020B0502020104020203" pitchFamily="34" charset="0"/>
                <a:cs typeface="Times New Roman" panose="02020603050405020304" pitchFamily="18" charset="0"/>
              </a:rPr>
              <a:t>i</a:t>
            </a:r>
            <a:r>
              <a:rPr lang="en-IN" sz="2400" dirty="0">
                <a:latin typeface="Gill Sans MT" panose="020B0502020104020203" pitchFamily="34" charset="0"/>
                <a:cs typeface="Times New Roman" panose="02020603050405020304" pitchFamily="18" charset="0"/>
              </a:rPr>
              <a:t>] is known at the receiver at time </a:t>
            </a:r>
            <a:r>
              <a:rPr lang="en-IN" sz="2400" i="1" dirty="0" err="1">
                <a:latin typeface="Gill Sans MT" panose="020B0502020104020203" pitchFamily="34" charset="0"/>
                <a:cs typeface="Times New Roman" panose="02020603050405020304" pitchFamily="18" charset="0"/>
              </a:rPr>
              <a:t>i</a:t>
            </a:r>
            <a:r>
              <a:rPr lang="en-IN" sz="2400" dirty="0">
                <a:latin typeface="Gill Sans MT" panose="020B0502020104020203" pitchFamily="34" charset="0"/>
                <a:cs typeface="Times New Roman" panose="02020603050405020304" pitchFamily="18" charset="0"/>
              </a:rPr>
              <a:t>. </a:t>
            </a:r>
          </a:p>
          <a:p>
            <a:r>
              <a:rPr lang="en-IN" sz="2400" dirty="0">
                <a:latin typeface="Gill Sans MT" panose="020B0502020104020203" pitchFamily="34" charset="0"/>
                <a:cs typeface="Times New Roman" panose="02020603050405020304" pitchFamily="18" charset="0"/>
              </a:rPr>
              <a:t>Equivalently, </a:t>
            </a:r>
            <a:r>
              <a:rPr lang="en-IN" sz="2400" i="1" dirty="0">
                <a:latin typeface="Gill Sans MT" panose="020B0502020104020203" pitchFamily="34" charset="0"/>
                <a:cs typeface="Times New Roman" panose="02020603050405020304" pitchFamily="18" charset="0"/>
              </a:rPr>
              <a:t>γ</a:t>
            </a:r>
            <a:r>
              <a:rPr lang="en-IN" sz="2400" dirty="0">
                <a:latin typeface="Gill Sans MT" panose="020B0502020104020203" pitchFamily="34" charset="0"/>
                <a:cs typeface="Times New Roman" panose="02020603050405020304" pitchFamily="18" charset="0"/>
              </a:rPr>
              <a:t>[</a:t>
            </a:r>
            <a:r>
              <a:rPr lang="en-IN" sz="2400" i="1" dirty="0" err="1">
                <a:latin typeface="Gill Sans MT" panose="020B0502020104020203" pitchFamily="34" charset="0"/>
                <a:cs typeface="Times New Roman" panose="02020603050405020304" pitchFamily="18" charset="0"/>
              </a:rPr>
              <a:t>i</a:t>
            </a:r>
            <a:r>
              <a:rPr lang="en-IN" sz="2400" dirty="0">
                <a:latin typeface="Gill Sans MT" panose="020B0502020104020203" pitchFamily="34" charset="0"/>
                <a:cs typeface="Times New Roman" panose="02020603050405020304" pitchFamily="18" charset="0"/>
              </a:rPr>
              <a:t>] is known at the receiver at time </a:t>
            </a:r>
            <a:r>
              <a:rPr lang="en-IN" sz="2400" i="1" dirty="0" err="1">
                <a:latin typeface="Gill Sans MT" panose="020B0502020104020203" pitchFamily="34" charset="0"/>
                <a:cs typeface="Times New Roman" panose="02020603050405020304" pitchFamily="18" charset="0"/>
              </a:rPr>
              <a:t>i</a:t>
            </a:r>
            <a:r>
              <a:rPr lang="en-IN" sz="2400" dirty="0">
                <a:latin typeface="Gill Sans MT" panose="020B0502020104020203" pitchFamily="34" charset="0"/>
                <a:cs typeface="Times New Roman" panose="02020603050405020304" pitchFamily="18" charset="0"/>
              </a:rPr>
              <a:t>. </a:t>
            </a:r>
          </a:p>
          <a:p>
            <a:r>
              <a:rPr lang="en-IN" sz="2400" dirty="0">
                <a:latin typeface="Gill Sans MT" panose="020B0502020104020203" pitchFamily="34" charset="0"/>
                <a:cs typeface="Times New Roman" panose="02020603050405020304" pitchFamily="18" charset="0"/>
              </a:rPr>
              <a:t>We also assume that both the transmitter and receiver know the distribution of </a:t>
            </a:r>
            <a:r>
              <a:rPr lang="en-IN" sz="2400" i="1" dirty="0">
                <a:latin typeface="Gill Sans MT" panose="020B0502020104020203" pitchFamily="34" charset="0"/>
                <a:cs typeface="Times New Roman" panose="02020603050405020304" pitchFamily="18" charset="0"/>
              </a:rPr>
              <a:t>g</a:t>
            </a:r>
            <a:r>
              <a:rPr lang="en-IN" sz="2400" dirty="0">
                <a:latin typeface="Gill Sans MT" panose="020B0502020104020203" pitchFamily="34" charset="0"/>
                <a:cs typeface="Times New Roman" panose="02020603050405020304" pitchFamily="18" charset="0"/>
              </a:rPr>
              <a:t>[</a:t>
            </a:r>
            <a:r>
              <a:rPr lang="en-IN" sz="2400" i="1" dirty="0" err="1">
                <a:latin typeface="Gill Sans MT" panose="020B0502020104020203" pitchFamily="34" charset="0"/>
                <a:cs typeface="Times New Roman" panose="02020603050405020304" pitchFamily="18" charset="0"/>
              </a:rPr>
              <a:t>i</a:t>
            </a:r>
            <a:r>
              <a:rPr lang="en-IN" sz="2400" dirty="0">
                <a:latin typeface="Gill Sans MT" panose="020B0502020104020203" pitchFamily="34" charset="0"/>
                <a:cs typeface="Times New Roman" panose="02020603050405020304" pitchFamily="18" charset="0"/>
              </a:rPr>
              <a:t>]. </a:t>
            </a:r>
          </a:p>
          <a:p>
            <a:r>
              <a:rPr lang="en-IN" sz="2400" dirty="0">
                <a:latin typeface="Gill Sans MT" panose="020B0502020104020203" pitchFamily="34" charset="0"/>
                <a:cs typeface="Times New Roman" panose="02020603050405020304" pitchFamily="18" charset="0"/>
              </a:rPr>
              <a:t>Two channel capacity definitions that are relevant to system design: </a:t>
            </a:r>
          </a:p>
          <a:p>
            <a:pPr lvl="1"/>
            <a:r>
              <a:rPr lang="en-IN" b="1" dirty="0">
                <a:latin typeface="Gill Sans MT" panose="020B0502020104020203" pitchFamily="34" charset="0"/>
                <a:cs typeface="Times New Roman" panose="02020603050405020304" pitchFamily="18" charset="0"/>
              </a:rPr>
              <a:t>Shannon capacity, </a:t>
            </a:r>
            <a:r>
              <a:rPr lang="en-IN" dirty="0">
                <a:latin typeface="Gill Sans MT" panose="020B0502020104020203" pitchFamily="34" charset="0"/>
                <a:cs typeface="Times New Roman" panose="02020603050405020304" pitchFamily="18" charset="0"/>
              </a:rPr>
              <a:t>also called </a:t>
            </a:r>
            <a:r>
              <a:rPr lang="en-IN" b="1" dirty="0">
                <a:latin typeface="Gill Sans MT" panose="020B0502020104020203" pitchFamily="34" charset="0"/>
                <a:cs typeface="Times New Roman" panose="02020603050405020304" pitchFamily="18" charset="0"/>
              </a:rPr>
              <a:t>ergodic capacity</a:t>
            </a:r>
          </a:p>
          <a:p>
            <a:pPr lvl="1"/>
            <a:r>
              <a:rPr lang="en-IN" b="1" dirty="0">
                <a:latin typeface="Gill Sans MT" panose="020B0502020104020203" pitchFamily="34" charset="0"/>
                <a:cs typeface="Times New Roman" panose="02020603050405020304" pitchFamily="18" charset="0"/>
              </a:rPr>
              <a:t>Capacity with outage. </a:t>
            </a:r>
          </a:p>
          <a:p>
            <a:r>
              <a:rPr lang="en-IN" sz="2400" dirty="0">
                <a:latin typeface="Gill Sans MT" panose="020B0502020104020203" pitchFamily="34" charset="0"/>
                <a:cs typeface="Times New Roman" panose="02020603050405020304" pitchFamily="18" charset="0"/>
              </a:rPr>
              <a:t>As for the AWGN channel, Shannon capacity defines the maximum data rate that can be sent over the channel with asymptotically small error probability. </a:t>
            </a:r>
          </a:p>
          <a:p>
            <a:r>
              <a:rPr lang="en-IN" sz="2400" dirty="0">
                <a:latin typeface="Gill Sans MT" panose="020B0502020104020203" pitchFamily="34" charset="0"/>
                <a:cs typeface="Times New Roman" panose="02020603050405020304" pitchFamily="18" charset="0"/>
              </a:rPr>
              <a:t>Note that for Shannon capacity the rate transmitted over the channel is constant: the transmitter cannot adapt its transmission strategy relative to the CSI. </a:t>
            </a:r>
          </a:p>
          <a:p>
            <a:r>
              <a:rPr lang="en-IN" sz="2400" dirty="0">
                <a:latin typeface="Gill Sans MT" panose="020B0502020104020203" pitchFamily="34" charset="0"/>
                <a:cs typeface="Times New Roman" panose="02020603050405020304" pitchFamily="18" charset="0"/>
              </a:rPr>
              <a:t>Thus, poor channel states typically reduce Shannon capacity since the transmission strategy must incorporate the effect of these poor states.</a:t>
            </a:r>
          </a:p>
        </p:txBody>
      </p:sp>
      <p:pic>
        <p:nvPicPr>
          <p:cNvPr id="2" name="Picture 4" descr="SRM Logo - Srm logo png 7 » PNG Image">
            <a:extLst>
              <a:ext uri="{FF2B5EF4-FFF2-40B4-BE49-F238E27FC236}">
                <a16:creationId xmlns:a16="http://schemas.microsoft.com/office/drawing/2014/main" id="{CDDCB495-0EB6-4804-98E4-3D6D9CB4BC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556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lnSpc>
                <a:spcPct val="100000"/>
              </a:lnSpc>
            </a:pPr>
            <a:r>
              <a:rPr lang="en-IN" sz="2400" b="1" dirty="0">
                <a:solidFill>
                  <a:srgbClr val="0070C0"/>
                </a:solidFill>
                <a:latin typeface="Times New Roman" panose="02020603050405020304" pitchFamily="18" charset="0"/>
                <a:cs typeface="Times New Roman" panose="02020603050405020304" pitchFamily="18" charset="0"/>
              </a:rPr>
              <a:t>Shannon (Ergodic) Capacity</a:t>
            </a:r>
          </a:p>
        </p:txBody>
      </p:sp>
      <p:sp>
        <p:nvSpPr>
          <p:cNvPr id="8" name="Slide Number Placeholder 7">
            <a:extLst>
              <a:ext uri="{FF2B5EF4-FFF2-40B4-BE49-F238E27FC236}">
                <a16:creationId xmlns:a16="http://schemas.microsoft.com/office/drawing/2014/main" id="{4BA8CBDD-6C8C-4989-8E37-981E35893155}"/>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31</a:t>
            </a:fld>
            <a:endParaRPr lang="en-US" dirty="0">
              <a:solidFill>
                <a:prstClr val="black">
                  <a:tint val="75000"/>
                </a:prstClr>
              </a:solidFill>
            </a:endParaRPr>
          </a:p>
        </p:txBody>
      </p:sp>
      <p:sp>
        <p:nvSpPr>
          <p:cNvPr id="3" name="Content Placeholder 2"/>
          <p:cNvSpPr>
            <a:spLocks noGrp="1"/>
          </p:cNvSpPr>
          <p:nvPr>
            <p:ph sz="quarter" idx="15"/>
          </p:nvPr>
        </p:nvSpPr>
        <p:spPr>
          <a:xfrm>
            <a:off x="643467" y="1162975"/>
            <a:ext cx="10430933" cy="5009225"/>
          </a:xfrm>
        </p:spPr>
        <p:txBody>
          <a:bodyPr>
            <a:normAutofit/>
          </a:bodyPr>
          <a:lstStyle/>
          <a:p>
            <a:pPr>
              <a:lnSpc>
                <a:spcPct val="100000"/>
              </a:lnSpc>
            </a:pPr>
            <a:r>
              <a:rPr lang="en-IN" dirty="0">
                <a:latin typeface="Gill Sans MT" panose="020B0502020104020203" pitchFamily="34" charset="0"/>
                <a:cs typeface="Times New Roman" panose="02020603050405020304" pitchFamily="18" charset="0"/>
              </a:rPr>
              <a:t>Shannon capacity of a fading channel with receiver CSI for an average power constraint </a:t>
            </a:r>
            <a:r>
              <a:rPr lang="en-IN" i="1" dirty="0">
                <a:latin typeface="Gill Sans MT" panose="020B0502020104020203" pitchFamily="34" charset="0"/>
                <a:cs typeface="Times New Roman" panose="02020603050405020304" pitchFamily="18" charset="0"/>
              </a:rPr>
              <a:t>P </a:t>
            </a:r>
            <a:r>
              <a:rPr lang="en-IN" dirty="0">
                <a:latin typeface="Gill Sans MT" panose="020B0502020104020203" pitchFamily="34" charset="0"/>
                <a:cs typeface="Times New Roman" panose="02020603050405020304" pitchFamily="18" charset="0"/>
              </a:rPr>
              <a:t>can be obtained  as</a:t>
            </a:r>
          </a:p>
          <a:p>
            <a:pPr>
              <a:lnSpc>
                <a:spcPct val="100000"/>
              </a:lnSpc>
            </a:pPr>
            <a:endParaRPr lang="en-IN" dirty="0">
              <a:latin typeface="Gill Sans MT" panose="020B0502020104020203" pitchFamily="34" charset="0"/>
              <a:cs typeface="Times New Roman" panose="02020603050405020304" pitchFamily="18" charset="0"/>
            </a:endParaRPr>
          </a:p>
          <a:p>
            <a:pPr>
              <a:lnSpc>
                <a:spcPct val="100000"/>
              </a:lnSpc>
            </a:pPr>
            <a:endParaRPr lang="en-IN" dirty="0">
              <a:latin typeface="Gill Sans MT" panose="020B0502020104020203" pitchFamily="34" charset="0"/>
              <a:cs typeface="Times New Roman" panose="02020603050405020304" pitchFamily="18" charset="0"/>
            </a:endParaRPr>
          </a:p>
          <a:p>
            <a:pPr>
              <a:lnSpc>
                <a:spcPct val="100000"/>
              </a:lnSpc>
            </a:pPr>
            <a:r>
              <a:rPr lang="en-IN" dirty="0">
                <a:latin typeface="Gill Sans MT" panose="020B0502020104020203" pitchFamily="34" charset="0"/>
                <a:cs typeface="Times New Roman" panose="02020603050405020304" pitchFamily="18" charset="0"/>
              </a:rPr>
              <a:t>This formula is a probabilistic average, i.e. Shannon capacity is equal to Shannon capacity for an AWGN channel with SNR </a:t>
            </a:r>
            <a:r>
              <a:rPr lang="en-IN" i="1" dirty="0">
                <a:latin typeface="Gill Sans MT" panose="020B0502020104020203" pitchFamily="34" charset="0"/>
                <a:cs typeface="Times New Roman" panose="02020603050405020304" pitchFamily="18" charset="0"/>
              </a:rPr>
              <a:t>γ</a:t>
            </a:r>
            <a:r>
              <a:rPr lang="en-IN" dirty="0">
                <a:latin typeface="Gill Sans MT" panose="020B0502020104020203" pitchFamily="34" charset="0"/>
                <a:cs typeface="Times New Roman" panose="02020603050405020304" pitchFamily="18" charset="0"/>
              </a:rPr>
              <a:t>, given by </a:t>
            </a:r>
            <a:r>
              <a:rPr lang="en-IN" i="1" dirty="0">
                <a:latin typeface="Gill Sans MT" panose="020B0502020104020203" pitchFamily="34" charset="0"/>
                <a:cs typeface="Times New Roman" panose="02020603050405020304" pitchFamily="18" charset="0"/>
              </a:rPr>
              <a:t>B </a:t>
            </a:r>
            <a:r>
              <a:rPr lang="en-IN" dirty="0">
                <a:latin typeface="Gill Sans MT" panose="020B0502020104020203" pitchFamily="34" charset="0"/>
                <a:cs typeface="Times New Roman" panose="02020603050405020304" pitchFamily="18" charset="0"/>
              </a:rPr>
              <a:t>log</a:t>
            </a:r>
            <a:r>
              <a:rPr lang="en-IN" baseline="-25000" dirty="0">
                <a:latin typeface="Gill Sans MT" panose="020B0502020104020203" pitchFamily="34" charset="0"/>
                <a:cs typeface="Times New Roman" panose="02020603050405020304" pitchFamily="18" charset="0"/>
              </a:rPr>
              <a:t>2</a:t>
            </a:r>
            <a:r>
              <a:rPr lang="en-IN" dirty="0">
                <a:latin typeface="Gill Sans MT" panose="020B0502020104020203" pitchFamily="34" charset="0"/>
                <a:cs typeface="Times New Roman" panose="02020603050405020304" pitchFamily="18" charset="0"/>
              </a:rPr>
              <a:t>(1 + </a:t>
            </a:r>
            <a:r>
              <a:rPr lang="en-IN" i="1" dirty="0">
                <a:latin typeface="Gill Sans MT" panose="020B0502020104020203" pitchFamily="34" charset="0"/>
                <a:cs typeface="Times New Roman" panose="02020603050405020304" pitchFamily="18" charset="0"/>
              </a:rPr>
              <a:t>γ</a:t>
            </a:r>
            <a:r>
              <a:rPr lang="en-IN" dirty="0">
                <a:latin typeface="Gill Sans MT" panose="020B0502020104020203" pitchFamily="34" charset="0"/>
                <a:cs typeface="Times New Roman" panose="02020603050405020304" pitchFamily="18" charset="0"/>
              </a:rPr>
              <a:t>), averaged over the distribution of </a:t>
            </a:r>
            <a:r>
              <a:rPr lang="en-IN" i="1" dirty="0">
                <a:latin typeface="Gill Sans MT" panose="020B0502020104020203" pitchFamily="34" charset="0"/>
                <a:cs typeface="Times New Roman" panose="02020603050405020304" pitchFamily="18" charset="0"/>
              </a:rPr>
              <a:t>γ</a:t>
            </a:r>
            <a:r>
              <a:rPr lang="en-IN" dirty="0">
                <a:latin typeface="Gill Sans MT" panose="020B0502020104020203" pitchFamily="34" charset="0"/>
                <a:cs typeface="Times New Roman" panose="02020603050405020304" pitchFamily="18" charset="0"/>
              </a:rPr>
              <a:t>. That is why Shannon capacity is also called ergodic capacity.</a:t>
            </a:r>
          </a:p>
        </p:txBody>
      </p:sp>
      <p:sp>
        <p:nvSpPr>
          <p:cNvPr id="4" name="Text Placeholder 3"/>
          <p:cNvSpPr>
            <a:spLocks noGrp="1"/>
          </p:cNvSpPr>
          <p:nvPr>
            <p:ph type="body" sz="quarter" idx="13"/>
          </p:nvPr>
        </p:nvSpPr>
        <p:spPr>
          <a:xfrm>
            <a:off x="292101" y="55880"/>
            <a:ext cx="8750300" cy="431800"/>
          </a:xfrm>
        </p:spPr>
        <p:txBody>
          <a:bodyPr/>
          <a:lstStyle/>
          <a:p>
            <a:r>
              <a:rPr lang="en-IN" sz="3600" b="1" dirty="0">
                <a:latin typeface="Gill Sans MT" panose="020B0502020104020203" pitchFamily="34" charset="0"/>
                <a:cs typeface="Times New Roman" panose="02020603050405020304" pitchFamily="18" charset="0"/>
              </a:rPr>
              <a:t>Channel Side Information at Receiver</a:t>
            </a:r>
          </a:p>
          <a:p>
            <a:pPr>
              <a:lnSpc>
                <a:spcPct val="100000"/>
              </a:lnSpc>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526357" y="1995177"/>
            <a:ext cx="3575778" cy="1287888"/>
          </a:xfrm>
          <a:prstGeom prst="rect">
            <a:avLst/>
          </a:prstGeom>
        </p:spPr>
      </p:pic>
      <p:pic>
        <p:nvPicPr>
          <p:cNvPr id="7" name="Picture 4" descr="SRM Logo - Srm logo png 7 » PNG Image">
            <a:extLst>
              <a:ext uri="{FF2B5EF4-FFF2-40B4-BE49-F238E27FC236}">
                <a16:creationId xmlns:a16="http://schemas.microsoft.com/office/drawing/2014/main" id="{73D8F094-C7FA-457D-9027-DE2EEC50FB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44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101" y="685800"/>
            <a:ext cx="10464800" cy="1600200"/>
          </a:xfrm>
        </p:spPr>
        <p:txBody>
          <a:bodyPr/>
          <a:lstStyle/>
          <a:p>
            <a:pPr algn="just"/>
            <a:r>
              <a:rPr lang="en-IN" sz="2400" b="1" dirty="0">
                <a:solidFill>
                  <a:srgbClr val="0070C0"/>
                </a:solidFill>
                <a:latin typeface="Gill Sans MT" panose="020B0502020104020203" pitchFamily="34" charset="0"/>
                <a:cs typeface="Times New Roman" panose="02020603050405020304" pitchFamily="18" charset="0"/>
              </a:rPr>
              <a:t>Shannon (Ergodic) Capacity</a:t>
            </a:r>
          </a:p>
          <a:p>
            <a:pPr algn="just"/>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E84A6C7-A3F6-4498-B1AC-0EA3D4200F37}"/>
              </a:ext>
            </a:extLst>
          </p:cNvPr>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32</a:t>
            </a:fld>
            <a:endParaRPr lang="en-US" dirty="0">
              <a:solidFill>
                <a:prstClr val="black">
                  <a:tint val="75000"/>
                </a:prstClr>
              </a:solidFill>
            </a:endParaRPr>
          </a:p>
        </p:txBody>
      </p:sp>
      <p:sp>
        <p:nvSpPr>
          <p:cNvPr id="3" name="Content Placeholder 2"/>
          <p:cNvSpPr>
            <a:spLocks noGrp="1"/>
          </p:cNvSpPr>
          <p:nvPr>
            <p:ph sz="quarter" idx="15"/>
          </p:nvPr>
        </p:nvSpPr>
        <p:spPr>
          <a:xfrm>
            <a:off x="292101" y="1171852"/>
            <a:ext cx="11431592" cy="5362112"/>
          </a:xfrm>
        </p:spPr>
        <p:txBody>
          <a:bodyPr>
            <a:noAutofit/>
          </a:bodyPr>
          <a:lstStyle/>
          <a:p>
            <a:pPr algn="just"/>
            <a:r>
              <a:rPr lang="en-IN" sz="2400" dirty="0">
                <a:latin typeface="Times New Roman" panose="02020603050405020304" pitchFamily="18" charset="0"/>
                <a:cs typeface="Times New Roman" panose="02020603050405020304" pitchFamily="18" charset="0"/>
              </a:rPr>
              <a:t>The capacity-achieving code must be sufficiently long so that a received code word is affected by all possible fading states. This can result in significant delay. By Jensen’s inequality,</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where </a:t>
            </a:r>
            <a:r>
              <a:rPr lang="en-IN" sz="2400" i="1" dirty="0">
                <a:latin typeface="Times New Roman" panose="02020603050405020304" pitchFamily="18" charset="0"/>
                <a:cs typeface="Times New Roman" panose="02020603050405020304" pitchFamily="18" charset="0"/>
              </a:rPr>
              <a:t>γ </a:t>
            </a:r>
            <a:r>
              <a:rPr lang="en-IN" sz="2400" dirty="0">
                <a:latin typeface="Times New Roman" panose="02020603050405020304" pitchFamily="18" charset="0"/>
                <a:cs typeface="Times New Roman" panose="02020603050405020304" pitchFamily="18" charset="0"/>
              </a:rPr>
              <a:t>is the average </a:t>
            </a:r>
            <a:r>
              <a:rPr lang="en-IN" sz="2400" dirty="0">
                <a:latin typeface="Gill Sans MT" panose="020B0502020104020203" pitchFamily="34" charset="0"/>
                <a:cs typeface="Times New Roman" panose="02020603050405020304" pitchFamily="18" charset="0"/>
              </a:rPr>
              <a:t>SNR</a:t>
            </a:r>
            <a:r>
              <a:rPr lang="en-IN" sz="2400" dirty="0">
                <a:latin typeface="Times New Roman" panose="02020603050405020304" pitchFamily="18" charset="0"/>
                <a:cs typeface="Times New Roman" panose="02020603050405020304" pitchFamily="18" charset="0"/>
              </a:rPr>
              <a:t> on the channel. </a:t>
            </a:r>
          </a:p>
          <a:p>
            <a:pPr algn="just"/>
            <a:r>
              <a:rPr lang="en-IN" sz="2400" dirty="0">
                <a:latin typeface="Times New Roman" panose="02020603050405020304" pitchFamily="18" charset="0"/>
                <a:cs typeface="Times New Roman" panose="02020603050405020304" pitchFamily="18" charset="0"/>
              </a:rPr>
              <a:t>The Shannon capacity of a fading channel with receiver CSI only is less than the Shannon capacity of an AWGN channel with the same average SNR. </a:t>
            </a:r>
          </a:p>
          <a:p>
            <a:pPr algn="just"/>
            <a:r>
              <a:rPr lang="en-IN" sz="2400" dirty="0">
                <a:latin typeface="Times New Roman" panose="02020603050405020304" pitchFamily="18" charset="0"/>
                <a:cs typeface="Times New Roman" panose="02020603050405020304" pitchFamily="18" charset="0"/>
              </a:rPr>
              <a:t>Fading reduces Shannon capacity when only the receiver has CSI.</a:t>
            </a:r>
          </a:p>
          <a:p>
            <a:pPr algn="just"/>
            <a:r>
              <a:rPr lang="en-IN" sz="2400" dirty="0">
                <a:latin typeface="Times New Roman" panose="02020603050405020304" pitchFamily="18" charset="0"/>
                <a:cs typeface="Times New Roman" panose="02020603050405020304" pitchFamily="18" charset="0"/>
              </a:rPr>
              <a:t>Without transmitter CSI, </a:t>
            </a:r>
          </a:p>
          <a:p>
            <a:pPr lvl="1" algn="just"/>
            <a:r>
              <a:rPr lang="en-IN" sz="2000" dirty="0">
                <a:latin typeface="Times New Roman" panose="02020603050405020304" pitchFamily="18" charset="0"/>
                <a:cs typeface="Times New Roman" panose="02020603050405020304" pitchFamily="18" charset="0"/>
              </a:rPr>
              <a:t>the code design must incorporate the channel correlation statistics </a:t>
            </a:r>
          </a:p>
          <a:p>
            <a:pPr lvl="1" algn="just"/>
            <a:r>
              <a:rPr lang="en-IN" sz="2000" dirty="0">
                <a:latin typeface="Times New Roman" panose="02020603050405020304" pitchFamily="18" charset="0"/>
                <a:cs typeface="Times New Roman" panose="02020603050405020304" pitchFamily="18" charset="0"/>
              </a:rPr>
              <a:t>the complexity of the maximum likelihood decoder will be proportional to the channel decorrelation time.</a:t>
            </a:r>
          </a:p>
          <a:p>
            <a:pPr lvl="1" algn="just"/>
            <a:r>
              <a:rPr lang="en-IN" sz="2000" dirty="0">
                <a:latin typeface="Times New Roman" panose="02020603050405020304" pitchFamily="18" charset="0"/>
                <a:cs typeface="Times New Roman" panose="02020603050405020304" pitchFamily="18" charset="0"/>
              </a:rPr>
              <a:t>if the receiver CSI is not perfect, capacity can be significantly decreased</a:t>
            </a:r>
          </a:p>
        </p:txBody>
      </p:sp>
      <p:sp>
        <p:nvSpPr>
          <p:cNvPr id="4" name="Text Placeholder 3"/>
          <p:cNvSpPr>
            <a:spLocks noGrp="1"/>
          </p:cNvSpPr>
          <p:nvPr>
            <p:ph type="body" sz="quarter" idx="13"/>
          </p:nvPr>
        </p:nvSpPr>
        <p:spPr/>
        <p:txBody>
          <a:bodyPr/>
          <a:lstStyle/>
          <a:p>
            <a:pPr algn="just"/>
            <a:r>
              <a:rPr lang="en-IN" sz="3600" b="1" dirty="0">
                <a:latin typeface="Gill Sans MT" panose="020B0502020104020203" pitchFamily="34" charset="0"/>
                <a:cs typeface="Times New Roman" panose="02020603050405020304" pitchFamily="18" charset="0"/>
              </a:rPr>
              <a:t>Channel Side Information at Receiver</a:t>
            </a:r>
          </a:p>
          <a:p>
            <a:pPr algn="just"/>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7BCA7A6-5BB9-407D-B4D7-510FF5B79FE0}"/>
              </a:ext>
            </a:extLst>
          </p:cNvPr>
          <p:cNvPicPr>
            <a:picLocks noChangeAspect="1"/>
          </p:cNvPicPr>
          <p:nvPr/>
        </p:nvPicPr>
        <p:blipFill>
          <a:blip r:embed="rId2"/>
          <a:stretch>
            <a:fillRect/>
          </a:stretch>
        </p:blipFill>
        <p:spPr>
          <a:xfrm>
            <a:off x="1679576" y="2286000"/>
            <a:ext cx="9077325" cy="781050"/>
          </a:xfrm>
          <a:prstGeom prst="rect">
            <a:avLst/>
          </a:prstGeom>
        </p:spPr>
      </p:pic>
      <p:pic>
        <p:nvPicPr>
          <p:cNvPr id="8" name="Picture 4" descr="SRM Logo - Srm logo png 7 » PNG Image">
            <a:extLst>
              <a:ext uri="{FF2B5EF4-FFF2-40B4-BE49-F238E27FC236}">
                <a16:creationId xmlns:a16="http://schemas.microsoft.com/office/drawing/2014/main" id="{B67EF1EC-B3CB-403C-99DB-C1520A436C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00" y="178468"/>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523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object 2">
            <a:extLst>
              <a:ext uri="{FF2B5EF4-FFF2-40B4-BE49-F238E27FC236}">
                <a16:creationId xmlns:a16="http://schemas.microsoft.com/office/drawing/2014/main" id="{4AE59D32-13E6-4568-833C-ECC0A12B5DDC}"/>
              </a:ext>
            </a:extLst>
          </p:cNvPr>
          <p:cNvSpPr>
            <a:spLocks noChangeArrowheads="1"/>
          </p:cNvSpPr>
          <p:nvPr/>
        </p:nvSpPr>
        <p:spPr bwMode="auto">
          <a:xfrm>
            <a:off x="10302838" y="957026"/>
            <a:ext cx="207694" cy="2606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2052"/>
          </a:p>
        </p:txBody>
      </p:sp>
      <p:sp>
        <p:nvSpPr>
          <p:cNvPr id="3" name="object 3">
            <a:extLst>
              <a:ext uri="{FF2B5EF4-FFF2-40B4-BE49-F238E27FC236}">
                <a16:creationId xmlns:a16="http://schemas.microsoft.com/office/drawing/2014/main" id="{6224E290-B4E8-467B-80C6-95821BDD5FEC}"/>
              </a:ext>
            </a:extLst>
          </p:cNvPr>
          <p:cNvSpPr txBox="1">
            <a:spLocks noGrp="1"/>
          </p:cNvSpPr>
          <p:nvPr>
            <p:ph type="title"/>
          </p:nvPr>
        </p:nvSpPr>
        <p:spPr>
          <a:xfrm>
            <a:off x="3305967" y="1050182"/>
            <a:ext cx="8229600" cy="334962"/>
          </a:xfrm>
        </p:spPr>
        <p:txBody>
          <a:bodyPr vert="horz" wrap="square" lIns="91440" tIns="67726" rIns="91440" bIns="45720" numCol="1" rtlCol="0" anchor="ctr" anchorCtr="0" compatLnSpc="1">
            <a:prstTxWarp prst="textNoShape">
              <a:avLst/>
            </a:prstTxWarp>
            <a:normAutofit fontScale="90000"/>
          </a:bodyPr>
          <a:lstStyle/>
          <a:p>
            <a:pPr marL="10860" defTabSz="861579">
              <a:lnSpc>
                <a:spcPts val="3831"/>
              </a:lnSpc>
              <a:spcBef>
                <a:spcPts val="0"/>
              </a:spcBef>
              <a:defRPr/>
            </a:pPr>
            <a:r>
              <a:rPr sz="4146" spc="-21" dirty="0"/>
              <a:t>Equaliz</a:t>
            </a:r>
            <a:r>
              <a:rPr sz="4146" spc="-17" dirty="0"/>
              <a:t>at</a:t>
            </a:r>
            <a:r>
              <a:rPr sz="4146" spc="-21" dirty="0"/>
              <a:t>i</a:t>
            </a:r>
            <a:r>
              <a:rPr sz="4146" spc="-17" dirty="0"/>
              <a:t>on</a:t>
            </a:r>
          </a:p>
        </p:txBody>
      </p:sp>
      <p:sp>
        <p:nvSpPr>
          <p:cNvPr id="76804" name="object 4">
            <a:extLst>
              <a:ext uri="{FF2B5EF4-FFF2-40B4-BE49-F238E27FC236}">
                <a16:creationId xmlns:a16="http://schemas.microsoft.com/office/drawing/2014/main" id="{69829367-6D1A-4D77-9D81-DCB7DA39972E}"/>
              </a:ext>
            </a:extLst>
          </p:cNvPr>
          <p:cNvSpPr txBox="1">
            <a:spLocks noChangeArrowheads="1"/>
          </p:cNvSpPr>
          <p:nvPr/>
        </p:nvSpPr>
        <p:spPr bwMode="auto">
          <a:xfrm>
            <a:off x="1790791" y="1838597"/>
            <a:ext cx="8229600" cy="235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12725" indent="-2000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a:lnSpc>
                <a:spcPts val="2277"/>
              </a:lnSpc>
            </a:pPr>
            <a:r>
              <a:rPr lang="en-US" altLang="en-US" sz="2052" dirty="0">
                <a:latin typeface="Wingdings" panose="05000000000000000000" pitchFamily="2" charset="2"/>
                <a:ea typeface="Wingdings" panose="05000000000000000000" pitchFamily="2" charset="2"/>
                <a:cs typeface="Wingdings" panose="05000000000000000000" pitchFamily="2" charset="2"/>
              </a:rPr>
              <a:t></a:t>
            </a:r>
            <a:r>
              <a:rPr lang="en-US" altLang="en-US" sz="2052" dirty="0">
                <a:latin typeface="Times New Roman" panose="02020603050405020304" pitchFamily="18" charset="0"/>
                <a:cs typeface="Times New Roman" panose="02020603050405020304" pitchFamily="18" charset="0"/>
              </a:rPr>
              <a:t>Equalization is a technique used to combat inter symbol interference(ISI).</a:t>
            </a:r>
          </a:p>
          <a:p>
            <a:pPr algn="just">
              <a:lnSpc>
                <a:spcPts val="2256"/>
              </a:lnSpc>
              <a:spcBef>
                <a:spcPts val="759"/>
              </a:spcBef>
              <a:buFont typeface="Wingdings" panose="05000000000000000000" pitchFamily="2" charset="2"/>
              <a:buChar char=""/>
            </a:pPr>
            <a:r>
              <a:rPr lang="en-US" altLang="en-US" sz="2052" dirty="0">
                <a:latin typeface="Times New Roman" panose="02020603050405020304" pitchFamily="18" charset="0"/>
                <a:cs typeface="Times New Roman" panose="02020603050405020304" pitchFamily="18" charset="0"/>
              </a:rPr>
              <a:t>An Equalizer within a receiver compensates for the average range of expected channel amplitude and delay characteristics.</a:t>
            </a:r>
          </a:p>
          <a:p>
            <a:pPr algn="just">
              <a:lnSpc>
                <a:spcPts val="2277"/>
              </a:lnSpc>
              <a:spcBef>
                <a:spcPts val="748"/>
              </a:spcBef>
              <a:buFont typeface="Wingdings" panose="05000000000000000000" pitchFamily="2" charset="2"/>
              <a:buChar char=""/>
            </a:pPr>
            <a:r>
              <a:rPr lang="en-US" altLang="en-US" sz="2052" dirty="0">
                <a:latin typeface="Times New Roman" panose="02020603050405020304" pitchFamily="18" charset="0"/>
                <a:cs typeface="Times New Roman" panose="02020603050405020304" pitchFamily="18" charset="0"/>
              </a:rPr>
              <a:t>Equalizers must be adaptive as the channel is generally unknown and time varying.</a:t>
            </a:r>
          </a:p>
          <a:p>
            <a:pPr algn="just">
              <a:lnSpc>
                <a:spcPts val="2256"/>
              </a:lnSpc>
              <a:spcBef>
                <a:spcPts val="759"/>
              </a:spcBef>
            </a:pPr>
            <a:r>
              <a:rPr lang="en-US" altLang="en-US" sz="2052" dirty="0">
                <a:latin typeface="Wingdings" panose="05000000000000000000" pitchFamily="2" charset="2"/>
                <a:ea typeface="Wingdings" panose="05000000000000000000" pitchFamily="2" charset="2"/>
                <a:cs typeface="Wingdings" panose="05000000000000000000" pitchFamily="2" charset="2"/>
              </a:rPr>
              <a:t></a:t>
            </a:r>
            <a:r>
              <a:rPr lang="en-US" altLang="en-US" sz="2052" dirty="0">
                <a:latin typeface="Times New Roman" panose="02020603050405020304" pitchFamily="18" charset="0"/>
                <a:cs typeface="Times New Roman" panose="02020603050405020304" pitchFamily="18" charset="0"/>
              </a:rPr>
              <a:t>ISI has been recognized as the major obstacle to high speed data transmission over mobile radio channels.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9DA7CCB1-05C3-4E6A-B48A-7A988A3B73BA}"/>
              </a:ext>
            </a:extLst>
          </p:cNvPr>
          <p:cNvSpPr>
            <a:spLocks noGrp="1"/>
          </p:cNvSpPr>
          <p:nvPr>
            <p:ph type="dt" sz="half" idx="10"/>
          </p:nvPr>
        </p:nvSpPr>
        <p:spPr/>
        <p:txBody>
          <a:bodyPr/>
          <a:lstStyle/>
          <a:p>
            <a:pPr>
              <a:defRPr/>
            </a:pPr>
            <a:fld id="{5C95F62C-12AF-4715-8AE6-6824C40A4DEC}" type="datetime1">
              <a:rPr lang="en-US"/>
              <a:pPr>
                <a:defRPr/>
              </a:pPr>
              <a:t>13-Sep-21</a:t>
            </a:fld>
            <a:endParaRPr lang="en-US"/>
          </a:p>
        </p:txBody>
      </p:sp>
      <p:sp>
        <p:nvSpPr>
          <p:cNvPr id="8" name="Slide Number Placeholder 5">
            <a:extLst>
              <a:ext uri="{FF2B5EF4-FFF2-40B4-BE49-F238E27FC236}">
                <a16:creationId xmlns:a16="http://schemas.microsoft.com/office/drawing/2014/main" id="{5839ECAC-A500-4AF8-8379-A4081EAAAB7A}"/>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DC15597-9253-4247-A1A3-C3A29A8278CF}" type="slidenum">
              <a:rPr lang="en-US" altLang="en-US" sz="1200">
                <a:latin typeface="Arial" panose="020B0604020202020204" pitchFamily="34" charset="0"/>
              </a:rPr>
              <a:pPr eaLnBrk="1" hangingPunct="1"/>
              <a:t>34</a:t>
            </a:fld>
            <a:endParaRPr lang="en-US" altLang="en-US" sz="1200">
              <a:latin typeface="Arial" panose="020B0604020202020204" pitchFamily="34" charset="0"/>
            </a:endParaRPr>
          </a:p>
        </p:txBody>
      </p:sp>
      <p:sp>
        <p:nvSpPr>
          <p:cNvPr id="37892" name="Text Box 2">
            <a:extLst>
              <a:ext uri="{FF2B5EF4-FFF2-40B4-BE49-F238E27FC236}">
                <a16:creationId xmlns:a16="http://schemas.microsoft.com/office/drawing/2014/main" id="{6D48C519-54E2-41A7-906E-FAB76900AB24}"/>
              </a:ext>
            </a:extLst>
          </p:cNvPr>
          <p:cNvSpPr txBox="1">
            <a:spLocks noChangeArrowheads="1"/>
          </p:cNvSpPr>
          <p:nvPr/>
        </p:nvSpPr>
        <p:spPr bwMode="auto">
          <a:xfrm>
            <a:off x="1601788" y="76201"/>
            <a:ext cx="4151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Fundamentals of Equalization</a:t>
            </a:r>
          </a:p>
        </p:txBody>
      </p:sp>
      <p:sp>
        <p:nvSpPr>
          <p:cNvPr id="37893" name="Text Box 3">
            <a:extLst>
              <a:ext uri="{FF2B5EF4-FFF2-40B4-BE49-F238E27FC236}">
                <a16:creationId xmlns:a16="http://schemas.microsoft.com/office/drawing/2014/main" id="{0BC9D16A-7C78-4EC4-B947-5F18308BA118}"/>
              </a:ext>
            </a:extLst>
          </p:cNvPr>
          <p:cNvSpPr txBox="1">
            <a:spLocks noChangeArrowheads="1"/>
          </p:cNvSpPr>
          <p:nvPr/>
        </p:nvSpPr>
        <p:spPr bwMode="auto">
          <a:xfrm>
            <a:off x="1752601" y="609601"/>
            <a:ext cx="7055971"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Intersymbol Interference </a:t>
            </a:r>
            <a:r>
              <a:rPr lang="en-US" altLang="en-US"/>
              <a:t>(ISI) is caused by multipath </a:t>
            </a:r>
          </a:p>
          <a:p>
            <a:pPr eaLnBrk="1" hangingPunct="1">
              <a:lnSpc>
                <a:spcPct val="120000"/>
              </a:lnSpc>
              <a:buFontTx/>
              <a:buChar char="•"/>
            </a:pPr>
            <a:r>
              <a:rPr lang="en-US" altLang="en-US"/>
              <a:t> results in signal distortion</a:t>
            </a:r>
          </a:p>
          <a:p>
            <a:pPr eaLnBrk="1" hangingPunct="1">
              <a:lnSpc>
                <a:spcPct val="110000"/>
              </a:lnSpc>
              <a:buFontTx/>
              <a:buChar char="•"/>
            </a:pPr>
            <a:r>
              <a:rPr lang="en-US" altLang="en-US"/>
              <a:t> occurs in </a:t>
            </a:r>
            <a:r>
              <a:rPr lang="en-US" altLang="en-US">
                <a:solidFill>
                  <a:srgbClr val="0000FF"/>
                </a:solidFill>
              </a:rPr>
              <a:t>time dispersive, </a:t>
            </a:r>
            <a:r>
              <a:rPr lang="en-US" altLang="en-US"/>
              <a:t> </a:t>
            </a:r>
            <a:r>
              <a:rPr lang="en-US" altLang="en-US">
                <a:solidFill>
                  <a:srgbClr val="0000FF"/>
                </a:solidFill>
              </a:rPr>
              <a:t>frequency selective fading</a:t>
            </a:r>
            <a:r>
              <a:rPr lang="en-US" altLang="en-US"/>
              <a:t> </a:t>
            </a:r>
          </a:p>
          <a:p>
            <a:pPr eaLnBrk="1" hangingPunct="1">
              <a:lnSpc>
                <a:spcPct val="90000"/>
              </a:lnSpc>
            </a:pPr>
            <a:r>
              <a:rPr lang="en-US" altLang="en-US"/>
              <a:t>  (bandlimited) channels</a:t>
            </a:r>
          </a:p>
        </p:txBody>
      </p:sp>
      <p:sp>
        <p:nvSpPr>
          <p:cNvPr id="37894" name="Text Box 4">
            <a:extLst>
              <a:ext uri="{FF2B5EF4-FFF2-40B4-BE49-F238E27FC236}">
                <a16:creationId xmlns:a16="http://schemas.microsoft.com/office/drawing/2014/main" id="{45301C4D-52EC-4F1E-A82D-201793C1DF1D}"/>
              </a:ext>
            </a:extLst>
          </p:cNvPr>
          <p:cNvSpPr txBox="1">
            <a:spLocks noChangeArrowheads="1"/>
          </p:cNvSpPr>
          <p:nvPr/>
        </p:nvSpPr>
        <p:spPr bwMode="auto">
          <a:xfrm>
            <a:off x="1828801" y="2514600"/>
            <a:ext cx="8666163"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238125" eaLnBrk="0" hangingPunct="0">
              <a:defRPr sz="2400">
                <a:solidFill>
                  <a:schemeClr val="tx1"/>
                </a:solidFill>
                <a:latin typeface="Times New Roman" panose="02020603050405020304" pitchFamily="18" charset="0"/>
              </a:defRPr>
            </a:lvl2pPr>
            <a:lvl3pPr marL="630238"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t>Equalization </a:t>
            </a:r>
            <a:r>
              <a:rPr lang="en-US" altLang="en-US" dirty="0"/>
              <a:t>is a method of overcoming ISI</a:t>
            </a:r>
          </a:p>
          <a:p>
            <a:pPr lvl="1" eaLnBrk="1" hangingPunct="1">
              <a:lnSpc>
                <a:spcPct val="140000"/>
              </a:lnSpc>
              <a:buFontTx/>
              <a:buChar char="•"/>
            </a:pPr>
            <a:r>
              <a:rPr lang="en-US" altLang="en-US" dirty="0"/>
              <a:t> broadly refers to any signal processing that minimizes ISI</a:t>
            </a:r>
          </a:p>
          <a:p>
            <a:pPr lvl="1" eaLnBrk="1" hangingPunct="1">
              <a:lnSpc>
                <a:spcPct val="130000"/>
              </a:lnSpc>
              <a:buFontTx/>
              <a:buChar char="•"/>
            </a:pPr>
            <a:r>
              <a:rPr lang="en-US" altLang="en-US" dirty="0"/>
              <a:t> </a:t>
            </a:r>
            <a:r>
              <a:rPr lang="en-US" altLang="en-US" b="1" dirty="0"/>
              <a:t>adaptive equalizers </a:t>
            </a:r>
            <a:r>
              <a:rPr lang="en-US" altLang="en-US" dirty="0"/>
              <a:t>can cancel interference &amp; provide diversity</a:t>
            </a:r>
          </a:p>
          <a:p>
            <a:pPr lvl="2" eaLnBrk="1" hangingPunct="1">
              <a:lnSpc>
                <a:spcPct val="120000"/>
              </a:lnSpc>
            </a:pPr>
            <a:r>
              <a:rPr lang="en-US" altLang="en-US" dirty="0"/>
              <a:t>- mobile fading channel is random &amp; time varying</a:t>
            </a:r>
          </a:p>
          <a:p>
            <a:pPr lvl="2" eaLnBrk="1" hangingPunct="1">
              <a:lnSpc>
                <a:spcPct val="120000"/>
              </a:lnSpc>
            </a:pPr>
            <a:r>
              <a:rPr lang="en-US" altLang="en-US" dirty="0"/>
              <a:t>- adaptive equalizers </a:t>
            </a:r>
            <a:r>
              <a:rPr lang="en-US" altLang="en-US" b="1" dirty="0"/>
              <a:t>track time varying </a:t>
            </a:r>
            <a:r>
              <a:rPr lang="en-US" altLang="en-US" dirty="0"/>
              <a:t>channel characteristics</a:t>
            </a:r>
          </a:p>
        </p:txBody>
      </p:sp>
      <p:sp>
        <p:nvSpPr>
          <p:cNvPr id="37895" name="Text Box 5">
            <a:extLst>
              <a:ext uri="{FF2B5EF4-FFF2-40B4-BE49-F238E27FC236}">
                <a16:creationId xmlns:a16="http://schemas.microsoft.com/office/drawing/2014/main" id="{36921462-5EF7-4552-9158-4766BD06E778}"/>
              </a:ext>
            </a:extLst>
          </p:cNvPr>
          <p:cNvSpPr txBox="1">
            <a:spLocks noChangeArrowheads="1"/>
          </p:cNvSpPr>
          <p:nvPr/>
        </p:nvSpPr>
        <p:spPr bwMode="auto">
          <a:xfrm>
            <a:off x="1828801" y="5216526"/>
            <a:ext cx="64547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2921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Adaptive Equalizers </a:t>
            </a:r>
            <a:r>
              <a:rPr lang="en-US" altLang="en-US"/>
              <a:t>have two </a:t>
            </a:r>
            <a:r>
              <a:rPr lang="en-US" altLang="en-US">
                <a:solidFill>
                  <a:srgbClr val="3333FF"/>
                </a:solidFill>
              </a:rPr>
              <a:t>Operating Modes: </a:t>
            </a:r>
            <a:r>
              <a:rPr lang="en-US" altLang="en-US"/>
              <a:t> </a:t>
            </a:r>
          </a:p>
          <a:p>
            <a:pPr lvl="1" eaLnBrk="1" hangingPunct="1">
              <a:lnSpc>
                <a:spcPct val="110000"/>
              </a:lnSpc>
            </a:pPr>
            <a:r>
              <a:rPr lang="en-US" altLang="en-US"/>
              <a:t>(1) training</a:t>
            </a:r>
          </a:p>
          <a:p>
            <a:pPr lvl="1" eaLnBrk="1" hangingPunct="1">
              <a:lnSpc>
                <a:spcPct val="110000"/>
              </a:lnSpc>
            </a:pPr>
            <a:r>
              <a:rPr lang="en-US" altLang="en-US"/>
              <a:t>(2) tracking</a:t>
            </a:r>
            <a:endParaRPr lang="en-US" altLang="en-US"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AE65B374-40BF-4CB3-A824-59430BCF7600}"/>
              </a:ext>
            </a:extLst>
          </p:cNvPr>
          <p:cNvSpPr>
            <a:spLocks noGrp="1"/>
          </p:cNvSpPr>
          <p:nvPr>
            <p:ph type="dt" sz="half" idx="10"/>
          </p:nvPr>
        </p:nvSpPr>
        <p:spPr/>
        <p:txBody>
          <a:bodyPr/>
          <a:lstStyle/>
          <a:p>
            <a:pPr>
              <a:defRPr/>
            </a:pPr>
            <a:fld id="{6375B461-E247-4185-A583-2E4A2A8E1FAD}" type="datetime1">
              <a:rPr lang="en-US"/>
              <a:pPr>
                <a:defRPr/>
              </a:pPr>
              <a:t>13-Sep-21</a:t>
            </a:fld>
            <a:endParaRPr lang="en-US"/>
          </a:p>
        </p:txBody>
      </p:sp>
      <p:sp>
        <p:nvSpPr>
          <p:cNvPr id="7" name="Slide Number Placeholder 5">
            <a:extLst>
              <a:ext uri="{FF2B5EF4-FFF2-40B4-BE49-F238E27FC236}">
                <a16:creationId xmlns:a16="http://schemas.microsoft.com/office/drawing/2014/main" id="{4E3E5655-9A52-4CD6-BFC3-1A0032433D48}"/>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9A52924-F113-41F7-8D9A-3889586062BC}" type="slidenum">
              <a:rPr lang="en-US" altLang="en-US" sz="1200">
                <a:latin typeface="Arial" panose="020B0604020202020204" pitchFamily="34" charset="0"/>
              </a:rPr>
              <a:pPr eaLnBrk="1" hangingPunct="1"/>
              <a:t>35</a:t>
            </a:fld>
            <a:endParaRPr lang="en-US" altLang="en-US" sz="1200">
              <a:latin typeface="Arial" panose="020B0604020202020204" pitchFamily="34" charset="0"/>
            </a:endParaRPr>
          </a:p>
        </p:txBody>
      </p:sp>
      <p:sp>
        <p:nvSpPr>
          <p:cNvPr id="38916" name="Text Box 2">
            <a:extLst>
              <a:ext uri="{FF2B5EF4-FFF2-40B4-BE49-F238E27FC236}">
                <a16:creationId xmlns:a16="http://schemas.microsoft.com/office/drawing/2014/main" id="{05B16D76-9759-4EEB-8A6A-CC360E874BBF}"/>
              </a:ext>
            </a:extLst>
          </p:cNvPr>
          <p:cNvSpPr txBox="1">
            <a:spLocks noChangeArrowheads="1"/>
          </p:cNvSpPr>
          <p:nvPr/>
        </p:nvSpPr>
        <p:spPr bwMode="auto">
          <a:xfrm>
            <a:off x="1600200" y="609600"/>
            <a:ext cx="8915400" cy="421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231775" eaLnBrk="0" hangingPunct="0">
              <a:defRPr sz="2400">
                <a:solidFill>
                  <a:schemeClr val="tx1"/>
                </a:solidFill>
                <a:latin typeface="Times New Roman" panose="02020603050405020304" pitchFamily="18" charset="0"/>
              </a:defRPr>
            </a:lvl2pPr>
            <a:lvl3pPr marL="576263"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i. </a:t>
            </a:r>
            <a:r>
              <a:rPr lang="en-US" altLang="en-US"/>
              <a:t>send </a:t>
            </a:r>
            <a:r>
              <a:rPr lang="en-US" altLang="en-US" b="1"/>
              <a:t>training sequence</a:t>
            </a:r>
            <a:r>
              <a:rPr lang="en-US" altLang="en-US"/>
              <a:t> of known fixed-length &amp; bit pattern</a:t>
            </a:r>
          </a:p>
          <a:p>
            <a:pPr lvl="1" eaLnBrk="1" hangingPunct="1">
              <a:lnSpc>
                <a:spcPct val="110000"/>
              </a:lnSpc>
              <a:buFontTx/>
              <a:buChar char="•"/>
            </a:pPr>
            <a:r>
              <a:rPr lang="en-US" altLang="en-US"/>
              <a:t> typically a pseudo random binary signal</a:t>
            </a:r>
          </a:p>
          <a:p>
            <a:pPr lvl="1" eaLnBrk="1" hangingPunct="1">
              <a:lnSpc>
                <a:spcPct val="120000"/>
              </a:lnSpc>
              <a:buFontTx/>
              <a:buChar char="•"/>
            </a:pPr>
            <a:r>
              <a:rPr lang="en-US" altLang="en-US"/>
              <a:t> designed to permit acquisition of filter coefficients in </a:t>
            </a:r>
            <a:r>
              <a:rPr lang="en-US" altLang="en-US">
                <a:solidFill>
                  <a:srgbClr val="0000FF"/>
                </a:solidFill>
              </a:rPr>
              <a:t>worst case</a:t>
            </a:r>
          </a:p>
          <a:p>
            <a:pPr lvl="2" eaLnBrk="1" hangingPunct="1"/>
            <a:r>
              <a:rPr lang="en-US" altLang="en-US"/>
              <a:t>e.g. maximum velocity, deepest fades, longest time delays</a:t>
            </a:r>
          </a:p>
          <a:p>
            <a:pPr eaLnBrk="1" hangingPunct="1">
              <a:lnSpc>
                <a:spcPct val="200000"/>
              </a:lnSpc>
            </a:pPr>
            <a:r>
              <a:rPr lang="en-US" altLang="en-US" b="1"/>
              <a:t> ii. </a:t>
            </a:r>
            <a:r>
              <a:rPr lang="en-US" altLang="en-US"/>
              <a:t>receiver’s equalizer recovers training sequence  </a:t>
            </a:r>
          </a:p>
          <a:p>
            <a:pPr lvl="1" eaLnBrk="1" hangingPunct="1">
              <a:buFontTx/>
              <a:buChar char="•"/>
            </a:pPr>
            <a:r>
              <a:rPr lang="en-US" altLang="en-US"/>
              <a:t> adapts settings to minimize BER</a:t>
            </a:r>
          </a:p>
          <a:p>
            <a:pPr lvl="1" eaLnBrk="1" hangingPunct="1">
              <a:lnSpc>
                <a:spcPct val="110000"/>
              </a:lnSpc>
              <a:buFontTx/>
              <a:buChar char="•"/>
            </a:pPr>
            <a:r>
              <a:rPr lang="en-US" altLang="en-US"/>
              <a:t> recursive algorithm evaluates channel &amp; estimates filter coefficients</a:t>
            </a:r>
          </a:p>
          <a:p>
            <a:pPr lvl="1" eaLnBrk="1" hangingPunct="1">
              <a:lnSpc>
                <a:spcPct val="110000"/>
              </a:lnSpc>
              <a:buFontTx/>
              <a:buChar char="•"/>
            </a:pPr>
            <a:r>
              <a:rPr lang="en-US" altLang="en-US"/>
              <a:t> filter compensates for multipath in the channel</a:t>
            </a:r>
          </a:p>
          <a:p>
            <a:pPr eaLnBrk="1" hangingPunct="1">
              <a:lnSpc>
                <a:spcPct val="180000"/>
              </a:lnSpc>
            </a:pPr>
            <a:r>
              <a:rPr lang="en-US" altLang="en-US" b="1"/>
              <a:t> iii. convergence:</a:t>
            </a:r>
            <a:r>
              <a:rPr lang="en-US" altLang="en-US"/>
              <a:t> training obtains near optimal filter coefficients</a:t>
            </a:r>
          </a:p>
        </p:txBody>
      </p:sp>
      <p:sp>
        <p:nvSpPr>
          <p:cNvPr id="38917" name="Text Box 3">
            <a:extLst>
              <a:ext uri="{FF2B5EF4-FFF2-40B4-BE49-F238E27FC236}">
                <a16:creationId xmlns:a16="http://schemas.microsoft.com/office/drawing/2014/main" id="{329B1D90-0F0E-4619-A614-05667D212CD3}"/>
              </a:ext>
            </a:extLst>
          </p:cNvPr>
          <p:cNvSpPr txBox="1">
            <a:spLocks noChangeArrowheads="1"/>
          </p:cNvSpPr>
          <p:nvPr/>
        </p:nvSpPr>
        <p:spPr bwMode="auto">
          <a:xfrm>
            <a:off x="1686697" y="4964113"/>
            <a:ext cx="7437485" cy="160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230188"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time duration</a:t>
            </a:r>
            <a:r>
              <a:rPr lang="en-US" altLang="en-US"/>
              <a:t> (delay) to achieve </a:t>
            </a:r>
            <a:r>
              <a:rPr lang="en-US" altLang="en-US">
                <a:solidFill>
                  <a:srgbClr val="0000FF"/>
                </a:solidFill>
              </a:rPr>
              <a:t>convergence</a:t>
            </a:r>
            <a:r>
              <a:rPr lang="en-US" altLang="en-US"/>
              <a:t> depends on </a:t>
            </a:r>
          </a:p>
          <a:p>
            <a:pPr lvl="1" algn="just" eaLnBrk="1" hangingPunct="1">
              <a:lnSpc>
                <a:spcPct val="110000"/>
              </a:lnSpc>
              <a:buFontTx/>
              <a:buChar char="•"/>
            </a:pPr>
            <a:r>
              <a:rPr lang="en-US" altLang="en-US"/>
              <a:t> equalizing algorithm used</a:t>
            </a:r>
          </a:p>
          <a:p>
            <a:pPr lvl="1" algn="just" eaLnBrk="1" hangingPunct="1">
              <a:buFontTx/>
              <a:buChar char="•"/>
            </a:pPr>
            <a:r>
              <a:rPr lang="en-US" altLang="en-US"/>
              <a:t> equalizer structure</a:t>
            </a:r>
          </a:p>
          <a:p>
            <a:pPr lvl="1" algn="just" eaLnBrk="1" hangingPunct="1">
              <a:buFontTx/>
              <a:buChar char="•"/>
            </a:pPr>
            <a:r>
              <a:rPr lang="en-US" altLang="en-US"/>
              <a:t> multipath channel’s time rate of change</a:t>
            </a:r>
          </a:p>
        </p:txBody>
      </p:sp>
      <p:sp>
        <p:nvSpPr>
          <p:cNvPr id="38918" name="Text Box 4">
            <a:extLst>
              <a:ext uri="{FF2B5EF4-FFF2-40B4-BE49-F238E27FC236}">
                <a16:creationId xmlns:a16="http://schemas.microsoft.com/office/drawing/2014/main" id="{B6D6F4B1-C2D1-40ED-8A0C-2F7F35DF2852}"/>
              </a:ext>
            </a:extLst>
          </p:cNvPr>
          <p:cNvSpPr txBox="1">
            <a:spLocks noChangeArrowheads="1"/>
          </p:cNvSpPr>
          <p:nvPr/>
        </p:nvSpPr>
        <p:spPr bwMode="auto">
          <a:xfrm>
            <a:off x="1600200" y="76200"/>
            <a:ext cx="413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(1) </a:t>
            </a:r>
            <a:r>
              <a:rPr lang="en-US" altLang="en-US" b="1">
                <a:solidFill>
                  <a:srgbClr val="3333FF"/>
                </a:solidFill>
              </a:rPr>
              <a:t>training </a:t>
            </a:r>
            <a:r>
              <a:rPr lang="en-US" altLang="en-US" b="1"/>
              <a:t>adaptive equalizer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42A5F87-F36B-4E02-8154-642116B9F7B8}"/>
              </a:ext>
            </a:extLst>
          </p:cNvPr>
          <p:cNvSpPr>
            <a:spLocks noGrp="1"/>
          </p:cNvSpPr>
          <p:nvPr>
            <p:ph type="dt" sz="half" idx="10"/>
          </p:nvPr>
        </p:nvSpPr>
        <p:spPr/>
        <p:txBody>
          <a:bodyPr/>
          <a:lstStyle/>
          <a:p>
            <a:pPr>
              <a:defRPr/>
            </a:pPr>
            <a:fld id="{37D99993-D60D-46A9-A592-B3098CDAE06C}" type="datetime1">
              <a:rPr lang="en-US"/>
              <a:pPr>
                <a:defRPr/>
              </a:pPr>
              <a:t>13-Sep-21</a:t>
            </a:fld>
            <a:endParaRPr lang="en-US"/>
          </a:p>
        </p:txBody>
      </p:sp>
      <p:sp>
        <p:nvSpPr>
          <p:cNvPr id="6" name="Slide Number Placeholder 5">
            <a:extLst>
              <a:ext uri="{FF2B5EF4-FFF2-40B4-BE49-F238E27FC236}">
                <a16:creationId xmlns:a16="http://schemas.microsoft.com/office/drawing/2014/main" id="{1F5C971F-BB0B-4A46-937A-C84144B0BA9E}"/>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0C8675-2648-4631-8510-BB1033A7C0A4}" type="slidenum">
              <a:rPr lang="en-US" altLang="en-US" sz="1200">
                <a:latin typeface="Arial" panose="020B0604020202020204" pitchFamily="34" charset="0"/>
              </a:rPr>
              <a:pPr eaLnBrk="1" hangingPunct="1"/>
              <a:t>36</a:t>
            </a:fld>
            <a:endParaRPr lang="en-US" altLang="en-US" sz="1200">
              <a:latin typeface="Arial" panose="020B0604020202020204" pitchFamily="34" charset="0"/>
            </a:endParaRPr>
          </a:p>
        </p:txBody>
      </p:sp>
      <p:sp>
        <p:nvSpPr>
          <p:cNvPr id="39940" name="Text Box 2">
            <a:extLst>
              <a:ext uri="{FF2B5EF4-FFF2-40B4-BE49-F238E27FC236}">
                <a16:creationId xmlns:a16="http://schemas.microsoft.com/office/drawing/2014/main" id="{BFBE7962-06A6-4122-BF3F-53238CB0B4DD}"/>
              </a:ext>
            </a:extLst>
          </p:cNvPr>
          <p:cNvSpPr txBox="1">
            <a:spLocks noChangeArrowheads="1"/>
          </p:cNvSpPr>
          <p:nvPr/>
        </p:nvSpPr>
        <p:spPr bwMode="auto">
          <a:xfrm>
            <a:off x="1600201" y="76200"/>
            <a:ext cx="8093075"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2921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(2) </a:t>
            </a:r>
            <a:r>
              <a:rPr lang="en-US" altLang="en-US" b="1">
                <a:solidFill>
                  <a:srgbClr val="3333FF"/>
                </a:solidFill>
              </a:rPr>
              <a:t>tracking </a:t>
            </a:r>
            <a:r>
              <a:rPr lang="en-US" altLang="en-US" b="1"/>
              <a:t>in an adaptive equalizer</a:t>
            </a:r>
          </a:p>
          <a:p>
            <a:pPr eaLnBrk="1" hangingPunct="1"/>
            <a:endParaRPr lang="en-US" altLang="en-US" b="1"/>
          </a:p>
          <a:p>
            <a:pPr eaLnBrk="1" hangingPunct="1"/>
            <a:r>
              <a:rPr lang="en-US" altLang="en-US" b="1"/>
              <a:t> </a:t>
            </a:r>
            <a:r>
              <a:rPr lang="en-US" altLang="en-US"/>
              <a:t>continually</a:t>
            </a:r>
            <a:r>
              <a:rPr lang="en-US" altLang="en-US">
                <a:solidFill>
                  <a:srgbClr val="3333FF"/>
                </a:solidFill>
              </a:rPr>
              <a:t> track a</a:t>
            </a:r>
            <a:r>
              <a:rPr lang="en-US" altLang="en-US"/>
              <a:t>nd </a:t>
            </a:r>
            <a:r>
              <a:rPr lang="en-US" altLang="en-US">
                <a:solidFill>
                  <a:srgbClr val="3333FF"/>
                </a:solidFill>
              </a:rPr>
              <a:t>adjust</a:t>
            </a:r>
            <a:r>
              <a:rPr lang="en-US" altLang="en-US"/>
              <a:t> filter coefficients as data is received</a:t>
            </a:r>
          </a:p>
          <a:p>
            <a:pPr lvl="1" eaLnBrk="1" hangingPunct="1">
              <a:lnSpc>
                <a:spcPct val="110000"/>
              </a:lnSpc>
              <a:buFontTx/>
              <a:buChar char="•"/>
            </a:pPr>
            <a:r>
              <a:rPr lang="en-US" altLang="en-US"/>
              <a:t> adjustments compensate for time-varying channel</a:t>
            </a:r>
          </a:p>
          <a:p>
            <a:pPr lvl="1" eaLnBrk="1" hangingPunct="1">
              <a:lnSpc>
                <a:spcPct val="120000"/>
              </a:lnSpc>
              <a:buFontTx/>
              <a:buChar char="•"/>
            </a:pPr>
            <a:r>
              <a:rPr lang="en-US" altLang="en-US"/>
              <a:t> data can be encoded (channel coded) for better performance</a:t>
            </a:r>
          </a:p>
        </p:txBody>
      </p:sp>
      <p:sp>
        <p:nvSpPr>
          <p:cNvPr id="39941" name="Text Box 4">
            <a:extLst>
              <a:ext uri="{FF2B5EF4-FFF2-40B4-BE49-F238E27FC236}">
                <a16:creationId xmlns:a16="http://schemas.microsoft.com/office/drawing/2014/main" id="{36348376-EB18-4A3D-A284-0B97954A01F5}"/>
              </a:ext>
            </a:extLst>
          </p:cNvPr>
          <p:cNvSpPr txBox="1">
            <a:spLocks noChangeArrowheads="1"/>
          </p:cNvSpPr>
          <p:nvPr/>
        </p:nvSpPr>
        <p:spPr bwMode="auto">
          <a:xfrm>
            <a:off x="1676400" y="2765425"/>
            <a:ext cx="883920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230188"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periodic retraining</a:t>
            </a:r>
            <a:r>
              <a:rPr lang="en-US" altLang="en-US"/>
              <a:t> required to maintain effective ISI cancellation</a:t>
            </a:r>
          </a:p>
          <a:p>
            <a:pPr lvl="1" eaLnBrk="1" hangingPunct="1">
              <a:lnSpc>
                <a:spcPct val="120000"/>
              </a:lnSpc>
              <a:buFontTx/>
              <a:buChar char="•"/>
            </a:pPr>
            <a:r>
              <a:rPr lang="en-US" altLang="en-US"/>
              <a:t> effective when user data is segmented into short blocks (time-slots)</a:t>
            </a:r>
          </a:p>
          <a:p>
            <a:pPr lvl="1" eaLnBrk="1" hangingPunct="1">
              <a:lnSpc>
                <a:spcPct val="130000"/>
              </a:lnSpc>
              <a:buFontTx/>
              <a:buChar char="•"/>
            </a:pPr>
            <a:r>
              <a:rPr lang="en-US" altLang="en-US"/>
              <a:t> </a:t>
            </a:r>
            <a:r>
              <a:rPr lang="en-US" altLang="en-US" b="1"/>
              <a:t>TDMA</a:t>
            </a:r>
            <a:r>
              <a:rPr lang="en-US" altLang="en-US"/>
              <a:t> systems use short time-slots </a:t>
            </a:r>
            <a:r>
              <a:rPr lang="en-US" altLang="en-US">
                <a:sym typeface="Wingdings" panose="05000000000000000000" pitchFamily="2" charset="2"/>
              </a:rPr>
              <a:t></a:t>
            </a:r>
            <a:r>
              <a:rPr lang="en-US" altLang="en-US"/>
              <a:t> well suited for equalizers</a:t>
            </a:r>
          </a:p>
          <a:p>
            <a:pPr lvl="1" eaLnBrk="1" hangingPunct="1">
              <a:lnSpc>
                <a:spcPct val="140000"/>
              </a:lnSpc>
              <a:buFontTx/>
              <a:buChar char="•"/>
            </a:pPr>
            <a:r>
              <a:rPr lang="en-US" altLang="en-US"/>
              <a:t> </a:t>
            </a:r>
            <a:r>
              <a:rPr lang="en-US" altLang="en-US" b="1"/>
              <a:t>training sequence </a:t>
            </a:r>
            <a:r>
              <a:rPr lang="en-US" altLang="en-US"/>
              <a:t>usually sent at </a:t>
            </a:r>
            <a:r>
              <a:rPr lang="en-US" altLang="en-US">
                <a:solidFill>
                  <a:srgbClr val="0000FF"/>
                </a:solidFill>
              </a:rPr>
              <a:t>start</a:t>
            </a:r>
            <a:r>
              <a:rPr lang="en-US" altLang="en-US"/>
              <a:t> of each </a:t>
            </a:r>
            <a:r>
              <a:rPr lang="en-US" altLang="en-US">
                <a:solidFill>
                  <a:srgbClr val="0000FF"/>
                </a:solidFill>
              </a:rPr>
              <a:t>short block</a:t>
            </a:r>
          </a:p>
          <a:p>
            <a:pPr lvl="1" eaLnBrk="1" hangingPunct="1">
              <a:lnSpc>
                <a:spcPct val="130000"/>
              </a:lnSpc>
              <a:buFontTx/>
              <a:buChar char="•"/>
            </a:pPr>
            <a:r>
              <a:rPr lang="en-US" altLang="en-US"/>
              <a:t> training sequence is not changed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228A27CE-1FB8-4C0E-AD9F-178455050900}"/>
              </a:ext>
            </a:extLst>
          </p:cNvPr>
          <p:cNvSpPr>
            <a:spLocks noGrp="1"/>
          </p:cNvSpPr>
          <p:nvPr>
            <p:ph type="dt" sz="half" idx="10"/>
          </p:nvPr>
        </p:nvSpPr>
        <p:spPr/>
        <p:txBody>
          <a:bodyPr/>
          <a:lstStyle/>
          <a:p>
            <a:pPr>
              <a:defRPr/>
            </a:pPr>
            <a:fld id="{A6692EB1-F1F8-4334-A572-4573C624C6E5}" type="datetime1">
              <a:rPr lang="en-US"/>
              <a:pPr>
                <a:defRPr/>
              </a:pPr>
              <a:t>13-Sep-21</a:t>
            </a:fld>
            <a:endParaRPr lang="en-US"/>
          </a:p>
        </p:txBody>
      </p:sp>
      <p:sp>
        <p:nvSpPr>
          <p:cNvPr id="5" name="Slide Number Placeholder 5">
            <a:extLst>
              <a:ext uri="{FF2B5EF4-FFF2-40B4-BE49-F238E27FC236}">
                <a16:creationId xmlns:a16="http://schemas.microsoft.com/office/drawing/2014/main" id="{0735AAAD-25CC-4BF5-9778-87EF680EC4DD}"/>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4E5725-18E4-46D8-92C7-BD332F78B32A}" type="slidenum">
              <a:rPr lang="en-US" altLang="en-US" sz="1200">
                <a:latin typeface="Arial" panose="020B0604020202020204" pitchFamily="34" charset="0"/>
              </a:rPr>
              <a:pPr eaLnBrk="1" hangingPunct="1"/>
              <a:t>37</a:t>
            </a:fld>
            <a:endParaRPr lang="en-US" altLang="en-US" sz="1200">
              <a:latin typeface="Arial" panose="020B0604020202020204" pitchFamily="34" charset="0"/>
            </a:endParaRPr>
          </a:p>
        </p:txBody>
      </p:sp>
      <p:sp>
        <p:nvSpPr>
          <p:cNvPr id="40964" name="Text Box 4">
            <a:extLst>
              <a:ext uri="{FF2B5EF4-FFF2-40B4-BE49-F238E27FC236}">
                <a16:creationId xmlns:a16="http://schemas.microsoft.com/office/drawing/2014/main" id="{D3FEC16F-C1EB-45FA-A96D-F8FC56C3C87A}"/>
              </a:ext>
            </a:extLst>
          </p:cNvPr>
          <p:cNvSpPr txBox="1">
            <a:spLocks noChangeArrowheads="1"/>
          </p:cNvSpPr>
          <p:nvPr/>
        </p:nvSpPr>
        <p:spPr bwMode="auto">
          <a:xfrm>
            <a:off x="1676400" y="152401"/>
            <a:ext cx="8839200"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227013" eaLnBrk="0" hangingPunct="0">
              <a:defRPr sz="2400">
                <a:solidFill>
                  <a:schemeClr val="tx1"/>
                </a:solidFill>
                <a:latin typeface="Times New Roman" panose="02020603050405020304" pitchFamily="18" charset="0"/>
              </a:defRPr>
            </a:lvl2pPr>
            <a:lvl3pPr marL="576263"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Implementation</a:t>
            </a:r>
            <a:r>
              <a:rPr lang="en-US" altLang="en-US"/>
              <a:t> of equalizers is usually at </a:t>
            </a:r>
            <a:r>
              <a:rPr lang="en-US" altLang="en-US">
                <a:solidFill>
                  <a:srgbClr val="3333FF"/>
                </a:solidFill>
              </a:rPr>
              <a:t>baseband </a:t>
            </a:r>
            <a:r>
              <a:rPr lang="en-US" altLang="en-US"/>
              <a:t>or</a:t>
            </a:r>
            <a:r>
              <a:rPr lang="en-US" altLang="en-US" b="1"/>
              <a:t> </a:t>
            </a:r>
            <a:r>
              <a:rPr lang="en-US" altLang="en-US">
                <a:solidFill>
                  <a:srgbClr val="3333FF"/>
                </a:solidFill>
              </a:rPr>
              <a:t>IF</a:t>
            </a:r>
          </a:p>
          <a:p>
            <a:pPr lvl="1" eaLnBrk="1" hangingPunct="1">
              <a:lnSpc>
                <a:spcPct val="160000"/>
              </a:lnSpc>
            </a:pPr>
            <a:r>
              <a:rPr lang="en-US" altLang="en-US"/>
              <a:t> baseband </a:t>
            </a:r>
            <a:r>
              <a:rPr lang="en-US" altLang="en-US" b="1"/>
              <a:t>complex envelope</a:t>
            </a:r>
            <a:r>
              <a:rPr lang="en-US" altLang="en-US"/>
              <a:t> expression can be used to represent</a:t>
            </a:r>
          </a:p>
          <a:p>
            <a:pPr lvl="2" eaLnBrk="1" hangingPunct="1">
              <a:lnSpc>
                <a:spcPct val="120000"/>
              </a:lnSpc>
              <a:buFontTx/>
              <a:buChar char="•"/>
            </a:pPr>
            <a:r>
              <a:rPr lang="en-US" altLang="en-US"/>
              <a:t> bandpass waveforms</a:t>
            </a:r>
          </a:p>
          <a:p>
            <a:pPr lvl="2" eaLnBrk="1" hangingPunct="1">
              <a:lnSpc>
                <a:spcPct val="120000"/>
              </a:lnSpc>
              <a:buFontTx/>
              <a:buChar char="•"/>
            </a:pPr>
            <a:r>
              <a:rPr lang="en-US" altLang="en-US"/>
              <a:t> channel response</a:t>
            </a:r>
          </a:p>
          <a:p>
            <a:pPr lvl="2" eaLnBrk="1" hangingPunct="1">
              <a:lnSpc>
                <a:spcPct val="120000"/>
              </a:lnSpc>
              <a:buFontTx/>
              <a:buChar char="•"/>
            </a:pPr>
            <a:r>
              <a:rPr lang="en-US" altLang="en-US"/>
              <a:t> demodulated signal</a:t>
            </a:r>
          </a:p>
          <a:p>
            <a:pPr lvl="1" eaLnBrk="1" hangingPunct="1">
              <a:lnSpc>
                <a:spcPct val="170000"/>
              </a:lnSpc>
            </a:pPr>
            <a:r>
              <a:rPr lang="en-US" altLang="en-US"/>
              <a:t> adaptive equalizer algorithms usually </a:t>
            </a:r>
            <a:r>
              <a:rPr lang="en-US" altLang="en-US">
                <a:solidFill>
                  <a:srgbClr val="0000FF"/>
                </a:solidFill>
              </a:rPr>
              <a:t>simulated</a:t>
            </a:r>
            <a:r>
              <a:rPr lang="en-US" altLang="en-US"/>
              <a:t> &amp; </a:t>
            </a:r>
            <a:r>
              <a:rPr lang="en-US" altLang="en-US">
                <a:solidFill>
                  <a:srgbClr val="0000FF"/>
                </a:solidFill>
              </a:rPr>
              <a:t>implemented</a:t>
            </a:r>
            <a:r>
              <a:rPr lang="en-US" altLang="en-US"/>
              <a:t> at </a:t>
            </a:r>
          </a:p>
          <a:p>
            <a:pPr lvl="1" eaLnBrk="1" hangingPunct="1">
              <a:lnSpc>
                <a:spcPct val="90000"/>
              </a:lnSpc>
            </a:pPr>
            <a:r>
              <a:rPr lang="en-US" altLang="en-US"/>
              <a:t> baseband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Date Placeholder 3">
            <a:extLst>
              <a:ext uri="{FF2B5EF4-FFF2-40B4-BE49-F238E27FC236}">
                <a16:creationId xmlns:a16="http://schemas.microsoft.com/office/drawing/2014/main" id="{8EA738CF-EEFD-483F-BD8E-67B9EFB82B57}"/>
              </a:ext>
            </a:extLst>
          </p:cNvPr>
          <p:cNvSpPr>
            <a:spLocks noGrp="1"/>
          </p:cNvSpPr>
          <p:nvPr>
            <p:ph type="dt" sz="half" idx="10"/>
          </p:nvPr>
        </p:nvSpPr>
        <p:spPr/>
        <p:txBody>
          <a:bodyPr/>
          <a:lstStyle/>
          <a:p>
            <a:pPr>
              <a:defRPr/>
            </a:pPr>
            <a:fld id="{BE3E1189-44E5-40A3-A840-D99037703070}" type="datetime1">
              <a:rPr lang="en-US"/>
              <a:pPr>
                <a:defRPr/>
              </a:pPr>
              <a:t>13-Sep-21</a:t>
            </a:fld>
            <a:endParaRPr lang="en-US"/>
          </a:p>
        </p:txBody>
      </p:sp>
      <p:sp>
        <p:nvSpPr>
          <p:cNvPr id="89" name="Slide Number Placeholder 5">
            <a:extLst>
              <a:ext uri="{FF2B5EF4-FFF2-40B4-BE49-F238E27FC236}">
                <a16:creationId xmlns:a16="http://schemas.microsoft.com/office/drawing/2014/main" id="{51625E57-4C6D-418E-8C47-F03A4A3C35A2}"/>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81C39A6-AF59-45C7-9DD6-AEE12EBC037B}" type="slidenum">
              <a:rPr lang="en-US" altLang="en-US" sz="1200">
                <a:latin typeface="Arial" panose="020B0604020202020204" pitchFamily="34" charset="0"/>
              </a:rPr>
              <a:pPr eaLnBrk="1" hangingPunct="1"/>
              <a:t>38</a:t>
            </a:fld>
            <a:endParaRPr lang="en-US" altLang="en-US" sz="1200">
              <a:latin typeface="Arial" panose="020B0604020202020204" pitchFamily="34" charset="0"/>
            </a:endParaRPr>
          </a:p>
        </p:txBody>
      </p:sp>
      <p:graphicFrame>
        <p:nvGraphicFramePr>
          <p:cNvPr id="292866" name="Group 2">
            <a:extLst>
              <a:ext uri="{FF2B5EF4-FFF2-40B4-BE49-F238E27FC236}">
                <a16:creationId xmlns:a16="http://schemas.microsoft.com/office/drawing/2014/main" id="{054BC638-6E81-44FB-9F3F-1851A75B29C6}"/>
              </a:ext>
            </a:extLst>
          </p:cNvPr>
          <p:cNvGraphicFramePr>
            <a:graphicFrameLocks noGrp="1"/>
          </p:cNvGraphicFramePr>
          <p:nvPr/>
        </p:nvGraphicFramePr>
        <p:xfrm>
          <a:off x="1828800" y="533401"/>
          <a:ext cx="8686800" cy="3275873"/>
        </p:xfrm>
        <a:graphic>
          <a:graphicData uri="http://schemas.openxmlformats.org/drawingml/2006/table">
            <a:tbl>
              <a:tblPr/>
              <a:tblGrid>
                <a:gridCol w="685800">
                  <a:extLst>
                    <a:ext uri="{9D8B030D-6E8A-4147-A177-3AD203B41FA5}">
                      <a16:colId xmlns:a16="http://schemas.microsoft.com/office/drawing/2014/main" val="20000"/>
                    </a:ext>
                  </a:extLst>
                </a:gridCol>
                <a:gridCol w="8001000">
                  <a:extLst>
                    <a:ext uri="{9D8B030D-6E8A-4147-A177-3AD203B41FA5}">
                      <a16:colId xmlns:a16="http://schemas.microsoft.com/office/drawing/2014/main" val="20001"/>
                    </a:ext>
                  </a:extLst>
                </a:gridCol>
              </a:tblGrid>
              <a:tr h="6890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1" u="none" strike="noStrike" cap="none" normalizeH="0" baseline="0">
                          <a:ln>
                            <a:noFill/>
                          </a:ln>
                          <a:solidFill>
                            <a:srgbClr val="3333FF"/>
                          </a:solidFill>
                          <a:effectLst/>
                          <a:latin typeface="Times New Roman" pitchFamily="18" charset="0"/>
                        </a:rPr>
                        <a:t>f(t)</a:t>
                      </a:r>
                    </a:p>
                  </a:txBody>
                  <a:tcPr marL="54864"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a:ln>
                            <a:noFill/>
                          </a:ln>
                          <a:solidFill>
                            <a:schemeClr val="tx1"/>
                          </a:solidFill>
                          <a:effectLst/>
                          <a:latin typeface="Times New Roman" pitchFamily="18" charset="0"/>
                        </a:rPr>
                        <a:t>combined complex baseband impulse response of  </a:t>
                      </a:r>
                      <a:r>
                        <a:rPr kumimoji="0" lang="en-US" sz="2300" b="0" i="1" u="none" strike="noStrike" cap="none" normalizeH="0" baseline="0">
                          <a:ln>
                            <a:noFill/>
                          </a:ln>
                          <a:solidFill>
                            <a:srgbClr val="008000"/>
                          </a:solidFill>
                          <a:effectLst/>
                          <a:latin typeface="Times New Roman" pitchFamily="18" charset="0"/>
                        </a:rPr>
                        <a:t>transmitter, channel,</a:t>
                      </a:r>
                      <a:r>
                        <a:rPr kumimoji="0" lang="en-US" sz="2300" b="0" i="0" u="none" strike="noStrike" cap="none" normalizeH="0" baseline="0">
                          <a:ln>
                            <a:noFill/>
                          </a:ln>
                          <a:solidFill>
                            <a:schemeClr val="tx1"/>
                          </a:solidFill>
                          <a:effectLst/>
                          <a:latin typeface="Times New Roman" pitchFamily="18" charset="0"/>
                        </a:rPr>
                        <a:t> &amp; </a:t>
                      </a:r>
                      <a:r>
                        <a:rPr kumimoji="0" lang="en-US" sz="2300" b="0" i="1" u="none" strike="noStrike" cap="none" normalizeH="0" baseline="0">
                          <a:ln>
                            <a:noFill/>
                          </a:ln>
                          <a:solidFill>
                            <a:srgbClr val="008000"/>
                          </a:solidFill>
                          <a:effectLst/>
                          <a:latin typeface="Times New Roman" pitchFamily="18" charset="0"/>
                        </a:rPr>
                        <a:t>receiver’s</a:t>
                      </a:r>
                      <a:r>
                        <a:rPr kumimoji="0" lang="en-US" sz="2300" b="0" i="1" u="none" strike="noStrike" cap="none" normalizeH="0" baseline="0">
                          <a:ln>
                            <a:noFill/>
                          </a:ln>
                          <a:solidFill>
                            <a:schemeClr val="tx1"/>
                          </a:solidFill>
                          <a:effectLst/>
                          <a:latin typeface="Times New Roman" pitchFamily="18" charset="0"/>
                        </a:rPr>
                        <a:t> RF/IF sections</a:t>
                      </a:r>
                      <a:r>
                        <a:rPr kumimoji="0" lang="en-US" sz="2300" b="0" i="0" u="none" strike="noStrike" cap="none" normalizeH="0" baseline="0">
                          <a:ln>
                            <a:noFill/>
                          </a:ln>
                          <a:solidFill>
                            <a:schemeClr val="tx1"/>
                          </a:solidFill>
                          <a:effectLst/>
                          <a:latin typeface="Times New Roman" pitchFamily="18" charset="0"/>
                        </a:rPr>
                        <a:t> </a:t>
                      </a:r>
                    </a:p>
                  </a:txBody>
                  <a:tcPr marL="54864"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5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1" u="none" strike="noStrike" cap="none" normalizeH="0" baseline="0">
                          <a:ln>
                            <a:noFill/>
                          </a:ln>
                          <a:solidFill>
                            <a:srgbClr val="3333FF"/>
                          </a:solidFill>
                          <a:effectLst/>
                          <a:latin typeface="Times New Roman" pitchFamily="18" charset="0"/>
                        </a:rPr>
                        <a:t>h</a:t>
                      </a:r>
                      <a:r>
                        <a:rPr kumimoji="0" lang="en-US" sz="2300" b="0" i="1" u="none" strike="noStrike" cap="none" normalizeH="0" baseline="-25000">
                          <a:ln>
                            <a:noFill/>
                          </a:ln>
                          <a:solidFill>
                            <a:srgbClr val="3333FF"/>
                          </a:solidFill>
                          <a:effectLst/>
                          <a:latin typeface="Times New Roman" pitchFamily="18" charset="0"/>
                        </a:rPr>
                        <a:t>eq</a:t>
                      </a:r>
                      <a:r>
                        <a:rPr kumimoji="0" lang="en-US" sz="2300" b="0" i="1" u="none" strike="noStrike" cap="none" normalizeH="0" baseline="0">
                          <a:ln>
                            <a:noFill/>
                          </a:ln>
                          <a:solidFill>
                            <a:srgbClr val="3333FF"/>
                          </a:solidFill>
                          <a:effectLst/>
                          <a:latin typeface="Times New Roman" pitchFamily="18" charset="0"/>
                        </a:rPr>
                        <a:t>(t)</a:t>
                      </a:r>
                    </a:p>
                  </a:txBody>
                  <a:tcPr marL="54864"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a:ln>
                            <a:noFill/>
                          </a:ln>
                          <a:solidFill>
                            <a:schemeClr val="tx1"/>
                          </a:solidFill>
                          <a:effectLst/>
                          <a:latin typeface="Times New Roman" pitchFamily="18" charset="0"/>
                        </a:rPr>
                        <a:t>impulse response of equalizer </a:t>
                      </a:r>
                    </a:p>
                  </a:txBody>
                  <a:tcPr marL="54864"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5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1" u="none" strike="noStrike" cap="none" normalizeH="0" baseline="0">
                          <a:ln>
                            <a:noFill/>
                          </a:ln>
                          <a:solidFill>
                            <a:srgbClr val="3333FF"/>
                          </a:solidFill>
                          <a:effectLst/>
                          <a:latin typeface="Times New Roman" pitchFamily="18" charset="0"/>
                        </a:rPr>
                        <a:t>x(t)</a:t>
                      </a:r>
                    </a:p>
                  </a:txBody>
                  <a:tcPr marL="54864"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a:ln>
                            <a:noFill/>
                          </a:ln>
                          <a:solidFill>
                            <a:schemeClr val="tx1"/>
                          </a:solidFill>
                          <a:effectLst/>
                          <a:latin typeface="Times New Roman" pitchFamily="18" charset="0"/>
                        </a:rPr>
                        <a:t>initial base band signal</a:t>
                      </a:r>
                    </a:p>
                  </a:txBody>
                  <a:tcPr marL="54864"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1" u="none" strike="noStrike" cap="none" normalizeH="0" baseline="0">
                          <a:ln>
                            <a:noFill/>
                          </a:ln>
                          <a:solidFill>
                            <a:srgbClr val="3333FF"/>
                          </a:solidFill>
                          <a:effectLst/>
                          <a:latin typeface="Times New Roman" pitchFamily="18" charset="0"/>
                        </a:rPr>
                        <a:t>y(t)</a:t>
                      </a:r>
                    </a:p>
                  </a:txBody>
                  <a:tcPr marL="54864"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sz="2300" b="0" i="0" u="none" strike="noStrike" cap="none" normalizeH="0" baseline="0">
                          <a:ln>
                            <a:noFill/>
                          </a:ln>
                          <a:solidFill>
                            <a:schemeClr val="tx1"/>
                          </a:solidFill>
                          <a:effectLst/>
                          <a:latin typeface="Times New Roman" pitchFamily="18" charset="0"/>
                        </a:rPr>
                        <a:t>input to equalizer</a:t>
                      </a:r>
                    </a:p>
                  </a:txBody>
                  <a:tcPr marL="54864"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5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1" u="none" strike="noStrike" cap="none" normalizeH="0" baseline="0">
                          <a:ln>
                            <a:noFill/>
                          </a:ln>
                          <a:solidFill>
                            <a:srgbClr val="3333FF"/>
                          </a:solidFill>
                          <a:effectLst/>
                          <a:latin typeface="Times New Roman" pitchFamily="18" charset="0"/>
                        </a:rPr>
                        <a:t>n</a:t>
                      </a:r>
                      <a:r>
                        <a:rPr kumimoji="0" lang="en-US" sz="2300" b="0" i="1" u="none" strike="noStrike" cap="none" normalizeH="0" baseline="-25000">
                          <a:ln>
                            <a:noFill/>
                          </a:ln>
                          <a:solidFill>
                            <a:srgbClr val="3333FF"/>
                          </a:solidFill>
                          <a:effectLst/>
                          <a:latin typeface="Times New Roman" pitchFamily="18" charset="0"/>
                        </a:rPr>
                        <a:t>b</a:t>
                      </a:r>
                      <a:r>
                        <a:rPr kumimoji="0" lang="en-US" sz="2300" b="0" i="1" u="none" strike="noStrike" cap="none" normalizeH="0" baseline="0">
                          <a:ln>
                            <a:noFill/>
                          </a:ln>
                          <a:solidFill>
                            <a:srgbClr val="3333FF"/>
                          </a:solidFill>
                          <a:effectLst/>
                          <a:latin typeface="Times New Roman" pitchFamily="18" charset="0"/>
                        </a:rPr>
                        <a:t>(t)</a:t>
                      </a:r>
                    </a:p>
                  </a:txBody>
                  <a:tcPr marL="54864"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a:ln>
                            <a:noFill/>
                          </a:ln>
                          <a:solidFill>
                            <a:schemeClr val="tx1"/>
                          </a:solidFill>
                          <a:effectLst/>
                          <a:latin typeface="Times New Roman" pitchFamily="18" charset="0"/>
                        </a:rPr>
                        <a:t>baseband noise at equalizer input</a:t>
                      </a:r>
                    </a:p>
                  </a:txBody>
                  <a:tcPr marL="54864"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23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1" u="none" strike="noStrike" cap="none" normalizeH="0" baseline="0">
                          <a:ln>
                            <a:noFill/>
                          </a:ln>
                          <a:solidFill>
                            <a:srgbClr val="3333FF"/>
                          </a:solidFill>
                          <a:effectLst/>
                          <a:latin typeface="Times New Roman" pitchFamily="18" charset="0"/>
                        </a:rPr>
                        <a:t>e(t)</a:t>
                      </a:r>
                    </a:p>
                  </a:txBody>
                  <a:tcPr marL="54864"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a:ln>
                            <a:noFill/>
                          </a:ln>
                          <a:solidFill>
                            <a:schemeClr val="tx1"/>
                          </a:solidFill>
                          <a:effectLst/>
                          <a:latin typeface="Times New Roman" pitchFamily="18" charset="0"/>
                        </a:rPr>
                        <a:t>equalizer prediction error</a:t>
                      </a:r>
                    </a:p>
                  </a:txBody>
                  <a:tcPr marL="54864"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5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1" u="none" strike="noStrike" cap="none" normalizeH="0" baseline="0">
                          <a:ln>
                            <a:noFill/>
                          </a:ln>
                          <a:solidFill>
                            <a:srgbClr val="3333FF"/>
                          </a:solidFill>
                          <a:effectLst/>
                          <a:latin typeface="Times New Roman" pitchFamily="18" charset="0"/>
                        </a:rPr>
                        <a:t>d(t)</a:t>
                      </a:r>
                    </a:p>
                  </a:txBody>
                  <a:tcPr marL="54864"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a:ln>
                            <a:noFill/>
                          </a:ln>
                          <a:solidFill>
                            <a:schemeClr val="tx1"/>
                          </a:solidFill>
                          <a:effectLst/>
                          <a:latin typeface="Times New Roman" pitchFamily="18" charset="0"/>
                        </a:rPr>
                        <a:t>reconstructed data</a:t>
                      </a:r>
                    </a:p>
                  </a:txBody>
                  <a:tcPr marL="54864"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0" i="0" u="none" strike="noStrike" cap="none" normalizeH="0" baseline="0">
                        <a:ln>
                          <a:noFill/>
                        </a:ln>
                        <a:solidFill>
                          <a:schemeClr val="tx1"/>
                        </a:solidFill>
                        <a:effectLst/>
                        <a:latin typeface="Times New Roman" pitchFamily="18" charset="0"/>
                      </a:endParaRPr>
                    </a:p>
                  </a:txBody>
                  <a:tcPr marL="54864"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sz="2300" b="0" i="0" u="none" strike="noStrike" cap="none" normalizeH="0" baseline="0">
                          <a:ln>
                            <a:noFill/>
                          </a:ln>
                          <a:solidFill>
                            <a:schemeClr val="tx1"/>
                          </a:solidFill>
                          <a:effectLst/>
                          <a:latin typeface="Times New Roman" pitchFamily="18" charset="0"/>
                        </a:rPr>
                        <a:t>equalizer output</a:t>
                      </a:r>
                    </a:p>
                  </a:txBody>
                  <a:tcPr marL="54864"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42017" name="Group 31">
            <a:extLst>
              <a:ext uri="{FF2B5EF4-FFF2-40B4-BE49-F238E27FC236}">
                <a16:creationId xmlns:a16="http://schemas.microsoft.com/office/drawing/2014/main" id="{C5111B88-12F6-40BD-8571-9B943EC57639}"/>
              </a:ext>
            </a:extLst>
          </p:cNvPr>
          <p:cNvGrpSpPr>
            <a:grpSpLocks/>
          </p:cNvGrpSpPr>
          <p:nvPr/>
        </p:nvGrpSpPr>
        <p:grpSpPr bwMode="auto">
          <a:xfrm>
            <a:off x="1935156" y="3352800"/>
            <a:ext cx="428624" cy="395288"/>
            <a:chOff x="3715" y="1536"/>
            <a:chExt cx="270" cy="249"/>
          </a:xfrm>
        </p:grpSpPr>
        <p:grpSp>
          <p:nvGrpSpPr>
            <p:cNvPr id="42066" name="Group 32">
              <a:extLst>
                <a:ext uri="{FF2B5EF4-FFF2-40B4-BE49-F238E27FC236}">
                  <a16:creationId xmlns:a16="http://schemas.microsoft.com/office/drawing/2014/main" id="{1BCDCA0E-3804-4761-8AB6-DDAFDA120A38}"/>
                </a:ext>
              </a:extLst>
            </p:cNvPr>
            <p:cNvGrpSpPr>
              <a:grpSpLocks/>
            </p:cNvGrpSpPr>
            <p:nvPr/>
          </p:nvGrpSpPr>
          <p:grpSpPr bwMode="auto">
            <a:xfrm>
              <a:off x="3715" y="1572"/>
              <a:ext cx="270" cy="213"/>
              <a:chOff x="3715" y="1572"/>
              <a:chExt cx="270" cy="213"/>
            </a:xfrm>
          </p:grpSpPr>
          <p:sp>
            <p:nvSpPr>
              <p:cNvPr id="42070" name="Rectangle 33">
                <a:extLst>
                  <a:ext uri="{FF2B5EF4-FFF2-40B4-BE49-F238E27FC236}">
                    <a16:creationId xmlns:a16="http://schemas.microsoft.com/office/drawing/2014/main" id="{7FA4275D-8483-4B4D-B9A1-D5DC2661E9E2}"/>
                  </a:ext>
                </a:extLst>
              </p:cNvPr>
              <p:cNvSpPr>
                <a:spLocks noChangeArrowheads="1"/>
              </p:cNvSpPr>
              <p:nvPr/>
            </p:nvSpPr>
            <p:spPr bwMode="auto">
              <a:xfrm>
                <a:off x="3925" y="1572"/>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a:t>
                </a:r>
              </a:p>
            </p:txBody>
          </p:sp>
          <p:sp>
            <p:nvSpPr>
              <p:cNvPr id="42071" name="Rectangle 34">
                <a:extLst>
                  <a:ext uri="{FF2B5EF4-FFF2-40B4-BE49-F238E27FC236}">
                    <a16:creationId xmlns:a16="http://schemas.microsoft.com/office/drawing/2014/main" id="{D8B5E565-D638-402F-9EA4-ED74610C14E5}"/>
                  </a:ext>
                </a:extLst>
              </p:cNvPr>
              <p:cNvSpPr>
                <a:spLocks noChangeArrowheads="1"/>
              </p:cNvSpPr>
              <p:nvPr/>
            </p:nvSpPr>
            <p:spPr bwMode="auto">
              <a:xfrm>
                <a:off x="3829" y="1572"/>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a:t>
                </a:r>
              </a:p>
            </p:txBody>
          </p:sp>
          <p:sp>
            <p:nvSpPr>
              <p:cNvPr id="42072" name="Rectangle 35">
                <a:extLst>
                  <a:ext uri="{FF2B5EF4-FFF2-40B4-BE49-F238E27FC236}">
                    <a16:creationId xmlns:a16="http://schemas.microsoft.com/office/drawing/2014/main" id="{908312E0-E287-494E-88B7-21B75A811947}"/>
                  </a:ext>
                </a:extLst>
              </p:cNvPr>
              <p:cNvSpPr>
                <a:spLocks noChangeArrowheads="1"/>
              </p:cNvSpPr>
              <p:nvPr/>
            </p:nvSpPr>
            <p:spPr bwMode="auto">
              <a:xfrm>
                <a:off x="3715" y="1572"/>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d</a:t>
                </a:r>
                <a:endParaRPr lang="en-US" altLang="en-US" sz="2200">
                  <a:solidFill>
                    <a:srgbClr val="3333FF"/>
                  </a:solidFill>
                </a:endParaRPr>
              </a:p>
            </p:txBody>
          </p:sp>
        </p:grpSp>
        <p:grpSp>
          <p:nvGrpSpPr>
            <p:cNvPr id="42067" name="Group 36">
              <a:extLst>
                <a:ext uri="{FF2B5EF4-FFF2-40B4-BE49-F238E27FC236}">
                  <a16:creationId xmlns:a16="http://schemas.microsoft.com/office/drawing/2014/main" id="{58DEE9C9-5360-4641-AFDB-58AD75051278}"/>
                </a:ext>
              </a:extLst>
            </p:cNvPr>
            <p:cNvGrpSpPr>
              <a:grpSpLocks/>
            </p:cNvGrpSpPr>
            <p:nvPr/>
          </p:nvGrpSpPr>
          <p:grpSpPr bwMode="auto">
            <a:xfrm>
              <a:off x="3741" y="1536"/>
              <a:ext cx="195" cy="242"/>
              <a:chOff x="3741" y="1536"/>
              <a:chExt cx="195" cy="242"/>
            </a:xfrm>
          </p:grpSpPr>
          <p:sp>
            <p:nvSpPr>
              <p:cNvPr id="42068" name="Rectangle 37">
                <a:extLst>
                  <a:ext uri="{FF2B5EF4-FFF2-40B4-BE49-F238E27FC236}">
                    <a16:creationId xmlns:a16="http://schemas.microsoft.com/office/drawing/2014/main" id="{C020144B-BE3D-4EAC-9EA1-3E76FA9B2C85}"/>
                  </a:ext>
                </a:extLst>
              </p:cNvPr>
              <p:cNvSpPr>
                <a:spLocks noChangeArrowheads="1"/>
              </p:cNvSpPr>
              <p:nvPr/>
            </p:nvSpPr>
            <p:spPr bwMode="auto">
              <a:xfrm>
                <a:off x="3741" y="1536"/>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ˆ</a:t>
                </a:r>
              </a:p>
            </p:txBody>
          </p:sp>
          <p:sp>
            <p:nvSpPr>
              <p:cNvPr id="42069" name="Rectangle 38">
                <a:extLst>
                  <a:ext uri="{FF2B5EF4-FFF2-40B4-BE49-F238E27FC236}">
                    <a16:creationId xmlns:a16="http://schemas.microsoft.com/office/drawing/2014/main" id="{C4EEB6B3-AD72-4F00-84AA-F28151CC342E}"/>
                  </a:ext>
                </a:extLst>
              </p:cNvPr>
              <p:cNvSpPr>
                <a:spLocks noChangeArrowheads="1"/>
              </p:cNvSpPr>
              <p:nvPr/>
            </p:nvSpPr>
            <p:spPr bwMode="auto">
              <a:xfrm>
                <a:off x="3887" y="1565"/>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t</a:t>
                </a:r>
                <a:endParaRPr lang="en-US" altLang="en-US" sz="2200">
                  <a:solidFill>
                    <a:srgbClr val="3333FF"/>
                  </a:solidFill>
                </a:endParaRPr>
              </a:p>
            </p:txBody>
          </p:sp>
        </p:grpSp>
      </p:grpSp>
      <p:sp>
        <p:nvSpPr>
          <p:cNvPr id="42018" name="Text Box 85">
            <a:extLst>
              <a:ext uri="{FF2B5EF4-FFF2-40B4-BE49-F238E27FC236}">
                <a16:creationId xmlns:a16="http://schemas.microsoft.com/office/drawing/2014/main" id="{96CA8268-BB2D-4AFA-9EDC-9347110FD47C}"/>
              </a:ext>
            </a:extLst>
          </p:cNvPr>
          <p:cNvSpPr txBox="1">
            <a:spLocks noChangeArrowheads="1"/>
          </p:cNvSpPr>
          <p:nvPr/>
        </p:nvSpPr>
        <p:spPr bwMode="auto">
          <a:xfrm>
            <a:off x="1652588" y="76200"/>
            <a:ext cx="655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Communication System with Adaptive Equalizer</a:t>
            </a:r>
          </a:p>
        </p:txBody>
      </p:sp>
      <p:grpSp>
        <p:nvGrpSpPr>
          <p:cNvPr id="42019" name="Group 136">
            <a:extLst>
              <a:ext uri="{FF2B5EF4-FFF2-40B4-BE49-F238E27FC236}">
                <a16:creationId xmlns:a16="http://schemas.microsoft.com/office/drawing/2014/main" id="{96E5E957-C9C1-4C43-9003-2387AFC610F7}"/>
              </a:ext>
            </a:extLst>
          </p:cNvPr>
          <p:cNvGrpSpPr>
            <a:grpSpLocks/>
          </p:cNvGrpSpPr>
          <p:nvPr/>
        </p:nvGrpSpPr>
        <p:grpSpPr bwMode="auto">
          <a:xfrm>
            <a:off x="1676401" y="3962400"/>
            <a:ext cx="8843963" cy="2636838"/>
            <a:chOff x="96" y="2611"/>
            <a:chExt cx="5571" cy="1661"/>
          </a:xfrm>
        </p:grpSpPr>
        <p:sp>
          <p:nvSpPr>
            <p:cNvPr id="42020" name="Freeform 88">
              <a:extLst>
                <a:ext uri="{FF2B5EF4-FFF2-40B4-BE49-F238E27FC236}">
                  <a16:creationId xmlns:a16="http://schemas.microsoft.com/office/drawing/2014/main" id="{8B3CC8DB-F8F8-4FC4-8839-B7F58BD6BF96}"/>
                </a:ext>
              </a:extLst>
            </p:cNvPr>
            <p:cNvSpPr>
              <a:spLocks/>
            </p:cNvSpPr>
            <p:nvPr/>
          </p:nvSpPr>
          <p:spPr bwMode="auto">
            <a:xfrm>
              <a:off x="96" y="2611"/>
              <a:ext cx="3024" cy="1248"/>
            </a:xfrm>
            <a:custGeom>
              <a:avLst/>
              <a:gdLst>
                <a:gd name="T0" fmla="*/ 864 w 3024"/>
                <a:gd name="T1" fmla="*/ 384 h 1248"/>
                <a:gd name="T2" fmla="*/ 0 w 3024"/>
                <a:gd name="T3" fmla="*/ 384 h 1248"/>
                <a:gd name="T4" fmla="*/ 0 w 3024"/>
                <a:gd name="T5" fmla="*/ 1248 h 1248"/>
                <a:gd name="T6" fmla="*/ 3024 w 3024"/>
                <a:gd name="T7" fmla="*/ 1248 h 1248"/>
                <a:gd name="T8" fmla="*/ 3024 w 3024"/>
                <a:gd name="T9" fmla="*/ 0 h 1248"/>
                <a:gd name="T10" fmla="*/ 1632 w 3024"/>
                <a:gd name="T11" fmla="*/ 0 h 1248"/>
                <a:gd name="T12" fmla="*/ 1632 w 3024"/>
                <a:gd name="T13" fmla="*/ 384 h 1248"/>
                <a:gd name="T14" fmla="*/ 864 w 3024"/>
                <a:gd name="T15" fmla="*/ 384 h 1248"/>
                <a:gd name="T16" fmla="*/ 0 60000 65536"/>
                <a:gd name="T17" fmla="*/ 0 60000 65536"/>
                <a:gd name="T18" fmla="*/ 0 60000 65536"/>
                <a:gd name="T19" fmla="*/ 0 60000 65536"/>
                <a:gd name="T20" fmla="*/ 0 60000 65536"/>
                <a:gd name="T21" fmla="*/ 0 60000 65536"/>
                <a:gd name="T22" fmla="*/ 0 60000 65536"/>
                <a:gd name="T23" fmla="*/ 0 60000 65536"/>
                <a:gd name="T24" fmla="*/ 0 w 3024"/>
                <a:gd name="T25" fmla="*/ 0 h 1248"/>
                <a:gd name="T26" fmla="*/ 3024 w 3024"/>
                <a:gd name="T27" fmla="*/ 1248 h 12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24" h="1248">
                  <a:moveTo>
                    <a:pt x="864" y="384"/>
                  </a:moveTo>
                  <a:lnTo>
                    <a:pt x="0" y="384"/>
                  </a:lnTo>
                  <a:lnTo>
                    <a:pt x="0" y="1248"/>
                  </a:lnTo>
                  <a:lnTo>
                    <a:pt x="3024" y="1248"/>
                  </a:lnTo>
                  <a:lnTo>
                    <a:pt x="3024" y="0"/>
                  </a:lnTo>
                  <a:lnTo>
                    <a:pt x="1632" y="0"/>
                  </a:lnTo>
                  <a:lnTo>
                    <a:pt x="1632" y="384"/>
                  </a:lnTo>
                  <a:lnTo>
                    <a:pt x="864" y="384"/>
                  </a:lnTo>
                  <a:close/>
                </a:path>
              </a:pathLst>
            </a:custGeom>
            <a:solidFill>
              <a:schemeClr val="accent1"/>
            </a:solidFill>
            <a:ln w="9525">
              <a:miter lim="800000"/>
              <a:headEnd/>
              <a:tailEnd/>
            </a:ln>
            <a:scene3d>
              <a:camera prst="legacyObliqueTopRight"/>
              <a:lightRig rig="legacyFlat3" dir="b"/>
            </a:scene3d>
            <a:sp3d extrusionH="23800" prstMaterial="legacyMatte">
              <a:bevelT w="13500" h="13500" prst="angle"/>
              <a:bevelB w="13500" h="13500" prst="angle"/>
              <a:extrusionClr>
                <a:schemeClr val="accent1"/>
              </a:extrusionClr>
              <a:contourClr>
                <a:schemeClr val="accent1"/>
              </a:contourClr>
            </a:sp3d>
          </p:spPr>
          <p:txBody>
            <a:bodyP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2021" name="Line 89">
              <a:extLst>
                <a:ext uri="{FF2B5EF4-FFF2-40B4-BE49-F238E27FC236}">
                  <a16:creationId xmlns:a16="http://schemas.microsoft.com/office/drawing/2014/main" id="{463DD8E4-11C5-4C8A-9CE8-1BECEF7FF138}"/>
                </a:ext>
              </a:extLst>
            </p:cNvPr>
            <p:cNvSpPr>
              <a:spLocks noChangeShapeType="1"/>
            </p:cNvSpPr>
            <p:nvPr/>
          </p:nvSpPr>
          <p:spPr bwMode="auto">
            <a:xfrm flipV="1">
              <a:off x="876" y="3619"/>
              <a:ext cx="2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22" name="Line 90">
              <a:extLst>
                <a:ext uri="{FF2B5EF4-FFF2-40B4-BE49-F238E27FC236}">
                  <a16:creationId xmlns:a16="http://schemas.microsoft.com/office/drawing/2014/main" id="{FEAF826E-2E80-47B1-A9C4-6C9727C14A73}"/>
                </a:ext>
              </a:extLst>
            </p:cNvPr>
            <p:cNvSpPr>
              <a:spLocks noChangeShapeType="1"/>
            </p:cNvSpPr>
            <p:nvPr/>
          </p:nvSpPr>
          <p:spPr bwMode="auto">
            <a:xfrm flipV="1">
              <a:off x="1728" y="3638"/>
              <a:ext cx="2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42023" name="Group 91">
              <a:extLst>
                <a:ext uri="{FF2B5EF4-FFF2-40B4-BE49-F238E27FC236}">
                  <a16:creationId xmlns:a16="http://schemas.microsoft.com/office/drawing/2014/main" id="{9331CBCE-4BC2-4588-A877-576DC46211B8}"/>
                </a:ext>
              </a:extLst>
            </p:cNvPr>
            <p:cNvGrpSpPr>
              <a:grpSpLocks/>
            </p:cNvGrpSpPr>
            <p:nvPr/>
          </p:nvGrpSpPr>
          <p:grpSpPr bwMode="auto">
            <a:xfrm>
              <a:off x="4387" y="2611"/>
              <a:ext cx="270" cy="249"/>
              <a:chOff x="3715" y="1536"/>
              <a:chExt cx="270" cy="249"/>
            </a:xfrm>
          </p:grpSpPr>
          <p:grpSp>
            <p:nvGrpSpPr>
              <p:cNvPr id="42059" name="Group 92">
                <a:extLst>
                  <a:ext uri="{FF2B5EF4-FFF2-40B4-BE49-F238E27FC236}">
                    <a16:creationId xmlns:a16="http://schemas.microsoft.com/office/drawing/2014/main" id="{0AA2F9A2-D2D6-438E-BBAD-8FCD5583F1B8}"/>
                  </a:ext>
                </a:extLst>
              </p:cNvPr>
              <p:cNvGrpSpPr>
                <a:grpSpLocks/>
              </p:cNvGrpSpPr>
              <p:nvPr/>
            </p:nvGrpSpPr>
            <p:grpSpPr bwMode="auto">
              <a:xfrm>
                <a:off x="3715" y="1572"/>
                <a:ext cx="270" cy="213"/>
                <a:chOff x="3715" y="1572"/>
                <a:chExt cx="270" cy="213"/>
              </a:xfrm>
            </p:grpSpPr>
            <p:sp>
              <p:nvSpPr>
                <p:cNvPr id="42063" name="Rectangle 93">
                  <a:extLst>
                    <a:ext uri="{FF2B5EF4-FFF2-40B4-BE49-F238E27FC236}">
                      <a16:creationId xmlns:a16="http://schemas.microsoft.com/office/drawing/2014/main" id="{23706C69-122F-4398-91A3-D5B8A21ED33F}"/>
                    </a:ext>
                  </a:extLst>
                </p:cNvPr>
                <p:cNvSpPr>
                  <a:spLocks noChangeArrowheads="1"/>
                </p:cNvSpPr>
                <p:nvPr/>
              </p:nvSpPr>
              <p:spPr bwMode="auto">
                <a:xfrm>
                  <a:off x="3925" y="1572"/>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a:t>
                  </a:r>
                </a:p>
              </p:txBody>
            </p:sp>
            <p:sp>
              <p:nvSpPr>
                <p:cNvPr id="42064" name="Rectangle 94">
                  <a:extLst>
                    <a:ext uri="{FF2B5EF4-FFF2-40B4-BE49-F238E27FC236}">
                      <a16:creationId xmlns:a16="http://schemas.microsoft.com/office/drawing/2014/main" id="{6574C232-85EA-4728-9A73-774860FF0504}"/>
                    </a:ext>
                  </a:extLst>
                </p:cNvPr>
                <p:cNvSpPr>
                  <a:spLocks noChangeArrowheads="1"/>
                </p:cNvSpPr>
                <p:nvPr/>
              </p:nvSpPr>
              <p:spPr bwMode="auto">
                <a:xfrm>
                  <a:off x="3829" y="1572"/>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a:t>
                  </a:r>
                </a:p>
              </p:txBody>
            </p:sp>
            <p:sp>
              <p:nvSpPr>
                <p:cNvPr id="42065" name="Rectangle 95">
                  <a:extLst>
                    <a:ext uri="{FF2B5EF4-FFF2-40B4-BE49-F238E27FC236}">
                      <a16:creationId xmlns:a16="http://schemas.microsoft.com/office/drawing/2014/main" id="{6EA2344E-1ED1-4AAB-90E3-26266CD859AA}"/>
                    </a:ext>
                  </a:extLst>
                </p:cNvPr>
                <p:cNvSpPr>
                  <a:spLocks noChangeArrowheads="1"/>
                </p:cNvSpPr>
                <p:nvPr/>
              </p:nvSpPr>
              <p:spPr bwMode="auto">
                <a:xfrm>
                  <a:off x="3715" y="1572"/>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d</a:t>
                  </a:r>
                  <a:endParaRPr lang="en-US" altLang="en-US" sz="2200">
                    <a:solidFill>
                      <a:srgbClr val="3333FF"/>
                    </a:solidFill>
                  </a:endParaRPr>
                </a:p>
              </p:txBody>
            </p:sp>
          </p:grpSp>
          <p:grpSp>
            <p:nvGrpSpPr>
              <p:cNvPr id="42060" name="Group 96">
                <a:extLst>
                  <a:ext uri="{FF2B5EF4-FFF2-40B4-BE49-F238E27FC236}">
                    <a16:creationId xmlns:a16="http://schemas.microsoft.com/office/drawing/2014/main" id="{F13B87FE-B0B5-4D03-BE4F-332936570E0B}"/>
                  </a:ext>
                </a:extLst>
              </p:cNvPr>
              <p:cNvGrpSpPr>
                <a:grpSpLocks/>
              </p:cNvGrpSpPr>
              <p:nvPr/>
            </p:nvGrpSpPr>
            <p:grpSpPr bwMode="auto">
              <a:xfrm>
                <a:off x="3741" y="1536"/>
                <a:ext cx="195" cy="242"/>
                <a:chOff x="3741" y="1536"/>
                <a:chExt cx="195" cy="242"/>
              </a:xfrm>
            </p:grpSpPr>
            <p:sp>
              <p:nvSpPr>
                <p:cNvPr id="42061" name="Rectangle 97">
                  <a:extLst>
                    <a:ext uri="{FF2B5EF4-FFF2-40B4-BE49-F238E27FC236}">
                      <a16:creationId xmlns:a16="http://schemas.microsoft.com/office/drawing/2014/main" id="{34F6C0A2-95D5-4D17-89DD-F5D921EEF20B}"/>
                    </a:ext>
                  </a:extLst>
                </p:cNvPr>
                <p:cNvSpPr>
                  <a:spLocks noChangeArrowheads="1"/>
                </p:cNvSpPr>
                <p:nvPr/>
              </p:nvSpPr>
              <p:spPr bwMode="auto">
                <a:xfrm>
                  <a:off x="3741" y="1536"/>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ˆ</a:t>
                  </a:r>
                </a:p>
              </p:txBody>
            </p:sp>
            <p:sp>
              <p:nvSpPr>
                <p:cNvPr id="42062" name="Rectangle 98">
                  <a:extLst>
                    <a:ext uri="{FF2B5EF4-FFF2-40B4-BE49-F238E27FC236}">
                      <a16:creationId xmlns:a16="http://schemas.microsoft.com/office/drawing/2014/main" id="{ABE1804C-8532-49B0-AAA2-7B9908954A3C}"/>
                    </a:ext>
                  </a:extLst>
                </p:cNvPr>
                <p:cNvSpPr>
                  <a:spLocks noChangeArrowheads="1"/>
                </p:cNvSpPr>
                <p:nvPr/>
              </p:nvSpPr>
              <p:spPr bwMode="auto">
                <a:xfrm>
                  <a:off x="3887" y="1565"/>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t</a:t>
                  </a:r>
                  <a:endParaRPr lang="en-US" altLang="en-US" sz="2200">
                    <a:solidFill>
                      <a:srgbClr val="3333FF"/>
                    </a:solidFill>
                  </a:endParaRPr>
                </a:p>
              </p:txBody>
            </p:sp>
          </p:grpSp>
        </p:grpSp>
        <p:sp>
          <p:nvSpPr>
            <p:cNvPr id="42024" name="Rectangle 99">
              <a:extLst>
                <a:ext uri="{FF2B5EF4-FFF2-40B4-BE49-F238E27FC236}">
                  <a16:creationId xmlns:a16="http://schemas.microsoft.com/office/drawing/2014/main" id="{8229C52E-64EA-4205-BF8A-7D1D51F968FA}"/>
                </a:ext>
              </a:extLst>
            </p:cNvPr>
            <p:cNvSpPr>
              <a:spLocks noChangeArrowheads="1"/>
            </p:cNvSpPr>
            <p:nvPr/>
          </p:nvSpPr>
          <p:spPr bwMode="auto">
            <a:xfrm>
              <a:off x="4608" y="3206"/>
              <a:ext cx="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i="1"/>
                <a:t>-</a:t>
              </a:r>
              <a:endParaRPr lang="en-US" altLang="en-US" b="1"/>
            </a:p>
          </p:txBody>
        </p:sp>
        <p:sp>
          <p:nvSpPr>
            <p:cNvPr id="42025" name="Rectangle 100">
              <a:extLst>
                <a:ext uri="{FF2B5EF4-FFF2-40B4-BE49-F238E27FC236}">
                  <a16:creationId xmlns:a16="http://schemas.microsoft.com/office/drawing/2014/main" id="{68073774-1D52-461B-AAF4-2935DCC9E0AF}"/>
                </a:ext>
              </a:extLst>
            </p:cNvPr>
            <p:cNvSpPr>
              <a:spLocks noChangeArrowheads="1"/>
            </p:cNvSpPr>
            <p:nvPr/>
          </p:nvSpPr>
          <p:spPr bwMode="auto">
            <a:xfrm>
              <a:off x="4656" y="3436"/>
              <a:ext cx="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t>+</a:t>
              </a:r>
            </a:p>
          </p:txBody>
        </p:sp>
        <p:sp>
          <p:nvSpPr>
            <p:cNvPr id="42026" name="Rectangle 101">
              <a:extLst>
                <a:ext uri="{FF2B5EF4-FFF2-40B4-BE49-F238E27FC236}">
                  <a16:creationId xmlns:a16="http://schemas.microsoft.com/office/drawing/2014/main" id="{4F58EFDF-8E70-48D9-84A9-7912F51FEF19}"/>
                </a:ext>
              </a:extLst>
            </p:cNvPr>
            <p:cNvSpPr>
              <a:spLocks noChangeArrowheads="1"/>
            </p:cNvSpPr>
            <p:nvPr/>
          </p:nvSpPr>
          <p:spPr bwMode="auto">
            <a:xfrm>
              <a:off x="4074" y="3427"/>
              <a:ext cx="29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0000FF"/>
                  </a:solidFill>
                </a:rPr>
                <a:t>e(t)</a:t>
              </a:r>
              <a:r>
                <a:rPr lang="en-US" altLang="en-US" sz="2200">
                  <a:latin typeface="Arial" panose="020B0604020202020204" pitchFamily="34" charset="0"/>
                </a:rPr>
                <a:t> </a:t>
              </a:r>
              <a:endParaRPr lang="en-US" altLang="en-US" sz="2200"/>
            </a:p>
          </p:txBody>
        </p:sp>
        <p:sp>
          <p:nvSpPr>
            <p:cNvPr id="42027" name="Rectangle 102">
              <a:extLst>
                <a:ext uri="{FF2B5EF4-FFF2-40B4-BE49-F238E27FC236}">
                  <a16:creationId xmlns:a16="http://schemas.microsoft.com/office/drawing/2014/main" id="{68A43C45-C31F-4251-997D-180818B703A0}"/>
                </a:ext>
              </a:extLst>
            </p:cNvPr>
            <p:cNvSpPr>
              <a:spLocks noChangeArrowheads="1"/>
            </p:cNvSpPr>
            <p:nvPr/>
          </p:nvSpPr>
          <p:spPr bwMode="auto">
            <a:xfrm>
              <a:off x="192" y="3187"/>
              <a:ext cx="777" cy="211"/>
            </a:xfrm>
            <a:prstGeom prst="rect">
              <a:avLst/>
            </a:prstGeom>
            <a:solidFill>
              <a:schemeClr val="bg1"/>
            </a:solidFill>
            <a:ln w="9525">
              <a:miter lim="800000"/>
              <a:headEnd/>
              <a:tailEnd/>
            </a:ln>
            <a:scene3d>
              <a:camera prst="legacyObliqueTopRight"/>
              <a:lightRig rig="legacyFlat3" dir="b"/>
            </a:scene3d>
            <a:sp3d extrusionH="23800" prstMaterial="legacyMatte">
              <a:bevelT w="13500" h="13500" prst="angle"/>
              <a:bevelB w="13500" h="13500" prst="angle"/>
              <a:extrusionClr>
                <a:schemeClr val="bg1"/>
              </a:extrusionClr>
              <a:contourClr>
                <a:schemeClr val="bg1"/>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200">
                  <a:latin typeface="Arial" panose="020B0604020202020204" pitchFamily="34" charset="0"/>
                </a:rPr>
                <a:t>modulator</a:t>
              </a:r>
            </a:p>
          </p:txBody>
        </p:sp>
        <p:sp>
          <p:nvSpPr>
            <p:cNvPr id="42028" name="Line 103">
              <a:extLst>
                <a:ext uri="{FF2B5EF4-FFF2-40B4-BE49-F238E27FC236}">
                  <a16:creationId xmlns:a16="http://schemas.microsoft.com/office/drawing/2014/main" id="{139AFB71-BA77-45B0-88CF-971A9E9C482E}"/>
                </a:ext>
              </a:extLst>
            </p:cNvPr>
            <p:cNvSpPr>
              <a:spLocks noChangeShapeType="1"/>
            </p:cNvSpPr>
            <p:nvPr/>
          </p:nvSpPr>
          <p:spPr bwMode="auto">
            <a:xfrm rot="5400000">
              <a:off x="432" y="3043"/>
              <a:ext cx="2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29" name="Rectangle 104">
              <a:extLst>
                <a:ext uri="{FF2B5EF4-FFF2-40B4-BE49-F238E27FC236}">
                  <a16:creationId xmlns:a16="http://schemas.microsoft.com/office/drawing/2014/main" id="{4E7B64A1-370B-4928-A112-C52F4B9D697D}"/>
                </a:ext>
              </a:extLst>
            </p:cNvPr>
            <p:cNvSpPr>
              <a:spLocks noChangeArrowheads="1"/>
            </p:cNvSpPr>
            <p:nvPr/>
          </p:nvSpPr>
          <p:spPr bwMode="auto">
            <a:xfrm>
              <a:off x="144" y="3523"/>
              <a:ext cx="816" cy="211"/>
            </a:xfrm>
            <a:prstGeom prst="rect">
              <a:avLst/>
            </a:prstGeom>
            <a:solidFill>
              <a:schemeClr val="bg1"/>
            </a:solidFill>
            <a:ln w="9525">
              <a:miter lim="800000"/>
              <a:headEnd/>
              <a:tailEnd/>
            </a:ln>
            <a:scene3d>
              <a:camera prst="legacyObliqueTopRight"/>
              <a:lightRig rig="legacyFlat3" dir="b"/>
            </a:scene3d>
            <a:sp3d extrusionH="36500" prstMaterial="legacyMatte">
              <a:bevelT w="13500" h="13500" prst="angle"/>
              <a:bevelB w="13500" h="13500" prst="angle"/>
              <a:extrusionClr>
                <a:schemeClr val="bg1"/>
              </a:extrusionClr>
              <a:contourClr>
                <a:schemeClr val="bg1"/>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200">
                  <a:latin typeface="Arial" panose="020B0604020202020204" pitchFamily="34" charset="0"/>
                </a:rPr>
                <a:t>transmitter</a:t>
              </a:r>
            </a:p>
          </p:txBody>
        </p:sp>
        <p:sp>
          <p:nvSpPr>
            <p:cNvPr id="42030" name="Rectangle 105">
              <a:extLst>
                <a:ext uri="{FF2B5EF4-FFF2-40B4-BE49-F238E27FC236}">
                  <a16:creationId xmlns:a16="http://schemas.microsoft.com/office/drawing/2014/main" id="{A2778ECC-306C-40E0-8A7A-10C53841D36C}"/>
                </a:ext>
              </a:extLst>
            </p:cNvPr>
            <p:cNvSpPr>
              <a:spLocks noChangeArrowheads="1"/>
            </p:cNvSpPr>
            <p:nvPr/>
          </p:nvSpPr>
          <p:spPr bwMode="auto">
            <a:xfrm>
              <a:off x="432" y="2707"/>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200" i="1">
                  <a:solidFill>
                    <a:srgbClr val="0000FF"/>
                  </a:solidFill>
                </a:rPr>
                <a:t>x(t)</a:t>
              </a:r>
            </a:p>
          </p:txBody>
        </p:sp>
        <p:sp>
          <p:nvSpPr>
            <p:cNvPr id="42031" name="Line 106">
              <a:extLst>
                <a:ext uri="{FF2B5EF4-FFF2-40B4-BE49-F238E27FC236}">
                  <a16:creationId xmlns:a16="http://schemas.microsoft.com/office/drawing/2014/main" id="{0CB32262-EC4D-439A-9C3A-6745ED289CC5}"/>
                </a:ext>
              </a:extLst>
            </p:cNvPr>
            <p:cNvSpPr>
              <a:spLocks noChangeShapeType="1"/>
            </p:cNvSpPr>
            <p:nvPr/>
          </p:nvSpPr>
          <p:spPr bwMode="auto">
            <a:xfrm rot="5400000">
              <a:off x="510" y="3464"/>
              <a:ext cx="1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32" name="Line 107">
              <a:extLst>
                <a:ext uri="{FF2B5EF4-FFF2-40B4-BE49-F238E27FC236}">
                  <a16:creationId xmlns:a16="http://schemas.microsoft.com/office/drawing/2014/main" id="{5A820CBD-C9FE-4911-A58F-C92D1D84E3DE}"/>
                </a:ext>
              </a:extLst>
            </p:cNvPr>
            <p:cNvSpPr>
              <a:spLocks noChangeShapeType="1"/>
            </p:cNvSpPr>
            <p:nvPr/>
          </p:nvSpPr>
          <p:spPr bwMode="auto">
            <a:xfrm rot="-5400000">
              <a:off x="3182" y="3087"/>
              <a:ext cx="1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IN"/>
            </a:p>
          </p:txBody>
        </p:sp>
        <p:sp>
          <p:nvSpPr>
            <p:cNvPr id="42033" name="Oval 108">
              <a:extLst>
                <a:ext uri="{FF2B5EF4-FFF2-40B4-BE49-F238E27FC236}">
                  <a16:creationId xmlns:a16="http://schemas.microsoft.com/office/drawing/2014/main" id="{C96F5ED1-4644-452A-960B-997FB7778804}"/>
                </a:ext>
              </a:extLst>
            </p:cNvPr>
            <p:cNvSpPr>
              <a:spLocks noChangeArrowheads="1"/>
            </p:cNvSpPr>
            <p:nvPr/>
          </p:nvSpPr>
          <p:spPr bwMode="auto">
            <a:xfrm>
              <a:off x="3168" y="2822"/>
              <a:ext cx="192" cy="192"/>
            </a:xfrm>
            <a:prstGeom prst="ellipse">
              <a:avLst/>
            </a:prstGeom>
            <a:solidFill>
              <a:schemeClr val="accent1"/>
            </a:solidFill>
            <a:ln w="9525">
              <a:solidFill>
                <a:schemeClr val="tx1"/>
              </a:solidFill>
              <a:round/>
              <a:headEnd/>
              <a:tailEnd/>
            </a:ln>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latin typeface="Arial" panose="020B0604020202020204" pitchFamily="34" charset="0"/>
                  <a:sym typeface="Symbol" panose="05050102010706020507" pitchFamily="18" charset="2"/>
                </a:rPr>
                <a:t></a:t>
              </a:r>
            </a:p>
          </p:txBody>
        </p:sp>
        <p:sp>
          <p:nvSpPr>
            <p:cNvPr id="42034" name="Rectangle 109">
              <a:extLst>
                <a:ext uri="{FF2B5EF4-FFF2-40B4-BE49-F238E27FC236}">
                  <a16:creationId xmlns:a16="http://schemas.microsoft.com/office/drawing/2014/main" id="{4D0857CB-C441-4A73-BBB0-29E90F82DBB3}"/>
                </a:ext>
              </a:extLst>
            </p:cNvPr>
            <p:cNvSpPr>
              <a:spLocks noChangeArrowheads="1"/>
            </p:cNvSpPr>
            <p:nvPr/>
          </p:nvSpPr>
          <p:spPr bwMode="auto">
            <a:xfrm>
              <a:off x="3141" y="3128"/>
              <a:ext cx="31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10000"/>
                </a:lnSpc>
              </a:pPr>
              <a:r>
                <a:rPr lang="en-US" altLang="en-US" sz="2200" i="1">
                  <a:solidFill>
                    <a:srgbClr val="0000FF"/>
                  </a:solidFill>
                </a:rPr>
                <a:t>n</a:t>
              </a:r>
              <a:r>
                <a:rPr lang="en-US" altLang="en-US" sz="2200" i="1" baseline="-25000">
                  <a:solidFill>
                    <a:srgbClr val="0000FF"/>
                  </a:solidFill>
                </a:rPr>
                <a:t>b</a:t>
              </a:r>
              <a:r>
                <a:rPr lang="en-US" altLang="en-US" sz="2200" i="1">
                  <a:solidFill>
                    <a:srgbClr val="0000FF"/>
                  </a:solidFill>
                </a:rPr>
                <a:t>(t)</a:t>
              </a:r>
              <a:endParaRPr lang="en-US" altLang="en-US" sz="2200"/>
            </a:p>
          </p:txBody>
        </p:sp>
        <p:sp>
          <p:nvSpPr>
            <p:cNvPr id="42035" name="Rectangle 110">
              <a:extLst>
                <a:ext uri="{FF2B5EF4-FFF2-40B4-BE49-F238E27FC236}">
                  <a16:creationId xmlns:a16="http://schemas.microsoft.com/office/drawing/2014/main" id="{6E53E0F0-3541-4CFD-8489-2C15CA54D5D8}"/>
                </a:ext>
              </a:extLst>
            </p:cNvPr>
            <p:cNvSpPr>
              <a:spLocks noChangeArrowheads="1"/>
            </p:cNvSpPr>
            <p:nvPr/>
          </p:nvSpPr>
          <p:spPr bwMode="auto">
            <a:xfrm>
              <a:off x="3360" y="2707"/>
              <a:ext cx="3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0000FF"/>
                  </a:solidFill>
                </a:rPr>
                <a:t>y(t)  </a:t>
              </a:r>
              <a:endParaRPr lang="en-US" altLang="en-US" sz="2200"/>
            </a:p>
          </p:txBody>
        </p:sp>
        <p:sp>
          <p:nvSpPr>
            <p:cNvPr id="42036" name="Rectangle 111">
              <a:extLst>
                <a:ext uri="{FF2B5EF4-FFF2-40B4-BE49-F238E27FC236}">
                  <a16:creationId xmlns:a16="http://schemas.microsoft.com/office/drawing/2014/main" id="{5F18A4EA-7C58-4D44-8465-074875848350}"/>
                </a:ext>
              </a:extLst>
            </p:cNvPr>
            <p:cNvSpPr>
              <a:spLocks noChangeArrowheads="1"/>
            </p:cNvSpPr>
            <p:nvPr/>
          </p:nvSpPr>
          <p:spPr bwMode="auto">
            <a:xfrm>
              <a:off x="5311" y="2659"/>
              <a:ext cx="35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latin typeface="Arial" panose="020B0604020202020204" pitchFamily="34" charset="0"/>
                </a:rPr>
                <a:t> </a:t>
              </a:r>
              <a:r>
                <a:rPr lang="en-US" altLang="en-US" sz="2200" i="1">
                  <a:solidFill>
                    <a:srgbClr val="0000FF"/>
                  </a:solidFill>
                </a:rPr>
                <a:t>d(t)</a:t>
              </a:r>
              <a:r>
                <a:rPr lang="en-US" altLang="en-US" sz="2200">
                  <a:latin typeface="Arial" panose="020B0604020202020204" pitchFamily="34" charset="0"/>
                </a:rPr>
                <a:t> </a:t>
              </a:r>
              <a:endParaRPr lang="en-US" altLang="en-US" sz="2200"/>
            </a:p>
          </p:txBody>
        </p:sp>
        <p:sp>
          <p:nvSpPr>
            <p:cNvPr id="42037" name="Line 112">
              <a:extLst>
                <a:ext uri="{FF2B5EF4-FFF2-40B4-BE49-F238E27FC236}">
                  <a16:creationId xmlns:a16="http://schemas.microsoft.com/office/drawing/2014/main" id="{5A8EBBEE-2FCA-490D-81F0-B3110E5138DE}"/>
                </a:ext>
              </a:extLst>
            </p:cNvPr>
            <p:cNvSpPr>
              <a:spLocks noChangeShapeType="1"/>
            </p:cNvSpPr>
            <p:nvPr/>
          </p:nvSpPr>
          <p:spPr bwMode="auto">
            <a:xfrm>
              <a:off x="3360" y="2918"/>
              <a:ext cx="2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IN"/>
            </a:p>
          </p:txBody>
        </p:sp>
        <p:sp>
          <p:nvSpPr>
            <p:cNvPr id="42038" name="Rectangle 113">
              <a:extLst>
                <a:ext uri="{FF2B5EF4-FFF2-40B4-BE49-F238E27FC236}">
                  <a16:creationId xmlns:a16="http://schemas.microsoft.com/office/drawing/2014/main" id="{64AD1283-D297-4D57-93F7-22246D5F85E0}"/>
                </a:ext>
              </a:extLst>
            </p:cNvPr>
            <p:cNvSpPr>
              <a:spLocks noChangeArrowheads="1"/>
            </p:cNvSpPr>
            <p:nvPr/>
          </p:nvSpPr>
          <p:spPr bwMode="auto">
            <a:xfrm>
              <a:off x="4704" y="2755"/>
              <a:ext cx="624" cy="389"/>
            </a:xfrm>
            <a:prstGeom prst="rect">
              <a:avLst/>
            </a:prstGeom>
            <a:solidFill>
              <a:srgbClr val="C9FFCD"/>
            </a:solidFill>
            <a:ln w="9525">
              <a:miter lim="800000"/>
              <a:headEnd/>
              <a:tailEnd/>
            </a:ln>
            <a:scene3d>
              <a:camera prst="legacyObliqueTopRight"/>
              <a:lightRig rig="legacyFlat3" dir="b"/>
            </a:scene3d>
            <a:sp3d extrusionH="49200" prstMaterial="legacyMatte">
              <a:bevelT w="13500" h="13500" prst="angle"/>
              <a:bevelB w="13500" h="13500" prst="angle"/>
              <a:extrusionClr>
                <a:srgbClr val="C9FFCD"/>
              </a:extrusionClr>
              <a:contourClr>
                <a:srgbClr val="C9FFCD"/>
              </a:contourClr>
            </a:sp3d>
          </p:spPr>
          <p:txBody>
            <a:bodyPr wrap="none" lIns="0" tIns="0" rIns="0" bIns="0">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pPr>
              <a:r>
                <a:rPr lang="en-US" altLang="en-US" sz="2200">
                  <a:latin typeface="Arial" panose="020B0604020202020204" pitchFamily="34" charset="0"/>
                </a:rPr>
                <a:t>decision</a:t>
              </a:r>
            </a:p>
            <a:p>
              <a:pPr algn="ctr" eaLnBrk="1" hangingPunct="1">
                <a:lnSpc>
                  <a:spcPct val="70000"/>
                </a:lnSpc>
              </a:pPr>
              <a:r>
                <a:rPr lang="en-US" altLang="en-US" sz="2200">
                  <a:latin typeface="Arial" panose="020B0604020202020204" pitchFamily="34" charset="0"/>
                </a:rPr>
                <a:t>maker</a:t>
              </a:r>
            </a:p>
          </p:txBody>
        </p:sp>
        <p:sp>
          <p:nvSpPr>
            <p:cNvPr id="42039" name="Line 114">
              <a:extLst>
                <a:ext uri="{FF2B5EF4-FFF2-40B4-BE49-F238E27FC236}">
                  <a16:creationId xmlns:a16="http://schemas.microsoft.com/office/drawing/2014/main" id="{6B1376B5-CF6B-422D-919B-654700055139}"/>
                </a:ext>
              </a:extLst>
            </p:cNvPr>
            <p:cNvSpPr>
              <a:spLocks noChangeShapeType="1"/>
            </p:cNvSpPr>
            <p:nvPr/>
          </p:nvSpPr>
          <p:spPr bwMode="auto">
            <a:xfrm flipV="1">
              <a:off x="4320" y="2899"/>
              <a:ext cx="37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IN"/>
            </a:p>
          </p:txBody>
        </p:sp>
        <p:sp>
          <p:nvSpPr>
            <p:cNvPr id="42040" name="Line 115">
              <a:extLst>
                <a:ext uri="{FF2B5EF4-FFF2-40B4-BE49-F238E27FC236}">
                  <a16:creationId xmlns:a16="http://schemas.microsoft.com/office/drawing/2014/main" id="{9C603330-A81A-4AFA-83C1-C0174AE8615D}"/>
                </a:ext>
              </a:extLst>
            </p:cNvPr>
            <p:cNvSpPr>
              <a:spLocks noChangeShapeType="1"/>
            </p:cNvSpPr>
            <p:nvPr/>
          </p:nvSpPr>
          <p:spPr bwMode="auto">
            <a:xfrm>
              <a:off x="5328" y="2918"/>
              <a:ext cx="24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IN"/>
            </a:p>
          </p:txBody>
        </p:sp>
        <p:sp>
          <p:nvSpPr>
            <p:cNvPr id="42041" name="Oval 116">
              <a:extLst>
                <a:ext uri="{FF2B5EF4-FFF2-40B4-BE49-F238E27FC236}">
                  <a16:creationId xmlns:a16="http://schemas.microsoft.com/office/drawing/2014/main" id="{6880E07D-CB1F-4124-9958-F0DC5BAB2EF8}"/>
                </a:ext>
              </a:extLst>
            </p:cNvPr>
            <p:cNvSpPr>
              <a:spLocks noChangeArrowheads="1"/>
            </p:cNvSpPr>
            <p:nvPr/>
          </p:nvSpPr>
          <p:spPr bwMode="auto">
            <a:xfrm>
              <a:off x="4451" y="3350"/>
              <a:ext cx="192" cy="192"/>
            </a:xfrm>
            <a:prstGeom prst="ellipse">
              <a:avLst/>
            </a:prstGeom>
            <a:solidFill>
              <a:schemeClr val="accent1"/>
            </a:solidFill>
            <a:ln w="9525">
              <a:solidFill>
                <a:schemeClr val="tx1"/>
              </a:solidFill>
              <a:round/>
              <a:headEnd/>
              <a:tailEnd/>
            </a:ln>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sym typeface="Symbol" panose="05050102010706020507" pitchFamily="18" charset="2"/>
                </a:rPr>
                <a:t></a:t>
              </a:r>
            </a:p>
          </p:txBody>
        </p:sp>
        <p:sp>
          <p:nvSpPr>
            <p:cNvPr id="42042" name="Line 117">
              <a:extLst>
                <a:ext uri="{FF2B5EF4-FFF2-40B4-BE49-F238E27FC236}">
                  <a16:creationId xmlns:a16="http://schemas.microsoft.com/office/drawing/2014/main" id="{409915A6-1821-417A-AD95-F4162844300D}"/>
                </a:ext>
              </a:extLst>
            </p:cNvPr>
            <p:cNvSpPr>
              <a:spLocks noChangeShapeType="1"/>
            </p:cNvSpPr>
            <p:nvPr/>
          </p:nvSpPr>
          <p:spPr bwMode="auto">
            <a:xfrm rot="5400000">
              <a:off x="4331" y="3134"/>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IN"/>
            </a:p>
          </p:txBody>
        </p:sp>
        <p:sp>
          <p:nvSpPr>
            <p:cNvPr id="42043" name="Freeform 118">
              <a:extLst>
                <a:ext uri="{FF2B5EF4-FFF2-40B4-BE49-F238E27FC236}">
                  <a16:creationId xmlns:a16="http://schemas.microsoft.com/office/drawing/2014/main" id="{9B731154-3B1A-4FFE-8EFB-4E0F9142C7B5}"/>
                </a:ext>
              </a:extLst>
            </p:cNvPr>
            <p:cNvSpPr>
              <a:spLocks/>
            </p:cNvSpPr>
            <p:nvPr/>
          </p:nvSpPr>
          <p:spPr bwMode="auto">
            <a:xfrm rot="16200000" flipV="1">
              <a:off x="4776" y="2798"/>
              <a:ext cx="528" cy="768"/>
            </a:xfrm>
            <a:custGeom>
              <a:avLst/>
              <a:gdLst>
                <a:gd name="T0" fmla="*/ 528 w 576"/>
                <a:gd name="T1" fmla="*/ 0 h 432"/>
                <a:gd name="T2" fmla="*/ 0 w 576"/>
                <a:gd name="T3" fmla="*/ 0 h 432"/>
                <a:gd name="T4" fmla="*/ 0 w 576"/>
                <a:gd name="T5" fmla="*/ 768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576" y="0"/>
                  </a:moveTo>
                  <a:lnTo>
                    <a:pt x="0" y="0"/>
                  </a:lnTo>
                  <a:lnTo>
                    <a:pt x="0" y="432"/>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2044" name="Rectangle 119">
              <a:extLst>
                <a:ext uri="{FF2B5EF4-FFF2-40B4-BE49-F238E27FC236}">
                  <a16:creationId xmlns:a16="http://schemas.microsoft.com/office/drawing/2014/main" id="{693A8EAF-EBAE-4789-8B51-39FBDEE490FF}"/>
                </a:ext>
              </a:extLst>
            </p:cNvPr>
            <p:cNvSpPr>
              <a:spLocks noChangeArrowheads="1"/>
            </p:cNvSpPr>
            <p:nvPr/>
          </p:nvSpPr>
          <p:spPr bwMode="auto">
            <a:xfrm>
              <a:off x="1104" y="3446"/>
              <a:ext cx="720" cy="36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200">
                  <a:solidFill>
                    <a:schemeClr val="bg1"/>
                  </a:solidFill>
                  <a:latin typeface="Arial" panose="020B0604020202020204" pitchFamily="34" charset="0"/>
                </a:rPr>
                <a:t>RF </a:t>
              </a:r>
            </a:p>
            <a:p>
              <a:pPr algn="ctr" eaLnBrk="1" hangingPunct="1">
                <a:lnSpc>
                  <a:spcPct val="80000"/>
                </a:lnSpc>
              </a:pPr>
              <a:r>
                <a:rPr lang="en-US" altLang="en-US" sz="2200">
                  <a:solidFill>
                    <a:schemeClr val="bg1"/>
                  </a:solidFill>
                  <a:latin typeface="Arial" panose="020B0604020202020204" pitchFamily="34" charset="0"/>
                </a:rPr>
                <a:t>Channel</a:t>
              </a:r>
            </a:p>
          </p:txBody>
        </p:sp>
        <p:sp>
          <p:nvSpPr>
            <p:cNvPr id="42045" name="Line 120">
              <a:extLst>
                <a:ext uri="{FF2B5EF4-FFF2-40B4-BE49-F238E27FC236}">
                  <a16:creationId xmlns:a16="http://schemas.microsoft.com/office/drawing/2014/main" id="{37EFE8A3-0AB6-4B94-BBD5-18E5D45987AA}"/>
                </a:ext>
              </a:extLst>
            </p:cNvPr>
            <p:cNvSpPr>
              <a:spLocks noChangeShapeType="1"/>
            </p:cNvSpPr>
            <p:nvPr/>
          </p:nvSpPr>
          <p:spPr bwMode="auto">
            <a:xfrm>
              <a:off x="1968" y="3638"/>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42046" name="Group 121">
              <a:extLst>
                <a:ext uri="{FF2B5EF4-FFF2-40B4-BE49-F238E27FC236}">
                  <a16:creationId xmlns:a16="http://schemas.microsoft.com/office/drawing/2014/main" id="{C5CC0359-4AC0-451E-B6B6-38A80FBBC54B}"/>
                </a:ext>
              </a:extLst>
            </p:cNvPr>
            <p:cNvGrpSpPr>
              <a:grpSpLocks/>
            </p:cNvGrpSpPr>
            <p:nvPr/>
          </p:nvGrpSpPr>
          <p:grpSpPr bwMode="auto">
            <a:xfrm>
              <a:off x="1920" y="2726"/>
              <a:ext cx="1109" cy="1008"/>
              <a:chOff x="1968" y="2947"/>
              <a:chExt cx="1109" cy="1008"/>
            </a:xfrm>
          </p:grpSpPr>
          <p:sp>
            <p:nvSpPr>
              <p:cNvPr id="42054" name="Rectangle 122">
                <a:extLst>
                  <a:ext uri="{FF2B5EF4-FFF2-40B4-BE49-F238E27FC236}">
                    <a16:creationId xmlns:a16="http://schemas.microsoft.com/office/drawing/2014/main" id="{46E7DB6A-BCDB-4DDA-A207-BA68AB08DED8}"/>
                  </a:ext>
                </a:extLst>
              </p:cNvPr>
              <p:cNvSpPr>
                <a:spLocks noChangeArrowheads="1"/>
              </p:cNvSpPr>
              <p:nvPr/>
            </p:nvSpPr>
            <p:spPr bwMode="auto">
              <a:xfrm>
                <a:off x="1968" y="2947"/>
                <a:ext cx="1109" cy="384"/>
              </a:xfrm>
              <a:prstGeom prst="rect">
                <a:avLst/>
              </a:prstGeom>
              <a:solidFill>
                <a:schemeClr val="bg1"/>
              </a:solidFill>
              <a:ln w="9525">
                <a:miter lim="800000"/>
                <a:headEnd/>
                <a:tailEnd/>
              </a:ln>
              <a:scene3d>
                <a:camera prst="legacyObliqueTopRight"/>
                <a:lightRig rig="legacyFlat3" dir="b"/>
              </a:scene3d>
              <a:sp3d extrusionH="23800" prstMaterial="legacyMatte">
                <a:bevelT w="13500" h="13500" prst="angle"/>
                <a:bevelB w="13500" h="13500" prst="angle"/>
                <a:extrusionClr>
                  <a:schemeClr val="bg1"/>
                </a:extrusionClr>
                <a:contourClr>
                  <a:schemeClr val="bg1"/>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200">
                    <a:latin typeface="Arial" panose="020B0604020202020204" pitchFamily="34" charset="0"/>
                  </a:rPr>
                  <a:t>detector-  </a:t>
                </a:r>
              </a:p>
              <a:p>
                <a:pPr algn="ctr" eaLnBrk="1" hangingPunct="1">
                  <a:lnSpc>
                    <a:spcPct val="80000"/>
                  </a:lnSpc>
                </a:pPr>
                <a:r>
                  <a:rPr lang="en-US" altLang="en-US" sz="2200">
                    <a:latin typeface="Arial" panose="020B0604020202020204" pitchFamily="34" charset="0"/>
                  </a:rPr>
                  <a:t>matched filter</a:t>
                </a:r>
              </a:p>
            </p:txBody>
          </p:sp>
          <p:sp>
            <p:nvSpPr>
              <p:cNvPr id="42055" name="Rectangle 123">
                <a:extLst>
                  <a:ext uri="{FF2B5EF4-FFF2-40B4-BE49-F238E27FC236}">
                    <a16:creationId xmlns:a16="http://schemas.microsoft.com/office/drawing/2014/main" id="{CE4A48E7-CEAE-4032-A873-FD3AB87E60BF}"/>
                  </a:ext>
                </a:extLst>
              </p:cNvPr>
              <p:cNvSpPr>
                <a:spLocks noChangeArrowheads="1"/>
              </p:cNvSpPr>
              <p:nvPr/>
            </p:nvSpPr>
            <p:spPr bwMode="auto">
              <a:xfrm>
                <a:off x="1993" y="3744"/>
                <a:ext cx="1061" cy="211"/>
              </a:xfrm>
              <a:prstGeom prst="rect">
                <a:avLst/>
              </a:prstGeom>
              <a:solidFill>
                <a:schemeClr val="bg1"/>
              </a:solidFill>
              <a:ln w="9525">
                <a:miter lim="800000"/>
                <a:headEnd/>
                <a:tailEnd/>
              </a:ln>
              <a:scene3d>
                <a:camera prst="legacyObliqueTopRight"/>
                <a:lightRig rig="legacyFlat3" dir="b"/>
              </a:scene3d>
              <a:sp3d extrusionH="23800" prstMaterial="legacyMatte">
                <a:bevelT w="13500" h="13500" prst="angle"/>
                <a:bevelB w="13500" h="13500" prst="angle"/>
                <a:extrusionClr>
                  <a:schemeClr val="bg1"/>
                </a:extrusionClr>
                <a:contourClr>
                  <a:schemeClr val="bg1"/>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200">
                    <a:latin typeface="Arial" panose="020B0604020202020204" pitchFamily="34" charset="0"/>
                  </a:rPr>
                  <a:t>RF Front End</a:t>
                </a:r>
              </a:p>
            </p:txBody>
          </p:sp>
          <p:sp>
            <p:nvSpPr>
              <p:cNvPr id="42056" name="Rectangle 124">
                <a:extLst>
                  <a:ext uri="{FF2B5EF4-FFF2-40B4-BE49-F238E27FC236}">
                    <a16:creationId xmlns:a16="http://schemas.microsoft.com/office/drawing/2014/main" id="{CA2BB02C-D284-4AF1-B5FC-544ABD494C2D}"/>
                  </a:ext>
                </a:extLst>
              </p:cNvPr>
              <p:cNvSpPr>
                <a:spLocks noChangeArrowheads="1"/>
              </p:cNvSpPr>
              <p:nvPr/>
            </p:nvSpPr>
            <p:spPr bwMode="auto">
              <a:xfrm>
                <a:off x="2152" y="3456"/>
                <a:ext cx="742" cy="173"/>
              </a:xfrm>
              <a:prstGeom prst="rect">
                <a:avLst/>
              </a:prstGeom>
              <a:solidFill>
                <a:schemeClr val="bg1"/>
              </a:solidFill>
              <a:ln w="9525">
                <a:miter lim="800000"/>
                <a:headEnd/>
                <a:tailEnd/>
              </a:ln>
              <a:scene3d>
                <a:camera prst="legacyObliqueTopRight"/>
                <a:lightRig rig="legacyFlat3" dir="b"/>
              </a:scene3d>
              <a:sp3d extrusionH="23800" prstMaterial="legacyMatte">
                <a:bevelT w="13500" h="13500" prst="angle"/>
                <a:bevelB w="13500" h="13500" prst="angle"/>
                <a:extrusionClr>
                  <a:schemeClr val="bg1"/>
                </a:extrusionClr>
                <a:contourClr>
                  <a:schemeClr val="bg1"/>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200">
                    <a:latin typeface="Arial" panose="020B0604020202020204" pitchFamily="34" charset="0"/>
                  </a:rPr>
                  <a:t>IF stage</a:t>
                </a:r>
              </a:p>
            </p:txBody>
          </p:sp>
          <p:sp>
            <p:nvSpPr>
              <p:cNvPr id="42057" name="Line 125">
                <a:extLst>
                  <a:ext uri="{FF2B5EF4-FFF2-40B4-BE49-F238E27FC236}">
                    <a16:creationId xmlns:a16="http://schemas.microsoft.com/office/drawing/2014/main" id="{67BC7F6B-CBAA-4D0F-89DE-5F3719DF8744}"/>
                  </a:ext>
                </a:extLst>
              </p:cNvPr>
              <p:cNvSpPr>
                <a:spLocks noChangeShapeType="1"/>
              </p:cNvSpPr>
              <p:nvPr/>
            </p:nvSpPr>
            <p:spPr bwMode="auto">
              <a:xfrm rot="16200000" flipV="1">
                <a:off x="2465" y="3687"/>
                <a:ext cx="11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IN"/>
              </a:p>
            </p:txBody>
          </p:sp>
          <p:sp>
            <p:nvSpPr>
              <p:cNvPr id="42058" name="Line 126">
                <a:extLst>
                  <a:ext uri="{FF2B5EF4-FFF2-40B4-BE49-F238E27FC236}">
                    <a16:creationId xmlns:a16="http://schemas.microsoft.com/office/drawing/2014/main" id="{FCABAF09-8451-4DA0-B074-06E341494A07}"/>
                  </a:ext>
                </a:extLst>
              </p:cNvPr>
              <p:cNvSpPr>
                <a:spLocks noChangeShapeType="1"/>
              </p:cNvSpPr>
              <p:nvPr/>
            </p:nvSpPr>
            <p:spPr bwMode="auto">
              <a:xfrm rot="16200000" flipV="1">
                <a:off x="2465" y="3389"/>
                <a:ext cx="11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IN"/>
              </a:p>
            </p:txBody>
          </p:sp>
        </p:grpSp>
        <p:sp>
          <p:nvSpPr>
            <p:cNvPr id="42047" name="Line 127">
              <a:extLst>
                <a:ext uri="{FF2B5EF4-FFF2-40B4-BE49-F238E27FC236}">
                  <a16:creationId xmlns:a16="http://schemas.microsoft.com/office/drawing/2014/main" id="{BF641035-4385-4192-8DE7-CF9D44036AF9}"/>
                </a:ext>
              </a:extLst>
            </p:cNvPr>
            <p:cNvSpPr>
              <a:spLocks noChangeShapeType="1"/>
            </p:cNvSpPr>
            <p:nvPr/>
          </p:nvSpPr>
          <p:spPr bwMode="auto">
            <a:xfrm>
              <a:off x="3024" y="2918"/>
              <a:ext cx="14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IN"/>
            </a:p>
          </p:txBody>
        </p:sp>
        <p:sp>
          <p:nvSpPr>
            <p:cNvPr id="42048" name="Freeform 128">
              <a:extLst>
                <a:ext uri="{FF2B5EF4-FFF2-40B4-BE49-F238E27FC236}">
                  <a16:creationId xmlns:a16="http://schemas.microsoft.com/office/drawing/2014/main" id="{E07EBF6F-7C51-4695-BA1C-0E64DBE4133A}"/>
                </a:ext>
              </a:extLst>
            </p:cNvPr>
            <p:cNvSpPr>
              <a:spLocks/>
            </p:cNvSpPr>
            <p:nvPr/>
          </p:nvSpPr>
          <p:spPr bwMode="auto">
            <a:xfrm flipV="1">
              <a:off x="4032" y="3139"/>
              <a:ext cx="428" cy="307"/>
            </a:xfrm>
            <a:custGeom>
              <a:avLst/>
              <a:gdLst>
                <a:gd name="T0" fmla="*/ 428 w 576"/>
                <a:gd name="T1" fmla="*/ 0 h 432"/>
                <a:gd name="T2" fmla="*/ 0 w 576"/>
                <a:gd name="T3" fmla="*/ 0 h 432"/>
                <a:gd name="T4" fmla="*/ 0 w 576"/>
                <a:gd name="T5" fmla="*/ 307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576" y="0"/>
                  </a:moveTo>
                  <a:lnTo>
                    <a:pt x="0" y="0"/>
                  </a:lnTo>
                  <a:lnTo>
                    <a:pt x="0" y="432"/>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2049" name="Text Box 129">
              <a:extLst>
                <a:ext uri="{FF2B5EF4-FFF2-40B4-BE49-F238E27FC236}">
                  <a16:creationId xmlns:a16="http://schemas.microsoft.com/office/drawing/2014/main" id="{64A406B2-5D29-411E-9F34-46DDB30BCEFC}"/>
                </a:ext>
              </a:extLst>
            </p:cNvPr>
            <p:cNvSpPr txBox="1">
              <a:spLocks noChangeArrowheads="1"/>
            </p:cNvSpPr>
            <p:nvPr/>
          </p:nvSpPr>
          <p:spPr bwMode="auto">
            <a:xfrm>
              <a:off x="1296" y="2966"/>
              <a:ext cx="3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f(t)</a:t>
              </a:r>
            </a:p>
          </p:txBody>
        </p:sp>
        <p:sp>
          <p:nvSpPr>
            <p:cNvPr id="42050" name="Rectangle 130">
              <a:extLst>
                <a:ext uri="{FF2B5EF4-FFF2-40B4-BE49-F238E27FC236}">
                  <a16:creationId xmlns:a16="http://schemas.microsoft.com/office/drawing/2014/main" id="{40D259D2-7927-49DB-868A-ACCC7EB443F2}"/>
                </a:ext>
              </a:extLst>
            </p:cNvPr>
            <p:cNvSpPr>
              <a:spLocks noChangeArrowheads="1"/>
            </p:cNvSpPr>
            <p:nvPr/>
          </p:nvSpPr>
          <p:spPr bwMode="auto">
            <a:xfrm>
              <a:off x="3648" y="2688"/>
              <a:ext cx="720" cy="451"/>
            </a:xfrm>
            <a:prstGeom prst="rect">
              <a:avLst/>
            </a:prstGeom>
            <a:solidFill>
              <a:srgbClr val="C9FFCD"/>
            </a:solidFill>
            <a:ln w="9525">
              <a:miter lim="800000"/>
              <a:headEnd/>
              <a:tailEnd/>
            </a:ln>
            <a:scene3d>
              <a:camera prst="legacyObliqueTopRight"/>
              <a:lightRig rig="legacyFlat3" dir="b"/>
            </a:scene3d>
            <a:sp3d extrusionH="49200" prstMaterial="legacyMatte">
              <a:bevelT w="13500" h="13500" prst="angle"/>
              <a:bevelB w="13500" h="13500" prst="angle"/>
              <a:extrusionClr>
                <a:srgbClr val="C9FFCD"/>
              </a:extrusionClr>
              <a:contourClr>
                <a:srgbClr val="C9FFCD"/>
              </a:contourClr>
            </a:sp3d>
          </p:spPr>
          <p:txBody>
            <a:bodyPr wrap="none" lIns="0" tIns="0" rIns="0" bIns="0">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200">
                  <a:latin typeface="Arial" panose="020B0604020202020204" pitchFamily="34" charset="0"/>
                </a:rPr>
                <a:t>Equalizer</a:t>
              </a:r>
            </a:p>
            <a:p>
              <a:pPr algn="ctr" eaLnBrk="1" hangingPunct="1">
                <a:lnSpc>
                  <a:spcPct val="90000"/>
                </a:lnSpc>
              </a:pPr>
              <a:r>
                <a:rPr lang="en-US" altLang="en-US" sz="2200" i="1">
                  <a:solidFill>
                    <a:srgbClr val="3333FF"/>
                  </a:solidFill>
                </a:rPr>
                <a:t>h</a:t>
              </a:r>
              <a:r>
                <a:rPr lang="en-US" altLang="en-US" sz="2200" i="1" baseline="-25000">
                  <a:solidFill>
                    <a:srgbClr val="3333FF"/>
                  </a:solidFill>
                </a:rPr>
                <a:t>eq</a:t>
              </a:r>
              <a:r>
                <a:rPr lang="en-US" altLang="en-US" sz="2200" i="1">
                  <a:solidFill>
                    <a:srgbClr val="3333FF"/>
                  </a:solidFill>
                </a:rPr>
                <a:t>(t)</a:t>
              </a:r>
            </a:p>
          </p:txBody>
        </p:sp>
        <p:grpSp>
          <p:nvGrpSpPr>
            <p:cNvPr id="42051" name="Group 134">
              <a:extLst>
                <a:ext uri="{FF2B5EF4-FFF2-40B4-BE49-F238E27FC236}">
                  <a16:creationId xmlns:a16="http://schemas.microsoft.com/office/drawing/2014/main" id="{520A2DAE-FFC5-4AD0-8E4A-E314E3AFFB62}"/>
                </a:ext>
              </a:extLst>
            </p:cNvPr>
            <p:cNvGrpSpPr>
              <a:grpSpLocks/>
            </p:cNvGrpSpPr>
            <p:nvPr/>
          </p:nvGrpSpPr>
          <p:grpSpPr bwMode="auto">
            <a:xfrm>
              <a:off x="1152" y="3840"/>
              <a:ext cx="1296" cy="432"/>
              <a:chOff x="1152" y="3840"/>
              <a:chExt cx="1296" cy="432"/>
            </a:xfrm>
          </p:grpSpPr>
          <p:sp>
            <p:nvSpPr>
              <p:cNvPr id="42052" name="AutoShape 132">
                <a:extLst>
                  <a:ext uri="{FF2B5EF4-FFF2-40B4-BE49-F238E27FC236}">
                    <a16:creationId xmlns:a16="http://schemas.microsoft.com/office/drawing/2014/main" id="{394A5772-1409-4AD7-99CB-1BBEF72240AF}"/>
                  </a:ext>
                </a:extLst>
              </p:cNvPr>
              <p:cNvSpPr>
                <a:spLocks noChangeArrowheads="1"/>
              </p:cNvSpPr>
              <p:nvPr/>
            </p:nvSpPr>
            <p:spPr bwMode="auto">
              <a:xfrm rot="-5400000" flipH="1" flipV="1">
                <a:off x="1536" y="3456"/>
                <a:ext cx="432" cy="1200"/>
              </a:xfrm>
              <a:prstGeom prst="wedgeEllipseCallout">
                <a:avLst>
                  <a:gd name="adj1" fmla="val -59958"/>
                  <a:gd name="adj2" fmla="val 17583"/>
                </a:avLst>
              </a:prstGeom>
              <a:solidFill>
                <a:schemeClr val="bg1"/>
              </a:solidFill>
              <a:ln w="9525">
                <a:solidFill>
                  <a:schemeClr val="tx1"/>
                </a:solidFill>
                <a:miter lim="800000"/>
                <a:headEnd/>
                <a:tailEnd/>
              </a:ln>
            </p:spPr>
            <p:txBody>
              <a:bodyPr rot="10800000" vert="eaVert"/>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a:p>
            </p:txBody>
          </p:sp>
          <p:sp>
            <p:nvSpPr>
              <p:cNvPr id="42053" name="Text Box 133">
                <a:extLst>
                  <a:ext uri="{FF2B5EF4-FFF2-40B4-BE49-F238E27FC236}">
                    <a16:creationId xmlns:a16="http://schemas.microsoft.com/office/drawing/2014/main" id="{7CDC4066-F111-4DB5-B8A3-9AB3C0ADE708}"/>
                  </a:ext>
                </a:extLst>
              </p:cNvPr>
              <p:cNvSpPr txBox="1">
                <a:spLocks noChangeArrowheads="1"/>
              </p:cNvSpPr>
              <p:nvPr/>
            </p:nvSpPr>
            <p:spPr bwMode="auto">
              <a:xfrm>
                <a:off x="1152" y="3888"/>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008000"/>
                    </a:solidFill>
                  </a:rPr>
                  <a:t>MAI, ISI, EMI</a:t>
                </a: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a:extLst>
              <a:ext uri="{FF2B5EF4-FFF2-40B4-BE49-F238E27FC236}">
                <a16:creationId xmlns:a16="http://schemas.microsoft.com/office/drawing/2014/main" id="{77F70487-12DE-4454-8D27-F7FE519B781B}"/>
              </a:ext>
            </a:extLst>
          </p:cNvPr>
          <p:cNvSpPr>
            <a:spLocks noGrp="1"/>
          </p:cNvSpPr>
          <p:nvPr>
            <p:ph type="dt" sz="half" idx="10"/>
          </p:nvPr>
        </p:nvSpPr>
        <p:spPr/>
        <p:txBody>
          <a:bodyPr/>
          <a:lstStyle/>
          <a:p>
            <a:pPr>
              <a:defRPr/>
            </a:pPr>
            <a:fld id="{4D85E1BE-C78A-45DA-AC20-7CAE492E7708}" type="datetime1">
              <a:rPr lang="en-US"/>
              <a:pPr>
                <a:defRPr/>
              </a:pPr>
              <a:t>13-Sep-21</a:t>
            </a:fld>
            <a:endParaRPr lang="en-US"/>
          </a:p>
        </p:txBody>
      </p:sp>
      <p:sp>
        <p:nvSpPr>
          <p:cNvPr id="43" name="Slide Number Placeholder 5">
            <a:extLst>
              <a:ext uri="{FF2B5EF4-FFF2-40B4-BE49-F238E27FC236}">
                <a16:creationId xmlns:a16="http://schemas.microsoft.com/office/drawing/2014/main" id="{9AA1EF4D-75C9-4D96-8319-4937D7BF76E8}"/>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137C76-05BF-430D-BA86-968FF790E9B3}" type="slidenum">
              <a:rPr lang="en-US" altLang="en-US" sz="1200">
                <a:latin typeface="Arial" panose="020B0604020202020204" pitchFamily="34" charset="0"/>
              </a:rPr>
              <a:pPr eaLnBrk="1" hangingPunct="1"/>
              <a:t>39</a:t>
            </a:fld>
            <a:endParaRPr lang="en-US" altLang="en-US" sz="1200">
              <a:latin typeface="Arial" panose="020B0604020202020204" pitchFamily="34" charset="0"/>
            </a:endParaRPr>
          </a:p>
        </p:txBody>
      </p:sp>
      <p:grpSp>
        <p:nvGrpSpPr>
          <p:cNvPr id="1029" name="Group 108">
            <a:extLst>
              <a:ext uri="{FF2B5EF4-FFF2-40B4-BE49-F238E27FC236}">
                <a16:creationId xmlns:a16="http://schemas.microsoft.com/office/drawing/2014/main" id="{114B9598-1E06-4564-84AD-98B27AEA4744}"/>
              </a:ext>
            </a:extLst>
          </p:cNvPr>
          <p:cNvGrpSpPr>
            <a:grpSpLocks/>
          </p:cNvGrpSpPr>
          <p:nvPr/>
        </p:nvGrpSpPr>
        <p:grpSpPr bwMode="auto">
          <a:xfrm>
            <a:off x="1600200" y="76200"/>
            <a:ext cx="8534400" cy="490538"/>
            <a:chOff x="48" y="48"/>
            <a:chExt cx="5376" cy="309"/>
          </a:xfrm>
        </p:grpSpPr>
        <p:sp>
          <p:nvSpPr>
            <p:cNvPr id="1064" name="Text Box 54">
              <a:extLst>
                <a:ext uri="{FF2B5EF4-FFF2-40B4-BE49-F238E27FC236}">
                  <a16:creationId xmlns:a16="http://schemas.microsoft.com/office/drawing/2014/main" id="{AC968F81-3348-45F0-8F56-F28346D2810B}"/>
                </a:ext>
              </a:extLst>
            </p:cNvPr>
            <p:cNvSpPr txBox="1">
              <a:spLocks noChangeArrowheads="1"/>
            </p:cNvSpPr>
            <p:nvPr/>
          </p:nvSpPr>
          <p:spPr bwMode="auto">
            <a:xfrm>
              <a:off x="5068" y="50"/>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7.1</a:t>
              </a:r>
            </a:p>
          </p:txBody>
        </p:sp>
        <p:sp>
          <p:nvSpPr>
            <p:cNvPr id="1065" name="Text Box 55">
              <a:extLst>
                <a:ext uri="{FF2B5EF4-FFF2-40B4-BE49-F238E27FC236}">
                  <a16:creationId xmlns:a16="http://schemas.microsoft.com/office/drawing/2014/main" id="{393D968B-334A-4CF2-BCA3-E87DE9D139A8}"/>
                </a:ext>
              </a:extLst>
            </p:cNvPr>
            <p:cNvSpPr txBox="1">
              <a:spLocks noChangeArrowheads="1"/>
            </p:cNvSpPr>
            <p:nvPr/>
          </p:nvSpPr>
          <p:spPr bwMode="auto">
            <a:xfrm>
              <a:off x="1296" y="48"/>
              <a:ext cx="21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solidFill>
                    <a:srgbClr val="0000FF"/>
                  </a:solidFill>
                </a:rPr>
                <a:t>   y(t) </a:t>
              </a:r>
              <a:r>
                <a:rPr lang="en-US" altLang="en-US"/>
                <a:t>=  </a:t>
              </a:r>
              <a:r>
                <a:rPr lang="en-US" altLang="en-US" i="1"/>
                <a:t>x(t) </a:t>
              </a:r>
              <a:r>
                <a:rPr lang="en-US" altLang="en-US">
                  <a:sym typeface="Symbol" panose="05050102010706020507" pitchFamily="18" charset="2"/>
                </a:rPr>
                <a:t></a:t>
              </a:r>
              <a:r>
                <a:rPr lang="en-US" altLang="en-US" i="1">
                  <a:sym typeface="Symbol" panose="05050102010706020507" pitchFamily="18" charset="2"/>
                </a:rPr>
                <a:t> f</a:t>
              </a:r>
              <a:r>
                <a:rPr lang="en-US" altLang="en-US" i="1" baseline="30000">
                  <a:sym typeface="Symbol" panose="05050102010706020507" pitchFamily="18" charset="2"/>
                </a:rPr>
                <a:t>*</a:t>
              </a:r>
              <a:r>
                <a:rPr lang="en-US" altLang="en-US" i="1">
                  <a:sym typeface="Symbol" panose="05050102010706020507" pitchFamily="18" charset="2"/>
                </a:rPr>
                <a:t>(t) </a:t>
              </a:r>
              <a:r>
                <a:rPr lang="en-US" altLang="en-US">
                  <a:sym typeface="Symbol" panose="05050102010706020507" pitchFamily="18" charset="2"/>
                </a:rPr>
                <a:t>+</a:t>
              </a:r>
              <a:r>
                <a:rPr lang="en-US" altLang="en-US" i="1"/>
                <a:t> n</a:t>
              </a:r>
              <a:r>
                <a:rPr lang="en-US" altLang="en-US" i="1" baseline="-25000"/>
                <a:t>b</a:t>
              </a:r>
              <a:r>
                <a:rPr lang="en-US" altLang="en-US" i="1"/>
                <a:t>(t) </a:t>
              </a:r>
            </a:p>
          </p:txBody>
        </p:sp>
        <p:sp>
          <p:nvSpPr>
            <p:cNvPr id="1066" name="Text Box 56">
              <a:extLst>
                <a:ext uri="{FF2B5EF4-FFF2-40B4-BE49-F238E27FC236}">
                  <a16:creationId xmlns:a16="http://schemas.microsoft.com/office/drawing/2014/main" id="{04FFF1C3-DC7A-4DDA-A184-F18B98B5BC19}"/>
                </a:ext>
              </a:extLst>
            </p:cNvPr>
            <p:cNvSpPr txBox="1">
              <a:spLocks noChangeArrowheads="1"/>
            </p:cNvSpPr>
            <p:nvPr/>
          </p:nvSpPr>
          <p:spPr bwMode="auto">
            <a:xfrm>
              <a:off x="48" y="69"/>
              <a:ext cx="1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Equalizer</a:t>
              </a:r>
              <a:r>
                <a:rPr lang="en-US" altLang="en-US" b="1"/>
                <a:t> input: </a:t>
              </a:r>
            </a:p>
          </p:txBody>
        </p:sp>
      </p:grpSp>
      <p:grpSp>
        <p:nvGrpSpPr>
          <p:cNvPr id="1030" name="Group 112">
            <a:extLst>
              <a:ext uri="{FF2B5EF4-FFF2-40B4-BE49-F238E27FC236}">
                <a16:creationId xmlns:a16="http://schemas.microsoft.com/office/drawing/2014/main" id="{A0425BFB-FE29-4D0C-9FA9-AD5A613C17A5}"/>
              </a:ext>
            </a:extLst>
          </p:cNvPr>
          <p:cNvGrpSpPr>
            <a:grpSpLocks/>
          </p:cNvGrpSpPr>
          <p:nvPr/>
        </p:nvGrpSpPr>
        <p:grpSpPr bwMode="auto">
          <a:xfrm>
            <a:off x="1600200" y="685800"/>
            <a:ext cx="8534400" cy="1981200"/>
            <a:chOff x="48" y="432"/>
            <a:chExt cx="5376" cy="1248"/>
          </a:xfrm>
        </p:grpSpPr>
        <p:sp>
          <p:nvSpPr>
            <p:cNvPr id="1052" name="Text Box 58">
              <a:extLst>
                <a:ext uri="{FF2B5EF4-FFF2-40B4-BE49-F238E27FC236}">
                  <a16:creationId xmlns:a16="http://schemas.microsoft.com/office/drawing/2014/main" id="{36511DAE-DF16-4431-923D-BE10EF6DAEE3}"/>
                </a:ext>
              </a:extLst>
            </p:cNvPr>
            <p:cNvSpPr txBox="1">
              <a:spLocks noChangeArrowheads="1"/>
            </p:cNvSpPr>
            <p:nvPr/>
          </p:nvSpPr>
          <p:spPr bwMode="auto">
            <a:xfrm>
              <a:off x="48" y="432"/>
              <a:ext cx="15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Equalizer </a:t>
              </a:r>
              <a:r>
                <a:rPr lang="en-US" altLang="en-US" b="1"/>
                <a:t>output:</a:t>
              </a:r>
            </a:p>
          </p:txBody>
        </p:sp>
        <p:sp>
          <p:nvSpPr>
            <p:cNvPr id="1053" name="Text Box 60">
              <a:extLst>
                <a:ext uri="{FF2B5EF4-FFF2-40B4-BE49-F238E27FC236}">
                  <a16:creationId xmlns:a16="http://schemas.microsoft.com/office/drawing/2014/main" id="{CA2DF31F-625B-441C-8386-6CE48FF8C2A8}"/>
                </a:ext>
              </a:extLst>
            </p:cNvPr>
            <p:cNvSpPr txBox="1">
              <a:spLocks noChangeArrowheads="1"/>
            </p:cNvSpPr>
            <p:nvPr/>
          </p:nvSpPr>
          <p:spPr bwMode="auto">
            <a:xfrm>
              <a:off x="5068" y="720"/>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7.2</a:t>
              </a:r>
            </a:p>
          </p:txBody>
        </p:sp>
        <p:sp>
          <p:nvSpPr>
            <p:cNvPr id="1054" name="Text Box 63">
              <a:extLst>
                <a:ext uri="{FF2B5EF4-FFF2-40B4-BE49-F238E27FC236}">
                  <a16:creationId xmlns:a16="http://schemas.microsoft.com/office/drawing/2014/main" id="{15B1047A-BF75-4D59-AE27-54E26DD9B5DF}"/>
                </a:ext>
              </a:extLst>
            </p:cNvPr>
            <p:cNvSpPr txBox="1">
              <a:spLocks noChangeArrowheads="1"/>
            </p:cNvSpPr>
            <p:nvPr/>
          </p:nvSpPr>
          <p:spPr bwMode="auto">
            <a:xfrm>
              <a:off x="576" y="720"/>
              <a:ext cx="29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  x(t) </a:t>
              </a:r>
              <a:r>
                <a:rPr lang="en-US" altLang="en-US">
                  <a:sym typeface="Symbol" panose="05050102010706020507" pitchFamily="18" charset="2"/>
                </a:rPr>
                <a:t> </a:t>
              </a:r>
              <a:r>
                <a:rPr lang="en-US" altLang="en-US" i="1">
                  <a:sym typeface="Symbol" panose="05050102010706020507" pitchFamily="18" charset="2"/>
                </a:rPr>
                <a:t> f</a:t>
              </a:r>
              <a:r>
                <a:rPr lang="en-US" altLang="en-US" i="1" baseline="30000">
                  <a:sym typeface="Symbol" panose="05050102010706020507" pitchFamily="18" charset="2"/>
                </a:rPr>
                <a:t>*</a:t>
              </a:r>
              <a:r>
                <a:rPr lang="en-US" altLang="en-US" i="1">
                  <a:sym typeface="Symbol" panose="05050102010706020507" pitchFamily="18" charset="2"/>
                </a:rPr>
                <a:t>(t) </a:t>
              </a:r>
              <a:r>
                <a:rPr lang="en-US" altLang="en-US">
                  <a:sym typeface="Symbol" panose="05050102010706020507" pitchFamily="18" charset="2"/>
                </a:rPr>
                <a:t> </a:t>
              </a:r>
              <a:r>
                <a:rPr lang="en-US" altLang="en-US" i="1">
                  <a:sym typeface="Symbol" panose="05050102010706020507" pitchFamily="18" charset="2"/>
                </a:rPr>
                <a:t> h</a:t>
              </a:r>
              <a:r>
                <a:rPr lang="en-US" altLang="en-US" i="1" baseline="-25000">
                  <a:sym typeface="Symbol" panose="05050102010706020507" pitchFamily="18" charset="2"/>
                </a:rPr>
                <a:t>eq</a:t>
              </a:r>
              <a:r>
                <a:rPr lang="en-US" altLang="en-US" i="1">
                  <a:sym typeface="Symbol" panose="05050102010706020507" pitchFamily="18" charset="2"/>
                </a:rPr>
                <a:t>(t) +</a:t>
              </a:r>
              <a:r>
                <a:rPr lang="en-US" altLang="en-US" i="1"/>
                <a:t> n</a:t>
              </a:r>
              <a:r>
                <a:rPr lang="en-US" altLang="en-US" i="1" baseline="-25000"/>
                <a:t>b</a:t>
              </a:r>
              <a:r>
                <a:rPr lang="en-US" altLang="en-US" i="1"/>
                <a:t>(t) </a:t>
              </a:r>
              <a:r>
                <a:rPr lang="en-US" altLang="en-US">
                  <a:sym typeface="Symbol" panose="05050102010706020507" pitchFamily="18" charset="2"/>
                </a:rPr>
                <a:t> </a:t>
              </a:r>
              <a:r>
                <a:rPr lang="en-US" altLang="en-US" i="1">
                  <a:sym typeface="Symbol" panose="05050102010706020507" pitchFamily="18" charset="2"/>
                </a:rPr>
                <a:t> h</a:t>
              </a:r>
              <a:r>
                <a:rPr lang="en-US" altLang="en-US" i="1" baseline="-25000">
                  <a:sym typeface="Symbol" panose="05050102010706020507" pitchFamily="18" charset="2"/>
                </a:rPr>
                <a:t>eq</a:t>
              </a:r>
              <a:r>
                <a:rPr lang="en-US" altLang="en-US" i="1">
                  <a:sym typeface="Symbol" panose="05050102010706020507" pitchFamily="18" charset="2"/>
                </a:rPr>
                <a:t>(t)</a:t>
              </a:r>
            </a:p>
          </p:txBody>
        </p:sp>
        <p:sp>
          <p:nvSpPr>
            <p:cNvPr id="1055" name="Text Box 66">
              <a:extLst>
                <a:ext uri="{FF2B5EF4-FFF2-40B4-BE49-F238E27FC236}">
                  <a16:creationId xmlns:a16="http://schemas.microsoft.com/office/drawing/2014/main" id="{8BAAFFD2-1234-4B88-9AE8-3FB5014C743B}"/>
                </a:ext>
              </a:extLst>
            </p:cNvPr>
            <p:cNvSpPr txBox="1">
              <a:spLocks noChangeArrowheads="1"/>
            </p:cNvSpPr>
            <p:nvPr/>
          </p:nvSpPr>
          <p:spPr bwMode="auto">
            <a:xfrm>
              <a:off x="576" y="1056"/>
              <a:ext cx="22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a:t>
              </a:r>
              <a:r>
                <a:rPr lang="en-US" altLang="en-US" i="1"/>
                <a:t>x(t) </a:t>
              </a:r>
              <a:r>
                <a:rPr lang="en-US" altLang="en-US">
                  <a:sym typeface="Symbol" panose="05050102010706020507" pitchFamily="18" charset="2"/>
                </a:rPr>
                <a:t>  </a:t>
              </a:r>
              <a:r>
                <a:rPr lang="en-US" altLang="en-US" i="1">
                  <a:sym typeface="Symbol" panose="05050102010706020507" pitchFamily="18" charset="2"/>
                </a:rPr>
                <a:t>g(t) </a:t>
              </a:r>
              <a:r>
                <a:rPr lang="en-US" altLang="en-US">
                  <a:sym typeface="Symbol" panose="05050102010706020507" pitchFamily="18" charset="2"/>
                </a:rPr>
                <a:t>+</a:t>
              </a:r>
              <a:r>
                <a:rPr lang="en-US" altLang="en-US" i="1"/>
                <a:t> n</a:t>
              </a:r>
              <a:r>
                <a:rPr lang="en-US" altLang="en-US" i="1" baseline="-25000"/>
                <a:t>b</a:t>
              </a:r>
              <a:r>
                <a:rPr lang="en-US" altLang="en-US" i="1"/>
                <a:t>(t) </a:t>
              </a:r>
              <a:r>
                <a:rPr lang="en-US" altLang="en-US">
                  <a:sym typeface="Symbol" panose="05050102010706020507" pitchFamily="18" charset="2"/>
                </a:rPr>
                <a:t>  </a:t>
              </a:r>
              <a:r>
                <a:rPr lang="en-US" altLang="en-US" i="1">
                  <a:sym typeface="Symbol" panose="05050102010706020507" pitchFamily="18" charset="2"/>
                </a:rPr>
                <a:t>h</a:t>
              </a:r>
              <a:r>
                <a:rPr lang="en-US" altLang="en-US" i="1" baseline="-25000">
                  <a:sym typeface="Symbol" panose="05050102010706020507" pitchFamily="18" charset="2"/>
                </a:rPr>
                <a:t>eq</a:t>
              </a:r>
              <a:r>
                <a:rPr lang="en-US" altLang="en-US" i="1">
                  <a:sym typeface="Symbol" panose="05050102010706020507" pitchFamily="18" charset="2"/>
                </a:rPr>
                <a:t>(t)</a:t>
              </a:r>
            </a:p>
          </p:txBody>
        </p:sp>
        <p:sp>
          <p:nvSpPr>
            <p:cNvPr id="1056" name="Text Box 68">
              <a:extLst>
                <a:ext uri="{FF2B5EF4-FFF2-40B4-BE49-F238E27FC236}">
                  <a16:creationId xmlns:a16="http://schemas.microsoft.com/office/drawing/2014/main" id="{017CE6C7-7BF2-4711-B722-E4B7CFF23293}"/>
                </a:ext>
              </a:extLst>
            </p:cNvPr>
            <p:cNvSpPr txBox="1">
              <a:spLocks noChangeArrowheads="1"/>
            </p:cNvSpPr>
            <p:nvPr/>
          </p:nvSpPr>
          <p:spPr bwMode="auto">
            <a:xfrm>
              <a:off x="586" y="1392"/>
              <a:ext cx="3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where </a:t>
              </a:r>
              <a:r>
                <a:rPr lang="en-US" altLang="en-US" i="1">
                  <a:solidFill>
                    <a:srgbClr val="0000FF"/>
                  </a:solidFill>
                </a:rPr>
                <a:t>g(t)</a:t>
              </a:r>
              <a:r>
                <a:rPr lang="en-US" altLang="en-US" i="1"/>
                <a:t> </a:t>
              </a:r>
              <a:r>
                <a:rPr lang="en-US" altLang="en-US"/>
                <a:t>= combined response of </a:t>
              </a:r>
              <a:r>
                <a:rPr lang="en-US" altLang="en-US" i="1">
                  <a:solidFill>
                    <a:srgbClr val="0000FF"/>
                  </a:solidFill>
                </a:rPr>
                <a:t>f(t)</a:t>
              </a:r>
              <a:r>
                <a:rPr lang="en-US" altLang="en-US"/>
                <a:t> &amp; </a:t>
              </a:r>
              <a:r>
                <a:rPr lang="en-US" altLang="en-US" i="1">
                  <a:solidFill>
                    <a:srgbClr val="0000FF"/>
                  </a:solidFill>
                </a:rPr>
                <a:t>h</a:t>
              </a:r>
              <a:r>
                <a:rPr lang="en-US" altLang="en-US" i="1" baseline="-25000">
                  <a:solidFill>
                    <a:srgbClr val="0000FF"/>
                  </a:solidFill>
                </a:rPr>
                <a:t>eq</a:t>
              </a:r>
              <a:r>
                <a:rPr lang="en-US" altLang="en-US" i="1">
                  <a:solidFill>
                    <a:srgbClr val="0000FF"/>
                  </a:solidFill>
                </a:rPr>
                <a:t>(t) </a:t>
              </a:r>
            </a:p>
          </p:txBody>
        </p:sp>
        <p:grpSp>
          <p:nvGrpSpPr>
            <p:cNvPr id="1057" name="Group 95">
              <a:extLst>
                <a:ext uri="{FF2B5EF4-FFF2-40B4-BE49-F238E27FC236}">
                  <a16:creationId xmlns:a16="http://schemas.microsoft.com/office/drawing/2014/main" id="{5DA42C63-7283-4E29-970E-1B8BDF491E64}"/>
                </a:ext>
              </a:extLst>
            </p:cNvPr>
            <p:cNvGrpSpPr>
              <a:grpSpLocks noChangeAspect="1"/>
            </p:cNvGrpSpPr>
            <p:nvPr/>
          </p:nvGrpSpPr>
          <p:grpSpPr bwMode="auto">
            <a:xfrm>
              <a:off x="288" y="720"/>
              <a:ext cx="336" cy="281"/>
              <a:chOff x="288" y="742"/>
              <a:chExt cx="336" cy="281"/>
            </a:xfrm>
          </p:grpSpPr>
          <p:sp>
            <p:nvSpPr>
              <p:cNvPr id="1058" name="AutoShape 94">
                <a:extLst>
                  <a:ext uri="{FF2B5EF4-FFF2-40B4-BE49-F238E27FC236}">
                    <a16:creationId xmlns:a16="http://schemas.microsoft.com/office/drawing/2014/main" id="{761AC286-74F4-4070-979D-8FFCE5991802}"/>
                  </a:ext>
                </a:extLst>
              </p:cNvPr>
              <p:cNvSpPr>
                <a:spLocks noChangeAspect="1" noChangeArrowheads="1" noTextEdit="1"/>
              </p:cNvSpPr>
              <p:nvPr/>
            </p:nvSpPr>
            <p:spPr bwMode="auto">
              <a:xfrm>
                <a:off x="288" y="746"/>
                <a:ext cx="33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9" name="Rectangle 96">
                <a:extLst>
                  <a:ext uri="{FF2B5EF4-FFF2-40B4-BE49-F238E27FC236}">
                    <a16:creationId xmlns:a16="http://schemas.microsoft.com/office/drawing/2014/main" id="{EC1D941F-61DB-4F9B-889A-7329CBC58986}"/>
                  </a:ext>
                </a:extLst>
              </p:cNvPr>
              <p:cNvSpPr>
                <a:spLocks noChangeArrowheads="1"/>
              </p:cNvSpPr>
              <p:nvPr/>
            </p:nvSpPr>
            <p:spPr bwMode="auto">
              <a:xfrm>
                <a:off x="539" y="79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a:t>
                </a:r>
                <a:endParaRPr lang="en-US" altLang="en-US">
                  <a:solidFill>
                    <a:srgbClr val="3333FF"/>
                  </a:solidFill>
                </a:endParaRPr>
              </a:p>
            </p:txBody>
          </p:sp>
          <p:sp>
            <p:nvSpPr>
              <p:cNvPr id="1060" name="Rectangle 97">
                <a:extLst>
                  <a:ext uri="{FF2B5EF4-FFF2-40B4-BE49-F238E27FC236}">
                    <a16:creationId xmlns:a16="http://schemas.microsoft.com/office/drawing/2014/main" id="{2DAB2F1F-F7BA-4BB1-AED8-266686299EA4}"/>
                  </a:ext>
                </a:extLst>
              </p:cNvPr>
              <p:cNvSpPr>
                <a:spLocks noChangeArrowheads="1"/>
              </p:cNvSpPr>
              <p:nvPr/>
            </p:nvSpPr>
            <p:spPr bwMode="auto">
              <a:xfrm>
                <a:off x="421" y="79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a:t>
                </a:r>
                <a:endParaRPr lang="en-US" altLang="en-US">
                  <a:solidFill>
                    <a:srgbClr val="3333FF"/>
                  </a:solidFill>
                </a:endParaRPr>
              </a:p>
            </p:txBody>
          </p:sp>
          <p:sp>
            <p:nvSpPr>
              <p:cNvPr id="1061" name="Rectangle 98">
                <a:extLst>
                  <a:ext uri="{FF2B5EF4-FFF2-40B4-BE49-F238E27FC236}">
                    <a16:creationId xmlns:a16="http://schemas.microsoft.com/office/drawing/2014/main" id="{5672D5A0-AB0F-4F2D-8FB8-CDE62F1B1BE5}"/>
                  </a:ext>
                </a:extLst>
              </p:cNvPr>
              <p:cNvSpPr>
                <a:spLocks noChangeArrowheads="1"/>
              </p:cNvSpPr>
              <p:nvPr/>
            </p:nvSpPr>
            <p:spPr bwMode="auto">
              <a:xfrm>
                <a:off x="352" y="742"/>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ˆ</a:t>
                </a:r>
                <a:endParaRPr lang="en-US" altLang="en-US">
                  <a:solidFill>
                    <a:srgbClr val="3333FF"/>
                  </a:solidFill>
                </a:endParaRPr>
              </a:p>
            </p:txBody>
          </p:sp>
          <p:sp>
            <p:nvSpPr>
              <p:cNvPr id="1062" name="Rectangle 99">
                <a:extLst>
                  <a:ext uri="{FF2B5EF4-FFF2-40B4-BE49-F238E27FC236}">
                    <a16:creationId xmlns:a16="http://schemas.microsoft.com/office/drawing/2014/main" id="{9494F837-D968-48E8-A78F-0107DD5724C8}"/>
                  </a:ext>
                </a:extLst>
              </p:cNvPr>
              <p:cNvSpPr>
                <a:spLocks noChangeArrowheads="1"/>
              </p:cNvSpPr>
              <p:nvPr/>
            </p:nvSpPr>
            <p:spPr bwMode="auto">
              <a:xfrm>
                <a:off x="479" y="794"/>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t</a:t>
                </a:r>
                <a:endParaRPr lang="en-US" altLang="en-US">
                  <a:solidFill>
                    <a:srgbClr val="3333FF"/>
                  </a:solidFill>
                </a:endParaRPr>
              </a:p>
            </p:txBody>
          </p:sp>
          <p:sp>
            <p:nvSpPr>
              <p:cNvPr id="1063" name="Rectangle 100">
                <a:extLst>
                  <a:ext uri="{FF2B5EF4-FFF2-40B4-BE49-F238E27FC236}">
                    <a16:creationId xmlns:a16="http://schemas.microsoft.com/office/drawing/2014/main" id="{49260F2B-EC7A-4F1D-84C3-1ECB8153DCF9}"/>
                  </a:ext>
                </a:extLst>
              </p:cNvPr>
              <p:cNvSpPr>
                <a:spLocks noChangeArrowheads="1"/>
              </p:cNvSpPr>
              <p:nvPr/>
            </p:nvSpPr>
            <p:spPr bwMode="auto">
              <a:xfrm>
                <a:off x="314" y="794"/>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d</a:t>
                </a:r>
                <a:endParaRPr lang="en-US" altLang="en-US">
                  <a:solidFill>
                    <a:srgbClr val="3333FF"/>
                  </a:solidFill>
                </a:endParaRPr>
              </a:p>
            </p:txBody>
          </p:sp>
        </p:grpSp>
      </p:grpSp>
      <p:grpSp>
        <p:nvGrpSpPr>
          <p:cNvPr id="1031" name="Group 140">
            <a:extLst>
              <a:ext uri="{FF2B5EF4-FFF2-40B4-BE49-F238E27FC236}">
                <a16:creationId xmlns:a16="http://schemas.microsoft.com/office/drawing/2014/main" id="{A6B2788C-D670-4F1A-8E72-923DA1FA3EE7}"/>
              </a:ext>
            </a:extLst>
          </p:cNvPr>
          <p:cNvGrpSpPr>
            <a:grpSpLocks/>
          </p:cNvGrpSpPr>
          <p:nvPr/>
        </p:nvGrpSpPr>
        <p:grpSpPr bwMode="auto">
          <a:xfrm>
            <a:off x="1828801" y="4832350"/>
            <a:ext cx="8543925" cy="1720850"/>
            <a:chOff x="192" y="3044"/>
            <a:chExt cx="5382" cy="1084"/>
          </a:xfrm>
        </p:grpSpPr>
        <p:sp>
          <p:nvSpPr>
            <p:cNvPr id="1047" name="Text Box 78">
              <a:extLst>
                <a:ext uri="{FF2B5EF4-FFF2-40B4-BE49-F238E27FC236}">
                  <a16:creationId xmlns:a16="http://schemas.microsoft.com/office/drawing/2014/main" id="{7B3BB8F9-78FE-4CB5-9B90-2A87EBF19354}"/>
                </a:ext>
              </a:extLst>
            </p:cNvPr>
            <p:cNvSpPr txBox="1">
              <a:spLocks noChangeArrowheads="1"/>
            </p:cNvSpPr>
            <p:nvPr/>
          </p:nvSpPr>
          <p:spPr bwMode="auto">
            <a:xfrm>
              <a:off x="5040" y="3456"/>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7.3</a:t>
              </a:r>
            </a:p>
          </p:txBody>
        </p:sp>
        <p:grpSp>
          <p:nvGrpSpPr>
            <p:cNvPr id="1048" name="Group 126">
              <a:extLst>
                <a:ext uri="{FF2B5EF4-FFF2-40B4-BE49-F238E27FC236}">
                  <a16:creationId xmlns:a16="http://schemas.microsoft.com/office/drawing/2014/main" id="{102E7323-6633-4B42-8DEE-8D2CF860FCC8}"/>
                </a:ext>
              </a:extLst>
            </p:cNvPr>
            <p:cNvGrpSpPr>
              <a:grpSpLocks/>
            </p:cNvGrpSpPr>
            <p:nvPr/>
          </p:nvGrpSpPr>
          <p:grpSpPr bwMode="auto">
            <a:xfrm>
              <a:off x="192" y="3044"/>
              <a:ext cx="5382" cy="1084"/>
              <a:chOff x="96" y="1824"/>
              <a:chExt cx="5382" cy="1084"/>
            </a:xfrm>
          </p:grpSpPr>
          <p:sp>
            <p:nvSpPr>
              <p:cNvPr id="1049" name="Text Box 72">
                <a:extLst>
                  <a:ext uri="{FF2B5EF4-FFF2-40B4-BE49-F238E27FC236}">
                    <a16:creationId xmlns:a16="http://schemas.microsoft.com/office/drawing/2014/main" id="{44E1645B-E616-4243-ABDD-B98EA439856E}"/>
                  </a:ext>
                </a:extLst>
              </p:cNvPr>
              <p:cNvSpPr txBox="1">
                <a:spLocks noChangeArrowheads="1"/>
              </p:cNvSpPr>
              <p:nvPr/>
            </p:nvSpPr>
            <p:spPr bwMode="auto">
              <a:xfrm>
                <a:off x="96" y="1824"/>
                <a:ext cx="538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complex baseband impulse response</a:t>
                </a:r>
                <a:r>
                  <a:rPr lang="en-US" altLang="en-US"/>
                  <a:t> of transversal filter equalizer</a:t>
                </a:r>
              </a:p>
              <a:p>
                <a:pPr eaLnBrk="1" hangingPunct="1"/>
                <a:r>
                  <a:rPr lang="en-US" altLang="en-US"/>
                  <a:t>given by: </a:t>
                </a:r>
              </a:p>
            </p:txBody>
          </p:sp>
          <p:graphicFrame>
            <p:nvGraphicFramePr>
              <p:cNvPr id="1026" name="Object 77">
                <a:extLst>
                  <a:ext uri="{FF2B5EF4-FFF2-40B4-BE49-F238E27FC236}">
                    <a16:creationId xmlns:a16="http://schemas.microsoft.com/office/drawing/2014/main" id="{7A1973D5-CFB2-41F5-A607-AFD52CEAE22F}"/>
                  </a:ext>
                </a:extLst>
              </p:cNvPr>
              <p:cNvGraphicFramePr>
                <a:graphicFrameLocks noChangeAspect="1"/>
              </p:cNvGraphicFramePr>
              <p:nvPr/>
            </p:nvGraphicFramePr>
            <p:xfrm>
              <a:off x="2352" y="2104"/>
              <a:ext cx="1104" cy="584"/>
            </p:xfrm>
            <a:graphic>
              <a:graphicData uri="http://schemas.openxmlformats.org/presentationml/2006/ole">
                <mc:AlternateContent xmlns:mc="http://schemas.openxmlformats.org/markup-compatibility/2006">
                  <mc:Choice xmlns:v="urn:schemas-microsoft-com:vml" Requires="v">
                    <p:oleObj spid="_x0000_s2050" name="Equation" r:id="rId3" imgW="888840" imgH="469800" progId="Equation.3">
                      <p:embed/>
                    </p:oleObj>
                  </mc:Choice>
                  <mc:Fallback>
                    <p:oleObj name="Equation" r:id="rId3" imgW="888840" imgH="469800" progId="Equation.3">
                      <p:embed/>
                      <p:pic>
                        <p:nvPicPr>
                          <p:cNvPr id="1026" name="Object 77">
                            <a:extLst>
                              <a:ext uri="{FF2B5EF4-FFF2-40B4-BE49-F238E27FC236}">
                                <a16:creationId xmlns:a16="http://schemas.microsoft.com/office/drawing/2014/main" id="{7A1973D5-CFB2-41F5-A607-AFD52CEAE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2104"/>
                            <a:ext cx="1104" cy="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0" name="Text Box 79">
                <a:extLst>
                  <a:ext uri="{FF2B5EF4-FFF2-40B4-BE49-F238E27FC236}">
                    <a16:creationId xmlns:a16="http://schemas.microsoft.com/office/drawing/2014/main" id="{8D5504CC-BB46-44C7-8FE1-A1819902AABE}"/>
                  </a:ext>
                </a:extLst>
              </p:cNvPr>
              <p:cNvSpPr txBox="1">
                <a:spLocks noChangeArrowheads="1"/>
              </p:cNvSpPr>
              <p:nvPr/>
            </p:nvSpPr>
            <p:spPr bwMode="auto">
              <a:xfrm>
                <a:off x="1670" y="2251"/>
                <a:ext cx="7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solidFill>
                      <a:srgbClr val="0000FF"/>
                    </a:solidFill>
                  </a:rPr>
                  <a:t>h</a:t>
                </a:r>
                <a:r>
                  <a:rPr lang="en-US" altLang="en-US" i="1" baseline="-25000">
                    <a:solidFill>
                      <a:srgbClr val="0000FF"/>
                    </a:solidFill>
                  </a:rPr>
                  <a:t>eq</a:t>
                </a:r>
                <a:r>
                  <a:rPr lang="en-US" altLang="en-US" i="1">
                    <a:solidFill>
                      <a:srgbClr val="0000FF"/>
                    </a:solidFill>
                  </a:rPr>
                  <a:t>(t)</a:t>
                </a:r>
                <a:r>
                  <a:rPr lang="en-US" altLang="en-US"/>
                  <a:t> = </a:t>
                </a:r>
              </a:p>
            </p:txBody>
          </p:sp>
          <p:sp>
            <p:nvSpPr>
              <p:cNvPr id="1051" name="Text Box 116">
                <a:extLst>
                  <a:ext uri="{FF2B5EF4-FFF2-40B4-BE49-F238E27FC236}">
                    <a16:creationId xmlns:a16="http://schemas.microsoft.com/office/drawing/2014/main" id="{9065BFD9-40AC-4D84-988E-69CB1C443DE8}"/>
                  </a:ext>
                </a:extLst>
              </p:cNvPr>
              <p:cNvSpPr txBox="1">
                <a:spLocks noChangeArrowheads="1"/>
              </p:cNvSpPr>
              <p:nvPr/>
            </p:nvSpPr>
            <p:spPr bwMode="auto">
              <a:xfrm>
                <a:off x="1344" y="2666"/>
                <a:ext cx="307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pPr>
                <a:r>
                  <a:rPr lang="en-US" altLang="en-US" i="1">
                    <a:solidFill>
                      <a:srgbClr val="0000FF"/>
                    </a:solidFill>
                  </a:rPr>
                  <a:t>c</a:t>
                </a:r>
                <a:r>
                  <a:rPr lang="en-US" altLang="en-US" i="1" baseline="-25000">
                    <a:solidFill>
                      <a:srgbClr val="0000FF"/>
                    </a:solidFill>
                  </a:rPr>
                  <a:t>n</a:t>
                </a:r>
                <a:r>
                  <a:rPr lang="en-US" altLang="en-US"/>
                  <a:t> =  complex coefficients of equalizer</a:t>
                </a:r>
              </a:p>
            </p:txBody>
          </p:sp>
        </p:grpSp>
      </p:grpSp>
      <p:grpSp>
        <p:nvGrpSpPr>
          <p:cNvPr id="1032" name="Group 139">
            <a:extLst>
              <a:ext uri="{FF2B5EF4-FFF2-40B4-BE49-F238E27FC236}">
                <a16:creationId xmlns:a16="http://schemas.microsoft.com/office/drawing/2014/main" id="{3CB47E9A-3D2D-4F17-B549-A6C240AC79F0}"/>
              </a:ext>
            </a:extLst>
          </p:cNvPr>
          <p:cNvGrpSpPr>
            <a:grpSpLocks/>
          </p:cNvGrpSpPr>
          <p:nvPr/>
        </p:nvGrpSpPr>
        <p:grpSpPr bwMode="auto">
          <a:xfrm>
            <a:off x="1676400" y="2862264"/>
            <a:ext cx="8610600" cy="1557337"/>
            <a:chOff x="144" y="3099"/>
            <a:chExt cx="5424" cy="981"/>
          </a:xfrm>
        </p:grpSpPr>
        <p:grpSp>
          <p:nvGrpSpPr>
            <p:cNvPr id="1033" name="Group 115">
              <a:extLst>
                <a:ext uri="{FF2B5EF4-FFF2-40B4-BE49-F238E27FC236}">
                  <a16:creationId xmlns:a16="http://schemas.microsoft.com/office/drawing/2014/main" id="{ACC70BAE-58CC-4A98-A15B-C9D3A92245DD}"/>
                </a:ext>
              </a:extLst>
            </p:cNvPr>
            <p:cNvGrpSpPr>
              <a:grpSpLocks/>
            </p:cNvGrpSpPr>
            <p:nvPr/>
          </p:nvGrpSpPr>
          <p:grpSpPr bwMode="auto">
            <a:xfrm>
              <a:off x="281" y="3792"/>
              <a:ext cx="5287" cy="288"/>
              <a:chOff x="137" y="3744"/>
              <a:chExt cx="5287" cy="288"/>
            </a:xfrm>
          </p:grpSpPr>
          <p:sp>
            <p:nvSpPr>
              <p:cNvPr id="1044" name="Text Box 81">
                <a:extLst>
                  <a:ext uri="{FF2B5EF4-FFF2-40B4-BE49-F238E27FC236}">
                    <a16:creationId xmlns:a16="http://schemas.microsoft.com/office/drawing/2014/main" id="{13B06F8A-D8D0-4288-8F47-E6AA26AC1FF8}"/>
                  </a:ext>
                </a:extLst>
              </p:cNvPr>
              <p:cNvSpPr txBox="1">
                <a:spLocks noChangeArrowheads="1"/>
              </p:cNvSpPr>
              <p:nvPr/>
            </p:nvSpPr>
            <p:spPr bwMode="auto">
              <a:xfrm>
                <a:off x="5068" y="3744"/>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7.4</a:t>
                </a:r>
              </a:p>
            </p:txBody>
          </p:sp>
          <p:sp>
            <p:nvSpPr>
              <p:cNvPr id="1045" name="Text Box 82">
                <a:extLst>
                  <a:ext uri="{FF2B5EF4-FFF2-40B4-BE49-F238E27FC236}">
                    <a16:creationId xmlns:a16="http://schemas.microsoft.com/office/drawing/2014/main" id="{634505F5-0DAC-40AB-98ED-EF4E90D1770A}"/>
                  </a:ext>
                </a:extLst>
              </p:cNvPr>
              <p:cNvSpPr txBox="1">
                <a:spLocks noChangeArrowheads="1"/>
              </p:cNvSpPr>
              <p:nvPr/>
            </p:nvSpPr>
            <p:spPr bwMode="auto">
              <a:xfrm>
                <a:off x="2160" y="3744"/>
                <a:ext cx="19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solidFill>
                      <a:srgbClr val="0000FF"/>
                    </a:solidFill>
                  </a:rPr>
                  <a:t>g(t) </a:t>
                </a:r>
                <a:r>
                  <a:rPr lang="en-US" altLang="en-US"/>
                  <a:t>= </a:t>
                </a:r>
                <a:r>
                  <a:rPr lang="en-US" altLang="en-US" i="1"/>
                  <a:t>f</a:t>
                </a:r>
                <a:r>
                  <a:rPr lang="en-US" altLang="en-US" i="1" baseline="30000"/>
                  <a:t>*</a:t>
                </a:r>
                <a:r>
                  <a:rPr lang="en-US" altLang="en-US" i="1"/>
                  <a:t>(t) </a:t>
                </a:r>
                <a:r>
                  <a:rPr lang="en-US" altLang="en-US">
                    <a:sym typeface="Symbol" panose="05050102010706020507" pitchFamily="18" charset="2"/>
                  </a:rPr>
                  <a:t></a:t>
                </a:r>
                <a:r>
                  <a:rPr lang="en-US" altLang="en-US" i="1"/>
                  <a:t> h</a:t>
                </a:r>
                <a:r>
                  <a:rPr lang="en-US" altLang="en-US" i="1" baseline="-25000"/>
                  <a:t>eq</a:t>
                </a:r>
                <a:r>
                  <a:rPr lang="en-US" altLang="en-US" i="1"/>
                  <a:t>(t) =</a:t>
                </a:r>
                <a:r>
                  <a:rPr lang="en-US" altLang="en-US" i="1">
                    <a:sym typeface="Symbol" panose="05050102010706020507" pitchFamily="18" charset="2"/>
                  </a:rPr>
                  <a:t> </a:t>
                </a:r>
                <a:r>
                  <a:rPr lang="en-US" altLang="en-US" i="1"/>
                  <a:t>(t)</a:t>
                </a:r>
              </a:p>
            </p:txBody>
          </p:sp>
          <p:sp>
            <p:nvSpPr>
              <p:cNvPr id="1046" name="Rectangle 111">
                <a:extLst>
                  <a:ext uri="{FF2B5EF4-FFF2-40B4-BE49-F238E27FC236}">
                    <a16:creationId xmlns:a16="http://schemas.microsoft.com/office/drawing/2014/main" id="{5A9EF646-720A-4E85-9CD6-CFCFB0EE9C0C}"/>
                  </a:ext>
                </a:extLst>
              </p:cNvPr>
              <p:cNvSpPr>
                <a:spLocks noChangeArrowheads="1"/>
              </p:cNvSpPr>
              <p:nvPr/>
            </p:nvSpPr>
            <p:spPr bwMode="auto">
              <a:xfrm>
                <a:off x="137" y="3744"/>
                <a:ext cx="20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ym typeface="Wingdings" panose="05000000000000000000" pitchFamily="2" charset="2"/>
                  </a:rPr>
                  <a:t>this </a:t>
                </a:r>
                <a:r>
                  <a:rPr lang="en-US" altLang="en-US" b="1">
                    <a:sym typeface="Wingdings" panose="05000000000000000000" pitchFamily="2" charset="2"/>
                  </a:rPr>
                  <a:t>requires</a:t>
                </a:r>
                <a:r>
                  <a:rPr lang="en-US" altLang="en-US">
                    <a:sym typeface="Wingdings" panose="05000000000000000000" pitchFamily="2" charset="2"/>
                  </a:rPr>
                  <a:t> </a:t>
                </a:r>
                <a:r>
                  <a:rPr lang="en-US" altLang="en-US" i="1">
                    <a:solidFill>
                      <a:srgbClr val="0000FF"/>
                    </a:solidFill>
                    <a:sym typeface="Wingdings" panose="05000000000000000000" pitchFamily="2" charset="2"/>
                  </a:rPr>
                  <a:t>g(t)</a:t>
                </a:r>
                <a:r>
                  <a:rPr lang="en-US" altLang="en-US">
                    <a:sym typeface="Wingdings" panose="05000000000000000000" pitchFamily="2" charset="2"/>
                  </a:rPr>
                  <a:t> to be:  </a:t>
                </a:r>
              </a:p>
            </p:txBody>
          </p:sp>
        </p:grpSp>
        <p:sp>
          <p:nvSpPr>
            <p:cNvPr id="1034" name="Text Box 74">
              <a:extLst>
                <a:ext uri="{FF2B5EF4-FFF2-40B4-BE49-F238E27FC236}">
                  <a16:creationId xmlns:a16="http://schemas.microsoft.com/office/drawing/2014/main" id="{EDBCEC38-790C-45F6-9551-45B44E609ACE}"/>
                </a:ext>
              </a:extLst>
            </p:cNvPr>
            <p:cNvSpPr txBox="1">
              <a:spLocks noChangeArrowheads="1"/>
            </p:cNvSpPr>
            <p:nvPr/>
          </p:nvSpPr>
          <p:spPr bwMode="auto">
            <a:xfrm>
              <a:off x="144" y="3099"/>
              <a:ext cx="16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30000"/>
                </a:lnSpc>
              </a:pPr>
              <a:r>
                <a:rPr lang="en-US" altLang="en-US"/>
                <a:t>assume </a:t>
              </a:r>
              <a:r>
                <a:rPr lang="en-US" altLang="en-US" i="1">
                  <a:solidFill>
                    <a:srgbClr val="0000FF"/>
                  </a:solidFill>
                </a:rPr>
                <a:t>n</a:t>
              </a:r>
              <a:r>
                <a:rPr lang="en-US" altLang="en-US" i="1" baseline="-25000">
                  <a:solidFill>
                    <a:srgbClr val="0000FF"/>
                  </a:solidFill>
                </a:rPr>
                <a:t>b</a:t>
              </a:r>
              <a:r>
                <a:rPr lang="en-US" altLang="en-US" i="1">
                  <a:solidFill>
                    <a:srgbClr val="0000FF"/>
                  </a:solidFill>
                </a:rPr>
                <a:t>(t)</a:t>
              </a:r>
              <a:r>
                <a:rPr lang="en-US" altLang="en-US"/>
                <a:t> = 0 </a:t>
              </a:r>
              <a:r>
                <a:rPr lang="en-US" altLang="en-US">
                  <a:sym typeface="Wingdings" panose="05000000000000000000" pitchFamily="2" charset="2"/>
                </a:rPr>
                <a:t></a:t>
              </a:r>
              <a:endParaRPr lang="en-US" altLang="en-US"/>
            </a:p>
          </p:txBody>
        </p:sp>
        <p:grpSp>
          <p:nvGrpSpPr>
            <p:cNvPr id="1035" name="Group 138">
              <a:extLst>
                <a:ext uri="{FF2B5EF4-FFF2-40B4-BE49-F238E27FC236}">
                  <a16:creationId xmlns:a16="http://schemas.microsoft.com/office/drawing/2014/main" id="{CE1B52A2-4331-4BC4-8423-C454EE39ED0C}"/>
                </a:ext>
              </a:extLst>
            </p:cNvPr>
            <p:cNvGrpSpPr>
              <a:grpSpLocks/>
            </p:cNvGrpSpPr>
            <p:nvPr/>
          </p:nvGrpSpPr>
          <p:grpSpPr bwMode="auto">
            <a:xfrm>
              <a:off x="288" y="3408"/>
              <a:ext cx="3893" cy="330"/>
              <a:chOff x="268" y="3339"/>
              <a:chExt cx="3893" cy="330"/>
            </a:xfrm>
          </p:grpSpPr>
          <p:sp>
            <p:nvSpPr>
              <p:cNvPr id="1036" name="Text Box 130">
                <a:extLst>
                  <a:ext uri="{FF2B5EF4-FFF2-40B4-BE49-F238E27FC236}">
                    <a16:creationId xmlns:a16="http://schemas.microsoft.com/office/drawing/2014/main" id="{BFFB9E3F-395A-4CC6-A445-EC59909C6511}"/>
                  </a:ext>
                </a:extLst>
              </p:cNvPr>
              <p:cNvSpPr txBox="1">
                <a:spLocks noChangeArrowheads="1"/>
              </p:cNvSpPr>
              <p:nvPr/>
            </p:nvSpPr>
            <p:spPr bwMode="auto">
              <a:xfrm>
                <a:off x="268" y="3339"/>
                <a:ext cx="389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30000"/>
                  </a:lnSpc>
                </a:pPr>
                <a:r>
                  <a:rPr lang="en-US" altLang="en-US" b="1">
                    <a:sym typeface="Wingdings" panose="05000000000000000000" pitchFamily="2" charset="2"/>
                  </a:rPr>
                  <a:t>goal: force</a:t>
                </a:r>
                <a:r>
                  <a:rPr lang="en-US" altLang="en-US">
                    <a:sym typeface="Wingdings" panose="05000000000000000000" pitchFamily="2" charset="2"/>
                  </a:rPr>
                  <a:t>        to equal </a:t>
                </a:r>
                <a:r>
                  <a:rPr lang="en-US" altLang="en-US" i="1">
                    <a:solidFill>
                      <a:srgbClr val="3333FF"/>
                    </a:solidFill>
                    <a:sym typeface="Wingdings" panose="05000000000000000000" pitchFamily="2" charset="2"/>
                  </a:rPr>
                  <a:t>x(t),</a:t>
                </a:r>
                <a:r>
                  <a:rPr lang="en-US" altLang="en-US">
                    <a:sym typeface="Wingdings" panose="05000000000000000000" pitchFamily="2" charset="2"/>
                  </a:rPr>
                  <a:t> the </a:t>
                </a:r>
                <a:r>
                  <a:rPr lang="en-US" altLang="en-US"/>
                  <a:t>desired output  </a:t>
                </a:r>
              </a:p>
            </p:txBody>
          </p:sp>
          <p:grpSp>
            <p:nvGrpSpPr>
              <p:cNvPr id="1037" name="Group 131">
                <a:extLst>
                  <a:ext uri="{FF2B5EF4-FFF2-40B4-BE49-F238E27FC236}">
                    <a16:creationId xmlns:a16="http://schemas.microsoft.com/office/drawing/2014/main" id="{AFEDB7D0-8BC9-4DBF-BDFD-1AA73DE726CB}"/>
                  </a:ext>
                </a:extLst>
              </p:cNvPr>
              <p:cNvGrpSpPr>
                <a:grpSpLocks noChangeAspect="1"/>
              </p:cNvGrpSpPr>
              <p:nvPr/>
            </p:nvGrpSpPr>
            <p:grpSpPr bwMode="auto">
              <a:xfrm>
                <a:off x="1204" y="3378"/>
                <a:ext cx="332" cy="279"/>
                <a:chOff x="3076" y="2937"/>
                <a:chExt cx="332" cy="279"/>
              </a:xfrm>
            </p:grpSpPr>
            <p:sp>
              <p:nvSpPr>
                <p:cNvPr id="1038" name="AutoShape 132">
                  <a:extLst>
                    <a:ext uri="{FF2B5EF4-FFF2-40B4-BE49-F238E27FC236}">
                      <a16:creationId xmlns:a16="http://schemas.microsoft.com/office/drawing/2014/main" id="{383A7B5A-07E3-4FDF-A774-8CE8547E4249}"/>
                    </a:ext>
                  </a:extLst>
                </p:cNvPr>
                <p:cNvSpPr>
                  <a:spLocks noChangeAspect="1" noChangeArrowheads="1" noTextEdit="1"/>
                </p:cNvSpPr>
                <p:nvPr/>
              </p:nvSpPr>
              <p:spPr bwMode="auto">
                <a:xfrm>
                  <a:off x="3076" y="2941"/>
                  <a:ext cx="332"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9" name="Rectangle 133">
                  <a:extLst>
                    <a:ext uri="{FF2B5EF4-FFF2-40B4-BE49-F238E27FC236}">
                      <a16:creationId xmlns:a16="http://schemas.microsoft.com/office/drawing/2014/main" id="{2A0135CE-6B3C-4E0A-863D-B00A219B873D}"/>
                    </a:ext>
                  </a:extLst>
                </p:cNvPr>
                <p:cNvSpPr>
                  <a:spLocks noChangeArrowheads="1"/>
                </p:cNvSpPr>
                <p:nvPr/>
              </p:nvSpPr>
              <p:spPr bwMode="auto">
                <a:xfrm>
                  <a:off x="3324" y="2989"/>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a:t>
                  </a:r>
                  <a:endParaRPr lang="en-US" altLang="en-US">
                    <a:solidFill>
                      <a:srgbClr val="3333FF"/>
                    </a:solidFill>
                  </a:endParaRPr>
                </a:p>
              </p:txBody>
            </p:sp>
            <p:sp>
              <p:nvSpPr>
                <p:cNvPr id="1040" name="Rectangle 134">
                  <a:extLst>
                    <a:ext uri="{FF2B5EF4-FFF2-40B4-BE49-F238E27FC236}">
                      <a16:creationId xmlns:a16="http://schemas.microsoft.com/office/drawing/2014/main" id="{ADE3E4C1-3BE1-4936-84B3-5229088C02EB}"/>
                    </a:ext>
                  </a:extLst>
                </p:cNvPr>
                <p:cNvSpPr>
                  <a:spLocks noChangeArrowheads="1"/>
                </p:cNvSpPr>
                <p:nvPr/>
              </p:nvSpPr>
              <p:spPr bwMode="auto">
                <a:xfrm>
                  <a:off x="3208" y="2989"/>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a:t>
                  </a:r>
                  <a:endParaRPr lang="en-US" altLang="en-US">
                    <a:solidFill>
                      <a:srgbClr val="3333FF"/>
                    </a:solidFill>
                  </a:endParaRPr>
                </a:p>
              </p:txBody>
            </p:sp>
            <p:sp>
              <p:nvSpPr>
                <p:cNvPr id="1041" name="Rectangle 135">
                  <a:extLst>
                    <a:ext uri="{FF2B5EF4-FFF2-40B4-BE49-F238E27FC236}">
                      <a16:creationId xmlns:a16="http://schemas.microsoft.com/office/drawing/2014/main" id="{AED5C977-599F-4025-927B-2AAD91B26B94}"/>
                    </a:ext>
                  </a:extLst>
                </p:cNvPr>
                <p:cNvSpPr>
                  <a:spLocks noChangeArrowheads="1"/>
                </p:cNvSpPr>
                <p:nvPr/>
              </p:nvSpPr>
              <p:spPr bwMode="auto">
                <a:xfrm>
                  <a:off x="3139" y="2937"/>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ˆ</a:t>
                  </a:r>
                  <a:endParaRPr lang="en-US" altLang="en-US">
                    <a:solidFill>
                      <a:srgbClr val="3333FF"/>
                    </a:solidFill>
                  </a:endParaRPr>
                </a:p>
              </p:txBody>
            </p:sp>
            <p:sp>
              <p:nvSpPr>
                <p:cNvPr id="1042" name="Rectangle 136">
                  <a:extLst>
                    <a:ext uri="{FF2B5EF4-FFF2-40B4-BE49-F238E27FC236}">
                      <a16:creationId xmlns:a16="http://schemas.microsoft.com/office/drawing/2014/main" id="{53CE2EF0-2DE9-406E-BE58-D4B0556FB6B9}"/>
                    </a:ext>
                  </a:extLst>
                </p:cNvPr>
                <p:cNvSpPr>
                  <a:spLocks noChangeArrowheads="1"/>
                </p:cNvSpPr>
                <p:nvPr/>
              </p:nvSpPr>
              <p:spPr bwMode="auto">
                <a:xfrm>
                  <a:off x="3265" y="2989"/>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t</a:t>
                  </a:r>
                  <a:endParaRPr lang="en-US" altLang="en-US">
                    <a:solidFill>
                      <a:srgbClr val="3333FF"/>
                    </a:solidFill>
                  </a:endParaRPr>
                </a:p>
              </p:txBody>
            </p:sp>
            <p:sp>
              <p:nvSpPr>
                <p:cNvPr id="1043" name="Rectangle 137">
                  <a:extLst>
                    <a:ext uri="{FF2B5EF4-FFF2-40B4-BE49-F238E27FC236}">
                      <a16:creationId xmlns:a16="http://schemas.microsoft.com/office/drawing/2014/main" id="{DF05891C-25C7-4B23-AECE-9E2FD2C84FD5}"/>
                    </a:ext>
                  </a:extLst>
                </p:cNvPr>
                <p:cNvSpPr>
                  <a:spLocks noChangeArrowheads="1"/>
                </p:cNvSpPr>
                <p:nvPr/>
              </p:nvSpPr>
              <p:spPr bwMode="auto">
                <a:xfrm>
                  <a:off x="3102" y="2989"/>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d</a:t>
                  </a:r>
                  <a:endParaRPr lang="en-US" altLang="en-US">
                    <a:solidFill>
                      <a:srgbClr val="3333FF"/>
                    </a:solidFill>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9D2C77A-E05A-487B-AB68-C7939177502C}"/>
              </a:ext>
            </a:extLst>
          </p:cNvPr>
          <p:cNvSpPr>
            <a:spLocks noGrp="1"/>
          </p:cNvSpPr>
          <p:nvPr>
            <p:ph type="title"/>
          </p:nvPr>
        </p:nvSpPr>
        <p:spPr/>
        <p:txBody>
          <a:bodyPr/>
          <a:lstStyle/>
          <a:p>
            <a:pPr eaLnBrk="1" hangingPunct="1"/>
            <a:r>
              <a:rPr lang="en-US" altLang="zh-TW" b="1" dirty="0">
                <a:solidFill>
                  <a:srgbClr val="0A2090"/>
                </a:solidFill>
              </a:rPr>
              <a:t>RAKE Receiver</a:t>
            </a:r>
            <a:endParaRPr lang="en-US" altLang="en-US" dirty="0">
              <a:ea typeface="標楷體" pitchFamily="65" charset="-128"/>
            </a:endParaRPr>
          </a:p>
        </p:txBody>
      </p:sp>
      <p:sp>
        <p:nvSpPr>
          <p:cNvPr id="87043" name="Slide Number Placeholder 3">
            <a:extLst>
              <a:ext uri="{FF2B5EF4-FFF2-40B4-BE49-F238E27FC236}">
                <a16:creationId xmlns:a16="http://schemas.microsoft.com/office/drawing/2014/main" id="{1CDC12D7-7A62-4413-879F-8D7CFF5E39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C92EFE46-65E9-4B15-8114-20A8FAEE56D9}" type="slidenum">
              <a:rPr lang="en-US" altLang="zh-TW" sz="1400">
                <a:solidFill>
                  <a:srgbClr val="464653"/>
                </a:solidFill>
                <a:latin typeface="Verdana" panose="020B0604030504040204" pitchFamily="34" charset="0"/>
              </a:rPr>
              <a:pPr fontAlgn="base">
                <a:spcBef>
                  <a:spcPct val="0"/>
                </a:spcBef>
                <a:spcAft>
                  <a:spcPct val="0"/>
                </a:spcAft>
                <a:buClrTx/>
                <a:buSzTx/>
                <a:buNone/>
              </a:pPr>
              <a:t>4</a:t>
            </a:fld>
            <a:endParaRPr lang="en-US" altLang="zh-TW" sz="1400">
              <a:solidFill>
                <a:srgbClr val="464653"/>
              </a:solidFill>
              <a:latin typeface="Verdana" panose="020B0604030504040204" pitchFamily="34" charset="0"/>
            </a:endParaRPr>
          </a:p>
        </p:txBody>
      </p:sp>
      <p:sp>
        <p:nvSpPr>
          <p:cNvPr id="87044" name="Rectangle 3">
            <a:extLst>
              <a:ext uri="{FF2B5EF4-FFF2-40B4-BE49-F238E27FC236}">
                <a16:creationId xmlns:a16="http://schemas.microsoft.com/office/drawing/2014/main" id="{D850E68E-22C9-485B-BA14-B1CDC35B9121}"/>
              </a:ext>
            </a:extLst>
          </p:cNvPr>
          <p:cNvSpPr>
            <a:spLocks noGrp="1"/>
          </p:cNvSpPr>
          <p:nvPr>
            <p:ph sz="quarter" idx="1"/>
          </p:nvPr>
        </p:nvSpPr>
        <p:spPr>
          <a:xfrm>
            <a:off x="1981200" y="1219201"/>
            <a:ext cx="8229600" cy="4937125"/>
          </a:xfrm>
        </p:spPr>
        <p:txBody>
          <a:bodyPr/>
          <a:lstStyle/>
          <a:p>
            <a:pPr eaLnBrk="1" hangingPunct="1"/>
            <a:r>
              <a:rPr lang="en-US" altLang="zh-TW" sz="2800" dirty="0">
                <a:solidFill>
                  <a:srgbClr val="0A2090"/>
                </a:solidFill>
              </a:rPr>
              <a:t>If time delay between multiple signals &gt; chip period of spreading sequence (</a:t>
            </a:r>
            <a:r>
              <a:rPr lang="en-US" altLang="zh-TW" sz="2800" i="1" dirty="0">
                <a:solidFill>
                  <a:srgbClr val="0A2090"/>
                </a:solidFill>
              </a:rPr>
              <a:t>T</a:t>
            </a:r>
            <a:r>
              <a:rPr lang="en-US" altLang="zh-TW" sz="2800" i="1" baseline="-25000" dirty="0">
                <a:solidFill>
                  <a:srgbClr val="0A2090"/>
                </a:solidFill>
              </a:rPr>
              <a:t>c</a:t>
            </a:r>
            <a:r>
              <a:rPr lang="en-US" altLang="zh-TW" sz="2800" dirty="0">
                <a:solidFill>
                  <a:srgbClr val="0A2090"/>
                </a:solidFill>
              </a:rPr>
              <a:t>) → multipath signals can be considered uncorrelated (independent)</a:t>
            </a:r>
          </a:p>
          <a:p>
            <a:pPr lvl="1" eaLnBrk="1" hangingPunct="1"/>
            <a:r>
              <a:rPr lang="en-US" altLang="zh-TW" dirty="0">
                <a:solidFill>
                  <a:schemeClr val="tx1"/>
                </a:solidFill>
              </a:rPr>
              <a:t>In a basic system, these delayed signals only appear as noise, since they are delayed by more than a chip duration and ignored.</a:t>
            </a:r>
          </a:p>
          <a:p>
            <a:pPr lvl="1" eaLnBrk="1" hangingPunct="1"/>
            <a:r>
              <a:rPr lang="en-US" altLang="zh-TW" dirty="0">
                <a:solidFill>
                  <a:schemeClr val="tx1"/>
                </a:solidFill>
              </a:rPr>
              <a:t>Multiplying by the chip code results in noise because of the time shift.</a:t>
            </a:r>
          </a:p>
          <a:p>
            <a:pPr lvl="1" eaLnBrk="1" hangingPunct="1"/>
            <a:r>
              <a:rPr lang="en-US" altLang="zh-TW" dirty="0">
                <a:solidFill>
                  <a:schemeClr val="tx1"/>
                </a:solidFill>
              </a:rPr>
              <a:t>But this can also be used to our advantage, by shifting the chip sequence to receive that delayed signal separately from the other signals.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a:extLst>
              <a:ext uri="{FF2B5EF4-FFF2-40B4-BE49-F238E27FC236}">
                <a16:creationId xmlns:a16="http://schemas.microsoft.com/office/drawing/2014/main" id="{6208EBB1-9C18-4AF1-9EAE-3036477E1BF8}"/>
              </a:ext>
            </a:extLst>
          </p:cNvPr>
          <p:cNvSpPr>
            <a:spLocks noGrp="1"/>
          </p:cNvSpPr>
          <p:nvPr>
            <p:ph type="dt" sz="half" idx="10"/>
          </p:nvPr>
        </p:nvSpPr>
        <p:spPr/>
        <p:txBody>
          <a:bodyPr/>
          <a:lstStyle/>
          <a:p>
            <a:pPr>
              <a:defRPr/>
            </a:pPr>
            <a:fld id="{28DC0068-936C-4BA6-96A3-9DD8F3163997}" type="datetime1">
              <a:rPr lang="en-US"/>
              <a:pPr>
                <a:defRPr/>
              </a:pPr>
              <a:t>13-Sep-21</a:t>
            </a:fld>
            <a:endParaRPr lang="en-US"/>
          </a:p>
        </p:txBody>
      </p:sp>
      <p:sp>
        <p:nvSpPr>
          <p:cNvPr id="13" name="Slide Number Placeholder 5">
            <a:extLst>
              <a:ext uri="{FF2B5EF4-FFF2-40B4-BE49-F238E27FC236}">
                <a16:creationId xmlns:a16="http://schemas.microsoft.com/office/drawing/2014/main" id="{85FAB055-FEC8-4032-95F4-BD533D5E5918}"/>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735AD6-A433-4456-B1C8-93D8C471FC38}" type="slidenum">
              <a:rPr lang="en-US" altLang="en-US" sz="1200">
                <a:latin typeface="Arial" panose="020B0604020202020204" pitchFamily="34" charset="0"/>
              </a:rPr>
              <a:pPr eaLnBrk="1" hangingPunct="1"/>
              <a:t>40</a:t>
            </a:fld>
            <a:endParaRPr lang="en-US" altLang="en-US" sz="1200">
              <a:latin typeface="Arial" panose="020B0604020202020204" pitchFamily="34" charset="0"/>
            </a:endParaRPr>
          </a:p>
        </p:txBody>
      </p:sp>
      <p:grpSp>
        <p:nvGrpSpPr>
          <p:cNvPr id="43012" name="Group 45">
            <a:extLst>
              <a:ext uri="{FF2B5EF4-FFF2-40B4-BE49-F238E27FC236}">
                <a16:creationId xmlns:a16="http://schemas.microsoft.com/office/drawing/2014/main" id="{B480270A-35EE-4432-B5A2-ED8A24AD75F5}"/>
              </a:ext>
            </a:extLst>
          </p:cNvPr>
          <p:cNvGrpSpPr>
            <a:grpSpLocks/>
          </p:cNvGrpSpPr>
          <p:nvPr/>
        </p:nvGrpSpPr>
        <p:grpSpPr bwMode="auto">
          <a:xfrm>
            <a:off x="3657600" y="533400"/>
            <a:ext cx="6324600" cy="1295400"/>
            <a:chOff x="1632" y="432"/>
            <a:chExt cx="3984" cy="816"/>
          </a:xfrm>
        </p:grpSpPr>
        <p:grpSp>
          <p:nvGrpSpPr>
            <p:cNvPr id="43016" name="Group 44">
              <a:extLst>
                <a:ext uri="{FF2B5EF4-FFF2-40B4-BE49-F238E27FC236}">
                  <a16:creationId xmlns:a16="http://schemas.microsoft.com/office/drawing/2014/main" id="{A15DE74D-24BC-46B9-B5F0-D477E58D24D1}"/>
                </a:ext>
              </a:extLst>
            </p:cNvPr>
            <p:cNvGrpSpPr>
              <a:grpSpLocks/>
            </p:cNvGrpSpPr>
            <p:nvPr/>
          </p:nvGrpSpPr>
          <p:grpSpPr bwMode="auto">
            <a:xfrm>
              <a:off x="1943" y="960"/>
              <a:ext cx="3673" cy="288"/>
              <a:chOff x="1943" y="960"/>
              <a:chExt cx="3673" cy="288"/>
            </a:xfrm>
          </p:grpSpPr>
          <p:sp>
            <p:nvSpPr>
              <p:cNvPr id="43019" name="Text Box 13">
                <a:extLst>
                  <a:ext uri="{FF2B5EF4-FFF2-40B4-BE49-F238E27FC236}">
                    <a16:creationId xmlns:a16="http://schemas.microsoft.com/office/drawing/2014/main" id="{D15D062B-C284-4DE2-AAF0-FEBBDB682D2B}"/>
                  </a:ext>
                </a:extLst>
              </p:cNvPr>
              <p:cNvSpPr txBox="1">
                <a:spLocks noChangeArrowheads="1"/>
              </p:cNvSpPr>
              <p:nvPr/>
            </p:nvSpPr>
            <p:spPr bwMode="auto">
              <a:xfrm>
                <a:off x="5260" y="960"/>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7.5</a:t>
                </a:r>
              </a:p>
            </p:txBody>
          </p:sp>
          <p:sp>
            <p:nvSpPr>
              <p:cNvPr id="43020" name="Text Box 14">
                <a:extLst>
                  <a:ext uri="{FF2B5EF4-FFF2-40B4-BE49-F238E27FC236}">
                    <a16:creationId xmlns:a16="http://schemas.microsoft.com/office/drawing/2014/main" id="{6BF3AFBA-8F6F-4963-BCBC-7F486B7E56F0}"/>
                  </a:ext>
                </a:extLst>
              </p:cNvPr>
              <p:cNvSpPr txBox="1">
                <a:spLocks noChangeArrowheads="1"/>
              </p:cNvSpPr>
              <p:nvPr/>
            </p:nvSpPr>
            <p:spPr bwMode="auto">
              <a:xfrm>
                <a:off x="1943" y="960"/>
                <a:ext cx="1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solidFill>
                      <a:srgbClr val="0000FF"/>
                    </a:solidFill>
                  </a:rPr>
                  <a:t>H</a:t>
                </a:r>
                <a:r>
                  <a:rPr lang="en-US" altLang="en-US" i="1" baseline="-25000">
                    <a:solidFill>
                      <a:srgbClr val="0000FF"/>
                    </a:solidFill>
                  </a:rPr>
                  <a:t>eq</a:t>
                </a:r>
                <a:r>
                  <a:rPr lang="en-US" altLang="en-US" i="1">
                    <a:solidFill>
                      <a:srgbClr val="0000FF"/>
                    </a:solidFill>
                  </a:rPr>
                  <a:t>(f)F</a:t>
                </a:r>
                <a:r>
                  <a:rPr lang="en-US" altLang="en-US" i="1" baseline="30000">
                    <a:solidFill>
                      <a:srgbClr val="0000FF"/>
                    </a:solidFill>
                  </a:rPr>
                  <a:t>*</a:t>
                </a:r>
                <a:r>
                  <a:rPr lang="en-US" altLang="en-US" i="1">
                    <a:solidFill>
                      <a:srgbClr val="0000FF"/>
                    </a:solidFill>
                  </a:rPr>
                  <a:t>(-f) </a:t>
                </a:r>
                <a:r>
                  <a:rPr lang="en-US" altLang="en-US"/>
                  <a:t>= 1</a:t>
                </a:r>
              </a:p>
            </p:txBody>
          </p:sp>
        </p:grpSp>
        <p:sp>
          <p:nvSpPr>
            <p:cNvPr id="43017" name="Text Box 8">
              <a:extLst>
                <a:ext uri="{FF2B5EF4-FFF2-40B4-BE49-F238E27FC236}">
                  <a16:creationId xmlns:a16="http://schemas.microsoft.com/office/drawing/2014/main" id="{633DBA7C-AC97-4274-B484-6642A446ADFD}"/>
                </a:ext>
              </a:extLst>
            </p:cNvPr>
            <p:cNvSpPr txBox="1">
              <a:spLocks noChangeArrowheads="1"/>
            </p:cNvSpPr>
            <p:nvPr/>
          </p:nvSpPr>
          <p:spPr bwMode="auto">
            <a:xfrm>
              <a:off x="5260" y="432"/>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7.4</a:t>
              </a:r>
            </a:p>
          </p:txBody>
        </p:sp>
        <p:sp>
          <p:nvSpPr>
            <p:cNvPr id="43018" name="Text Box 9">
              <a:extLst>
                <a:ext uri="{FF2B5EF4-FFF2-40B4-BE49-F238E27FC236}">
                  <a16:creationId xmlns:a16="http://schemas.microsoft.com/office/drawing/2014/main" id="{153EF543-72EB-4968-B0ED-0AB89CEBCB02}"/>
                </a:ext>
              </a:extLst>
            </p:cNvPr>
            <p:cNvSpPr txBox="1">
              <a:spLocks noChangeArrowheads="1"/>
            </p:cNvSpPr>
            <p:nvPr/>
          </p:nvSpPr>
          <p:spPr bwMode="auto">
            <a:xfrm>
              <a:off x="1632" y="432"/>
              <a:ext cx="19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solidFill>
                    <a:srgbClr val="0000FF"/>
                  </a:solidFill>
                </a:rPr>
                <a:t>g(t) </a:t>
              </a:r>
              <a:r>
                <a:rPr lang="en-US" altLang="en-US"/>
                <a:t>= </a:t>
              </a:r>
              <a:r>
                <a:rPr lang="en-US" altLang="en-US" i="1"/>
                <a:t>f</a:t>
              </a:r>
              <a:r>
                <a:rPr lang="en-US" altLang="en-US" i="1" baseline="30000"/>
                <a:t>*</a:t>
              </a:r>
              <a:r>
                <a:rPr lang="en-US" altLang="en-US" i="1"/>
                <a:t>(t) </a:t>
              </a:r>
              <a:r>
                <a:rPr lang="en-US" altLang="en-US">
                  <a:sym typeface="Symbol" panose="05050102010706020507" pitchFamily="18" charset="2"/>
                </a:rPr>
                <a:t></a:t>
              </a:r>
              <a:r>
                <a:rPr lang="en-US" altLang="en-US" i="1"/>
                <a:t> h</a:t>
              </a:r>
              <a:r>
                <a:rPr lang="en-US" altLang="en-US" i="1" baseline="-25000"/>
                <a:t>eq</a:t>
              </a:r>
              <a:r>
                <a:rPr lang="en-US" altLang="en-US" i="1"/>
                <a:t>(t) =</a:t>
              </a:r>
              <a:r>
                <a:rPr lang="en-US" altLang="en-US" i="1">
                  <a:sym typeface="Symbol" panose="05050102010706020507" pitchFamily="18" charset="2"/>
                </a:rPr>
                <a:t> </a:t>
              </a:r>
              <a:r>
                <a:rPr lang="en-US" altLang="en-US" i="1"/>
                <a:t>(t)</a:t>
              </a:r>
            </a:p>
          </p:txBody>
        </p:sp>
      </p:grpSp>
      <p:sp>
        <p:nvSpPr>
          <p:cNvPr id="43013" name="Text Box 32">
            <a:extLst>
              <a:ext uri="{FF2B5EF4-FFF2-40B4-BE49-F238E27FC236}">
                <a16:creationId xmlns:a16="http://schemas.microsoft.com/office/drawing/2014/main" id="{83670877-991D-4D0E-BBFB-8964B098BD8D}"/>
              </a:ext>
            </a:extLst>
          </p:cNvPr>
          <p:cNvSpPr txBox="1">
            <a:spLocks noChangeArrowheads="1"/>
          </p:cNvSpPr>
          <p:nvPr/>
        </p:nvSpPr>
        <p:spPr bwMode="auto">
          <a:xfrm>
            <a:off x="1600201" y="76200"/>
            <a:ext cx="446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 Frequency Domain</a:t>
            </a:r>
            <a:r>
              <a:rPr lang="en-US" altLang="en-US"/>
              <a:t> expression of</a:t>
            </a:r>
          </a:p>
        </p:txBody>
      </p:sp>
      <p:sp>
        <p:nvSpPr>
          <p:cNvPr id="43014" name="Text Box 37">
            <a:extLst>
              <a:ext uri="{FF2B5EF4-FFF2-40B4-BE49-F238E27FC236}">
                <a16:creationId xmlns:a16="http://schemas.microsoft.com/office/drawing/2014/main" id="{DBA2E414-4077-4FAA-8320-7D59C6975D54}"/>
              </a:ext>
            </a:extLst>
          </p:cNvPr>
          <p:cNvSpPr txBox="1">
            <a:spLocks noChangeArrowheads="1"/>
          </p:cNvSpPr>
          <p:nvPr/>
        </p:nvSpPr>
        <p:spPr bwMode="auto">
          <a:xfrm>
            <a:off x="1600200" y="2233614"/>
            <a:ext cx="86818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179388"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Equalizers </a:t>
            </a:r>
            <a:r>
              <a:rPr lang="en-US" altLang="en-US" b="1"/>
              <a:t>Goal </a:t>
            </a:r>
            <a:r>
              <a:rPr lang="en-US" altLang="en-US">
                <a:sym typeface="Wingdings" panose="05000000000000000000" pitchFamily="2" charset="2"/>
              </a:rPr>
              <a:t>is to </a:t>
            </a:r>
            <a:r>
              <a:rPr lang="en-US" altLang="en-US"/>
              <a:t>satisfy 7.4 &amp; 7.5</a:t>
            </a:r>
          </a:p>
          <a:p>
            <a:pPr lvl="1" eaLnBrk="1" hangingPunct="1">
              <a:buFontTx/>
              <a:buChar char="•"/>
            </a:pPr>
            <a:r>
              <a:rPr lang="en-US" altLang="en-US"/>
              <a:t> makes combined </a:t>
            </a:r>
            <a:r>
              <a:rPr lang="en-US" altLang="en-US" i="1">
                <a:solidFill>
                  <a:srgbClr val="008000"/>
                </a:solidFill>
              </a:rPr>
              <a:t>transmitter, channel, receiver</a:t>
            </a:r>
            <a:r>
              <a:rPr lang="en-US" altLang="en-US"/>
              <a:t> </a:t>
            </a:r>
            <a:r>
              <a:rPr lang="en-US" altLang="en-US">
                <a:sym typeface="Symbol" panose="05050102010706020507" pitchFamily="18" charset="2"/>
              </a:rPr>
              <a:t> </a:t>
            </a:r>
            <a:r>
              <a:rPr lang="en-US" altLang="en-US"/>
              <a:t>all-pass channel </a:t>
            </a:r>
          </a:p>
        </p:txBody>
      </p:sp>
      <p:sp>
        <p:nvSpPr>
          <p:cNvPr id="43015" name="Text Box 38">
            <a:extLst>
              <a:ext uri="{FF2B5EF4-FFF2-40B4-BE49-F238E27FC236}">
                <a16:creationId xmlns:a16="http://schemas.microsoft.com/office/drawing/2014/main" id="{700B4932-7DFA-4EED-A18B-B59DFBFF35AB}"/>
              </a:ext>
            </a:extLst>
          </p:cNvPr>
          <p:cNvSpPr txBox="1">
            <a:spLocks noChangeArrowheads="1"/>
          </p:cNvSpPr>
          <p:nvPr/>
        </p:nvSpPr>
        <p:spPr bwMode="auto">
          <a:xfrm>
            <a:off x="1600201" y="3505200"/>
            <a:ext cx="895826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174625" eaLnBrk="0" hangingPunct="0">
              <a:defRPr sz="2400">
                <a:solidFill>
                  <a:schemeClr val="tx1"/>
                </a:solidFill>
                <a:latin typeface="Times New Roman" panose="02020603050405020304" pitchFamily="18" charset="0"/>
              </a:defRPr>
            </a:lvl2pPr>
            <a:lvl3pPr marL="46355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Thus ideal equalizer is </a:t>
            </a:r>
            <a:r>
              <a:rPr lang="en-US" altLang="en-US">
                <a:solidFill>
                  <a:srgbClr val="0000FF"/>
                </a:solidFill>
              </a:rPr>
              <a:t>inverse filter</a:t>
            </a:r>
            <a:r>
              <a:rPr lang="en-US" altLang="en-US"/>
              <a:t> of channel transfer function</a:t>
            </a:r>
          </a:p>
          <a:p>
            <a:pPr lvl="1" eaLnBrk="1" hangingPunct="1">
              <a:lnSpc>
                <a:spcPct val="140000"/>
              </a:lnSpc>
              <a:buFontTx/>
              <a:buChar char="•"/>
            </a:pPr>
            <a:r>
              <a:rPr lang="en-US" altLang="en-US"/>
              <a:t> provides flat composite received response with linear phase response</a:t>
            </a:r>
          </a:p>
          <a:p>
            <a:pPr lvl="1" eaLnBrk="1" hangingPunct="1">
              <a:lnSpc>
                <a:spcPct val="120000"/>
              </a:lnSpc>
              <a:buFontTx/>
              <a:buChar char="•"/>
            </a:pPr>
            <a:r>
              <a:rPr lang="en-US" altLang="en-US"/>
              <a:t> for</a:t>
            </a:r>
            <a:r>
              <a:rPr lang="en-US" altLang="en-US">
                <a:solidFill>
                  <a:srgbClr val="3333FF"/>
                </a:solidFill>
              </a:rPr>
              <a:t> time varying</a:t>
            </a:r>
            <a:r>
              <a:rPr lang="en-US" altLang="en-US"/>
              <a:t> channel </a:t>
            </a:r>
            <a:r>
              <a:rPr lang="en-US" altLang="en-US">
                <a:sym typeface="Wingdings" panose="05000000000000000000" pitchFamily="2" charset="2"/>
              </a:rPr>
              <a:t> 7.5 can be approximately satisfied</a:t>
            </a:r>
            <a:endParaRPr lang="en-US" altLang="en-US"/>
          </a:p>
          <a:p>
            <a:pPr lvl="1" eaLnBrk="1" hangingPunct="1">
              <a:lnSpc>
                <a:spcPct val="140000"/>
              </a:lnSpc>
              <a:buFontTx/>
              <a:buChar char="•"/>
            </a:pPr>
            <a:r>
              <a:rPr lang="en-US" altLang="en-US"/>
              <a:t> for </a:t>
            </a:r>
            <a:r>
              <a:rPr lang="en-US" altLang="en-US">
                <a:solidFill>
                  <a:srgbClr val="3333FF"/>
                </a:solidFill>
              </a:rPr>
              <a:t>frequency selective</a:t>
            </a:r>
            <a:r>
              <a:rPr lang="en-US" altLang="en-US"/>
              <a:t> channel it is required to </a:t>
            </a:r>
            <a:r>
              <a:rPr lang="en-US" altLang="en-US">
                <a:sym typeface="Wingdings" panose="05000000000000000000" pitchFamily="2" charset="2"/>
              </a:rPr>
              <a:t> </a:t>
            </a:r>
          </a:p>
          <a:p>
            <a:pPr lvl="2" eaLnBrk="1" hangingPunct="1"/>
            <a:r>
              <a:rPr lang="en-US" altLang="en-US">
                <a:sym typeface="Wingdings" panose="05000000000000000000" pitchFamily="2" charset="2"/>
              </a:rPr>
              <a:t>- amplify frequency components with small amplitudes</a:t>
            </a:r>
          </a:p>
          <a:p>
            <a:pPr lvl="2" eaLnBrk="1" hangingPunct="1"/>
            <a:r>
              <a:rPr lang="en-US" altLang="en-US">
                <a:sym typeface="Wingdings" panose="05000000000000000000" pitchFamily="2" charset="2"/>
              </a:rPr>
              <a:t>- attenuate frequency  components with large amplitudes </a:t>
            </a: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a:extLst>
              <a:ext uri="{FF2B5EF4-FFF2-40B4-BE49-F238E27FC236}">
                <a16:creationId xmlns:a16="http://schemas.microsoft.com/office/drawing/2014/main" id="{4650DA1A-E78A-493D-A1A8-AB5F176A2134}"/>
              </a:ext>
            </a:extLst>
          </p:cNvPr>
          <p:cNvSpPr>
            <a:spLocks noGrp="1"/>
          </p:cNvSpPr>
          <p:nvPr>
            <p:ph type="dt" sz="half" idx="10"/>
          </p:nvPr>
        </p:nvSpPr>
        <p:spPr/>
        <p:txBody>
          <a:bodyPr/>
          <a:lstStyle/>
          <a:p>
            <a:pPr>
              <a:defRPr/>
            </a:pPr>
            <a:fld id="{B1D0B2DB-39FC-4EF7-99A6-B61D862FFD67}" type="datetime1">
              <a:rPr lang="en-US"/>
              <a:pPr>
                <a:defRPr/>
              </a:pPr>
              <a:t>13-Sep-21</a:t>
            </a:fld>
            <a:endParaRPr lang="en-US"/>
          </a:p>
        </p:txBody>
      </p:sp>
      <p:sp>
        <p:nvSpPr>
          <p:cNvPr id="15" name="Slide Number Placeholder 5">
            <a:extLst>
              <a:ext uri="{FF2B5EF4-FFF2-40B4-BE49-F238E27FC236}">
                <a16:creationId xmlns:a16="http://schemas.microsoft.com/office/drawing/2014/main" id="{D33C455D-D204-438B-8C9C-BCB90F45E213}"/>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36A0AAB-7DEA-47B1-8429-C5CC657125BE}" type="slidenum">
              <a:rPr lang="en-US" altLang="en-US" sz="1200">
                <a:latin typeface="Arial" panose="020B0604020202020204" pitchFamily="34" charset="0"/>
              </a:rPr>
              <a:pPr eaLnBrk="1" hangingPunct="1"/>
              <a:t>41</a:t>
            </a:fld>
            <a:endParaRPr lang="en-US" altLang="en-US" sz="1200">
              <a:latin typeface="Arial" panose="020B0604020202020204" pitchFamily="34" charset="0"/>
            </a:endParaRPr>
          </a:p>
        </p:txBody>
      </p:sp>
      <p:sp>
        <p:nvSpPr>
          <p:cNvPr id="50180" name="Text Box 2">
            <a:extLst>
              <a:ext uri="{FF2B5EF4-FFF2-40B4-BE49-F238E27FC236}">
                <a16:creationId xmlns:a16="http://schemas.microsoft.com/office/drawing/2014/main" id="{273D52A5-669E-4FD5-8D40-00732E3E4B4A}"/>
              </a:ext>
            </a:extLst>
          </p:cNvPr>
          <p:cNvSpPr txBox="1">
            <a:spLocks noChangeArrowheads="1"/>
          </p:cNvSpPr>
          <p:nvPr/>
        </p:nvSpPr>
        <p:spPr bwMode="auto">
          <a:xfrm>
            <a:off x="1600201" y="76201"/>
            <a:ext cx="4741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Survey of Equalization Techniques</a:t>
            </a:r>
          </a:p>
        </p:txBody>
      </p:sp>
      <p:sp>
        <p:nvSpPr>
          <p:cNvPr id="50181" name="Text Box 3">
            <a:extLst>
              <a:ext uri="{FF2B5EF4-FFF2-40B4-BE49-F238E27FC236}">
                <a16:creationId xmlns:a16="http://schemas.microsoft.com/office/drawing/2014/main" id="{A782C3A5-B2D5-4BFB-B79F-05AF81DFD134}"/>
              </a:ext>
            </a:extLst>
          </p:cNvPr>
          <p:cNvSpPr txBox="1">
            <a:spLocks noChangeArrowheads="1"/>
          </p:cNvSpPr>
          <p:nvPr/>
        </p:nvSpPr>
        <p:spPr bwMode="auto">
          <a:xfrm>
            <a:off x="1595439" y="722314"/>
            <a:ext cx="8912225"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230188" eaLnBrk="0" hangingPunct="0">
              <a:defRPr sz="2400">
                <a:solidFill>
                  <a:schemeClr val="tx1"/>
                </a:solidFill>
                <a:latin typeface="Times New Roman" panose="02020603050405020304" pitchFamily="18" charset="0"/>
              </a:defRPr>
            </a:lvl2pPr>
            <a:lvl3pPr marL="51435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decision making device</a:t>
            </a:r>
            <a:r>
              <a:rPr lang="en-US" altLang="en-US"/>
              <a:t> generally processes,        </a:t>
            </a:r>
            <a:r>
              <a:rPr lang="en-US" altLang="en-US" i="1"/>
              <a:t>, </a:t>
            </a:r>
            <a:r>
              <a:rPr lang="en-US" altLang="en-US"/>
              <a:t>an</a:t>
            </a:r>
            <a:r>
              <a:rPr lang="en-US" altLang="en-US" i="1"/>
              <a:t> </a:t>
            </a:r>
            <a:r>
              <a:rPr lang="en-US" altLang="en-US">
                <a:solidFill>
                  <a:srgbClr val="3333FF"/>
                </a:solidFill>
              </a:rPr>
              <a:t>analog </a:t>
            </a:r>
            <a:r>
              <a:rPr lang="en-US" altLang="en-US"/>
              <a:t>equalizer </a:t>
            </a:r>
          </a:p>
          <a:p>
            <a:pPr eaLnBrk="1" hangingPunct="1">
              <a:lnSpc>
                <a:spcPct val="90000"/>
              </a:lnSpc>
            </a:pPr>
            <a:r>
              <a:rPr lang="en-US" altLang="en-US"/>
              <a:t>output </a:t>
            </a:r>
          </a:p>
          <a:p>
            <a:pPr lvl="1" eaLnBrk="1" hangingPunct="1">
              <a:lnSpc>
                <a:spcPct val="130000"/>
              </a:lnSpc>
              <a:buFontTx/>
              <a:buChar char="•"/>
            </a:pPr>
            <a:r>
              <a:rPr lang="en-US" altLang="en-US"/>
              <a:t> device determines the value of  </a:t>
            </a:r>
            <a:r>
              <a:rPr lang="en-US" altLang="en-US" i="1">
                <a:solidFill>
                  <a:srgbClr val="0000FF"/>
                </a:solidFill>
              </a:rPr>
              <a:t>d(t)</a:t>
            </a:r>
            <a:r>
              <a:rPr lang="en-US" altLang="en-US"/>
              <a:t>, the incoming digital bit stream </a:t>
            </a:r>
          </a:p>
          <a:p>
            <a:pPr lvl="1" eaLnBrk="1" hangingPunct="1">
              <a:lnSpc>
                <a:spcPct val="130000"/>
              </a:lnSpc>
              <a:buFontTx/>
              <a:buChar char="•"/>
            </a:pPr>
            <a:r>
              <a:rPr lang="en-US" altLang="en-US"/>
              <a:t> to determine </a:t>
            </a:r>
            <a:r>
              <a:rPr lang="en-US" altLang="en-US" i="1">
                <a:solidFill>
                  <a:srgbClr val="0000FF"/>
                </a:solidFill>
              </a:rPr>
              <a:t>d(t)</a:t>
            </a:r>
            <a:r>
              <a:rPr lang="en-US" altLang="en-US"/>
              <a:t>, device applies either</a:t>
            </a:r>
          </a:p>
          <a:p>
            <a:pPr lvl="2" eaLnBrk="1" hangingPunct="1">
              <a:lnSpc>
                <a:spcPct val="120000"/>
              </a:lnSpc>
            </a:pPr>
            <a:r>
              <a:rPr lang="en-US" altLang="en-US"/>
              <a:t>- </a:t>
            </a:r>
            <a:r>
              <a:rPr lang="en-US" altLang="en-US" b="1"/>
              <a:t>slicing </a:t>
            </a:r>
            <a:r>
              <a:rPr lang="en-US" altLang="en-US"/>
              <a:t>operation</a:t>
            </a:r>
          </a:p>
          <a:p>
            <a:pPr lvl="2" eaLnBrk="1" hangingPunct="1">
              <a:lnSpc>
                <a:spcPct val="120000"/>
              </a:lnSpc>
            </a:pPr>
            <a:r>
              <a:rPr lang="en-US" altLang="en-US"/>
              <a:t>-</a:t>
            </a:r>
            <a:r>
              <a:rPr lang="en-US" altLang="en-US" b="1"/>
              <a:t> threshold o</a:t>
            </a:r>
            <a:r>
              <a:rPr lang="en-US" altLang="en-US"/>
              <a:t>peration (non-linear operation)</a:t>
            </a:r>
          </a:p>
        </p:txBody>
      </p:sp>
      <p:sp>
        <p:nvSpPr>
          <p:cNvPr id="50182" name="Text Box 5">
            <a:extLst>
              <a:ext uri="{FF2B5EF4-FFF2-40B4-BE49-F238E27FC236}">
                <a16:creationId xmlns:a16="http://schemas.microsoft.com/office/drawing/2014/main" id="{788DB070-5741-433C-8EB3-BA79C88CC7CC}"/>
              </a:ext>
            </a:extLst>
          </p:cNvPr>
          <p:cNvSpPr txBox="1">
            <a:spLocks noChangeArrowheads="1"/>
          </p:cNvSpPr>
          <p:nvPr/>
        </p:nvSpPr>
        <p:spPr bwMode="auto">
          <a:xfrm>
            <a:off x="1981201" y="3429001"/>
            <a:ext cx="8060283"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linear equalizer:</a:t>
            </a:r>
            <a:r>
              <a:rPr lang="en-US" altLang="en-US"/>
              <a:t> </a:t>
            </a:r>
            <a:r>
              <a:rPr lang="en-US" altLang="en-US" i="1">
                <a:solidFill>
                  <a:srgbClr val="0000FF"/>
                </a:solidFill>
              </a:rPr>
              <a:t>d(t)</a:t>
            </a:r>
            <a:r>
              <a:rPr lang="en-US" altLang="en-US"/>
              <a:t> isn’t used in equalizers adaptive feedback</a:t>
            </a:r>
          </a:p>
          <a:p>
            <a:pPr eaLnBrk="1" hangingPunct="1">
              <a:lnSpc>
                <a:spcPct val="150000"/>
              </a:lnSpc>
            </a:pPr>
            <a:r>
              <a:rPr lang="en-US" altLang="en-US" b="1"/>
              <a:t>non-linear equalizer:</a:t>
            </a:r>
            <a:r>
              <a:rPr lang="en-US" altLang="en-US"/>
              <a:t> </a:t>
            </a:r>
            <a:r>
              <a:rPr lang="en-US" altLang="en-US" i="1">
                <a:solidFill>
                  <a:srgbClr val="0000FF"/>
                </a:solidFill>
              </a:rPr>
              <a:t>d(t)</a:t>
            </a:r>
            <a:r>
              <a:rPr lang="en-US" altLang="en-US"/>
              <a:t> is used in feedback path </a:t>
            </a:r>
          </a:p>
        </p:txBody>
      </p:sp>
      <p:sp>
        <p:nvSpPr>
          <p:cNvPr id="50183" name="Text Box 71">
            <a:extLst>
              <a:ext uri="{FF2B5EF4-FFF2-40B4-BE49-F238E27FC236}">
                <a16:creationId xmlns:a16="http://schemas.microsoft.com/office/drawing/2014/main" id="{7B0EE76E-4690-4371-8BEE-889AFF31BFDD}"/>
              </a:ext>
            </a:extLst>
          </p:cNvPr>
          <p:cNvSpPr txBox="1">
            <a:spLocks noChangeArrowheads="1"/>
          </p:cNvSpPr>
          <p:nvPr/>
        </p:nvSpPr>
        <p:spPr bwMode="auto">
          <a:xfrm>
            <a:off x="1676400" y="4876800"/>
            <a:ext cx="8040984"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many </a:t>
            </a:r>
            <a:r>
              <a:rPr lang="en-US" altLang="en-US" b="1"/>
              <a:t>filter structures</a:t>
            </a:r>
            <a:r>
              <a:rPr lang="en-US" altLang="en-US"/>
              <a:t> are used in equalizer implementation</a:t>
            </a:r>
          </a:p>
          <a:p>
            <a:pPr eaLnBrk="1" hangingPunct="1">
              <a:lnSpc>
                <a:spcPct val="170000"/>
              </a:lnSpc>
            </a:pPr>
            <a:r>
              <a:rPr lang="en-US" altLang="en-US"/>
              <a:t>for each structure, there are numerous </a:t>
            </a:r>
            <a:r>
              <a:rPr lang="en-US" altLang="en-US" b="1"/>
              <a:t>algorithms</a:t>
            </a:r>
            <a:r>
              <a:rPr lang="en-US" altLang="en-US"/>
              <a:t> used to adapt</a:t>
            </a:r>
          </a:p>
          <a:p>
            <a:pPr eaLnBrk="1" hangingPunct="1">
              <a:lnSpc>
                <a:spcPct val="90000"/>
              </a:lnSpc>
            </a:pPr>
            <a:r>
              <a:rPr lang="en-US" altLang="en-US"/>
              <a:t>equalizer</a:t>
            </a:r>
            <a:r>
              <a:rPr lang="en-US" altLang="en-US" b="1"/>
              <a:t> </a:t>
            </a:r>
            <a:endParaRPr lang="en-US" altLang="en-US"/>
          </a:p>
        </p:txBody>
      </p:sp>
      <p:grpSp>
        <p:nvGrpSpPr>
          <p:cNvPr id="50184" name="Group 74">
            <a:extLst>
              <a:ext uri="{FF2B5EF4-FFF2-40B4-BE49-F238E27FC236}">
                <a16:creationId xmlns:a16="http://schemas.microsoft.com/office/drawing/2014/main" id="{E5DC479E-84D4-4130-A2C9-DC50B0516B6E}"/>
              </a:ext>
            </a:extLst>
          </p:cNvPr>
          <p:cNvGrpSpPr>
            <a:grpSpLocks noChangeAspect="1"/>
          </p:cNvGrpSpPr>
          <p:nvPr/>
        </p:nvGrpSpPr>
        <p:grpSpPr bwMode="auto">
          <a:xfrm>
            <a:off x="7245350" y="703264"/>
            <a:ext cx="527050" cy="439737"/>
            <a:chOff x="5284" y="443"/>
            <a:chExt cx="332" cy="277"/>
          </a:xfrm>
        </p:grpSpPr>
        <p:sp>
          <p:nvSpPr>
            <p:cNvPr id="50185" name="AutoShape 73">
              <a:extLst>
                <a:ext uri="{FF2B5EF4-FFF2-40B4-BE49-F238E27FC236}">
                  <a16:creationId xmlns:a16="http://schemas.microsoft.com/office/drawing/2014/main" id="{E63252A3-F581-49A0-8662-AA6CA7572AD2}"/>
                </a:ext>
              </a:extLst>
            </p:cNvPr>
            <p:cNvSpPr>
              <a:spLocks noChangeAspect="1" noChangeArrowheads="1" noTextEdit="1"/>
            </p:cNvSpPr>
            <p:nvPr/>
          </p:nvSpPr>
          <p:spPr bwMode="auto">
            <a:xfrm>
              <a:off x="5284" y="446"/>
              <a:ext cx="3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0186" name="Rectangle 75">
              <a:extLst>
                <a:ext uri="{FF2B5EF4-FFF2-40B4-BE49-F238E27FC236}">
                  <a16:creationId xmlns:a16="http://schemas.microsoft.com/office/drawing/2014/main" id="{0625B082-C236-465F-ABDD-3ADF704E64C3}"/>
                </a:ext>
              </a:extLst>
            </p:cNvPr>
            <p:cNvSpPr>
              <a:spLocks noChangeArrowheads="1"/>
            </p:cNvSpPr>
            <p:nvPr/>
          </p:nvSpPr>
          <p:spPr bwMode="auto">
            <a:xfrm>
              <a:off x="5532" y="49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a:t>
              </a:r>
              <a:endParaRPr lang="en-US" altLang="en-US">
                <a:solidFill>
                  <a:srgbClr val="3333FF"/>
                </a:solidFill>
              </a:endParaRPr>
            </a:p>
          </p:txBody>
        </p:sp>
        <p:sp>
          <p:nvSpPr>
            <p:cNvPr id="50187" name="Rectangle 76">
              <a:extLst>
                <a:ext uri="{FF2B5EF4-FFF2-40B4-BE49-F238E27FC236}">
                  <a16:creationId xmlns:a16="http://schemas.microsoft.com/office/drawing/2014/main" id="{2053F425-3BDA-4C77-9471-667CFF54B277}"/>
                </a:ext>
              </a:extLst>
            </p:cNvPr>
            <p:cNvSpPr>
              <a:spLocks noChangeArrowheads="1"/>
            </p:cNvSpPr>
            <p:nvPr/>
          </p:nvSpPr>
          <p:spPr bwMode="auto">
            <a:xfrm>
              <a:off x="5416" y="49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a:t>
              </a:r>
              <a:endParaRPr lang="en-US" altLang="en-US">
                <a:solidFill>
                  <a:srgbClr val="3333FF"/>
                </a:solidFill>
              </a:endParaRPr>
            </a:p>
          </p:txBody>
        </p:sp>
        <p:sp>
          <p:nvSpPr>
            <p:cNvPr id="50188" name="Rectangle 77">
              <a:extLst>
                <a:ext uri="{FF2B5EF4-FFF2-40B4-BE49-F238E27FC236}">
                  <a16:creationId xmlns:a16="http://schemas.microsoft.com/office/drawing/2014/main" id="{7FAAAE9F-A9E5-482C-973D-FB0BF9F91682}"/>
                </a:ext>
              </a:extLst>
            </p:cNvPr>
            <p:cNvSpPr>
              <a:spLocks noChangeArrowheads="1"/>
            </p:cNvSpPr>
            <p:nvPr/>
          </p:nvSpPr>
          <p:spPr bwMode="auto">
            <a:xfrm>
              <a:off x="5347" y="44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a:solidFill>
                    <a:srgbClr val="3333FF"/>
                  </a:solidFill>
                </a:rPr>
                <a:t>ˆ</a:t>
              </a:r>
              <a:endParaRPr lang="en-US" altLang="en-US">
                <a:solidFill>
                  <a:srgbClr val="3333FF"/>
                </a:solidFill>
              </a:endParaRPr>
            </a:p>
          </p:txBody>
        </p:sp>
        <p:sp>
          <p:nvSpPr>
            <p:cNvPr id="50189" name="Rectangle 78">
              <a:extLst>
                <a:ext uri="{FF2B5EF4-FFF2-40B4-BE49-F238E27FC236}">
                  <a16:creationId xmlns:a16="http://schemas.microsoft.com/office/drawing/2014/main" id="{FFF2BF39-F8DD-48C5-9252-0DFD5F6B3E6F}"/>
                </a:ext>
              </a:extLst>
            </p:cNvPr>
            <p:cNvSpPr>
              <a:spLocks noChangeArrowheads="1"/>
            </p:cNvSpPr>
            <p:nvPr/>
          </p:nvSpPr>
          <p:spPr bwMode="auto">
            <a:xfrm>
              <a:off x="5473" y="494"/>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t</a:t>
              </a:r>
              <a:endParaRPr lang="en-US" altLang="en-US">
                <a:solidFill>
                  <a:srgbClr val="3333FF"/>
                </a:solidFill>
              </a:endParaRPr>
            </a:p>
          </p:txBody>
        </p:sp>
        <p:sp>
          <p:nvSpPr>
            <p:cNvPr id="50190" name="Rectangle 79">
              <a:extLst>
                <a:ext uri="{FF2B5EF4-FFF2-40B4-BE49-F238E27FC236}">
                  <a16:creationId xmlns:a16="http://schemas.microsoft.com/office/drawing/2014/main" id="{0432B9ED-B966-47EC-BA09-2A06360C21B5}"/>
                </a:ext>
              </a:extLst>
            </p:cNvPr>
            <p:cNvSpPr>
              <a:spLocks noChangeArrowheads="1"/>
            </p:cNvSpPr>
            <p:nvPr/>
          </p:nvSpPr>
          <p:spPr bwMode="auto">
            <a:xfrm>
              <a:off x="5310" y="494"/>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i="1">
                  <a:solidFill>
                    <a:srgbClr val="3333FF"/>
                  </a:solidFill>
                </a:rPr>
                <a:t>d</a:t>
              </a:r>
              <a:endParaRPr lang="en-US" altLang="en-US">
                <a:solidFill>
                  <a:srgbClr val="3333FF"/>
                </a:solidFil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1">
            <a:extLst>
              <a:ext uri="{FF2B5EF4-FFF2-40B4-BE49-F238E27FC236}">
                <a16:creationId xmlns:a16="http://schemas.microsoft.com/office/drawing/2014/main" id="{F84F685A-4A43-4BE3-9E17-B70F6D3BA410}"/>
              </a:ext>
            </a:extLst>
          </p:cNvPr>
          <p:cNvSpPr>
            <a:spLocks noGrp="1"/>
          </p:cNvSpPr>
          <p:nvPr>
            <p:ph type="dt" sz="half" idx="10"/>
          </p:nvPr>
        </p:nvSpPr>
        <p:spPr/>
        <p:txBody>
          <a:bodyPr/>
          <a:lstStyle/>
          <a:p>
            <a:pPr>
              <a:defRPr/>
            </a:pPr>
            <a:fld id="{2F4FE5E0-018E-4A81-B3F8-40A26EAAC4E1}" type="datetime1">
              <a:rPr lang="en-US"/>
              <a:pPr>
                <a:defRPr/>
              </a:pPr>
              <a:t>13-Sep-21</a:t>
            </a:fld>
            <a:endParaRPr lang="en-US"/>
          </a:p>
        </p:txBody>
      </p:sp>
      <p:sp>
        <p:nvSpPr>
          <p:cNvPr id="38" name="Slide Number Placeholder 3">
            <a:extLst>
              <a:ext uri="{FF2B5EF4-FFF2-40B4-BE49-F238E27FC236}">
                <a16:creationId xmlns:a16="http://schemas.microsoft.com/office/drawing/2014/main" id="{49D1AE6F-8802-4FD3-8C1F-321DA74DBEB6}"/>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9C9FA68-FC99-42CB-A10C-E94D154DEEC5}" type="slidenum">
              <a:rPr lang="en-US" altLang="en-US" sz="1200">
                <a:latin typeface="Arial" panose="020B0604020202020204" pitchFamily="34" charset="0"/>
              </a:rPr>
              <a:pPr eaLnBrk="1" hangingPunct="1"/>
              <a:t>42</a:t>
            </a:fld>
            <a:endParaRPr lang="en-US" altLang="en-US" sz="1200">
              <a:latin typeface="Arial" panose="020B0604020202020204" pitchFamily="34" charset="0"/>
            </a:endParaRPr>
          </a:p>
        </p:txBody>
      </p:sp>
      <p:sp>
        <p:nvSpPr>
          <p:cNvPr id="51204" name="Text Box 4">
            <a:extLst>
              <a:ext uri="{FF2B5EF4-FFF2-40B4-BE49-F238E27FC236}">
                <a16:creationId xmlns:a16="http://schemas.microsoft.com/office/drawing/2014/main" id="{5DD1B14E-CE54-4089-9307-85476C3D07D3}"/>
              </a:ext>
            </a:extLst>
          </p:cNvPr>
          <p:cNvSpPr txBox="1">
            <a:spLocks noChangeArrowheads="1"/>
          </p:cNvSpPr>
          <p:nvPr/>
        </p:nvSpPr>
        <p:spPr bwMode="auto">
          <a:xfrm>
            <a:off x="9070975" y="304800"/>
            <a:ext cx="685800" cy="285750"/>
          </a:xfrm>
          <a:prstGeom prst="rect">
            <a:avLst/>
          </a:prstGeom>
          <a:solidFill>
            <a:srgbClr val="DCEFF0"/>
          </a:solidFill>
          <a:ln w="9525">
            <a:miter lim="800000"/>
            <a:headEnd/>
            <a:tailEnd/>
          </a:ln>
          <a:scene3d>
            <a:camera prst="legacyObliqueTopRight"/>
            <a:lightRig rig="legacyFlat3" dir="b"/>
          </a:scene3d>
          <a:sp3d extrusionH="23800" prstMaterial="legacyMatte">
            <a:bevelT w="13500" h="13500" prst="angle"/>
            <a:bevelB w="13500" h="13500" prst="angle"/>
            <a:extrusionClr>
              <a:srgbClr val="DCEFF0"/>
            </a:extrusionClr>
            <a:contourClr>
              <a:srgbClr val="DCEFF0"/>
            </a:contourClr>
          </a:sp3d>
        </p:spPr>
        <p:txBody>
          <a:bodyPr lIns="0" tIns="0" rIns="0" bIns="0">
            <a:spAutoFit/>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types</a:t>
            </a:r>
          </a:p>
        </p:txBody>
      </p:sp>
      <p:sp>
        <p:nvSpPr>
          <p:cNvPr id="51205" name="Text Box 5">
            <a:extLst>
              <a:ext uri="{FF2B5EF4-FFF2-40B4-BE49-F238E27FC236}">
                <a16:creationId xmlns:a16="http://schemas.microsoft.com/office/drawing/2014/main" id="{36F2CF44-E396-47A7-A1B5-F812C2E7A030}"/>
              </a:ext>
            </a:extLst>
          </p:cNvPr>
          <p:cNvSpPr txBox="1">
            <a:spLocks noChangeArrowheads="1"/>
          </p:cNvSpPr>
          <p:nvPr/>
        </p:nvSpPr>
        <p:spPr bwMode="auto">
          <a:xfrm>
            <a:off x="9070975" y="700089"/>
            <a:ext cx="1270000" cy="287337"/>
          </a:xfrm>
          <a:prstGeom prst="rect">
            <a:avLst/>
          </a:prstGeom>
          <a:solidFill>
            <a:srgbClr val="E3FFE5"/>
          </a:solidFill>
          <a:ln w="9525">
            <a:miter lim="800000"/>
            <a:headEnd/>
            <a:tailEnd/>
          </a:ln>
          <a:scene3d>
            <a:camera prst="legacyObliqueTopRight"/>
            <a:lightRig rig="legacyFlat3" dir="b"/>
          </a:scene3d>
          <a:sp3d extrusionH="23800" prstMaterial="legacyMatte">
            <a:bevelT w="13500" h="13500" prst="angle"/>
            <a:bevelB w="13500" h="13500" prst="angle"/>
            <a:extrusionClr>
              <a:srgbClr val="E3FFE5"/>
            </a:extrusionClr>
            <a:contourClr>
              <a:srgbClr val="E3FFE5"/>
            </a:contourClr>
          </a:sp3d>
        </p:spPr>
        <p:txBody>
          <a:bodyPr lIns="0" tIns="0" rIns="0" bIns="0">
            <a:spAutoFit/>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structures</a:t>
            </a:r>
          </a:p>
        </p:txBody>
      </p:sp>
      <p:sp>
        <p:nvSpPr>
          <p:cNvPr id="51206" name="AutoShape 6">
            <a:extLst>
              <a:ext uri="{FF2B5EF4-FFF2-40B4-BE49-F238E27FC236}">
                <a16:creationId xmlns:a16="http://schemas.microsoft.com/office/drawing/2014/main" id="{29BD2CB2-2624-41AA-A829-ACC5DA6A5C74}"/>
              </a:ext>
            </a:extLst>
          </p:cNvPr>
          <p:cNvSpPr>
            <a:spLocks noChangeArrowheads="1"/>
          </p:cNvSpPr>
          <p:nvPr/>
        </p:nvSpPr>
        <p:spPr bwMode="auto">
          <a:xfrm>
            <a:off x="9070975" y="1081088"/>
            <a:ext cx="1201738" cy="595312"/>
          </a:xfrm>
          <a:prstGeom prst="roundRect">
            <a:avLst>
              <a:gd name="adj" fmla="val 0"/>
            </a:avLst>
          </a:prstGeom>
          <a:solidFill>
            <a:schemeClr val="bg1"/>
          </a:solidFill>
          <a:ln w="9525">
            <a:solidFill>
              <a:schemeClr val="tx1"/>
            </a:solidFill>
            <a:round/>
            <a:headEnd/>
            <a:tailEnd/>
          </a:ln>
        </p:spPr>
        <p:txBody>
          <a:bodyPr wrap="none" lIns="0" tIns="0" rIns="0" bIns="0"/>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adaptive </a:t>
            </a:r>
          </a:p>
          <a:p>
            <a:pPr algn="ctr" eaLnBrk="1" hangingPunct="1"/>
            <a:r>
              <a:rPr lang="en-US" altLang="en-US" sz="1800">
                <a:latin typeface="Arial" panose="020B0604020202020204" pitchFamily="34" charset="0"/>
              </a:rPr>
              <a:t>algorithm</a:t>
            </a:r>
          </a:p>
        </p:txBody>
      </p:sp>
      <p:cxnSp>
        <p:nvCxnSpPr>
          <p:cNvPr id="51207" name="_s1028">
            <a:extLst>
              <a:ext uri="{FF2B5EF4-FFF2-40B4-BE49-F238E27FC236}">
                <a16:creationId xmlns:a16="http://schemas.microsoft.com/office/drawing/2014/main" id="{C8AC7A41-5B0E-46D8-9372-D5D3A7D6F46B}"/>
              </a:ext>
            </a:extLst>
          </p:cNvPr>
          <p:cNvCxnSpPr>
            <a:cxnSpLocks noChangeShapeType="1"/>
            <a:stCxn id="51229" idx="0"/>
            <a:endCxn id="51224" idx="2"/>
          </p:cNvCxnSpPr>
          <p:nvPr/>
        </p:nvCxnSpPr>
        <p:spPr bwMode="auto">
          <a:xfrm rot="16200000">
            <a:off x="5907088" y="4986338"/>
            <a:ext cx="45085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08" name="_s1029">
            <a:extLst>
              <a:ext uri="{FF2B5EF4-FFF2-40B4-BE49-F238E27FC236}">
                <a16:creationId xmlns:a16="http://schemas.microsoft.com/office/drawing/2014/main" id="{1B3FB91C-CE1E-43DB-8FD3-C282E2E91D1F}"/>
              </a:ext>
            </a:extLst>
          </p:cNvPr>
          <p:cNvCxnSpPr>
            <a:cxnSpLocks noChangeShapeType="1"/>
            <a:stCxn id="51228" idx="0"/>
            <a:endCxn id="51220" idx="2"/>
          </p:cNvCxnSpPr>
          <p:nvPr/>
        </p:nvCxnSpPr>
        <p:spPr bwMode="auto">
          <a:xfrm rot="16200000">
            <a:off x="3752057" y="5268120"/>
            <a:ext cx="1016000" cy="158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9" name="_s1032">
            <a:extLst>
              <a:ext uri="{FF2B5EF4-FFF2-40B4-BE49-F238E27FC236}">
                <a16:creationId xmlns:a16="http://schemas.microsoft.com/office/drawing/2014/main" id="{7D203153-C45D-41B5-A6E1-3D771EA8897A}"/>
              </a:ext>
            </a:extLst>
          </p:cNvPr>
          <p:cNvCxnSpPr>
            <a:cxnSpLocks noChangeShapeType="1"/>
            <a:stCxn id="51225" idx="0"/>
            <a:endCxn id="51222" idx="2"/>
          </p:cNvCxnSpPr>
          <p:nvPr/>
        </p:nvCxnSpPr>
        <p:spPr bwMode="auto">
          <a:xfrm rot="16200000">
            <a:off x="7562850" y="4152900"/>
            <a:ext cx="67945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10" name="_s1033">
            <a:extLst>
              <a:ext uri="{FF2B5EF4-FFF2-40B4-BE49-F238E27FC236}">
                <a16:creationId xmlns:a16="http://schemas.microsoft.com/office/drawing/2014/main" id="{517FA43B-5864-4534-8C4E-A9430C4FEB07}"/>
              </a:ext>
            </a:extLst>
          </p:cNvPr>
          <p:cNvCxnSpPr>
            <a:cxnSpLocks noChangeShapeType="1"/>
            <a:stCxn id="51224" idx="0"/>
            <a:endCxn id="51221" idx="2"/>
          </p:cNvCxnSpPr>
          <p:nvPr/>
        </p:nvCxnSpPr>
        <p:spPr bwMode="auto">
          <a:xfrm rot="16200000">
            <a:off x="5792788" y="4037013"/>
            <a:ext cx="67945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11" name="_s1034">
            <a:extLst>
              <a:ext uri="{FF2B5EF4-FFF2-40B4-BE49-F238E27FC236}">
                <a16:creationId xmlns:a16="http://schemas.microsoft.com/office/drawing/2014/main" id="{B83E3E1E-D151-4400-8A84-4ED861831832}"/>
              </a:ext>
            </a:extLst>
          </p:cNvPr>
          <p:cNvCxnSpPr>
            <a:cxnSpLocks noChangeShapeType="1"/>
            <a:stCxn id="51223" idx="0"/>
            <a:endCxn id="51218" idx="2"/>
          </p:cNvCxnSpPr>
          <p:nvPr/>
        </p:nvCxnSpPr>
        <p:spPr bwMode="auto">
          <a:xfrm rot="5400000" flipH="1">
            <a:off x="8367714" y="1987551"/>
            <a:ext cx="720725" cy="198437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12" name="_s1036">
            <a:extLst>
              <a:ext uri="{FF2B5EF4-FFF2-40B4-BE49-F238E27FC236}">
                <a16:creationId xmlns:a16="http://schemas.microsoft.com/office/drawing/2014/main" id="{B2943DD9-0763-4090-B6EF-F1626AA469EF}"/>
              </a:ext>
            </a:extLst>
          </p:cNvPr>
          <p:cNvCxnSpPr>
            <a:cxnSpLocks noChangeShapeType="1"/>
            <a:stCxn id="51221" idx="0"/>
            <a:endCxn id="51218" idx="2"/>
          </p:cNvCxnSpPr>
          <p:nvPr/>
        </p:nvCxnSpPr>
        <p:spPr bwMode="auto">
          <a:xfrm rot="16200000">
            <a:off x="6544470" y="2207420"/>
            <a:ext cx="779463" cy="1603375"/>
          </a:xfrm>
          <a:prstGeom prst="bentConnector3">
            <a:avLst>
              <a:gd name="adj1" fmla="val 49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13" name="_s1038">
            <a:extLst>
              <a:ext uri="{FF2B5EF4-FFF2-40B4-BE49-F238E27FC236}">
                <a16:creationId xmlns:a16="http://schemas.microsoft.com/office/drawing/2014/main" id="{0DA52A3B-FD3C-4627-81FD-A781ED331E0D}"/>
              </a:ext>
            </a:extLst>
          </p:cNvPr>
          <p:cNvCxnSpPr>
            <a:cxnSpLocks noChangeShapeType="1"/>
            <a:stCxn id="51219" idx="0"/>
            <a:endCxn id="51217" idx="2"/>
          </p:cNvCxnSpPr>
          <p:nvPr/>
        </p:nvCxnSpPr>
        <p:spPr bwMode="auto">
          <a:xfrm rot="16200000">
            <a:off x="2147094" y="3039269"/>
            <a:ext cx="1714500" cy="103346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14" name="_s1039">
            <a:extLst>
              <a:ext uri="{FF2B5EF4-FFF2-40B4-BE49-F238E27FC236}">
                <a16:creationId xmlns:a16="http://schemas.microsoft.com/office/drawing/2014/main" id="{A542C1EE-AC3B-479E-AE08-3B577F28EAD6}"/>
              </a:ext>
            </a:extLst>
          </p:cNvPr>
          <p:cNvCxnSpPr>
            <a:cxnSpLocks noChangeShapeType="1"/>
            <a:stCxn id="51218" idx="0"/>
            <a:endCxn id="51216" idx="3"/>
          </p:cNvCxnSpPr>
          <p:nvPr/>
        </p:nvCxnSpPr>
        <p:spPr bwMode="auto">
          <a:xfrm rot="5400000" flipH="1">
            <a:off x="6746082" y="1304132"/>
            <a:ext cx="600075" cy="137953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15" name="_s1040">
            <a:extLst>
              <a:ext uri="{FF2B5EF4-FFF2-40B4-BE49-F238E27FC236}">
                <a16:creationId xmlns:a16="http://schemas.microsoft.com/office/drawing/2014/main" id="{AFFD3AA7-E100-456A-89EB-027CBA2F2059}"/>
              </a:ext>
            </a:extLst>
          </p:cNvPr>
          <p:cNvCxnSpPr>
            <a:cxnSpLocks noChangeShapeType="1"/>
            <a:stCxn id="51217" idx="0"/>
            <a:endCxn id="51216" idx="1"/>
          </p:cNvCxnSpPr>
          <p:nvPr/>
        </p:nvCxnSpPr>
        <p:spPr bwMode="auto">
          <a:xfrm rot="16200000">
            <a:off x="4081463" y="1133476"/>
            <a:ext cx="619125" cy="17399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1216" name="_s1041">
            <a:extLst>
              <a:ext uri="{FF2B5EF4-FFF2-40B4-BE49-F238E27FC236}">
                <a16:creationId xmlns:a16="http://schemas.microsoft.com/office/drawing/2014/main" id="{D8D3744C-3E1E-4736-8802-74B392B444B0}"/>
              </a:ext>
            </a:extLst>
          </p:cNvPr>
          <p:cNvSpPr>
            <a:spLocks noChangeArrowheads="1"/>
          </p:cNvSpPr>
          <p:nvPr/>
        </p:nvSpPr>
        <p:spPr bwMode="auto">
          <a:xfrm>
            <a:off x="5260976" y="1455738"/>
            <a:ext cx="1095375" cy="476250"/>
          </a:xfrm>
          <a:prstGeom prst="roundRect">
            <a:avLst>
              <a:gd name="adj" fmla="val 16667"/>
            </a:avLst>
          </a:prstGeom>
          <a:solidFill>
            <a:schemeClr val="bg1"/>
          </a:solidFill>
          <a:ln w="9525">
            <a:solidFill>
              <a:schemeClr val="tx1"/>
            </a:solidFill>
            <a:round/>
            <a:headEnd/>
            <a:tailEnd/>
          </a:ln>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equalizer</a:t>
            </a:r>
          </a:p>
        </p:txBody>
      </p:sp>
      <p:sp>
        <p:nvSpPr>
          <p:cNvPr id="51217" name="_s1042">
            <a:extLst>
              <a:ext uri="{FF2B5EF4-FFF2-40B4-BE49-F238E27FC236}">
                <a16:creationId xmlns:a16="http://schemas.microsoft.com/office/drawing/2014/main" id="{AF1D65F9-8202-4369-A78F-8010701C46D1}"/>
              </a:ext>
            </a:extLst>
          </p:cNvPr>
          <p:cNvSpPr>
            <a:spLocks noChangeArrowheads="1"/>
          </p:cNvSpPr>
          <p:nvPr/>
        </p:nvSpPr>
        <p:spPr bwMode="auto">
          <a:xfrm>
            <a:off x="3028950" y="2312988"/>
            <a:ext cx="984250" cy="385762"/>
          </a:xfrm>
          <a:prstGeom prst="roundRect">
            <a:avLst>
              <a:gd name="adj" fmla="val 16667"/>
            </a:avLst>
          </a:prstGeom>
          <a:solidFill>
            <a:srgbClr val="DCEFF0"/>
          </a:solidFill>
          <a:ln w="9525">
            <a:round/>
            <a:headEnd/>
            <a:tailEnd/>
          </a:ln>
          <a:scene3d>
            <a:camera prst="legacyObliqueTopRight"/>
            <a:lightRig rig="legacyFlat3" dir="b"/>
          </a:scene3d>
          <a:sp3d extrusionH="23800" prstMaterial="legacyMatte">
            <a:bevelT w="13500" h="13500" prst="angle"/>
            <a:bevelB w="13500" h="13500" prst="angle"/>
            <a:extrusionClr>
              <a:srgbClr val="DCEFF0"/>
            </a:extrusionClr>
            <a:contourClr>
              <a:srgbClr val="DCEFF0"/>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b="1">
                <a:latin typeface="Arial" panose="020B0604020202020204" pitchFamily="34" charset="0"/>
              </a:rPr>
              <a:t>linear</a:t>
            </a:r>
          </a:p>
        </p:txBody>
      </p:sp>
      <p:sp>
        <p:nvSpPr>
          <p:cNvPr id="51218" name="_s1043">
            <a:extLst>
              <a:ext uri="{FF2B5EF4-FFF2-40B4-BE49-F238E27FC236}">
                <a16:creationId xmlns:a16="http://schemas.microsoft.com/office/drawing/2014/main" id="{29F5ECE7-18B5-4805-8112-B77B43F502FD}"/>
              </a:ext>
            </a:extLst>
          </p:cNvPr>
          <p:cNvSpPr>
            <a:spLocks noChangeArrowheads="1"/>
          </p:cNvSpPr>
          <p:nvPr/>
        </p:nvSpPr>
        <p:spPr bwMode="auto">
          <a:xfrm>
            <a:off x="7089775" y="2293939"/>
            <a:ext cx="1290638" cy="325437"/>
          </a:xfrm>
          <a:prstGeom prst="roundRect">
            <a:avLst>
              <a:gd name="adj" fmla="val 16667"/>
            </a:avLst>
          </a:prstGeom>
          <a:solidFill>
            <a:srgbClr val="DCEFF0"/>
          </a:solidFill>
          <a:ln w="9525">
            <a:round/>
            <a:headEnd/>
            <a:tailEnd/>
          </a:ln>
          <a:scene3d>
            <a:camera prst="legacyObliqueTopRight"/>
            <a:lightRig rig="legacyFlat3" dir="b"/>
          </a:scene3d>
          <a:sp3d extrusionH="23800" prstMaterial="legacyMatte">
            <a:bevelT w="13500" h="13500" prst="angle"/>
            <a:bevelB w="13500" h="13500" prst="angle"/>
            <a:extrusionClr>
              <a:srgbClr val="DCEFF0"/>
            </a:extrusionClr>
            <a:contourClr>
              <a:srgbClr val="DCEFF0"/>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b="1">
                <a:latin typeface="Arial" panose="020B0604020202020204" pitchFamily="34" charset="0"/>
              </a:rPr>
              <a:t>non-linear</a:t>
            </a:r>
          </a:p>
        </p:txBody>
      </p:sp>
      <p:sp>
        <p:nvSpPr>
          <p:cNvPr id="51219" name="_s1044">
            <a:extLst>
              <a:ext uri="{FF2B5EF4-FFF2-40B4-BE49-F238E27FC236}">
                <a16:creationId xmlns:a16="http://schemas.microsoft.com/office/drawing/2014/main" id="{F53D0CBF-9050-4DC0-91AF-AAC6996D959D}"/>
              </a:ext>
            </a:extLst>
          </p:cNvPr>
          <p:cNvSpPr>
            <a:spLocks noChangeArrowheads="1"/>
          </p:cNvSpPr>
          <p:nvPr/>
        </p:nvSpPr>
        <p:spPr bwMode="auto">
          <a:xfrm>
            <a:off x="1849438" y="4413251"/>
            <a:ext cx="1276350" cy="347663"/>
          </a:xfrm>
          <a:prstGeom prst="roundRect">
            <a:avLst>
              <a:gd name="adj" fmla="val 16667"/>
            </a:avLst>
          </a:prstGeom>
          <a:solidFill>
            <a:srgbClr val="E3FFE5"/>
          </a:solidFill>
          <a:ln w="9525">
            <a:round/>
            <a:headEnd/>
            <a:tailEnd/>
          </a:ln>
          <a:scene3d>
            <a:camera prst="legacyObliqueTopRight"/>
            <a:lightRig rig="legacyFlat3" dir="b"/>
          </a:scene3d>
          <a:sp3d extrusionH="23800" prstMaterial="legacyMatte">
            <a:bevelT w="13500" h="13500" prst="angle"/>
            <a:bevelB w="13500" h="13500" prst="angle"/>
            <a:extrusionClr>
              <a:srgbClr val="E3FFE5"/>
            </a:extrusionClr>
            <a:contourClr>
              <a:srgbClr val="E3FFE5"/>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transversal</a:t>
            </a:r>
          </a:p>
        </p:txBody>
      </p:sp>
      <p:sp>
        <p:nvSpPr>
          <p:cNvPr id="51220" name="_s1045">
            <a:extLst>
              <a:ext uri="{FF2B5EF4-FFF2-40B4-BE49-F238E27FC236}">
                <a16:creationId xmlns:a16="http://schemas.microsoft.com/office/drawing/2014/main" id="{D375FF04-A1DB-4740-A159-F1FB34745895}"/>
              </a:ext>
            </a:extLst>
          </p:cNvPr>
          <p:cNvSpPr>
            <a:spLocks noChangeArrowheads="1"/>
          </p:cNvSpPr>
          <p:nvPr/>
        </p:nvSpPr>
        <p:spPr bwMode="auto">
          <a:xfrm>
            <a:off x="3867150" y="4414839"/>
            <a:ext cx="787400" cy="346075"/>
          </a:xfrm>
          <a:prstGeom prst="roundRect">
            <a:avLst>
              <a:gd name="adj" fmla="val 16667"/>
            </a:avLst>
          </a:prstGeom>
          <a:solidFill>
            <a:srgbClr val="E3FFE5"/>
          </a:solidFill>
          <a:ln w="9525">
            <a:round/>
            <a:headEnd/>
            <a:tailEnd/>
          </a:ln>
          <a:scene3d>
            <a:camera prst="legacyObliqueTopRight"/>
            <a:lightRig rig="legacyFlat3" dir="b"/>
          </a:scene3d>
          <a:sp3d extrusionH="23800" prstMaterial="legacyMatte">
            <a:bevelT w="13500" h="13500" prst="angle"/>
            <a:bevelB w="13500" h="13500" prst="angle"/>
            <a:extrusionClr>
              <a:srgbClr val="E3FFE5"/>
            </a:extrusionClr>
            <a:contourClr>
              <a:srgbClr val="E3FFE5"/>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lattice</a:t>
            </a:r>
          </a:p>
        </p:txBody>
      </p:sp>
      <p:sp>
        <p:nvSpPr>
          <p:cNvPr id="51221" name="_s1046">
            <a:extLst>
              <a:ext uri="{FF2B5EF4-FFF2-40B4-BE49-F238E27FC236}">
                <a16:creationId xmlns:a16="http://schemas.microsoft.com/office/drawing/2014/main" id="{59FBC936-3745-49E8-AAD5-49476472EDEF}"/>
              </a:ext>
            </a:extLst>
          </p:cNvPr>
          <p:cNvSpPr>
            <a:spLocks noChangeArrowheads="1"/>
          </p:cNvSpPr>
          <p:nvPr/>
        </p:nvSpPr>
        <p:spPr bwMode="auto">
          <a:xfrm>
            <a:off x="5818188" y="3398838"/>
            <a:ext cx="628650" cy="298450"/>
          </a:xfrm>
          <a:prstGeom prst="roundRect">
            <a:avLst>
              <a:gd name="adj" fmla="val 16667"/>
            </a:avLst>
          </a:prstGeom>
          <a:solidFill>
            <a:srgbClr val="DCEFF0"/>
          </a:solidFill>
          <a:ln w="9525">
            <a:round/>
            <a:headEnd/>
            <a:tailEnd/>
          </a:ln>
          <a:scene3d>
            <a:camera prst="legacyObliqueTopRight"/>
            <a:lightRig rig="legacyFlat3" dir="b"/>
          </a:scene3d>
          <a:sp3d extrusionH="23800" prstMaterial="legacyMatte">
            <a:bevelT w="13500" h="13500" prst="angle"/>
            <a:bevelB w="13500" h="13500" prst="angle"/>
            <a:extrusionClr>
              <a:srgbClr val="DCEFF0"/>
            </a:extrusionClr>
            <a:contourClr>
              <a:srgbClr val="DCEFF0"/>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DFE</a:t>
            </a:r>
          </a:p>
        </p:txBody>
      </p:sp>
      <p:sp>
        <p:nvSpPr>
          <p:cNvPr id="51222" name="_s1047">
            <a:extLst>
              <a:ext uri="{FF2B5EF4-FFF2-40B4-BE49-F238E27FC236}">
                <a16:creationId xmlns:a16="http://schemas.microsoft.com/office/drawing/2014/main" id="{09E50FFA-C72F-43F3-BA56-335BD1B361E6}"/>
              </a:ext>
            </a:extLst>
          </p:cNvPr>
          <p:cNvSpPr>
            <a:spLocks noChangeArrowheads="1"/>
          </p:cNvSpPr>
          <p:nvPr/>
        </p:nvSpPr>
        <p:spPr bwMode="auto">
          <a:xfrm>
            <a:off x="7089775" y="3282951"/>
            <a:ext cx="1625600" cy="530225"/>
          </a:xfrm>
          <a:prstGeom prst="roundRect">
            <a:avLst>
              <a:gd name="adj" fmla="val 16667"/>
            </a:avLst>
          </a:prstGeom>
          <a:solidFill>
            <a:srgbClr val="DCEFF0"/>
          </a:solidFill>
          <a:ln w="9525">
            <a:round/>
            <a:headEnd/>
            <a:tailEnd/>
          </a:ln>
          <a:scene3d>
            <a:camera prst="legacyObliqueTopRight"/>
            <a:lightRig rig="legacyFlat3" dir="b"/>
          </a:scene3d>
          <a:sp3d extrusionH="23800" prstMaterial="legacyMatte">
            <a:bevelT w="13500" h="13500" prst="angle"/>
            <a:bevelB w="13500" h="13500" prst="angle"/>
            <a:extrusionClr>
              <a:srgbClr val="DCEFF0"/>
            </a:extrusionClr>
            <a:contourClr>
              <a:srgbClr val="DCEFF0"/>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ML symbol </a:t>
            </a:r>
          </a:p>
          <a:p>
            <a:pPr algn="ctr" eaLnBrk="1" hangingPunct="1"/>
            <a:r>
              <a:rPr lang="en-US" altLang="en-US" sz="1800">
                <a:latin typeface="Arial" panose="020B0604020202020204" pitchFamily="34" charset="0"/>
              </a:rPr>
              <a:t>detector</a:t>
            </a:r>
          </a:p>
        </p:txBody>
      </p:sp>
      <p:sp>
        <p:nvSpPr>
          <p:cNvPr id="51223" name="_s1048">
            <a:extLst>
              <a:ext uri="{FF2B5EF4-FFF2-40B4-BE49-F238E27FC236}">
                <a16:creationId xmlns:a16="http://schemas.microsoft.com/office/drawing/2014/main" id="{71B0B71A-1EE4-4829-8003-C79746BD7F53}"/>
              </a:ext>
            </a:extLst>
          </p:cNvPr>
          <p:cNvSpPr>
            <a:spLocks noChangeArrowheads="1"/>
          </p:cNvSpPr>
          <p:nvPr/>
        </p:nvSpPr>
        <p:spPr bwMode="auto">
          <a:xfrm>
            <a:off x="9170988" y="3340100"/>
            <a:ext cx="1098550" cy="414338"/>
          </a:xfrm>
          <a:prstGeom prst="roundRect">
            <a:avLst>
              <a:gd name="adj" fmla="val 16667"/>
            </a:avLst>
          </a:prstGeom>
          <a:solidFill>
            <a:srgbClr val="DCEFF0"/>
          </a:solidFill>
          <a:ln w="9525">
            <a:round/>
            <a:headEnd/>
            <a:tailEnd/>
          </a:ln>
          <a:scene3d>
            <a:camera prst="legacyObliqueTopRight"/>
            <a:lightRig rig="legacyFlat3" dir="b"/>
          </a:scene3d>
          <a:sp3d extrusionH="23800" prstMaterial="legacyMatte">
            <a:bevelT w="13500" h="13500" prst="angle"/>
            <a:bevelB w="13500" h="13500" prst="angle"/>
            <a:extrusionClr>
              <a:srgbClr val="DCEFF0"/>
            </a:extrusionClr>
            <a:contourClr>
              <a:srgbClr val="DCEFF0"/>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MLSE</a:t>
            </a:r>
          </a:p>
        </p:txBody>
      </p:sp>
      <p:sp>
        <p:nvSpPr>
          <p:cNvPr id="51224" name="_s1049">
            <a:extLst>
              <a:ext uri="{FF2B5EF4-FFF2-40B4-BE49-F238E27FC236}">
                <a16:creationId xmlns:a16="http://schemas.microsoft.com/office/drawing/2014/main" id="{B1CCAD24-B639-4371-9C76-F34FBE038F98}"/>
              </a:ext>
            </a:extLst>
          </p:cNvPr>
          <p:cNvSpPr>
            <a:spLocks noChangeArrowheads="1"/>
          </p:cNvSpPr>
          <p:nvPr/>
        </p:nvSpPr>
        <p:spPr bwMode="auto">
          <a:xfrm>
            <a:off x="5529263" y="4376739"/>
            <a:ext cx="1206500" cy="384175"/>
          </a:xfrm>
          <a:prstGeom prst="roundRect">
            <a:avLst>
              <a:gd name="adj" fmla="val 16667"/>
            </a:avLst>
          </a:prstGeom>
          <a:solidFill>
            <a:srgbClr val="E3FFE5"/>
          </a:solidFill>
          <a:ln w="9525">
            <a:round/>
            <a:headEnd/>
            <a:tailEnd/>
          </a:ln>
          <a:scene3d>
            <a:camera prst="legacyObliqueTopRight"/>
            <a:lightRig rig="legacyFlat3" dir="b"/>
          </a:scene3d>
          <a:sp3d extrusionH="23800" prstMaterial="legacyMatte">
            <a:bevelT w="13500" h="13500" prst="angle"/>
            <a:bevelB w="13500" h="13500" prst="angle"/>
            <a:extrusionClr>
              <a:srgbClr val="E3FFE5"/>
            </a:extrusionClr>
            <a:contourClr>
              <a:srgbClr val="E3FFE5"/>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transveral</a:t>
            </a:r>
          </a:p>
        </p:txBody>
      </p:sp>
      <p:sp>
        <p:nvSpPr>
          <p:cNvPr id="51225" name="_s1050">
            <a:extLst>
              <a:ext uri="{FF2B5EF4-FFF2-40B4-BE49-F238E27FC236}">
                <a16:creationId xmlns:a16="http://schemas.microsoft.com/office/drawing/2014/main" id="{594B2C72-5B4C-4869-A953-EE210025E179}"/>
              </a:ext>
            </a:extLst>
          </p:cNvPr>
          <p:cNvSpPr>
            <a:spLocks noChangeArrowheads="1"/>
          </p:cNvSpPr>
          <p:nvPr/>
        </p:nvSpPr>
        <p:spPr bwMode="auto">
          <a:xfrm>
            <a:off x="7431089" y="4492625"/>
            <a:ext cx="942975" cy="268288"/>
          </a:xfrm>
          <a:prstGeom prst="roundRect">
            <a:avLst>
              <a:gd name="adj" fmla="val 16667"/>
            </a:avLst>
          </a:prstGeom>
          <a:solidFill>
            <a:srgbClr val="E3FFE5"/>
          </a:solidFill>
          <a:ln w="9525">
            <a:round/>
            <a:headEnd/>
            <a:tailEnd/>
          </a:ln>
          <a:scene3d>
            <a:camera prst="legacyObliqueTopRight"/>
            <a:lightRig rig="legacyFlat3" dir="b"/>
          </a:scene3d>
          <a:sp3d extrusionH="23800" prstMaterial="legacyMatte">
            <a:bevelT w="13500" h="13500" prst="angle"/>
            <a:bevelB w="13500" h="13500" prst="angle"/>
            <a:extrusionClr>
              <a:srgbClr val="E3FFE5"/>
            </a:extrusionClr>
            <a:contourClr>
              <a:srgbClr val="E3FFE5"/>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lattice</a:t>
            </a:r>
          </a:p>
        </p:txBody>
      </p:sp>
      <p:sp>
        <p:nvSpPr>
          <p:cNvPr id="51226" name="_s1051">
            <a:extLst>
              <a:ext uri="{FF2B5EF4-FFF2-40B4-BE49-F238E27FC236}">
                <a16:creationId xmlns:a16="http://schemas.microsoft.com/office/drawing/2014/main" id="{954567F4-5C6A-4351-972E-D7B8EBFFE834}"/>
              </a:ext>
            </a:extLst>
          </p:cNvPr>
          <p:cNvSpPr>
            <a:spLocks noChangeArrowheads="1"/>
          </p:cNvSpPr>
          <p:nvPr/>
        </p:nvSpPr>
        <p:spPr bwMode="auto">
          <a:xfrm>
            <a:off x="8891588" y="4017963"/>
            <a:ext cx="1471612" cy="742950"/>
          </a:xfrm>
          <a:prstGeom prst="roundRect">
            <a:avLst>
              <a:gd name="adj" fmla="val 16667"/>
            </a:avLst>
          </a:prstGeom>
          <a:solidFill>
            <a:srgbClr val="E3FFE5"/>
          </a:solidFill>
          <a:ln w="9525">
            <a:round/>
            <a:headEnd/>
            <a:tailEnd/>
          </a:ln>
          <a:scene3d>
            <a:camera prst="legacyObliqueTopRight"/>
            <a:lightRig rig="legacyFlat3" dir="b"/>
          </a:scene3d>
          <a:sp3d extrusionH="23800" prstMaterial="legacyMatte">
            <a:bevelT w="13500" h="13500" prst="angle"/>
            <a:bevelB w="13500" h="13500" prst="angle"/>
            <a:extrusionClr>
              <a:srgbClr val="E3FFE5"/>
            </a:extrusionClr>
            <a:contourClr>
              <a:srgbClr val="E3FFE5"/>
            </a:contourClr>
          </a:sp3d>
        </p:spPr>
        <p:txBody>
          <a:bodyPr wrap="none" lIns="0" tIns="0" rIns="0" bIns="0"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Transversal </a:t>
            </a:r>
          </a:p>
          <a:p>
            <a:pPr algn="ctr" eaLnBrk="1" hangingPunct="1"/>
            <a:r>
              <a:rPr lang="en-US" altLang="en-US" sz="1800">
                <a:latin typeface="Arial" panose="020B0604020202020204" pitchFamily="34" charset="0"/>
              </a:rPr>
              <a:t>Channel </a:t>
            </a:r>
          </a:p>
          <a:p>
            <a:pPr algn="ctr" eaLnBrk="1" hangingPunct="1"/>
            <a:r>
              <a:rPr lang="en-US" altLang="en-US" sz="1800">
                <a:latin typeface="Arial" panose="020B0604020202020204" pitchFamily="34" charset="0"/>
              </a:rPr>
              <a:t>Estimator</a:t>
            </a:r>
          </a:p>
        </p:txBody>
      </p:sp>
      <p:sp>
        <p:nvSpPr>
          <p:cNvPr id="51227" name="_s1052">
            <a:extLst>
              <a:ext uri="{FF2B5EF4-FFF2-40B4-BE49-F238E27FC236}">
                <a16:creationId xmlns:a16="http://schemas.microsoft.com/office/drawing/2014/main" id="{C0AB3588-8E12-46B0-A2B0-8B0F0F66A422}"/>
              </a:ext>
            </a:extLst>
          </p:cNvPr>
          <p:cNvSpPr>
            <a:spLocks noChangeArrowheads="1"/>
          </p:cNvSpPr>
          <p:nvPr/>
        </p:nvSpPr>
        <p:spPr bwMode="auto">
          <a:xfrm>
            <a:off x="1679576" y="4940300"/>
            <a:ext cx="1616075" cy="1155700"/>
          </a:xfrm>
          <a:prstGeom prst="roundRect">
            <a:avLst>
              <a:gd name="adj" fmla="val 0"/>
            </a:avLst>
          </a:prstGeom>
          <a:solidFill>
            <a:schemeClr val="bg1"/>
          </a:solidFill>
          <a:ln w="9525">
            <a:solidFill>
              <a:schemeClr val="tx1"/>
            </a:solidFill>
            <a:round/>
            <a:headEnd/>
            <a:tailEnd/>
          </a:ln>
        </p:spPr>
        <p:txBody>
          <a:bodyPr wrap="none" lIns="0" tIns="0" rIns="0" bIns="0"/>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0-forcing,</a:t>
            </a:r>
          </a:p>
          <a:p>
            <a:pPr algn="ctr" eaLnBrk="1" hangingPunct="1"/>
            <a:r>
              <a:rPr lang="en-US" altLang="en-US" sz="1800">
                <a:latin typeface="Arial" panose="020B0604020202020204" pitchFamily="34" charset="0"/>
              </a:rPr>
              <a:t>LMS, RLS</a:t>
            </a:r>
          </a:p>
          <a:p>
            <a:pPr algn="ctr" eaLnBrk="1" hangingPunct="1"/>
            <a:r>
              <a:rPr lang="en-US" altLang="en-US" sz="1800">
                <a:latin typeface="Arial" panose="020B0604020202020204" pitchFamily="34" charset="0"/>
              </a:rPr>
              <a:t>Fast RLS, </a:t>
            </a:r>
          </a:p>
          <a:p>
            <a:pPr algn="ctr" eaLnBrk="1" hangingPunct="1"/>
            <a:r>
              <a:rPr lang="en-US" altLang="en-US" sz="1800">
                <a:latin typeface="Arial" panose="020B0604020202020204" pitchFamily="34" charset="0"/>
              </a:rPr>
              <a:t>Sq. Root RLS</a:t>
            </a:r>
          </a:p>
        </p:txBody>
      </p:sp>
      <p:sp>
        <p:nvSpPr>
          <p:cNvPr id="51228" name="_s1053">
            <a:extLst>
              <a:ext uri="{FF2B5EF4-FFF2-40B4-BE49-F238E27FC236}">
                <a16:creationId xmlns:a16="http://schemas.microsoft.com/office/drawing/2014/main" id="{7DE1E0D1-BE6A-4FA6-A9F9-CA122DCEAD35}"/>
              </a:ext>
            </a:extLst>
          </p:cNvPr>
          <p:cNvSpPr>
            <a:spLocks noChangeArrowheads="1"/>
          </p:cNvSpPr>
          <p:nvPr/>
        </p:nvSpPr>
        <p:spPr bwMode="auto">
          <a:xfrm>
            <a:off x="3508376" y="5776914"/>
            <a:ext cx="1501775" cy="319087"/>
          </a:xfrm>
          <a:prstGeom prst="roundRect">
            <a:avLst>
              <a:gd name="adj" fmla="val 0"/>
            </a:avLst>
          </a:prstGeom>
          <a:solidFill>
            <a:schemeClr val="bg1"/>
          </a:solidFill>
          <a:ln w="9525">
            <a:solidFill>
              <a:schemeClr val="tx1"/>
            </a:solidFill>
            <a:round/>
            <a:headEnd/>
            <a:tailEnd/>
          </a:ln>
        </p:spPr>
        <p:txBody>
          <a:bodyPr wrap="none" lIns="0" tIns="0" rIns="0" bIns="0"/>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Gradient RLS</a:t>
            </a:r>
          </a:p>
        </p:txBody>
      </p:sp>
      <p:sp>
        <p:nvSpPr>
          <p:cNvPr id="51229" name="_s1054">
            <a:extLst>
              <a:ext uri="{FF2B5EF4-FFF2-40B4-BE49-F238E27FC236}">
                <a16:creationId xmlns:a16="http://schemas.microsoft.com/office/drawing/2014/main" id="{BB1B29E0-4936-44FE-B253-D8D91AC67DE6}"/>
              </a:ext>
            </a:extLst>
          </p:cNvPr>
          <p:cNvSpPr>
            <a:spLocks noChangeArrowheads="1"/>
          </p:cNvSpPr>
          <p:nvPr/>
        </p:nvSpPr>
        <p:spPr bwMode="auto">
          <a:xfrm>
            <a:off x="5413376" y="5211764"/>
            <a:ext cx="1438275" cy="884237"/>
          </a:xfrm>
          <a:prstGeom prst="roundRect">
            <a:avLst>
              <a:gd name="adj" fmla="val 0"/>
            </a:avLst>
          </a:prstGeom>
          <a:solidFill>
            <a:schemeClr val="bg1"/>
          </a:solidFill>
          <a:ln w="9525">
            <a:solidFill>
              <a:schemeClr val="tx1"/>
            </a:solidFill>
            <a:round/>
            <a:headEnd/>
            <a:tailEnd/>
          </a:ln>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LMS, RLS, </a:t>
            </a:r>
          </a:p>
          <a:p>
            <a:pPr algn="ctr" eaLnBrk="1" hangingPunct="1"/>
            <a:r>
              <a:rPr lang="en-US" altLang="en-US" sz="1800">
                <a:latin typeface="Arial" panose="020B0604020202020204" pitchFamily="34" charset="0"/>
              </a:rPr>
              <a:t>Fast RLS</a:t>
            </a:r>
          </a:p>
          <a:p>
            <a:pPr algn="ctr" eaLnBrk="1" hangingPunct="1"/>
            <a:r>
              <a:rPr lang="en-US" altLang="en-US" sz="1800">
                <a:latin typeface="Arial" panose="020B0604020202020204" pitchFamily="34" charset="0"/>
              </a:rPr>
              <a:t>Sq. Roor RLS</a:t>
            </a:r>
          </a:p>
        </p:txBody>
      </p:sp>
      <p:sp>
        <p:nvSpPr>
          <p:cNvPr id="51230" name="AutoShape 31">
            <a:extLst>
              <a:ext uri="{FF2B5EF4-FFF2-40B4-BE49-F238E27FC236}">
                <a16:creationId xmlns:a16="http://schemas.microsoft.com/office/drawing/2014/main" id="{2DC8B3DE-0A92-40E5-8189-F8A68B5E5622}"/>
              </a:ext>
            </a:extLst>
          </p:cNvPr>
          <p:cNvSpPr>
            <a:spLocks noChangeArrowheads="1"/>
          </p:cNvSpPr>
          <p:nvPr/>
        </p:nvSpPr>
        <p:spPr bwMode="auto">
          <a:xfrm>
            <a:off x="7151689" y="5775326"/>
            <a:ext cx="1500187" cy="320675"/>
          </a:xfrm>
          <a:prstGeom prst="roundRect">
            <a:avLst>
              <a:gd name="adj" fmla="val 0"/>
            </a:avLst>
          </a:prstGeom>
          <a:solidFill>
            <a:schemeClr val="bg1"/>
          </a:solidFill>
          <a:ln w="9525">
            <a:solidFill>
              <a:schemeClr val="tx1"/>
            </a:solidFill>
            <a:round/>
            <a:headEnd/>
            <a:tailEnd/>
          </a:ln>
        </p:spPr>
        <p:txBody>
          <a:bodyPr wrap="none" lIns="0" tIns="0" rIns="0" bIns="0"/>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Gradient RLS</a:t>
            </a:r>
          </a:p>
        </p:txBody>
      </p:sp>
      <p:cxnSp>
        <p:nvCxnSpPr>
          <p:cNvPr id="51231" name="AutoShape 32">
            <a:extLst>
              <a:ext uri="{FF2B5EF4-FFF2-40B4-BE49-F238E27FC236}">
                <a16:creationId xmlns:a16="http://schemas.microsoft.com/office/drawing/2014/main" id="{FFF49E58-28D1-4413-A032-9709B49AE9CF}"/>
              </a:ext>
            </a:extLst>
          </p:cNvPr>
          <p:cNvCxnSpPr>
            <a:cxnSpLocks noChangeShapeType="1"/>
            <a:stCxn id="51230" idx="0"/>
            <a:endCxn id="51225" idx="2"/>
          </p:cNvCxnSpPr>
          <p:nvPr/>
        </p:nvCxnSpPr>
        <p:spPr bwMode="auto">
          <a:xfrm rot="16200000">
            <a:off x="7395369" y="5268119"/>
            <a:ext cx="1014412"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51232" name="AutoShape 33">
            <a:extLst>
              <a:ext uri="{FF2B5EF4-FFF2-40B4-BE49-F238E27FC236}">
                <a16:creationId xmlns:a16="http://schemas.microsoft.com/office/drawing/2014/main" id="{15BB8A31-1CAF-4897-A458-6985328B966C}"/>
              </a:ext>
            </a:extLst>
          </p:cNvPr>
          <p:cNvSpPr>
            <a:spLocks noChangeArrowheads="1"/>
          </p:cNvSpPr>
          <p:nvPr/>
        </p:nvSpPr>
        <p:spPr bwMode="auto">
          <a:xfrm>
            <a:off x="8907463" y="5211764"/>
            <a:ext cx="1439862" cy="884237"/>
          </a:xfrm>
          <a:prstGeom prst="roundRect">
            <a:avLst>
              <a:gd name="adj" fmla="val 0"/>
            </a:avLst>
          </a:prstGeom>
          <a:solidFill>
            <a:schemeClr val="bg1"/>
          </a:solidFill>
          <a:ln w="9525">
            <a:solidFill>
              <a:schemeClr val="tx1"/>
            </a:solidFill>
            <a:round/>
            <a:headEnd/>
            <a:tailEnd/>
          </a:ln>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LMS, RLS, </a:t>
            </a:r>
          </a:p>
          <a:p>
            <a:pPr algn="ctr" eaLnBrk="1" hangingPunct="1"/>
            <a:r>
              <a:rPr lang="en-US" altLang="en-US" sz="1800">
                <a:latin typeface="Arial" panose="020B0604020202020204" pitchFamily="34" charset="0"/>
              </a:rPr>
              <a:t>Fast RLS</a:t>
            </a:r>
          </a:p>
          <a:p>
            <a:pPr algn="ctr" eaLnBrk="1" hangingPunct="1"/>
            <a:r>
              <a:rPr lang="en-US" altLang="en-US" sz="1800">
                <a:latin typeface="Arial" panose="020B0604020202020204" pitchFamily="34" charset="0"/>
              </a:rPr>
              <a:t>Sq. Roor RLS</a:t>
            </a:r>
          </a:p>
        </p:txBody>
      </p:sp>
      <p:cxnSp>
        <p:nvCxnSpPr>
          <p:cNvPr id="51233" name="_s1028">
            <a:extLst>
              <a:ext uri="{FF2B5EF4-FFF2-40B4-BE49-F238E27FC236}">
                <a16:creationId xmlns:a16="http://schemas.microsoft.com/office/drawing/2014/main" id="{53D8A58D-B39E-446B-A765-C00DB6A540D2}"/>
              </a:ext>
            </a:extLst>
          </p:cNvPr>
          <p:cNvCxnSpPr>
            <a:cxnSpLocks noChangeShapeType="1"/>
            <a:stCxn id="51227" idx="0"/>
            <a:endCxn id="51219" idx="2"/>
          </p:cNvCxnSpPr>
          <p:nvPr/>
        </p:nvCxnSpPr>
        <p:spPr bwMode="auto">
          <a:xfrm rot="16200000">
            <a:off x="2397920" y="4850607"/>
            <a:ext cx="179387"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34" name="_s1029">
            <a:extLst>
              <a:ext uri="{FF2B5EF4-FFF2-40B4-BE49-F238E27FC236}">
                <a16:creationId xmlns:a16="http://schemas.microsoft.com/office/drawing/2014/main" id="{B0AA9EBE-D7C3-4E32-A7C1-8218458D61E6}"/>
              </a:ext>
            </a:extLst>
          </p:cNvPr>
          <p:cNvCxnSpPr>
            <a:cxnSpLocks noChangeShapeType="1"/>
          </p:cNvCxnSpPr>
          <p:nvPr/>
        </p:nvCxnSpPr>
        <p:spPr bwMode="auto">
          <a:xfrm rot="16200000">
            <a:off x="9562307" y="3856832"/>
            <a:ext cx="320675" cy="158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35" name="_s1030">
            <a:extLst>
              <a:ext uri="{FF2B5EF4-FFF2-40B4-BE49-F238E27FC236}">
                <a16:creationId xmlns:a16="http://schemas.microsoft.com/office/drawing/2014/main" id="{7A6F0C22-6D5C-44FD-8F07-CEB3135E6AE3}"/>
              </a:ext>
            </a:extLst>
          </p:cNvPr>
          <p:cNvCxnSpPr>
            <a:cxnSpLocks noChangeShapeType="1"/>
            <a:stCxn id="51222" idx="0"/>
            <a:endCxn id="51218" idx="2"/>
          </p:cNvCxnSpPr>
          <p:nvPr/>
        </p:nvCxnSpPr>
        <p:spPr bwMode="auto">
          <a:xfrm rot="5400000" flipH="1">
            <a:off x="7487445" y="2867820"/>
            <a:ext cx="663575" cy="16668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36" name="_s1031">
            <a:extLst>
              <a:ext uri="{FF2B5EF4-FFF2-40B4-BE49-F238E27FC236}">
                <a16:creationId xmlns:a16="http://schemas.microsoft.com/office/drawing/2014/main" id="{AA76B9D1-7368-4791-9677-D96F2526934D}"/>
              </a:ext>
            </a:extLst>
          </p:cNvPr>
          <p:cNvCxnSpPr>
            <a:cxnSpLocks noChangeShapeType="1"/>
            <a:stCxn id="51220" idx="0"/>
            <a:endCxn id="51217" idx="2"/>
          </p:cNvCxnSpPr>
          <p:nvPr/>
        </p:nvCxnSpPr>
        <p:spPr bwMode="auto">
          <a:xfrm rot="5400000" flipH="1">
            <a:off x="3032919" y="3186907"/>
            <a:ext cx="1716088" cy="739775"/>
          </a:xfrm>
          <a:prstGeom prst="bentConnector3">
            <a:avLst>
              <a:gd name="adj1" fmla="val 49954"/>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37" name="AutoShape 38">
            <a:extLst>
              <a:ext uri="{FF2B5EF4-FFF2-40B4-BE49-F238E27FC236}">
                <a16:creationId xmlns:a16="http://schemas.microsoft.com/office/drawing/2014/main" id="{27B9B0D8-8EFD-4182-A6AB-3E9A39EF3FA4}"/>
              </a:ext>
            </a:extLst>
          </p:cNvPr>
          <p:cNvCxnSpPr>
            <a:cxnSpLocks noChangeShapeType="1"/>
          </p:cNvCxnSpPr>
          <p:nvPr/>
        </p:nvCxnSpPr>
        <p:spPr bwMode="auto">
          <a:xfrm rot="16200000">
            <a:off x="9403557" y="4985545"/>
            <a:ext cx="450850" cy="158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2C8F-40EC-467B-9694-74A9CE089653}"/>
              </a:ext>
            </a:extLst>
          </p:cNvPr>
          <p:cNvSpPr>
            <a:spLocks noGrp="1"/>
          </p:cNvSpPr>
          <p:nvPr>
            <p:ph type="title"/>
          </p:nvPr>
        </p:nvSpPr>
        <p:spPr/>
        <p:txBody>
          <a:bodyPr/>
          <a:lstStyle/>
          <a:p>
            <a:r>
              <a:rPr lang="en-US" b="1" dirty="0">
                <a:solidFill>
                  <a:srgbClr val="0A2090"/>
                </a:solidFill>
              </a:rPr>
              <a:t>M- Branch RAKE Receiver </a:t>
            </a:r>
            <a:endParaRPr lang="en-IN" b="1" dirty="0">
              <a:solidFill>
                <a:srgbClr val="0A2090"/>
              </a:solidFill>
            </a:endParaRPr>
          </a:p>
        </p:txBody>
      </p:sp>
      <p:sp>
        <p:nvSpPr>
          <p:cNvPr id="4" name="Slide Number Placeholder 3">
            <a:extLst>
              <a:ext uri="{FF2B5EF4-FFF2-40B4-BE49-F238E27FC236}">
                <a16:creationId xmlns:a16="http://schemas.microsoft.com/office/drawing/2014/main" id="{CD0A7A2A-6994-433F-B902-D159D30D9C37}"/>
              </a:ext>
            </a:extLst>
          </p:cNvPr>
          <p:cNvSpPr>
            <a:spLocks noGrp="1"/>
          </p:cNvSpPr>
          <p:nvPr>
            <p:ph type="sldNum" sz="quarter" idx="12"/>
          </p:nvPr>
        </p:nvSpPr>
        <p:spPr/>
        <p:txBody>
          <a:bodyPr/>
          <a:lstStyle/>
          <a:p>
            <a:pPr fontAlgn="base">
              <a:spcBef>
                <a:spcPct val="0"/>
              </a:spcBef>
              <a:spcAft>
                <a:spcPct val="0"/>
              </a:spcAft>
              <a:defRPr/>
            </a:pPr>
            <a:fld id="{781C62C1-39ED-4CAA-A9DE-1125D7D9B9BA}" type="slidenum">
              <a:rPr lang="en-US" altLang="zh-TW">
                <a:solidFill>
                  <a:srgbClr val="464653"/>
                </a:solidFill>
                <a:latin typeface="Verdana" panose="020B0604030504040204" pitchFamily="34" charset="0"/>
                <a:ea typeface="新細明體" panose="02020500000000000000" pitchFamily="18" charset="-120"/>
              </a:rPr>
              <a:pPr fontAlgn="base">
                <a:spcBef>
                  <a:spcPct val="0"/>
                </a:spcBef>
                <a:spcAft>
                  <a:spcPct val="0"/>
                </a:spcAft>
                <a:defRPr/>
              </a:pPr>
              <a:t>5</a:t>
            </a:fld>
            <a:endParaRPr lang="en-US" altLang="zh-TW">
              <a:solidFill>
                <a:srgbClr val="464653"/>
              </a:solidFill>
              <a:latin typeface="Verdana" panose="020B0604030504040204" pitchFamily="34" charset="0"/>
              <a:ea typeface="新細明體" panose="02020500000000000000" pitchFamily="18" charset="-120"/>
            </a:endParaRPr>
          </a:p>
        </p:txBody>
      </p:sp>
      <p:sp>
        <p:nvSpPr>
          <p:cNvPr id="94" name="TextBox 93">
            <a:extLst>
              <a:ext uri="{FF2B5EF4-FFF2-40B4-BE49-F238E27FC236}">
                <a16:creationId xmlns:a16="http://schemas.microsoft.com/office/drawing/2014/main" id="{04AC8104-E5D2-4B64-996B-7F909E54DC3C}"/>
              </a:ext>
            </a:extLst>
          </p:cNvPr>
          <p:cNvSpPr txBox="1"/>
          <p:nvPr/>
        </p:nvSpPr>
        <p:spPr>
          <a:xfrm>
            <a:off x="2126374" y="1145273"/>
            <a:ext cx="8113047" cy="461665"/>
          </a:xfrm>
          <a:prstGeom prst="rect">
            <a:avLst/>
          </a:prstGeom>
          <a:noFill/>
        </p:spPr>
        <p:txBody>
          <a:bodyPr wrap="square">
            <a:spAutoFit/>
          </a:bodyPr>
          <a:lstStyle/>
          <a:p>
            <a:pPr marL="342900" indent="-342900" algn="just"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An M-branch or M-Finger RAKE receiver implementation</a:t>
            </a:r>
            <a:endParaRPr kumimoji="1" lang="en-IN" sz="2400" dirty="0">
              <a:solidFill>
                <a:prstClr val="black"/>
              </a:solidFill>
              <a:latin typeface="Gill Sans MT"/>
              <a:ea typeface="新細明體" panose="02020500000000000000" pitchFamily="18" charset="-120"/>
            </a:endParaRPr>
          </a:p>
        </p:txBody>
      </p:sp>
      <p:grpSp>
        <p:nvGrpSpPr>
          <p:cNvPr id="90" name="Group 89">
            <a:extLst>
              <a:ext uri="{FF2B5EF4-FFF2-40B4-BE49-F238E27FC236}">
                <a16:creationId xmlns:a16="http://schemas.microsoft.com/office/drawing/2014/main" id="{8A54F87C-29A4-444A-BA19-575F9ECF76BA}"/>
              </a:ext>
            </a:extLst>
          </p:cNvPr>
          <p:cNvGrpSpPr/>
          <p:nvPr/>
        </p:nvGrpSpPr>
        <p:grpSpPr>
          <a:xfrm>
            <a:off x="1775520" y="1534493"/>
            <a:ext cx="9065714" cy="2905364"/>
            <a:chOff x="112639" y="1441733"/>
            <a:chExt cx="9214048" cy="3235773"/>
          </a:xfrm>
        </p:grpSpPr>
        <p:grpSp>
          <p:nvGrpSpPr>
            <p:cNvPr id="83" name="Group 82">
              <a:extLst>
                <a:ext uri="{FF2B5EF4-FFF2-40B4-BE49-F238E27FC236}">
                  <a16:creationId xmlns:a16="http://schemas.microsoft.com/office/drawing/2014/main" id="{D8E5FD9E-17E5-4ED2-BC08-2E7C801AD339}"/>
                </a:ext>
              </a:extLst>
            </p:cNvPr>
            <p:cNvGrpSpPr/>
            <p:nvPr/>
          </p:nvGrpSpPr>
          <p:grpSpPr>
            <a:xfrm>
              <a:off x="677368" y="1441733"/>
              <a:ext cx="8649319" cy="3235773"/>
              <a:chOff x="153649" y="1849411"/>
              <a:chExt cx="9251246" cy="3283901"/>
            </a:xfrm>
          </p:grpSpPr>
          <p:sp>
            <p:nvSpPr>
              <p:cNvPr id="5" name="Rectangle 4">
                <a:extLst>
                  <a:ext uri="{FF2B5EF4-FFF2-40B4-BE49-F238E27FC236}">
                    <a16:creationId xmlns:a16="http://schemas.microsoft.com/office/drawing/2014/main" id="{CD413EE6-00A2-4E23-B16D-0203B62368C2}"/>
                  </a:ext>
                </a:extLst>
              </p:cNvPr>
              <p:cNvSpPr/>
              <p:nvPr/>
            </p:nvSpPr>
            <p:spPr>
              <a:xfrm>
                <a:off x="1485244" y="2391214"/>
                <a:ext cx="1872208" cy="4738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pPr>
                <a:r>
                  <a:rPr kumimoji="1" lang="en-US" dirty="0">
                    <a:solidFill>
                      <a:prstClr val="white"/>
                    </a:solidFill>
                    <a:latin typeface="Gill Sans MT"/>
                  </a:rPr>
                  <a:t>Correlator 1</a:t>
                </a:r>
                <a:endParaRPr kumimoji="1" lang="en-IN" dirty="0">
                  <a:solidFill>
                    <a:prstClr val="white"/>
                  </a:solidFill>
                  <a:latin typeface="Gill Sans MT"/>
                </a:endParaRPr>
              </a:p>
            </p:txBody>
          </p:sp>
          <p:sp>
            <p:nvSpPr>
              <p:cNvPr id="6" name="Rectangle 5">
                <a:extLst>
                  <a:ext uri="{FF2B5EF4-FFF2-40B4-BE49-F238E27FC236}">
                    <a16:creationId xmlns:a16="http://schemas.microsoft.com/office/drawing/2014/main" id="{7DB13255-E734-44E3-AE25-D8D60FD0F7F4}"/>
                  </a:ext>
                </a:extLst>
              </p:cNvPr>
              <p:cNvSpPr/>
              <p:nvPr/>
            </p:nvSpPr>
            <p:spPr>
              <a:xfrm>
                <a:off x="1485244" y="3139899"/>
                <a:ext cx="1872208" cy="4738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pPr>
                <a:r>
                  <a:rPr kumimoji="1" lang="en-US" dirty="0">
                    <a:solidFill>
                      <a:prstClr val="white"/>
                    </a:solidFill>
                    <a:latin typeface="Gill Sans MT"/>
                  </a:rPr>
                  <a:t>Correlator 2</a:t>
                </a:r>
                <a:endParaRPr kumimoji="1" lang="en-IN" dirty="0">
                  <a:solidFill>
                    <a:prstClr val="white"/>
                  </a:solidFill>
                  <a:latin typeface="Gill Sans MT"/>
                </a:endParaRPr>
              </a:p>
            </p:txBody>
          </p:sp>
          <p:sp>
            <p:nvSpPr>
              <p:cNvPr id="10" name="Rectangle 9">
                <a:extLst>
                  <a:ext uri="{FF2B5EF4-FFF2-40B4-BE49-F238E27FC236}">
                    <a16:creationId xmlns:a16="http://schemas.microsoft.com/office/drawing/2014/main" id="{E26DA886-CCBA-4187-9BD5-318867D26F3E}"/>
                  </a:ext>
                </a:extLst>
              </p:cNvPr>
              <p:cNvSpPr/>
              <p:nvPr/>
            </p:nvSpPr>
            <p:spPr>
              <a:xfrm>
                <a:off x="1485244" y="4597588"/>
                <a:ext cx="1872208" cy="4738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pPr>
                <a:r>
                  <a:rPr kumimoji="1" lang="en-US" dirty="0">
                    <a:solidFill>
                      <a:prstClr val="white"/>
                    </a:solidFill>
                    <a:latin typeface="Gill Sans MT"/>
                  </a:rPr>
                  <a:t>Correlator M</a:t>
                </a:r>
                <a:endParaRPr kumimoji="1" lang="en-IN" dirty="0">
                  <a:solidFill>
                    <a:prstClr val="white"/>
                  </a:solidFill>
                  <a:latin typeface="Gill Sans MT"/>
                </a:endParaRPr>
              </a:p>
            </p:txBody>
          </p:sp>
          <p:sp>
            <p:nvSpPr>
              <p:cNvPr id="12" name="Oval 11">
                <a:extLst>
                  <a:ext uri="{FF2B5EF4-FFF2-40B4-BE49-F238E27FC236}">
                    <a16:creationId xmlns:a16="http://schemas.microsoft.com/office/drawing/2014/main" id="{955D6F4C-4FB5-43A8-B609-CEA2C55A5430}"/>
                  </a:ext>
                </a:extLst>
              </p:cNvPr>
              <p:cNvSpPr/>
              <p:nvPr/>
            </p:nvSpPr>
            <p:spPr>
              <a:xfrm>
                <a:off x="4238241" y="2289020"/>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eaLnBrk="0" fontAlgn="base" hangingPunct="0">
                  <a:spcBef>
                    <a:spcPct val="0"/>
                  </a:spcBef>
                  <a:spcAft>
                    <a:spcPct val="0"/>
                  </a:spcAft>
                </a:pPr>
                <a:endParaRPr kumimoji="1" lang="en-IN">
                  <a:ln w="0"/>
                  <a:solidFill>
                    <a:prstClr val="black"/>
                  </a:solidFill>
                  <a:effectLst>
                    <a:outerShdw blurRad="38100" dist="19050" dir="2700000" algn="tl" rotWithShape="0">
                      <a:prstClr val="black">
                        <a:alpha val="40000"/>
                      </a:prstClr>
                    </a:outerShdw>
                  </a:effectLst>
                  <a:latin typeface="Gill Sans MT"/>
                </a:endParaRPr>
              </a:p>
            </p:txBody>
          </p:sp>
          <p:sp>
            <p:nvSpPr>
              <p:cNvPr id="13" name="Oval 12">
                <a:extLst>
                  <a:ext uri="{FF2B5EF4-FFF2-40B4-BE49-F238E27FC236}">
                    <a16:creationId xmlns:a16="http://schemas.microsoft.com/office/drawing/2014/main" id="{872708AB-5426-4766-9592-6262AD754987}"/>
                  </a:ext>
                </a:extLst>
              </p:cNvPr>
              <p:cNvSpPr/>
              <p:nvPr/>
            </p:nvSpPr>
            <p:spPr>
              <a:xfrm>
                <a:off x="4238241" y="305918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eaLnBrk="0" fontAlgn="base" hangingPunct="0">
                  <a:spcBef>
                    <a:spcPct val="0"/>
                  </a:spcBef>
                  <a:spcAft>
                    <a:spcPct val="0"/>
                  </a:spcAft>
                </a:pPr>
                <a:endParaRPr kumimoji="1" lang="en-IN">
                  <a:ln w="0"/>
                  <a:solidFill>
                    <a:prstClr val="black"/>
                  </a:solidFill>
                  <a:effectLst>
                    <a:outerShdw blurRad="38100" dist="19050" dir="2700000" algn="tl" rotWithShape="0">
                      <a:prstClr val="black">
                        <a:alpha val="40000"/>
                      </a:prstClr>
                    </a:outerShdw>
                  </a:effectLst>
                  <a:latin typeface="Gill Sans MT"/>
                </a:endParaRPr>
              </a:p>
            </p:txBody>
          </p:sp>
          <p:sp>
            <p:nvSpPr>
              <p:cNvPr id="15" name="Oval 14">
                <a:extLst>
                  <a:ext uri="{FF2B5EF4-FFF2-40B4-BE49-F238E27FC236}">
                    <a16:creationId xmlns:a16="http://schemas.microsoft.com/office/drawing/2014/main" id="{8486027A-9860-4582-8B95-CC8D1967EA60}"/>
                  </a:ext>
                </a:extLst>
              </p:cNvPr>
              <p:cNvSpPr/>
              <p:nvPr/>
            </p:nvSpPr>
            <p:spPr>
              <a:xfrm>
                <a:off x="4188121" y="4527551"/>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eaLnBrk="0" fontAlgn="base" hangingPunct="0">
                  <a:spcBef>
                    <a:spcPct val="0"/>
                  </a:spcBef>
                  <a:spcAft>
                    <a:spcPct val="0"/>
                  </a:spcAft>
                </a:pPr>
                <a:endParaRPr kumimoji="1" lang="en-IN">
                  <a:ln w="0"/>
                  <a:solidFill>
                    <a:prstClr val="black"/>
                  </a:solidFill>
                  <a:effectLst>
                    <a:outerShdw blurRad="38100" dist="19050" dir="2700000" algn="tl" rotWithShape="0">
                      <a:prstClr val="black">
                        <a:alpha val="40000"/>
                      </a:prstClr>
                    </a:outerShdw>
                  </a:effectLst>
                  <a:latin typeface="Gill Sans MT"/>
                </a:endParaRPr>
              </a:p>
            </p:txBody>
          </p:sp>
          <p:sp>
            <p:nvSpPr>
              <p:cNvPr id="19" name="Oval 18">
                <a:extLst>
                  <a:ext uri="{FF2B5EF4-FFF2-40B4-BE49-F238E27FC236}">
                    <a16:creationId xmlns:a16="http://schemas.microsoft.com/office/drawing/2014/main" id="{95E6B4FD-6D44-4261-BD93-5DB1EAC4A274}"/>
                  </a:ext>
                </a:extLst>
              </p:cNvPr>
              <p:cNvSpPr/>
              <p:nvPr/>
            </p:nvSpPr>
            <p:spPr>
              <a:xfrm>
                <a:off x="5683573" y="3054890"/>
                <a:ext cx="576064" cy="59013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eaLnBrk="0" fontAlgn="base" hangingPunct="0">
                  <a:spcBef>
                    <a:spcPct val="0"/>
                  </a:spcBef>
                  <a:spcAft>
                    <a:spcPct val="0"/>
                  </a:spcAft>
                </a:pPr>
                <a:r>
                  <a:rPr kumimoji="1" lang="en-IN" sz="3200" baseline="-25000" dirty="0">
                    <a:solidFill>
                      <a:prstClr val="black"/>
                    </a:solidFill>
                    <a:latin typeface="Yu Mincho Light" panose="020B0400000000000000" pitchFamily="18" charset="-128"/>
                    <a:ea typeface="Yu Mincho Light" panose="020B0400000000000000" pitchFamily="18" charset="-128"/>
                  </a:rPr>
                  <a:t>∑</a:t>
                </a:r>
                <a:endParaRPr kumimoji="1" lang="en-IN" sz="3200" baseline="-25000" dirty="0">
                  <a:solidFill>
                    <a:prstClr val="black"/>
                  </a:solidFill>
                  <a:latin typeface="Gill Sans MT"/>
                </a:endParaRPr>
              </a:p>
            </p:txBody>
          </p:sp>
          <p:cxnSp>
            <p:nvCxnSpPr>
              <p:cNvPr id="24" name="Straight Arrow Connector 23">
                <a:extLst>
                  <a:ext uri="{FF2B5EF4-FFF2-40B4-BE49-F238E27FC236}">
                    <a16:creationId xmlns:a16="http://schemas.microsoft.com/office/drawing/2014/main" id="{8F718357-F2F3-4972-9597-E9EFF40C2874}"/>
                  </a:ext>
                </a:extLst>
              </p:cNvPr>
              <p:cNvCxnSpPr>
                <a:stCxn id="5" idx="3"/>
              </p:cNvCxnSpPr>
              <p:nvPr/>
            </p:nvCxnSpPr>
            <p:spPr>
              <a:xfrm flipV="1">
                <a:off x="3357452" y="2628148"/>
                <a:ext cx="88078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08F07A6-EBCC-4B0D-9A1F-5A0B964833CC}"/>
                  </a:ext>
                </a:extLst>
              </p:cNvPr>
              <p:cNvCxnSpPr/>
              <p:nvPr/>
            </p:nvCxnSpPr>
            <p:spPr>
              <a:xfrm flipV="1">
                <a:off x="3347864" y="3356992"/>
                <a:ext cx="88078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FEA48CC-3FFF-4EF6-A04C-DE79FC9476B2}"/>
                  </a:ext>
                </a:extLst>
              </p:cNvPr>
              <p:cNvCxnSpPr/>
              <p:nvPr/>
            </p:nvCxnSpPr>
            <p:spPr>
              <a:xfrm flipV="1">
                <a:off x="3307332" y="4838788"/>
                <a:ext cx="88078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0C54FEA-6A93-49FB-8C56-A0881A12939F}"/>
                  </a:ext>
                </a:extLst>
              </p:cNvPr>
              <p:cNvCxnSpPr/>
              <p:nvPr/>
            </p:nvCxnSpPr>
            <p:spPr>
              <a:xfrm flipV="1">
                <a:off x="4807998" y="3327294"/>
                <a:ext cx="88078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49532151-A42D-4A46-8511-34AA5B09303D}"/>
                  </a:ext>
                </a:extLst>
              </p:cNvPr>
              <p:cNvCxnSpPr>
                <a:cxnSpLocks/>
                <a:stCxn id="12" idx="6"/>
                <a:endCxn id="19" idx="0"/>
              </p:cNvCxnSpPr>
              <p:nvPr/>
            </p:nvCxnSpPr>
            <p:spPr>
              <a:xfrm>
                <a:off x="4814305" y="2577052"/>
                <a:ext cx="1157300" cy="47783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23969C6-97FC-4C9E-A59B-6CC0206FAF20}"/>
                  </a:ext>
                </a:extLst>
              </p:cNvPr>
              <p:cNvCxnSpPr>
                <a:cxnSpLocks/>
                <a:stCxn id="15" idx="6"/>
                <a:endCxn id="19" idx="4"/>
              </p:cNvCxnSpPr>
              <p:nvPr/>
            </p:nvCxnSpPr>
            <p:spPr>
              <a:xfrm flipV="1">
                <a:off x="4764185" y="3645024"/>
                <a:ext cx="1207420" cy="117055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2B846302-6FD2-4739-8777-8B1E097432D0}"/>
                      </a:ext>
                    </a:extLst>
                  </p:cNvPr>
                  <p:cNvSpPr/>
                  <p:nvPr/>
                </p:nvSpPr>
                <p:spPr>
                  <a:xfrm>
                    <a:off x="6642021" y="2827045"/>
                    <a:ext cx="748899" cy="990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nary>
                            <m:naryPr>
                              <m:ctrlPr>
                                <a:rPr kumimoji="1" lang="en-IN" sz="1600" i="1">
                                  <a:solidFill>
                                    <a:prstClr val="black"/>
                                  </a:solidFill>
                                  <a:latin typeface="Cambria Math" panose="02040503050406030204" pitchFamily="18" charset="0"/>
                                </a:rPr>
                              </m:ctrlPr>
                            </m:naryPr>
                            <m:sub>
                              <m:r>
                                <m:rPr>
                                  <m:brk m:alnAt="23"/>
                                </m:rPr>
                                <a:rPr kumimoji="1" lang="en-US" sz="1600" i="1">
                                  <a:solidFill>
                                    <a:prstClr val="black"/>
                                  </a:solidFill>
                                  <a:latin typeface="Cambria Math" panose="02040503050406030204" pitchFamily="18" charset="0"/>
                                </a:rPr>
                                <m:t>0</m:t>
                              </m:r>
                            </m:sub>
                            <m:sup>
                              <m:r>
                                <a:rPr kumimoji="1" lang="en-US" sz="1600" i="1">
                                  <a:solidFill>
                                    <a:prstClr val="black"/>
                                  </a:solidFill>
                                  <a:latin typeface="Cambria Math" panose="02040503050406030204" pitchFamily="18" charset="0"/>
                                </a:rPr>
                                <m:t>𝑡</m:t>
                              </m:r>
                            </m:sup>
                            <m:e>
                              <m:d>
                                <m:dPr>
                                  <m:ctrlPr>
                                    <a:rPr kumimoji="1" lang="en-US" sz="1600" i="1">
                                      <a:solidFill>
                                        <a:prstClr val="black"/>
                                      </a:solidFill>
                                      <a:latin typeface="Cambria Math" panose="02040503050406030204" pitchFamily="18" charset="0"/>
                                    </a:rPr>
                                  </m:ctrlPr>
                                </m:dPr>
                                <m:e>
                                  <m:r>
                                    <a:rPr kumimoji="1" lang="en-US" sz="1600" i="1">
                                      <a:solidFill>
                                        <a:prstClr val="black"/>
                                      </a:solidFill>
                                      <a:latin typeface="Cambria Math" panose="02040503050406030204" pitchFamily="18" charset="0"/>
                                    </a:rPr>
                                    <m:t>.</m:t>
                                  </m:r>
                                </m:e>
                              </m:d>
                              <m:r>
                                <a:rPr kumimoji="1" lang="en-US" sz="1600" i="1">
                                  <a:solidFill>
                                    <a:prstClr val="black"/>
                                  </a:solidFill>
                                  <a:latin typeface="Cambria Math" panose="02040503050406030204" pitchFamily="18" charset="0"/>
                                </a:rPr>
                                <m:t>𝑑𝑡</m:t>
                              </m:r>
                            </m:e>
                          </m:nary>
                        </m:oMath>
                      </m:oMathPara>
                    </a14:m>
                    <a:endParaRPr kumimoji="1" lang="en-IN" dirty="0">
                      <a:solidFill>
                        <a:prstClr val="black"/>
                      </a:solidFill>
                      <a:latin typeface="Gill Sans MT"/>
                    </a:endParaRPr>
                  </a:p>
                </p:txBody>
              </p:sp>
            </mc:Choice>
            <mc:Fallback xmlns="">
              <p:sp>
                <p:nvSpPr>
                  <p:cNvPr id="36" name="Rectangle 35">
                    <a:extLst>
                      <a:ext uri="{FF2B5EF4-FFF2-40B4-BE49-F238E27FC236}">
                        <a16:creationId xmlns:a16="http://schemas.microsoft.com/office/drawing/2014/main" id="{2B846302-6FD2-4739-8777-8B1E097432D0}"/>
                      </a:ext>
                    </a:extLst>
                  </p:cNvPr>
                  <p:cNvSpPr>
                    <a:spLocks noRot="1" noChangeAspect="1" noMove="1" noResize="1" noEditPoints="1" noAdjustHandles="1" noChangeArrowheads="1" noChangeShapeType="1" noTextEdit="1"/>
                  </p:cNvSpPr>
                  <p:nvPr/>
                </p:nvSpPr>
                <p:spPr>
                  <a:xfrm>
                    <a:off x="6642021" y="2827045"/>
                    <a:ext cx="748899" cy="990600"/>
                  </a:xfrm>
                  <a:prstGeom prst="rect">
                    <a:avLst/>
                  </a:prstGeom>
                  <a:blipFill>
                    <a:blip r:embed="rId3"/>
                    <a:stretch>
                      <a:fillRect/>
                    </a:stretch>
                  </a:blipFill>
                </p:spPr>
                <p:txBody>
                  <a:bodyPr/>
                  <a:lstStyle/>
                  <a:p>
                    <a:r>
                      <a:rPr lang="en-IN">
                        <a:noFill/>
                      </a:rPr>
                      <a:t> </a:t>
                    </a:r>
                  </a:p>
                </p:txBody>
              </p:sp>
            </mc:Fallback>
          </mc:AlternateContent>
          <p:cxnSp>
            <p:nvCxnSpPr>
              <p:cNvPr id="42" name="Straight Arrow Connector 41">
                <a:extLst>
                  <a:ext uri="{FF2B5EF4-FFF2-40B4-BE49-F238E27FC236}">
                    <a16:creationId xmlns:a16="http://schemas.microsoft.com/office/drawing/2014/main" id="{DE662897-840E-425E-B3DB-537154066C04}"/>
                  </a:ext>
                </a:extLst>
              </p:cNvPr>
              <p:cNvCxnSpPr>
                <a:cxnSpLocks/>
              </p:cNvCxnSpPr>
              <p:nvPr/>
            </p:nvCxnSpPr>
            <p:spPr>
              <a:xfrm>
                <a:off x="6245650" y="3369140"/>
                <a:ext cx="3963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14090C5-1FC1-43F6-A9AD-150936E0362A}"/>
                  </a:ext>
                </a:extLst>
              </p:cNvPr>
              <p:cNvSpPr/>
              <p:nvPr/>
            </p:nvSpPr>
            <p:spPr>
              <a:xfrm>
                <a:off x="7773306" y="3054890"/>
                <a:ext cx="708536" cy="54480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eaLnBrk="0" fontAlgn="base" hangingPunct="0">
                  <a:spcBef>
                    <a:spcPct val="0"/>
                  </a:spcBef>
                  <a:spcAft>
                    <a:spcPct val="0"/>
                  </a:spcAft>
                </a:pPr>
                <a:r>
                  <a:rPr kumimoji="1" lang="en-IN">
                    <a:solidFill>
                      <a:prstClr val="black"/>
                    </a:solidFill>
                    <a:latin typeface="Yu Mincho Light" panose="02020300000000000000" pitchFamily="18" charset="-128"/>
                    <a:ea typeface="Yu Mincho Light" panose="02020300000000000000" pitchFamily="18" charset="-128"/>
                  </a:rPr>
                  <a:t>≷</a:t>
                </a:r>
                <a:endParaRPr kumimoji="1" lang="en-IN" dirty="0">
                  <a:solidFill>
                    <a:prstClr val="black"/>
                  </a:solidFill>
                  <a:latin typeface="Gill Sans MT"/>
                </a:endParaRPr>
              </a:p>
            </p:txBody>
          </p:sp>
          <p:cxnSp>
            <p:nvCxnSpPr>
              <p:cNvPr id="63" name="Straight Arrow Connector 62">
                <a:extLst>
                  <a:ext uri="{FF2B5EF4-FFF2-40B4-BE49-F238E27FC236}">
                    <a16:creationId xmlns:a16="http://schemas.microsoft.com/office/drawing/2014/main" id="{3D7F0DB0-C957-4A1B-BBC9-A0C5460E9715}"/>
                  </a:ext>
                </a:extLst>
              </p:cNvPr>
              <p:cNvCxnSpPr>
                <a:cxnSpLocks/>
                <a:stCxn id="36" idx="3"/>
              </p:cNvCxnSpPr>
              <p:nvPr/>
            </p:nvCxnSpPr>
            <p:spPr>
              <a:xfrm>
                <a:off x="7390920" y="3322345"/>
                <a:ext cx="394415" cy="49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980" name="Connector: Elbow 126979">
                <a:extLst>
                  <a:ext uri="{FF2B5EF4-FFF2-40B4-BE49-F238E27FC236}">
                    <a16:creationId xmlns:a16="http://schemas.microsoft.com/office/drawing/2014/main" id="{9410E100-E8A0-4C0A-8F1A-5BEAD47514AE}"/>
                  </a:ext>
                </a:extLst>
              </p:cNvPr>
              <p:cNvCxnSpPr/>
              <p:nvPr/>
            </p:nvCxnSpPr>
            <p:spPr>
              <a:xfrm flipV="1">
                <a:off x="327944" y="2628148"/>
                <a:ext cx="1157300" cy="74868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982" name="Connector: Elbow 126981">
                <a:extLst>
                  <a:ext uri="{FF2B5EF4-FFF2-40B4-BE49-F238E27FC236}">
                    <a16:creationId xmlns:a16="http://schemas.microsoft.com/office/drawing/2014/main" id="{229E607A-DCFE-44EE-9494-9E015D7E506F}"/>
                  </a:ext>
                </a:extLst>
              </p:cNvPr>
              <p:cNvCxnSpPr>
                <a:cxnSpLocks/>
                <a:endCxn id="10" idx="1"/>
              </p:cNvCxnSpPr>
              <p:nvPr/>
            </p:nvCxnSpPr>
            <p:spPr>
              <a:xfrm rot="16200000" flipH="1">
                <a:off x="446208" y="3795486"/>
                <a:ext cx="1507229" cy="57084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985" name="Straight Arrow Connector 126984">
                <a:extLst>
                  <a:ext uri="{FF2B5EF4-FFF2-40B4-BE49-F238E27FC236}">
                    <a16:creationId xmlns:a16="http://schemas.microsoft.com/office/drawing/2014/main" id="{029E9A72-C302-481E-AD0E-25DADD02BC34}"/>
                  </a:ext>
                </a:extLst>
              </p:cNvPr>
              <p:cNvCxnSpPr/>
              <p:nvPr/>
            </p:nvCxnSpPr>
            <p:spPr>
              <a:xfrm>
                <a:off x="914401" y="3376833"/>
                <a:ext cx="57084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989" name="Straight Arrow Connector 126988">
                <a:extLst>
                  <a:ext uri="{FF2B5EF4-FFF2-40B4-BE49-F238E27FC236}">
                    <a16:creationId xmlns:a16="http://schemas.microsoft.com/office/drawing/2014/main" id="{2C716D18-A598-4848-8475-B7113125096C}"/>
                  </a:ext>
                </a:extLst>
              </p:cNvPr>
              <p:cNvCxnSpPr/>
              <p:nvPr/>
            </p:nvCxnSpPr>
            <p:spPr>
              <a:xfrm>
                <a:off x="327944" y="3376833"/>
                <a:ext cx="5864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991" name="Straight Arrow Connector 126990">
                <a:extLst>
                  <a:ext uri="{FF2B5EF4-FFF2-40B4-BE49-F238E27FC236}">
                    <a16:creationId xmlns:a16="http://schemas.microsoft.com/office/drawing/2014/main" id="{4A98775E-2B9A-4A83-B1B2-C30BB1384C2C}"/>
                  </a:ext>
                </a:extLst>
              </p:cNvPr>
              <p:cNvCxnSpPr/>
              <p:nvPr/>
            </p:nvCxnSpPr>
            <p:spPr>
              <a:xfrm flipV="1">
                <a:off x="4188121" y="2244031"/>
                <a:ext cx="698192" cy="6300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2E81B1D-EB65-4AA1-AB9B-9ABB5281FB32}"/>
                  </a:ext>
                </a:extLst>
              </p:cNvPr>
              <p:cNvCxnSpPr/>
              <p:nvPr/>
            </p:nvCxnSpPr>
            <p:spPr>
              <a:xfrm flipV="1">
                <a:off x="4174024" y="3019293"/>
                <a:ext cx="698192" cy="6300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F5B342A-9B04-481D-A09D-6B40DE32B5F3}"/>
                  </a:ext>
                </a:extLst>
              </p:cNvPr>
              <p:cNvCxnSpPr/>
              <p:nvPr/>
            </p:nvCxnSpPr>
            <p:spPr>
              <a:xfrm flipV="1">
                <a:off x="4210009" y="4503240"/>
                <a:ext cx="698192" cy="6300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992" name="TextBox 126991">
                <a:extLst>
                  <a:ext uri="{FF2B5EF4-FFF2-40B4-BE49-F238E27FC236}">
                    <a16:creationId xmlns:a16="http://schemas.microsoft.com/office/drawing/2014/main" id="{BB57EDA2-1890-4D46-BB80-9C40FF2BB070}"/>
                  </a:ext>
                </a:extLst>
              </p:cNvPr>
              <p:cNvSpPr txBox="1"/>
              <p:nvPr/>
            </p:nvSpPr>
            <p:spPr>
              <a:xfrm>
                <a:off x="1098895" y="2956766"/>
                <a:ext cx="914400" cy="417452"/>
              </a:xfrm>
              <a:prstGeom prst="rect">
                <a:avLst/>
              </a:prstGeom>
              <a:noFill/>
            </p:spPr>
            <p:txBody>
              <a:bodyPr wrap="square" rtlCol="0">
                <a:spAutoFit/>
              </a:bodyPr>
              <a:lstStyle/>
              <a:p>
                <a:pPr eaLnBrk="0" fontAlgn="base" hangingPunct="0">
                  <a:spcBef>
                    <a:spcPct val="0"/>
                  </a:spcBef>
                  <a:spcAft>
                    <a:spcPct val="0"/>
                  </a:spcAft>
                </a:pPr>
                <a:endParaRPr kumimoji="1" lang="en-IN" dirty="0">
                  <a:solidFill>
                    <a:prstClr val="black"/>
                  </a:solidFill>
                  <a:latin typeface="Verdana" panose="020B0604030504040204" pitchFamily="34" charset="0"/>
                  <a:ea typeface="新細明體" panose="02020500000000000000" pitchFamily="18" charset="-120"/>
                </a:endParaRPr>
              </a:p>
            </p:txBody>
          </p:sp>
          <p:sp>
            <p:nvSpPr>
              <p:cNvPr id="8" name="TextBox 7">
                <a:extLst>
                  <a:ext uri="{FF2B5EF4-FFF2-40B4-BE49-F238E27FC236}">
                    <a16:creationId xmlns:a16="http://schemas.microsoft.com/office/drawing/2014/main" id="{D296883F-4BD0-4D84-8C45-6C1333947352}"/>
                  </a:ext>
                </a:extLst>
              </p:cNvPr>
              <p:cNvSpPr txBox="1"/>
              <p:nvPr/>
            </p:nvSpPr>
            <p:spPr>
              <a:xfrm>
                <a:off x="3479026" y="2209402"/>
                <a:ext cx="537400" cy="417452"/>
              </a:xfrm>
              <a:prstGeom prst="rect">
                <a:avLst/>
              </a:prstGeom>
              <a:noFill/>
            </p:spPr>
            <p:txBody>
              <a:bodyPr wrap="square" rtlCol="0">
                <a:spAutoFit/>
              </a:bodyPr>
              <a:lstStyle/>
              <a:p>
                <a:pPr eaLnBrk="0" fontAlgn="base" hangingPunct="0">
                  <a:spcBef>
                    <a:spcPct val="0"/>
                  </a:spcBef>
                  <a:spcAft>
                    <a:spcPct val="0"/>
                  </a:spcAft>
                </a:pPr>
                <a:r>
                  <a:rPr kumimoji="1" lang="en-US" b="1" dirty="0">
                    <a:solidFill>
                      <a:prstClr val="black"/>
                    </a:solidFill>
                    <a:latin typeface="Verdana" panose="020B0604030504040204" pitchFamily="34" charset="0"/>
                    <a:ea typeface="新細明體" panose="02020500000000000000" pitchFamily="18" charset="-120"/>
                  </a:rPr>
                  <a:t>Z</a:t>
                </a:r>
                <a:r>
                  <a:rPr kumimoji="1" lang="en-US" b="1" baseline="-25000" dirty="0">
                    <a:solidFill>
                      <a:prstClr val="black"/>
                    </a:solidFill>
                    <a:latin typeface="Verdana" panose="020B0604030504040204" pitchFamily="34" charset="0"/>
                    <a:ea typeface="新細明體" panose="02020500000000000000" pitchFamily="18" charset="-120"/>
                  </a:rPr>
                  <a:t>1</a:t>
                </a:r>
                <a:endParaRPr kumimoji="1" lang="en-IN" b="1" baseline="-25000" dirty="0">
                  <a:solidFill>
                    <a:prstClr val="black"/>
                  </a:solidFill>
                  <a:latin typeface="Verdana" panose="020B0604030504040204" pitchFamily="34" charset="0"/>
                  <a:ea typeface="新細明體" panose="02020500000000000000" pitchFamily="18" charset="-120"/>
                </a:endParaRPr>
              </a:p>
            </p:txBody>
          </p:sp>
          <p:sp>
            <p:nvSpPr>
              <p:cNvPr id="9" name="TextBox 8">
                <a:extLst>
                  <a:ext uri="{FF2B5EF4-FFF2-40B4-BE49-F238E27FC236}">
                    <a16:creationId xmlns:a16="http://schemas.microsoft.com/office/drawing/2014/main" id="{2D002580-D4F0-4058-9976-0C62D576D8E8}"/>
                  </a:ext>
                </a:extLst>
              </p:cNvPr>
              <p:cNvSpPr txBox="1"/>
              <p:nvPr/>
            </p:nvSpPr>
            <p:spPr>
              <a:xfrm>
                <a:off x="3459967" y="2969596"/>
                <a:ext cx="537400" cy="417452"/>
              </a:xfrm>
              <a:prstGeom prst="rect">
                <a:avLst/>
              </a:prstGeom>
              <a:noFill/>
            </p:spPr>
            <p:txBody>
              <a:bodyPr wrap="square" rtlCol="0">
                <a:spAutoFit/>
              </a:bodyPr>
              <a:lstStyle/>
              <a:p>
                <a:pPr eaLnBrk="0" fontAlgn="base" hangingPunct="0">
                  <a:spcBef>
                    <a:spcPct val="0"/>
                  </a:spcBef>
                  <a:spcAft>
                    <a:spcPct val="0"/>
                  </a:spcAft>
                </a:pPr>
                <a:r>
                  <a:rPr kumimoji="1" lang="en-US" b="1" dirty="0">
                    <a:solidFill>
                      <a:prstClr val="black"/>
                    </a:solidFill>
                    <a:latin typeface="Verdana" panose="020B0604030504040204" pitchFamily="34" charset="0"/>
                    <a:ea typeface="新細明體" panose="02020500000000000000" pitchFamily="18" charset="-120"/>
                  </a:rPr>
                  <a:t>Z</a:t>
                </a:r>
                <a:r>
                  <a:rPr kumimoji="1" lang="en-US" b="1" baseline="-25000" dirty="0">
                    <a:solidFill>
                      <a:prstClr val="black"/>
                    </a:solidFill>
                    <a:latin typeface="Verdana" panose="020B0604030504040204" pitchFamily="34" charset="0"/>
                    <a:ea typeface="新細明體" panose="02020500000000000000" pitchFamily="18" charset="-120"/>
                  </a:rPr>
                  <a:t>2</a:t>
                </a:r>
                <a:endParaRPr kumimoji="1" lang="en-IN" b="1" baseline="-25000" dirty="0">
                  <a:solidFill>
                    <a:prstClr val="black"/>
                  </a:solidFill>
                  <a:latin typeface="Verdana" panose="020B0604030504040204" pitchFamily="34" charset="0"/>
                  <a:ea typeface="新細明體" panose="02020500000000000000" pitchFamily="18" charset="-120"/>
                </a:endParaRPr>
              </a:p>
            </p:txBody>
          </p:sp>
          <p:sp>
            <p:nvSpPr>
              <p:cNvPr id="14" name="TextBox 13">
                <a:extLst>
                  <a:ext uri="{FF2B5EF4-FFF2-40B4-BE49-F238E27FC236}">
                    <a16:creationId xmlns:a16="http://schemas.microsoft.com/office/drawing/2014/main" id="{4EEA22A9-267E-43E0-8947-AEA6B3A968C0}"/>
                  </a:ext>
                </a:extLst>
              </p:cNvPr>
              <p:cNvSpPr txBox="1"/>
              <p:nvPr/>
            </p:nvSpPr>
            <p:spPr>
              <a:xfrm>
                <a:off x="3459967" y="4421454"/>
                <a:ext cx="641417" cy="417452"/>
              </a:xfrm>
              <a:prstGeom prst="rect">
                <a:avLst/>
              </a:prstGeom>
              <a:noFill/>
            </p:spPr>
            <p:txBody>
              <a:bodyPr wrap="square" rtlCol="0">
                <a:spAutoFit/>
              </a:bodyPr>
              <a:lstStyle/>
              <a:p>
                <a:pPr eaLnBrk="0" fontAlgn="base" hangingPunct="0">
                  <a:spcBef>
                    <a:spcPct val="0"/>
                  </a:spcBef>
                  <a:spcAft>
                    <a:spcPct val="0"/>
                  </a:spcAft>
                </a:pPr>
                <a:r>
                  <a:rPr kumimoji="1" lang="en-US" b="1" dirty="0">
                    <a:solidFill>
                      <a:prstClr val="black"/>
                    </a:solidFill>
                    <a:latin typeface="Verdana" panose="020B0604030504040204" pitchFamily="34" charset="0"/>
                    <a:ea typeface="新細明體" panose="02020500000000000000" pitchFamily="18" charset="-120"/>
                  </a:rPr>
                  <a:t>Z</a:t>
                </a:r>
                <a:r>
                  <a:rPr kumimoji="1" lang="en-US" b="1" baseline="-25000" dirty="0">
                    <a:solidFill>
                      <a:prstClr val="black"/>
                    </a:solidFill>
                    <a:latin typeface="Verdana" panose="020B0604030504040204" pitchFamily="34" charset="0"/>
                    <a:ea typeface="新細明體" panose="02020500000000000000" pitchFamily="18" charset="-120"/>
                  </a:rPr>
                  <a:t>M</a:t>
                </a:r>
                <a:endParaRPr kumimoji="1" lang="en-IN" b="1" baseline="-25000" dirty="0">
                  <a:solidFill>
                    <a:prstClr val="black"/>
                  </a:solidFill>
                  <a:latin typeface="Verdana" panose="020B0604030504040204" pitchFamily="34" charset="0"/>
                  <a:ea typeface="新細明體" panose="02020500000000000000" pitchFamily="18" charset="-120"/>
                </a:endParaRPr>
              </a:p>
            </p:txBody>
          </p:sp>
          <p:sp>
            <p:nvSpPr>
              <p:cNvPr id="49" name="TextBox 48">
                <a:extLst>
                  <a:ext uri="{FF2B5EF4-FFF2-40B4-BE49-F238E27FC236}">
                    <a16:creationId xmlns:a16="http://schemas.microsoft.com/office/drawing/2014/main" id="{EB404E22-1D86-4E37-B669-04A01734580A}"/>
                  </a:ext>
                </a:extLst>
              </p:cNvPr>
              <p:cNvSpPr txBox="1"/>
              <p:nvPr/>
            </p:nvSpPr>
            <p:spPr>
              <a:xfrm>
                <a:off x="4764185" y="1849411"/>
                <a:ext cx="537865" cy="556603"/>
              </a:xfrm>
              <a:prstGeom prst="rect">
                <a:avLst/>
              </a:prstGeom>
              <a:noFill/>
            </p:spPr>
            <p:txBody>
              <a:bodyPr wrap="square">
                <a:spAutoFit/>
              </a:bodyPr>
              <a:lstStyle/>
              <a:p>
                <a:pPr eaLnBrk="0" fontAlgn="base" hangingPunct="0">
                  <a:spcBef>
                    <a:spcPct val="0"/>
                  </a:spcBef>
                  <a:spcAft>
                    <a:spcPct val="0"/>
                  </a:spcAft>
                </a:pPr>
                <a:r>
                  <a:rPr lang="el-GR" altLang="zh-TW" sz="2600" dirty="0">
                    <a:solidFill>
                      <a:prstClr val="black"/>
                    </a:solidFill>
                    <a:latin typeface="Calibri" panose="020F0502020204030204" pitchFamily="34" charset="0"/>
                    <a:ea typeface="新細明體" panose="02020500000000000000" pitchFamily="18" charset="-120"/>
                  </a:rPr>
                  <a:t>α</a:t>
                </a:r>
                <a:r>
                  <a:rPr lang="en-US" altLang="zh-TW" sz="2600" baseline="-25000" dirty="0">
                    <a:solidFill>
                      <a:prstClr val="black"/>
                    </a:solidFill>
                    <a:latin typeface="Calibri" panose="020F0502020204030204" pitchFamily="34" charset="0"/>
                    <a:ea typeface="新細明體" panose="02020500000000000000" pitchFamily="18" charset="-120"/>
                  </a:rPr>
                  <a:t>1</a:t>
                </a:r>
                <a:endParaRPr kumimoji="1" lang="en-IN" baseline="-25000" dirty="0">
                  <a:solidFill>
                    <a:prstClr val="black"/>
                  </a:solidFill>
                  <a:latin typeface="Verdana" panose="020B0604030504040204" pitchFamily="34" charset="0"/>
                  <a:ea typeface="新細明體" panose="02020500000000000000" pitchFamily="18" charset="-120"/>
                </a:endParaRPr>
              </a:p>
            </p:txBody>
          </p:sp>
          <p:sp>
            <p:nvSpPr>
              <p:cNvPr id="25" name="TextBox 24">
                <a:extLst>
                  <a:ext uri="{FF2B5EF4-FFF2-40B4-BE49-F238E27FC236}">
                    <a16:creationId xmlns:a16="http://schemas.microsoft.com/office/drawing/2014/main" id="{E40BE60F-BAE0-48CF-8DF2-A5855F423B95}"/>
                  </a:ext>
                </a:extLst>
              </p:cNvPr>
              <p:cNvSpPr txBox="1"/>
              <p:nvPr/>
            </p:nvSpPr>
            <p:spPr>
              <a:xfrm>
                <a:off x="4780488" y="2647456"/>
                <a:ext cx="537865" cy="556603"/>
              </a:xfrm>
              <a:prstGeom prst="rect">
                <a:avLst/>
              </a:prstGeom>
              <a:noFill/>
            </p:spPr>
            <p:txBody>
              <a:bodyPr wrap="square">
                <a:spAutoFit/>
              </a:bodyPr>
              <a:lstStyle/>
              <a:p>
                <a:pPr eaLnBrk="0" fontAlgn="base" hangingPunct="0">
                  <a:spcBef>
                    <a:spcPct val="0"/>
                  </a:spcBef>
                  <a:spcAft>
                    <a:spcPct val="0"/>
                  </a:spcAft>
                </a:pPr>
                <a:r>
                  <a:rPr lang="el-GR" altLang="zh-TW" sz="2600" dirty="0">
                    <a:solidFill>
                      <a:prstClr val="black"/>
                    </a:solidFill>
                    <a:latin typeface="Calibri" panose="020F0502020204030204" pitchFamily="34" charset="0"/>
                    <a:ea typeface="新細明體" panose="02020500000000000000" pitchFamily="18" charset="-120"/>
                  </a:rPr>
                  <a:t>α</a:t>
                </a:r>
                <a:r>
                  <a:rPr lang="en-US" altLang="zh-TW" sz="2600" baseline="-25000" dirty="0">
                    <a:solidFill>
                      <a:prstClr val="black"/>
                    </a:solidFill>
                    <a:latin typeface="Calibri" panose="020F0502020204030204" pitchFamily="34" charset="0"/>
                    <a:ea typeface="新細明體" panose="02020500000000000000" pitchFamily="18" charset="-120"/>
                  </a:rPr>
                  <a:t>2</a:t>
                </a:r>
                <a:endParaRPr kumimoji="1" lang="en-IN" baseline="-25000" dirty="0">
                  <a:solidFill>
                    <a:prstClr val="black"/>
                  </a:solidFill>
                  <a:latin typeface="Verdana" panose="020B0604030504040204" pitchFamily="34" charset="0"/>
                  <a:ea typeface="新細明體" panose="02020500000000000000" pitchFamily="18" charset="-120"/>
                </a:endParaRPr>
              </a:p>
            </p:txBody>
          </p:sp>
          <p:sp>
            <p:nvSpPr>
              <p:cNvPr id="29" name="TextBox 28">
                <a:extLst>
                  <a:ext uri="{FF2B5EF4-FFF2-40B4-BE49-F238E27FC236}">
                    <a16:creationId xmlns:a16="http://schemas.microsoft.com/office/drawing/2014/main" id="{3974E52C-9B7E-4E93-B5AF-CE6C7E64BAD1}"/>
                  </a:ext>
                </a:extLst>
              </p:cNvPr>
              <p:cNvSpPr txBox="1"/>
              <p:nvPr/>
            </p:nvSpPr>
            <p:spPr>
              <a:xfrm>
                <a:off x="4780488" y="4115909"/>
                <a:ext cx="645666" cy="556603"/>
              </a:xfrm>
              <a:prstGeom prst="rect">
                <a:avLst/>
              </a:prstGeom>
              <a:noFill/>
            </p:spPr>
            <p:txBody>
              <a:bodyPr wrap="square">
                <a:spAutoFit/>
              </a:bodyPr>
              <a:lstStyle/>
              <a:p>
                <a:pPr eaLnBrk="0" fontAlgn="base" hangingPunct="0">
                  <a:spcBef>
                    <a:spcPct val="0"/>
                  </a:spcBef>
                  <a:spcAft>
                    <a:spcPct val="0"/>
                  </a:spcAft>
                </a:pPr>
                <a:r>
                  <a:rPr lang="el-GR" altLang="zh-TW" sz="2600" dirty="0">
                    <a:solidFill>
                      <a:prstClr val="black"/>
                    </a:solidFill>
                    <a:latin typeface="Calibri" panose="020F0502020204030204" pitchFamily="34" charset="0"/>
                    <a:ea typeface="新細明體" panose="02020500000000000000" pitchFamily="18" charset="-120"/>
                  </a:rPr>
                  <a:t>α</a:t>
                </a:r>
                <a:r>
                  <a:rPr lang="en-US" altLang="zh-TW" sz="2600" baseline="-25000" dirty="0">
                    <a:solidFill>
                      <a:prstClr val="black"/>
                    </a:solidFill>
                    <a:latin typeface="Calibri" panose="020F0502020204030204" pitchFamily="34" charset="0"/>
                    <a:ea typeface="新細明體" panose="02020500000000000000" pitchFamily="18" charset="-120"/>
                  </a:rPr>
                  <a:t>M</a:t>
                </a:r>
                <a:endParaRPr kumimoji="1" lang="en-IN" baseline="-25000" dirty="0">
                  <a:solidFill>
                    <a:prstClr val="black"/>
                  </a:solidFill>
                  <a:latin typeface="Verdana" panose="020B0604030504040204" pitchFamily="34" charset="0"/>
                  <a:ea typeface="新細明體" panose="02020500000000000000" pitchFamily="18" charset="-120"/>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DF946DA-13E2-4D1B-93B0-9F6D3F5EB021}"/>
                      </a:ext>
                    </a:extLst>
                  </p:cNvPr>
                  <p:cNvSpPr txBox="1"/>
                  <p:nvPr/>
                </p:nvSpPr>
                <p:spPr>
                  <a:xfrm>
                    <a:off x="8323560" y="2917966"/>
                    <a:ext cx="1081335" cy="417452"/>
                  </a:xfrm>
                  <a:prstGeom prst="rect">
                    <a:avLst/>
                  </a:prstGeom>
                  <a:noFill/>
                </p:spPr>
                <p:txBody>
                  <a:bodyPr wrap="square"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b="1" i="1">
                              <a:solidFill>
                                <a:prstClr val="black"/>
                              </a:solidFill>
                              <a:latin typeface="Cambria Math" panose="02040503050406030204" pitchFamily="18" charset="0"/>
                            </a:rPr>
                            <m:t>𝒎</m:t>
                          </m:r>
                          <m:r>
                            <a:rPr kumimoji="1" lang="en-US" b="1" i="1">
                              <a:solidFill>
                                <a:prstClr val="black"/>
                              </a:solidFill>
                              <a:latin typeface="Cambria Math" panose="02040503050406030204" pitchFamily="18" charset="0"/>
                            </a:rPr>
                            <m:t>′(</m:t>
                          </m:r>
                          <m:r>
                            <a:rPr kumimoji="1" lang="en-US" b="1" i="1">
                              <a:solidFill>
                                <a:prstClr val="black"/>
                              </a:solidFill>
                              <a:latin typeface="Cambria Math" panose="02040503050406030204" pitchFamily="18" charset="0"/>
                            </a:rPr>
                            <m:t>𝒕</m:t>
                          </m:r>
                          <m:r>
                            <a:rPr kumimoji="1" lang="en-US" b="1" i="1">
                              <a:solidFill>
                                <a:prstClr val="black"/>
                              </a:solidFill>
                              <a:latin typeface="Cambria Math" panose="02040503050406030204" pitchFamily="18" charset="0"/>
                            </a:rPr>
                            <m:t>)</m:t>
                          </m:r>
                        </m:oMath>
                      </m:oMathPara>
                    </a14:m>
                    <a:endParaRPr kumimoji="1" lang="en-IN" b="1" dirty="0">
                      <a:solidFill>
                        <a:prstClr val="black"/>
                      </a:solidFill>
                      <a:latin typeface="Verdana" panose="020B0604030504040204" pitchFamily="34" charset="0"/>
                      <a:ea typeface="新細明體" panose="02020500000000000000" pitchFamily="18" charset="-120"/>
                    </a:endParaRPr>
                  </a:p>
                </p:txBody>
              </p:sp>
            </mc:Choice>
            <mc:Fallback xmlns="">
              <p:sp>
                <p:nvSpPr>
                  <p:cNvPr id="48" name="TextBox 47">
                    <a:extLst>
                      <a:ext uri="{FF2B5EF4-FFF2-40B4-BE49-F238E27FC236}">
                        <a16:creationId xmlns:a16="http://schemas.microsoft.com/office/drawing/2014/main" id="{CDF946DA-13E2-4D1B-93B0-9F6D3F5EB021}"/>
                      </a:ext>
                    </a:extLst>
                  </p:cNvPr>
                  <p:cNvSpPr txBox="1">
                    <a:spLocks noRot="1" noChangeAspect="1" noMove="1" noResize="1" noEditPoints="1" noAdjustHandles="1" noChangeArrowheads="1" noChangeShapeType="1" noTextEdit="1"/>
                  </p:cNvSpPr>
                  <p:nvPr/>
                </p:nvSpPr>
                <p:spPr>
                  <a:xfrm>
                    <a:off x="8323560" y="2917966"/>
                    <a:ext cx="1081335" cy="417452"/>
                  </a:xfrm>
                  <a:prstGeom prst="rect">
                    <a:avLst/>
                  </a:prstGeom>
                  <a:blipFill>
                    <a:blip r:embed="rId4"/>
                    <a:stretch>
                      <a:fillRect b="-16667"/>
                    </a:stretch>
                  </a:blipFill>
                </p:spPr>
                <p:txBody>
                  <a:bodyPr/>
                  <a:lstStyle/>
                  <a:p>
                    <a:r>
                      <a:rPr lang="en-IN">
                        <a:noFill/>
                      </a:rPr>
                      <a:t> </a:t>
                    </a:r>
                  </a:p>
                </p:txBody>
              </p:sp>
            </mc:Fallback>
          </mc:AlternateContent>
          <p:sp>
            <p:nvSpPr>
              <p:cNvPr id="55" name="TextBox 54">
                <a:extLst>
                  <a:ext uri="{FF2B5EF4-FFF2-40B4-BE49-F238E27FC236}">
                    <a16:creationId xmlns:a16="http://schemas.microsoft.com/office/drawing/2014/main" id="{AF0DFCFF-2D5E-4C37-ABA6-4D183591D2E6}"/>
                  </a:ext>
                </a:extLst>
              </p:cNvPr>
              <p:cNvSpPr txBox="1"/>
              <p:nvPr/>
            </p:nvSpPr>
            <p:spPr>
              <a:xfrm>
                <a:off x="6158096" y="2788690"/>
                <a:ext cx="537400" cy="417452"/>
              </a:xfrm>
              <a:prstGeom prst="rect">
                <a:avLst/>
              </a:prstGeom>
              <a:noFill/>
            </p:spPr>
            <p:txBody>
              <a:bodyPr wrap="square" rtlCol="0">
                <a:spAutoFit/>
              </a:bodyPr>
              <a:lstStyle/>
              <a:p>
                <a:pPr eaLnBrk="0" fontAlgn="base" hangingPunct="0">
                  <a:spcBef>
                    <a:spcPct val="0"/>
                  </a:spcBef>
                  <a:spcAft>
                    <a:spcPct val="0"/>
                  </a:spcAft>
                </a:pPr>
                <a:r>
                  <a:rPr kumimoji="1" lang="en-US" b="1" dirty="0">
                    <a:solidFill>
                      <a:prstClr val="black"/>
                    </a:solidFill>
                    <a:latin typeface="Verdana" panose="020B0604030504040204" pitchFamily="34" charset="0"/>
                    <a:ea typeface="新細明體" panose="02020500000000000000" pitchFamily="18" charset="-120"/>
                  </a:rPr>
                  <a:t>Z’</a:t>
                </a:r>
                <a:endParaRPr kumimoji="1" lang="en-IN" b="1" dirty="0">
                  <a:solidFill>
                    <a:prstClr val="black"/>
                  </a:solidFill>
                  <a:latin typeface="Verdana" panose="020B0604030504040204" pitchFamily="34" charset="0"/>
                  <a:ea typeface="新細明體" panose="02020500000000000000" pitchFamily="18" charset="-120"/>
                </a:endParaRPr>
              </a:p>
            </p:txBody>
          </p:sp>
          <p:sp>
            <p:nvSpPr>
              <p:cNvPr id="56" name="TextBox 55">
                <a:extLst>
                  <a:ext uri="{FF2B5EF4-FFF2-40B4-BE49-F238E27FC236}">
                    <a16:creationId xmlns:a16="http://schemas.microsoft.com/office/drawing/2014/main" id="{C5321339-A711-4E25-9E6E-2A08521F2E2B}"/>
                  </a:ext>
                </a:extLst>
              </p:cNvPr>
              <p:cNvSpPr txBox="1"/>
              <p:nvPr/>
            </p:nvSpPr>
            <p:spPr>
              <a:xfrm>
                <a:off x="7390920" y="2784930"/>
                <a:ext cx="537400" cy="417452"/>
              </a:xfrm>
              <a:prstGeom prst="rect">
                <a:avLst/>
              </a:prstGeom>
              <a:noFill/>
            </p:spPr>
            <p:txBody>
              <a:bodyPr wrap="square" rtlCol="0">
                <a:spAutoFit/>
              </a:bodyPr>
              <a:lstStyle/>
              <a:p>
                <a:pPr eaLnBrk="0" fontAlgn="base" hangingPunct="0">
                  <a:spcBef>
                    <a:spcPct val="0"/>
                  </a:spcBef>
                  <a:spcAft>
                    <a:spcPct val="0"/>
                  </a:spcAft>
                </a:pPr>
                <a:r>
                  <a:rPr kumimoji="1" lang="en-US" b="1" dirty="0">
                    <a:solidFill>
                      <a:prstClr val="black"/>
                    </a:solidFill>
                    <a:latin typeface="Verdana" panose="020B0604030504040204" pitchFamily="34" charset="0"/>
                    <a:ea typeface="新細明體" panose="02020500000000000000" pitchFamily="18" charset="-120"/>
                  </a:rPr>
                  <a:t>Z’</a:t>
                </a:r>
                <a:endParaRPr kumimoji="1" lang="en-IN" b="1" dirty="0">
                  <a:solidFill>
                    <a:prstClr val="black"/>
                  </a:solidFill>
                  <a:latin typeface="Verdana" panose="020B0604030504040204" pitchFamily="34" charset="0"/>
                  <a:ea typeface="新細明體" panose="02020500000000000000" pitchFamily="18" charset="-120"/>
                </a:endParaRP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0593D61-FF9C-4C4E-B73B-1F16D15ABC3D}"/>
                      </a:ext>
                    </a:extLst>
                  </p:cNvPr>
                  <p:cNvSpPr txBox="1"/>
                  <p:nvPr/>
                </p:nvSpPr>
                <p:spPr>
                  <a:xfrm>
                    <a:off x="153649" y="2956766"/>
                    <a:ext cx="682249" cy="417452"/>
                  </a:xfrm>
                  <a:prstGeom prst="rect">
                    <a:avLst/>
                  </a:prstGeom>
                  <a:noFill/>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b="1" i="1">
                              <a:solidFill>
                                <a:prstClr val="black"/>
                              </a:solidFill>
                              <a:latin typeface="Cambria Math" panose="02040503050406030204" pitchFamily="18" charset="0"/>
                            </a:rPr>
                            <m:t>𝒓</m:t>
                          </m:r>
                          <m:d>
                            <m:dPr>
                              <m:ctrlPr>
                                <a:rPr kumimoji="1" lang="en-US" b="1" i="1">
                                  <a:solidFill>
                                    <a:prstClr val="black"/>
                                  </a:solidFill>
                                  <a:latin typeface="Cambria Math" panose="02040503050406030204" pitchFamily="18" charset="0"/>
                                </a:rPr>
                              </m:ctrlPr>
                            </m:dPr>
                            <m:e>
                              <m:r>
                                <a:rPr kumimoji="1" lang="en-US" b="1" i="1">
                                  <a:solidFill>
                                    <a:prstClr val="black"/>
                                  </a:solidFill>
                                  <a:latin typeface="Cambria Math" panose="02040503050406030204" pitchFamily="18" charset="0"/>
                                </a:rPr>
                                <m:t>𝒕</m:t>
                              </m:r>
                            </m:e>
                          </m:d>
                          <m:r>
                            <a:rPr kumimoji="1" lang="en-US" b="1" i="1">
                              <a:solidFill>
                                <a:prstClr val="black"/>
                              </a:solidFill>
                              <a:latin typeface="Cambria Math" panose="02040503050406030204" pitchFamily="18" charset="0"/>
                            </a:rPr>
                            <m:t> </m:t>
                          </m:r>
                        </m:oMath>
                      </m:oMathPara>
                    </a14:m>
                    <a:endParaRPr kumimoji="1" lang="en-IN" dirty="0">
                      <a:solidFill>
                        <a:prstClr val="black"/>
                      </a:solidFill>
                      <a:latin typeface="Verdana" panose="020B0604030504040204" pitchFamily="34" charset="0"/>
                      <a:ea typeface="新細明體" panose="02020500000000000000" pitchFamily="18" charset="-120"/>
                    </a:endParaRPr>
                  </a:p>
                </p:txBody>
              </p:sp>
            </mc:Choice>
            <mc:Fallback xmlns="">
              <p:sp>
                <p:nvSpPr>
                  <p:cNvPr id="71" name="TextBox 70">
                    <a:extLst>
                      <a:ext uri="{FF2B5EF4-FFF2-40B4-BE49-F238E27FC236}">
                        <a16:creationId xmlns:a16="http://schemas.microsoft.com/office/drawing/2014/main" id="{30593D61-FF9C-4C4E-B73B-1F16D15ABC3D}"/>
                      </a:ext>
                    </a:extLst>
                  </p:cNvPr>
                  <p:cNvSpPr txBox="1">
                    <a:spLocks noRot="1" noChangeAspect="1" noMove="1" noResize="1" noEditPoints="1" noAdjustHandles="1" noChangeArrowheads="1" noChangeShapeType="1" noTextEdit="1"/>
                  </p:cNvSpPr>
                  <p:nvPr/>
                </p:nvSpPr>
                <p:spPr>
                  <a:xfrm>
                    <a:off x="153649" y="2956766"/>
                    <a:ext cx="682249" cy="41745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0A909A6-108B-425E-8FC5-986BC6530C57}"/>
                      </a:ext>
                    </a:extLst>
                  </p:cNvPr>
                  <p:cNvSpPr txBox="1"/>
                  <p:nvPr/>
                </p:nvSpPr>
                <p:spPr>
                  <a:xfrm>
                    <a:off x="757007" y="2285779"/>
                    <a:ext cx="887407" cy="347877"/>
                  </a:xfrm>
                  <a:prstGeom prst="rect">
                    <a:avLst/>
                  </a:prstGeom>
                  <a:noFill/>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sz="1400" b="1" i="1">
                              <a:solidFill>
                                <a:prstClr val="black"/>
                              </a:solidFill>
                              <a:latin typeface="Cambria Math" panose="02040503050406030204" pitchFamily="18" charset="0"/>
                            </a:rPr>
                            <m:t>𝒎</m:t>
                          </m:r>
                          <m:r>
                            <a:rPr kumimoji="1" lang="en-US" sz="1400" b="1" i="1" baseline="-25000">
                              <a:solidFill>
                                <a:prstClr val="black"/>
                              </a:solidFill>
                              <a:latin typeface="Cambria Math" panose="02040503050406030204" pitchFamily="18" charset="0"/>
                            </a:rPr>
                            <m:t>𝟏</m:t>
                          </m:r>
                          <m:d>
                            <m:dPr>
                              <m:ctrlPr>
                                <a:rPr kumimoji="1" lang="en-US" sz="1400" b="1" i="1">
                                  <a:solidFill>
                                    <a:prstClr val="black"/>
                                  </a:solidFill>
                                  <a:latin typeface="Cambria Math" panose="02040503050406030204" pitchFamily="18" charset="0"/>
                                </a:rPr>
                              </m:ctrlPr>
                            </m:dPr>
                            <m:e>
                              <m:r>
                                <a:rPr kumimoji="1" lang="en-US" sz="1400" b="1" i="1">
                                  <a:solidFill>
                                    <a:prstClr val="black"/>
                                  </a:solidFill>
                                  <a:latin typeface="Cambria Math" panose="02040503050406030204" pitchFamily="18" charset="0"/>
                                </a:rPr>
                                <m:t>𝒕</m:t>
                              </m:r>
                            </m:e>
                          </m:d>
                          <m:r>
                            <a:rPr kumimoji="1" lang="en-US" sz="1400" b="1" i="1">
                              <a:solidFill>
                                <a:prstClr val="black"/>
                              </a:solidFill>
                              <a:latin typeface="Cambria Math" panose="02040503050406030204" pitchFamily="18" charset="0"/>
                            </a:rPr>
                            <m:t> </m:t>
                          </m:r>
                        </m:oMath>
                      </m:oMathPara>
                    </a14:m>
                    <a:endParaRPr kumimoji="1" lang="en-IN" sz="1400" dirty="0">
                      <a:solidFill>
                        <a:prstClr val="black"/>
                      </a:solidFill>
                      <a:latin typeface="Verdana" panose="020B0604030504040204" pitchFamily="34" charset="0"/>
                      <a:ea typeface="新細明體" panose="02020500000000000000" pitchFamily="18" charset="-120"/>
                    </a:endParaRPr>
                  </a:p>
                </p:txBody>
              </p:sp>
            </mc:Choice>
            <mc:Fallback xmlns="">
              <p:sp>
                <p:nvSpPr>
                  <p:cNvPr id="73" name="TextBox 72">
                    <a:extLst>
                      <a:ext uri="{FF2B5EF4-FFF2-40B4-BE49-F238E27FC236}">
                        <a16:creationId xmlns:a16="http://schemas.microsoft.com/office/drawing/2014/main" id="{10A909A6-108B-425E-8FC5-986BC6530C57}"/>
                      </a:ext>
                    </a:extLst>
                  </p:cNvPr>
                  <p:cNvSpPr txBox="1">
                    <a:spLocks noRot="1" noChangeAspect="1" noMove="1" noResize="1" noEditPoints="1" noAdjustHandles="1" noChangeArrowheads="1" noChangeShapeType="1" noTextEdit="1"/>
                  </p:cNvSpPr>
                  <p:nvPr/>
                </p:nvSpPr>
                <p:spPr>
                  <a:xfrm>
                    <a:off x="757007" y="2285779"/>
                    <a:ext cx="887407" cy="34787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A7941AE-9835-43F7-9D54-AE1395F16CA1}"/>
                      </a:ext>
                    </a:extLst>
                  </p:cNvPr>
                  <p:cNvSpPr txBox="1"/>
                  <p:nvPr/>
                </p:nvSpPr>
                <p:spPr>
                  <a:xfrm>
                    <a:off x="730896" y="3077189"/>
                    <a:ext cx="887407" cy="347877"/>
                  </a:xfrm>
                  <a:prstGeom prst="rect">
                    <a:avLst/>
                  </a:prstGeom>
                  <a:noFill/>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sz="1400" b="1" i="1">
                              <a:solidFill>
                                <a:prstClr val="black"/>
                              </a:solidFill>
                              <a:latin typeface="Cambria Math" panose="02040503050406030204" pitchFamily="18" charset="0"/>
                            </a:rPr>
                            <m:t>𝒎</m:t>
                          </m:r>
                          <m:r>
                            <a:rPr kumimoji="1" lang="en-US" sz="1400" b="1" i="1" baseline="-25000">
                              <a:solidFill>
                                <a:prstClr val="black"/>
                              </a:solidFill>
                              <a:latin typeface="Cambria Math" panose="02040503050406030204" pitchFamily="18" charset="0"/>
                            </a:rPr>
                            <m:t>𝟐</m:t>
                          </m:r>
                          <m:d>
                            <m:dPr>
                              <m:ctrlPr>
                                <a:rPr kumimoji="1" lang="en-US" sz="1400" b="1" i="1">
                                  <a:solidFill>
                                    <a:prstClr val="black"/>
                                  </a:solidFill>
                                  <a:latin typeface="Cambria Math" panose="02040503050406030204" pitchFamily="18" charset="0"/>
                                </a:rPr>
                              </m:ctrlPr>
                            </m:dPr>
                            <m:e>
                              <m:r>
                                <a:rPr kumimoji="1" lang="en-US" sz="1400" b="1" i="1">
                                  <a:solidFill>
                                    <a:prstClr val="black"/>
                                  </a:solidFill>
                                  <a:latin typeface="Cambria Math" panose="02040503050406030204" pitchFamily="18" charset="0"/>
                                </a:rPr>
                                <m:t>𝒕</m:t>
                              </m:r>
                            </m:e>
                          </m:d>
                          <m:r>
                            <a:rPr kumimoji="1" lang="en-US" sz="1400" b="1" i="1">
                              <a:solidFill>
                                <a:prstClr val="black"/>
                              </a:solidFill>
                              <a:latin typeface="Cambria Math" panose="02040503050406030204" pitchFamily="18" charset="0"/>
                            </a:rPr>
                            <m:t> </m:t>
                          </m:r>
                        </m:oMath>
                      </m:oMathPara>
                    </a14:m>
                    <a:endParaRPr kumimoji="1" lang="en-IN" dirty="0">
                      <a:solidFill>
                        <a:prstClr val="black"/>
                      </a:solidFill>
                      <a:latin typeface="Verdana" panose="020B0604030504040204" pitchFamily="34" charset="0"/>
                      <a:ea typeface="新細明體" panose="02020500000000000000" pitchFamily="18" charset="-120"/>
                    </a:endParaRPr>
                  </a:p>
                </p:txBody>
              </p:sp>
            </mc:Choice>
            <mc:Fallback xmlns="">
              <p:sp>
                <p:nvSpPr>
                  <p:cNvPr id="59" name="TextBox 58">
                    <a:extLst>
                      <a:ext uri="{FF2B5EF4-FFF2-40B4-BE49-F238E27FC236}">
                        <a16:creationId xmlns:a16="http://schemas.microsoft.com/office/drawing/2014/main" id="{FA7941AE-9835-43F7-9D54-AE1395F16CA1}"/>
                      </a:ext>
                    </a:extLst>
                  </p:cNvPr>
                  <p:cNvSpPr txBox="1">
                    <a:spLocks noRot="1" noChangeAspect="1" noMove="1" noResize="1" noEditPoints="1" noAdjustHandles="1" noChangeArrowheads="1" noChangeShapeType="1" noTextEdit="1"/>
                  </p:cNvSpPr>
                  <p:nvPr/>
                </p:nvSpPr>
                <p:spPr>
                  <a:xfrm>
                    <a:off x="730896" y="3077189"/>
                    <a:ext cx="887407" cy="347877"/>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57C9D197-18E3-4C3A-BA87-6B755A039A10}"/>
                      </a:ext>
                    </a:extLst>
                  </p:cNvPr>
                  <p:cNvSpPr txBox="1"/>
                  <p:nvPr/>
                </p:nvSpPr>
                <p:spPr>
                  <a:xfrm>
                    <a:off x="756119" y="4537430"/>
                    <a:ext cx="887407" cy="347877"/>
                  </a:xfrm>
                  <a:prstGeom prst="rect">
                    <a:avLst/>
                  </a:prstGeom>
                  <a:noFill/>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sz="1400" b="1" i="1">
                              <a:solidFill>
                                <a:prstClr val="black"/>
                              </a:solidFill>
                              <a:latin typeface="Cambria Math" panose="02040503050406030204" pitchFamily="18" charset="0"/>
                            </a:rPr>
                            <m:t>𝒎</m:t>
                          </m:r>
                          <m:r>
                            <a:rPr kumimoji="1" lang="en-US" sz="1400" b="1" i="1" baseline="-25000">
                              <a:solidFill>
                                <a:prstClr val="black"/>
                              </a:solidFill>
                              <a:latin typeface="Cambria Math" panose="02040503050406030204" pitchFamily="18" charset="0"/>
                            </a:rPr>
                            <m:t>𝑴</m:t>
                          </m:r>
                          <m:d>
                            <m:dPr>
                              <m:ctrlPr>
                                <a:rPr kumimoji="1" lang="en-US" sz="1400" b="1" i="1">
                                  <a:solidFill>
                                    <a:prstClr val="black"/>
                                  </a:solidFill>
                                  <a:latin typeface="Cambria Math" panose="02040503050406030204" pitchFamily="18" charset="0"/>
                                </a:rPr>
                              </m:ctrlPr>
                            </m:dPr>
                            <m:e>
                              <m:r>
                                <a:rPr kumimoji="1" lang="en-US" sz="1400" b="1" i="1">
                                  <a:solidFill>
                                    <a:prstClr val="black"/>
                                  </a:solidFill>
                                  <a:latin typeface="Cambria Math" panose="02040503050406030204" pitchFamily="18" charset="0"/>
                                </a:rPr>
                                <m:t>𝒕</m:t>
                              </m:r>
                            </m:e>
                          </m:d>
                          <m:r>
                            <a:rPr kumimoji="1" lang="en-US" sz="1400" b="1" i="1">
                              <a:solidFill>
                                <a:prstClr val="black"/>
                              </a:solidFill>
                              <a:latin typeface="Cambria Math" panose="02040503050406030204" pitchFamily="18" charset="0"/>
                            </a:rPr>
                            <m:t> </m:t>
                          </m:r>
                        </m:oMath>
                      </m:oMathPara>
                    </a14:m>
                    <a:endParaRPr kumimoji="1" lang="en-IN" dirty="0">
                      <a:solidFill>
                        <a:prstClr val="black"/>
                      </a:solidFill>
                      <a:latin typeface="Verdana" panose="020B0604030504040204" pitchFamily="34" charset="0"/>
                      <a:ea typeface="新細明體" panose="02020500000000000000" pitchFamily="18" charset="-120"/>
                    </a:endParaRPr>
                  </a:p>
                </p:txBody>
              </p:sp>
            </mc:Choice>
            <mc:Fallback xmlns="">
              <p:sp>
                <p:nvSpPr>
                  <p:cNvPr id="61" name="TextBox 60">
                    <a:extLst>
                      <a:ext uri="{FF2B5EF4-FFF2-40B4-BE49-F238E27FC236}">
                        <a16:creationId xmlns:a16="http://schemas.microsoft.com/office/drawing/2014/main" id="{57C9D197-18E3-4C3A-BA87-6B755A039A10}"/>
                      </a:ext>
                    </a:extLst>
                  </p:cNvPr>
                  <p:cNvSpPr txBox="1">
                    <a:spLocks noRot="1" noChangeAspect="1" noMove="1" noResize="1" noEditPoints="1" noAdjustHandles="1" noChangeArrowheads="1" noChangeShapeType="1" noTextEdit="1"/>
                  </p:cNvSpPr>
                  <p:nvPr/>
                </p:nvSpPr>
                <p:spPr>
                  <a:xfrm>
                    <a:off x="756119" y="4537430"/>
                    <a:ext cx="887407" cy="347877"/>
                  </a:xfrm>
                  <a:prstGeom prst="rect">
                    <a:avLst/>
                  </a:prstGeom>
                  <a:blipFill>
                    <a:blip r:embed="rId8"/>
                    <a:stretch>
                      <a:fillRect/>
                    </a:stretch>
                  </a:blipFill>
                </p:spPr>
                <p:txBody>
                  <a:bodyPr/>
                  <a:lstStyle/>
                  <a:p>
                    <a:r>
                      <a:rPr lang="en-IN">
                        <a:noFill/>
                      </a:rPr>
                      <a:t> </a:t>
                    </a:r>
                  </a:p>
                </p:txBody>
              </p:sp>
            </mc:Fallback>
          </mc:AlternateContent>
          <p:sp>
            <p:nvSpPr>
              <p:cNvPr id="67" name="Oval 66">
                <a:extLst>
                  <a:ext uri="{FF2B5EF4-FFF2-40B4-BE49-F238E27FC236}">
                    <a16:creationId xmlns:a16="http://schemas.microsoft.com/office/drawing/2014/main" id="{3F6BA7BF-35E1-4526-BD3E-6EAA1681BECE}"/>
                  </a:ext>
                </a:extLst>
              </p:cNvPr>
              <p:cNvSpPr/>
              <p:nvPr/>
            </p:nvSpPr>
            <p:spPr>
              <a:xfrm>
                <a:off x="2399568" y="3772304"/>
                <a:ext cx="97652" cy="1341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eaLnBrk="0" fontAlgn="base" hangingPunct="0">
                  <a:spcBef>
                    <a:spcPct val="0"/>
                  </a:spcBef>
                  <a:spcAft>
                    <a:spcPct val="0"/>
                  </a:spcAft>
                </a:pPr>
                <a:endParaRPr kumimoji="1" lang="en-IN">
                  <a:solidFill>
                    <a:prstClr val="white"/>
                  </a:solidFill>
                  <a:latin typeface="Gill Sans MT"/>
                </a:endParaRPr>
              </a:p>
            </p:txBody>
          </p:sp>
          <p:sp>
            <p:nvSpPr>
              <p:cNvPr id="69" name="Oval 68">
                <a:extLst>
                  <a:ext uri="{FF2B5EF4-FFF2-40B4-BE49-F238E27FC236}">
                    <a16:creationId xmlns:a16="http://schemas.microsoft.com/office/drawing/2014/main" id="{A1E113C6-3F0F-4549-8DE0-A7C5960AF7D3}"/>
                  </a:ext>
                </a:extLst>
              </p:cNvPr>
              <p:cNvSpPr/>
              <p:nvPr/>
            </p:nvSpPr>
            <p:spPr>
              <a:xfrm>
                <a:off x="2401649" y="4068821"/>
                <a:ext cx="97652" cy="1341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eaLnBrk="0" fontAlgn="base" hangingPunct="0">
                  <a:spcBef>
                    <a:spcPct val="0"/>
                  </a:spcBef>
                  <a:spcAft>
                    <a:spcPct val="0"/>
                  </a:spcAft>
                </a:pPr>
                <a:endParaRPr kumimoji="1" lang="en-IN">
                  <a:solidFill>
                    <a:prstClr val="white"/>
                  </a:solidFill>
                  <a:latin typeface="Gill Sans MT"/>
                </a:endParaRPr>
              </a:p>
            </p:txBody>
          </p:sp>
          <p:sp>
            <p:nvSpPr>
              <p:cNvPr id="70" name="Oval 69">
                <a:extLst>
                  <a:ext uri="{FF2B5EF4-FFF2-40B4-BE49-F238E27FC236}">
                    <a16:creationId xmlns:a16="http://schemas.microsoft.com/office/drawing/2014/main" id="{A50A695C-CC9B-4B8F-8114-025E7FBA2113}"/>
                  </a:ext>
                </a:extLst>
              </p:cNvPr>
              <p:cNvSpPr/>
              <p:nvPr/>
            </p:nvSpPr>
            <p:spPr>
              <a:xfrm>
                <a:off x="2401490" y="4383944"/>
                <a:ext cx="97652" cy="1341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eaLnBrk="0" fontAlgn="base" hangingPunct="0">
                  <a:spcBef>
                    <a:spcPct val="0"/>
                  </a:spcBef>
                  <a:spcAft>
                    <a:spcPct val="0"/>
                  </a:spcAft>
                </a:pPr>
                <a:endParaRPr kumimoji="1" lang="en-IN">
                  <a:solidFill>
                    <a:prstClr val="white"/>
                  </a:solidFill>
                  <a:latin typeface="Gill Sans MT"/>
                </a:endParaRPr>
              </a:p>
            </p:txBody>
          </p:sp>
          <p:cxnSp>
            <p:nvCxnSpPr>
              <p:cNvPr id="78" name="Straight Arrow Connector 77">
                <a:extLst>
                  <a:ext uri="{FF2B5EF4-FFF2-40B4-BE49-F238E27FC236}">
                    <a16:creationId xmlns:a16="http://schemas.microsoft.com/office/drawing/2014/main" id="{07ABEE6D-04DA-45DB-B2E7-E47B5DCFC32F}"/>
                  </a:ext>
                </a:extLst>
              </p:cNvPr>
              <p:cNvCxnSpPr>
                <a:cxnSpLocks/>
              </p:cNvCxnSpPr>
              <p:nvPr/>
            </p:nvCxnSpPr>
            <p:spPr>
              <a:xfrm flipV="1">
                <a:off x="8481842" y="3284984"/>
                <a:ext cx="482646" cy="49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34C08E3A-26A7-428C-BE47-ACB5BD0BA1D2}"/>
                </a:ext>
              </a:extLst>
            </p:cNvPr>
            <p:cNvSpPr txBox="1"/>
            <p:nvPr/>
          </p:nvSpPr>
          <p:spPr>
            <a:xfrm flipH="1">
              <a:off x="112639" y="2964113"/>
              <a:ext cx="1339274" cy="1302557"/>
            </a:xfrm>
            <a:prstGeom prst="rect">
              <a:avLst/>
            </a:prstGeom>
            <a:noFill/>
          </p:spPr>
          <p:txBody>
            <a:bodyPr wrap="square" rtlCol="0">
              <a:spAutoFit/>
            </a:bodyPr>
            <a:lstStyle/>
            <a:p>
              <a:pPr eaLnBrk="0" fontAlgn="base" hangingPunct="0">
                <a:spcBef>
                  <a:spcPct val="0"/>
                </a:spcBef>
                <a:spcAft>
                  <a:spcPct val="0"/>
                </a:spcAft>
              </a:pPr>
              <a:r>
                <a:rPr kumimoji="1" lang="en-US" sz="1400" dirty="0">
                  <a:solidFill>
                    <a:prstClr val="black"/>
                  </a:solidFill>
                  <a:latin typeface="Verdana" panose="020B0604030504040204" pitchFamily="34" charset="0"/>
                  <a:ea typeface="新細明體" panose="02020500000000000000" pitchFamily="18" charset="-120"/>
                </a:rPr>
                <a:t>IF or baseband CDMA signal with multipath</a:t>
              </a:r>
              <a:endParaRPr kumimoji="1" lang="en-IN" sz="1400" dirty="0">
                <a:solidFill>
                  <a:prstClr val="black"/>
                </a:solidFill>
                <a:latin typeface="Verdana" panose="020B0604030504040204" pitchFamily="34" charset="0"/>
                <a:ea typeface="新細明體" panose="02020500000000000000" pitchFamily="18" charset="-120"/>
              </a:endParaRPr>
            </a:p>
          </p:txBody>
        </p:sp>
      </p:grpSp>
      <p:pic>
        <p:nvPicPr>
          <p:cNvPr id="52" name="Picture 51">
            <a:extLst>
              <a:ext uri="{FF2B5EF4-FFF2-40B4-BE49-F238E27FC236}">
                <a16:creationId xmlns:a16="http://schemas.microsoft.com/office/drawing/2014/main" id="{ADBD0663-27C9-48D3-88EC-7E2455F1CAE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41411" y="4839882"/>
            <a:ext cx="1446212"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 name="Picture 52">
            <a:extLst>
              <a:ext uri="{FF2B5EF4-FFF2-40B4-BE49-F238E27FC236}">
                <a16:creationId xmlns:a16="http://schemas.microsoft.com/office/drawing/2014/main" id="{FA4E6FC6-94AA-4569-8E6B-C3E8776E2E3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21073" y="4763682"/>
            <a:ext cx="11430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0534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2C8F-40EC-467B-9694-74A9CE089653}"/>
              </a:ext>
            </a:extLst>
          </p:cNvPr>
          <p:cNvSpPr>
            <a:spLocks noGrp="1"/>
          </p:cNvSpPr>
          <p:nvPr>
            <p:ph type="title"/>
          </p:nvPr>
        </p:nvSpPr>
        <p:spPr/>
        <p:txBody>
          <a:bodyPr/>
          <a:lstStyle/>
          <a:p>
            <a:r>
              <a:rPr lang="en-US" b="1" dirty="0">
                <a:solidFill>
                  <a:srgbClr val="0A2090"/>
                </a:solidFill>
              </a:rPr>
              <a:t>M- Branch RAKE Receiver </a:t>
            </a:r>
            <a:endParaRPr lang="en-IN" b="1" dirty="0">
              <a:solidFill>
                <a:srgbClr val="0A2090"/>
              </a:solidFill>
            </a:endParaRPr>
          </a:p>
        </p:txBody>
      </p:sp>
      <p:sp>
        <p:nvSpPr>
          <p:cNvPr id="4" name="Slide Number Placeholder 3">
            <a:extLst>
              <a:ext uri="{FF2B5EF4-FFF2-40B4-BE49-F238E27FC236}">
                <a16:creationId xmlns:a16="http://schemas.microsoft.com/office/drawing/2014/main" id="{CD0A7A2A-6994-433F-B902-D159D30D9C37}"/>
              </a:ext>
            </a:extLst>
          </p:cNvPr>
          <p:cNvSpPr>
            <a:spLocks noGrp="1"/>
          </p:cNvSpPr>
          <p:nvPr>
            <p:ph type="sldNum" sz="quarter" idx="12"/>
          </p:nvPr>
        </p:nvSpPr>
        <p:spPr/>
        <p:txBody>
          <a:bodyPr/>
          <a:lstStyle/>
          <a:p>
            <a:pPr fontAlgn="base">
              <a:spcBef>
                <a:spcPct val="0"/>
              </a:spcBef>
              <a:spcAft>
                <a:spcPct val="0"/>
              </a:spcAft>
              <a:defRPr/>
            </a:pPr>
            <a:fld id="{781C62C1-39ED-4CAA-A9DE-1125D7D9B9BA}" type="slidenum">
              <a:rPr lang="en-US" altLang="zh-TW">
                <a:solidFill>
                  <a:srgbClr val="464653"/>
                </a:solidFill>
                <a:latin typeface="Verdana" panose="020B0604030504040204" pitchFamily="34" charset="0"/>
                <a:ea typeface="新細明體" panose="02020500000000000000" pitchFamily="18" charset="-120"/>
              </a:rPr>
              <a:pPr fontAlgn="base">
                <a:spcBef>
                  <a:spcPct val="0"/>
                </a:spcBef>
                <a:spcAft>
                  <a:spcPct val="0"/>
                </a:spcAft>
                <a:defRPr/>
              </a:pPr>
              <a:t>6</a:t>
            </a:fld>
            <a:endParaRPr lang="en-US" altLang="zh-TW">
              <a:solidFill>
                <a:srgbClr val="464653"/>
              </a:solidFill>
              <a:latin typeface="Verdana" panose="020B0604030504040204" pitchFamily="34" charset="0"/>
              <a:ea typeface="新細明體" panose="02020500000000000000" pitchFamily="18" charset="-120"/>
            </a:endParaRPr>
          </a:p>
        </p:txBody>
      </p:sp>
      <p:sp>
        <p:nvSpPr>
          <p:cNvPr id="94" name="TextBox 93">
            <a:extLst>
              <a:ext uri="{FF2B5EF4-FFF2-40B4-BE49-F238E27FC236}">
                <a16:creationId xmlns:a16="http://schemas.microsoft.com/office/drawing/2014/main" id="{04AC8104-E5D2-4B64-996B-7F909E54DC3C}"/>
              </a:ext>
            </a:extLst>
          </p:cNvPr>
          <p:cNvSpPr txBox="1"/>
          <p:nvPr/>
        </p:nvSpPr>
        <p:spPr>
          <a:xfrm>
            <a:off x="2126374" y="1145273"/>
            <a:ext cx="8113047" cy="461665"/>
          </a:xfrm>
          <a:prstGeom prst="rect">
            <a:avLst/>
          </a:prstGeom>
          <a:noFill/>
        </p:spPr>
        <p:txBody>
          <a:bodyPr wrap="square">
            <a:spAutoFit/>
          </a:bodyPr>
          <a:lstStyle/>
          <a:p>
            <a:pPr marL="342900" indent="-342900" algn="just" eaLnBrk="0" fontAlgn="base" hangingPunct="0">
              <a:spcBef>
                <a:spcPct val="0"/>
              </a:spcBef>
              <a:spcAft>
                <a:spcPct val="0"/>
              </a:spcAft>
              <a:buFont typeface="Wingdings" panose="05000000000000000000" pitchFamily="2" charset="2"/>
              <a:buChar char="Ø"/>
            </a:pPr>
            <a:r>
              <a:rPr kumimoji="1" lang="en-US" sz="2400" dirty="0">
                <a:solidFill>
                  <a:prstClr val="black"/>
                </a:solidFill>
                <a:latin typeface="Gill Sans MT"/>
                <a:ea typeface="新細明體" panose="02020500000000000000" pitchFamily="18" charset="-120"/>
              </a:rPr>
              <a:t>An M-branch or M-Finger RAKE receiver implementation</a:t>
            </a:r>
            <a:endParaRPr kumimoji="1" lang="en-IN" sz="2400" dirty="0">
              <a:solidFill>
                <a:prstClr val="black"/>
              </a:solidFill>
              <a:latin typeface="Gill Sans MT"/>
              <a:ea typeface="新細明體" panose="02020500000000000000" pitchFamily="18" charset="-120"/>
            </a:endParaRPr>
          </a:p>
        </p:txBody>
      </p:sp>
      <p:sp>
        <p:nvSpPr>
          <p:cNvPr id="88" name="TextBox 87">
            <a:extLst>
              <a:ext uri="{FF2B5EF4-FFF2-40B4-BE49-F238E27FC236}">
                <a16:creationId xmlns:a16="http://schemas.microsoft.com/office/drawing/2014/main" id="{2277FE8B-C5A3-4D75-8D2A-B3487B4D84D6}"/>
              </a:ext>
            </a:extLst>
          </p:cNvPr>
          <p:cNvSpPr txBox="1"/>
          <p:nvPr/>
        </p:nvSpPr>
        <p:spPr>
          <a:xfrm>
            <a:off x="1775520" y="4660151"/>
            <a:ext cx="8784976" cy="1631216"/>
          </a:xfrm>
          <a:prstGeom prst="rect">
            <a:avLst/>
          </a:prstGeom>
          <a:noFill/>
        </p:spPr>
        <p:txBody>
          <a:bodyPr wrap="square">
            <a:spAutoFit/>
          </a:bodyPr>
          <a:lstStyle/>
          <a:p>
            <a:pPr marL="342900" indent="-342900" algn="just" eaLnBrk="0" fontAlgn="base" hangingPunct="0">
              <a:spcBef>
                <a:spcPct val="0"/>
              </a:spcBef>
              <a:spcAft>
                <a:spcPct val="0"/>
              </a:spcAft>
              <a:buFont typeface="Wingdings" panose="05000000000000000000" pitchFamily="2" charset="2"/>
              <a:buChar char="Ø"/>
            </a:pPr>
            <a:r>
              <a:rPr kumimoji="1" lang="en-US" sz="2000" dirty="0">
                <a:solidFill>
                  <a:srgbClr val="0A2090"/>
                </a:solidFill>
                <a:latin typeface="Gill Sans MT"/>
                <a:ea typeface="新細明體" panose="02020500000000000000" pitchFamily="18" charset="-120"/>
              </a:rPr>
              <a:t>Each correlator detects a time shifted version of the original CDMA transmission.</a:t>
            </a:r>
          </a:p>
          <a:p>
            <a:pPr algn="just" eaLnBrk="0" fontAlgn="base" hangingPunct="0">
              <a:spcBef>
                <a:spcPct val="0"/>
              </a:spcBef>
              <a:spcAft>
                <a:spcPct val="0"/>
              </a:spcAft>
            </a:pPr>
            <a:endParaRPr kumimoji="1" lang="en-US" sz="2000" dirty="0">
              <a:solidFill>
                <a:srgbClr val="0A2090"/>
              </a:solidFill>
              <a:latin typeface="Gill Sans MT"/>
              <a:ea typeface="新細明體" panose="02020500000000000000" pitchFamily="18" charset="-120"/>
            </a:endParaRPr>
          </a:p>
          <a:p>
            <a:pPr marL="342900" indent="-342900" algn="just" eaLnBrk="0" fontAlgn="base" hangingPunct="0">
              <a:spcBef>
                <a:spcPct val="0"/>
              </a:spcBef>
              <a:spcAft>
                <a:spcPct val="0"/>
              </a:spcAft>
              <a:buFont typeface="Wingdings" panose="05000000000000000000" pitchFamily="2" charset="2"/>
              <a:buChar char="Ø"/>
            </a:pPr>
            <a:r>
              <a:rPr kumimoji="1" lang="en-US" sz="2000" dirty="0">
                <a:solidFill>
                  <a:srgbClr val="0A2090"/>
                </a:solidFill>
                <a:latin typeface="Gill Sans MT"/>
                <a:ea typeface="新細明體" panose="02020500000000000000" pitchFamily="18" charset="-120"/>
              </a:rPr>
              <a:t>Each finger of the RAKE correlates to a portion of the signal which is delayed by at least one chip in time from the other fingers. </a:t>
            </a:r>
            <a:endParaRPr kumimoji="1" lang="en-IN" sz="2000" dirty="0">
              <a:solidFill>
                <a:srgbClr val="0A2090"/>
              </a:solidFill>
              <a:latin typeface="Gill Sans MT"/>
              <a:ea typeface="新細明體" panose="02020500000000000000" pitchFamily="18" charset="-120"/>
            </a:endParaRPr>
          </a:p>
        </p:txBody>
      </p:sp>
      <p:grpSp>
        <p:nvGrpSpPr>
          <p:cNvPr id="90" name="Group 89">
            <a:extLst>
              <a:ext uri="{FF2B5EF4-FFF2-40B4-BE49-F238E27FC236}">
                <a16:creationId xmlns:a16="http://schemas.microsoft.com/office/drawing/2014/main" id="{8A54F87C-29A4-444A-BA19-575F9ECF76BA}"/>
              </a:ext>
            </a:extLst>
          </p:cNvPr>
          <p:cNvGrpSpPr/>
          <p:nvPr/>
        </p:nvGrpSpPr>
        <p:grpSpPr>
          <a:xfrm>
            <a:off x="1775520" y="1534493"/>
            <a:ext cx="9065714" cy="2905364"/>
            <a:chOff x="112639" y="1441733"/>
            <a:chExt cx="9214048" cy="3235773"/>
          </a:xfrm>
        </p:grpSpPr>
        <p:grpSp>
          <p:nvGrpSpPr>
            <p:cNvPr id="83" name="Group 82">
              <a:extLst>
                <a:ext uri="{FF2B5EF4-FFF2-40B4-BE49-F238E27FC236}">
                  <a16:creationId xmlns:a16="http://schemas.microsoft.com/office/drawing/2014/main" id="{D8E5FD9E-17E5-4ED2-BC08-2E7C801AD339}"/>
                </a:ext>
              </a:extLst>
            </p:cNvPr>
            <p:cNvGrpSpPr/>
            <p:nvPr/>
          </p:nvGrpSpPr>
          <p:grpSpPr>
            <a:xfrm>
              <a:off x="677368" y="1441733"/>
              <a:ext cx="8649319" cy="3235773"/>
              <a:chOff x="153649" y="1849411"/>
              <a:chExt cx="9251246" cy="3283901"/>
            </a:xfrm>
          </p:grpSpPr>
          <p:sp>
            <p:nvSpPr>
              <p:cNvPr id="5" name="Rectangle 4">
                <a:extLst>
                  <a:ext uri="{FF2B5EF4-FFF2-40B4-BE49-F238E27FC236}">
                    <a16:creationId xmlns:a16="http://schemas.microsoft.com/office/drawing/2014/main" id="{CD413EE6-00A2-4E23-B16D-0203B62368C2}"/>
                  </a:ext>
                </a:extLst>
              </p:cNvPr>
              <p:cNvSpPr/>
              <p:nvPr/>
            </p:nvSpPr>
            <p:spPr>
              <a:xfrm>
                <a:off x="1485244" y="2391214"/>
                <a:ext cx="1872208" cy="4738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pPr>
                <a:r>
                  <a:rPr kumimoji="1" lang="en-US" dirty="0">
                    <a:solidFill>
                      <a:prstClr val="white"/>
                    </a:solidFill>
                    <a:latin typeface="Gill Sans MT"/>
                  </a:rPr>
                  <a:t>Correlator 1</a:t>
                </a:r>
                <a:endParaRPr kumimoji="1" lang="en-IN" dirty="0">
                  <a:solidFill>
                    <a:prstClr val="white"/>
                  </a:solidFill>
                  <a:latin typeface="Gill Sans MT"/>
                </a:endParaRPr>
              </a:p>
            </p:txBody>
          </p:sp>
          <p:sp>
            <p:nvSpPr>
              <p:cNvPr id="6" name="Rectangle 5">
                <a:extLst>
                  <a:ext uri="{FF2B5EF4-FFF2-40B4-BE49-F238E27FC236}">
                    <a16:creationId xmlns:a16="http://schemas.microsoft.com/office/drawing/2014/main" id="{7DB13255-E734-44E3-AE25-D8D60FD0F7F4}"/>
                  </a:ext>
                </a:extLst>
              </p:cNvPr>
              <p:cNvSpPr/>
              <p:nvPr/>
            </p:nvSpPr>
            <p:spPr>
              <a:xfrm>
                <a:off x="1485244" y="3139899"/>
                <a:ext cx="1872208" cy="4738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pPr>
                <a:r>
                  <a:rPr kumimoji="1" lang="en-US" dirty="0">
                    <a:solidFill>
                      <a:prstClr val="white"/>
                    </a:solidFill>
                    <a:latin typeface="Gill Sans MT"/>
                  </a:rPr>
                  <a:t>Correlator 2</a:t>
                </a:r>
                <a:endParaRPr kumimoji="1" lang="en-IN" dirty="0">
                  <a:solidFill>
                    <a:prstClr val="white"/>
                  </a:solidFill>
                  <a:latin typeface="Gill Sans MT"/>
                </a:endParaRPr>
              </a:p>
            </p:txBody>
          </p:sp>
          <p:sp>
            <p:nvSpPr>
              <p:cNvPr id="10" name="Rectangle 9">
                <a:extLst>
                  <a:ext uri="{FF2B5EF4-FFF2-40B4-BE49-F238E27FC236}">
                    <a16:creationId xmlns:a16="http://schemas.microsoft.com/office/drawing/2014/main" id="{E26DA886-CCBA-4187-9BD5-318867D26F3E}"/>
                  </a:ext>
                </a:extLst>
              </p:cNvPr>
              <p:cNvSpPr/>
              <p:nvPr/>
            </p:nvSpPr>
            <p:spPr>
              <a:xfrm>
                <a:off x="1485244" y="4597588"/>
                <a:ext cx="1872208" cy="4738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pPr>
                <a:r>
                  <a:rPr kumimoji="1" lang="en-US" dirty="0">
                    <a:solidFill>
                      <a:prstClr val="white"/>
                    </a:solidFill>
                    <a:latin typeface="Gill Sans MT"/>
                  </a:rPr>
                  <a:t>Correlator M</a:t>
                </a:r>
                <a:endParaRPr kumimoji="1" lang="en-IN" dirty="0">
                  <a:solidFill>
                    <a:prstClr val="white"/>
                  </a:solidFill>
                  <a:latin typeface="Gill Sans MT"/>
                </a:endParaRPr>
              </a:p>
            </p:txBody>
          </p:sp>
          <p:sp>
            <p:nvSpPr>
              <p:cNvPr id="12" name="Oval 11">
                <a:extLst>
                  <a:ext uri="{FF2B5EF4-FFF2-40B4-BE49-F238E27FC236}">
                    <a16:creationId xmlns:a16="http://schemas.microsoft.com/office/drawing/2014/main" id="{955D6F4C-4FB5-43A8-B609-CEA2C55A5430}"/>
                  </a:ext>
                </a:extLst>
              </p:cNvPr>
              <p:cNvSpPr/>
              <p:nvPr/>
            </p:nvSpPr>
            <p:spPr>
              <a:xfrm>
                <a:off x="4238241" y="2289020"/>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eaLnBrk="0" fontAlgn="base" hangingPunct="0">
                  <a:spcBef>
                    <a:spcPct val="0"/>
                  </a:spcBef>
                  <a:spcAft>
                    <a:spcPct val="0"/>
                  </a:spcAft>
                </a:pPr>
                <a:endParaRPr kumimoji="1" lang="en-IN">
                  <a:ln w="0"/>
                  <a:solidFill>
                    <a:prstClr val="black"/>
                  </a:solidFill>
                  <a:effectLst>
                    <a:outerShdw blurRad="38100" dist="19050" dir="2700000" algn="tl" rotWithShape="0">
                      <a:prstClr val="black">
                        <a:alpha val="40000"/>
                      </a:prstClr>
                    </a:outerShdw>
                  </a:effectLst>
                  <a:latin typeface="Gill Sans MT"/>
                </a:endParaRPr>
              </a:p>
            </p:txBody>
          </p:sp>
          <p:sp>
            <p:nvSpPr>
              <p:cNvPr id="13" name="Oval 12">
                <a:extLst>
                  <a:ext uri="{FF2B5EF4-FFF2-40B4-BE49-F238E27FC236}">
                    <a16:creationId xmlns:a16="http://schemas.microsoft.com/office/drawing/2014/main" id="{872708AB-5426-4766-9592-6262AD754987}"/>
                  </a:ext>
                </a:extLst>
              </p:cNvPr>
              <p:cNvSpPr/>
              <p:nvPr/>
            </p:nvSpPr>
            <p:spPr>
              <a:xfrm>
                <a:off x="4238241" y="305918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eaLnBrk="0" fontAlgn="base" hangingPunct="0">
                  <a:spcBef>
                    <a:spcPct val="0"/>
                  </a:spcBef>
                  <a:spcAft>
                    <a:spcPct val="0"/>
                  </a:spcAft>
                </a:pPr>
                <a:endParaRPr kumimoji="1" lang="en-IN">
                  <a:ln w="0"/>
                  <a:solidFill>
                    <a:prstClr val="black"/>
                  </a:solidFill>
                  <a:effectLst>
                    <a:outerShdw blurRad="38100" dist="19050" dir="2700000" algn="tl" rotWithShape="0">
                      <a:prstClr val="black">
                        <a:alpha val="40000"/>
                      </a:prstClr>
                    </a:outerShdw>
                  </a:effectLst>
                  <a:latin typeface="Gill Sans MT"/>
                </a:endParaRPr>
              </a:p>
            </p:txBody>
          </p:sp>
          <p:sp>
            <p:nvSpPr>
              <p:cNvPr id="15" name="Oval 14">
                <a:extLst>
                  <a:ext uri="{FF2B5EF4-FFF2-40B4-BE49-F238E27FC236}">
                    <a16:creationId xmlns:a16="http://schemas.microsoft.com/office/drawing/2014/main" id="{8486027A-9860-4582-8B95-CC8D1967EA60}"/>
                  </a:ext>
                </a:extLst>
              </p:cNvPr>
              <p:cNvSpPr/>
              <p:nvPr/>
            </p:nvSpPr>
            <p:spPr>
              <a:xfrm>
                <a:off x="4188121" y="4527551"/>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eaLnBrk="0" fontAlgn="base" hangingPunct="0">
                  <a:spcBef>
                    <a:spcPct val="0"/>
                  </a:spcBef>
                  <a:spcAft>
                    <a:spcPct val="0"/>
                  </a:spcAft>
                </a:pPr>
                <a:endParaRPr kumimoji="1" lang="en-IN">
                  <a:ln w="0"/>
                  <a:solidFill>
                    <a:prstClr val="black"/>
                  </a:solidFill>
                  <a:effectLst>
                    <a:outerShdw blurRad="38100" dist="19050" dir="2700000" algn="tl" rotWithShape="0">
                      <a:prstClr val="black">
                        <a:alpha val="40000"/>
                      </a:prstClr>
                    </a:outerShdw>
                  </a:effectLst>
                  <a:latin typeface="Gill Sans MT"/>
                </a:endParaRPr>
              </a:p>
            </p:txBody>
          </p:sp>
          <p:sp>
            <p:nvSpPr>
              <p:cNvPr id="19" name="Oval 18">
                <a:extLst>
                  <a:ext uri="{FF2B5EF4-FFF2-40B4-BE49-F238E27FC236}">
                    <a16:creationId xmlns:a16="http://schemas.microsoft.com/office/drawing/2014/main" id="{95E6B4FD-6D44-4261-BD93-5DB1EAC4A274}"/>
                  </a:ext>
                </a:extLst>
              </p:cNvPr>
              <p:cNvSpPr/>
              <p:nvPr/>
            </p:nvSpPr>
            <p:spPr>
              <a:xfrm>
                <a:off x="5683573" y="3054890"/>
                <a:ext cx="576064" cy="59013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eaLnBrk="0" fontAlgn="base" hangingPunct="0">
                  <a:spcBef>
                    <a:spcPct val="0"/>
                  </a:spcBef>
                  <a:spcAft>
                    <a:spcPct val="0"/>
                  </a:spcAft>
                </a:pPr>
                <a:r>
                  <a:rPr kumimoji="1" lang="en-IN" sz="3200" baseline="-25000" dirty="0">
                    <a:solidFill>
                      <a:prstClr val="black"/>
                    </a:solidFill>
                    <a:latin typeface="Yu Mincho Light" panose="020B0400000000000000" pitchFamily="18" charset="-128"/>
                    <a:ea typeface="Yu Mincho Light" panose="020B0400000000000000" pitchFamily="18" charset="-128"/>
                  </a:rPr>
                  <a:t>∑</a:t>
                </a:r>
                <a:endParaRPr kumimoji="1" lang="en-IN" sz="3200" baseline="-25000" dirty="0">
                  <a:solidFill>
                    <a:prstClr val="black"/>
                  </a:solidFill>
                  <a:latin typeface="Gill Sans MT"/>
                </a:endParaRPr>
              </a:p>
            </p:txBody>
          </p:sp>
          <p:cxnSp>
            <p:nvCxnSpPr>
              <p:cNvPr id="24" name="Straight Arrow Connector 23">
                <a:extLst>
                  <a:ext uri="{FF2B5EF4-FFF2-40B4-BE49-F238E27FC236}">
                    <a16:creationId xmlns:a16="http://schemas.microsoft.com/office/drawing/2014/main" id="{8F718357-F2F3-4972-9597-E9EFF40C2874}"/>
                  </a:ext>
                </a:extLst>
              </p:cNvPr>
              <p:cNvCxnSpPr>
                <a:stCxn id="5" idx="3"/>
              </p:cNvCxnSpPr>
              <p:nvPr/>
            </p:nvCxnSpPr>
            <p:spPr>
              <a:xfrm flipV="1">
                <a:off x="3357452" y="2628148"/>
                <a:ext cx="88078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08F07A6-EBCC-4B0D-9A1F-5A0B964833CC}"/>
                  </a:ext>
                </a:extLst>
              </p:cNvPr>
              <p:cNvCxnSpPr/>
              <p:nvPr/>
            </p:nvCxnSpPr>
            <p:spPr>
              <a:xfrm flipV="1">
                <a:off x="3347864" y="3356992"/>
                <a:ext cx="88078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FEA48CC-3FFF-4EF6-A04C-DE79FC9476B2}"/>
                  </a:ext>
                </a:extLst>
              </p:cNvPr>
              <p:cNvCxnSpPr/>
              <p:nvPr/>
            </p:nvCxnSpPr>
            <p:spPr>
              <a:xfrm flipV="1">
                <a:off x="3307332" y="4838788"/>
                <a:ext cx="88078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0C54FEA-6A93-49FB-8C56-A0881A12939F}"/>
                  </a:ext>
                </a:extLst>
              </p:cNvPr>
              <p:cNvCxnSpPr/>
              <p:nvPr/>
            </p:nvCxnSpPr>
            <p:spPr>
              <a:xfrm flipV="1">
                <a:off x="4807998" y="3327294"/>
                <a:ext cx="88078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49532151-A42D-4A46-8511-34AA5B09303D}"/>
                  </a:ext>
                </a:extLst>
              </p:cNvPr>
              <p:cNvCxnSpPr>
                <a:cxnSpLocks/>
                <a:stCxn id="12" idx="6"/>
                <a:endCxn id="19" idx="0"/>
              </p:cNvCxnSpPr>
              <p:nvPr/>
            </p:nvCxnSpPr>
            <p:spPr>
              <a:xfrm>
                <a:off x="4814305" y="2577052"/>
                <a:ext cx="1157300" cy="47783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23969C6-97FC-4C9E-A59B-6CC0206FAF20}"/>
                  </a:ext>
                </a:extLst>
              </p:cNvPr>
              <p:cNvCxnSpPr>
                <a:cxnSpLocks/>
                <a:stCxn id="15" idx="6"/>
                <a:endCxn id="19" idx="4"/>
              </p:cNvCxnSpPr>
              <p:nvPr/>
            </p:nvCxnSpPr>
            <p:spPr>
              <a:xfrm flipV="1">
                <a:off x="4764185" y="3645024"/>
                <a:ext cx="1207420" cy="117055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2B846302-6FD2-4739-8777-8B1E097432D0}"/>
                      </a:ext>
                    </a:extLst>
                  </p:cNvPr>
                  <p:cNvSpPr/>
                  <p:nvPr/>
                </p:nvSpPr>
                <p:spPr>
                  <a:xfrm>
                    <a:off x="6642021" y="2827045"/>
                    <a:ext cx="748899" cy="990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nary>
                            <m:naryPr>
                              <m:ctrlPr>
                                <a:rPr kumimoji="1" lang="en-IN" sz="1600" i="1">
                                  <a:solidFill>
                                    <a:prstClr val="black"/>
                                  </a:solidFill>
                                  <a:latin typeface="Cambria Math" panose="02040503050406030204" pitchFamily="18" charset="0"/>
                                </a:rPr>
                              </m:ctrlPr>
                            </m:naryPr>
                            <m:sub>
                              <m:r>
                                <m:rPr>
                                  <m:brk m:alnAt="23"/>
                                </m:rPr>
                                <a:rPr kumimoji="1" lang="en-US" sz="1600" i="1">
                                  <a:solidFill>
                                    <a:prstClr val="black"/>
                                  </a:solidFill>
                                  <a:latin typeface="Cambria Math" panose="02040503050406030204" pitchFamily="18" charset="0"/>
                                </a:rPr>
                                <m:t>0</m:t>
                              </m:r>
                            </m:sub>
                            <m:sup>
                              <m:r>
                                <a:rPr kumimoji="1" lang="en-US" sz="1600" i="1">
                                  <a:solidFill>
                                    <a:prstClr val="black"/>
                                  </a:solidFill>
                                  <a:latin typeface="Cambria Math" panose="02040503050406030204" pitchFamily="18" charset="0"/>
                                </a:rPr>
                                <m:t>𝑡</m:t>
                              </m:r>
                            </m:sup>
                            <m:e>
                              <m:d>
                                <m:dPr>
                                  <m:ctrlPr>
                                    <a:rPr kumimoji="1" lang="en-US" sz="1600" i="1">
                                      <a:solidFill>
                                        <a:prstClr val="black"/>
                                      </a:solidFill>
                                      <a:latin typeface="Cambria Math" panose="02040503050406030204" pitchFamily="18" charset="0"/>
                                    </a:rPr>
                                  </m:ctrlPr>
                                </m:dPr>
                                <m:e>
                                  <m:r>
                                    <a:rPr kumimoji="1" lang="en-US" sz="1600" i="1">
                                      <a:solidFill>
                                        <a:prstClr val="black"/>
                                      </a:solidFill>
                                      <a:latin typeface="Cambria Math" panose="02040503050406030204" pitchFamily="18" charset="0"/>
                                    </a:rPr>
                                    <m:t>.</m:t>
                                  </m:r>
                                </m:e>
                              </m:d>
                              <m:r>
                                <a:rPr kumimoji="1" lang="en-US" sz="1600" i="1">
                                  <a:solidFill>
                                    <a:prstClr val="black"/>
                                  </a:solidFill>
                                  <a:latin typeface="Cambria Math" panose="02040503050406030204" pitchFamily="18" charset="0"/>
                                </a:rPr>
                                <m:t>𝑑𝑡</m:t>
                              </m:r>
                            </m:e>
                          </m:nary>
                        </m:oMath>
                      </m:oMathPara>
                    </a14:m>
                    <a:endParaRPr kumimoji="1" lang="en-IN" dirty="0">
                      <a:solidFill>
                        <a:prstClr val="black"/>
                      </a:solidFill>
                      <a:latin typeface="Gill Sans MT"/>
                    </a:endParaRPr>
                  </a:p>
                </p:txBody>
              </p:sp>
            </mc:Choice>
            <mc:Fallback xmlns="">
              <p:sp>
                <p:nvSpPr>
                  <p:cNvPr id="36" name="Rectangle 35">
                    <a:extLst>
                      <a:ext uri="{FF2B5EF4-FFF2-40B4-BE49-F238E27FC236}">
                        <a16:creationId xmlns:a16="http://schemas.microsoft.com/office/drawing/2014/main" id="{2B846302-6FD2-4739-8777-8B1E097432D0}"/>
                      </a:ext>
                    </a:extLst>
                  </p:cNvPr>
                  <p:cNvSpPr>
                    <a:spLocks noRot="1" noChangeAspect="1" noMove="1" noResize="1" noEditPoints="1" noAdjustHandles="1" noChangeArrowheads="1" noChangeShapeType="1" noTextEdit="1"/>
                  </p:cNvSpPr>
                  <p:nvPr/>
                </p:nvSpPr>
                <p:spPr>
                  <a:xfrm>
                    <a:off x="6642021" y="2827045"/>
                    <a:ext cx="748899" cy="990600"/>
                  </a:xfrm>
                  <a:prstGeom prst="rect">
                    <a:avLst/>
                  </a:prstGeom>
                  <a:blipFill>
                    <a:blip r:embed="rId3"/>
                    <a:stretch>
                      <a:fillRect/>
                    </a:stretch>
                  </a:blipFill>
                </p:spPr>
                <p:txBody>
                  <a:bodyPr/>
                  <a:lstStyle/>
                  <a:p>
                    <a:r>
                      <a:rPr lang="en-IN">
                        <a:noFill/>
                      </a:rPr>
                      <a:t> </a:t>
                    </a:r>
                  </a:p>
                </p:txBody>
              </p:sp>
            </mc:Fallback>
          </mc:AlternateContent>
          <p:cxnSp>
            <p:nvCxnSpPr>
              <p:cNvPr id="42" name="Straight Arrow Connector 41">
                <a:extLst>
                  <a:ext uri="{FF2B5EF4-FFF2-40B4-BE49-F238E27FC236}">
                    <a16:creationId xmlns:a16="http://schemas.microsoft.com/office/drawing/2014/main" id="{DE662897-840E-425E-B3DB-537154066C04}"/>
                  </a:ext>
                </a:extLst>
              </p:cNvPr>
              <p:cNvCxnSpPr>
                <a:cxnSpLocks/>
              </p:cNvCxnSpPr>
              <p:nvPr/>
            </p:nvCxnSpPr>
            <p:spPr>
              <a:xfrm>
                <a:off x="6245650" y="3369140"/>
                <a:ext cx="3963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14090C5-1FC1-43F6-A9AD-150936E0362A}"/>
                  </a:ext>
                </a:extLst>
              </p:cNvPr>
              <p:cNvSpPr/>
              <p:nvPr/>
            </p:nvSpPr>
            <p:spPr>
              <a:xfrm>
                <a:off x="7773306" y="3054890"/>
                <a:ext cx="708536" cy="54480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eaLnBrk="0" fontAlgn="base" hangingPunct="0">
                  <a:spcBef>
                    <a:spcPct val="0"/>
                  </a:spcBef>
                  <a:spcAft>
                    <a:spcPct val="0"/>
                  </a:spcAft>
                </a:pPr>
                <a:r>
                  <a:rPr kumimoji="1" lang="en-IN">
                    <a:solidFill>
                      <a:prstClr val="black"/>
                    </a:solidFill>
                    <a:latin typeface="Yu Mincho Light" panose="02020300000000000000" pitchFamily="18" charset="-128"/>
                    <a:ea typeface="Yu Mincho Light" panose="02020300000000000000" pitchFamily="18" charset="-128"/>
                  </a:rPr>
                  <a:t>≷</a:t>
                </a:r>
                <a:endParaRPr kumimoji="1" lang="en-IN" dirty="0">
                  <a:solidFill>
                    <a:prstClr val="black"/>
                  </a:solidFill>
                  <a:latin typeface="Gill Sans MT"/>
                </a:endParaRPr>
              </a:p>
            </p:txBody>
          </p:sp>
          <p:cxnSp>
            <p:nvCxnSpPr>
              <p:cNvPr id="63" name="Straight Arrow Connector 62">
                <a:extLst>
                  <a:ext uri="{FF2B5EF4-FFF2-40B4-BE49-F238E27FC236}">
                    <a16:creationId xmlns:a16="http://schemas.microsoft.com/office/drawing/2014/main" id="{3D7F0DB0-C957-4A1B-BBC9-A0C5460E9715}"/>
                  </a:ext>
                </a:extLst>
              </p:cNvPr>
              <p:cNvCxnSpPr>
                <a:cxnSpLocks/>
                <a:stCxn id="36" idx="3"/>
              </p:cNvCxnSpPr>
              <p:nvPr/>
            </p:nvCxnSpPr>
            <p:spPr>
              <a:xfrm>
                <a:off x="7390920" y="3322345"/>
                <a:ext cx="394415" cy="49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980" name="Connector: Elbow 126979">
                <a:extLst>
                  <a:ext uri="{FF2B5EF4-FFF2-40B4-BE49-F238E27FC236}">
                    <a16:creationId xmlns:a16="http://schemas.microsoft.com/office/drawing/2014/main" id="{9410E100-E8A0-4C0A-8F1A-5BEAD47514AE}"/>
                  </a:ext>
                </a:extLst>
              </p:cNvPr>
              <p:cNvCxnSpPr/>
              <p:nvPr/>
            </p:nvCxnSpPr>
            <p:spPr>
              <a:xfrm flipV="1">
                <a:off x="327944" y="2628148"/>
                <a:ext cx="1157300" cy="74868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982" name="Connector: Elbow 126981">
                <a:extLst>
                  <a:ext uri="{FF2B5EF4-FFF2-40B4-BE49-F238E27FC236}">
                    <a16:creationId xmlns:a16="http://schemas.microsoft.com/office/drawing/2014/main" id="{229E607A-DCFE-44EE-9494-9E015D7E506F}"/>
                  </a:ext>
                </a:extLst>
              </p:cNvPr>
              <p:cNvCxnSpPr>
                <a:cxnSpLocks/>
                <a:endCxn id="10" idx="1"/>
              </p:cNvCxnSpPr>
              <p:nvPr/>
            </p:nvCxnSpPr>
            <p:spPr>
              <a:xfrm rot="16200000" flipH="1">
                <a:off x="446208" y="3795486"/>
                <a:ext cx="1507229" cy="57084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985" name="Straight Arrow Connector 126984">
                <a:extLst>
                  <a:ext uri="{FF2B5EF4-FFF2-40B4-BE49-F238E27FC236}">
                    <a16:creationId xmlns:a16="http://schemas.microsoft.com/office/drawing/2014/main" id="{029E9A72-C302-481E-AD0E-25DADD02BC34}"/>
                  </a:ext>
                </a:extLst>
              </p:cNvPr>
              <p:cNvCxnSpPr/>
              <p:nvPr/>
            </p:nvCxnSpPr>
            <p:spPr>
              <a:xfrm>
                <a:off x="914401" y="3376833"/>
                <a:ext cx="57084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989" name="Straight Arrow Connector 126988">
                <a:extLst>
                  <a:ext uri="{FF2B5EF4-FFF2-40B4-BE49-F238E27FC236}">
                    <a16:creationId xmlns:a16="http://schemas.microsoft.com/office/drawing/2014/main" id="{2C716D18-A598-4848-8475-B7113125096C}"/>
                  </a:ext>
                </a:extLst>
              </p:cNvPr>
              <p:cNvCxnSpPr/>
              <p:nvPr/>
            </p:nvCxnSpPr>
            <p:spPr>
              <a:xfrm>
                <a:off x="327944" y="3376833"/>
                <a:ext cx="5864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991" name="Straight Arrow Connector 126990">
                <a:extLst>
                  <a:ext uri="{FF2B5EF4-FFF2-40B4-BE49-F238E27FC236}">
                    <a16:creationId xmlns:a16="http://schemas.microsoft.com/office/drawing/2014/main" id="{4A98775E-2B9A-4A83-B1B2-C30BB1384C2C}"/>
                  </a:ext>
                </a:extLst>
              </p:cNvPr>
              <p:cNvCxnSpPr/>
              <p:nvPr/>
            </p:nvCxnSpPr>
            <p:spPr>
              <a:xfrm flipV="1">
                <a:off x="4188121" y="2244031"/>
                <a:ext cx="698192" cy="6300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2E81B1D-EB65-4AA1-AB9B-9ABB5281FB32}"/>
                  </a:ext>
                </a:extLst>
              </p:cNvPr>
              <p:cNvCxnSpPr/>
              <p:nvPr/>
            </p:nvCxnSpPr>
            <p:spPr>
              <a:xfrm flipV="1">
                <a:off x="4174024" y="3019293"/>
                <a:ext cx="698192" cy="6300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F5B342A-9B04-481D-A09D-6B40DE32B5F3}"/>
                  </a:ext>
                </a:extLst>
              </p:cNvPr>
              <p:cNvCxnSpPr/>
              <p:nvPr/>
            </p:nvCxnSpPr>
            <p:spPr>
              <a:xfrm flipV="1">
                <a:off x="4210009" y="4503240"/>
                <a:ext cx="698192" cy="6300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992" name="TextBox 126991">
                <a:extLst>
                  <a:ext uri="{FF2B5EF4-FFF2-40B4-BE49-F238E27FC236}">
                    <a16:creationId xmlns:a16="http://schemas.microsoft.com/office/drawing/2014/main" id="{BB57EDA2-1890-4D46-BB80-9C40FF2BB070}"/>
                  </a:ext>
                </a:extLst>
              </p:cNvPr>
              <p:cNvSpPr txBox="1"/>
              <p:nvPr/>
            </p:nvSpPr>
            <p:spPr>
              <a:xfrm>
                <a:off x="1098895" y="2956766"/>
                <a:ext cx="914400" cy="417452"/>
              </a:xfrm>
              <a:prstGeom prst="rect">
                <a:avLst/>
              </a:prstGeom>
              <a:noFill/>
            </p:spPr>
            <p:txBody>
              <a:bodyPr wrap="square" rtlCol="0">
                <a:spAutoFit/>
              </a:bodyPr>
              <a:lstStyle/>
              <a:p>
                <a:pPr eaLnBrk="0" fontAlgn="base" hangingPunct="0">
                  <a:spcBef>
                    <a:spcPct val="0"/>
                  </a:spcBef>
                  <a:spcAft>
                    <a:spcPct val="0"/>
                  </a:spcAft>
                </a:pPr>
                <a:endParaRPr kumimoji="1" lang="en-IN" dirty="0">
                  <a:solidFill>
                    <a:prstClr val="black"/>
                  </a:solidFill>
                  <a:latin typeface="Verdana" panose="020B0604030504040204" pitchFamily="34" charset="0"/>
                  <a:ea typeface="新細明體" panose="02020500000000000000" pitchFamily="18" charset="-120"/>
                </a:endParaRPr>
              </a:p>
            </p:txBody>
          </p:sp>
          <p:sp>
            <p:nvSpPr>
              <p:cNvPr id="8" name="TextBox 7">
                <a:extLst>
                  <a:ext uri="{FF2B5EF4-FFF2-40B4-BE49-F238E27FC236}">
                    <a16:creationId xmlns:a16="http://schemas.microsoft.com/office/drawing/2014/main" id="{D296883F-4BD0-4D84-8C45-6C1333947352}"/>
                  </a:ext>
                </a:extLst>
              </p:cNvPr>
              <p:cNvSpPr txBox="1"/>
              <p:nvPr/>
            </p:nvSpPr>
            <p:spPr>
              <a:xfrm>
                <a:off x="3479026" y="2209402"/>
                <a:ext cx="537400" cy="417452"/>
              </a:xfrm>
              <a:prstGeom prst="rect">
                <a:avLst/>
              </a:prstGeom>
              <a:noFill/>
            </p:spPr>
            <p:txBody>
              <a:bodyPr wrap="square" rtlCol="0">
                <a:spAutoFit/>
              </a:bodyPr>
              <a:lstStyle/>
              <a:p>
                <a:pPr eaLnBrk="0" fontAlgn="base" hangingPunct="0">
                  <a:spcBef>
                    <a:spcPct val="0"/>
                  </a:spcBef>
                  <a:spcAft>
                    <a:spcPct val="0"/>
                  </a:spcAft>
                </a:pPr>
                <a:r>
                  <a:rPr kumimoji="1" lang="en-US" b="1" dirty="0">
                    <a:solidFill>
                      <a:prstClr val="black"/>
                    </a:solidFill>
                    <a:latin typeface="Verdana" panose="020B0604030504040204" pitchFamily="34" charset="0"/>
                    <a:ea typeface="新細明體" panose="02020500000000000000" pitchFamily="18" charset="-120"/>
                  </a:rPr>
                  <a:t>Z</a:t>
                </a:r>
                <a:r>
                  <a:rPr kumimoji="1" lang="en-US" b="1" baseline="-25000" dirty="0">
                    <a:solidFill>
                      <a:prstClr val="black"/>
                    </a:solidFill>
                    <a:latin typeface="Verdana" panose="020B0604030504040204" pitchFamily="34" charset="0"/>
                    <a:ea typeface="新細明體" panose="02020500000000000000" pitchFamily="18" charset="-120"/>
                  </a:rPr>
                  <a:t>1</a:t>
                </a:r>
                <a:endParaRPr kumimoji="1" lang="en-IN" b="1" baseline="-25000" dirty="0">
                  <a:solidFill>
                    <a:prstClr val="black"/>
                  </a:solidFill>
                  <a:latin typeface="Verdana" panose="020B0604030504040204" pitchFamily="34" charset="0"/>
                  <a:ea typeface="新細明體" panose="02020500000000000000" pitchFamily="18" charset="-120"/>
                </a:endParaRPr>
              </a:p>
            </p:txBody>
          </p:sp>
          <p:sp>
            <p:nvSpPr>
              <p:cNvPr id="9" name="TextBox 8">
                <a:extLst>
                  <a:ext uri="{FF2B5EF4-FFF2-40B4-BE49-F238E27FC236}">
                    <a16:creationId xmlns:a16="http://schemas.microsoft.com/office/drawing/2014/main" id="{2D002580-D4F0-4058-9976-0C62D576D8E8}"/>
                  </a:ext>
                </a:extLst>
              </p:cNvPr>
              <p:cNvSpPr txBox="1"/>
              <p:nvPr/>
            </p:nvSpPr>
            <p:spPr>
              <a:xfrm>
                <a:off x="3459967" y="2969596"/>
                <a:ext cx="537400" cy="417452"/>
              </a:xfrm>
              <a:prstGeom prst="rect">
                <a:avLst/>
              </a:prstGeom>
              <a:noFill/>
            </p:spPr>
            <p:txBody>
              <a:bodyPr wrap="square" rtlCol="0">
                <a:spAutoFit/>
              </a:bodyPr>
              <a:lstStyle/>
              <a:p>
                <a:pPr eaLnBrk="0" fontAlgn="base" hangingPunct="0">
                  <a:spcBef>
                    <a:spcPct val="0"/>
                  </a:spcBef>
                  <a:spcAft>
                    <a:spcPct val="0"/>
                  </a:spcAft>
                </a:pPr>
                <a:r>
                  <a:rPr kumimoji="1" lang="en-US" b="1" dirty="0">
                    <a:solidFill>
                      <a:prstClr val="black"/>
                    </a:solidFill>
                    <a:latin typeface="Verdana" panose="020B0604030504040204" pitchFamily="34" charset="0"/>
                    <a:ea typeface="新細明體" panose="02020500000000000000" pitchFamily="18" charset="-120"/>
                  </a:rPr>
                  <a:t>Z</a:t>
                </a:r>
                <a:r>
                  <a:rPr kumimoji="1" lang="en-US" b="1" baseline="-25000" dirty="0">
                    <a:solidFill>
                      <a:prstClr val="black"/>
                    </a:solidFill>
                    <a:latin typeface="Verdana" panose="020B0604030504040204" pitchFamily="34" charset="0"/>
                    <a:ea typeface="新細明體" panose="02020500000000000000" pitchFamily="18" charset="-120"/>
                  </a:rPr>
                  <a:t>2</a:t>
                </a:r>
                <a:endParaRPr kumimoji="1" lang="en-IN" b="1" baseline="-25000" dirty="0">
                  <a:solidFill>
                    <a:prstClr val="black"/>
                  </a:solidFill>
                  <a:latin typeface="Verdana" panose="020B0604030504040204" pitchFamily="34" charset="0"/>
                  <a:ea typeface="新細明體" panose="02020500000000000000" pitchFamily="18" charset="-120"/>
                </a:endParaRPr>
              </a:p>
            </p:txBody>
          </p:sp>
          <p:sp>
            <p:nvSpPr>
              <p:cNvPr id="14" name="TextBox 13">
                <a:extLst>
                  <a:ext uri="{FF2B5EF4-FFF2-40B4-BE49-F238E27FC236}">
                    <a16:creationId xmlns:a16="http://schemas.microsoft.com/office/drawing/2014/main" id="{4EEA22A9-267E-43E0-8947-AEA6B3A968C0}"/>
                  </a:ext>
                </a:extLst>
              </p:cNvPr>
              <p:cNvSpPr txBox="1"/>
              <p:nvPr/>
            </p:nvSpPr>
            <p:spPr>
              <a:xfrm>
                <a:off x="3459967" y="4421454"/>
                <a:ext cx="641417" cy="417452"/>
              </a:xfrm>
              <a:prstGeom prst="rect">
                <a:avLst/>
              </a:prstGeom>
              <a:noFill/>
            </p:spPr>
            <p:txBody>
              <a:bodyPr wrap="square" rtlCol="0">
                <a:spAutoFit/>
              </a:bodyPr>
              <a:lstStyle/>
              <a:p>
                <a:pPr eaLnBrk="0" fontAlgn="base" hangingPunct="0">
                  <a:spcBef>
                    <a:spcPct val="0"/>
                  </a:spcBef>
                  <a:spcAft>
                    <a:spcPct val="0"/>
                  </a:spcAft>
                </a:pPr>
                <a:r>
                  <a:rPr kumimoji="1" lang="en-US" b="1" dirty="0">
                    <a:solidFill>
                      <a:prstClr val="black"/>
                    </a:solidFill>
                    <a:latin typeface="Verdana" panose="020B0604030504040204" pitchFamily="34" charset="0"/>
                    <a:ea typeface="新細明體" panose="02020500000000000000" pitchFamily="18" charset="-120"/>
                  </a:rPr>
                  <a:t>Z</a:t>
                </a:r>
                <a:r>
                  <a:rPr kumimoji="1" lang="en-US" b="1" baseline="-25000" dirty="0">
                    <a:solidFill>
                      <a:prstClr val="black"/>
                    </a:solidFill>
                    <a:latin typeface="Verdana" panose="020B0604030504040204" pitchFamily="34" charset="0"/>
                    <a:ea typeface="新細明體" panose="02020500000000000000" pitchFamily="18" charset="-120"/>
                  </a:rPr>
                  <a:t>M</a:t>
                </a:r>
                <a:endParaRPr kumimoji="1" lang="en-IN" b="1" baseline="-25000" dirty="0">
                  <a:solidFill>
                    <a:prstClr val="black"/>
                  </a:solidFill>
                  <a:latin typeface="Verdana" panose="020B0604030504040204" pitchFamily="34" charset="0"/>
                  <a:ea typeface="新細明體" panose="02020500000000000000" pitchFamily="18" charset="-120"/>
                </a:endParaRPr>
              </a:p>
            </p:txBody>
          </p:sp>
          <p:sp>
            <p:nvSpPr>
              <p:cNvPr id="49" name="TextBox 48">
                <a:extLst>
                  <a:ext uri="{FF2B5EF4-FFF2-40B4-BE49-F238E27FC236}">
                    <a16:creationId xmlns:a16="http://schemas.microsoft.com/office/drawing/2014/main" id="{EB404E22-1D86-4E37-B669-04A01734580A}"/>
                  </a:ext>
                </a:extLst>
              </p:cNvPr>
              <p:cNvSpPr txBox="1"/>
              <p:nvPr/>
            </p:nvSpPr>
            <p:spPr>
              <a:xfrm>
                <a:off x="4764185" y="1849411"/>
                <a:ext cx="537865" cy="556603"/>
              </a:xfrm>
              <a:prstGeom prst="rect">
                <a:avLst/>
              </a:prstGeom>
              <a:noFill/>
            </p:spPr>
            <p:txBody>
              <a:bodyPr wrap="square">
                <a:spAutoFit/>
              </a:bodyPr>
              <a:lstStyle/>
              <a:p>
                <a:pPr eaLnBrk="0" fontAlgn="base" hangingPunct="0">
                  <a:spcBef>
                    <a:spcPct val="0"/>
                  </a:spcBef>
                  <a:spcAft>
                    <a:spcPct val="0"/>
                  </a:spcAft>
                </a:pPr>
                <a:r>
                  <a:rPr lang="el-GR" altLang="zh-TW" sz="2600" dirty="0">
                    <a:solidFill>
                      <a:prstClr val="black"/>
                    </a:solidFill>
                    <a:latin typeface="Calibri" panose="020F0502020204030204" pitchFamily="34" charset="0"/>
                    <a:ea typeface="新細明體" panose="02020500000000000000" pitchFamily="18" charset="-120"/>
                  </a:rPr>
                  <a:t>α</a:t>
                </a:r>
                <a:r>
                  <a:rPr lang="en-US" altLang="zh-TW" sz="2600" baseline="-25000" dirty="0">
                    <a:solidFill>
                      <a:prstClr val="black"/>
                    </a:solidFill>
                    <a:latin typeface="Calibri" panose="020F0502020204030204" pitchFamily="34" charset="0"/>
                    <a:ea typeface="新細明體" panose="02020500000000000000" pitchFamily="18" charset="-120"/>
                  </a:rPr>
                  <a:t>1</a:t>
                </a:r>
                <a:endParaRPr kumimoji="1" lang="en-IN" baseline="-25000" dirty="0">
                  <a:solidFill>
                    <a:prstClr val="black"/>
                  </a:solidFill>
                  <a:latin typeface="Verdana" panose="020B0604030504040204" pitchFamily="34" charset="0"/>
                  <a:ea typeface="新細明體" panose="02020500000000000000" pitchFamily="18" charset="-120"/>
                </a:endParaRPr>
              </a:p>
            </p:txBody>
          </p:sp>
          <p:sp>
            <p:nvSpPr>
              <p:cNvPr id="25" name="TextBox 24">
                <a:extLst>
                  <a:ext uri="{FF2B5EF4-FFF2-40B4-BE49-F238E27FC236}">
                    <a16:creationId xmlns:a16="http://schemas.microsoft.com/office/drawing/2014/main" id="{E40BE60F-BAE0-48CF-8DF2-A5855F423B95}"/>
                  </a:ext>
                </a:extLst>
              </p:cNvPr>
              <p:cNvSpPr txBox="1"/>
              <p:nvPr/>
            </p:nvSpPr>
            <p:spPr>
              <a:xfrm>
                <a:off x="4780488" y="2647456"/>
                <a:ext cx="537865" cy="556603"/>
              </a:xfrm>
              <a:prstGeom prst="rect">
                <a:avLst/>
              </a:prstGeom>
              <a:noFill/>
            </p:spPr>
            <p:txBody>
              <a:bodyPr wrap="square">
                <a:spAutoFit/>
              </a:bodyPr>
              <a:lstStyle/>
              <a:p>
                <a:pPr eaLnBrk="0" fontAlgn="base" hangingPunct="0">
                  <a:spcBef>
                    <a:spcPct val="0"/>
                  </a:spcBef>
                  <a:spcAft>
                    <a:spcPct val="0"/>
                  </a:spcAft>
                </a:pPr>
                <a:r>
                  <a:rPr lang="el-GR" altLang="zh-TW" sz="2600" dirty="0">
                    <a:solidFill>
                      <a:prstClr val="black"/>
                    </a:solidFill>
                    <a:latin typeface="Calibri" panose="020F0502020204030204" pitchFamily="34" charset="0"/>
                    <a:ea typeface="新細明體" panose="02020500000000000000" pitchFamily="18" charset="-120"/>
                  </a:rPr>
                  <a:t>α</a:t>
                </a:r>
                <a:r>
                  <a:rPr lang="en-US" altLang="zh-TW" sz="2600" baseline="-25000" dirty="0">
                    <a:solidFill>
                      <a:prstClr val="black"/>
                    </a:solidFill>
                    <a:latin typeface="Calibri" panose="020F0502020204030204" pitchFamily="34" charset="0"/>
                    <a:ea typeface="新細明體" panose="02020500000000000000" pitchFamily="18" charset="-120"/>
                  </a:rPr>
                  <a:t>2</a:t>
                </a:r>
                <a:endParaRPr kumimoji="1" lang="en-IN" baseline="-25000" dirty="0">
                  <a:solidFill>
                    <a:prstClr val="black"/>
                  </a:solidFill>
                  <a:latin typeface="Verdana" panose="020B0604030504040204" pitchFamily="34" charset="0"/>
                  <a:ea typeface="新細明體" panose="02020500000000000000" pitchFamily="18" charset="-120"/>
                </a:endParaRPr>
              </a:p>
            </p:txBody>
          </p:sp>
          <p:sp>
            <p:nvSpPr>
              <p:cNvPr id="29" name="TextBox 28">
                <a:extLst>
                  <a:ext uri="{FF2B5EF4-FFF2-40B4-BE49-F238E27FC236}">
                    <a16:creationId xmlns:a16="http://schemas.microsoft.com/office/drawing/2014/main" id="{3974E52C-9B7E-4E93-B5AF-CE6C7E64BAD1}"/>
                  </a:ext>
                </a:extLst>
              </p:cNvPr>
              <p:cNvSpPr txBox="1"/>
              <p:nvPr/>
            </p:nvSpPr>
            <p:spPr>
              <a:xfrm>
                <a:off x="4780488" y="4115909"/>
                <a:ext cx="645666" cy="556603"/>
              </a:xfrm>
              <a:prstGeom prst="rect">
                <a:avLst/>
              </a:prstGeom>
              <a:noFill/>
            </p:spPr>
            <p:txBody>
              <a:bodyPr wrap="square">
                <a:spAutoFit/>
              </a:bodyPr>
              <a:lstStyle/>
              <a:p>
                <a:pPr eaLnBrk="0" fontAlgn="base" hangingPunct="0">
                  <a:spcBef>
                    <a:spcPct val="0"/>
                  </a:spcBef>
                  <a:spcAft>
                    <a:spcPct val="0"/>
                  </a:spcAft>
                </a:pPr>
                <a:r>
                  <a:rPr lang="el-GR" altLang="zh-TW" sz="2600" dirty="0">
                    <a:solidFill>
                      <a:prstClr val="black"/>
                    </a:solidFill>
                    <a:latin typeface="Calibri" panose="020F0502020204030204" pitchFamily="34" charset="0"/>
                    <a:ea typeface="新細明體" panose="02020500000000000000" pitchFamily="18" charset="-120"/>
                  </a:rPr>
                  <a:t>α</a:t>
                </a:r>
                <a:r>
                  <a:rPr lang="en-US" altLang="zh-TW" sz="2600" baseline="-25000" dirty="0">
                    <a:solidFill>
                      <a:prstClr val="black"/>
                    </a:solidFill>
                    <a:latin typeface="Calibri" panose="020F0502020204030204" pitchFamily="34" charset="0"/>
                    <a:ea typeface="新細明體" panose="02020500000000000000" pitchFamily="18" charset="-120"/>
                  </a:rPr>
                  <a:t>M</a:t>
                </a:r>
                <a:endParaRPr kumimoji="1" lang="en-IN" baseline="-25000" dirty="0">
                  <a:solidFill>
                    <a:prstClr val="black"/>
                  </a:solidFill>
                  <a:latin typeface="Verdana" panose="020B0604030504040204" pitchFamily="34" charset="0"/>
                  <a:ea typeface="新細明體" panose="02020500000000000000" pitchFamily="18" charset="-120"/>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DF946DA-13E2-4D1B-93B0-9F6D3F5EB021}"/>
                      </a:ext>
                    </a:extLst>
                  </p:cNvPr>
                  <p:cNvSpPr txBox="1"/>
                  <p:nvPr/>
                </p:nvSpPr>
                <p:spPr>
                  <a:xfrm>
                    <a:off x="8323560" y="2917966"/>
                    <a:ext cx="1081335" cy="417452"/>
                  </a:xfrm>
                  <a:prstGeom prst="rect">
                    <a:avLst/>
                  </a:prstGeom>
                  <a:noFill/>
                </p:spPr>
                <p:txBody>
                  <a:bodyPr wrap="square"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b="1" i="1">
                              <a:solidFill>
                                <a:prstClr val="black"/>
                              </a:solidFill>
                              <a:latin typeface="Cambria Math" panose="02040503050406030204" pitchFamily="18" charset="0"/>
                            </a:rPr>
                            <m:t>𝒎</m:t>
                          </m:r>
                          <m:r>
                            <a:rPr kumimoji="1" lang="en-US" b="1" i="1">
                              <a:solidFill>
                                <a:prstClr val="black"/>
                              </a:solidFill>
                              <a:latin typeface="Cambria Math" panose="02040503050406030204" pitchFamily="18" charset="0"/>
                            </a:rPr>
                            <m:t>′(</m:t>
                          </m:r>
                          <m:r>
                            <a:rPr kumimoji="1" lang="en-US" b="1" i="1">
                              <a:solidFill>
                                <a:prstClr val="black"/>
                              </a:solidFill>
                              <a:latin typeface="Cambria Math" panose="02040503050406030204" pitchFamily="18" charset="0"/>
                            </a:rPr>
                            <m:t>𝒕</m:t>
                          </m:r>
                          <m:r>
                            <a:rPr kumimoji="1" lang="en-US" b="1" i="1">
                              <a:solidFill>
                                <a:prstClr val="black"/>
                              </a:solidFill>
                              <a:latin typeface="Cambria Math" panose="02040503050406030204" pitchFamily="18" charset="0"/>
                            </a:rPr>
                            <m:t>)</m:t>
                          </m:r>
                        </m:oMath>
                      </m:oMathPara>
                    </a14:m>
                    <a:endParaRPr kumimoji="1" lang="en-IN" b="1" dirty="0">
                      <a:solidFill>
                        <a:prstClr val="black"/>
                      </a:solidFill>
                      <a:latin typeface="Verdana" panose="020B0604030504040204" pitchFamily="34" charset="0"/>
                      <a:ea typeface="新細明體" panose="02020500000000000000" pitchFamily="18" charset="-120"/>
                    </a:endParaRPr>
                  </a:p>
                </p:txBody>
              </p:sp>
            </mc:Choice>
            <mc:Fallback xmlns="">
              <p:sp>
                <p:nvSpPr>
                  <p:cNvPr id="48" name="TextBox 47">
                    <a:extLst>
                      <a:ext uri="{FF2B5EF4-FFF2-40B4-BE49-F238E27FC236}">
                        <a16:creationId xmlns:a16="http://schemas.microsoft.com/office/drawing/2014/main" id="{CDF946DA-13E2-4D1B-93B0-9F6D3F5EB021}"/>
                      </a:ext>
                    </a:extLst>
                  </p:cNvPr>
                  <p:cNvSpPr txBox="1">
                    <a:spLocks noRot="1" noChangeAspect="1" noMove="1" noResize="1" noEditPoints="1" noAdjustHandles="1" noChangeArrowheads="1" noChangeShapeType="1" noTextEdit="1"/>
                  </p:cNvSpPr>
                  <p:nvPr/>
                </p:nvSpPr>
                <p:spPr>
                  <a:xfrm>
                    <a:off x="8323560" y="2917966"/>
                    <a:ext cx="1081335" cy="417452"/>
                  </a:xfrm>
                  <a:prstGeom prst="rect">
                    <a:avLst/>
                  </a:prstGeom>
                  <a:blipFill>
                    <a:blip r:embed="rId4"/>
                    <a:stretch>
                      <a:fillRect b="-16667"/>
                    </a:stretch>
                  </a:blipFill>
                </p:spPr>
                <p:txBody>
                  <a:bodyPr/>
                  <a:lstStyle/>
                  <a:p>
                    <a:r>
                      <a:rPr lang="en-IN">
                        <a:noFill/>
                      </a:rPr>
                      <a:t> </a:t>
                    </a:r>
                  </a:p>
                </p:txBody>
              </p:sp>
            </mc:Fallback>
          </mc:AlternateContent>
          <p:sp>
            <p:nvSpPr>
              <p:cNvPr id="55" name="TextBox 54">
                <a:extLst>
                  <a:ext uri="{FF2B5EF4-FFF2-40B4-BE49-F238E27FC236}">
                    <a16:creationId xmlns:a16="http://schemas.microsoft.com/office/drawing/2014/main" id="{AF0DFCFF-2D5E-4C37-ABA6-4D183591D2E6}"/>
                  </a:ext>
                </a:extLst>
              </p:cNvPr>
              <p:cNvSpPr txBox="1"/>
              <p:nvPr/>
            </p:nvSpPr>
            <p:spPr>
              <a:xfrm>
                <a:off x="6158096" y="2788690"/>
                <a:ext cx="537400" cy="417452"/>
              </a:xfrm>
              <a:prstGeom prst="rect">
                <a:avLst/>
              </a:prstGeom>
              <a:noFill/>
            </p:spPr>
            <p:txBody>
              <a:bodyPr wrap="square" rtlCol="0">
                <a:spAutoFit/>
              </a:bodyPr>
              <a:lstStyle/>
              <a:p>
                <a:pPr eaLnBrk="0" fontAlgn="base" hangingPunct="0">
                  <a:spcBef>
                    <a:spcPct val="0"/>
                  </a:spcBef>
                  <a:spcAft>
                    <a:spcPct val="0"/>
                  </a:spcAft>
                </a:pPr>
                <a:r>
                  <a:rPr kumimoji="1" lang="en-US" b="1" dirty="0">
                    <a:solidFill>
                      <a:prstClr val="black"/>
                    </a:solidFill>
                    <a:latin typeface="Verdana" panose="020B0604030504040204" pitchFamily="34" charset="0"/>
                    <a:ea typeface="新細明體" panose="02020500000000000000" pitchFamily="18" charset="-120"/>
                  </a:rPr>
                  <a:t>Z’</a:t>
                </a:r>
                <a:endParaRPr kumimoji="1" lang="en-IN" b="1" dirty="0">
                  <a:solidFill>
                    <a:prstClr val="black"/>
                  </a:solidFill>
                  <a:latin typeface="Verdana" panose="020B0604030504040204" pitchFamily="34" charset="0"/>
                  <a:ea typeface="新細明體" panose="02020500000000000000" pitchFamily="18" charset="-120"/>
                </a:endParaRPr>
              </a:p>
            </p:txBody>
          </p:sp>
          <p:sp>
            <p:nvSpPr>
              <p:cNvPr id="56" name="TextBox 55">
                <a:extLst>
                  <a:ext uri="{FF2B5EF4-FFF2-40B4-BE49-F238E27FC236}">
                    <a16:creationId xmlns:a16="http://schemas.microsoft.com/office/drawing/2014/main" id="{C5321339-A711-4E25-9E6E-2A08521F2E2B}"/>
                  </a:ext>
                </a:extLst>
              </p:cNvPr>
              <p:cNvSpPr txBox="1"/>
              <p:nvPr/>
            </p:nvSpPr>
            <p:spPr>
              <a:xfrm>
                <a:off x="7390920" y="2784930"/>
                <a:ext cx="537400" cy="417452"/>
              </a:xfrm>
              <a:prstGeom prst="rect">
                <a:avLst/>
              </a:prstGeom>
              <a:noFill/>
            </p:spPr>
            <p:txBody>
              <a:bodyPr wrap="square" rtlCol="0">
                <a:spAutoFit/>
              </a:bodyPr>
              <a:lstStyle/>
              <a:p>
                <a:pPr eaLnBrk="0" fontAlgn="base" hangingPunct="0">
                  <a:spcBef>
                    <a:spcPct val="0"/>
                  </a:spcBef>
                  <a:spcAft>
                    <a:spcPct val="0"/>
                  </a:spcAft>
                </a:pPr>
                <a:r>
                  <a:rPr kumimoji="1" lang="en-US" b="1" dirty="0">
                    <a:solidFill>
                      <a:prstClr val="black"/>
                    </a:solidFill>
                    <a:latin typeface="Verdana" panose="020B0604030504040204" pitchFamily="34" charset="0"/>
                    <a:ea typeface="新細明體" panose="02020500000000000000" pitchFamily="18" charset="-120"/>
                  </a:rPr>
                  <a:t>Z’</a:t>
                </a:r>
                <a:endParaRPr kumimoji="1" lang="en-IN" b="1" dirty="0">
                  <a:solidFill>
                    <a:prstClr val="black"/>
                  </a:solidFill>
                  <a:latin typeface="Verdana" panose="020B0604030504040204" pitchFamily="34" charset="0"/>
                  <a:ea typeface="新細明體" panose="02020500000000000000" pitchFamily="18" charset="-120"/>
                </a:endParaRP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0593D61-FF9C-4C4E-B73B-1F16D15ABC3D}"/>
                      </a:ext>
                    </a:extLst>
                  </p:cNvPr>
                  <p:cNvSpPr txBox="1"/>
                  <p:nvPr/>
                </p:nvSpPr>
                <p:spPr>
                  <a:xfrm>
                    <a:off x="153649" y="2956766"/>
                    <a:ext cx="682249" cy="417452"/>
                  </a:xfrm>
                  <a:prstGeom prst="rect">
                    <a:avLst/>
                  </a:prstGeom>
                  <a:noFill/>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b="1" i="1">
                              <a:solidFill>
                                <a:prstClr val="black"/>
                              </a:solidFill>
                              <a:latin typeface="Cambria Math" panose="02040503050406030204" pitchFamily="18" charset="0"/>
                            </a:rPr>
                            <m:t>𝒓</m:t>
                          </m:r>
                          <m:d>
                            <m:dPr>
                              <m:ctrlPr>
                                <a:rPr kumimoji="1" lang="en-US" b="1" i="1">
                                  <a:solidFill>
                                    <a:prstClr val="black"/>
                                  </a:solidFill>
                                  <a:latin typeface="Cambria Math" panose="02040503050406030204" pitchFamily="18" charset="0"/>
                                </a:rPr>
                              </m:ctrlPr>
                            </m:dPr>
                            <m:e>
                              <m:r>
                                <a:rPr kumimoji="1" lang="en-US" b="1" i="1">
                                  <a:solidFill>
                                    <a:prstClr val="black"/>
                                  </a:solidFill>
                                  <a:latin typeface="Cambria Math" panose="02040503050406030204" pitchFamily="18" charset="0"/>
                                </a:rPr>
                                <m:t>𝒕</m:t>
                              </m:r>
                            </m:e>
                          </m:d>
                          <m:r>
                            <a:rPr kumimoji="1" lang="en-US" b="1" i="1">
                              <a:solidFill>
                                <a:prstClr val="black"/>
                              </a:solidFill>
                              <a:latin typeface="Cambria Math" panose="02040503050406030204" pitchFamily="18" charset="0"/>
                            </a:rPr>
                            <m:t> </m:t>
                          </m:r>
                        </m:oMath>
                      </m:oMathPara>
                    </a14:m>
                    <a:endParaRPr kumimoji="1" lang="en-IN" dirty="0">
                      <a:solidFill>
                        <a:prstClr val="black"/>
                      </a:solidFill>
                      <a:latin typeface="Verdana" panose="020B0604030504040204" pitchFamily="34" charset="0"/>
                      <a:ea typeface="新細明體" panose="02020500000000000000" pitchFamily="18" charset="-120"/>
                    </a:endParaRPr>
                  </a:p>
                </p:txBody>
              </p:sp>
            </mc:Choice>
            <mc:Fallback xmlns="">
              <p:sp>
                <p:nvSpPr>
                  <p:cNvPr id="71" name="TextBox 70">
                    <a:extLst>
                      <a:ext uri="{FF2B5EF4-FFF2-40B4-BE49-F238E27FC236}">
                        <a16:creationId xmlns:a16="http://schemas.microsoft.com/office/drawing/2014/main" id="{30593D61-FF9C-4C4E-B73B-1F16D15ABC3D}"/>
                      </a:ext>
                    </a:extLst>
                  </p:cNvPr>
                  <p:cNvSpPr txBox="1">
                    <a:spLocks noRot="1" noChangeAspect="1" noMove="1" noResize="1" noEditPoints="1" noAdjustHandles="1" noChangeArrowheads="1" noChangeShapeType="1" noTextEdit="1"/>
                  </p:cNvSpPr>
                  <p:nvPr/>
                </p:nvSpPr>
                <p:spPr>
                  <a:xfrm>
                    <a:off x="153649" y="2956766"/>
                    <a:ext cx="682249" cy="41745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0A909A6-108B-425E-8FC5-986BC6530C57}"/>
                      </a:ext>
                    </a:extLst>
                  </p:cNvPr>
                  <p:cNvSpPr txBox="1"/>
                  <p:nvPr/>
                </p:nvSpPr>
                <p:spPr>
                  <a:xfrm>
                    <a:off x="757007" y="2285779"/>
                    <a:ext cx="887407" cy="347877"/>
                  </a:xfrm>
                  <a:prstGeom prst="rect">
                    <a:avLst/>
                  </a:prstGeom>
                  <a:noFill/>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sz="1400" b="1" i="1">
                              <a:solidFill>
                                <a:prstClr val="black"/>
                              </a:solidFill>
                              <a:latin typeface="Cambria Math" panose="02040503050406030204" pitchFamily="18" charset="0"/>
                            </a:rPr>
                            <m:t>𝒎</m:t>
                          </m:r>
                          <m:r>
                            <a:rPr kumimoji="1" lang="en-US" sz="1400" b="1" i="1" baseline="-25000">
                              <a:solidFill>
                                <a:prstClr val="black"/>
                              </a:solidFill>
                              <a:latin typeface="Cambria Math" panose="02040503050406030204" pitchFamily="18" charset="0"/>
                            </a:rPr>
                            <m:t>𝟏</m:t>
                          </m:r>
                          <m:d>
                            <m:dPr>
                              <m:ctrlPr>
                                <a:rPr kumimoji="1" lang="en-US" sz="1400" b="1" i="1">
                                  <a:solidFill>
                                    <a:prstClr val="black"/>
                                  </a:solidFill>
                                  <a:latin typeface="Cambria Math" panose="02040503050406030204" pitchFamily="18" charset="0"/>
                                </a:rPr>
                              </m:ctrlPr>
                            </m:dPr>
                            <m:e>
                              <m:r>
                                <a:rPr kumimoji="1" lang="en-US" sz="1400" b="1" i="1">
                                  <a:solidFill>
                                    <a:prstClr val="black"/>
                                  </a:solidFill>
                                  <a:latin typeface="Cambria Math" panose="02040503050406030204" pitchFamily="18" charset="0"/>
                                </a:rPr>
                                <m:t>𝒕</m:t>
                              </m:r>
                            </m:e>
                          </m:d>
                          <m:r>
                            <a:rPr kumimoji="1" lang="en-US" sz="1400" b="1" i="1">
                              <a:solidFill>
                                <a:prstClr val="black"/>
                              </a:solidFill>
                              <a:latin typeface="Cambria Math" panose="02040503050406030204" pitchFamily="18" charset="0"/>
                            </a:rPr>
                            <m:t> </m:t>
                          </m:r>
                        </m:oMath>
                      </m:oMathPara>
                    </a14:m>
                    <a:endParaRPr kumimoji="1" lang="en-IN" sz="1400" dirty="0">
                      <a:solidFill>
                        <a:prstClr val="black"/>
                      </a:solidFill>
                      <a:latin typeface="Verdana" panose="020B0604030504040204" pitchFamily="34" charset="0"/>
                      <a:ea typeface="新細明體" panose="02020500000000000000" pitchFamily="18" charset="-120"/>
                    </a:endParaRPr>
                  </a:p>
                </p:txBody>
              </p:sp>
            </mc:Choice>
            <mc:Fallback xmlns="">
              <p:sp>
                <p:nvSpPr>
                  <p:cNvPr id="73" name="TextBox 72">
                    <a:extLst>
                      <a:ext uri="{FF2B5EF4-FFF2-40B4-BE49-F238E27FC236}">
                        <a16:creationId xmlns:a16="http://schemas.microsoft.com/office/drawing/2014/main" id="{10A909A6-108B-425E-8FC5-986BC6530C57}"/>
                      </a:ext>
                    </a:extLst>
                  </p:cNvPr>
                  <p:cNvSpPr txBox="1">
                    <a:spLocks noRot="1" noChangeAspect="1" noMove="1" noResize="1" noEditPoints="1" noAdjustHandles="1" noChangeArrowheads="1" noChangeShapeType="1" noTextEdit="1"/>
                  </p:cNvSpPr>
                  <p:nvPr/>
                </p:nvSpPr>
                <p:spPr>
                  <a:xfrm>
                    <a:off x="757007" y="2285779"/>
                    <a:ext cx="887407" cy="34787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A7941AE-9835-43F7-9D54-AE1395F16CA1}"/>
                      </a:ext>
                    </a:extLst>
                  </p:cNvPr>
                  <p:cNvSpPr txBox="1"/>
                  <p:nvPr/>
                </p:nvSpPr>
                <p:spPr>
                  <a:xfrm>
                    <a:off x="730896" y="3077189"/>
                    <a:ext cx="887407" cy="347877"/>
                  </a:xfrm>
                  <a:prstGeom prst="rect">
                    <a:avLst/>
                  </a:prstGeom>
                  <a:noFill/>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sz="1400" b="1" i="1">
                              <a:solidFill>
                                <a:prstClr val="black"/>
                              </a:solidFill>
                              <a:latin typeface="Cambria Math" panose="02040503050406030204" pitchFamily="18" charset="0"/>
                            </a:rPr>
                            <m:t>𝒎</m:t>
                          </m:r>
                          <m:r>
                            <a:rPr kumimoji="1" lang="en-US" sz="1400" b="1" i="1" baseline="-25000">
                              <a:solidFill>
                                <a:prstClr val="black"/>
                              </a:solidFill>
                              <a:latin typeface="Cambria Math" panose="02040503050406030204" pitchFamily="18" charset="0"/>
                            </a:rPr>
                            <m:t>𝟐</m:t>
                          </m:r>
                          <m:d>
                            <m:dPr>
                              <m:ctrlPr>
                                <a:rPr kumimoji="1" lang="en-US" sz="1400" b="1" i="1">
                                  <a:solidFill>
                                    <a:prstClr val="black"/>
                                  </a:solidFill>
                                  <a:latin typeface="Cambria Math" panose="02040503050406030204" pitchFamily="18" charset="0"/>
                                </a:rPr>
                              </m:ctrlPr>
                            </m:dPr>
                            <m:e>
                              <m:r>
                                <a:rPr kumimoji="1" lang="en-US" sz="1400" b="1" i="1">
                                  <a:solidFill>
                                    <a:prstClr val="black"/>
                                  </a:solidFill>
                                  <a:latin typeface="Cambria Math" panose="02040503050406030204" pitchFamily="18" charset="0"/>
                                </a:rPr>
                                <m:t>𝒕</m:t>
                              </m:r>
                            </m:e>
                          </m:d>
                          <m:r>
                            <a:rPr kumimoji="1" lang="en-US" sz="1400" b="1" i="1">
                              <a:solidFill>
                                <a:prstClr val="black"/>
                              </a:solidFill>
                              <a:latin typeface="Cambria Math" panose="02040503050406030204" pitchFamily="18" charset="0"/>
                            </a:rPr>
                            <m:t> </m:t>
                          </m:r>
                        </m:oMath>
                      </m:oMathPara>
                    </a14:m>
                    <a:endParaRPr kumimoji="1" lang="en-IN" dirty="0">
                      <a:solidFill>
                        <a:prstClr val="black"/>
                      </a:solidFill>
                      <a:latin typeface="Verdana" panose="020B0604030504040204" pitchFamily="34" charset="0"/>
                      <a:ea typeface="新細明體" panose="02020500000000000000" pitchFamily="18" charset="-120"/>
                    </a:endParaRPr>
                  </a:p>
                </p:txBody>
              </p:sp>
            </mc:Choice>
            <mc:Fallback xmlns="">
              <p:sp>
                <p:nvSpPr>
                  <p:cNvPr id="59" name="TextBox 58">
                    <a:extLst>
                      <a:ext uri="{FF2B5EF4-FFF2-40B4-BE49-F238E27FC236}">
                        <a16:creationId xmlns:a16="http://schemas.microsoft.com/office/drawing/2014/main" id="{FA7941AE-9835-43F7-9D54-AE1395F16CA1}"/>
                      </a:ext>
                    </a:extLst>
                  </p:cNvPr>
                  <p:cNvSpPr txBox="1">
                    <a:spLocks noRot="1" noChangeAspect="1" noMove="1" noResize="1" noEditPoints="1" noAdjustHandles="1" noChangeArrowheads="1" noChangeShapeType="1" noTextEdit="1"/>
                  </p:cNvSpPr>
                  <p:nvPr/>
                </p:nvSpPr>
                <p:spPr>
                  <a:xfrm>
                    <a:off x="730896" y="3077189"/>
                    <a:ext cx="887407" cy="347877"/>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57C9D197-18E3-4C3A-BA87-6B755A039A10}"/>
                      </a:ext>
                    </a:extLst>
                  </p:cNvPr>
                  <p:cNvSpPr txBox="1"/>
                  <p:nvPr/>
                </p:nvSpPr>
                <p:spPr>
                  <a:xfrm>
                    <a:off x="756119" y="4537430"/>
                    <a:ext cx="887407" cy="347877"/>
                  </a:xfrm>
                  <a:prstGeom prst="rect">
                    <a:avLst/>
                  </a:prstGeom>
                  <a:noFill/>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sz="1400" b="1" i="1">
                              <a:solidFill>
                                <a:prstClr val="black"/>
                              </a:solidFill>
                              <a:latin typeface="Cambria Math" panose="02040503050406030204" pitchFamily="18" charset="0"/>
                            </a:rPr>
                            <m:t>𝒎</m:t>
                          </m:r>
                          <m:r>
                            <a:rPr kumimoji="1" lang="en-US" sz="1400" b="1" i="1" baseline="-25000">
                              <a:solidFill>
                                <a:prstClr val="black"/>
                              </a:solidFill>
                              <a:latin typeface="Cambria Math" panose="02040503050406030204" pitchFamily="18" charset="0"/>
                            </a:rPr>
                            <m:t>𝑴</m:t>
                          </m:r>
                          <m:d>
                            <m:dPr>
                              <m:ctrlPr>
                                <a:rPr kumimoji="1" lang="en-US" sz="1400" b="1" i="1">
                                  <a:solidFill>
                                    <a:prstClr val="black"/>
                                  </a:solidFill>
                                  <a:latin typeface="Cambria Math" panose="02040503050406030204" pitchFamily="18" charset="0"/>
                                </a:rPr>
                              </m:ctrlPr>
                            </m:dPr>
                            <m:e>
                              <m:r>
                                <a:rPr kumimoji="1" lang="en-US" sz="1400" b="1" i="1">
                                  <a:solidFill>
                                    <a:prstClr val="black"/>
                                  </a:solidFill>
                                  <a:latin typeface="Cambria Math" panose="02040503050406030204" pitchFamily="18" charset="0"/>
                                </a:rPr>
                                <m:t>𝒕</m:t>
                              </m:r>
                            </m:e>
                          </m:d>
                          <m:r>
                            <a:rPr kumimoji="1" lang="en-US" sz="1400" b="1" i="1">
                              <a:solidFill>
                                <a:prstClr val="black"/>
                              </a:solidFill>
                              <a:latin typeface="Cambria Math" panose="02040503050406030204" pitchFamily="18" charset="0"/>
                            </a:rPr>
                            <m:t> </m:t>
                          </m:r>
                        </m:oMath>
                      </m:oMathPara>
                    </a14:m>
                    <a:endParaRPr kumimoji="1" lang="en-IN" dirty="0">
                      <a:solidFill>
                        <a:prstClr val="black"/>
                      </a:solidFill>
                      <a:latin typeface="Verdana" panose="020B0604030504040204" pitchFamily="34" charset="0"/>
                      <a:ea typeface="新細明體" panose="02020500000000000000" pitchFamily="18" charset="-120"/>
                    </a:endParaRPr>
                  </a:p>
                </p:txBody>
              </p:sp>
            </mc:Choice>
            <mc:Fallback xmlns="">
              <p:sp>
                <p:nvSpPr>
                  <p:cNvPr id="61" name="TextBox 60">
                    <a:extLst>
                      <a:ext uri="{FF2B5EF4-FFF2-40B4-BE49-F238E27FC236}">
                        <a16:creationId xmlns:a16="http://schemas.microsoft.com/office/drawing/2014/main" id="{57C9D197-18E3-4C3A-BA87-6B755A039A10}"/>
                      </a:ext>
                    </a:extLst>
                  </p:cNvPr>
                  <p:cNvSpPr txBox="1">
                    <a:spLocks noRot="1" noChangeAspect="1" noMove="1" noResize="1" noEditPoints="1" noAdjustHandles="1" noChangeArrowheads="1" noChangeShapeType="1" noTextEdit="1"/>
                  </p:cNvSpPr>
                  <p:nvPr/>
                </p:nvSpPr>
                <p:spPr>
                  <a:xfrm>
                    <a:off x="756119" y="4537430"/>
                    <a:ext cx="887407" cy="347877"/>
                  </a:xfrm>
                  <a:prstGeom prst="rect">
                    <a:avLst/>
                  </a:prstGeom>
                  <a:blipFill>
                    <a:blip r:embed="rId8"/>
                    <a:stretch>
                      <a:fillRect/>
                    </a:stretch>
                  </a:blipFill>
                </p:spPr>
                <p:txBody>
                  <a:bodyPr/>
                  <a:lstStyle/>
                  <a:p>
                    <a:r>
                      <a:rPr lang="en-IN">
                        <a:noFill/>
                      </a:rPr>
                      <a:t> </a:t>
                    </a:r>
                  </a:p>
                </p:txBody>
              </p:sp>
            </mc:Fallback>
          </mc:AlternateContent>
          <p:sp>
            <p:nvSpPr>
              <p:cNvPr id="67" name="Oval 66">
                <a:extLst>
                  <a:ext uri="{FF2B5EF4-FFF2-40B4-BE49-F238E27FC236}">
                    <a16:creationId xmlns:a16="http://schemas.microsoft.com/office/drawing/2014/main" id="{3F6BA7BF-35E1-4526-BD3E-6EAA1681BECE}"/>
                  </a:ext>
                </a:extLst>
              </p:cNvPr>
              <p:cNvSpPr/>
              <p:nvPr/>
            </p:nvSpPr>
            <p:spPr>
              <a:xfrm>
                <a:off x="2399568" y="3772304"/>
                <a:ext cx="97652" cy="1341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eaLnBrk="0" fontAlgn="base" hangingPunct="0">
                  <a:spcBef>
                    <a:spcPct val="0"/>
                  </a:spcBef>
                  <a:spcAft>
                    <a:spcPct val="0"/>
                  </a:spcAft>
                </a:pPr>
                <a:endParaRPr kumimoji="1" lang="en-IN">
                  <a:solidFill>
                    <a:prstClr val="white"/>
                  </a:solidFill>
                  <a:latin typeface="Gill Sans MT"/>
                </a:endParaRPr>
              </a:p>
            </p:txBody>
          </p:sp>
          <p:sp>
            <p:nvSpPr>
              <p:cNvPr id="69" name="Oval 68">
                <a:extLst>
                  <a:ext uri="{FF2B5EF4-FFF2-40B4-BE49-F238E27FC236}">
                    <a16:creationId xmlns:a16="http://schemas.microsoft.com/office/drawing/2014/main" id="{A1E113C6-3F0F-4549-8DE0-A7C5960AF7D3}"/>
                  </a:ext>
                </a:extLst>
              </p:cNvPr>
              <p:cNvSpPr/>
              <p:nvPr/>
            </p:nvSpPr>
            <p:spPr>
              <a:xfrm>
                <a:off x="2401649" y="4068821"/>
                <a:ext cx="97652" cy="1341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eaLnBrk="0" fontAlgn="base" hangingPunct="0">
                  <a:spcBef>
                    <a:spcPct val="0"/>
                  </a:spcBef>
                  <a:spcAft>
                    <a:spcPct val="0"/>
                  </a:spcAft>
                </a:pPr>
                <a:endParaRPr kumimoji="1" lang="en-IN">
                  <a:solidFill>
                    <a:prstClr val="white"/>
                  </a:solidFill>
                  <a:latin typeface="Gill Sans MT"/>
                </a:endParaRPr>
              </a:p>
            </p:txBody>
          </p:sp>
          <p:sp>
            <p:nvSpPr>
              <p:cNvPr id="70" name="Oval 69">
                <a:extLst>
                  <a:ext uri="{FF2B5EF4-FFF2-40B4-BE49-F238E27FC236}">
                    <a16:creationId xmlns:a16="http://schemas.microsoft.com/office/drawing/2014/main" id="{A50A695C-CC9B-4B8F-8114-025E7FBA2113}"/>
                  </a:ext>
                </a:extLst>
              </p:cNvPr>
              <p:cNvSpPr/>
              <p:nvPr/>
            </p:nvSpPr>
            <p:spPr>
              <a:xfrm>
                <a:off x="2401490" y="4383944"/>
                <a:ext cx="97652" cy="1341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eaLnBrk="0" fontAlgn="base" hangingPunct="0">
                  <a:spcBef>
                    <a:spcPct val="0"/>
                  </a:spcBef>
                  <a:spcAft>
                    <a:spcPct val="0"/>
                  </a:spcAft>
                </a:pPr>
                <a:endParaRPr kumimoji="1" lang="en-IN">
                  <a:solidFill>
                    <a:prstClr val="white"/>
                  </a:solidFill>
                  <a:latin typeface="Gill Sans MT"/>
                </a:endParaRPr>
              </a:p>
            </p:txBody>
          </p:sp>
          <p:cxnSp>
            <p:nvCxnSpPr>
              <p:cNvPr id="78" name="Straight Arrow Connector 77">
                <a:extLst>
                  <a:ext uri="{FF2B5EF4-FFF2-40B4-BE49-F238E27FC236}">
                    <a16:creationId xmlns:a16="http://schemas.microsoft.com/office/drawing/2014/main" id="{07ABEE6D-04DA-45DB-B2E7-E47B5DCFC32F}"/>
                  </a:ext>
                </a:extLst>
              </p:cNvPr>
              <p:cNvCxnSpPr>
                <a:cxnSpLocks/>
              </p:cNvCxnSpPr>
              <p:nvPr/>
            </p:nvCxnSpPr>
            <p:spPr>
              <a:xfrm flipV="1">
                <a:off x="8481842" y="3284984"/>
                <a:ext cx="482646" cy="49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34C08E3A-26A7-428C-BE47-ACB5BD0BA1D2}"/>
                </a:ext>
              </a:extLst>
            </p:cNvPr>
            <p:cNvSpPr txBox="1"/>
            <p:nvPr/>
          </p:nvSpPr>
          <p:spPr>
            <a:xfrm flipH="1">
              <a:off x="112639" y="2964113"/>
              <a:ext cx="1339274" cy="1302557"/>
            </a:xfrm>
            <a:prstGeom prst="rect">
              <a:avLst/>
            </a:prstGeom>
            <a:noFill/>
          </p:spPr>
          <p:txBody>
            <a:bodyPr wrap="square" rtlCol="0">
              <a:spAutoFit/>
            </a:bodyPr>
            <a:lstStyle/>
            <a:p>
              <a:pPr eaLnBrk="0" fontAlgn="base" hangingPunct="0">
                <a:spcBef>
                  <a:spcPct val="0"/>
                </a:spcBef>
                <a:spcAft>
                  <a:spcPct val="0"/>
                </a:spcAft>
              </a:pPr>
              <a:r>
                <a:rPr kumimoji="1" lang="en-US" sz="1400" dirty="0">
                  <a:solidFill>
                    <a:prstClr val="black"/>
                  </a:solidFill>
                  <a:latin typeface="Verdana" panose="020B0604030504040204" pitchFamily="34" charset="0"/>
                  <a:ea typeface="新細明體" panose="02020500000000000000" pitchFamily="18" charset="-120"/>
                </a:rPr>
                <a:t>IF or baseband CDMA signal with multipath</a:t>
              </a:r>
              <a:endParaRPr kumimoji="1" lang="en-IN" sz="1400" dirty="0">
                <a:solidFill>
                  <a:prstClr val="black"/>
                </a:solidFill>
                <a:latin typeface="Verdana" panose="020B0604030504040204" pitchFamily="34" charset="0"/>
                <a:ea typeface="新細明體" panose="02020500000000000000" pitchFamily="18" charset="-120"/>
              </a:endParaRPr>
            </a:p>
          </p:txBody>
        </p:sp>
      </p:grpSp>
    </p:spTree>
    <p:extLst>
      <p:ext uri="{BB962C8B-B14F-4D97-AF65-F5344CB8AC3E}">
        <p14:creationId xmlns:p14="http://schemas.microsoft.com/office/powerpoint/2010/main" val="375365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FFC76AA9-3FE0-4FC8-A203-4E3EA01144F1}"/>
              </a:ext>
            </a:extLst>
          </p:cNvPr>
          <p:cNvSpPr>
            <a:spLocks noGrp="1"/>
          </p:cNvSpPr>
          <p:nvPr>
            <p:ph type="title"/>
          </p:nvPr>
        </p:nvSpPr>
        <p:spPr/>
        <p:txBody>
          <a:bodyPr/>
          <a:lstStyle/>
          <a:p>
            <a:pPr eaLnBrk="1" hangingPunct="1"/>
            <a:r>
              <a:rPr lang="en-US" altLang="zh-TW" b="1" dirty="0">
                <a:solidFill>
                  <a:srgbClr val="0A2090"/>
                </a:solidFill>
              </a:rPr>
              <a:t>RAKE Receiver</a:t>
            </a:r>
            <a:endParaRPr lang="en-US" altLang="en-US" dirty="0">
              <a:ea typeface="標楷體" pitchFamily="65" charset="-128"/>
            </a:endParaRPr>
          </a:p>
        </p:txBody>
      </p:sp>
      <p:sp>
        <p:nvSpPr>
          <p:cNvPr id="91139" name="Slide Number Placeholder 3">
            <a:extLst>
              <a:ext uri="{FF2B5EF4-FFF2-40B4-BE49-F238E27FC236}">
                <a16:creationId xmlns:a16="http://schemas.microsoft.com/office/drawing/2014/main" id="{BB05E70F-58C9-4965-80A1-09069E85D2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CEFF7155-B922-4270-9506-FA08D2A85073}" type="slidenum">
              <a:rPr lang="en-US" altLang="zh-TW" sz="1400">
                <a:solidFill>
                  <a:srgbClr val="464653"/>
                </a:solidFill>
                <a:latin typeface="Verdana" panose="020B0604030504040204" pitchFamily="34" charset="0"/>
              </a:rPr>
              <a:pPr fontAlgn="base">
                <a:spcBef>
                  <a:spcPct val="0"/>
                </a:spcBef>
                <a:spcAft>
                  <a:spcPct val="0"/>
                </a:spcAft>
                <a:buClrTx/>
                <a:buSzTx/>
                <a:buNone/>
              </a:pPr>
              <a:t>7</a:t>
            </a:fld>
            <a:endParaRPr lang="en-US" altLang="zh-TW" sz="1400">
              <a:solidFill>
                <a:srgbClr val="464653"/>
              </a:solidFill>
              <a:latin typeface="Verdana" panose="020B0604030504040204" pitchFamily="34" charset="0"/>
            </a:endParaRPr>
          </a:p>
        </p:txBody>
      </p:sp>
      <p:sp>
        <p:nvSpPr>
          <p:cNvPr id="91140" name="Rectangle 3">
            <a:extLst>
              <a:ext uri="{FF2B5EF4-FFF2-40B4-BE49-F238E27FC236}">
                <a16:creationId xmlns:a16="http://schemas.microsoft.com/office/drawing/2014/main" id="{C11EC783-4C4A-47D4-ADC7-E76758902857}"/>
              </a:ext>
            </a:extLst>
          </p:cNvPr>
          <p:cNvSpPr>
            <a:spLocks noGrp="1"/>
          </p:cNvSpPr>
          <p:nvPr>
            <p:ph sz="quarter" idx="1"/>
          </p:nvPr>
        </p:nvSpPr>
        <p:spPr>
          <a:xfrm>
            <a:off x="1919536" y="1143001"/>
            <a:ext cx="8424936" cy="4937125"/>
          </a:xfrm>
        </p:spPr>
        <p:txBody>
          <a:bodyPr/>
          <a:lstStyle/>
          <a:p>
            <a:pPr lvl="1" eaLnBrk="1" hangingPunct="1">
              <a:buClr>
                <a:srgbClr val="0A2090"/>
              </a:buClr>
              <a:buFont typeface="Wingdings" panose="05000000000000000000" pitchFamily="2" charset="2"/>
              <a:buChar char="v"/>
            </a:pPr>
            <a:r>
              <a:rPr lang="en-US" altLang="zh-TW" i="1" dirty="0"/>
              <a:t>M </a:t>
            </a:r>
            <a:r>
              <a:rPr lang="en-US" altLang="zh-TW" dirty="0"/>
              <a:t>branches or “fingers” = # of correlation Rx’s</a:t>
            </a:r>
          </a:p>
          <a:p>
            <a:pPr lvl="1" eaLnBrk="1" hangingPunct="1">
              <a:buClr>
                <a:srgbClr val="0A2090"/>
              </a:buClr>
              <a:buFont typeface="Wingdings" panose="05000000000000000000" pitchFamily="2" charset="2"/>
              <a:buChar char="v"/>
            </a:pPr>
            <a:r>
              <a:rPr lang="en-US" altLang="zh-TW" dirty="0"/>
              <a:t>Separately detect the </a:t>
            </a:r>
            <a:r>
              <a:rPr lang="en-US" altLang="zh-TW" i="1" dirty="0"/>
              <a:t>M </a:t>
            </a:r>
            <a:r>
              <a:rPr lang="en-US" altLang="zh-TW" dirty="0"/>
              <a:t>strongest signals</a:t>
            </a:r>
          </a:p>
          <a:p>
            <a:pPr lvl="1" eaLnBrk="1" hangingPunct="1">
              <a:buClr>
                <a:srgbClr val="0A2090"/>
              </a:buClr>
              <a:buFont typeface="Wingdings" panose="05000000000000000000" pitchFamily="2" charset="2"/>
              <a:buChar char="v"/>
            </a:pPr>
            <a:r>
              <a:rPr lang="en-US" altLang="zh-TW" dirty="0"/>
              <a:t>Weighted sum computed from </a:t>
            </a:r>
            <a:r>
              <a:rPr lang="en-US" altLang="zh-TW" i="1" dirty="0"/>
              <a:t>M </a:t>
            </a:r>
            <a:r>
              <a:rPr lang="en-US" altLang="zh-TW" dirty="0"/>
              <a:t>branches</a:t>
            </a:r>
          </a:p>
          <a:p>
            <a:pPr lvl="2" eaLnBrk="1" hangingPunct="1">
              <a:buClr>
                <a:srgbClr val="0A2090"/>
              </a:buClr>
              <a:buFont typeface="Wingdings" panose="05000000000000000000" pitchFamily="2" charset="2"/>
              <a:buChar char="v"/>
            </a:pPr>
            <a:r>
              <a:rPr lang="en-US" altLang="zh-TW" sz="2400" dirty="0"/>
              <a:t>faded signal → low weight</a:t>
            </a:r>
          </a:p>
          <a:p>
            <a:pPr lvl="2" eaLnBrk="1" hangingPunct="1">
              <a:buClr>
                <a:srgbClr val="0A2090"/>
              </a:buClr>
              <a:buFont typeface="Wingdings" panose="05000000000000000000" pitchFamily="2" charset="2"/>
              <a:buChar char="v"/>
            </a:pPr>
            <a:r>
              <a:rPr lang="en-US" altLang="zh-TW" sz="2400" dirty="0"/>
              <a:t>strong signal → high weight</a:t>
            </a:r>
          </a:p>
          <a:p>
            <a:pPr lvl="2" eaLnBrk="1" hangingPunct="1">
              <a:buClr>
                <a:srgbClr val="0A2090"/>
              </a:buClr>
              <a:buFont typeface="Wingdings" panose="05000000000000000000" pitchFamily="2" charset="2"/>
              <a:buChar char="v"/>
            </a:pPr>
            <a:r>
              <a:rPr lang="en-US" altLang="zh-TW" sz="2400" dirty="0"/>
              <a:t>overcomes fading of a signal in a </a:t>
            </a:r>
            <a:r>
              <a:rPr lang="en-US" altLang="zh-TW" sz="2400" b="1" dirty="0"/>
              <a:t>single </a:t>
            </a:r>
            <a:r>
              <a:rPr lang="en-US" altLang="zh-TW" sz="2400" dirty="0"/>
              <a:t>branch</a:t>
            </a:r>
          </a:p>
          <a:p>
            <a:pPr lvl="2" eaLnBrk="1" hangingPunct="1">
              <a:buClr>
                <a:srgbClr val="0A2090"/>
              </a:buClr>
              <a:buFont typeface="Wingdings" panose="05000000000000000000" pitchFamily="2" charset="2"/>
              <a:buChar char="v"/>
            </a:pPr>
            <a:endParaRPr lang="en-US" altLang="zh-TW" sz="2400" dirty="0"/>
          </a:p>
          <a:p>
            <a:pPr marL="593725" lvl="2" indent="0" eaLnBrk="1" hangingPunct="1">
              <a:buClr>
                <a:srgbClr val="0A2090"/>
              </a:buClr>
              <a:buNone/>
            </a:pPr>
            <a:endParaRPr lang="en-US" altLang="zh-TW" sz="2400" dirty="0"/>
          </a:p>
          <a:p>
            <a:pPr marL="0" indent="0" algn="just" eaLnBrk="1" hangingPunct="1">
              <a:buNone/>
            </a:pPr>
            <a:r>
              <a:rPr lang="en-US" sz="2000" b="1" dirty="0">
                <a:solidFill>
                  <a:srgbClr val="0070C0"/>
                </a:solidFill>
              </a:rPr>
              <a:t> </a:t>
            </a:r>
            <a:r>
              <a:rPr lang="en-US" sz="2400" b="1" i="1" dirty="0">
                <a:solidFill>
                  <a:srgbClr val="0070C0"/>
                </a:solidFill>
              </a:rPr>
              <a:t>Rake receiver is a</a:t>
            </a:r>
            <a:r>
              <a:rPr lang="en-US" sz="2400" i="1" dirty="0">
                <a:solidFill>
                  <a:srgbClr val="0070C0"/>
                </a:solidFill>
              </a:rPr>
              <a:t> radio receiver designed to counter the effects of multipath fading. It does this by using several “sub-receivers” called </a:t>
            </a:r>
            <a:r>
              <a:rPr lang="en-US" sz="2400" i="1" u="sng" dirty="0">
                <a:solidFill>
                  <a:srgbClr val="0070C0"/>
                </a:solidFill>
              </a:rPr>
              <a:t>fingers</a:t>
            </a:r>
            <a:r>
              <a:rPr lang="en-US" sz="2400" i="1" dirty="0">
                <a:solidFill>
                  <a:srgbClr val="0070C0"/>
                </a:solidFill>
              </a:rPr>
              <a:t>, that is, several correlators each assigned to a different multipath component.</a:t>
            </a:r>
            <a:endParaRPr lang="en-US" altLang="zh-TW" sz="2400" i="1"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E3221B8-8F83-4E6D-8997-FE4F746A7971}"/>
              </a:ext>
            </a:extLst>
          </p:cNvPr>
          <p:cNvSpPr>
            <a:spLocks noGrp="1"/>
          </p:cNvSpPr>
          <p:nvPr>
            <p:ph type="title"/>
          </p:nvPr>
        </p:nvSpPr>
        <p:spPr/>
        <p:txBody>
          <a:bodyPr/>
          <a:lstStyle/>
          <a:p>
            <a:pPr eaLnBrk="1" hangingPunct="1"/>
            <a:r>
              <a:rPr lang="en-US" altLang="zh-TW" b="1" dirty="0">
                <a:solidFill>
                  <a:srgbClr val="0A2090"/>
                </a:solidFill>
              </a:rPr>
              <a:t>RAKE Receiver</a:t>
            </a:r>
            <a:endParaRPr lang="en-US" altLang="en-US" dirty="0">
              <a:ea typeface="標楷體" pitchFamily="65" charset="-128"/>
            </a:endParaRPr>
          </a:p>
        </p:txBody>
      </p:sp>
      <p:sp>
        <p:nvSpPr>
          <p:cNvPr id="93187" name="Slide Number Placeholder 3">
            <a:extLst>
              <a:ext uri="{FF2B5EF4-FFF2-40B4-BE49-F238E27FC236}">
                <a16:creationId xmlns:a16="http://schemas.microsoft.com/office/drawing/2014/main" id="{F90DB2DC-B291-400D-AC65-B7B77C43E3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AADF437C-EAD0-490F-9664-82C449E7A434}" type="slidenum">
              <a:rPr lang="en-US" altLang="zh-TW" sz="1400">
                <a:solidFill>
                  <a:srgbClr val="464653"/>
                </a:solidFill>
                <a:latin typeface="Verdana" panose="020B0604030504040204" pitchFamily="34" charset="0"/>
              </a:rPr>
              <a:pPr fontAlgn="base">
                <a:spcBef>
                  <a:spcPct val="0"/>
                </a:spcBef>
                <a:spcAft>
                  <a:spcPct val="0"/>
                </a:spcAft>
                <a:buClrTx/>
                <a:buSzTx/>
                <a:buNone/>
              </a:pPr>
              <a:t>8</a:t>
            </a:fld>
            <a:endParaRPr lang="en-US" altLang="zh-TW" sz="1400">
              <a:solidFill>
                <a:srgbClr val="464653"/>
              </a:solidFill>
              <a:latin typeface="Verdana" panose="020B0604030504040204" pitchFamily="34" charset="0"/>
            </a:endParaRPr>
          </a:p>
        </p:txBody>
      </p:sp>
      <p:sp>
        <p:nvSpPr>
          <p:cNvPr id="93188" name="Rectangle 3">
            <a:extLst>
              <a:ext uri="{FF2B5EF4-FFF2-40B4-BE49-F238E27FC236}">
                <a16:creationId xmlns:a16="http://schemas.microsoft.com/office/drawing/2014/main" id="{34473553-ABDB-425F-AF82-60A0123BBC58}"/>
              </a:ext>
            </a:extLst>
          </p:cNvPr>
          <p:cNvSpPr>
            <a:spLocks noGrp="1"/>
          </p:cNvSpPr>
          <p:nvPr>
            <p:ph sz="quarter" idx="1"/>
          </p:nvPr>
        </p:nvSpPr>
        <p:spPr>
          <a:xfrm>
            <a:off x="1981200" y="1219200"/>
            <a:ext cx="8229600" cy="5137150"/>
          </a:xfrm>
        </p:spPr>
        <p:txBody>
          <a:bodyPr/>
          <a:lstStyle/>
          <a:p>
            <a:pPr marL="0" indent="0" eaLnBrk="1" hangingPunct="1">
              <a:buNone/>
            </a:pPr>
            <a:r>
              <a:rPr lang="en-US" altLang="zh-TW" dirty="0">
                <a:solidFill>
                  <a:srgbClr val="0070C0"/>
                </a:solidFill>
              </a:rPr>
              <a:t>In outdoor environments</a:t>
            </a:r>
          </a:p>
          <a:p>
            <a:pPr lvl="1" eaLnBrk="1" hangingPunct="1"/>
            <a:r>
              <a:rPr lang="en-US" altLang="zh-TW" dirty="0">
                <a:solidFill>
                  <a:schemeClr val="tx1"/>
                </a:solidFill>
              </a:rPr>
              <a:t>the delay between multipath components is usually large</a:t>
            </a:r>
          </a:p>
          <a:p>
            <a:pPr lvl="1" eaLnBrk="1" hangingPunct="1"/>
            <a:r>
              <a:rPr lang="en-US" altLang="zh-TW" dirty="0">
                <a:solidFill>
                  <a:schemeClr val="tx1"/>
                </a:solidFill>
              </a:rPr>
              <a:t>the low autocorrelation properties of a CDMA spreading sequence can assure that multipath components will appear nearly uncorrelated with each other.</a:t>
            </a:r>
          </a:p>
          <a:p>
            <a:pPr marL="0" indent="0" eaLnBrk="1" hangingPunct="1">
              <a:buNone/>
            </a:pPr>
            <a:r>
              <a:rPr lang="en-US" altLang="zh-TW" dirty="0">
                <a:solidFill>
                  <a:srgbClr val="0070C0"/>
                </a:solidFill>
              </a:rPr>
              <a:t>In indoor environments</a:t>
            </a:r>
          </a:p>
          <a:p>
            <a:pPr lvl="1" eaLnBrk="1" hangingPunct="1"/>
            <a:r>
              <a:rPr lang="en-US" altLang="zh-TW" dirty="0">
                <a:solidFill>
                  <a:schemeClr val="tx1"/>
                </a:solidFill>
              </a:rPr>
              <a:t>RAKE receiver in IS-95 CDMA – poor performance  </a:t>
            </a:r>
          </a:p>
          <a:p>
            <a:pPr lvl="1" eaLnBrk="1" hangingPunct="1"/>
            <a:r>
              <a:rPr lang="en-US" altLang="zh-TW" dirty="0">
                <a:solidFill>
                  <a:schemeClr val="tx1"/>
                </a:solidFill>
              </a:rPr>
              <a:t>Coz the multipath delay spreads in indoor channels (≈100 ns) which is much smaller than an IS-95 chip duration (≈ 800 ns). </a:t>
            </a:r>
          </a:p>
          <a:p>
            <a:pPr lvl="1" eaLnBrk="1" hangingPunct="1"/>
            <a:r>
              <a:rPr lang="en-US" altLang="zh-TW" dirty="0">
                <a:solidFill>
                  <a:schemeClr val="tx1"/>
                </a:solidFill>
              </a:rPr>
              <a:t>In such cases, a RAKE will not work since multipath cannot be resolved </a:t>
            </a:r>
          </a:p>
          <a:p>
            <a:pPr lvl="1" eaLnBrk="1" hangingPunct="1"/>
            <a:r>
              <a:rPr lang="en-US" altLang="zh-TW" dirty="0">
                <a:solidFill>
                  <a:schemeClr val="tx1"/>
                </a:solidFill>
              </a:rPr>
              <a:t>Rayleigh flat-fading typically occurs within a single chip period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E3221B8-8F83-4E6D-8997-FE4F746A7971}"/>
              </a:ext>
            </a:extLst>
          </p:cNvPr>
          <p:cNvSpPr>
            <a:spLocks noGrp="1"/>
          </p:cNvSpPr>
          <p:nvPr>
            <p:ph type="title"/>
          </p:nvPr>
        </p:nvSpPr>
        <p:spPr/>
        <p:txBody>
          <a:bodyPr/>
          <a:lstStyle/>
          <a:p>
            <a:pPr eaLnBrk="1" hangingPunct="1"/>
            <a:r>
              <a:rPr lang="en-US" altLang="zh-TW" b="1" dirty="0">
                <a:solidFill>
                  <a:srgbClr val="0A2090"/>
                </a:solidFill>
              </a:rPr>
              <a:t>Interleaving </a:t>
            </a:r>
            <a:endParaRPr lang="en-US" altLang="en-US" dirty="0">
              <a:ea typeface="標楷體" pitchFamily="65" charset="-128"/>
            </a:endParaRPr>
          </a:p>
        </p:txBody>
      </p:sp>
      <p:sp>
        <p:nvSpPr>
          <p:cNvPr id="5" name="Content Placeholder 4">
            <a:extLst>
              <a:ext uri="{FF2B5EF4-FFF2-40B4-BE49-F238E27FC236}">
                <a16:creationId xmlns:a16="http://schemas.microsoft.com/office/drawing/2014/main" id="{4B1F447C-688F-46ED-9463-830453F1750F}"/>
              </a:ext>
            </a:extLst>
          </p:cNvPr>
          <p:cNvSpPr>
            <a:spLocks noGrp="1"/>
          </p:cNvSpPr>
          <p:nvPr>
            <p:ph sz="quarter" idx="1"/>
          </p:nvPr>
        </p:nvSpPr>
        <p:spPr>
          <a:xfrm>
            <a:off x="1983229" y="1143000"/>
            <a:ext cx="8363272" cy="5310336"/>
          </a:xfrm>
        </p:spPr>
        <p:txBody>
          <a:bodyPr/>
          <a:lstStyle/>
          <a:p>
            <a:pPr>
              <a:buFont typeface="Arial" panose="020B0604020202020204" pitchFamily="34" charset="0"/>
              <a:buChar char="•"/>
            </a:pPr>
            <a:r>
              <a:rPr lang="en-US" sz="2400" b="1" dirty="0"/>
              <a:t>Used to Obtain time diversity without adding any overhead.</a:t>
            </a:r>
          </a:p>
          <a:p>
            <a:pPr>
              <a:buFont typeface="Arial" panose="020B0604020202020204" pitchFamily="34" charset="0"/>
              <a:buChar char="•"/>
            </a:pPr>
            <a:r>
              <a:rPr lang="en-US" sz="2400" b="1" dirty="0"/>
              <a:t>Used in digital speech coders – wide range of voices in a uniform and efficient digital format.</a:t>
            </a:r>
          </a:p>
          <a:p>
            <a:pPr>
              <a:buFont typeface="Arial" panose="020B0604020202020204" pitchFamily="34" charset="0"/>
              <a:buChar char="•"/>
            </a:pPr>
            <a:r>
              <a:rPr lang="en-US" sz="2300" dirty="0"/>
              <a:t>. Two forms of </a:t>
            </a:r>
            <a:r>
              <a:rPr lang="en-US" sz="2300" dirty="0" err="1"/>
              <a:t>Interleaver</a:t>
            </a:r>
            <a:endParaRPr lang="en-US" sz="2300" dirty="0"/>
          </a:p>
          <a:p>
            <a:pPr lvl="2">
              <a:buFont typeface="Wingdings" panose="05000000000000000000" pitchFamily="2" charset="2"/>
              <a:buChar char="ü"/>
            </a:pPr>
            <a:r>
              <a:rPr lang="en-US" sz="2400" dirty="0"/>
              <a:t>a block structure </a:t>
            </a:r>
          </a:p>
          <a:p>
            <a:pPr lvl="2">
              <a:buFont typeface="Wingdings" panose="05000000000000000000" pitchFamily="2" charset="2"/>
              <a:buChar char="ü"/>
            </a:pPr>
            <a:r>
              <a:rPr lang="en-US" sz="2400" dirty="0"/>
              <a:t>a convolutional structure – ideally suited for use </a:t>
            </a:r>
            <a:r>
              <a:rPr lang="en-US" sz="2400"/>
              <a:t>with convolutional codes.</a:t>
            </a:r>
            <a:endParaRPr lang="en-US" sz="2400" dirty="0"/>
          </a:p>
          <a:p>
            <a:endParaRPr lang="en-IN" dirty="0"/>
          </a:p>
        </p:txBody>
      </p:sp>
      <p:sp>
        <p:nvSpPr>
          <p:cNvPr id="93187" name="Slide Number Placeholder 3">
            <a:extLst>
              <a:ext uri="{FF2B5EF4-FFF2-40B4-BE49-F238E27FC236}">
                <a16:creationId xmlns:a16="http://schemas.microsoft.com/office/drawing/2014/main" id="{F90DB2DC-B291-400D-AC65-B7B77C43E3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AADF437C-EAD0-490F-9664-82C449E7A434}" type="slidenum">
              <a:rPr lang="en-US" altLang="zh-TW" sz="1400">
                <a:solidFill>
                  <a:srgbClr val="464653"/>
                </a:solidFill>
                <a:latin typeface="Verdana" panose="020B0604030504040204" pitchFamily="34" charset="0"/>
              </a:rPr>
              <a:pPr fontAlgn="base">
                <a:spcBef>
                  <a:spcPct val="0"/>
                </a:spcBef>
                <a:spcAft>
                  <a:spcPct val="0"/>
                </a:spcAft>
                <a:buClrTx/>
                <a:buSzTx/>
                <a:buNone/>
              </a:pPr>
              <a:t>9</a:t>
            </a:fld>
            <a:endParaRPr lang="en-US" altLang="zh-TW" sz="1400">
              <a:solidFill>
                <a:srgbClr val="464653"/>
              </a:solidFill>
              <a:latin typeface="Verdana" panose="020B0604030504040204" pitchFamily="34" charset="0"/>
            </a:endParaRPr>
          </a:p>
        </p:txBody>
      </p:sp>
    </p:spTree>
    <p:extLst>
      <p:ext uri="{BB962C8B-B14F-4D97-AF65-F5344CB8AC3E}">
        <p14:creationId xmlns:p14="http://schemas.microsoft.com/office/powerpoint/2010/main" val="31815374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0</TotalTime>
  <Words>3987</Words>
  <Application>Microsoft Office PowerPoint</Application>
  <PresentationFormat>Widescreen</PresentationFormat>
  <Paragraphs>517</Paragraphs>
  <Slides>42</Slides>
  <Notes>11</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61" baseType="lpstr">
      <vt:lpstr>Arial</vt:lpstr>
      <vt:lpstr>Bookman Old Style</vt:lpstr>
      <vt:lpstr>Calibri</vt:lpstr>
      <vt:lpstr>Calibri Light</vt:lpstr>
      <vt:lpstr>Cambria Math</vt:lpstr>
      <vt:lpstr>Comic Sans MS</vt:lpstr>
      <vt:lpstr>標楷體</vt:lpstr>
      <vt:lpstr>Gill Sans MT</vt:lpstr>
      <vt:lpstr>Lucida Grande</vt:lpstr>
      <vt:lpstr>新細明體</vt:lpstr>
      <vt:lpstr>Symbol</vt:lpstr>
      <vt:lpstr>Times New Roman</vt:lpstr>
      <vt:lpstr>Verdana</vt:lpstr>
      <vt:lpstr>Wingdings</vt:lpstr>
      <vt:lpstr>Wingdings 3</vt:lpstr>
      <vt:lpstr>Yu Mincho Light</vt:lpstr>
      <vt:lpstr>Office Theme</vt:lpstr>
      <vt:lpstr>Origin</vt:lpstr>
      <vt:lpstr>Equation</vt:lpstr>
      <vt:lpstr>PowerPoint Presentation</vt:lpstr>
      <vt:lpstr>PowerPoint Presentation</vt:lpstr>
      <vt:lpstr>RAKE Receiver</vt:lpstr>
      <vt:lpstr>RAKE Receiver</vt:lpstr>
      <vt:lpstr>M- Branch RAKE Receiver </vt:lpstr>
      <vt:lpstr>M- Branch RAKE Receiver </vt:lpstr>
      <vt:lpstr>RAKE Receiver</vt:lpstr>
      <vt:lpstr>RAKE Receiver</vt:lpstr>
      <vt:lpstr>Interleaving </vt:lpstr>
      <vt:lpstr>Interleaving </vt:lpstr>
      <vt:lpstr>Interleaving </vt:lpstr>
      <vt:lpstr>Interleaving </vt:lpstr>
      <vt:lpstr>Interleaving </vt:lpstr>
      <vt:lpstr>Interleaving </vt:lpstr>
      <vt:lpstr>Interleaving </vt:lpstr>
      <vt:lpstr>Self Test</vt:lpstr>
      <vt:lpstr>Self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Admin</cp:lastModifiedBy>
  <cp:revision>162</cp:revision>
  <dcterms:created xsi:type="dcterms:W3CDTF">2016-08-02T05:09:28Z</dcterms:created>
  <dcterms:modified xsi:type="dcterms:W3CDTF">2021-09-13T14:52:09Z</dcterms:modified>
</cp:coreProperties>
</file>